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257" r:id="rId3"/>
    <p:sldId id="295" r:id="rId4"/>
    <p:sldId id="328" r:id="rId5"/>
    <p:sldId id="329" r:id="rId6"/>
    <p:sldId id="330" r:id="rId7"/>
    <p:sldId id="331" r:id="rId8"/>
    <p:sldId id="332" r:id="rId9"/>
    <p:sldId id="333" r:id="rId10"/>
    <p:sldId id="296" r:id="rId11"/>
    <p:sldId id="297" r:id="rId12"/>
    <p:sldId id="298" r:id="rId13"/>
    <p:sldId id="299" r:id="rId14"/>
    <p:sldId id="301" r:id="rId15"/>
    <p:sldId id="302" r:id="rId16"/>
    <p:sldId id="303" r:id="rId17"/>
    <p:sldId id="304" r:id="rId18"/>
    <p:sldId id="305" r:id="rId19"/>
    <p:sldId id="336" r:id="rId20"/>
    <p:sldId id="335" r:id="rId21"/>
    <p:sldId id="306" r:id="rId22"/>
    <p:sldId id="334"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E116FBAA-0EE1-4795-801B-46B8E6E08551}" type="datetimeFigureOut">
              <a:rPr lang="en-US" smtClean="0"/>
              <a:t>3/29/2016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D218C4F1-C0CC-4E77-AC3C-3D3B75480BED}" type="slidenum">
              <a:rPr lang="en-US" smtClean="0"/>
              <a:t>‹#›</a:t>
            </a:fld>
            <a:endParaRPr lang="en-US"/>
          </a:p>
        </p:txBody>
      </p:sp>
    </p:spTree>
    <p:extLst>
      <p:ext uri="{BB962C8B-B14F-4D97-AF65-F5344CB8AC3E}">
        <p14:creationId xmlns:p14="http://schemas.microsoft.com/office/powerpoint/2010/main" val="465206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28676" name="Slide Number Placeholder 3"/>
          <p:cNvSpPr>
            <a:spLocks noGrp="1"/>
          </p:cNvSpPr>
          <p:nvPr>
            <p:ph type="sldNum" sz="quarter" idx="5"/>
          </p:nvPr>
        </p:nvSpPr>
        <p:spPr/>
        <p:txBody>
          <a:bodyPr/>
          <a:lstStyle/>
          <a:p>
            <a:pPr>
              <a:defRPr/>
            </a:pPr>
            <a:fld id="{CA36C475-4837-4F5C-A135-7B31744A3078}" type="slidenum">
              <a:rPr lang="en-US" smtClean="0"/>
              <a:pPr>
                <a:defRPr/>
              </a:pPr>
              <a:t>33</a:t>
            </a:fld>
            <a:endParaRPr lang="en-US" smtClean="0"/>
          </a:p>
        </p:txBody>
      </p:sp>
    </p:spTree>
    <p:extLst>
      <p:ext uri="{BB962C8B-B14F-4D97-AF65-F5344CB8AC3E}">
        <p14:creationId xmlns:p14="http://schemas.microsoft.com/office/powerpoint/2010/main" val="4106950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29700" name="Slide Number Placeholder 3"/>
          <p:cNvSpPr>
            <a:spLocks noGrp="1"/>
          </p:cNvSpPr>
          <p:nvPr>
            <p:ph type="sldNum" sz="quarter" idx="5"/>
          </p:nvPr>
        </p:nvSpPr>
        <p:spPr/>
        <p:txBody>
          <a:bodyPr/>
          <a:lstStyle/>
          <a:p>
            <a:pPr>
              <a:defRPr/>
            </a:pPr>
            <a:fld id="{C9E2318E-A0BC-47DB-9CE3-501737EF4ADD}" type="slidenum">
              <a:rPr lang="en-US" smtClean="0"/>
              <a:pPr>
                <a:defRPr/>
              </a:pPr>
              <a:t>37</a:t>
            </a:fld>
            <a:endParaRPr lang="en-US" smtClean="0"/>
          </a:p>
        </p:txBody>
      </p:sp>
    </p:spTree>
    <p:extLst>
      <p:ext uri="{BB962C8B-B14F-4D97-AF65-F5344CB8AC3E}">
        <p14:creationId xmlns:p14="http://schemas.microsoft.com/office/powerpoint/2010/main" val="309331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30724" name="Slide Number Placeholder 3"/>
          <p:cNvSpPr>
            <a:spLocks noGrp="1"/>
          </p:cNvSpPr>
          <p:nvPr>
            <p:ph type="sldNum" sz="quarter" idx="5"/>
          </p:nvPr>
        </p:nvSpPr>
        <p:spPr/>
        <p:txBody>
          <a:bodyPr/>
          <a:lstStyle/>
          <a:p>
            <a:pPr>
              <a:defRPr/>
            </a:pPr>
            <a:fld id="{0FE26D41-9E8C-4C51-9C07-9624FA3EFEBC}" type="slidenum">
              <a:rPr lang="en-US" smtClean="0"/>
              <a:pPr>
                <a:defRPr/>
              </a:pPr>
              <a:t>40</a:t>
            </a:fld>
            <a:endParaRPr lang="en-US" smtClean="0"/>
          </a:p>
        </p:txBody>
      </p:sp>
    </p:spTree>
    <p:extLst>
      <p:ext uri="{BB962C8B-B14F-4D97-AF65-F5344CB8AC3E}">
        <p14:creationId xmlns:p14="http://schemas.microsoft.com/office/powerpoint/2010/main" val="2215405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31748" name="Slide Number Placeholder 3"/>
          <p:cNvSpPr>
            <a:spLocks noGrp="1"/>
          </p:cNvSpPr>
          <p:nvPr>
            <p:ph type="sldNum" sz="quarter" idx="5"/>
          </p:nvPr>
        </p:nvSpPr>
        <p:spPr/>
        <p:txBody>
          <a:bodyPr/>
          <a:lstStyle/>
          <a:p>
            <a:pPr>
              <a:defRPr/>
            </a:pPr>
            <a:fld id="{EB51C106-11ED-4A35-91B0-88B97A4A9E4F}" type="slidenum">
              <a:rPr lang="en-US" smtClean="0"/>
              <a:pPr>
                <a:defRPr/>
              </a:pPr>
              <a:t>41</a:t>
            </a:fld>
            <a:endParaRPr lang="en-US" smtClean="0"/>
          </a:p>
        </p:txBody>
      </p:sp>
    </p:spTree>
    <p:extLst>
      <p:ext uri="{BB962C8B-B14F-4D97-AF65-F5344CB8AC3E}">
        <p14:creationId xmlns:p14="http://schemas.microsoft.com/office/powerpoint/2010/main" val="160832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3/29/2016</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3/29/2016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3/29/2016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3/29/2016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wmf"/></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wmf"/><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Thermodynamics II</a:t>
            </a:r>
            <a:br>
              <a:rPr lang="en-US" dirty="0" smtClean="0"/>
            </a:br>
            <a:r>
              <a:rPr lang="en-US" dirty="0"/>
              <a:t>Chapter 1</a:t>
            </a:r>
            <a:r>
              <a:rPr lang="en-US" sz="4800" dirty="0">
                <a:solidFill>
                  <a:srgbClr val="C00000"/>
                </a:solidFill>
              </a:rPr>
              <a:t/>
            </a:r>
            <a:br>
              <a:rPr lang="en-US" sz="4800" dirty="0">
                <a:solidFill>
                  <a:srgbClr val="C00000"/>
                </a:solidFill>
              </a:rPr>
            </a:br>
            <a:r>
              <a:rPr lang="en-US" dirty="0">
                <a:solidFill>
                  <a:srgbClr val="C00000"/>
                </a:solidFill>
              </a:rPr>
              <a:t>VAPOR </a:t>
            </a:r>
            <a:r>
              <a:rPr lang="en-US" dirty="0" smtClean="0">
                <a:solidFill>
                  <a:srgbClr val="C00000"/>
                </a:solidFill>
              </a:rPr>
              <a:t>POWER </a:t>
            </a:r>
            <a:r>
              <a:rPr lang="en-US" dirty="0">
                <a:solidFill>
                  <a:srgbClr val="C00000"/>
                </a:solidFill>
              </a:rPr>
              <a:t>CYCLES</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err="1" smtClean="0"/>
              <a:t>Fakulti</a:t>
            </a:r>
            <a:r>
              <a:rPr lang="en-US" sz="2000" dirty="0" smtClean="0"/>
              <a:t> </a:t>
            </a:r>
            <a:r>
              <a:rPr lang="en-US" sz="2000" dirty="0" err="1" smtClean="0"/>
              <a:t>Kejuruteraan</a:t>
            </a:r>
            <a:r>
              <a:rPr lang="en-US" sz="2000" dirty="0" smtClean="0"/>
              <a:t> </a:t>
            </a:r>
            <a:r>
              <a:rPr lang="en-US" sz="2000" dirty="0" err="1" smtClean="0"/>
              <a:t>Mekanikal</a:t>
            </a:r>
            <a:r>
              <a:rPr lang="en-US" sz="2000" dirty="0" smtClean="0"/>
              <a:t>, </a:t>
            </a:r>
            <a:r>
              <a:rPr lang="en-US" sz="2000" dirty="0" err="1" smtClean="0"/>
              <a:t>Universiti</a:t>
            </a:r>
            <a:r>
              <a:rPr lang="en-US" sz="2000" dirty="0" smtClean="0"/>
              <a:t> </a:t>
            </a:r>
            <a:r>
              <a:rPr lang="en-US" sz="2000" dirty="0" err="1" smtClean="0"/>
              <a:t>Teknologi</a:t>
            </a:r>
            <a:r>
              <a:rPr lang="en-US" sz="2000" dirty="0" smtClean="0"/>
              <a:t> Malaysia</a:t>
            </a:r>
            <a:endParaRPr lang="en-US" sz="2000" dirty="0"/>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112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D63926-AA6A-4F50-BB4E-604E8AE2AD77}" type="slidenum">
              <a:rPr lang="en-US">
                <a:solidFill>
                  <a:srgbClr val="FFFFFF"/>
                </a:solidFill>
              </a:rPr>
              <a:pPr eaLnBrk="1" hangingPunct="1"/>
              <a:t>10</a:t>
            </a:fld>
            <a:endParaRPr lang="en-US">
              <a:solidFill>
                <a:srgbClr val="FFFFFF"/>
              </a:solidFill>
            </a:endParaRPr>
          </a:p>
        </p:txBody>
      </p:sp>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3058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514600" y="609600"/>
            <a:ext cx="5486400" cy="523875"/>
          </a:xfrm>
          <a:prstGeom prst="rect">
            <a:avLst/>
          </a:prstGeom>
          <a:noFill/>
        </p:spPr>
        <p:txBody>
          <a:bodyPr wrap="square">
            <a:spAutoFit/>
          </a:bodyPr>
          <a:lstStyle/>
          <a:p>
            <a:pPr>
              <a:defRPr/>
            </a:pPr>
            <a:r>
              <a:rPr lang="en-US" sz="2800" dirty="0">
                <a:solidFill>
                  <a:srgbClr val="C00000"/>
                </a:solidFill>
                <a:latin typeface="+mj-lt"/>
                <a:cs typeface="+mn-cs"/>
              </a:rPr>
              <a:t>Sub-Systems in a Vapor Power Plant</a:t>
            </a:r>
          </a:p>
        </p:txBody>
      </p:sp>
      <p:sp>
        <p:nvSpPr>
          <p:cNvPr id="5" name="TextBox 4"/>
          <p:cNvSpPr txBox="1"/>
          <p:nvPr/>
        </p:nvSpPr>
        <p:spPr>
          <a:xfrm>
            <a:off x="2971800" y="1143000"/>
            <a:ext cx="4724400" cy="400050"/>
          </a:xfrm>
          <a:prstGeom prst="rect">
            <a:avLst/>
          </a:prstGeom>
          <a:noFill/>
        </p:spPr>
        <p:txBody>
          <a:bodyPr>
            <a:spAutoFit/>
          </a:bodyPr>
          <a:lstStyle/>
          <a:p>
            <a:pPr>
              <a:defRPr/>
            </a:pPr>
            <a:r>
              <a:rPr lang="en-US" sz="2000" dirty="0">
                <a:latin typeface="+mj-lt"/>
                <a:cs typeface="+mn-cs"/>
              </a:rPr>
              <a:t>Our focus will be on sub-system </a:t>
            </a:r>
            <a:r>
              <a:rPr lang="en-US" sz="2000" b="1" dirty="0">
                <a:latin typeface="+mj-lt"/>
                <a:cs typeface="+mn-cs"/>
              </a:rPr>
              <a:t>A</a:t>
            </a:r>
            <a:r>
              <a:rPr lang="en-US" sz="2000" dirty="0">
                <a:latin typeface="+mj-lt"/>
                <a:cs typeface="+mn-cs"/>
              </a:rPr>
              <a:t>.</a:t>
            </a:r>
          </a:p>
        </p:txBody>
      </p:sp>
    </p:spTree>
    <p:extLst>
      <p:ext uri="{BB962C8B-B14F-4D97-AF65-F5344CB8AC3E}">
        <p14:creationId xmlns:p14="http://schemas.microsoft.com/office/powerpoint/2010/main" val="179836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3074" name="Slide Number Placeholder 3"/>
          <p:cNvSpPr>
            <a:spLocks noGrp="1"/>
          </p:cNvSpPr>
          <p:nvPr>
            <p:ph type="sldNum" sz="quarter" idx="12"/>
          </p:nvPr>
        </p:nvSpPr>
        <p:spPr/>
        <p:txBody>
          <a:bodyPr/>
          <a:lstStyle/>
          <a:p>
            <a:pPr>
              <a:defRPr/>
            </a:pPr>
            <a:fld id="{74644BDF-6F7D-4387-A32C-13AD42DA8E6C}" type="slidenum">
              <a:rPr lang="en-US" sz="1600">
                <a:solidFill>
                  <a:schemeClr val="tx1"/>
                </a:solidFill>
                <a:latin typeface="+mn-lt"/>
              </a:rPr>
              <a:pPr>
                <a:defRPr/>
              </a:pPr>
              <a:t>11</a:t>
            </a:fld>
            <a:endParaRPr lang="en-US" sz="1600">
              <a:solidFill>
                <a:schemeClr val="tx1"/>
              </a:solidFill>
              <a:latin typeface="+mn-lt"/>
            </a:endParaRPr>
          </a:p>
        </p:txBody>
      </p:sp>
      <p:sp>
        <p:nvSpPr>
          <p:cNvPr id="3075" name="Rectangle 2"/>
          <p:cNvSpPr>
            <a:spLocks noChangeArrowheads="1"/>
          </p:cNvSpPr>
          <p:nvPr/>
        </p:nvSpPr>
        <p:spPr bwMode="auto">
          <a:xfrm>
            <a:off x="636588" y="588963"/>
            <a:ext cx="1831975"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Introduction</a:t>
            </a:r>
          </a:p>
        </p:txBody>
      </p:sp>
      <p:sp>
        <p:nvSpPr>
          <p:cNvPr id="3076" name="Rectangle 3"/>
          <p:cNvSpPr>
            <a:spLocks noChangeArrowheads="1"/>
          </p:cNvSpPr>
          <p:nvPr/>
        </p:nvSpPr>
        <p:spPr bwMode="auto">
          <a:xfrm>
            <a:off x="609600" y="1295400"/>
            <a:ext cx="7772400" cy="3200400"/>
          </a:xfrm>
          <a:prstGeom prst="rect">
            <a:avLst/>
          </a:prstGeom>
          <a:ln>
            <a:solidFill>
              <a:schemeClr val="bg1"/>
            </a:solidFill>
            <a:headEnd/>
            <a:tailEnd/>
          </a:ln>
          <a:effectLst/>
        </p:spPr>
        <p:style>
          <a:lnRef idx="2">
            <a:schemeClr val="accent1"/>
          </a:lnRef>
          <a:fillRef idx="1">
            <a:schemeClr val="lt1"/>
          </a:fillRef>
          <a:effectRef idx="0">
            <a:schemeClr val="accent1"/>
          </a:effectRef>
          <a:fontRef idx="minor">
            <a:schemeClr val="dk1"/>
          </a:fontRef>
        </p:style>
        <p:txBody>
          <a:bodyPr>
            <a:spAutoFit/>
          </a:bodyPr>
          <a:lstStyle/>
          <a:p>
            <a:pPr algn="just">
              <a:spcBef>
                <a:spcPts val="0"/>
              </a:spcBef>
              <a:spcAft>
                <a:spcPts val="1200"/>
              </a:spcAft>
              <a:buClr>
                <a:srgbClr val="FF0000"/>
              </a:buClr>
              <a:defRPr/>
            </a:pPr>
            <a:r>
              <a:rPr lang="en-US" sz="2200" b="1" dirty="0">
                <a:solidFill>
                  <a:schemeClr val="accent1">
                    <a:lumMod val="75000"/>
                  </a:schemeClr>
                </a:solidFill>
              </a:rPr>
              <a:t>Steam (Water Vapor)</a:t>
            </a:r>
          </a:p>
          <a:p>
            <a:pPr algn="just">
              <a:spcBef>
                <a:spcPts val="0"/>
              </a:spcBef>
              <a:spcAft>
                <a:spcPts val="600"/>
              </a:spcAft>
              <a:buClr>
                <a:srgbClr val="FF0000"/>
              </a:buClr>
              <a:defRPr/>
            </a:pPr>
            <a:r>
              <a:rPr lang="en-US" sz="2000" b="1" dirty="0"/>
              <a:t>Steam</a:t>
            </a:r>
            <a:r>
              <a:rPr lang="en-US" sz="2000" dirty="0"/>
              <a:t> is the most common working fluid used in vapor power cycles because of its many desirable characteristics, such as: (a) low cost, (b) availability, and (c) high enthalpy of vaporization</a:t>
            </a:r>
            <a:r>
              <a:rPr lang="en-US" sz="2000" baseline="30000" dirty="0"/>
              <a:t>#</a:t>
            </a:r>
            <a:r>
              <a:rPr lang="en-US" sz="2000" dirty="0"/>
              <a:t>. </a:t>
            </a:r>
          </a:p>
          <a:p>
            <a:pPr algn="just">
              <a:spcBef>
                <a:spcPts val="0"/>
              </a:spcBef>
              <a:spcAft>
                <a:spcPts val="600"/>
              </a:spcAft>
              <a:buClr>
                <a:srgbClr val="FF0000"/>
              </a:buClr>
              <a:defRPr/>
            </a:pPr>
            <a:r>
              <a:rPr lang="en-US" sz="2000" b="1" dirty="0"/>
              <a:t>Steam power plants </a:t>
            </a:r>
            <a:r>
              <a:rPr lang="en-US" sz="2000" dirty="0"/>
              <a:t>are commonly referred to as: (a) coal plants, (b) nuclear plants, or (c) natural gas plants, depending on the </a:t>
            </a:r>
            <a:r>
              <a:rPr lang="en-US" sz="2000" b="1" dirty="0"/>
              <a:t>type of fuel </a:t>
            </a:r>
            <a:r>
              <a:rPr lang="en-US" sz="2000" dirty="0"/>
              <a:t>used to supply heat to the steam. </a:t>
            </a:r>
          </a:p>
          <a:p>
            <a:pPr algn="just">
              <a:spcBef>
                <a:spcPts val="0"/>
              </a:spcBef>
              <a:spcAft>
                <a:spcPts val="600"/>
              </a:spcAft>
              <a:buClr>
                <a:srgbClr val="FF0000"/>
              </a:buClr>
              <a:defRPr/>
            </a:pPr>
            <a:r>
              <a:rPr lang="en-US" sz="2000" dirty="0"/>
              <a:t>The steam goes through the same</a:t>
            </a:r>
            <a:r>
              <a:rPr lang="en-US" sz="2000" b="1" dirty="0"/>
              <a:t> basic cycle </a:t>
            </a:r>
            <a:r>
              <a:rPr lang="en-US" sz="2000" dirty="0"/>
              <a:t>in all of them. Therefore, all can be analyzed in the same manner.</a:t>
            </a:r>
          </a:p>
        </p:txBody>
      </p:sp>
      <p:sp>
        <p:nvSpPr>
          <p:cNvPr id="5" name="TextBox 4"/>
          <p:cNvSpPr txBox="1"/>
          <p:nvPr/>
        </p:nvSpPr>
        <p:spPr>
          <a:xfrm>
            <a:off x="1143000" y="4876800"/>
            <a:ext cx="6705600" cy="646113"/>
          </a:xfrm>
          <a:prstGeom prst="rect">
            <a:avLst/>
          </a:prstGeom>
          <a:solidFill>
            <a:schemeClr val="accent1">
              <a:lumMod val="40000"/>
              <a:lumOff val="60000"/>
            </a:schemeClr>
          </a:solidFill>
        </p:spPr>
        <p:txBody>
          <a:bodyPr>
            <a:spAutoFit/>
          </a:bodyPr>
          <a:lstStyle/>
          <a:p>
            <a:pPr>
              <a:defRPr/>
            </a:pPr>
            <a:r>
              <a:rPr lang="en-US" dirty="0">
                <a:latin typeface="+mj-lt"/>
                <a:cs typeface="+mn-cs"/>
              </a:rPr>
              <a:t># The amount of energy needed to vaporize a unit mass of saturated liquid at a given temperature or pressure, </a:t>
            </a:r>
            <a:r>
              <a:rPr lang="en-US" i="1" dirty="0" err="1">
                <a:latin typeface="Times New Roman" pitchFamily="18" charset="0"/>
                <a:cs typeface="Times New Roman" pitchFamily="18" charset="0"/>
              </a:rPr>
              <a:t>h</a:t>
            </a:r>
            <a:r>
              <a:rPr lang="en-US" i="1" baseline="-25000" dirty="0" err="1">
                <a:latin typeface="Times New Roman" pitchFamily="18" charset="0"/>
                <a:cs typeface="Times New Roman" pitchFamily="18" charset="0"/>
              </a:rPr>
              <a:t>fg</a:t>
            </a:r>
            <a:r>
              <a:rPr lang="en-US" dirty="0">
                <a:latin typeface="+mj-lt"/>
                <a:cs typeface="+mn-cs"/>
              </a:rPr>
              <a:t>.</a:t>
            </a:r>
          </a:p>
        </p:txBody>
      </p:sp>
    </p:spTree>
    <p:extLst>
      <p:ext uri="{BB962C8B-B14F-4D97-AF65-F5344CB8AC3E}">
        <p14:creationId xmlns:p14="http://schemas.microsoft.com/office/powerpoint/2010/main" val="1696729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098" name="Slide Number Placeholder 3"/>
          <p:cNvSpPr>
            <a:spLocks noGrp="1"/>
          </p:cNvSpPr>
          <p:nvPr>
            <p:ph type="sldNum" sz="quarter" idx="12"/>
          </p:nvPr>
        </p:nvSpPr>
        <p:spPr/>
        <p:txBody>
          <a:bodyPr/>
          <a:lstStyle/>
          <a:p>
            <a:pPr>
              <a:defRPr/>
            </a:pPr>
            <a:fld id="{60903F68-3039-4087-8775-7F4870A53802}" type="slidenum">
              <a:rPr lang="en-US" sz="1600">
                <a:solidFill>
                  <a:schemeClr val="tx1"/>
                </a:solidFill>
                <a:latin typeface="+mn-lt"/>
              </a:rPr>
              <a:pPr>
                <a:defRPr/>
              </a:pPr>
              <a:t>12</a:t>
            </a:fld>
            <a:endParaRPr lang="en-US" sz="1600">
              <a:solidFill>
                <a:schemeClr val="tx1"/>
              </a:solidFill>
              <a:latin typeface="+mn-lt"/>
            </a:endParaRPr>
          </a:p>
        </p:txBody>
      </p:sp>
      <p:sp>
        <p:nvSpPr>
          <p:cNvPr id="4099" name="Rectangle 4"/>
          <p:cNvSpPr>
            <a:spLocks noChangeArrowheads="1"/>
          </p:cNvSpPr>
          <p:nvPr/>
        </p:nvSpPr>
        <p:spPr bwMode="auto">
          <a:xfrm>
            <a:off x="533400" y="381000"/>
            <a:ext cx="2911475"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Carnot Vapor Cycle</a:t>
            </a:r>
          </a:p>
        </p:txBody>
      </p:sp>
      <p:sp>
        <p:nvSpPr>
          <p:cNvPr id="4102" name="Rectangle 7"/>
          <p:cNvSpPr>
            <a:spLocks noChangeArrowheads="1"/>
          </p:cNvSpPr>
          <p:nvPr/>
        </p:nvSpPr>
        <p:spPr bwMode="auto">
          <a:xfrm>
            <a:off x="533400" y="990600"/>
            <a:ext cx="7924800" cy="1400175"/>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n-lt"/>
                <a:cs typeface="+mn-cs"/>
              </a:rPr>
              <a:t>Carnot cycle is the </a:t>
            </a:r>
            <a:r>
              <a:rPr lang="en-US" sz="2000" b="1" dirty="0">
                <a:latin typeface="+mn-lt"/>
                <a:cs typeface="+mn-cs"/>
              </a:rPr>
              <a:t>most efficient </a:t>
            </a:r>
            <a:r>
              <a:rPr lang="en-US" sz="2000" dirty="0">
                <a:latin typeface="+mn-lt"/>
                <a:cs typeface="+mn-cs"/>
              </a:rPr>
              <a:t>power cycle operating between two specified temperature limits (</a:t>
            </a:r>
            <a:r>
              <a:rPr lang="en-US" sz="2000" dirty="0">
                <a:solidFill>
                  <a:srgbClr val="CC0066"/>
                </a:solidFill>
                <a:latin typeface="+mn-lt"/>
                <a:cs typeface="+mn-cs"/>
              </a:rPr>
              <a:t>Fig. 10-1</a:t>
            </a:r>
            <a:r>
              <a:rPr lang="en-US" sz="2000" dirty="0">
                <a:latin typeface="+mn-lt"/>
                <a:cs typeface="+mn-cs"/>
              </a:rPr>
              <a:t>). </a:t>
            </a:r>
          </a:p>
          <a:p>
            <a:pPr algn="just">
              <a:spcBef>
                <a:spcPts val="0"/>
              </a:spcBef>
              <a:spcAft>
                <a:spcPts val="600"/>
              </a:spcAft>
              <a:defRPr/>
            </a:pPr>
            <a:r>
              <a:rPr lang="en-US" sz="2000" dirty="0">
                <a:latin typeface="+mn-lt"/>
                <a:cs typeface="+mn-cs"/>
              </a:rPr>
              <a:t>We can adopt the Carnot cycle first as a prospective </a:t>
            </a:r>
            <a:r>
              <a:rPr lang="en-US" sz="2000" b="1" dirty="0">
                <a:latin typeface="+mn-lt"/>
                <a:cs typeface="+mn-cs"/>
              </a:rPr>
              <a:t>ideal cycle</a:t>
            </a:r>
            <a:r>
              <a:rPr lang="en-US" sz="2000" dirty="0">
                <a:latin typeface="+mn-lt"/>
                <a:cs typeface="+mn-cs"/>
              </a:rPr>
              <a:t> for vapor power plants.</a:t>
            </a:r>
          </a:p>
        </p:txBody>
      </p:sp>
      <p:pic>
        <p:nvPicPr>
          <p:cNvPr id="1331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486400"/>
            <a:ext cx="28289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590800"/>
            <a:ext cx="32289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962400" y="2667000"/>
            <a:ext cx="4267200" cy="2862263"/>
          </a:xfrm>
          <a:prstGeom prst="rect">
            <a:avLst/>
          </a:prstGeom>
          <a:noFill/>
          <a:ln>
            <a:noFill/>
          </a:ln>
          <a:effectLst/>
        </p:spPr>
        <p:txBody>
          <a:bodyPr>
            <a:spAutoFit/>
          </a:bodyPr>
          <a:lstStyle/>
          <a:p>
            <a:pPr marL="463550" indent="-463550">
              <a:spcAft>
                <a:spcPts val="1200"/>
              </a:spcAft>
              <a:tabLst>
                <a:tab pos="463550" algn="l"/>
              </a:tabLst>
              <a:defRPr/>
            </a:pPr>
            <a:r>
              <a:rPr lang="en-US" sz="2000" b="1" dirty="0">
                <a:latin typeface="+mn-lt"/>
                <a:cs typeface="+mn-cs"/>
              </a:rPr>
              <a:t>Sequence of Processes:</a:t>
            </a:r>
          </a:p>
          <a:p>
            <a:pPr marL="463550" indent="-463550">
              <a:spcAft>
                <a:spcPts val="400"/>
              </a:spcAft>
              <a:tabLst>
                <a:tab pos="463550" algn="l"/>
              </a:tabLst>
              <a:defRPr/>
            </a:pPr>
            <a:r>
              <a:rPr lang="en-US" sz="2000" dirty="0">
                <a:solidFill>
                  <a:srgbClr val="CC0066"/>
                </a:solidFill>
                <a:latin typeface="+mn-lt"/>
                <a:cs typeface="+mn-cs"/>
              </a:rPr>
              <a:t>1-2</a:t>
            </a:r>
            <a:r>
              <a:rPr lang="en-US" sz="2000" dirty="0">
                <a:latin typeface="+mn-lt"/>
                <a:cs typeface="+mn-cs"/>
              </a:rPr>
              <a:t> 	Reversible and isothermal heating (in a boiler);</a:t>
            </a:r>
          </a:p>
          <a:p>
            <a:pPr marL="463550" indent="-463550">
              <a:spcAft>
                <a:spcPts val="400"/>
              </a:spcAft>
              <a:tabLst>
                <a:tab pos="463550" algn="l"/>
              </a:tabLst>
              <a:defRPr/>
            </a:pPr>
            <a:r>
              <a:rPr lang="en-US" sz="2000" dirty="0">
                <a:solidFill>
                  <a:srgbClr val="CC0066"/>
                </a:solidFill>
                <a:latin typeface="+mn-lt"/>
                <a:cs typeface="+mn-cs"/>
              </a:rPr>
              <a:t>2-3</a:t>
            </a:r>
            <a:r>
              <a:rPr lang="en-US" sz="2000" dirty="0">
                <a:latin typeface="+mn-lt"/>
                <a:cs typeface="+mn-cs"/>
              </a:rPr>
              <a:t> 	Isentropic expansion (in a turbine);</a:t>
            </a:r>
          </a:p>
          <a:p>
            <a:pPr marL="463550" indent="-463550">
              <a:spcAft>
                <a:spcPts val="400"/>
              </a:spcAft>
              <a:tabLst>
                <a:tab pos="463550" algn="l"/>
              </a:tabLst>
              <a:defRPr/>
            </a:pPr>
            <a:r>
              <a:rPr lang="en-US" sz="2000" dirty="0">
                <a:solidFill>
                  <a:srgbClr val="CC0066"/>
                </a:solidFill>
                <a:latin typeface="+mn-lt"/>
                <a:cs typeface="+mn-cs"/>
              </a:rPr>
              <a:t>3-4</a:t>
            </a:r>
            <a:r>
              <a:rPr lang="en-US" sz="2000" dirty="0">
                <a:latin typeface="+mn-lt"/>
                <a:cs typeface="+mn-cs"/>
              </a:rPr>
              <a:t> 	Reversible and isothermal condensation (in a condenser); and</a:t>
            </a:r>
          </a:p>
          <a:p>
            <a:pPr marL="463550" indent="-463550">
              <a:spcAft>
                <a:spcPts val="400"/>
              </a:spcAft>
              <a:tabLst>
                <a:tab pos="463550" algn="l"/>
              </a:tabLst>
              <a:defRPr/>
            </a:pPr>
            <a:r>
              <a:rPr lang="en-US" sz="2000" dirty="0">
                <a:solidFill>
                  <a:srgbClr val="CC0066"/>
                </a:solidFill>
                <a:latin typeface="+mn-lt"/>
                <a:cs typeface="+mn-cs"/>
              </a:rPr>
              <a:t>4-2</a:t>
            </a:r>
            <a:r>
              <a:rPr lang="en-US" sz="2000" dirty="0">
                <a:latin typeface="+mn-lt"/>
                <a:cs typeface="+mn-cs"/>
              </a:rPr>
              <a:t> 	Isentropic compression (in a compressor).</a:t>
            </a:r>
          </a:p>
        </p:txBody>
      </p:sp>
    </p:spTree>
    <p:extLst>
      <p:ext uri="{BB962C8B-B14F-4D97-AF65-F5344CB8AC3E}">
        <p14:creationId xmlns:p14="http://schemas.microsoft.com/office/powerpoint/2010/main" val="2427787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098" name="Slide Number Placeholder 3"/>
          <p:cNvSpPr>
            <a:spLocks noGrp="1"/>
          </p:cNvSpPr>
          <p:nvPr>
            <p:ph type="sldNum" sz="quarter" idx="12"/>
          </p:nvPr>
        </p:nvSpPr>
        <p:spPr/>
        <p:txBody>
          <a:bodyPr/>
          <a:lstStyle/>
          <a:p>
            <a:pPr>
              <a:defRPr/>
            </a:pPr>
            <a:fld id="{B91654C8-D2D7-459D-BD1D-A721CE65932F}" type="slidenum">
              <a:rPr lang="en-US" sz="1600">
                <a:solidFill>
                  <a:schemeClr val="tx1"/>
                </a:solidFill>
                <a:latin typeface="+mn-lt"/>
              </a:rPr>
              <a:pPr>
                <a:defRPr/>
              </a:pPr>
              <a:t>13</a:t>
            </a:fld>
            <a:endParaRPr lang="en-US" sz="1600" dirty="0">
              <a:solidFill>
                <a:schemeClr val="tx1"/>
              </a:solidFill>
              <a:latin typeface="+mn-lt"/>
            </a:endParaRPr>
          </a:p>
        </p:txBody>
      </p:sp>
      <p:sp>
        <p:nvSpPr>
          <p:cNvPr id="4099" name="Rectangle 4"/>
          <p:cNvSpPr>
            <a:spLocks noChangeArrowheads="1"/>
          </p:cNvSpPr>
          <p:nvPr/>
        </p:nvSpPr>
        <p:spPr bwMode="auto">
          <a:xfrm>
            <a:off x="609600" y="466725"/>
            <a:ext cx="45720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Is Carnot Cycle Practical?</a:t>
            </a:r>
          </a:p>
        </p:txBody>
      </p:sp>
      <p:sp>
        <p:nvSpPr>
          <p:cNvPr id="4102" name="Rectangle 7"/>
          <p:cNvSpPr>
            <a:spLocks noChangeArrowheads="1"/>
          </p:cNvSpPr>
          <p:nvPr/>
        </p:nvSpPr>
        <p:spPr bwMode="auto">
          <a:xfrm>
            <a:off x="609600" y="1076325"/>
            <a:ext cx="4572000" cy="5248275"/>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Arial Narrow"/>
                <a:cs typeface="+mn-cs"/>
              </a:rPr>
              <a:t>The Carnot cycle is </a:t>
            </a:r>
            <a:r>
              <a:rPr lang="en-US" sz="2000" b="1" dirty="0">
                <a:latin typeface="Arial Narrow"/>
                <a:cs typeface="+mn-cs"/>
              </a:rPr>
              <a:t>NOT </a:t>
            </a:r>
            <a:r>
              <a:rPr lang="en-US" sz="2000" dirty="0">
                <a:latin typeface="Arial Narrow"/>
                <a:cs typeface="+mn-cs"/>
              </a:rPr>
              <a:t>a suitable model for actual power cycles because of s</a:t>
            </a:r>
            <a:r>
              <a:rPr lang="en-US" sz="2000" dirty="0">
                <a:latin typeface="+mn-lt"/>
                <a:cs typeface="+mn-cs"/>
              </a:rPr>
              <a:t>everal </a:t>
            </a:r>
            <a:r>
              <a:rPr lang="en-US" sz="2000" b="1" dirty="0">
                <a:latin typeface="+mn-lt"/>
                <a:cs typeface="+mn-cs"/>
              </a:rPr>
              <a:t>impracticalities</a:t>
            </a:r>
            <a:r>
              <a:rPr lang="en-US" sz="2000" dirty="0">
                <a:latin typeface="+mn-lt"/>
                <a:cs typeface="+mn-cs"/>
              </a:rPr>
              <a:t> associated with it: </a:t>
            </a:r>
          </a:p>
          <a:p>
            <a:pPr algn="just">
              <a:spcBef>
                <a:spcPts val="0"/>
              </a:spcBef>
              <a:spcAft>
                <a:spcPts val="0"/>
              </a:spcAft>
              <a:defRPr/>
            </a:pPr>
            <a:r>
              <a:rPr lang="en-US" sz="2000" u="sng" dirty="0">
                <a:solidFill>
                  <a:srgbClr val="CC0066"/>
                </a:solidFill>
                <a:latin typeface="+mn-lt"/>
                <a:cs typeface="+mn-cs"/>
              </a:rPr>
              <a:t>Process 1-2 </a:t>
            </a:r>
          </a:p>
          <a:p>
            <a:pPr algn="just">
              <a:spcBef>
                <a:spcPts val="0"/>
              </a:spcBef>
              <a:spcAft>
                <a:spcPts val="600"/>
              </a:spcAft>
              <a:defRPr/>
            </a:pPr>
            <a:r>
              <a:rPr lang="en-US" sz="2000" dirty="0">
                <a:latin typeface="+mn-lt"/>
                <a:cs typeface="+mn-cs"/>
              </a:rPr>
              <a:t>Limiting the heat transfer processes to </a:t>
            </a:r>
            <a:r>
              <a:rPr lang="en-US" sz="2000" b="1" dirty="0">
                <a:latin typeface="+mn-lt"/>
                <a:cs typeface="+mn-cs"/>
              </a:rPr>
              <a:t>two-phase systems</a:t>
            </a:r>
            <a:r>
              <a:rPr lang="en-US" sz="2000" dirty="0">
                <a:latin typeface="+mn-lt"/>
                <a:cs typeface="+mn-cs"/>
              </a:rPr>
              <a:t> severely limits the maximum temperature that can be used in the cycle (374°C for water).</a:t>
            </a:r>
          </a:p>
          <a:p>
            <a:pPr algn="just">
              <a:spcBef>
                <a:spcPts val="0"/>
              </a:spcBef>
              <a:spcAft>
                <a:spcPts val="0"/>
              </a:spcAft>
              <a:defRPr/>
            </a:pPr>
            <a:r>
              <a:rPr lang="en-US" sz="2000" u="sng" dirty="0">
                <a:solidFill>
                  <a:srgbClr val="CC0066"/>
                </a:solidFill>
                <a:latin typeface="+mn-lt"/>
                <a:cs typeface="+mn-cs"/>
              </a:rPr>
              <a:t>Process 2-3 </a:t>
            </a:r>
          </a:p>
          <a:p>
            <a:pPr algn="just">
              <a:spcBef>
                <a:spcPts val="0"/>
              </a:spcBef>
              <a:spcAft>
                <a:spcPts val="600"/>
              </a:spcAft>
              <a:defRPr/>
            </a:pPr>
            <a:r>
              <a:rPr lang="en-US" sz="2000" dirty="0">
                <a:latin typeface="+mn-lt"/>
                <a:cs typeface="+mn-cs"/>
              </a:rPr>
              <a:t>The turbine cannot handle steam with a high </a:t>
            </a:r>
            <a:r>
              <a:rPr lang="en-US" sz="2000" b="1" dirty="0">
                <a:latin typeface="+mn-lt"/>
                <a:cs typeface="+mn-cs"/>
              </a:rPr>
              <a:t>moisture content </a:t>
            </a:r>
            <a:r>
              <a:rPr lang="en-US" sz="2000" dirty="0">
                <a:latin typeface="+mn-lt"/>
                <a:cs typeface="+mn-cs"/>
              </a:rPr>
              <a:t>because of the impingement of liquid droplets on the turbine blades causing </a:t>
            </a:r>
            <a:r>
              <a:rPr lang="en-US" sz="2000" b="1" dirty="0">
                <a:latin typeface="+mn-lt"/>
                <a:cs typeface="+mn-cs"/>
              </a:rPr>
              <a:t>erosion</a:t>
            </a:r>
            <a:r>
              <a:rPr lang="en-US" sz="2000" dirty="0">
                <a:latin typeface="+mn-lt"/>
                <a:cs typeface="+mn-cs"/>
              </a:rPr>
              <a:t> and </a:t>
            </a:r>
            <a:r>
              <a:rPr lang="en-US" sz="2000" b="1" dirty="0">
                <a:latin typeface="+mn-lt"/>
                <a:cs typeface="+mn-cs"/>
              </a:rPr>
              <a:t>wear.</a:t>
            </a:r>
          </a:p>
          <a:p>
            <a:pPr algn="just">
              <a:spcBef>
                <a:spcPts val="0"/>
              </a:spcBef>
              <a:spcAft>
                <a:spcPts val="0"/>
              </a:spcAft>
              <a:defRPr/>
            </a:pPr>
            <a:r>
              <a:rPr lang="en-US" sz="2000" u="sng" dirty="0">
                <a:solidFill>
                  <a:srgbClr val="CC0066"/>
                </a:solidFill>
                <a:latin typeface="+mn-lt"/>
                <a:cs typeface="+mn-cs"/>
              </a:rPr>
              <a:t>Process 4-1 </a:t>
            </a:r>
          </a:p>
          <a:p>
            <a:pPr algn="just">
              <a:spcBef>
                <a:spcPts val="0"/>
              </a:spcBef>
              <a:spcAft>
                <a:spcPts val="0"/>
              </a:spcAft>
              <a:defRPr/>
            </a:pPr>
            <a:r>
              <a:rPr lang="en-US" sz="2000" dirty="0">
                <a:latin typeface="+mn-lt"/>
                <a:cs typeface="+mn-cs"/>
              </a:rPr>
              <a:t>It is not practical to design a compressor that handles two phases.</a:t>
            </a:r>
          </a:p>
        </p:txBody>
      </p:sp>
      <p:pic>
        <p:nvPicPr>
          <p:cNvPr id="1434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600200"/>
            <a:ext cx="32289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495800"/>
            <a:ext cx="28289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57190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122" name="Slide Number Placeholder 3"/>
          <p:cNvSpPr>
            <a:spLocks noGrp="1"/>
          </p:cNvSpPr>
          <p:nvPr>
            <p:ph type="sldNum" sz="quarter" idx="12"/>
          </p:nvPr>
        </p:nvSpPr>
        <p:spPr/>
        <p:txBody>
          <a:bodyPr/>
          <a:lstStyle/>
          <a:p>
            <a:pPr>
              <a:defRPr/>
            </a:pPr>
            <a:fld id="{6580BC85-4148-40D2-9E2E-DFEB2E13005B}" type="slidenum">
              <a:rPr lang="en-US" sz="1600">
                <a:solidFill>
                  <a:schemeClr val="tx1"/>
                </a:solidFill>
                <a:latin typeface="+mn-lt"/>
              </a:rPr>
              <a:pPr>
                <a:defRPr/>
              </a:pPr>
              <a:t>14</a:t>
            </a:fld>
            <a:endParaRPr lang="en-US" sz="1600">
              <a:solidFill>
                <a:schemeClr val="tx1"/>
              </a:solidFill>
              <a:latin typeface="+mn-lt"/>
            </a:endParaRPr>
          </a:p>
        </p:txBody>
      </p:sp>
      <p:sp>
        <p:nvSpPr>
          <p:cNvPr id="5123" name="Rectangle 2"/>
          <p:cNvSpPr>
            <a:spLocks noChangeArrowheads="1"/>
          </p:cNvSpPr>
          <p:nvPr/>
        </p:nvSpPr>
        <p:spPr bwMode="auto">
          <a:xfrm>
            <a:off x="533400" y="457200"/>
            <a:ext cx="7010400" cy="554038"/>
          </a:xfrm>
          <a:prstGeom prst="rect">
            <a:avLst/>
          </a:prstGeom>
          <a:noFill/>
          <a:ln w="9525">
            <a:noFill/>
            <a:miter lim="800000"/>
            <a:headEnd/>
            <a:tailEnd/>
          </a:ln>
        </p:spPr>
        <p:txBody>
          <a:bodyPr>
            <a:spAutoFit/>
          </a:bodyPr>
          <a:lstStyle/>
          <a:p>
            <a:pPr algn="just">
              <a:spcAft>
                <a:spcPts val="600"/>
              </a:spcAft>
              <a:defRPr/>
            </a:pPr>
            <a:r>
              <a:rPr lang="en-US" sz="3000" dirty="0">
                <a:solidFill>
                  <a:srgbClr val="C00000"/>
                </a:solidFill>
                <a:latin typeface="+mn-lt"/>
                <a:cs typeface="+mn-cs"/>
              </a:rPr>
              <a:t>The Rankine Cycle</a:t>
            </a:r>
          </a:p>
        </p:txBody>
      </p:sp>
      <p:sp>
        <p:nvSpPr>
          <p:cNvPr id="5126" name="Rectangle 7"/>
          <p:cNvSpPr>
            <a:spLocks noChangeArrowheads="1"/>
          </p:cNvSpPr>
          <p:nvPr/>
        </p:nvSpPr>
        <p:spPr bwMode="auto">
          <a:xfrm>
            <a:off x="533400" y="1095375"/>
            <a:ext cx="3886200" cy="4555093"/>
          </a:xfrm>
          <a:prstGeom prst="rect">
            <a:avLst/>
          </a:prstGeom>
          <a:noFill/>
          <a:ln w="9525">
            <a:noFill/>
            <a:miter lim="800000"/>
            <a:headEnd/>
            <a:tailEnd/>
          </a:ln>
        </p:spPr>
        <p:txBody>
          <a:bodyPr>
            <a:spAutoFit/>
          </a:bodyPr>
          <a:lstStyle/>
          <a:p>
            <a:pPr algn="just">
              <a:spcAft>
                <a:spcPts val="600"/>
              </a:spcAft>
              <a:defRPr/>
            </a:pPr>
            <a:r>
              <a:rPr lang="en-US" sz="2000" dirty="0">
                <a:latin typeface="+mn-lt"/>
                <a:cs typeface="+mn-cs"/>
              </a:rPr>
              <a:t>Many of the impracticalities associated with the Carnot cycle can be eliminated by: (a) </a:t>
            </a:r>
            <a:r>
              <a:rPr lang="en-US" sz="2000" b="1" dirty="0">
                <a:latin typeface="+mn-lt"/>
                <a:cs typeface="+mn-cs"/>
              </a:rPr>
              <a:t>superheating</a:t>
            </a:r>
            <a:r>
              <a:rPr lang="en-US" sz="2000" dirty="0">
                <a:latin typeface="+mn-lt"/>
                <a:cs typeface="+mn-cs"/>
              </a:rPr>
              <a:t> the steam in the boiler, and (b) condensing the steam </a:t>
            </a:r>
            <a:r>
              <a:rPr lang="en-US" sz="2000" b="1" dirty="0">
                <a:latin typeface="+mn-lt"/>
                <a:cs typeface="+mn-cs"/>
              </a:rPr>
              <a:t>completely </a:t>
            </a:r>
            <a:r>
              <a:rPr lang="en-US" sz="2000" dirty="0">
                <a:latin typeface="+mn-lt"/>
                <a:cs typeface="+mn-cs"/>
              </a:rPr>
              <a:t>in the condenser. </a:t>
            </a:r>
          </a:p>
          <a:p>
            <a:pPr algn="just">
              <a:spcAft>
                <a:spcPts val="600"/>
              </a:spcAft>
              <a:defRPr/>
            </a:pPr>
            <a:r>
              <a:rPr lang="en-US" sz="2000" dirty="0">
                <a:latin typeface="+mn-lt"/>
                <a:cs typeface="+mn-cs"/>
              </a:rPr>
              <a:t>The modified Carnot cycle is called the </a:t>
            </a:r>
            <a:r>
              <a:rPr lang="en-US" sz="2000" b="1" dirty="0">
                <a:latin typeface="+mn-lt"/>
                <a:cs typeface="+mn-cs"/>
              </a:rPr>
              <a:t>Rankine cycle</a:t>
            </a:r>
            <a:r>
              <a:rPr lang="en-US" sz="2000" dirty="0" smtClean="0">
                <a:latin typeface="+mn-lt"/>
                <a:cs typeface="+mn-cs"/>
              </a:rPr>
              <a:t>, where the </a:t>
            </a:r>
            <a:r>
              <a:rPr lang="en-US" sz="2000" b="1" dirty="0" smtClean="0">
                <a:latin typeface="+mn-lt"/>
                <a:cs typeface="+mn-cs"/>
              </a:rPr>
              <a:t>isothermal processes are replaced with constant pressure processes</a:t>
            </a:r>
            <a:r>
              <a:rPr lang="en-US" sz="2000" dirty="0" smtClean="0">
                <a:latin typeface="+mn-lt"/>
                <a:cs typeface="+mn-cs"/>
              </a:rPr>
              <a:t> to facilitate doing (a) and (b) above. This </a:t>
            </a:r>
            <a:r>
              <a:rPr lang="en-US" sz="2000" dirty="0">
                <a:latin typeface="+mn-lt"/>
                <a:cs typeface="+mn-cs"/>
              </a:rPr>
              <a:t>is the ideal and practical cycle for vapor power plants (</a:t>
            </a:r>
            <a:r>
              <a:rPr lang="en-US" sz="2000" dirty="0">
                <a:solidFill>
                  <a:srgbClr val="CC0066"/>
                </a:solidFill>
                <a:latin typeface="+mn-lt"/>
                <a:cs typeface="+mn-cs"/>
              </a:rPr>
              <a:t>Figure 10-2</a:t>
            </a:r>
            <a:r>
              <a:rPr lang="en-US" sz="2000" dirty="0">
                <a:latin typeface="+mn-lt"/>
                <a:cs typeface="+mn-cs"/>
              </a:rPr>
              <a:t>).</a:t>
            </a:r>
          </a:p>
          <a:p>
            <a:pPr algn="just">
              <a:spcAft>
                <a:spcPts val="600"/>
              </a:spcAft>
              <a:defRPr/>
            </a:pPr>
            <a:r>
              <a:rPr lang="en-US" sz="2000" dirty="0">
                <a:latin typeface="+mn-lt"/>
                <a:cs typeface="+mn-cs"/>
              </a:rPr>
              <a:t>This ideal cycle does not involve any internal irreversibilities.</a:t>
            </a:r>
          </a:p>
        </p:txBody>
      </p:sp>
      <p:pic>
        <p:nvPicPr>
          <p:cNvPr id="1638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6575" y="2667000"/>
            <a:ext cx="3730625"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527050"/>
            <a:ext cx="2924175"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5572125"/>
            <a:ext cx="2505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2488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046413"/>
            <a:ext cx="3354388"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122" name="Slide Number Placeholder 3"/>
          <p:cNvSpPr>
            <a:spLocks noGrp="1"/>
          </p:cNvSpPr>
          <p:nvPr>
            <p:ph type="sldNum" sz="quarter" idx="12"/>
          </p:nvPr>
        </p:nvSpPr>
        <p:spPr/>
        <p:txBody>
          <a:bodyPr/>
          <a:lstStyle/>
          <a:p>
            <a:pPr>
              <a:defRPr/>
            </a:pPr>
            <a:fld id="{303680AC-ABC4-4B14-99D8-89F08904F7CA}" type="slidenum">
              <a:rPr lang="en-US" sz="1600">
                <a:solidFill>
                  <a:schemeClr val="tx1"/>
                </a:solidFill>
                <a:latin typeface="+mn-lt"/>
              </a:rPr>
              <a:pPr>
                <a:defRPr/>
              </a:pPr>
              <a:t>15</a:t>
            </a:fld>
            <a:endParaRPr lang="en-US" sz="1600" dirty="0">
              <a:solidFill>
                <a:schemeClr val="tx1"/>
              </a:solidFill>
              <a:latin typeface="+mn-lt"/>
            </a:endParaRPr>
          </a:p>
        </p:txBody>
      </p:sp>
      <p:sp>
        <p:nvSpPr>
          <p:cNvPr id="5123" name="Rectangle 2"/>
          <p:cNvSpPr>
            <a:spLocks noChangeArrowheads="1"/>
          </p:cNvSpPr>
          <p:nvPr/>
        </p:nvSpPr>
        <p:spPr bwMode="auto">
          <a:xfrm>
            <a:off x="457200" y="685800"/>
            <a:ext cx="4114800" cy="523875"/>
          </a:xfrm>
          <a:prstGeom prst="rect">
            <a:avLst/>
          </a:prstGeom>
          <a:noFill/>
          <a:ln w="9525">
            <a:noFill/>
            <a:miter lim="800000"/>
            <a:headEnd/>
            <a:tailEnd/>
          </a:ln>
        </p:spPr>
        <p:txBody>
          <a:bodyPr>
            <a:spAutoFit/>
          </a:bodyPr>
          <a:lstStyle/>
          <a:p>
            <a:pPr algn="just">
              <a:spcAft>
                <a:spcPts val="600"/>
              </a:spcAft>
              <a:defRPr/>
            </a:pPr>
            <a:r>
              <a:rPr lang="en-US" sz="2800" dirty="0">
                <a:solidFill>
                  <a:srgbClr val="C00000"/>
                </a:solidFill>
                <a:latin typeface="+mn-lt"/>
                <a:cs typeface="+mn-cs"/>
              </a:rPr>
              <a:t>Sequence of Processes</a:t>
            </a:r>
          </a:p>
        </p:txBody>
      </p:sp>
      <p:sp>
        <p:nvSpPr>
          <p:cNvPr id="5126" name="Rectangle 7"/>
          <p:cNvSpPr>
            <a:spLocks noChangeArrowheads="1"/>
          </p:cNvSpPr>
          <p:nvPr/>
        </p:nvSpPr>
        <p:spPr bwMode="auto">
          <a:xfrm>
            <a:off x="457200" y="1246188"/>
            <a:ext cx="3733800" cy="3246437"/>
          </a:xfrm>
          <a:prstGeom prst="rect">
            <a:avLst/>
          </a:prstGeom>
          <a:noFill/>
          <a:ln w="9525">
            <a:noFill/>
            <a:miter lim="800000"/>
            <a:headEnd/>
            <a:tailEnd/>
          </a:ln>
        </p:spPr>
        <p:txBody>
          <a:bodyPr>
            <a:spAutoFit/>
          </a:bodyPr>
          <a:lstStyle/>
          <a:p>
            <a:pPr>
              <a:spcAft>
                <a:spcPts val="1200"/>
              </a:spcAft>
              <a:defRPr/>
            </a:pPr>
            <a:r>
              <a:rPr lang="en-US" sz="2000" dirty="0">
                <a:latin typeface="+mn-lt"/>
                <a:cs typeface="+mn-cs"/>
              </a:rPr>
              <a:t>The ideal Rankine cycle consists of </a:t>
            </a:r>
            <a:r>
              <a:rPr lang="en-US" sz="2000" b="1" dirty="0">
                <a:latin typeface="+mn-lt"/>
                <a:cs typeface="+mn-cs"/>
              </a:rPr>
              <a:t>four</a:t>
            </a:r>
            <a:r>
              <a:rPr lang="en-US" sz="2000" dirty="0">
                <a:latin typeface="+mn-lt"/>
                <a:cs typeface="+mn-cs"/>
              </a:rPr>
              <a:t> processes:</a:t>
            </a:r>
          </a:p>
          <a:p>
            <a:pPr marL="463550" indent="-463550">
              <a:spcAft>
                <a:spcPts val="600"/>
              </a:spcAft>
              <a:tabLst>
                <a:tab pos="463550" algn="l"/>
              </a:tabLst>
              <a:defRPr/>
            </a:pPr>
            <a:r>
              <a:rPr lang="en-US" sz="2000" dirty="0">
                <a:solidFill>
                  <a:srgbClr val="CC0066"/>
                </a:solidFill>
                <a:latin typeface="+mn-lt"/>
                <a:cs typeface="+mn-cs"/>
              </a:rPr>
              <a:t>1-2</a:t>
            </a:r>
            <a:r>
              <a:rPr lang="en-US" sz="2000" dirty="0">
                <a:latin typeface="+mn-lt"/>
                <a:cs typeface="+mn-cs"/>
              </a:rPr>
              <a:t> 	Isentropic compression in a water pump;</a:t>
            </a:r>
          </a:p>
          <a:p>
            <a:pPr marL="463550" indent="-463550">
              <a:spcAft>
                <a:spcPts val="600"/>
              </a:spcAft>
              <a:tabLst>
                <a:tab pos="463550" algn="l"/>
              </a:tabLst>
              <a:defRPr/>
            </a:pPr>
            <a:r>
              <a:rPr lang="en-US" sz="2000" dirty="0">
                <a:solidFill>
                  <a:srgbClr val="CC0066"/>
                </a:solidFill>
                <a:latin typeface="+mn-lt"/>
                <a:cs typeface="+mn-cs"/>
              </a:rPr>
              <a:t>2-3</a:t>
            </a:r>
            <a:r>
              <a:rPr lang="en-US" sz="2000" dirty="0">
                <a:latin typeface="+mn-lt"/>
                <a:cs typeface="+mn-cs"/>
              </a:rPr>
              <a:t> 	Constant pressure heat  addition  in a boiler;</a:t>
            </a:r>
          </a:p>
          <a:p>
            <a:pPr marL="463550" indent="-463550">
              <a:spcAft>
                <a:spcPts val="600"/>
              </a:spcAft>
              <a:tabLst>
                <a:tab pos="463550" algn="l"/>
              </a:tabLst>
              <a:defRPr/>
            </a:pPr>
            <a:r>
              <a:rPr lang="en-US" sz="2000" dirty="0">
                <a:solidFill>
                  <a:srgbClr val="CC0066"/>
                </a:solidFill>
                <a:latin typeface="+mn-lt"/>
                <a:cs typeface="+mn-cs"/>
              </a:rPr>
              <a:t>3-4</a:t>
            </a:r>
            <a:r>
              <a:rPr lang="en-US" sz="2000" dirty="0">
                <a:latin typeface="+mn-lt"/>
                <a:cs typeface="+mn-cs"/>
              </a:rPr>
              <a:t> 	Isentropic expansion in a turbine;</a:t>
            </a:r>
          </a:p>
          <a:p>
            <a:pPr marL="463550" indent="-463550">
              <a:spcAft>
                <a:spcPts val="600"/>
              </a:spcAft>
              <a:tabLst>
                <a:tab pos="463550" algn="l"/>
              </a:tabLst>
              <a:defRPr/>
            </a:pPr>
            <a:r>
              <a:rPr lang="en-US" sz="2000" dirty="0">
                <a:solidFill>
                  <a:srgbClr val="CC0066"/>
                </a:solidFill>
                <a:latin typeface="+mn-lt"/>
                <a:cs typeface="+mn-cs"/>
              </a:rPr>
              <a:t>4-1</a:t>
            </a:r>
            <a:r>
              <a:rPr lang="en-US" sz="2000" dirty="0">
                <a:latin typeface="+mn-lt"/>
                <a:cs typeface="+mn-cs"/>
              </a:rPr>
              <a:t> 	Constant pressure heat rejection </a:t>
            </a:r>
            <a:br>
              <a:rPr lang="en-US" sz="2000" dirty="0">
                <a:latin typeface="+mn-lt"/>
                <a:cs typeface="+mn-cs"/>
              </a:rPr>
            </a:br>
            <a:r>
              <a:rPr lang="en-US" sz="2000" dirty="0">
                <a:latin typeface="+mn-lt"/>
                <a:cs typeface="+mn-cs"/>
              </a:rPr>
              <a:t>in a condenser.</a:t>
            </a:r>
          </a:p>
        </p:txBody>
      </p:sp>
      <p:pic>
        <p:nvPicPr>
          <p:cNvPr id="174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5638800"/>
            <a:ext cx="2505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76213"/>
            <a:ext cx="4267200"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1417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D33797B0-E902-467A-826A-7C404363BB06}" type="slidenum">
              <a:rPr lang="en-US" sz="1600">
                <a:solidFill>
                  <a:schemeClr val="tx1"/>
                </a:solidFill>
                <a:latin typeface="+mn-lt"/>
              </a:rPr>
              <a:pPr>
                <a:defRPr/>
              </a:pPr>
              <a:t>16</a:t>
            </a:fld>
            <a:endParaRPr lang="en-US" sz="1600">
              <a:solidFill>
                <a:schemeClr val="tx1"/>
              </a:solidFill>
              <a:latin typeface="+mn-lt"/>
            </a:endParaRPr>
          </a:p>
        </p:txBody>
      </p:sp>
      <p:sp>
        <p:nvSpPr>
          <p:cNvPr id="6147" name="Rectangle 2"/>
          <p:cNvSpPr>
            <a:spLocks noChangeArrowheads="1"/>
          </p:cNvSpPr>
          <p:nvPr/>
        </p:nvSpPr>
        <p:spPr bwMode="auto">
          <a:xfrm>
            <a:off x="584200" y="436563"/>
            <a:ext cx="5664200"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Energy Analysis of Ideal Rankine Cycle</a:t>
            </a:r>
          </a:p>
        </p:txBody>
      </p:sp>
      <p:pic>
        <p:nvPicPr>
          <p:cNvPr id="184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784475"/>
            <a:ext cx="35814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14"/>
          <p:cNvSpPr txBox="1">
            <a:spLocks noChangeArrowheads="1"/>
          </p:cNvSpPr>
          <p:nvPr/>
        </p:nvSpPr>
        <p:spPr bwMode="auto">
          <a:xfrm>
            <a:off x="609600" y="1042988"/>
            <a:ext cx="7772400" cy="1708150"/>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n-lt"/>
                <a:cs typeface="+mn-cs"/>
              </a:rPr>
              <a:t>The pump, boiler, turbine, and condenser are </a:t>
            </a:r>
            <a:r>
              <a:rPr lang="en-US" sz="2000" b="1" dirty="0">
                <a:latin typeface="+mn-lt"/>
                <a:cs typeface="+mn-cs"/>
              </a:rPr>
              <a:t>steady-flow </a:t>
            </a:r>
            <a:r>
              <a:rPr lang="en-US" sz="2000" dirty="0">
                <a:latin typeface="+mn-lt"/>
                <a:cs typeface="+mn-cs"/>
              </a:rPr>
              <a:t>devices. Thus all four processes that make up the ideal Rankine cycle can be analyzed as steady-flow processes.</a:t>
            </a:r>
          </a:p>
          <a:p>
            <a:pPr algn="just">
              <a:spcBef>
                <a:spcPts val="0"/>
              </a:spcBef>
              <a:spcAft>
                <a:spcPts val="600"/>
              </a:spcAft>
              <a:defRPr/>
            </a:pPr>
            <a:r>
              <a:rPr lang="en-US" sz="2000" dirty="0">
                <a:latin typeface="+mn-lt"/>
                <a:cs typeface="+mn-cs"/>
              </a:rPr>
              <a:t>The kinetic</a:t>
            </a:r>
            <a:r>
              <a:rPr lang="en-US" sz="2000" b="1" dirty="0">
                <a:latin typeface="+mn-lt"/>
                <a:cs typeface="+mn-cs"/>
              </a:rPr>
              <a:t> </a:t>
            </a:r>
            <a:r>
              <a:rPr lang="en-US" sz="2000" dirty="0">
                <a:latin typeface="+mn-lt"/>
                <a:cs typeface="+mn-cs"/>
              </a:rPr>
              <a:t>and potential energy changes of the steam are usually small. Thus the </a:t>
            </a:r>
            <a:r>
              <a:rPr lang="en-US" sz="2000" b="1" dirty="0">
                <a:latin typeface="+mn-lt"/>
                <a:cs typeface="+mn-cs"/>
              </a:rPr>
              <a:t>Steady-flow Energy Equation </a:t>
            </a:r>
            <a:r>
              <a:rPr lang="en-US" sz="2000" dirty="0">
                <a:latin typeface="+mn-lt"/>
                <a:cs typeface="+mn-cs"/>
              </a:rPr>
              <a:t>per unit mass of steam reduces to:</a:t>
            </a:r>
          </a:p>
        </p:txBody>
      </p:sp>
      <p:pic>
        <p:nvPicPr>
          <p:cNvPr id="18438"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947988"/>
            <a:ext cx="54578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4495800" y="3581400"/>
            <a:ext cx="3581400" cy="2462213"/>
          </a:xfrm>
          <a:prstGeom prst="rect">
            <a:avLst/>
          </a:prstGeom>
          <a:solidFill>
            <a:schemeClr val="accent3">
              <a:lumMod val="20000"/>
              <a:lumOff val="80000"/>
            </a:schemeClr>
          </a:solidFill>
        </p:spPr>
        <p:txBody>
          <a:bodyPr>
            <a:spAutoFit/>
          </a:bodyPr>
          <a:lstStyle/>
          <a:p>
            <a:pPr>
              <a:spcAft>
                <a:spcPts val="600"/>
              </a:spcAft>
              <a:defRPr/>
            </a:pPr>
            <a:r>
              <a:rPr lang="en-US" sz="2400" dirty="0">
                <a:solidFill>
                  <a:srgbClr val="FF0000"/>
                </a:solidFill>
                <a:latin typeface="+mn-lt"/>
                <a:cs typeface="+mn-cs"/>
              </a:rPr>
              <a:t>Energy Interactions</a:t>
            </a:r>
          </a:p>
          <a:p>
            <a:pPr algn="just">
              <a:spcAft>
                <a:spcPts val="600"/>
              </a:spcAft>
              <a:defRPr/>
            </a:pPr>
            <a:r>
              <a:rPr lang="en-US" sz="2000" dirty="0">
                <a:latin typeface="+mn-lt"/>
                <a:cs typeface="+mn-cs"/>
              </a:rPr>
              <a:t>The </a:t>
            </a:r>
            <a:r>
              <a:rPr lang="en-US" sz="2000" b="1" dirty="0">
                <a:latin typeface="+mn-lt"/>
                <a:cs typeface="+mn-cs"/>
              </a:rPr>
              <a:t>boiler</a:t>
            </a:r>
            <a:r>
              <a:rPr lang="en-US" sz="2000" dirty="0">
                <a:latin typeface="+mn-lt"/>
                <a:cs typeface="+mn-cs"/>
              </a:rPr>
              <a:t> and </a:t>
            </a:r>
            <a:r>
              <a:rPr lang="en-US" sz="2000" b="1" dirty="0">
                <a:latin typeface="+mn-lt"/>
                <a:cs typeface="+mn-cs"/>
              </a:rPr>
              <a:t>condenser</a:t>
            </a:r>
            <a:r>
              <a:rPr lang="en-US" sz="2000" dirty="0">
                <a:latin typeface="+mn-lt"/>
                <a:cs typeface="+mn-cs"/>
              </a:rPr>
              <a:t> do not involve any work but both involve with heat interactions.</a:t>
            </a:r>
          </a:p>
          <a:p>
            <a:pPr algn="just">
              <a:spcAft>
                <a:spcPts val="600"/>
              </a:spcAft>
              <a:defRPr/>
            </a:pPr>
            <a:r>
              <a:rPr lang="en-US" sz="2000" dirty="0">
                <a:latin typeface="+mn-lt"/>
                <a:cs typeface="+mn-cs"/>
              </a:rPr>
              <a:t>The </a:t>
            </a:r>
            <a:r>
              <a:rPr lang="en-US" sz="2000" b="1" dirty="0">
                <a:latin typeface="+mn-lt"/>
                <a:cs typeface="+mn-cs"/>
              </a:rPr>
              <a:t>pump</a:t>
            </a:r>
            <a:r>
              <a:rPr lang="en-US" sz="2000" dirty="0">
                <a:latin typeface="+mn-lt"/>
                <a:cs typeface="+mn-cs"/>
              </a:rPr>
              <a:t> and the </a:t>
            </a:r>
            <a:r>
              <a:rPr lang="en-US" sz="2000" b="1" dirty="0">
                <a:latin typeface="+mn-lt"/>
                <a:cs typeface="+mn-cs"/>
              </a:rPr>
              <a:t>turbine</a:t>
            </a:r>
            <a:r>
              <a:rPr lang="en-US" sz="2000" dirty="0">
                <a:latin typeface="+mn-lt"/>
                <a:cs typeface="+mn-cs"/>
              </a:rPr>
              <a:t> are assumed to be </a:t>
            </a:r>
            <a:r>
              <a:rPr lang="en-US" sz="2000" b="1" dirty="0">
                <a:latin typeface="+mn-lt"/>
                <a:cs typeface="+mn-cs"/>
              </a:rPr>
              <a:t>isentropic </a:t>
            </a:r>
            <a:r>
              <a:rPr lang="en-US" sz="2000" dirty="0">
                <a:latin typeface="+mn-lt"/>
                <a:cs typeface="+mn-cs"/>
              </a:rPr>
              <a:t>and both involve work</a:t>
            </a:r>
            <a:r>
              <a:rPr lang="en-US" sz="2000" b="1" dirty="0">
                <a:latin typeface="+mn-lt"/>
                <a:cs typeface="+mn-cs"/>
              </a:rPr>
              <a:t> </a:t>
            </a:r>
            <a:r>
              <a:rPr lang="en-US" sz="2000" dirty="0">
                <a:latin typeface="+mn-lt"/>
                <a:cs typeface="+mn-cs"/>
              </a:rPr>
              <a:t>interactions.</a:t>
            </a:r>
          </a:p>
        </p:txBody>
      </p:sp>
    </p:spTree>
    <p:extLst>
      <p:ext uri="{BB962C8B-B14F-4D97-AF65-F5344CB8AC3E}">
        <p14:creationId xmlns:p14="http://schemas.microsoft.com/office/powerpoint/2010/main" val="31880763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6550" y="2286000"/>
            <a:ext cx="43878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3FCFF942-1F51-4BDC-BE13-2A9EE0810CD3}" type="slidenum">
              <a:rPr lang="en-US" sz="1600">
                <a:solidFill>
                  <a:schemeClr val="tx1"/>
                </a:solidFill>
                <a:latin typeface="+mj-lt"/>
              </a:rPr>
              <a:pPr>
                <a:defRPr/>
              </a:pPr>
              <a:t>17</a:t>
            </a:fld>
            <a:endParaRPr lang="en-US" sz="1600">
              <a:solidFill>
                <a:schemeClr val="tx1"/>
              </a:solidFill>
              <a:latin typeface="+mj-lt"/>
            </a:endParaRPr>
          </a:p>
        </p:txBody>
      </p:sp>
      <p:sp>
        <p:nvSpPr>
          <p:cNvPr id="6147" name="Rectangle 2"/>
          <p:cNvSpPr>
            <a:spLocks noChangeArrowheads="1"/>
          </p:cNvSpPr>
          <p:nvPr/>
        </p:nvSpPr>
        <p:spPr bwMode="auto">
          <a:xfrm>
            <a:off x="544513" y="381000"/>
            <a:ext cx="4767262"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n-lt"/>
                <a:cs typeface="+mn-cs"/>
              </a:rPr>
              <a:t>Energy Interactions in Each Device</a:t>
            </a:r>
          </a:p>
        </p:txBody>
      </p:sp>
      <p:pic>
        <p:nvPicPr>
          <p:cNvPr id="1946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2550" y="1905000"/>
            <a:ext cx="33051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533400" y="971550"/>
            <a:ext cx="5638800" cy="400050"/>
          </a:xfrm>
          <a:prstGeom prst="rect">
            <a:avLst/>
          </a:prstGeom>
          <a:noFill/>
        </p:spPr>
        <p:txBody>
          <a:bodyPr>
            <a:spAutoFit/>
          </a:bodyPr>
          <a:lstStyle/>
          <a:p>
            <a:pPr>
              <a:defRPr/>
            </a:pPr>
            <a:r>
              <a:rPr lang="en-US" sz="2000" b="1" dirty="0">
                <a:latin typeface="+mn-lt"/>
                <a:cs typeface="+mn-cs"/>
              </a:rPr>
              <a:t>Pump</a:t>
            </a:r>
            <a:r>
              <a:rPr lang="en-US" sz="2000" dirty="0">
                <a:latin typeface="+mn-lt"/>
                <a:cs typeface="+mn-cs"/>
              </a:rPr>
              <a:t>: The work needed to operate the water pump,</a:t>
            </a:r>
          </a:p>
        </p:txBody>
      </p:sp>
      <p:grpSp>
        <p:nvGrpSpPr>
          <p:cNvPr id="19463" name="Group 17"/>
          <p:cNvGrpSpPr>
            <a:grpSpLocks/>
          </p:cNvGrpSpPr>
          <p:nvPr/>
        </p:nvGrpSpPr>
        <p:grpSpPr bwMode="auto">
          <a:xfrm>
            <a:off x="1254125" y="1395413"/>
            <a:ext cx="2327275" cy="890587"/>
            <a:chOff x="2209796" y="1371600"/>
            <a:chExt cx="2327294" cy="890202"/>
          </a:xfrm>
        </p:grpSpPr>
        <p:pic>
          <p:nvPicPr>
            <p:cNvPr id="19471"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5998" y="1905000"/>
              <a:ext cx="2251092" cy="356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796" y="1371600"/>
              <a:ext cx="20335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TextBox 18"/>
          <p:cNvSpPr txBox="1"/>
          <p:nvPr/>
        </p:nvSpPr>
        <p:spPr>
          <a:xfrm>
            <a:off x="3810000" y="1501775"/>
            <a:ext cx="1143000" cy="339725"/>
          </a:xfrm>
          <a:prstGeom prst="rect">
            <a:avLst/>
          </a:prstGeom>
          <a:noFill/>
        </p:spPr>
        <p:txBody>
          <a:bodyPr>
            <a:spAutoFit/>
          </a:bodyPr>
          <a:lstStyle/>
          <a:p>
            <a:pPr>
              <a:defRPr/>
            </a:pPr>
            <a:r>
              <a:rPr lang="en-US" sz="1600" dirty="0">
                <a:latin typeface="+mn-lt"/>
                <a:cs typeface="+mn-cs"/>
              </a:rPr>
              <a:t>where,</a:t>
            </a:r>
          </a:p>
        </p:txBody>
      </p:sp>
      <p:sp>
        <p:nvSpPr>
          <p:cNvPr id="20" name="TextBox 19"/>
          <p:cNvSpPr txBox="1"/>
          <p:nvPr/>
        </p:nvSpPr>
        <p:spPr>
          <a:xfrm>
            <a:off x="533400" y="2438400"/>
            <a:ext cx="4343400" cy="708025"/>
          </a:xfrm>
          <a:prstGeom prst="rect">
            <a:avLst/>
          </a:prstGeom>
          <a:noFill/>
        </p:spPr>
        <p:txBody>
          <a:bodyPr>
            <a:spAutoFit/>
          </a:bodyPr>
          <a:lstStyle/>
          <a:p>
            <a:pPr>
              <a:defRPr/>
            </a:pPr>
            <a:r>
              <a:rPr lang="en-US" sz="2000" b="1" dirty="0">
                <a:latin typeface="+mn-lt"/>
                <a:cs typeface="+mn-cs"/>
              </a:rPr>
              <a:t>Boiler</a:t>
            </a:r>
            <a:r>
              <a:rPr lang="en-US" sz="2000" dirty="0">
                <a:latin typeface="+mn-lt"/>
                <a:cs typeface="+mn-cs"/>
              </a:rPr>
              <a:t>: The amount of heat supplied </a:t>
            </a:r>
            <a:br>
              <a:rPr lang="en-US" sz="2000" dirty="0">
                <a:latin typeface="+mn-lt"/>
                <a:cs typeface="+mn-cs"/>
              </a:rPr>
            </a:br>
            <a:r>
              <a:rPr lang="en-US" sz="2000" dirty="0">
                <a:latin typeface="+mn-lt"/>
                <a:cs typeface="+mn-cs"/>
              </a:rPr>
              <a:t>in the steam boiler,</a:t>
            </a:r>
          </a:p>
        </p:txBody>
      </p:sp>
      <p:pic>
        <p:nvPicPr>
          <p:cNvPr id="1946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3124200"/>
            <a:ext cx="1874838"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p:nvPr/>
        </p:nvSpPr>
        <p:spPr>
          <a:xfrm>
            <a:off x="533400" y="3638550"/>
            <a:ext cx="4038600" cy="708025"/>
          </a:xfrm>
          <a:prstGeom prst="rect">
            <a:avLst/>
          </a:prstGeom>
          <a:noFill/>
        </p:spPr>
        <p:txBody>
          <a:bodyPr>
            <a:spAutoFit/>
          </a:bodyPr>
          <a:lstStyle/>
          <a:p>
            <a:pPr>
              <a:defRPr/>
            </a:pPr>
            <a:r>
              <a:rPr lang="en-US" sz="2000" b="1" dirty="0">
                <a:latin typeface="+mn-lt"/>
                <a:cs typeface="+mn-cs"/>
              </a:rPr>
              <a:t>Turbine</a:t>
            </a:r>
            <a:r>
              <a:rPr lang="en-US" sz="2000" dirty="0">
                <a:latin typeface="+mn-lt"/>
                <a:cs typeface="+mn-cs"/>
              </a:rPr>
              <a:t>: The amount of work produced</a:t>
            </a:r>
            <a:br>
              <a:rPr lang="en-US" sz="2000" dirty="0">
                <a:latin typeface="+mn-lt"/>
                <a:cs typeface="+mn-cs"/>
              </a:rPr>
            </a:br>
            <a:r>
              <a:rPr lang="en-US" sz="2000" dirty="0">
                <a:latin typeface="+mn-lt"/>
                <a:cs typeface="+mn-cs"/>
              </a:rPr>
              <a:t>by the turbine,</a:t>
            </a:r>
          </a:p>
        </p:txBody>
      </p:sp>
      <p:pic>
        <p:nvPicPr>
          <p:cNvPr id="1946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4343400"/>
            <a:ext cx="20224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533400" y="4857750"/>
            <a:ext cx="4267200" cy="1016000"/>
          </a:xfrm>
          <a:prstGeom prst="rect">
            <a:avLst/>
          </a:prstGeom>
          <a:noFill/>
        </p:spPr>
        <p:txBody>
          <a:bodyPr>
            <a:spAutoFit/>
          </a:bodyPr>
          <a:lstStyle/>
          <a:p>
            <a:pPr>
              <a:defRPr/>
            </a:pPr>
            <a:r>
              <a:rPr lang="en-US" sz="2000" b="1" dirty="0">
                <a:latin typeface="+mn-lt"/>
                <a:cs typeface="+mn-cs"/>
              </a:rPr>
              <a:t>Condenser</a:t>
            </a:r>
            <a:r>
              <a:rPr lang="en-US" sz="2000" dirty="0">
                <a:latin typeface="+mn-lt"/>
                <a:cs typeface="+mn-cs"/>
              </a:rPr>
              <a:t>: The amount of heat </a:t>
            </a:r>
          </a:p>
          <a:p>
            <a:pPr>
              <a:defRPr/>
            </a:pPr>
            <a:r>
              <a:rPr lang="en-US" sz="2000" dirty="0">
                <a:latin typeface="+mn-lt"/>
                <a:cs typeface="+mn-cs"/>
              </a:rPr>
              <a:t>rejected to cooling medium in the condenser,</a:t>
            </a:r>
          </a:p>
        </p:txBody>
      </p:sp>
      <p:pic>
        <p:nvPicPr>
          <p:cNvPr id="1947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7050" y="5810250"/>
            <a:ext cx="1703388"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82171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2"/>
          </p:nvPr>
        </p:nvSpPr>
        <p:spPr/>
        <p:txBody>
          <a:bodyPr/>
          <a:lstStyle/>
          <a:p>
            <a:pPr>
              <a:defRPr/>
            </a:pPr>
            <a:fld id="{007E9E47-A0E7-4B7D-BDAF-288319377299}" type="slidenum">
              <a:rPr lang="en-US" sz="1600">
                <a:solidFill>
                  <a:schemeClr val="tx1"/>
                </a:solidFill>
                <a:latin typeface="+mj-lt"/>
              </a:rPr>
              <a:pPr>
                <a:defRPr/>
              </a:pPr>
              <a:t>18</a:t>
            </a:fld>
            <a:endParaRPr lang="en-US" sz="1600">
              <a:solidFill>
                <a:schemeClr val="tx1"/>
              </a:solidFill>
              <a:latin typeface="+mj-lt"/>
            </a:endParaRPr>
          </a:p>
        </p:txBody>
      </p:sp>
      <p:sp>
        <p:nvSpPr>
          <p:cNvPr id="6147" name="Rectangle 2"/>
          <p:cNvSpPr>
            <a:spLocks noChangeArrowheads="1"/>
          </p:cNvSpPr>
          <p:nvPr/>
        </p:nvSpPr>
        <p:spPr bwMode="auto">
          <a:xfrm>
            <a:off x="544513" y="436563"/>
            <a:ext cx="5227637"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Performance of Ideal Rankine Cycle</a:t>
            </a:r>
          </a:p>
        </p:txBody>
      </p:sp>
      <p:sp>
        <p:nvSpPr>
          <p:cNvPr id="16" name="TextBox 15"/>
          <p:cNvSpPr txBox="1"/>
          <p:nvPr/>
        </p:nvSpPr>
        <p:spPr>
          <a:xfrm>
            <a:off x="533400" y="1041400"/>
            <a:ext cx="5638800" cy="1122363"/>
          </a:xfrm>
          <a:prstGeom prst="rect">
            <a:avLst/>
          </a:prstGeom>
          <a:noFill/>
        </p:spPr>
        <p:txBody>
          <a:bodyPr>
            <a:spAutoFit/>
          </a:bodyPr>
          <a:lstStyle/>
          <a:p>
            <a:pPr>
              <a:spcAft>
                <a:spcPts val="600"/>
              </a:spcAft>
              <a:defRPr/>
            </a:pPr>
            <a:r>
              <a:rPr lang="en-US" sz="2200" b="1" dirty="0">
                <a:latin typeface="+mn-lt"/>
                <a:cs typeface="+mn-cs"/>
              </a:rPr>
              <a:t>Thermal Efficiency</a:t>
            </a:r>
          </a:p>
          <a:p>
            <a:pPr>
              <a:defRPr/>
            </a:pPr>
            <a:r>
              <a:rPr lang="en-US" sz="2000" dirty="0">
                <a:latin typeface="+mn-lt"/>
                <a:cs typeface="+mn-cs"/>
              </a:rPr>
              <a:t>The thermal efficiency of the Rankine cycle is determined from,</a:t>
            </a:r>
          </a:p>
        </p:txBody>
      </p:sp>
      <p:pic>
        <p:nvPicPr>
          <p:cNvPr id="2048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905000"/>
            <a:ext cx="35814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133600"/>
            <a:ext cx="2574925"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p:cNvSpPr txBox="1"/>
          <p:nvPr/>
        </p:nvSpPr>
        <p:spPr>
          <a:xfrm>
            <a:off x="547688" y="2971800"/>
            <a:ext cx="2798762" cy="400050"/>
          </a:xfrm>
          <a:prstGeom prst="rect">
            <a:avLst/>
          </a:prstGeom>
          <a:noFill/>
        </p:spPr>
        <p:txBody>
          <a:bodyPr wrap="none">
            <a:spAutoFit/>
          </a:bodyPr>
          <a:lstStyle/>
          <a:p>
            <a:pPr>
              <a:defRPr/>
            </a:pPr>
            <a:r>
              <a:rPr lang="en-US" sz="2000" dirty="0">
                <a:latin typeface="+mj-lt"/>
                <a:cs typeface="+mn-cs"/>
              </a:rPr>
              <a:t>where the </a:t>
            </a:r>
            <a:r>
              <a:rPr lang="en-US" sz="2000" b="1" dirty="0">
                <a:latin typeface="+mj-lt"/>
                <a:cs typeface="+mn-cs"/>
              </a:rPr>
              <a:t>net work </a:t>
            </a:r>
            <a:r>
              <a:rPr lang="en-US" sz="2000" dirty="0">
                <a:latin typeface="+mj-lt"/>
                <a:cs typeface="+mn-cs"/>
              </a:rPr>
              <a:t>output,</a:t>
            </a:r>
          </a:p>
        </p:txBody>
      </p:sp>
      <p:pic>
        <p:nvPicPr>
          <p:cNvPr id="2048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429000"/>
            <a:ext cx="42545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p:nvPr/>
        </p:nvSpPr>
        <p:spPr>
          <a:xfrm>
            <a:off x="609600" y="4540250"/>
            <a:ext cx="3962400" cy="1631950"/>
          </a:xfrm>
          <a:prstGeom prst="rect">
            <a:avLst/>
          </a:prstGeom>
          <a:solidFill>
            <a:schemeClr val="accent3">
              <a:lumMod val="20000"/>
              <a:lumOff val="80000"/>
            </a:schemeClr>
          </a:solidFill>
        </p:spPr>
        <p:txBody>
          <a:bodyPr>
            <a:spAutoFit/>
          </a:bodyPr>
          <a:lstStyle/>
          <a:p>
            <a:pPr algn="just">
              <a:defRPr/>
            </a:pPr>
            <a:r>
              <a:rPr lang="en-US" sz="2000" dirty="0">
                <a:latin typeface="+mj-lt"/>
                <a:cs typeface="+mn-cs"/>
              </a:rPr>
              <a:t>Thermal efficiency of Rankine cycle can also be interpreted as the ratio of the area enclosed by the cycle on a </a:t>
            </a:r>
            <a:r>
              <a:rPr lang="en-US" sz="2000" i="1" dirty="0">
                <a:latin typeface="+mj-lt"/>
                <a:cs typeface="+mn-cs"/>
              </a:rPr>
              <a:t>T-s</a:t>
            </a:r>
            <a:r>
              <a:rPr lang="en-US" sz="2000" dirty="0">
                <a:latin typeface="+mj-lt"/>
                <a:cs typeface="+mn-cs"/>
              </a:rPr>
              <a:t> diagram to the area under the heat-addition process.</a:t>
            </a:r>
          </a:p>
        </p:txBody>
      </p:sp>
      <p:sp>
        <p:nvSpPr>
          <p:cNvPr id="25" name="TextBox 24"/>
          <p:cNvSpPr txBox="1"/>
          <p:nvPr/>
        </p:nvSpPr>
        <p:spPr>
          <a:xfrm>
            <a:off x="574675" y="3900488"/>
            <a:ext cx="2549525" cy="368300"/>
          </a:xfrm>
          <a:prstGeom prst="rect">
            <a:avLst/>
          </a:prstGeom>
          <a:noFill/>
        </p:spPr>
        <p:txBody>
          <a:bodyPr>
            <a:spAutoFit/>
          </a:bodyPr>
          <a:lstStyle/>
          <a:p>
            <a:pPr>
              <a:defRPr/>
            </a:pPr>
            <a:r>
              <a:rPr lang="en-US" b="1" u="sng" dirty="0">
                <a:solidFill>
                  <a:schemeClr val="accent3">
                    <a:lumMod val="75000"/>
                  </a:schemeClr>
                </a:solidFill>
                <a:latin typeface="+mj-lt"/>
                <a:cs typeface="+mn-cs"/>
              </a:rPr>
              <a:t>Note</a:t>
            </a:r>
            <a:r>
              <a:rPr lang="en-US" dirty="0">
                <a:latin typeface="+mj-lt"/>
                <a:cs typeface="+mn-cs"/>
              </a:rPr>
              <a:t>: +</a:t>
            </a:r>
            <a:r>
              <a:rPr lang="en-US" dirty="0" err="1">
                <a:latin typeface="+mj-lt"/>
                <a:cs typeface="+mn-cs"/>
              </a:rPr>
              <a:t>ve</a:t>
            </a:r>
            <a:r>
              <a:rPr lang="en-US" dirty="0">
                <a:latin typeface="+mj-lt"/>
                <a:cs typeface="+mn-cs"/>
              </a:rPr>
              <a:t> quantities only!</a:t>
            </a:r>
          </a:p>
        </p:txBody>
      </p:sp>
    </p:spTree>
    <p:extLst>
      <p:ext uri="{BB962C8B-B14F-4D97-AF65-F5344CB8AC3E}">
        <p14:creationId xmlns:p14="http://schemas.microsoft.com/office/powerpoint/2010/main" val="24958091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2"/>
          </p:nvPr>
        </p:nvSpPr>
        <p:spPr/>
        <p:txBody>
          <a:bodyPr/>
          <a:lstStyle/>
          <a:p>
            <a:pPr>
              <a:defRPr/>
            </a:pPr>
            <a:fld id="{007E9E47-A0E7-4B7D-BDAF-288319377299}" type="slidenum">
              <a:rPr lang="en-US" sz="1600">
                <a:solidFill>
                  <a:schemeClr val="tx1"/>
                </a:solidFill>
                <a:latin typeface="+mj-lt"/>
              </a:rPr>
              <a:pPr>
                <a:defRPr/>
              </a:pPr>
              <a:t>19</a:t>
            </a:fld>
            <a:endParaRPr lang="en-US" sz="1600">
              <a:solidFill>
                <a:schemeClr val="tx1"/>
              </a:solidFill>
              <a:latin typeface="+mj-lt"/>
            </a:endParaRPr>
          </a:p>
        </p:txBody>
      </p:sp>
      <p:sp>
        <p:nvSpPr>
          <p:cNvPr id="6147" name="Rectangle 2"/>
          <p:cNvSpPr>
            <a:spLocks noChangeArrowheads="1"/>
          </p:cNvSpPr>
          <p:nvPr/>
        </p:nvSpPr>
        <p:spPr bwMode="auto">
          <a:xfrm>
            <a:off x="544513" y="436563"/>
            <a:ext cx="5227637"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Performance of Ideal Rankine Cycle</a:t>
            </a:r>
          </a:p>
        </p:txBody>
      </p:sp>
      <p:sp>
        <p:nvSpPr>
          <p:cNvPr id="16" name="TextBox 15"/>
          <p:cNvSpPr txBox="1"/>
          <p:nvPr/>
        </p:nvSpPr>
        <p:spPr>
          <a:xfrm>
            <a:off x="533400" y="1041400"/>
            <a:ext cx="7924800" cy="1123384"/>
          </a:xfrm>
          <a:prstGeom prst="rect">
            <a:avLst/>
          </a:prstGeom>
          <a:noFill/>
        </p:spPr>
        <p:txBody>
          <a:bodyPr wrap="square">
            <a:spAutoFit/>
          </a:bodyPr>
          <a:lstStyle/>
          <a:p>
            <a:pPr>
              <a:spcAft>
                <a:spcPts val="600"/>
              </a:spcAft>
              <a:defRPr/>
            </a:pPr>
            <a:r>
              <a:rPr lang="en-US" sz="2200" b="1" dirty="0" smtClean="0">
                <a:latin typeface="+mn-lt"/>
                <a:cs typeface="+mn-cs"/>
              </a:rPr>
              <a:t>Specific Steam Consumption (SSC)</a:t>
            </a:r>
            <a:endParaRPr lang="en-US" sz="2200" b="1" dirty="0">
              <a:latin typeface="+mn-lt"/>
              <a:cs typeface="+mn-cs"/>
            </a:endParaRPr>
          </a:p>
          <a:p>
            <a:pPr>
              <a:defRPr/>
            </a:pPr>
            <a:r>
              <a:rPr lang="en-US" sz="2000" dirty="0" smtClean="0">
                <a:latin typeface="+mn-lt"/>
                <a:cs typeface="+mn-cs"/>
              </a:rPr>
              <a:t>How efficient/economical a steam plant is using the steam to produce a net amount of work output</a:t>
            </a:r>
            <a:endParaRPr lang="en-US" sz="2000" dirty="0">
              <a:latin typeface="+mn-lt"/>
              <a:cs typeface="+mn-cs"/>
            </a:endParaRPr>
          </a:p>
        </p:txBody>
      </p:sp>
      <mc:AlternateContent xmlns:mc="http://schemas.openxmlformats.org/markup-compatibility/2006">
        <mc:Choice xmlns:a14="http://schemas.microsoft.com/office/drawing/2010/main" Requires="a14">
          <p:sp>
            <p:nvSpPr>
              <p:cNvPr id="2" name="TextBox 1"/>
              <p:cNvSpPr txBox="1"/>
              <p:nvPr/>
            </p:nvSpPr>
            <p:spPr>
              <a:xfrm>
                <a:off x="1752600" y="2436246"/>
                <a:ext cx="3923510" cy="82189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m:rPr>
                          <m:nor/>
                        </m:rPr>
                        <a:rPr lang="en-US" sz="2400" b="0" i="0" smtClean="0">
                          <a:latin typeface="Cambria Math" panose="02040503050406030204" pitchFamily="18" charset="0"/>
                        </a:rPr>
                        <m:t>ssc</m:t>
                      </m:r>
                      <m:r>
                        <m:rPr>
                          <m:nor/>
                        </m:rPr>
                        <a:rPr lang="en-US" sz="2400" b="0" i="0" smtClean="0">
                          <a:latin typeface="Cambria Math" panose="02040503050406030204" pitchFamily="18" charset="0"/>
                        </a:rPr>
                        <m:t> =</m:t>
                      </m:r>
                      <m:r>
                        <a:rPr lang="en-US" sz="2400" b="0" i="1" smtClean="0">
                          <a:latin typeface="Cambria Math" panose="02040503050406030204" pitchFamily="18" charset="0"/>
                        </a:rPr>
                        <m:t> </m:t>
                      </m:r>
                      <m:f>
                        <m:fPr>
                          <m:ctrlPr>
                            <a:rPr lang="en-US" sz="2400" b="0" i="1" smtClean="0">
                              <a:latin typeface="Cambria Math" panose="02040503050406030204" pitchFamily="18" charset="0"/>
                            </a:rPr>
                          </m:ctrlPr>
                        </m:fPr>
                        <m:num>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𝑚</m:t>
                              </m:r>
                            </m:e>
                          </m:acc>
                        </m:num>
                        <m:den>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b="0" i="1" smtClean="0">
                                      <a:latin typeface="Cambria Math" panose="02040503050406030204" pitchFamily="18" charset="0"/>
                                    </a:rPr>
                                    <m:t>𝑊</m:t>
                                  </m:r>
                                </m:e>
                              </m:acc>
                            </m:e>
                            <m:sub>
                              <m:r>
                                <a:rPr lang="en-US" sz="2400" b="0" i="1" smtClean="0">
                                  <a:latin typeface="Cambria Math" panose="02040503050406030204" pitchFamily="18" charset="0"/>
                                </a:rPr>
                                <m:t>𝑛𝑒𝑡</m:t>
                              </m:r>
                            </m:sub>
                          </m:sSub>
                        </m:den>
                      </m:f>
                      <m:r>
                        <m:rPr>
                          <m:nor/>
                        </m:rPr>
                        <a:rPr lang="en-US" sz="2400" b="0" i="0" smtClean="0">
                          <a:latin typeface="Cambria Math" panose="02040503050406030204" pitchFamily="18" charset="0"/>
                        </a:rPr>
                        <m:t>   </m:t>
                      </m:r>
                      <m:d>
                        <m:dPr>
                          <m:begChr m:val="["/>
                          <m:endChr m:val="]"/>
                          <m:ctrlPr>
                            <a:rPr lang="en-US" sz="2400" b="0" i="1" smtClean="0">
                              <a:latin typeface="Cambria Math" panose="02040503050406030204" pitchFamily="18" charset="0"/>
                            </a:rPr>
                          </m:ctrlPr>
                        </m:dPr>
                        <m:e>
                          <m:f>
                            <m:fPr>
                              <m:ctrlPr>
                                <a:rPr lang="en-US" sz="2400" b="0" i="1" smtClean="0">
                                  <a:latin typeface="Cambria Math" panose="02040503050406030204" pitchFamily="18" charset="0"/>
                                </a:rPr>
                              </m:ctrlPr>
                            </m:fPr>
                            <m:num>
                              <m:r>
                                <m:rPr>
                                  <m:nor/>
                                </m:rPr>
                                <a:rPr lang="en-US" sz="2400" b="0" i="0" smtClean="0">
                                  <a:latin typeface="Cambria Math" panose="02040503050406030204" pitchFamily="18" charset="0"/>
                                </a:rPr>
                                <m:t>kg</m:t>
                              </m:r>
                            </m:num>
                            <m:den>
                              <m:r>
                                <m:rPr>
                                  <m:nor/>
                                </m:rPr>
                                <a:rPr lang="en-US" sz="2400" b="0" i="0" smtClean="0">
                                  <a:latin typeface="Cambria Math" panose="02040503050406030204" pitchFamily="18" charset="0"/>
                                </a:rPr>
                                <m:t>kW</m:t>
                              </m:r>
                              <m:r>
                                <a:rPr lang="en-US" sz="2400" b="0" i="1" smtClean="0">
                                  <a:latin typeface="Cambria Math" panose="02040503050406030204" pitchFamily="18" charset="0"/>
                                </a:rPr>
                                <m:t>.</m:t>
                              </m:r>
                              <m:r>
                                <m:rPr>
                                  <m:nor/>
                                </m:rPr>
                                <a:rPr lang="en-US" sz="2400" b="0" i="0" smtClean="0">
                                  <a:latin typeface="Cambria Math" panose="02040503050406030204" pitchFamily="18" charset="0"/>
                                </a:rPr>
                                <m:t>hr</m:t>
                              </m:r>
                            </m:den>
                          </m:f>
                        </m:e>
                      </m:d>
                      <m:r>
                        <a:rPr lang="en-US" sz="2400" b="0" i="1" smtClean="0">
                          <a:latin typeface="Cambria Math" panose="02040503050406030204" pitchFamily="18" charset="0"/>
                          <a:ea typeface="Cambria Math" panose="02040503050406030204" pitchFamily="18" charset="0"/>
                        </a:rPr>
                        <m:t>=</m:t>
                      </m:r>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1</m:t>
                          </m:r>
                        </m:num>
                        <m:den>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𝑤</m:t>
                              </m:r>
                            </m:e>
                            <m:sub>
                              <m:r>
                                <a:rPr lang="en-US" sz="2400" b="0" i="1" smtClean="0">
                                  <a:latin typeface="Cambria Math" panose="02040503050406030204" pitchFamily="18" charset="0"/>
                                  <a:ea typeface="Cambria Math" panose="02040503050406030204" pitchFamily="18" charset="0"/>
                                </a:rPr>
                                <m:t>𝑛𝑒𝑡</m:t>
                              </m:r>
                            </m:sub>
                          </m:sSub>
                        </m:den>
                      </m:f>
                    </m:oMath>
                  </m:oMathPara>
                </a14:m>
                <a:endParaRPr lang="en-US" sz="2400" dirty="0"/>
              </a:p>
            </p:txBody>
          </p:sp>
        </mc:Choice>
        <mc:Fallback>
          <p:sp>
            <p:nvSpPr>
              <p:cNvPr id="2" name="TextBox 1"/>
              <p:cNvSpPr txBox="1">
                <a:spLocks noRot="1" noChangeAspect="1" noMove="1" noResize="1" noEditPoints="1" noAdjustHandles="1" noChangeArrowheads="1" noChangeShapeType="1" noTextEdit="1"/>
              </p:cNvSpPr>
              <p:nvPr/>
            </p:nvSpPr>
            <p:spPr>
              <a:xfrm>
                <a:off x="1752600" y="2436246"/>
                <a:ext cx="3923510" cy="821892"/>
              </a:xfrm>
              <a:prstGeom prst="rect">
                <a:avLst/>
              </a:prstGeom>
              <a:blipFill rotWithShape="0">
                <a:blip r:embed="rId2"/>
                <a:stretch>
                  <a:fillRect/>
                </a:stretch>
              </a:blipFill>
            </p:spPr>
            <p:txBody>
              <a:bodyPr/>
              <a:lstStyle/>
              <a:p>
                <a:r>
                  <a:rPr lang="en-US">
                    <a:noFill/>
                  </a:rPr>
                  <a:t> </a:t>
                </a:r>
              </a:p>
            </p:txBody>
          </p:sp>
        </mc:Fallback>
      </mc:AlternateContent>
      <p:sp>
        <p:nvSpPr>
          <p:cNvPr id="3" name="TextBox 2"/>
          <p:cNvSpPr txBox="1"/>
          <p:nvPr/>
        </p:nvSpPr>
        <p:spPr>
          <a:xfrm>
            <a:off x="838200" y="4114800"/>
            <a:ext cx="2777748" cy="369332"/>
          </a:xfrm>
          <a:prstGeom prst="rect">
            <a:avLst/>
          </a:prstGeom>
          <a:noFill/>
        </p:spPr>
        <p:txBody>
          <a:bodyPr wrap="none" rtlCol="0">
            <a:spAutoFit/>
          </a:bodyPr>
          <a:lstStyle/>
          <a:p>
            <a:r>
              <a:rPr lang="en-US" dirty="0" smtClean="0"/>
              <a:t>* Be careful about the units</a:t>
            </a:r>
            <a:endParaRPr lang="en-US" dirty="0"/>
          </a:p>
        </p:txBody>
      </p:sp>
    </p:spTree>
    <p:extLst>
      <p:ext uri="{BB962C8B-B14F-4D97-AF65-F5344CB8AC3E}">
        <p14:creationId xmlns:p14="http://schemas.microsoft.com/office/powerpoint/2010/main" val="33377409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Coverage</a:t>
            </a:r>
            <a:endParaRPr lang="en-US" dirty="0"/>
          </a:p>
        </p:txBody>
      </p:sp>
      <p:sp>
        <p:nvSpPr>
          <p:cNvPr id="5" name="Content Placeholder 4"/>
          <p:cNvSpPr>
            <a:spLocks noGrp="1"/>
          </p:cNvSpPr>
          <p:nvPr>
            <p:ph idx="1"/>
          </p:nvPr>
        </p:nvSpPr>
        <p:spPr/>
        <p:txBody>
          <a:bodyPr/>
          <a:lstStyle/>
          <a:p>
            <a:pPr marL="341313" indent="-341313" algn="just">
              <a:spcBef>
                <a:spcPct val="15000"/>
              </a:spcBef>
              <a:spcAft>
                <a:spcPct val="15000"/>
              </a:spcAft>
              <a:buClr>
                <a:srgbClr val="FF0000"/>
              </a:buClr>
              <a:buFont typeface="+mj-lt"/>
              <a:buAutoNum type="arabicPeriod"/>
              <a:defRPr/>
            </a:pPr>
            <a:r>
              <a:rPr lang="en-US" sz="2800" dirty="0"/>
              <a:t>Analyze </a:t>
            </a:r>
            <a:r>
              <a:rPr lang="en-US" sz="2800" b="1" dirty="0"/>
              <a:t>vapor power cycles </a:t>
            </a:r>
            <a:r>
              <a:rPr lang="en-US" sz="2800" dirty="0"/>
              <a:t>in which the working fluid is alternately vaporized and condensed.</a:t>
            </a:r>
          </a:p>
          <a:p>
            <a:pPr marL="341313" indent="-341313" algn="just">
              <a:spcBef>
                <a:spcPct val="15000"/>
              </a:spcBef>
              <a:spcAft>
                <a:spcPct val="15000"/>
              </a:spcAft>
              <a:buClr>
                <a:srgbClr val="FF0000"/>
              </a:buClr>
              <a:buFont typeface="+mj-lt"/>
              <a:buAutoNum type="arabicPeriod"/>
              <a:defRPr/>
            </a:pPr>
            <a:r>
              <a:rPr lang="en-US" sz="2800" dirty="0"/>
              <a:t>Analyze power generation coupled with process heating called </a:t>
            </a:r>
            <a:r>
              <a:rPr lang="en-US" sz="2800" b="1" dirty="0"/>
              <a:t>cogeneration</a:t>
            </a:r>
            <a:r>
              <a:rPr lang="en-US" sz="2800" dirty="0"/>
              <a:t>.</a:t>
            </a:r>
          </a:p>
          <a:p>
            <a:pPr marL="341313" indent="-341313" algn="just">
              <a:spcBef>
                <a:spcPct val="15000"/>
              </a:spcBef>
              <a:spcAft>
                <a:spcPct val="15000"/>
              </a:spcAft>
              <a:buClr>
                <a:srgbClr val="FF0000"/>
              </a:buClr>
              <a:buFont typeface="+mj-lt"/>
              <a:buAutoNum type="arabicPeriod"/>
              <a:defRPr/>
            </a:pPr>
            <a:r>
              <a:rPr lang="en-US" sz="2800" dirty="0"/>
              <a:t>Investigate ways to modify the basic </a:t>
            </a:r>
            <a:r>
              <a:rPr lang="en-US" sz="2800" b="1" dirty="0" err="1"/>
              <a:t>Rankine</a:t>
            </a:r>
            <a:r>
              <a:rPr lang="en-US" sz="2800" dirty="0"/>
              <a:t> vapor power cycle to increase the cycle </a:t>
            </a:r>
            <a:r>
              <a:rPr lang="en-US" sz="2800" b="1" dirty="0"/>
              <a:t>thermal efficiency</a:t>
            </a:r>
            <a:r>
              <a:rPr lang="en-US" sz="2800" dirty="0"/>
              <a:t>.</a:t>
            </a:r>
          </a:p>
          <a:p>
            <a:pPr marL="341313" indent="-341313" algn="just">
              <a:spcBef>
                <a:spcPct val="15000"/>
              </a:spcBef>
              <a:spcAft>
                <a:spcPct val="15000"/>
              </a:spcAft>
              <a:buClr>
                <a:srgbClr val="FF0000"/>
              </a:buClr>
              <a:buFont typeface="+mj-lt"/>
              <a:buAutoNum type="arabicPeriod"/>
              <a:defRPr/>
            </a:pPr>
            <a:r>
              <a:rPr lang="en-US" sz="2800" dirty="0"/>
              <a:t>Analyze the </a:t>
            </a:r>
            <a:r>
              <a:rPr lang="en-US" sz="2800" b="1" dirty="0"/>
              <a:t>reheat </a:t>
            </a:r>
            <a:r>
              <a:rPr lang="en-US" sz="2800" dirty="0"/>
              <a:t>and </a:t>
            </a:r>
            <a:r>
              <a:rPr lang="en-US" sz="2800" b="1" dirty="0"/>
              <a:t>regenerative</a:t>
            </a:r>
            <a:r>
              <a:rPr lang="en-US" sz="2800" dirty="0"/>
              <a:t> vapor power cycles.</a:t>
            </a:r>
          </a:p>
          <a:p>
            <a:pPr marL="341313" indent="-341313" algn="just">
              <a:spcBef>
                <a:spcPct val="15000"/>
              </a:spcBef>
              <a:spcAft>
                <a:spcPct val="15000"/>
              </a:spcAft>
              <a:buClr>
                <a:srgbClr val="FF0000"/>
              </a:buClr>
              <a:buFont typeface="+mj-lt"/>
              <a:buAutoNum type="arabicPeriod"/>
              <a:defRPr/>
            </a:pPr>
            <a:r>
              <a:rPr lang="en-US" sz="2800" dirty="0"/>
              <a:t>Review power cycles that consist of two separate cycles, known as </a:t>
            </a:r>
            <a:r>
              <a:rPr lang="en-US" sz="2800" b="1" dirty="0"/>
              <a:t>combined cycles</a:t>
            </a:r>
            <a:r>
              <a:rPr lang="en-US" sz="2800" dirty="0" smtClean="0"/>
              <a:t>.</a:t>
            </a:r>
            <a:endParaRPr lang="en-US" sz="2800" dirty="0"/>
          </a:p>
        </p:txBody>
      </p:sp>
    </p:spTree>
    <p:extLst>
      <p:ext uri="{BB962C8B-B14F-4D97-AF65-F5344CB8AC3E}">
        <p14:creationId xmlns:p14="http://schemas.microsoft.com/office/powerpoint/2010/main" val="3544316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40C2A861-33D9-45B6-AC47-145DA562BD8A}" type="slidenum">
              <a:rPr lang="en-US" sz="1600">
                <a:solidFill>
                  <a:schemeClr val="tx1"/>
                </a:solidFill>
                <a:latin typeface="+mn-lt"/>
              </a:rPr>
              <a:pPr>
                <a:defRPr/>
              </a:pPr>
              <a:t>20</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1371600"/>
            <a:ext cx="7620000" cy="3092450"/>
          </a:xfrm>
          <a:prstGeom prst="rect">
            <a:avLst/>
          </a:prstGeom>
          <a:noFill/>
        </p:spPr>
        <p:txBody>
          <a:bodyPr>
            <a:spAutoFit/>
          </a:bodyPr>
          <a:lstStyle/>
          <a:p>
            <a:pPr>
              <a:defRPr/>
            </a:pPr>
            <a:r>
              <a:rPr lang="en-US" sz="2000" b="1" dirty="0">
                <a:solidFill>
                  <a:srgbClr val="CC0066"/>
                </a:solidFill>
                <a:latin typeface="+mj-lt"/>
                <a:cs typeface="+mn-cs"/>
              </a:rPr>
              <a:t>10–16</a:t>
            </a:r>
            <a:r>
              <a:rPr lang="en-US" sz="2000" dirty="0">
                <a:latin typeface="+mj-lt"/>
                <a:cs typeface="+mn-cs"/>
              </a:rPr>
              <a:t> </a:t>
            </a:r>
          </a:p>
          <a:p>
            <a:pPr algn="just">
              <a:spcAft>
                <a:spcPts val="600"/>
              </a:spcAft>
              <a:defRPr/>
            </a:pPr>
            <a:r>
              <a:rPr lang="en-US" sz="2000" dirty="0">
                <a:latin typeface="+mj-lt"/>
                <a:cs typeface="+mn-cs"/>
              </a:rPr>
              <a:t>Consider a 210-MW steam power plant that operates on a simple</a:t>
            </a:r>
            <a:r>
              <a:rPr lang="en-US" sz="2000" b="1" dirty="0">
                <a:latin typeface="+mj-lt"/>
                <a:cs typeface="+mn-cs"/>
              </a:rPr>
              <a:t> ideal Rankine cycle</a:t>
            </a:r>
            <a:r>
              <a:rPr lang="en-US" sz="2000" dirty="0">
                <a:latin typeface="+mj-lt"/>
                <a:cs typeface="+mn-cs"/>
              </a:rPr>
              <a:t>. Steam enters the turbine at 10 </a:t>
            </a:r>
            <a:r>
              <a:rPr lang="en-US" sz="2000" dirty="0" err="1">
                <a:latin typeface="+mj-lt"/>
                <a:cs typeface="+mn-cs"/>
              </a:rPr>
              <a:t>MPa</a:t>
            </a:r>
            <a:r>
              <a:rPr lang="en-US" sz="2000" dirty="0">
                <a:latin typeface="+mj-lt"/>
                <a:cs typeface="+mn-cs"/>
              </a:rPr>
              <a:t> and 500°C and is cooled in the condenser at a pressure of 10 </a:t>
            </a:r>
            <a:r>
              <a:rPr lang="en-US" sz="2000" dirty="0" err="1">
                <a:latin typeface="+mj-lt"/>
                <a:cs typeface="+mn-cs"/>
              </a:rPr>
              <a:t>kPa</a:t>
            </a:r>
            <a:r>
              <a:rPr lang="en-US" sz="2000" dirty="0">
                <a:latin typeface="+mj-lt"/>
                <a:cs typeface="+mn-cs"/>
              </a:rPr>
              <a:t>. Show the cycle on a </a:t>
            </a:r>
            <a:r>
              <a:rPr lang="en-US" sz="2000" i="1" dirty="0">
                <a:latin typeface="+mj-lt"/>
                <a:cs typeface="+mn-cs"/>
              </a:rPr>
              <a:t>T-s diagram </a:t>
            </a:r>
            <a:r>
              <a:rPr lang="en-US" sz="2000" dirty="0">
                <a:latin typeface="+mj-lt"/>
                <a:cs typeface="+mn-cs"/>
              </a:rPr>
              <a:t>with respect to saturation lines, and determine: </a:t>
            </a:r>
          </a:p>
          <a:p>
            <a:pPr marL="682625" indent="-341313" algn="just">
              <a:spcAft>
                <a:spcPts val="0"/>
              </a:spcAft>
              <a:buFontTx/>
              <a:buAutoNum type="alphaLcParenBoth"/>
              <a:defRPr/>
            </a:pPr>
            <a:r>
              <a:rPr lang="en-US" sz="2000" dirty="0">
                <a:latin typeface="+mj-lt"/>
                <a:cs typeface="+mn-cs"/>
              </a:rPr>
              <a:t>the quality of the steam at the turbine exit, </a:t>
            </a:r>
          </a:p>
          <a:p>
            <a:pPr marL="682625" indent="-341313" algn="just">
              <a:spcAft>
                <a:spcPts val="0"/>
              </a:spcAft>
              <a:buFontTx/>
              <a:buAutoNum type="alphaLcParenBoth"/>
              <a:defRPr/>
            </a:pPr>
            <a:r>
              <a:rPr lang="en-US" sz="2000" dirty="0">
                <a:latin typeface="+mj-lt"/>
                <a:cs typeface="+mn-cs"/>
              </a:rPr>
              <a:t>the thermal efficiency of the cycle, and </a:t>
            </a:r>
          </a:p>
          <a:p>
            <a:pPr marL="682625" indent="-341313" algn="just">
              <a:spcAft>
                <a:spcPts val="1200"/>
              </a:spcAft>
              <a:buFontTx/>
              <a:buAutoNum type="alphaLcParenBoth"/>
              <a:defRPr/>
            </a:pPr>
            <a:r>
              <a:rPr lang="en-US" sz="2000" dirty="0">
                <a:latin typeface="+mj-lt"/>
                <a:cs typeface="+mn-cs"/>
              </a:rPr>
              <a:t>the mass flow rate of the steam. </a:t>
            </a:r>
          </a:p>
          <a:p>
            <a:pPr algn="just">
              <a:defRPr/>
            </a:pPr>
            <a:r>
              <a:rPr lang="en-US" sz="2000" i="1" u="sng" dirty="0">
                <a:solidFill>
                  <a:srgbClr val="CC0066"/>
                </a:solidFill>
                <a:latin typeface="+mj-lt"/>
                <a:cs typeface="+mn-cs"/>
              </a:rPr>
              <a:t>Answers</a:t>
            </a:r>
            <a:r>
              <a:rPr lang="en-US" sz="2000" i="1" dirty="0">
                <a:solidFill>
                  <a:srgbClr val="CC0066"/>
                </a:solidFill>
                <a:latin typeface="+mj-lt"/>
                <a:cs typeface="+mn-cs"/>
              </a:rPr>
              <a:t>: (a) 0.793, </a:t>
            </a:r>
            <a:r>
              <a:rPr lang="en-US" sz="2000" dirty="0">
                <a:solidFill>
                  <a:srgbClr val="CC0066"/>
                </a:solidFill>
                <a:latin typeface="+mj-lt"/>
                <a:cs typeface="+mn-cs"/>
              </a:rPr>
              <a:t>(</a:t>
            </a:r>
            <a:r>
              <a:rPr lang="en-US" sz="2000" i="1" dirty="0">
                <a:solidFill>
                  <a:srgbClr val="CC0066"/>
                </a:solidFill>
                <a:latin typeface="+mj-lt"/>
                <a:cs typeface="+mn-cs"/>
              </a:rPr>
              <a:t>b) 40.2 percent, (c) 165 kg/s</a:t>
            </a:r>
          </a:p>
        </p:txBody>
      </p:sp>
    </p:spTree>
    <p:extLst>
      <p:ext uri="{BB962C8B-B14F-4D97-AF65-F5344CB8AC3E}">
        <p14:creationId xmlns:p14="http://schemas.microsoft.com/office/powerpoint/2010/main" val="2990429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8" name="Content Placeholder 7"/>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972F4838-FAC8-4F2C-ADCE-0017C1846C0C}" type="slidenum">
              <a:rPr lang="en-US" sz="1600">
                <a:solidFill>
                  <a:schemeClr val="tx1"/>
                </a:solidFill>
                <a:latin typeface="+mn-lt"/>
              </a:rPr>
              <a:pPr>
                <a:defRPr/>
              </a:pPr>
              <a:t>21</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2895600"/>
            <a:ext cx="7620000" cy="1477963"/>
          </a:xfrm>
          <a:prstGeom prst="rect">
            <a:avLst/>
          </a:prstGeom>
          <a:noFill/>
        </p:spPr>
        <p:txBody>
          <a:bodyPr>
            <a:spAutoFit/>
          </a:bodyPr>
          <a:lstStyle/>
          <a:p>
            <a:pPr>
              <a:defRPr/>
            </a:pPr>
            <a:r>
              <a:rPr lang="en-US" sz="2000" b="1" dirty="0">
                <a:solidFill>
                  <a:srgbClr val="CC0066"/>
                </a:solidFill>
                <a:latin typeface="+mj-lt"/>
                <a:cs typeface="+mn-cs"/>
              </a:rPr>
              <a:t>10–17</a:t>
            </a:r>
            <a:r>
              <a:rPr lang="en-US" sz="2000" dirty="0">
                <a:latin typeface="+mj-lt"/>
                <a:cs typeface="+mn-cs"/>
              </a:rPr>
              <a:t> </a:t>
            </a:r>
          </a:p>
          <a:p>
            <a:pPr algn="just">
              <a:spcAft>
                <a:spcPts val="1200"/>
              </a:spcAft>
              <a:defRPr/>
            </a:pPr>
            <a:r>
              <a:rPr lang="en-US" sz="2000" dirty="0">
                <a:latin typeface="+mj-lt"/>
                <a:cs typeface="+mn-cs"/>
              </a:rPr>
              <a:t>Repeat </a:t>
            </a:r>
            <a:r>
              <a:rPr lang="en-US" sz="2000" dirty="0">
                <a:solidFill>
                  <a:srgbClr val="CC0066"/>
                </a:solidFill>
                <a:latin typeface="+mj-lt"/>
                <a:cs typeface="+mn-cs"/>
              </a:rPr>
              <a:t>Prob. 10–16 </a:t>
            </a:r>
            <a:r>
              <a:rPr lang="en-US" sz="2000" dirty="0">
                <a:latin typeface="+mj-lt"/>
                <a:cs typeface="+mn-cs"/>
              </a:rPr>
              <a:t>assuming an </a:t>
            </a:r>
            <a:r>
              <a:rPr lang="en-US" sz="2000" b="1" dirty="0">
                <a:latin typeface="+mj-lt"/>
                <a:cs typeface="+mn-cs"/>
              </a:rPr>
              <a:t>isentropic efficiency </a:t>
            </a:r>
            <a:r>
              <a:rPr lang="en-US" sz="2000" dirty="0">
                <a:latin typeface="+mj-lt"/>
                <a:cs typeface="+mn-cs"/>
              </a:rPr>
              <a:t>of 85 percent for both the turbine and the pump.</a:t>
            </a:r>
          </a:p>
          <a:p>
            <a:pPr algn="just">
              <a:defRPr/>
            </a:pPr>
            <a:r>
              <a:rPr lang="en-US" sz="2000" i="1" u="sng" dirty="0">
                <a:solidFill>
                  <a:srgbClr val="CC0066"/>
                </a:solidFill>
                <a:latin typeface="+mj-lt"/>
                <a:cs typeface="+mn-cs"/>
              </a:rPr>
              <a:t>Answers</a:t>
            </a:r>
            <a:r>
              <a:rPr lang="en-US" sz="2000" i="1" dirty="0">
                <a:solidFill>
                  <a:srgbClr val="CC0066"/>
                </a:solidFill>
                <a:latin typeface="+mj-lt"/>
                <a:cs typeface="+mn-cs"/>
              </a:rPr>
              <a:t>: (a) 0.874, (b) 34.1 percent, (c) 194 kg/s</a:t>
            </a:r>
          </a:p>
        </p:txBody>
      </p:sp>
      <p:sp>
        <p:nvSpPr>
          <p:cNvPr id="6" name="TextBox 5"/>
          <p:cNvSpPr txBox="1"/>
          <p:nvPr/>
        </p:nvSpPr>
        <p:spPr>
          <a:xfrm>
            <a:off x="685800" y="1477963"/>
            <a:ext cx="7391400" cy="116840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000" b="1" dirty="0">
                <a:solidFill>
                  <a:srgbClr val="CC0066"/>
                </a:solidFill>
                <a:latin typeface="+mj-lt"/>
              </a:rPr>
              <a:t>10-16</a:t>
            </a:r>
          </a:p>
          <a:p>
            <a:pPr>
              <a:spcAft>
                <a:spcPts val="1200"/>
              </a:spcAft>
              <a:defRPr/>
            </a:pPr>
            <a:r>
              <a:rPr lang="en-US" sz="2000" dirty="0">
                <a:latin typeface="+mj-lt"/>
              </a:rPr>
              <a:t>Solve </a:t>
            </a:r>
            <a:r>
              <a:rPr lang="en-US" sz="2000" dirty="0">
                <a:solidFill>
                  <a:srgbClr val="CC0066"/>
                </a:solidFill>
                <a:latin typeface="+mj-lt"/>
              </a:rPr>
              <a:t>Prob. 10-16</a:t>
            </a:r>
            <a:r>
              <a:rPr lang="en-US" sz="2000" dirty="0">
                <a:latin typeface="+mj-lt"/>
              </a:rPr>
              <a:t>.</a:t>
            </a:r>
          </a:p>
          <a:p>
            <a:pPr>
              <a:defRPr/>
            </a:pPr>
            <a:r>
              <a:rPr lang="en-US" sz="2000" i="1" u="sng" dirty="0">
                <a:solidFill>
                  <a:srgbClr val="CC0066"/>
                </a:solidFill>
              </a:rPr>
              <a:t>Answers</a:t>
            </a:r>
            <a:r>
              <a:rPr lang="en-US" sz="2000" i="1" dirty="0">
                <a:solidFill>
                  <a:srgbClr val="CC0066"/>
                </a:solidFill>
              </a:rPr>
              <a:t>: (a) 0.793, </a:t>
            </a:r>
            <a:r>
              <a:rPr lang="en-US" sz="2000" dirty="0">
                <a:solidFill>
                  <a:srgbClr val="CC0066"/>
                </a:solidFill>
              </a:rPr>
              <a:t>(</a:t>
            </a:r>
            <a:r>
              <a:rPr lang="en-US" sz="2000" i="1" dirty="0">
                <a:solidFill>
                  <a:srgbClr val="CC0066"/>
                </a:solidFill>
              </a:rPr>
              <a:t>b) 40.2 percent, (c) 165 kg/s</a:t>
            </a:r>
          </a:p>
        </p:txBody>
      </p:sp>
    </p:spTree>
    <p:extLst>
      <p:ext uri="{BB962C8B-B14F-4D97-AF65-F5344CB8AC3E}">
        <p14:creationId xmlns:p14="http://schemas.microsoft.com/office/powerpoint/2010/main" val="14686567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96200" cy="792162"/>
          </a:xfrm>
        </p:spPr>
        <p:txBody>
          <a:bodyPr/>
          <a:lstStyle/>
          <a:p>
            <a:r>
              <a:rPr lang="en-US" dirty="0" err="1" smtClean="0"/>
              <a:t>Mollier</a:t>
            </a:r>
            <a:r>
              <a:rPr lang="en-US" dirty="0" smtClean="0"/>
              <a:t> Diagram (h-s diagram)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3836" y="1066800"/>
            <a:ext cx="5198963" cy="5574147"/>
          </a:xfrm>
        </p:spPr>
      </p:pic>
    </p:spTree>
    <p:extLst>
      <p:ext uri="{BB962C8B-B14F-4D97-AF65-F5344CB8AC3E}">
        <p14:creationId xmlns:p14="http://schemas.microsoft.com/office/powerpoint/2010/main" val="3228388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25" y="5753100"/>
            <a:ext cx="57816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425" y="2057400"/>
            <a:ext cx="4117975"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7170" name="Slide Number Placeholder 3"/>
          <p:cNvSpPr>
            <a:spLocks noGrp="1"/>
          </p:cNvSpPr>
          <p:nvPr>
            <p:ph type="sldNum" sz="quarter" idx="12"/>
          </p:nvPr>
        </p:nvSpPr>
        <p:spPr/>
        <p:txBody>
          <a:bodyPr/>
          <a:lstStyle/>
          <a:p>
            <a:pPr>
              <a:defRPr/>
            </a:pPr>
            <a:fld id="{3A0AADA7-3961-41CC-8FC4-815E2DCD8952}" type="slidenum">
              <a:rPr lang="en-US" sz="1600">
                <a:solidFill>
                  <a:schemeClr val="tx1"/>
                </a:solidFill>
                <a:latin typeface="+mj-lt"/>
              </a:rPr>
              <a:pPr>
                <a:defRPr/>
              </a:pPr>
              <a:t>23</a:t>
            </a:fld>
            <a:endParaRPr lang="en-US" sz="1600">
              <a:solidFill>
                <a:schemeClr val="tx1"/>
              </a:solidFill>
              <a:latin typeface="+mj-lt"/>
            </a:endParaRPr>
          </a:p>
        </p:txBody>
      </p:sp>
      <p:sp>
        <p:nvSpPr>
          <p:cNvPr id="7171" name="Rectangle 2"/>
          <p:cNvSpPr>
            <a:spLocks noChangeArrowheads="1"/>
          </p:cNvSpPr>
          <p:nvPr/>
        </p:nvSpPr>
        <p:spPr bwMode="auto">
          <a:xfrm>
            <a:off x="457200" y="381000"/>
            <a:ext cx="73914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Actual Vapor Power Cycles</a:t>
            </a:r>
          </a:p>
        </p:txBody>
      </p:sp>
      <p:sp>
        <p:nvSpPr>
          <p:cNvPr id="7176" name="Rectangle 8"/>
          <p:cNvSpPr>
            <a:spLocks noChangeArrowheads="1"/>
          </p:cNvSpPr>
          <p:nvPr/>
        </p:nvSpPr>
        <p:spPr bwMode="auto">
          <a:xfrm>
            <a:off x="381000" y="914400"/>
            <a:ext cx="8077200" cy="1016000"/>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j-lt"/>
                <a:cs typeface="+mn-cs"/>
              </a:rPr>
              <a:t>The actual vapor power cycle differs from the ideal Rankine cycle as a result of </a:t>
            </a:r>
            <a:r>
              <a:rPr lang="en-US" sz="2000" b="1" dirty="0">
                <a:latin typeface="+mj-lt"/>
                <a:cs typeface="+mn-cs"/>
              </a:rPr>
              <a:t>irreversibilities</a:t>
            </a:r>
            <a:r>
              <a:rPr lang="en-US" sz="2000" dirty="0">
                <a:latin typeface="+mj-lt"/>
                <a:cs typeface="+mn-cs"/>
              </a:rPr>
              <a:t> in various components. Two common sources of irreversibilities are: (a) fluid friction, and (b) heat loss to the surroundings.</a:t>
            </a:r>
          </a:p>
        </p:txBody>
      </p:sp>
      <p:sp>
        <p:nvSpPr>
          <p:cNvPr id="12" name="TextBox 11"/>
          <p:cNvSpPr txBox="1"/>
          <p:nvPr/>
        </p:nvSpPr>
        <p:spPr>
          <a:xfrm>
            <a:off x="457200" y="2103438"/>
            <a:ext cx="3886200" cy="1477962"/>
          </a:xfrm>
          <a:prstGeom prst="rect">
            <a:avLst/>
          </a:prstGeom>
          <a:solidFill>
            <a:schemeClr val="accent1">
              <a:lumMod val="40000"/>
              <a:lumOff val="60000"/>
            </a:schemeClr>
          </a:solidFill>
        </p:spPr>
        <p:txBody>
          <a:bodyPr>
            <a:spAutoFit/>
          </a:bodyPr>
          <a:lstStyle/>
          <a:p>
            <a:pPr algn="just">
              <a:defRPr/>
            </a:pPr>
            <a:r>
              <a:rPr lang="en-US" dirty="0">
                <a:latin typeface="+mj-lt"/>
                <a:cs typeface="+mn-cs"/>
              </a:rPr>
              <a:t>Fluid friction causes </a:t>
            </a:r>
            <a:r>
              <a:rPr lang="en-US" b="1" dirty="0">
                <a:latin typeface="+mj-lt"/>
                <a:cs typeface="+mn-cs"/>
              </a:rPr>
              <a:t>pressure drops </a:t>
            </a:r>
            <a:r>
              <a:rPr lang="en-US" dirty="0">
                <a:latin typeface="+mj-lt"/>
                <a:cs typeface="+mn-cs"/>
              </a:rPr>
              <a:t>in the boiler, condenser, and the piping between various components. Water must be pumped to a </a:t>
            </a:r>
            <a:r>
              <a:rPr lang="en-US" b="1" dirty="0">
                <a:latin typeface="+mj-lt"/>
                <a:cs typeface="+mn-cs"/>
              </a:rPr>
              <a:t>higher pressure </a:t>
            </a:r>
            <a:r>
              <a:rPr lang="en-US" dirty="0">
                <a:latin typeface="+mj-lt"/>
                <a:cs typeface="+mn-cs"/>
              </a:rPr>
              <a:t>- requires a larger pump and larger work input.</a:t>
            </a:r>
          </a:p>
        </p:txBody>
      </p:sp>
      <p:sp>
        <p:nvSpPr>
          <p:cNvPr id="13" name="TextBox 12"/>
          <p:cNvSpPr txBox="1"/>
          <p:nvPr/>
        </p:nvSpPr>
        <p:spPr>
          <a:xfrm>
            <a:off x="457200" y="3810000"/>
            <a:ext cx="3962400" cy="1831975"/>
          </a:xfrm>
          <a:prstGeom prst="rect">
            <a:avLst/>
          </a:prstGeom>
          <a:noFill/>
        </p:spPr>
        <p:txBody>
          <a:bodyPr>
            <a:spAutoFit/>
          </a:bodyPr>
          <a:lstStyle/>
          <a:p>
            <a:pPr algn="just">
              <a:spcAft>
                <a:spcPts val="600"/>
              </a:spcAft>
              <a:defRPr/>
            </a:pPr>
            <a:r>
              <a:rPr lang="en-US" dirty="0">
                <a:latin typeface="+mj-lt"/>
                <a:cs typeface="+mn-cs"/>
              </a:rPr>
              <a:t>More heat needs to be transferred to the steam in the boiler to compensate for the undesired heat losses from the steam to the surroundings. </a:t>
            </a:r>
          </a:p>
          <a:p>
            <a:pPr algn="just">
              <a:spcAft>
                <a:spcPts val="600"/>
              </a:spcAft>
              <a:defRPr/>
            </a:pPr>
            <a:r>
              <a:rPr lang="en-US" dirty="0">
                <a:latin typeface="+mj-lt"/>
                <a:cs typeface="+mn-cs"/>
              </a:rPr>
              <a:t>As a result, the cycle thermal efficiency decreases.</a:t>
            </a:r>
          </a:p>
        </p:txBody>
      </p:sp>
    </p:spTree>
    <p:extLst>
      <p:ext uri="{BB962C8B-B14F-4D97-AF65-F5344CB8AC3E}">
        <p14:creationId xmlns:p14="http://schemas.microsoft.com/office/powerpoint/2010/main" val="13760327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2355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85A1E9F-3AE8-465B-8E20-9654C184FA88}" type="slidenum">
              <a:rPr lang="en-US">
                <a:solidFill>
                  <a:srgbClr val="FFFFFF"/>
                </a:solidFill>
              </a:rPr>
              <a:pPr eaLnBrk="1" hangingPunct="1"/>
              <a:t>24</a:t>
            </a:fld>
            <a:endParaRPr lang="en-US">
              <a:solidFill>
                <a:srgbClr val="FFFFFF"/>
              </a:solidFill>
            </a:endParaRPr>
          </a:p>
        </p:txBody>
      </p:sp>
      <p:pic>
        <p:nvPicPr>
          <p:cNvPr id="2355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438400"/>
            <a:ext cx="2276475" cy="6858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355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352800"/>
            <a:ext cx="2303463" cy="6858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9"/>
          <p:cNvSpPr txBox="1">
            <a:spLocks noChangeArrowheads="1"/>
          </p:cNvSpPr>
          <p:nvPr/>
        </p:nvSpPr>
        <p:spPr bwMode="auto">
          <a:xfrm>
            <a:off x="609600" y="381000"/>
            <a:ext cx="3276600" cy="523875"/>
          </a:xfrm>
          <a:prstGeom prst="rect">
            <a:avLst/>
          </a:prstGeom>
          <a:noFill/>
          <a:ln w="9525">
            <a:noFill/>
            <a:miter lim="800000"/>
            <a:headEnd/>
            <a:tailEnd/>
          </a:ln>
        </p:spPr>
        <p:txBody>
          <a:bodyPr>
            <a:spAutoFit/>
          </a:bodyPr>
          <a:lstStyle/>
          <a:p>
            <a:pPr>
              <a:spcBef>
                <a:spcPct val="50000"/>
              </a:spcBef>
              <a:defRPr/>
            </a:pPr>
            <a:r>
              <a:rPr lang="en-US" sz="2800" dirty="0">
                <a:solidFill>
                  <a:srgbClr val="C00000"/>
                </a:solidFill>
                <a:latin typeface="+mj-lt"/>
                <a:cs typeface="+mn-cs"/>
              </a:rPr>
              <a:t>Isentropic Efficiencies</a:t>
            </a:r>
          </a:p>
        </p:txBody>
      </p:sp>
      <p:sp>
        <p:nvSpPr>
          <p:cNvPr id="6" name="TextBox 5"/>
          <p:cNvSpPr txBox="1"/>
          <p:nvPr/>
        </p:nvSpPr>
        <p:spPr>
          <a:xfrm>
            <a:off x="609600" y="914400"/>
            <a:ext cx="7848600" cy="1400175"/>
          </a:xfrm>
          <a:prstGeom prst="rect">
            <a:avLst/>
          </a:prstGeom>
          <a:noFill/>
        </p:spPr>
        <p:txBody>
          <a:bodyPr>
            <a:spAutoFit/>
          </a:bodyPr>
          <a:lstStyle/>
          <a:p>
            <a:pPr algn="just">
              <a:spcAft>
                <a:spcPts val="600"/>
              </a:spcAft>
              <a:defRPr/>
            </a:pPr>
            <a:r>
              <a:rPr lang="en-US" sz="2000" dirty="0">
                <a:latin typeface="+mj-lt"/>
                <a:cs typeface="+mn-cs"/>
              </a:rPr>
              <a:t>A pump requires a greater work input, and a turbine produces a smaller work output as a result of irreversibilities. </a:t>
            </a:r>
          </a:p>
          <a:p>
            <a:pPr algn="just">
              <a:spcAft>
                <a:spcPts val="600"/>
              </a:spcAft>
              <a:defRPr/>
            </a:pPr>
            <a:r>
              <a:rPr lang="en-US" sz="2000" dirty="0">
                <a:latin typeface="+mj-lt"/>
                <a:cs typeface="+mn-cs"/>
              </a:rPr>
              <a:t>The deviation of actual pumps and turbines from the isentropic ones can be accounted for by utilizing </a:t>
            </a:r>
            <a:r>
              <a:rPr lang="en-US" sz="2000" b="1" dirty="0">
                <a:latin typeface="+mj-lt"/>
                <a:cs typeface="+mn-cs"/>
              </a:rPr>
              <a:t>isentropic efficiencies</a:t>
            </a:r>
            <a:r>
              <a:rPr lang="en-US" sz="2000" dirty="0">
                <a:latin typeface="+mj-lt"/>
                <a:cs typeface="+mn-cs"/>
              </a:rPr>
              <a:t>, defined as,</a:t>
            </a:r>
          </a:p>
        </p:txBody>
      </p:sp>
      <p:pic>
        <p:nvPicPr>
          <p:cNvPr id="2355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438400"/>
            <a:ext cx="3748088"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85800" y="2590800"/>
            <a:ext cx="1219200" cy="369888"/>
          </a:xfrm>
          <a:prstGeom prst="rect">
            <a:avLst/>
          </a:prstGeom>
          <a:noFill/>
        </p:spPr>
        <p:txBody>
          <a:bodyPr>
            <a:spAutoFit/>
          </a:bodyPr>
          <a:lstStyle/>
          <a:p>
            <a:pPr>
              <a:defRPr/>
            </a:pPr>
            <a:r>
              <a:rPr lang="en-US" dirty="0">
                <a:latin typeface="+mj-lt"/>
                <a:cs typeface="+mn-cs"/>
              </a:rPr>
              <a:t>Pump:</a:t>
            </a:r>
          </a:p>
        </p:txBody>
      </p:sp>
      <p:sp>
        <p:nvSpPr>
          <p:cNvPr id="9" name="TextBox 8"/>
          <p:cNvSpPr txBox="1"/>
          <p:nvPr/>
        </p:nvSpPr>
        <p:spPr>
          <a:xfrm>
            <a:off x="685800" y="3505200"/>
            <a:ext cx="1219200" cy="369888"/>
          </a:xfrm>
          <a:prstGeom prst="rect">
            <a:avLst/>
          </a:prstGeom>
          <a:noFill/>
        </p:spPr>
        <p:txBody>
          <a:bodyPr>
            <a:spAutoFit/>
          </a:bodyPr>
          <a:lstStyle/>
          <a:p>
            <a:pPr>
              <a:defRPr/>
            </a:pPr>
            <a:r>
              <a:rPr lang="en-US" dirty="0">
                <a:latin typeface="+mj-lt"/>
                <a:cs typeface="+mn-cs"/>
              </a:rPr>
              <a:t>Turbine:</a:t>
            </a:r>
          </a:p>
        </p:txBody>
      </p:sp>
      <p:sp>
        <p:nvSpPr>
          <p:cNvPr id="10" name="TextBox 9"/>
          <p:cNvSpPr txBox="1"/>
          <p:nvPr/>
        </p:nvSpPr>
        <p:spPr>
          <a:xfrm>
            <a:off x="533400" y="4267200"/>
            <a:ext cx="4419600" cy="2032000"/>
          </a:xfrm>
          <a:prstGeom prst="rect">
            <a:avLst/>
          </a:prstGeom>
          <a:solidFill>
            <a:schemeClr val="accent1">
              <a:lumMod val="40000"/>
              <a:lumOff val="60000"/>
            </a:schemeClr>
          </a:solidFill>
        </p:spPr>
        <p:txBody>
          <a:bodyPr>
            <a:spAutoFit/>
          </a:bodyPr>
          <a:lstStyle/>
          <a:p>
            <a:pPr algn="just">
              <a:defRPr/>
            </a:pPr>
            <a:r>
              <a:rPr lang="en-US" dirty="0">
                <a:latin typeface="+mj-lt"/>
                <a:cs typeface="+mn-cs"/>
              </a:rPr>
              <a:t>In actual condensers, the liquid is usually  </a:t>
            </a:r>
            <a:r>
              <a:rPr lang="en-US" b="1" dirty="0">
                <a:latin typeface="+mj-lt"/>
                <a:cs typeface="+mn-cs"/>
              </a:rPr>
              <a:t>sub-cooled</a:t>
            </a:r>
            <a:r>
              <a:rPr lang="en-US" dirty="0">
                <a:latin typeface="+mj-lt"/>
                <a:cs typeface="+mn-cs"/>
              </a:rPr>
              <a:t> to prevent the onset of cavitation, which may damage the water pump. Additional losses occur at the bearings between the moving parts as a result of </a:t>
            </a:r>
            <a:r>
              <a:rPr lang="en-US" b="1" dirty="0">
                <a:latin typeface="+mj-lt"/>
                <a:cs typeface="+mn-cs"/>
              </a:rPr>
              <a:t>friction</a:t>
            </a:r>
            <a:r>
              <a:rPr lang="en-US" dirty="0">
                <a:latin typeface="+mj-lt"/>
                <a:cs typeface="+mn-cs"/>
              </a:rPr>
              <a:t>. Two other factors are the steam that </a:t>
            </a:r>
            <a:r>
              <a:rPr lang="en-US" b="1" dirty="0">
                <a:latin typeface="+mj-lt"/>
                <a:cs typeface="+mn-cs"/>
              </a:rPr>
              <a:t>leaks</a:t>
            </a:r>
            <a:r>
              <a:rPr lang="en-US" dirty="0">
                <a:latin typeface="+mj-lt"/>
                <a:cs typeface="+mn-cs"/>
              </a:rPr>
              <a:t> out during the cycle and air that leaks into the condenser.</a:t>
            </a:r>
          </a:p>
        </p:txBody>
      </p:sp>
    </p:spTree>
    <p:extLst>
      <p:ext uri="{BB962C8B-B14F-4D97-AF65-F5344CB8AC3E}">
        <p14:creationId xmlns:p14="http://schemas.microsoft.com/office/powerpoint/2010/main" val="22262417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8" name="Content Placeholder 7"/>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A4629B94-4208-44EC-B365-5B517A6BF3E0}" type="slidenum">
              <a:rPr lang="en-US" sz="1600">
                <a:solidFill>
                  <a:schemeClr val="tx1"/>
                </a:solidFill>
                <a:latin typeface="+mn-lt"/>
              </a:rPr>
              <a:pPr>
                <a:defRPr/>
              </a:pPr>
              <a:t>25</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1371600"/>
            <a:ext cx="7620000" cy="3708400"/>
          </a:xfrm>
          <a:prstGeom prst="rect">
            <a:avLst/>
          </a:prstGeom>
          <a:noFill/>
        </p:spPr>
        <p:txBody>
          <a:bodyPr>
            <a:spAutoFit/>
          </a:bodyPr>
          <a:lstStyle/>
          <a:p>
            <a:pPr>
              <a:defRPr/>
            </a:pPr>
            <a:r>
              <a:rPr lang="en-US" sz="2000" b="1" dirty="0">
                <a:solidFill>
                  <a:srgbClr val="CC0066"/>
                </a:solidFill>
                <a:latin typeface="+mj-lt"/>
                <a:cs typeface="+mn-cs"/>
              </a:rPr>
              <a:t>10–22</a:t>
            </a:r>
          </a:p>
          <a:p>
            <a:pPr algn="just">
              <a:spcAft>
                <a:spcPts val="600"/>
              </a:spcAft>
              <a:defRPr/>
            </a:pPr>
            <a:r>
              <a:rPr lang="en-US" sz="2000" dirty="0">
                <a:latin typeface="+mj-lt"/>
                <a:cs typeface="+mn-cs"/>
              </a:rPr>
              <a:t> Consider a steam power plant that operates on a simple </a:t>
            </a:r>
            <a:r>
              <a:rPr lang="en-US" sz="2000" b="1" dirty="0">
                <a:latin typeface="+mj-lt"/>
                <a:cs typeface="+mn-cs"/>
              </a:rPr>
              <a:t>ideal Rankine cycle </a:t>
            </a:r>
            <a:r>
              <a:rPr lang="en-US" sz="2000" dirty="0">
                <a:latin typeface="+mj-lt"/>
                <a:cs typeface="+mn-cs"/>
              </a:rPr>
              <a:t>and has a net power output of 45 MW. Steam enters the turbine at 7 </a:t>
            </a:r>
            <a:r>
              <a:rPr lang="en-US" sz="2000" dirty="0" err="1">
                <a:latin typeface="+mj-lt"/>
                <a:cs typeface="+mn-cs"/>
              </a:rPr>
              <a:t>MPa</a:t>
            </a:r>
            <a:r>
              <a:rPr lang="en-US" sz="2000" dirty="0">
                <a:latin typeface="+mj-lt"/>
                <a:cs typeface="+mn-cs"/>
              </a:rPr>
              <a:t> and 500°C and is cooled in the condenser at a pressure of 10 </a:t>
            </a:r>
            <a:r>
              <a:rPr lang="en-US" sz="2000" dirty="0" err="1">
                <a:latin typeface="+mj-lt"/>
                <a:cs typeface="+mn-cs"/>
              </a:rPr>
              <a:t>kPa</a:t>
            </a:r>
            <a:r>
              <a:rPr lang="en-US" sz="2000" dirty="0">
                <a:latin typeface="+mj-lt"/>
                <a:cs typeface="+mn-cs"/>
              </a:rPr>
              <a:t> by running cooling water from a lake through the tubes of the condenser at a rate of 2000 kg/s. Show the cycle on a </a:t>
            </a:r>
            <a:r>
              <a:rPr lang="en-US" sz="2000" i="1" dirty="0">
                <a:latin typeface="+mj-lt"/>
                <a:cs typeface="+mn-cs"/>
              </a:rPr>
              <a:t>T-s diagram </a:t>
            </a:r>
            <a:r>
              <a:rPr lang="en-US" sz="2000" dirty="0">
                <a:latin typeface="+mj-lt"/>
                <a:cs typeface="+mn-cs"/>
              </a:rPr>
              <a:t>with respect to saturation lines, and determine: </a:t>
            </a:r>
          </a:p>
          <a:p>
            <a:pPr marL="682625" indent="-341313" algn="just">
              <a:buFontTx/>
              <a:buAutoNum type="alphaLcParenBoth"/>
              <a:defRPr/>
            </a:pPr>
            <a:r>
              <a:rPr lang="en-US" sz="2000" dirty="0">
                <a:latin typeface="+mj-lt"/>
                <a:cs typeface="+mn-cs"/>
              </a:rPr>
              <a:t>the thermal efficiency of the cycle, </a:t>
            </a:r>
          </a:p>
          <a:p>
            <a:pPr marL="682625" indent="-341313" algn="just">
              <a:buFontTx/>
              <a:buAutoNum type="alphaLcParenBoth"/>
              <a:defRPr/>
            </a:pPr>
            <a:r>
              <a:rPr lang="en-US" sz="2000" dirty="0">
                <a:latin typeface="+mj-lt"/>
                <a:cs typeface="+mn-cs"/>
              </a:rPr>
              <a:t>the mass flow rate of the steam, and </a:t>
            </a:r>
          </a:p>
          <a:p>
            <a:pPr marL="682625" indent="-341313" algn="just">
              <a:buFontTx/>
              <a:buAutoNum type="alphaLcParenBoth"/>
              <a:defRPr/>
            </a:pPr>
            <a:r>
              <a:rPr lang="en-US" sz="2000" dirty="0">
                <a:latin typeface="+mj-lt"/>
                <a:cs typeface="+mn-cs"/>
              </a:rPr>
              <a:t>the temperature rise of the cooling water. </a:t>
            </a:r>
          </a:p>
          <a:p>
            <a:pPr algn="just">
              <a:spcBef>
                <a:spcPts val="1200"/>
              </a:spcBef>
              <a:defRPr/>
            </a:pPr>
            <a:r>
              <a:rPr lang="en-US" sz="2000" i="1" u="sng" dirty="0">
                <a:solidFill>
                  <a:srgbClr val="CC0066"/>
                </a:solidFill>
                <a:latin typeface="+mj-lt"/>
                <a:cs typeface="+mn-cs"/>
              </a:rPr>
              <a:t>Answers</a:t>
            </a:r>
            <a:r>
              <a:rPr lang="en-US" sz="2000" i="1" dirty="0">
                <a:solidFill>
                  <a:srgbClr val="CC0066"/>
                </a:solidFill>
                <a:latin typeface="+mj-lt"/>
                <a:cs typeface="+mn-cs"/>
              </a:rPr>
              <a:t>: (a) 38.9 percent, (b) 36 kg/s, (c) 8.4°C</a:t>
            </a:r>
          </a:p>
        </p:txBody>
      </p:sp>
      <p:sp>
        <p:nvSpPr>
          <p:cNvPr id="7" name="TextBox 6"/>
          <p:cNvSpPr txBox="1"/>
          <p:nvPr/>
        </p:nvSpPr>
        <p:spPr>
          <a:xfrm>
            <a:off x="5181600" y="914400"/>
            <a:ext cx="2971800" cy="40011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n-US" sz="2000" dirty="0"/>
              <a:t>Homework Exercise</a:t>
            </a:r>
          </a:p>
        </p:txBody>
      </p:sp>
    </p:spTree>
    <p:extLst>
      <p:ext uri="{BB962C8B-B14F-4D97-AF65-F5344CB8AC3E}">
        <p14:creationId xmlns:p14="http://schemas.microsoft.com/office/powerpoint/2010/main" val="127884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8194" name="Slide Number Placeholder 3"/>
          <p:cNvSpPr>
            <a:spLocks noGrp="1"/>
          </p:cNvSpPr>
          <p:nvPr>
            <p:ph type="sldNum" sz="quarter" idx="12"/>
          </p:nvPr>
        </p:nvSpPr>
        <p:spPr/>
        <p:txBody>
          <a:bodyPr/>
          <a:lstStyle/>
          <a:p>
            <a:pPr>
              <a:defRPr/>
            </a:pPr>
            <a:fld id="{7C44D7FB-03C4-4F9A-BA3C-8DA2FC54371E}" type="slidenum">
              <a:rPr lang="en-US" sz="1600">
                <a:solidFill>
                  <a:schemeClr val="tx1"/>
                </a:solidFill>
                <a:latin typeface="+mj-lt"/>
              </a:rPr>
              <a:pPr>
                <a:defRPr/>
              </a:pPr>
              <a:t>26</a:t>
            </a:fld>
            <a:endParaRPr lang="en-US" sz="1600">
              <a:solidFill>
                <a:schemeClr val="tx1"/>
              </a:solidFill>
              <a:latin typeface="+mj-lt"/>
            </a:endParaRPr>
          </a:p>
        </p:txBody>
      </p:sp>
      <p:sp>
        <p:nvSpPr>
          <p:cNvPr id="8195" name="Rectangle 2"/>
          <p:cNvSpPr>
            <a:spLocks noChangeArrowheads="1"/>
          </p:cNvSpPr>
          <p:nvPr/>
        </p:nvSpPr>
        <p:spPr bwMode="auto">
          <a:xfrm>
            <a:off x="457200" y="381000"/>
            <a:ext cx="8077200" cy="554038"/>
          </a:xfrm>
          <a:prstGeom prst="rect">
            <a:avLst/>
          </a:prstGeom>
          <a:noFill/>
          <a:ln w="9525">
            <a:noFill/>
            <a:miter lim="800000"/>
            <a:headEnd/>
            <a:tailEnd/>
          </a:ln>
        </p:spPr>
        <p:txBody>
          <a:bodyPr>
            <a:spAutoFit/>
          </a:bodyPr>
          <a:lstStyle/>
          <a:p>
            <a:pPr>
              <a:defRPr/>
            </a:pPr>
            <a:r>
              <a:rPr lang="en-US" sz="3000" dirty="0">
                <a:solidFill>
                  <a:srgbClr val="C00000"/>
                </a:solidFill>
                <a:latin typeface="+mj-lt"/>
                <a:cs typeface="+mn-cs"/>
              </a:rPr>
              <a:t>Increasing Efficiency of Rankine Cycle</a:t>
            </a:r>
          </a:p>
        </p:txBody>
      </p:sp>
      <p:pic>
        <p:nvPicPr>
          <p:cNvPr id="25604" name="Picture 3" descr="cen84959_10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122613"/>
            <a:ext cx="3354388"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ChangeArrowheads="1"/>
          </p:cNvSpPr>
          <p:nvPr/>
        </p:nvSpPr>
        <p:spPr bwMode="auto">
          <a:xfrm>
            <a:off x="457200" y="974725"/>
            <a:ext cx="8077200" cy="1323975"/>
          </a:xfrm>
          <a:prstGeom prst="rect">
            <a:avLst/>
          </a:prstGeom>
          <a:noFill/>
          <a:ln w="9525">
            <a:noFill/>
            <a:miter lim="800000"/>
            <a:headEnd/>
            <a:tailEnd/>
          </a:ln>
        </p:spPr>
        <p:txBody>
          <a:bodyPr>
            <a:spAutoFit/>
          </a:bodyPr>
          <a:lstStyle/>
          <a:p>
            <a:pPr algn="just">
              <a:defRPr/>
            </a:pPr>
            <a:r>
              <a:rPr lang="en-US" sz="2000" dirty="0">
                <a:latin typeface="+mj-lt"/>
                <a:cs typeface="+mn-cs"/>
              </a:rPr>
              <a:t>Thermal efficiency of the ideal Rankine cycle can be increased by: (a) Increasing the average temperature at which heat is transferred to the working fluid in the boiler, or (b) decreasing the average temperature at which heat is rejected from the working fluid in the condenser.</a:t>
            </a:r>
          </a:p>
        </p:txBody>
      </p:sp>
      <p:sp>
        <p:nvSpPr>
          <p:cNvPr id="8199" name="Rectangle 8"/>
          <p:cNvSpPr>
            <a:spLocks noChangeArrowheads="1"/>
          </p:cNvSpPr>
          <p:nvPr/>
        </p:nvSpPr>
        <p:spPr bwMode="auto">
          <a:xfrm>
            <a:off x="465138" y="2286000"/>
            <a:ext cx="4651375"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Lowering the Condenser Pressure</a:t>
            </a:r>
          </a:p>
        </p:txBody>
      </p:sp>
      <p:sp>
        <p:nvSpPr>
          <p:cNvPr id="8200" name="Rectangle 9"/>
          <p:cNvSpPr>
            <a:spLocks noChangeArrowheads="1"/>
          </p:cNvSpPr>
          <p:nvPr/>
        </p:nvSpPr>
        <p:spPr bwMode="auto">
          <a:xfrm>
            <a:off x="3886200" y="2895600"/>
            <a:ext cx="4648200" cy="2616200"/>
          </a:xfrm>
          <a:prstGeom prst="rect">
            <a:avLst/>
          </a:prstGeom>
          <a:solidFill>
            <a:schemeClr val="accent1">
              <a:lumMod val="40000"/>
              <a:lumOff val="60000"/>
            </a:schemeClr>
          </a:solidFill>
          <a:ln w="9525">
            <a:noFill/>
            <a:miter lim="800000"/>
            <a:headEnd/>
            <a:tailEnd/>
          </a:ln>
        </p:spPr>
        <p:txBody>
          <a:bodyPr>
            <a:spAutoFit/>
          </a:bodyPr>
          <a:lstStyle/>
          <a:p>
            <a:pPr algn="just">
              <a:spcBef>
                <a:spcPct val="10000"/>
              </a:spcBef>
              <a:spcAft>
                <a:spcPct val="10000"/>
              </a:spcAft>
              <a:defRPr/>
            </a:pPr>
            <a:r>
              <a:rPr lang="en-US" sz="2000" dirty="0">
                <a:latin typeface="+mj-lt"/>
                <a:cs typeface="+mn-cs"/>
              </a:rPr>
              <a:t>The condensers of steam power plants usually operate well </a:t>
            </a:r>
            <a:r>
              <a:rPr lang="en-US" sz="2000" b="1" dirty="0">
                <a:latin typeface="+mj-lt"/>
                <a:cs typeface="+mn-cs"/>
              </a:rPr>
              <a:t>below</a:t>
            </a:r>
            <a:r>
              <a:rPr lang="en-US" sz="2000" dirty="0">
                <a:latin typeface="+mj-lt"/>
                <a:cs typeface="+mn-cs"/>
              </a:rPr>
              <a:t> the atmospheric pressure. There is a lower limit to this pressure depending on the temperature of the cooling medium.   </a:t>
            </a:r>
          </a:p>
          <a:p>
            <a:pPr algn="just">
              <a:spcBef>
                <a:spcPct val="10000"/>
              </a:spcBef>
              <a:spcAft>
                <a:spcPct val="10000"/>
              </a:spcAft>
              <a:defRPr/>
            </a:pPr>
            <a:r>
              <a:rPr lang="en-US" sz="2000" b="1" dirty="0">
                <a:latin typeface="+mj-lt"/>
                <a:cs typeface="+mn-cs"/>
              </a:rPr>
              <a:t>Side effect</a:t>
            </a:r>
            <a:r>
              <a:rPr lang="en-US" sz="2000" dirty="0">
                <a:latin typeface="+mj-lt"/>
                <a:cs typeface="+mn-cs"/>
              </a:rPr>
              <a:t>: Lowering the condenser pressure increases the </a:t>
            </a:r>
            <a:r>
              <a:rPr lang="en-US" sz="2000" b="1" dirty="0">
                <a:latin typeface="+mj-lt"/>
                <a:cs typeface="+mn-cs"/>
              </a:rPr>
              <a:t>moisture content </a:t>
            </a:r>
            <a:r>
              <a:rPr lang="en-US" sz="2000" dirty="0">
                <a:latin typeface="+mj-lt"/>
                <a:cs typeface="+mn-cs"/>
              </a:rPr>
              <a:t>of the steam at the final stages of the turbine – can cause </a:t>
            </a:r>
            <a:r>
              <a:rPr lang="en-US" sz="2000" b="1" dirty="0">
                <a:latin typeface="+mj-lt"/>
                <a:cs typeface="+mn-cs"/>
              </a:rPr>
              <a:t>blade damage</a:t>
            </a:r>
            <a:r>
              <a:rPr lang="en-US" sz="2000" dirty="0">
                <a:latin typeface="+mj-lt"/>
                <a:cs typeface="+mn-cs"/>
              </a:rPr>
              <a:t>, decreasing isentropic efficiency.</a:t>
            </a:r>
          </a:p>
        </p:txBody>
      </p:sp>
      <p:pic>
        <p:nvPicPr>
          <p:cNvPr id="2560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5638800"/>
            <a:ext cx="28384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2006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9218" name="Slide Number Placeholder 3"/>
          <p:cNvSpPr>
            <a:spLocks noGrp="1"/>
          </p:cNvSpPr>
          <p:nvPr>
            <p:ph type="sldNum" sz="quarter" idx="12"/>
          </p:nvPr>
        </p:nvSpPr>
        <p:spPr/>
        <p:txBody>
          <a:bodyPr/>
          <a:lstStyle/>
          <a:p>
            <a:pPr>
              <a:defRPr/>
            </a:pPr>
            <a:fld id="{71DBE7A2-5430-4029-AAAC-D4A7AE873C6D}" type="slidenum">
              <a:rPr lang="en-US" sz="1600">
                <a:solidFill>
                  <a:schemeClr val="tx1"/>
                </a:solidFill>
                <a:latin typeface="+mj-lt"/>
              </a:rPr>
              <a:pPr>
                <a:defRPr/>
              </a:pPr>
              <a:t>27</a:t>
            </a:fld>
            <a:endParaRPr lang="en-US" sz="1600">
              <a:solidFill>
                <a:schemeClr val="tx1"/>
              </a:solidFill>
              <a:latin typeface="+mj-lt"/>
            </a:endParaRPr>
          </a:p>
        </p:txBody>
      </p:sp>
      <p:pic>
        <p:nvPicPr>
          <p:cNvPr id="26627" name="Picture 5" descr="cen84959_10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300" y="1524000"/>
            <a:ext cx="33401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8"/>
          <p:cNvSpPr>
            <a:spLocks noChangeArrowheads="1"/>
          </p:cNvSpPr>
          <p:nvPr/>
        </p:nvSpPr>
        <p:spPr bwMode="auto">
          <a:xfrm>
            <a:off x="609600" y="452438"/>
            <a:ext cx="7620000" cy="523875"/>
          </a:xfrm>
          <a:prstGeom prst="rect">
            <a:avLst/>
          </a:prstGeom>
          <a:noFill/>
          <a:ln w="9525">
            <a:noFill/>
            <a:miter lim="800000"/>
            <a:headEnd/>
            <a:tailEnd/>
          </a:ln>
        </p:spPr>
        <p:txBody>
          <a:bodyPr>
            <a:spAutoFit/>
          </a:bodyPr>
          <a:lstStyle/>
          <a:p>
            <a:pPr>
              <a:defRPr/>
            </a:pPr>
            <a:r>
              <a:rPr lang="en-US" sz="2800" dirty="0">
                <a:solidFill>
                  <a:srgbClr val="C00000"/>
                </a:solidFill>
                <a:latin typeface="+mj-lt"/>
                <a:cs typeface="+mn-cs"/>
              </a:rPr>
              <a:t>Superheating the Steam to High Temperatures</a:t>
            </a:r>
          </a:p>
        </p:txBody>
      </p:sp>
      <p:sp>
        <p:nvSpPr>
          <p:cNvPr id="9222" name="Rectangle 9"/>
          <p:cNvSpPr>
            <a:spLocks noChangeArrowheads="1"/>
          </p:cNvSpPr>
          <p:nvPr/>
        </p:nvSpPr>
        <p:spPr bwMode="auto">
          <a:xfrm>
            <a:off x="4114800" y="1516063"/>
            <a:ext cx="4343400" cy="3970337"/>
          </a:xfrm>
          <a:prstGeom prst="rect">
            <a:avLst/>
          </a:prstGeom>
          <a:solidFill>
            <a:schemeClr val="accent1">
              <a:lumMod val="40000"/>
              <a:lumOff val="60000"/>
            </a:schemeClr>
          </a:solidFill>
          <a:ln w="9525">
            <a:noFill/>
            <a:miter lim="800000"/>
            <a:headEnd/>
            <a:tailEnd/>
          </a:ln>
        </p:spPr>
        <p:txBody>
          <a:bodyPr>
            <a:spAutoFit/>
          </a:bodyPr>
          <a:lstStyle/>
          <a:p>
            <a:pPr algn="just">
              <a:spcBef>
                <a:spcPct val="15000"/>
              </a:spcBef>
              <a:spcAft>
                <a:spcPct val="15000"/>
              </a:spcAft>
              <a:defRPr/>
            </a:pPr>
            <a:r>
              <a:rPr lang="en-US" sz="2000" dirty="0">
                <a:latin typeface="+mj-lt"/>
                <a:cs typeface="+mn-cs"/>
              </a:rPr>
              <a:t>Superheating the steam increases both the </a:t>
            </a:r>
            <a:r>
              <a:rPr lang="en-US" sz="2000" b="1" dirty="0">
                <a:latin typeface="+mj-lt"/>
                <a:cs typeface="+mn-cs"/>
              </a:rPr>
              <a:t>net work output </a:t>
            </a:r>
            <a:r>
              <a:rPr lang="en-US" sz="2000" dirty="0">
                <a:latin typeface="+mj-lt"/>
                <a:cs typeface="+mn-cs"/>
              </a:rPr>
              <a:t>and </a:t>
            </a:r>
            <a:r>
              <a:rPr lang="en-US" sz="2000" b="1" dirty="0">
                <a:latin typeface="+mj-lt"/>
                <a:cs typeface="+mn-cs"/>
              </a:rPr>
              <a:t>heat input </a:t>
            </a:r>
            <a:r>
              <a:rPr lang="en-US" sz="2000" dirty="0">
                <a:latin typeface="+mj-lt"/>
                <a:cs typeface="+mn-cs"/>
              </a:rPr>
              <a:t>to the cycle. The overall effect is an increase in thermal efficiency of the cycle.</a:t>
            </a:r>
          </a:p>
          <a:p>
            <a:pPr algn="just">
              <a:spcBef>
                <a:spcPct val="15000"/>
              </a:spcBef>
              <a:spcAft>
                <a:spcPct val="15000"/>
              </a:spcAft>
              <a:defRPr/>
            </a:pPr>
            <a:r>
              <a:rPr lang="en-US" sz="2000" dirty="0">
                <a:latin typeface="+mj-lt"/>
                <a:cs typeface="+mn-cs"/>
              </a:rPr>
              <a:t>Superheating to higher temperatures will decrease the </a:t>
            </a:r>
            <a:r>
              <a:rPr lang="en-US" sz="2000" b="1" dirty="0">
                <a:latin typeface="+mj-lt"/>
                <a:cs typeface="+mn-cs"/>
              </a:rPr>
              <a:t>moisture content </a:t>
            </a:r>
            <a:r>
              <a:rPr lang="en-US" sz="2000" dirty="0">
                <a:latin typeface="+mj-lt"/>
                <a:cs typeface="+mn-cs"/>
              </a:rPr>
              <a:t>of the steam at the turbine exit, which is desirable – avoid erosion of turbine blades.</a:t>
            </a:r>
          </a:p>
          <a:p>
            <a:pPr algn="just">
              <a:spcBef>
                <a:spcPct val="15000"/>
              </a:spcBef>
              <a:spcAft>
                <a:spcPct val="15000"/>
              </a:spcAft>
              <a:defRPr/>
            </a:pPr>
            <a:r>
              <a:rPr lang="en-US" sz="2000" dirty="0">
                <a:latin typeface="+mj-lt"/>
                <a:cs typeface="+mn-cs"/>
              </a:rPr>
              <a:t>The superheating temperature is limited by metallurgical considerations. Presently the </a:t>
            </a:r>
            <a:r>
              <a:rPr lang="en-US" sz="2000" b="1" dirty="0">
                <a:latin typeface="+mj-lt"/>
                <a:cs typeface="+mn-cs"/>
              </a:rPr>
              <a:t>highest </a:t>
            </a:r>
            <a:r>
              <a:rPr lang="en-US" sz="2000" dirty="0">
                <a:latin typeface="+mj-lt"/>
                <a:cs typeface="+mn-cs"/>
              </a:rPr>
              <a:t>steam temperature allowed at the turbine inlet is about </a:t>
            </a:r>
            <a:r>
              <a:rPr lang="en-US" sz="2000" b="1" dirty="0">
                <a:latin typeface="+mj-lt"/>
                <a:cs typeface="+mn-cs"/>
              </a:rPr>
              <a:t>620°C</a:t>
            </a:r>
            <a:r>
              <a:rPr lang="en-US" sz="2000" dirty="0">
                <a:latin typeface="+mj-lt"/>
                <a:cs typeface="+mn-cs"/>
              </a:rPr>
              <a:t>.</a:t>
            </a:r>
          </a:p>
        </p:txBody>
      </p:sp>
      <p:pic>
        <p:nvPicPr>
          <p:cNvPr id="266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105400"/>
            <a:ext cx="33067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7850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10242" name="Slide Number Placeholder 3"/>
          <p:cNvSpPr>
            <a:spLocks noGrp="1"/>
          </p:cNvSpPr>
          <p:nvPr>
            <p:ph type="sldNum" sz="quarter" idx="12"/>
          </p:nvPr>
        </p:nvSpPr>
        <p:spPr/>
        <p:txBody>
          <a:bodyPr/>
          <a:lstStyle/>
          <a:p>
            <a:pPr>
              <a:defRPr/>
            </a:pPr>
            <a:fld id="{5B7A2A76-5ABE-4E57-8738-06F641853688}" type="slidenum">
              <a:rPr lang="en-US" sz="1600">
                <a:solidFill>
                  <a:schemeClr val="tx1"/>
                </a:solidFill>
                <a:latin typeface="+mn-lt"/>
              </a:rPr>
              <a:pPr>
                <a:defRPr/>
              </a:pPr>
              <a:t>28</a:t>
            </a:fld>
            <a:endParaRPr lang="en-US" sz="1600">
              <a:solidFill>
                <a:schemeClr val="tx1"/>
              </a:solidFill>
              <a:latin typeface="+mn-lt"/>
            </a:endParaRPr>
          </a:p>
        </p:txBody>
      </p:sp>
      <p:sp>
        <p:nvSpPr>
          <p:cNvPr id="10243" name="Rectangle 2"/>
          <p:cNvSpPr>
            <a:spLocks noChangeArrowheads="1"/>
          </p:cNvSpPr>
          <p:nvPr/>
        </p:nvSpPr>
        <p:spPr bwMode="auto">
          <a:xfrm>
            <a:off x="533400" y="457200"/>
            <a:ext cx="4127500"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n-lt"/>
                <a:cs typeface="+mn-cs"/>
              </a:rPr>
              <a:t>Increasing the Boiler Pressure</a:t>
            </a:r>
          </a:p>
        </p:txBody>
      </p:sp>
      <p:pic>
        <p:nvPicPr>
          <p:cNvPr id="27652" name="Picture 3" descr="cen84959_10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3811588"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7"/>
          <p:cNvSpPr>
            <a:spLocks noChangeArrowheads="1"/>
          </p:cNvSpPr>
          <p:nvPr/>
        </p:nvSpPr>
        <p:spPr bwMode="auto">
          <a:xfrm>
            <a:off x="4495800" y="1393825"/>
            <a:ext cx="3962400" cy="4016375"/>
          </a:xfrm>
          <a:prstGeom prst="rect">
            <a:avLst/>
          </a:prstGeom>
          <a:solidFill>
            <a:schemeClr val="accent1">
              <a:lumMod val="40000"/>
              <a:lumOff val="60000"/>
            </a:schemeClr>
          </a:solidFill>
          <a:ln w="9525">
            <a:noFill/>
            <a:miter lim="800000"/>
            <a:headEnd/>
            <a:tailEnd/>
          </a:ln>
        </p:spPr>
        <p:txBody>
          <a:bodyPr>
            <a:spAutoFit/>
          </a:bodyPr>
          <a:lstStyle/>
          <a:p>
            <a:pPr algn="just">
              <a:spcBef>
                <a:spcPts val="0"/>
              </a:spcBef>
              <a:spcAft>
                <a:spcPts val="600"/>
              </a:spcAft>
              <a:defRPr/>
            </a:pPr>
            <a:r>
              <a:rPr lang="en-US" sz="2000" dirty="0">
                <a:latin typeface="+mn-lt"/>
                <a:cs typeface="+mn-cs"/>
              </a:rPr>
              <a:t>Increasing the boiler pressure raises the average temperature at which heat is transferred to the steam. This, in turns increases the </a:t>
            </a:r>
            <a:r>
              <a:rPr lang="en-US" sz="2000" b="1" dirty="0">
                <a:latin typeface="+mn-lt"/>
                <a:cs typeface="+mn-cs"/>
              </a:rPr>
              <a:t>thermal efficiency </a:t>
            </a:r>
            <a:r>
              <a:rPr lang="en-US" sz="2000" dirty="0">
                <a:latin typeface="+mn-lt"/>
                <a:cs typeface="+mn-cs"/>
              </a:rPr>
              <a:t>of the cycle.</a:t>
            </a:r>
          </a:p>
          <a:p>
            <a:pPr algn="just">
              <a:spcBef>
                <a:spcPct val="10000"/>
              </a:spcBef>
              <a:spcAft>
                <a:spcPct val="10000"/>
              </a:spcAft>
              <a:defRPr/>
            </a:pPr>
            <a:r>
              <a:rPr lang="en-US" sz="2000" b="1" u="sng" dirty="0">
                <a:latin typeface="+mn-lt"/>
                <a:cs typeface="+mn-cs"/>
              </a:rPr>
              <a:t>Note</a:t>
            </a:r>
            <a:r>
              <a:rPr lang="en-US" sz="2000" dirty="0">
                <a:latin typeface="+mn-lt"/>
                <a:cs typeface="+mn-cs"/>
              </a:rPr>
              <a:t>: </a:t>
            </a:r>
          </a:p>
          <a:p>
            <a:pPr algn="just">
              <a:spcBef>
                <a:spcPct val="10000"/>
              </a:spcBef>
              <a:spcAft>
                <a:spcPct val="10000"/>
              </a:spcAft>
              <a:defRPr/>
            </a:pPr>
            <a:r>
              <a:rPr lang="en-US" sz="2000" dirty="0">
                <a:latin typeface="+mn-lt"/>
                <a:cs typeface="+mn-cs"/>
              </a:rPr>
              <a:t>For a fixed turbine inlet temperature, the cycle shifts to the left and the </a:t>
            </a:r>
            <a:r>
              <a:rPr lang="en-US" sz="2000" b="1" dirty="0">
                <a:latin typeface="+mn-lt"/>
                <a:cs typeface="+mn-cs"/>
              </a:rPr>
              <a:t>moisture content</a:t>
            </a:r>
            <a:r>
              <a:rPr lang="en-US" sz="2000" dirty="0">
                <a:latin typeface="+mn-lt"/>
                <a:cs typeface="+mn-cs"/>
              </a:rPr>
              <a:t> of steam at the turbine exit increases. </a:t>
            </a:r>
          </a:p>
          <a:p>
            <a:pPr algn="just">
              <a:spcBef>
                <a:spcPct val="10000"/>
              </a:spcBef>
              <a:spcAft>
                <a:spcPct val="10000"/>
              </a:spcAft>
              <a:defRPr/>
            </a:pPr>
            <a:r>
              <a:rPr lang="en-US" sz="2000" dirty="0">
                <a:latin typeface="+mn-lt"/>
                <a:cs typeface="+mn-cs"/>
              </a:rPr>
              <a:t>This side effect can be corrected by </a:t>
            </a:r>
            <a:r>
              <a:rPr lang="en-US" sz="2000" b="1" dirty="0">
                <a:latin typeface="+mn-lt"/>
                <a:cs typeface="+mn-cs"/>
              </a:rPr>
              <a:t>reheating</a:t>
            </a:r>
            <a:r>
              <a:rPr lang="en-US" sz="2000" dirty="0">
                <a:latin typeface="+mn-lt"/>
                <a:cs typeface="+mn-cs"/>
              </a:rPr>
              <a:t> the steam.</a:t>
            </a:r>
          </a:p>
        </p:txBody>
      </p:sp>
      <p:pic>
        <p:nvPicPr>
          <p:cNvPr id="276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029200"/>
            <a:ext cx="2971800"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50879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DC567115-08C2-4881-95D0-F3710FA34902}" type="slidenum">
              <a:rPr lang="en-US" sz="1600">
                <a:solidFill>
                  <a:schemeClr val="tx1"/>
                </a:solidFill>
                <a:latin typeface="+mn-lt"/>
              </a:rPr>
              <a:pPr>
                <a:defRPr/>
              </a:pPr>
              <a:t>29</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Rankine Cycle</a:t>
            </a:r>
          </a:p>
        </p:txBody>
      </p:sp>
      <p:sp>
        <p:nvSpPr>
          <p:cNvPr id="5" name="TextBox 4"/>
          <p:cNvSpPr txBox="1"/>
          <p:nvPr/>
        </p:nvSpPr>
        <p:spPr>
          <a:xfrm>
            <a:off x="685800" y="1371600"/>
            <a:ext cx="7620000" cy="3708400"/>
          </a:xfrm>
          <a:prstGeom prst="rect">
            <a:avLst/>
          </a:prstGeom>
          <a:noFill/>
        </p:spPr>
        <p:txBody>
          <a:bodyPr>
            <a:spAutoFit/>
          </a:bodyPr>
          <a:lstStyle/>
          <a:p>
            <a:pPr>
              <a:defRPr/>
            </a:pPr>
            <a:r>
              <a:rPr lang="en-US" sz="2000" b="1" dirty="0">
                <a:solidFill>
                  <a:srgbClr val="CC0066"/>
                </a:solidFill>
                <a:latin typeface="+mj-lt"/>
                <a:cs typeface="+mn-cs"/>
              </a:rPr>
              <a:t>10–34</a:t>
            </a:r>
            <a:endParaRPr lang="en-US" sz="2000" dirty="0">
              <a:solidFill>
                <a:srgbClr val="CC0066"/>
              </a:solidFill>
              <a:latin typeface="+mj-lt"/>
              <a:cs typeface="+mn-cs"/>
            </a:endParaRPr>
          </a:p>
          <a:p>
            <a:pPr algn="just">
              <a:spcAft>
                <a:spcPts val="600"/>
              </a:spcAft>
              <a:defRPr/>
            </a:pPr>
            <a:r>
              <a:rPr lang="en-US" sz="2000" dirty="0">
                <a:latin typeface="+mj-lt"/>
                <a:cs typeface="+mn-cs"/>
              </a:rPr>
              <a:t>Consider a steam power plant that operates on a </a:t>
            </a:r>
            <a:r>
              <a:rPr lang="en-US" sz="2000" b="1" dirty="0">
                <a:latin typeface="+mj-lt"/>
                <a:cs typeface="+mn-cs"/>
              </a:rPr>
              <a:t>reheat Rankine cycle </a:t>
            </a:r>
            <a:r>
              <a:rPr lang="en-US" sz="2000" dirty="0">
                <a:latin typeface="+mj-lt"/>
                <a:cs typeface="+mn-cs"/>
              </a:rPr>
              <a:t>and has a net power output of 80 MW. Steam enters the high-pressure turbine at 10 </a:t>
            </a:r>
            <a:r>
              <a:rPr lang="en-US" sz="2000" dirty="0" err="1">
                <a:latin typeface="+mj-lt"/>
                <a:cs typeface="+mn-cs"/>
              </a:rPr>
              <a:t>MPa</a:t>
            </a:r>
            <a:r>
              <a:rPr lang="en-US" sz="2000" dirty="0">
                <a:latin typeface="+mj-lt"/>
                <a:cs typeface="+mn-cs"/>
              </a:rPr>
              <a:t> and 500°C and the low-pressure turbine at 1 </a:t>
            </a:r>
            <a:r>
              <a:rPr lang="en-US" sz="2000" dirty="0" err="1">
                <a:latin typeface="+mj-lt"/>
                <a:cs typeface="+mn-cs"/>
              </a:rPr>
              <a:t>MPa</a:t>
            </a:r>
            <a:r>
              <a:rPr lang="en-US" sz="2000" dirty="0">
                <a:latin typeface="+mj-lt"/>
                <a:cs typeface="+mn-cs"/>
              </a:rPr>
              <a:t> and 500°C. Steam leaves the condenser as a saturated liquid at a pressure of 10 </a:t>
            </a:r>
            <a:r>
              <a:rPr lang="en-US" sz="2000" dirty="0" err="1">
                <a:latin typeface="+mj-lt"/>
                <a:cs typeface="+mn-cs"/>
              </a:rPr>
              <a:t>kPa</a:t>
            </a:r>
            <a:r>
              <a:rPr lang="en-US" sz="2000" dirty="0">
                <a:latin typeface="+mj-lt"/>
                <a:cs typeface="+mn-cs"/>
              </a:rPr>
              <a:t>. The isentropic efficiency of the turbine is 80 percent, and that of the pump is 95 percent. Show the cycle on a </a:t>
            </a:r>
            <a:r>
              <a:rPr lang="en-US" sz="2000" i="1" dirty="0">
                <a:latin typeface="+mj-lt"/>
                <a:cs typeface="+mn-cs"/>
              </a:rPr>
              <a:t>T-s diagram </a:t>
            </a:r>
            <a:r>
              <a:rPr lang="en-US" sz="2000" dirty="0">
                <a:latin typeface="+mj-lt"/>
                <a:cs typeface="+mn-cs"/>
              </a:rPr>
              <a:t>with respect to saturation lines, and determine:</a:t>
            </a:r>
          </a:p>
          <a:p>
            <a:pPr marL="682625" indent="-341313" algn="just">
              <a:spcAft>
                <a:spcPts val="0"/>
              </a:spcAft>
              <a:buFontTx/>
              <a:buAutoNum type="alphaLcParenBoth"/>
              <a:defRPr/>
            </a:pPr>
            <a:r>
              <a:rPr lang="en-US" sz="2000" dirty="0">
                <a:latin typeface="+mj-lt"/>
                <a:cs typeface="+mn-cs"/>
              </a:rPr>
              <a:t>the quality of the steam at the turbine exit, </a:t>
            </a:r>
          </a:p>
          <a:p>
            <a:pPr marL="682625" indent="-341313" algn="just">
              <a:spcAft>
                <a:spcPts val="0"/>
              </a:spcAft>
              <a:buFontTx/>
              <a:buAutoNum type="alphaLcParenBoth"/>
              <a:defRPr/>
            </a:pPr>
            <a:r>
              <a:rPr lang="en-US" sz="2000" dirty="0">
                <a:latin typeface="+mj-lt"/>
                <a:cs typeface="+mn-cs"/>
              </a:rPr>
              <a:t>the thermal efficiency of the cycle, and</a:t>
            </a:r>
          </a:p>
          <a:p>
            <a:pPr marL="682625" indent="-341313" algn="just">
              <a:spcAft>
                <a:spcPts val="0"/>
              </a:spcAft>
              <a:buFontTx/>
              <a:buAutoNum type="alphaLcParenBoth"/>
              <a:defRPr/>
            </a:pPr>
            <a:r>
              <a:rPr lang="en-US" sz="2000" dirty="0">
                <a:latin typeface="+mj-lt"/>
                <a:cs typeface="+mn-cs"/>
              </a:rPr>
              <a:t>the mass flow rate of the steam. </a:t>
            </a: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88.1°C, (b) 34.1 percent, (c) 62.7 kg/s</a:t>
            </a:r>
          </a:p>
        </p:txBody>
      </p:sp>
    </p:spTree>
    <p:extLst>
      <p:ext uri="{BB962C8B-B14F-4D97-AF65-F5344CB8AC3E}">
        <p14:creationId xmlns:p14="http://schemas.microsoft.com/office/powerpoint/2010/main" val="23560089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7ADCF004-4654-4CE5-BA57-FE1D1F8DF761}" type="slidenum">
              <a:rPr lang="en-US" sz="1600">
                <a:solidFill>
                  <a:schemeClr val="tx1"/>
                </a:solidFill>
                <a:latin typeface="+mn-lt"/>
              </a:rPr>
              <a:pPr>
                <a:defRPr/>
              </a:pPr>
              <a:t>3</a:t>
            </a:fld>
            <a:endParaRPr lang="en-US" sz="1600" dirty="0">
              <a:solidFill>
                <a:schemeClr val="tx1"/>
              </a:solidFill>
              <a:latin typeface="+mn-lt"/>
            </a:endParaRPr>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621588"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ChangeArrowheads="1"/>
          </p:cNvSpPr>
          <p:nvPr/>
        </p:nvSpPr>
        <p:spPr bwMode="auto">
          <a:xfrm>
            <a:off x="533400" y="552450"/>
            <a:ext cx="62484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Thermal Power Plant</a:t>
            </a:r>
          </a:p>
        </p:txBody>
      </p:sp>
    </p:spTree>
    <p:extLst>
      <p:ext uri="{BB962C8B-B14F-4D97-AF65-F5344CB8AC3E}">
        <p14:creationId xmlns:p14="http://schemas.microsoft.com/office/powerpoint/2010/main" val="17420033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11266" name="Slide Number Placeholder 3"/>
          <p:cNvSpPr>
            <a:spLocks noGrp="1"/>
          </p:cNvSpPr>
          <p:nvPr>
            <p:ph type="sldNum" sz="quarter" idx="12"/>
          </p:nvPr>
        </p:nvSpPr>
        <p:spPr/>
        <p:txBody>
          <a:bodyPr/>
          <a:lstStyle/>
          <a:p>
            <a:pPr>
              <a:defRPr/>
            </a:pPr>
            <a:fld id="{EF547550-B23E-4B18-850A-D9A8BC6CACBC}" type="slidenum">
              <a:rPr lang="en-US" sz="1600">
                <a:solidFill>
                  <a:schemeClr val="tx1"/>
                </a:solidFill>
                <a:latin typeface="+mj-lt"/>
              </a:rPr>
              <a:pPr>
                <a:defRPr/>
              </a:pPr>
              <a:t>30</a:t>
            </a:fld>
            <a:endParaRPr lang="en-US" sz="1600">
              <a:solidFill>
                <a:schemeClr val="tx1"/>
              </a:solidFill>
              <a:latin typeface="+mj-lt"/>
            </a:endParaRPr>
          </a:p>
        </p:txBody>
      </p:sp>
      <p:sp>
        <p:nvSpPr>
          <p:cNvPr id="11267" name="Rectangle 2"/>
          <p:cNvSpPr>
            <a:spLocks noChangeArrowheads="1"/>
          </p:cNvSpPr>
          <p:nvPr/>
        </p:nvSpPr>
        <p:spPr bwMode="auto">
          <a:xfrm>
            <a:off x="457200" y="304800"/>
            <a:ext cx="4718050"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j-lt"/>
                <a:cs typeface="+mn-cs"/>
              </a:rPr>
              <a:t>The Ideal Reheat Rankine Cycle</a:t>
            </a:r>
          </a:p>
        </p:txBody>
      </p:sp>
      <p:sp>
        <p:nvSpPr>
          <p:cNvPr id="11268" name="Rectangle 4"/>
          <p:cNvSpPr>
            <a:spLocks noChangeArrowheads="1"/>
          </p:cNvSpPr>
          <p:nvPr/>
        </p:nvSpPr>
        <p:spPr bwMode="auto">
          <a:xfrm>
            <a:off x="457200" y="889000"/>
            <a:ext cx="8001000" cy="1016000"/>
          </a:xfrm>
          <a:prstGeom prst="rect">
            <a:avLst/>
          </a:prstGeom>
          <a:noFill/>
          <a:ln w="9525">
            <a:noFill/>
            <a:miter lim="800000"/>
            <a:headEnd/>
            <a:tailEnd/>
          </a:ln>
        </p:spPr>
        <p:txBody>
          <a:bodyPr>
            <a:spAutoFit/>
          </a:bodyPr>
          <a:lstStyle/>
          <a:p>
            <a:pPr algn="just">
              <a:spcBef>
                <a:spcPts val="0"/>
              </a:spcBef>
              <a:spcAft>
                <a:spcPts val="0"/>
              </a:spcAft>
              <a:defRPr/>
            </a:pPr>
            <a:r>
              <a:rPr lang="en-US" sz="2000" dirty="0">
                <a:latin typeface="+mj-lt"/>
                <a:cs typeface="+mn-cs"/>
              </a:rPr>
              <a:t>Reheating is a practical solution to the </a:t>
            </a:r>
            <a:r>
              <a:rPr lang="en-US" sz="2000" b="1" dirty="0">
                <a:latin typeface="+mj-lt"/>
                <a:cs typeface="+mn-cs"/>
              </a:rPr>
              <a:t>excessive moisture </a:t>
            </a:r>
            <a:r>
              <a:rPr lang="en-US" sz="2000" dirty="0">
                <a:latin typeface="+mj-lt"/>
                <a:cs typeface="+mn-cs"/>
              </a:rPr>
              <a:t>problem in turbines, and it is commonly used in modern steam power plants. This is done by expanding the steam in </a:t>
            </a:r>
            <a:r>
              <a:rPr lang="en-US" sz="2000" b="1" dirty="0">
                <a:latin typeface="+mj-lt"/>
                <a:cs typeface="+mn-cs"/>
              </a:rPr>
              <a:t>two-stage turbine</a:t>
            </a:r>
            <a:r>
              <a:rPr lang="en-US" sz="2000" dirty="0">
                <a:latin typeface="+mj-lt"/>
                <a:cs typeface="+mn-cs"/>
              </a:rPr>
              <a:t>, and </a:t>
            </a:r>
            <a:r>
              <a:rPr lang="en-US" sz="2000" b="1" dirty="0">
                <a:latin typeface="+mj-lt"/>
                <a:cs typeface="+mn-cs"/>
              </a:rPr>
              <a:t>reheat </a:t>
            </a:r>
            <a:r>
              <a:rPr lang="en-US" sz="2000" dirty="0">
                <a:latin typeface="+mj-lt"/>
                <a:cs typeface="+mn-cs"/>
              </a:rPr>
              <a:t>the steam in between the stages.</a:t>
            </a:r>
          </a:p>
        </p:txBody>
      </p:sp>
      <p:pic>
        <p:nvPicPr>
          <p:cNvPr id="2970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390525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905000"/>
            <a:ext cx="37782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76800"/>
            <a:ext cx="28194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685800" y="5715000"/>
            <a:ext cx="7239000" cy="646113"/>
          </a:xfrm>
          <a:prstGeom prst="rect">
            <a:avLst/>
          </a:prstGeom>
          <a:solidFill>
            <a:schemeClr val="accent1">
              <a:lumMod val="40000"/>
              <a:lumOff val="60000"/>
            </a:schemeClr>
          </a:solidFill>
        </p:spPr>
        <p:txBody>
          <a:bodyPr>
            <a:spAutoFit/>
          </a:bodyPr>
          <a:lstStyle/>
          <a:p>
            <a:pPr algn="just">
              <a:defRPr/>
            </a:pPr>
            <a:r>
              <a:rPr lang="en-US" b="1" u="sng" dirty="0">
                <a:latin typeface="+mj-lt"/>
                <a:cs typeface="+mn-cs"/>
              </a:rPr>
              <a:t>Note</a:t>
            </a:r>
            <a:r>
              <a:rPr lang="en-US" dirty="0">
                <a:latin typeface="+mj-lt"/>
                <a:cs typeface="+mn-cs"/>
              </a:rPr>
              <a:t>: Incorporation of the single reheat in a modern power plant improves the cycle efficiency by </a:t>
            </a:r>
            <a:r>
              <a:rPr lang="en-US" b="1" dirty="0">
                <a:latin typeface="+mj-lt"/>
                <a:cs typeface="+mn-cs"/>
              </a:rPr>
              <a:t>4 ~ 5 percent</a:t>
            </a:r>
            <a:r>
              <a:rPr lang="en-US" dirty="0">
                <a:latin typeface="+mj-lt"/>
                <a:cs typeface="+mn-cs"/>
              </a:rPr>
              <a:t>.</a:t>
            </a:r>
          </a:p>
        </p:txBody>
      </p:sp>
    </p:spTree>
    <p:extLst>
      <p:ext uri="{BB962C8B-B14F-4D97-AF65-F5344CB8AC3E}">
        <p14:creationId xmlns:p14="http://schemas.microsoft.com/office/powerpoint/2010/main" val="4867625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72715DC8-976E-4095-99A1-3E4B2DC8AB20}" type="slidenum">
              <a:rPr lang="en-US" sz="1600">
                <a:solidFill>
                  <a:schemeClr val="tx1"/>
                </a:solidFill>
                <a:latin typeface="+mj-lt"/>
              </a:rPr>
              <a:pPr>
                <a:defRPr/>
              </a:pPr>
              <a:t>31</a:t>
            </a:fld>
            <a:endParaRPr lang="en-US" sz="1600" dirty="0">
              <a:solidFill>
                <a:schemeClr val="tx1"/>
              </a:solidFill>
              <a:latin typeface="+mj-lt"/>
            </a:endParaRPr>
          </a:p>
        </p:txBody>
      </p:sp>
      <p:sp>
        <p:nvSpPr>
          <p:cNvPr id="3" name="TextBox 2"/>
          <p:cNvSpPr txBox="1"/>
          <p:nvPr/>
        </p:nvSpPr>
        <p:spPr>
          <a:xfrm>
            <a:off x="533400" y="457200"/>
            <a:ext cx="8001000" cy="708025"/>
          </a:xfrm>
          <a:prstGeom prst="rect">
            <a:avLst/>
          </a:prstGeom>
          <a:noFill/>
        </p:spPr>
        <p:txBody>
          <a:bodyPr>
            <a:spAutoFit/>
          </a:bodyPr>
          <a:lstStyle/>
          <a:p>
            <a:pPr algn="just">
              <a:defRPr/>
            </a:pPr>
            <a:r>
              <a:rPr lang="en-US" sz="2000" dirty="0">
                <a:latin typeface="+mn-lt"/>
                <a:cs typeface="+mn-cs"/>
              </a:rPr>
              <a:t>With a single reheating process, the </a:t>
            </a:r>
            <a:r>
              <a:rPr lang="en-US" sz="2000" b="1" dirty="0">
                <a:latin typeface="+mn-lt"/>
                <a:cs typeface="+mn-cs"/>
              </a:rPr>
              <a:t>total heat input </a:t>
            </a:r>
            <a:r>
              <a:rPr lang="en-US" sz="2000" dirty="0">
                <a:latin typeface="+mn-lt"/>
                <a:cs typeface="+mn-cs"/>
              </a:rPr>
              <a:t>and the </a:t>
            </a:r>
            <a:r>
              <a:rPr lang="en-US" sz="2000" b="1" dirty="0">
                <a:latin typeface="+mn-lt"/>
                <a:cs typeface="+mn-cs"/>
              </a:rPr>
              <a:t>total turbine work output </a:t>
            </a:r>
            <a:r>
              <a:rPr lang="en-US" sz="2000" dirty="0">
                <a:latin typeface="+mn-lt"/>
                <a:cs typeface="+mn-cs"/>
              </a:rPr>
              <a:t>for the ideal cycle become,</a:t>
            </a:r>
          </a:p>
        </p:txBody>
      </p:sp>
      <p:pic>
        <p:nvPicPr>
          <p:cNvPr id="307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5300663"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1828800"/>
            <a:ext cx="56292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438400"/>
            <a:ext cx="4006850" cy="404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8750" y="5743575"/>
            <a:ext cx="24574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14546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12C71D87-8948-48CB-AF86-3E9686731ECA}" type="slidenum">
              <a:rPr lang="en-US" sz="1600">
                <a:solidFill>
                  <a:schemeClr val="tx1"/>
                </a:solidFill>
                <a:latin typeface="+mn-lt"/>
              </a:rPr>
              <a:pPr>
                <a:defRPr/>
              </a:pPr>
              <a:t>32</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Rankine Cycle</a:t>
            </a:r>
          </a:p>
        </p:txBody>
      </p:sp>
      <p:sp>
        <p:nvSpPr>
          <p:cNvPr id="5" name="TextBox 4"/>
          <p:cNvSpPr txBox="1"/>
          <p:nvPr/>
        </p:nvSpPr>
        <p:spPr>
          <a:xfrm>
            <a:off x="685800" y="1371600"/>
            <a:ext cx="7620000" cy="4016375"/>
          </a:xfrm>
          <a:prstGeom prst="rect">
            <a:avLst/>
          </a:prstGeom>
          <a:noFill/>
        </p:spPr>
        <p:txBody>
          <a:bodyPr>
            <a:spAutoFit/>
          </a:bodyPr>
          <a:lstStyle/>
          <a:p>
            <a:pPr>
              <a:defRPr/>
            </a:pPr>
            <a:r>
              <a:rPr lang="en-US" sz="2000" b="1" dirty="0">
                <a:solidFill>
                  <a:srgbClr val="CC0066"/>
                </a:solidFill>
                <a:latin typeface="+mj-lt"/>
                <a:cs typeface="+mn-cs"/>
              </a:rPr>
              <a:t>10–38</a:t>
            </a:r>
            <a:endParaRPr lang="en-US" sz="2000" dirty="0">
              <a:solidFill>
                <a:srgbClr val="CC0066"/>
              </a:solidFill>
              <a:latin typeface="+mj-lt"/>
              <a:cs typeface="+mn-cs"/>
            </a:endParaRPr>
          </a:p>
          <a:p>
            <a:pPr algn="just">
              <a:spcAft>
                <a:spcPts val="600"/>
              </a:spcAft>
              <a:defRPr/>
            </a:pPr>
            <a:r>
              <a:rPr lang="en-US" sz="2000" dirty="0">
                <a:latin typeface="+mj-lt"/>
                <a:cs typeface="+mn-cs"/>
              </a:rPr>
              <a:t>A steam power plant operates on the </a:t>
            </a:r>
            <a:r>
              <a:rPr lang="en-US" sz="2000" b="1" dirty="0">
                <a:latin typeface="+mj-lt"/>
                <a:cs typeface="+mn-cs"/>
              </a:rPr>
              <a:t>reheat Rankine cycle</a:t>
            </a:r>
            <a:r>
              <a:rPr lang="en-US" sz="2000" dirty="0">
                <a:latin typeface="+mj-lt"/>
                <a:cs typeface="+mn-cs"/>
              </a:rPr>
              <a:t>. Steam enters the high-pressure turbine at 12.5 </a:t>
            </a:r>
            <a:r>
              <a:rPr lang="en-US" sz="2000" dirty="0" err="1">
                <a:latin typeface="+mj-lt"/>
                <a:cs typeface="+mn-cs"/>
              </a:rPr>
              <a:t>MPa</a:t>
            </a:r>
            <a:r>
              <a:rPr lang="en-US" sz="2000" dirty="0">
                <a:latin typeface="+mj-lt"/>
                <a:cs typeface="+mn-cs"/>
              </a:rPr>
              <a:t> and 550°C at a rate of 7.7 kg/s and leaves at 2 </a:t>
            </a:r>
            <a:r>
              <a:rPr lang="en-US" sz="2000" dirty="0" err="1">
                <a:latin typeface="+mj-lt"/>
                <a:cs typeface="+mn-cs"/>
              </a:rPr>
              <a:t>MPa</a:t>
            </a:r>
            <a:r>
              <a:rPr lang="en-US" sz="2000" dirty="0">
                <a:latin typeface="+mj-lt"/>
                <a:cs typeface="+mn-cs"/>
              </a:rPr>
              <a:t>. Steam is then reheated at constant pressure to 450°C before it expands in the low-pressure turbine. The isentropic efficiencies of the turbine and the pump are 85 percent and 90 percent, respectively. Steam leaves the condenser as a saturated liquid. If the moisture content of the steam at the exit of the turbine is not to exceed 5 percent, determine: </a:t>
            </a:r>
          </a:p>
          <a:p>
            <a:pPr marL="682625" indent="-341313" algn="just">
              <a:spcAft>
                <a:spcPts val="0"/>
              </a:spcAft>
              <a:buFontTx/>
              <a:buAutoNum type="alphaLcParenBoth"/>
              <a:defRPr/>
            </a:pPr>
            <a:r>
              <a:rPr lang="en-US" sz="2000" dirty="0">
                <a:latin typeface="+mj-lt"/>
                <a:cs typeface="+mn-cs"/>
              </a:rPr>
              <a:t>the condenser pressure, </a:t>
            </a:r>
          </a:p>
          <a:p>
            <a:pPr marL="682625" indent="-341313" algn="just">
              <a:spcAft>
                <a:spcPts val="0"/>
              </a:spcAft>
              <a:buFontTx/>
              <a:buAutoNum type="alphaLcParenBoth"/>
              <a:defRPr/>
            </a:pPr>
            <a:r>
              <a:rPr lang="en-US" sz="2000" dirty="0">
                <a:latin typeface="+mj-lt"/>
                <a:cs typeface="+mn-cs"/>
              </a:rPr>
              <a:t>the net power output, and </a:t>
            </a:r>
          </a:p>
          <a:p>
            <a:pPr marL="682625" indent="-341313" algn="just">
              <a:spcAft>
                <a:spcPts val="0"/>
              </a:spcAft>
              <a:buFontTx/>
              <a:buAutoNum type="alphaLcParenBoth"/>
              <a:defRPr/>
            </a:pPr>
            <a:r>
              <a:rPr lang="en-US" sz="2000" dirty="0">
                <a:latin typeface="+mj-lt"/>
                <a:cs typeface="+mn-cs"/>
              </a:rPr>
              <a:t>the thermal efficiency. </a:t>
            </a: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9.73 </a:t>
            </a:r>
            <a:r>
              <a:rPr lang="en-US" sz="2000" i="1" dirty="0" err="1">
                <a:solidFill>
                  <a:srgbClr val="CC0066"/>
                </a:solidFill>
                <a:latin typeface="+mj-lt"/>
                <a:cs typeface="+mn-cs"/>
              </a:rPr>
              <a:t>kPa</a:t>
            </a:r>
            <a:r>
              <a:rPr lang="en-US" sz="2000" i="1" dirty="0">
                <a:solidFill>
                  <a:srgbClr val="CC0066"/>
                </a:solidFill>
                <a:latin typeface="+mj-lt"/>
                <a:cs typeface="+mn-cs"/>
              </a:rPr>
              <a:t>, (b) 10.2 MW, (c) 36.9 percent.</a:t>
            </a:r>
          </a:p>
        </p:txBody>
      </p:sp>
    </p:spTree>
    <p:extLst>
      <p:ext uri="{BB962C8B-B14F-4D97-AF65-F5344CB8AC3E}">
        <p14:creationId xmlns:p14="http://schemas.microsoft.com/office/powerpoint/2010/main" val="40402936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B8FF820E-39B3-455B-A8CD-AAE65BCBBA35}" type="slidenum">
              <a:rPr lang="en-US" sz="1600">
                <a:solidFill>
                  <a:schemeClr val="tx1"/>
                </a:solidFill>
                <a:latin typeface="+mn-lt"/>
              </a:rPr>
              <a:pPr>
                <a:defRPr/>
              </a:pPr>
              <a:t>33</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Regenerative Rankine Cycle</a:t>
            </a:r>
          </a:p>
        </p:txBody>
      </p:sp>
      <p:sp>
        <p:nvSpPr>
          <p:cNvPr id="5" name="TextBox 4"/>
          <p:cNvSpPr txBox="1"/>
          <p:nvPr/>
        </p:nvSpPr>
        <p:spPr>
          <a:xfrm>
            <a:off x="685800" y="1371600"/>
            <a:ext cx="7620000" cy="3246438"/>
          </a:xfrm>
          <a:prstGeom prst="rect">
            <a:avLst/>
          </a:prstGeom>
          <a:noFill/>
        </p:spPr>
        <p:txBody>
          <a:bodyPr>
            <a:spAutoFit/>
          </a:bodyPr>
          <a:lstStyle/>
          <a:p>
            <a:pPr>
              <a:defRPr/>
            </a:pPr>
            <a:r>
              <a:rPr lang="en-US" sz="2000" b="1" dirty="0">
                <a:solidFill>
                  <a:srgbClr val="CC0066"/>
                </a:solidFill>
                <a:latin typeface="+mj-lt"/>
                <a:cs typeface="+mn-cs"/>
              </a:rPr>
              <a:t>10–44</a:t>
            </a:r>
            <a:endParaRPr lang="en-US" sz="2000" dirty="0">
              <a:solidFill>
                <a:srgbClr val="CC0066"/>
              </a:solidFill>
              <a:latin typeface="+mj-lt"/>
              <a:cs typeface="+mn-cs"/>
            </a:endParaRPr>
          </a:p>
          <a:p>
            <a:pPr algn="just">
              <a:spcAft>
                <a:spcPts val="600"/>
              </a:spcAft>
              <a:defRPr/>
            </a:pPr>
            <a:r>
              <a:rPr lang="en-MY" sz="2000" dirty="0">
                <a:latin typeface="+mj-lt"/>
                <a:cs typeface="+mn-cs"/>
              </a:rPr>
              <a:t>A steam power plant operates on an ideal regenerative </a:t>
            </a:r>
            <a:r>
              <a:rPr lang="en-MY" sz="2000" dirty="0" err="1">
                <a:latin typeface="+mj-lt"/>
                <a:cs typeface="+mn-cs"/>
              </a:rPr>
              <a:t>Rankine</a:t>
            </a:r>
            <a:r>
              <a:rPr lang="en-MY" sz="2000" dirty="0">
                <a:latin typeface="+mj-lt"/>
                <a:cs typeface="+mn-cs"/>
              </a:rPr>
              <a:t> cycle. Steam enters the turbine at 6 </a:t>
            </a:r>
            <a:r>
              <a:rPr lang="en-MY" sz="2000" dirty="0" err="1">
                <a:latin typeface="+mj-lt"/>
                <a:cs typeface="+mn-cs"/>
              </a:rPr>
              <a:t>MPa</a:t>
            </a:r>
            <a:r>
              <a:rPr lang="en-MY" sz="2000" dirty="0">
                <a:latin typeface="+mj-lt"/>
                <a:cs typeface="+mn-cs"/>
              </a:rPr>
              <a:t> and 450°C and is condensed in the condenser at 20 </a:t>
            </a:r>
            <a:r>
              <a:rPr lang="en-MY" sz="2000" dirty="0" err="1">
                <a:latin typeface="+mj-lt"/>
                <a:cs typeface="+mn-cs"/>
              </a:rPr>
              <a:t>kPa</a:t>
            </a:r>
            <a:r>
              <a:rPr lang="en-MY" sz="2000" dirty="0">
                <a:latin typeface="+mj-lt"/>
                <a:cs typeface="+mn-cs"/>
              </a:rPr>
              <a:t>. Steam is extracted from the turbine at 0.4 </a:t>
            </a:r>
            <a:r>
              <a:rPr lang="en-MY" sz="2000" dirty="0" err="1">
                <a:latin typeface="+mj-lt"/>
                <a:cs typeface="+mn-cs"/>
              </a:rPr>
              <a:t>MPa</a:t>
            </a:r>
            <a:r>
              <a:rPr lang="en-MY" sz="2000" dirty="0">
                <a:latin typeface="+mj-lt"/>
                <a:cs typeface="+mn-cs"/>
              </a:rPr>
              <a:t> to heat the </a:t>
            </a:r>
            <a:r>
              <a:rPr lang="en-MY" sz="2000" dirty="0" err="1">
                <a:latin typeface="+mj-lt"/>
                <a:cs typeface="+mn-cs"/>
              </a:rPr>
              <a:t>feedwater</a:t>
            </a:r>
            <a:r>
              <a:rPr lang="en-MY" sz="2000" dirty="0">
                <a:latin typeface="+mj-lt"/>
                <a:cs typeface="+mn-cs"/>
              </a:rPr>
              <a:t> in an open </a:t>
            </a:r>
            <a:r>
              <a:rPr lang="en-MY" sz="2000" dirty="0" err="1">
                <a:latin typeface="+mj-lt"/>
                <a:cs typeface="+mn-cs"/>
              </a:rPr>
              <a:t>feedwater</a:t>
            </a:r>
            <a:r>
              <a:rPr lang="en-MY" sz="2000" dirty="0">
                <a:latin typeface="+mj-lt"/>
                <a:cs typeface="+mn-cs"/>
              </a:rPr>
              <a:t> heater. Water leaves the </a:t>
            </a:r>
            <a:r>
              <a:rPr lang="en-MY" sz="2000" dirty="0" err="1">
                <a:latin typeface="+mj-lt"/>
                <a:cs typeface="+mn-cs"/>
              </a:rPr>
              <a:t>feedwater</a:t>
            </a:r>
            <a:r>
              <a:rPr lang="en-MY" sz="2000" dirty="0">
                <a:latin typeface="+mj-lt"/>
                <a:cs typeface="+mn-cs"/>
              </a:rPr>
              <a:t> heater as a saturated liquid. Show the cycle on a T-s diagram, and determine:</a:t>
            </a:r>
          </a:p>
          <a:p>
            <a:pPr algn="just">
              <a:spcAft>
                <a:spcPts val="0"/>
              </a:spcAft>
              <a:defRPr/>
            </a:pPr>
            <a:r>
              <a:rPr lang="en-MY" sz="2000" dirty="0">
                <a:latin typeface="+mj-lt"/>
                <a:cs typeface="+mn-cs"/>
              </a:rPr>
              <a:t>      (a)  the net work output per kg of steam flowing through the boiler, and </a:t>
            </a:r>
          </a:p>
          <a:p>
            <a:pPr algn="just">
              <a:spcAft>
                <a:spcPts val="600"/>
              </a:spcAft>
              <a:defRPr/>
            </a:pPr>
            <a:r>
              <a:rPr lang="en-MY" sz="2000" dirty="0">
                <a:latin typeface="+mj-lt"/>
                <a:cs typeface="+mn-cs"/>
              </a:rPr>
              <a:t>      (b)  the thermal efficiency of the cycle.</a:t>
            </a:r>
            <a:endParaRPr lang="en-US" sz="2000" dirty="0">
              <a:latin typeface="+mj-lt"/>
              <a:cs typeface="+mn-cs"/>
            </a:endParaRP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1017 kJ/kg, (b) 37.8 percent</a:t>
            </a:r>
          </a:p>
        </p:txBody>
      </p:sp>
    </p:spTree>
    <p:extLst>
      <p:ext uri="{BB962C8B-B14F-4D97-AF65-F5344CB8AC3E}">
        <p14:creationId xmlns:p14="http://schemas.microsoft.com/office/powerpoint/2010/main" val="14276314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3074" name="Slide Number Placeholder 3"/>
          <p:cNvSpPr>
            <a:spLocks noGrp="1"/>
          </p:cNvSpPr>
          <p:nvPr>
            <p:ph type="sldNum" sz="quarter" idx="12"/>
          </p:nvPr>
        </p:nvSpPr>
        <p:spPr/>
        <p:txBody>
          <a:bodyPr/>
          <a:lstStyle/>
          <a:p>
            <a:pPr>
              <a:defRPr/>
            </a:pPr>
            <a:fld id="{33C7E172-C5A1-4A20-B9F0-7732BA7F040D}" type="slidenum">
              <a:rPr lang="en-US" sz="1600">
                <a:solidFill>
                  <a:schemeClr val="tx1"/>
                </a:solidFill>
                <a:latin typeface="+mj-lt"/>
              </a:rPr>
              <a:pPr>
                <a:defRPr/>
              </a:pPr>
              <a:t>34</a:t>
            </a:fld>
            <a:endParaRPr lang="en-US" sz="1600">
              <a:solidFill>
                <a:schemeClr val="tx1"/>
              </a:solidFill>
              <a:latin typeface="+mj-lt"/>
            </a:endParaRPr>
          </a:p>
        </p:txBody>
      </p:sp>
      <p:sp>
        <p:nvSpPr>
          <p:cNvPr id="3075" name="Rectangle 2"/>
          <p:cNvSpPr>
            <a:spLocks noChangeArrowheads="1"/>
          </p:cNvSpPr>
          <p:nvPr/>
        </p:nvSpPr>
        <p:spPr bwMode="auto">
          <a:xfrm>
            <a:off x="533400" y="381000"/>
            <a:ext cx="5575300"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j-lt"/>
                <a:cs typeface="+mn-cs"/>
              </a:rPr>
              <a:t>The Ideal Regenerative Rankine Cycle</a:t>
            </a:r>
          </a:p>
        </p:txBody>
      </p:sp>
      <p:pic>
        <p:nvPicPr>
          <p:cNvPr id="10244" name="Picture 3" descr="cen84959_10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3" y="1981200"/>
            <a:ext cx="3652837"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5"/>
          <p:cNvSpPr>
            <a:spLocks noChangeArrowheads="1"/>
          </p:cNvSpPr>
          <p:nvPr/>
        </p:nvSpPr>
        <p:spPr bwMode="auto">
          <a:xfrm>
            <a:off x="4267200" y="1905000"/>
            <a:ext cx="4114800" cy="3894138"/>
          </a:xfrm>
          <a:prstGeom prst="rect">
            <a:avLst/>
          </a:prstGeom>
          <a:solidFill>
            <a:schemeClr val="accent1">
              <a:lumMod val="40000"/>
              <a:lumOff val="60000"/>
            </a:schemeClr>
          </a:solidFill>
          <a:ln w="9525">
            <a:noFill/>
            <a:miter lim="800000"/>
            <a:headEnd/>
            <a:tailEnd/>
          </a:ln>
        </p:spPr>
        <p:txBody>
          <a:bodyPr>
            <a:spAutoFit/>
          </a:bodyPr>
          <a:lstStyle/>
          <a:p>
            <a:pPr algn="just">
              <a:spcBef>
                <a:spcPct val="15000"/>
              </a:spcBef>
              <a:spcAft>
                <a:spcPct val="15000"/>
              </a:spcAft>
              <a:defRPr/>
            </a:pPr>
            <a:r>
              <a:rPr lang="en-US" sz="2000" b="1" dirty="0">
                <a:latin typeface="+mj-lt"/>
                <a:cs typeface="+mn-cs"/>
              </a:rPr>
              <a:t>Regeneration Process</a:t>
            </a:r>
          </a:p>
          <a:p>
            <a:pPr algn="just">
              <a:spcBef>
                <a:spcPct val="15000"/>
              </a:spcBef>
              <a:spcAft>
                <a:spcPct val="15000"/>
              </a:spcAft>
              <a:defRPr/>
            </a:pPr>
            <a:r>
              <a:rPr lang="en-US" dirty="0">
                <a:latin typeface="+mj-lt"/>
                <a:cs typeface="+mn-cs"/>
              </a:rPr>
              <a:t>Steam is </a:t>
            </a:r>
            <a:r>
              <a:rPr lang="en-US" b="1" dirty="0">
                <a:latin typeface="+mj-lt"/>
                <a:cs typeface="+mn-cs"/>
              </a:rPr>
              <a:t>extracted</a:t>
            </a:r>
            <a:r>
              <a:rPr lang="en-US" dirty="0">
                <a:latin typeface="+mj-lt"/>
                <a:cs typeface="+mn-cs"/>
              </a:rPr>
              <a:t> from the turbine at various points, and is used to heat the feedwater, before it enters the boiler. The device where the feedwater is heated using the steam is called a </a:t>
            </a:r>
            <a:r>
              <a:rPr lang="en-US" b="1" dirty="0">
                <a:latin typeface="+mj-lt"/>
                <a:cs typeface="+mn-cs"/>
              </a:rPr>
              <a:t>regenerator</a:t>
            </a:r>
            <a:r>
              <a:rPr lang="en-US" dirty="0">
                <a:latin typeface="+mj-lt"/>
                <a:cs typeface="+mn-cs"/>
              </a:rPr>
              <a:t>, or a </a:t>
            </a:r>
            <a:r>
              <a:rPr lang="en-US" b="1" dirty="0">
                <a:latin typeface="+mj-lt"/>
                <a:cs typeface="+mn-cs"/>
              </a:rPr>
              <a:t>feedwater heater </a:t>
            </a:r>
            <a:r>
              <a:rPr lang="en-US" dirty="0">
                <a:latin typeface="+mj-lt"/>
                <a:cs typeface="+mn-cs"/>
              </a:rPr>
              <a:t>(FWH).</a:t>
            </a:r>
          </a:p>
          <a:p>
            <a:pPr algn="just">
              <a:spcBef>
                <a:spcPct val="15000"/>
              </a:spcBef>
              <a:spcAft>
                <a:spcPct val="15000"/>
              </a:spcAft>
              <a:defRPr/>
            </a:pPr>
            <a:r>
              <a:rPr lang="en-US" dirty="0">
                <a:latin typeface="+mj-lt"/>
                <a:cs typeface="+mn-cs"/>
              </a:rPr>
              <a:t>A feedwater heater is a </a:t>
            </a:r>
            <a:r>
              <a:rPr lang="en-US" b="1" dirty="0">
                <a:latin typeface="+mj-lt"/>
                <a:cs typeface="+mn-cs"/>
              </a:rPr>
              <a:t>heat exchanger </a:t>
            </a:r>
            <a:r>
              <a:rPr lang="en-US" dirty="0">
                <a:latin typeface="+mj-lt"/>
                <a:cs typeface="+mn-cs"/>
              </a:rPr>
              <a:t>where heat is transferred from the extracted steam to the feedwater either by: (a) mixing the two fluid streams (</a:t>
            </a:r>
            <a:r>
              <a:rPr lang="en-US" b="1" dirty="0">
                <a:latin typeface="+mj-lt"/>
                <a:cs typeface="+mn-cs"/>
              </a:rPr>
              <a:t>open FWH</a:t>
            </a:r>
            <a:r>
              <a:rPr lang="en-US" dirty="0">
                <a:latin typeface="+mj-lt"/>
                <a:cs typeface="+mn-cs"/>
              </a:rPr>
              <a:t>) or (b) without mixing them (</a:t>
            </a:r>
            <a:r>
              <a:rPr lang="en-US" b="1" dirty="0">
                <a:latin typeface="+mj-lt"/>
                <a:cs typeface="+mn-cs"/>
              </a:rPr>
              <a:t>closed FWH</a:t>
            </a:r>
            <a:r>
              <a:rPr lang="en-US" dirty="0">
                <a:latin typeface="+mj-lt"/>
                <a:cs typeface="+mn-cs"/>
              </a:rPr>
              <a:t>) – heat transfer from steam to feedwater.</a:t>
            </a:r>
          </a:p>
        </p:txBody>
      </p:sp>
      <p:sp>
        <p:nvSpPr>
          <p:cNvPr id="10246" name="TextBox 6"/>
          <p:cNvSpPr txBox="1">
            <a:spLocks noChangeArrowheads="1"/>
          </p:cNvSpPr>
          <p:nvPr/>
        </p:nvSpPr>
        <p:spPr bwMode="auto">
          <a:xfrm>
            <a:off x="547688" y="952500"/>
            <a:ext cx="78486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15000"/>
              </a:spcBef>
              <a:spcAft>
                <a:spcPct val="15000"/>
              </a:spcAft>
            </a:pPr>
            <a:r>
              <a:rPr lang="en-US" sz="2000">
                <a:solidFill>
                  <a:srgbClr val="000000"/>
                </a:solidFill>
                <a:latin typeface="Arial Narrow" pitchFamily="34" charset="0"/>
              </a:rPr>
              <a:t>Heat is transferred to the working fluid during process 2-2’ at a relatively low temperature (</a:t>
            </a:r>
            <a:r>
              <a:rPr lang="en-US" sz="2000">
                <a:solidFill>
                  <a:srgbClr val="CC0066"/>
                </a:solidFill>
                <a:latin typeface="Arial Narrow" pitchFamily="34" charset="0"/>
              </a:rPr>
              <a:t>Fig. 10-14</a:t>
            </a:r>
            <a:r>
              <a:rPr lang="en-US" sz="2000">
                <a:solidFill>
                  <a:srgbClr val="000000"/>
                </a:solidFill>
                <a:latin typeface="Arial Narrow" pitchFamily="34" charset="0"/>
              </a:rPr>
              <a:t>). This lowers the average heat-addition temperature and thus the cycle efficiency.</a:t>
            </a:r>
          </a:p>
        </p:txBody>
      </p:sp>
      <p:pic>
        <p:nvPicPr>
          <p:cNvPr id="1024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410200"/>
            <a:ext cx="28479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89128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098" name="Slide Number Placeholder 3"/>
          <p:cNvSpPr>
            <a:spLocks noGrp="1"/>
          </p:cNvSpPr>
          <p:nvPr>
            <p:ph type="sldNum" sz="quarter" idx="12"/>
          </p:nvPr>
        </p:nvSpPr>
        <p:spPr/>
        <p:txBody>
          <a:bodyPr/>
          <a:lstStyle/>
          <a:p>
            <a:pPr>
              <a:defRPr/>
            </a:pPr>
            <a:fld id="{0EDE5088-8745-4B36-96E1-E51F13CDE774}" type="slidenum">
              <a:rPr lang="en-US" sz="1600">
                <a:solidFill>
                  <a:schemeClr val="tx1"/>
                </a:solidFill>
                <a:latin typeface="+mj-lt"/>
              </a:rPr>
              <a:pPr>
                <a:defRPr/>
              </a:pPr>
              <a:t>35</a:t>
            </a:fld>
            <a:endParaRPr lang="en-US" sz="1600">
              <a:solidFill>
                <a:schemeClr val="tx1"/>
              </a:solidFill>
              <a:latin typeface="+mj-lt"/>
            </a:endParaRPr>
          </a:p>
        </p:txBody>
      </p:sp>
      <p:sp>
        <p:nvSpPr>
          <p:cNvPr id="4099" name="Rectangle 2"/>
          <p:cNvSpPr>
            <a:spLocks noChangeArrowheads="1"/>
          </p:cNvSpPr>
          <p:nvPr/>
        </p:nvSpPr>
        <p:spPr bwMode="auto">
          <a:xfrm>
            <a:off x="498475" y="371475"/>
            <a:ext cx="3487738"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Open Feedwater Heaters</a:t>
            </a:r>
          </a:p>
        </p:txBody>
      </p:sp>
      <p:sp>
        <p:nvSpPr>
          <p:cNvPr id="4103" name="Rectangle 8"/>
          <p:cNvSpPr>
            <a:spLocks noChangeArrowheads="1"/>
          </p:cNvSpPr>
          <p:nvPr/>
        </p:nvSpPr>
        <p:spPr bwMode="auto">
          <a:xfrm>
            <a:off x="533400" y="904875"/>
            <a:ext cx="7848600" cy="1016000"/>
          </a:xfrm>
          <a:prstGeom prst="rect">
            <a:avLst/>
          </a:prstGeom>
          <a:noFill/>
          <a:ln w="9525">
            <a:noFill/>
            <a:miter lim="800000"/>
            <a:headEnd/>
            <a:tailEnd/>
          </a:ln>
        </p:spPr>
        <p:txBody>
          <a:bodyPr>
            <a:spAutoFit/>
          </a:bodyPr>
          <a:lstStyle/>
          <a:p>
            <a:pPr algn="just">
              <a:spcAft>
                <a:spcPts val="600"/>
              </a:spcAft>
              <a:defRPr/>
            </a:pPr>
            <a:r>
              <a:rPr lang="en-US" sz="2000" dirty="0">
                <a:latin typeface="+mj-lt"/>
                <a:cs typeface="+mn-cs"/>
              </a:rPr>
              <a:t>An open FWH is a </a:t>
            </a:r>
            <a:r>
              <a:rPr lang="en-US" sz="2000" b="1" dirty="0">
                <a:latin typeface="+mj-lt"/>
                <a:cs typeface="+mn-cs"/>
              </a:rPr>
              <a:t>mixing chamber</a:t>
            </a:r>
            <a:r>
              <a:rPr lang="en-US" sz="2000" i="1" dirty="0">
                <a:latin typeface="+mj-lt"/>
                <a:cs typeface="+mn-cs"/>
              </a:rPr>
              <a:t>, </a:t>
            </a:r>
            <a:r>
              <a:rPr lang="en-US" sz="2000" dirty="0">
                <a:latin typeface="+mj-lt"/>
                <a:cs typeface="+mn-cs"/>
              </a:rPr>
              <a:t>where the steam extracted from the turbine (</a:t>
            </a:r>
            <a:r>
              <a:rPr lang="en-US" sz="2000" dirty="0">
                <a:solidFill>
                  <a:srgbClr val="CC0066"/>
                </a:solidFill>
                <a:latin typeface="+mj-lt"/>
                <a:cs typeface="+mn-cs"/>
              </a:rPr>
              <a:t>state 6</a:t>
            </a:r>
            <a:r>
              <a:rPr lang="en-US" sz="2000" dirty="0">
                <a:latin typeface="+mj-lt"/>
                <a:cs typeface="+mn-cs"/>
              </a:rPr>
              <a:t>) mixes with the feedwater exiting the pump (</a:t>
            </a:r>
            <a:r>
              <a:rPr lang="en-US" sz="2000" dirty="0">
                <a:solidFill>
                  <a:srgbClr val="CC0066"/>
                </a:solidFill>
                <a:latin typeface="+mj-lt"/>
                <a:cs typeface="+mn-cs"/>
              </a:rPr>
              <a:t>state 2</a:t>
            </a:r>
            <a:r>
              <a:rPr lang="en-US" sz="2000" dirty="0">
                <a:latin typeface="+mj-lt"/>
                <a:cs typeface="+mn-cs"/>
              </a:rPr>
              <a:t>). Ideally, the mixture leaves the heater as a </a:t>
            </a:r>
            <a:r>
              <a:rPr lang="en-US" sz="2000" b="1" dirty="0">
                <a:latin typeface="+mj-lt"/>
                <a:cs typeface="+mn-cs"/>
              </a:rPr>
              <a:t>saturated liquid </a:t>
            </a:r>
            <a:r>
              <a:rPr lang="en-US" sz="2000" dirty="0">
                <a:latin typeface="+mj-lt"/>
                <a:cs typeface="+mn-cs"/>
              </a:rPr>
              <a:t>(</a:t>
            </a:r>
            <a:r>
              <a:rPr lang="en-US" sz="2000" dirty="0">
                <a:solidFill>
                  <a:srgbClr val="CC0066"/>
                </a:solidFill>
                <a:latin typeface="+mj-lt"/>
                <a:cs typeface="+mn-cs"/>
              </a:rPr>
              <a:t>state 3</a:t>
            </a:r>
            <a:r>
              <a:rPr lang="en-US" sz="2000" dirty="0">
                <a:latin typeface="+mj-lt"/>
                <a:cs typeface="+mn-cs"/>
              </a:rPr>
              <a:t>) at the FWH’s pressure.</a:t>
            </a:r>
          </a:p>
        </p:txBody>
      </p:sp>
      <p:pic>
        <p:nvPicPr>
          <p:cNvPr id="1126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19300"/>
            <a:ext cx="465455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362200"/>
            <a:ext cx="3667125"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5781675"/>
            <a:ext cx="57150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99215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098" name="Slide Number Placeholder 3"/>
          <p:cNvSpPr>
            <a:spLocks noGrp="1"/>
          </p:cNvSpPr>
          <p:nvPr>
            <p:ph type="sldNum" sz="quarter" idx="12"/>
          </p:nvPr>
        </p:nvSpPr>
        <p:spPr/>
        <p:txBody>
          <a:bodyPr/>
          <a:lstStyle/>
          <a:p>
            <a:pPr>
              <a:defRPr/>
            </a:pPr>
            <a:fld id="{67EFD822-514F-4900-8AC1-2AE62CE05348}" type="slidenum">
              <a:rPr lang="en-US" sz="1600">
                <a:solidFill>
                  <a:schemeClr val="tx1"/>
                </a:solidFill>
                <a:latin typeface="+mj-lt"/>
              </a:rPr>
              <a:pPr>
                <a:defRPr/>
              </a:pPr>
              <a:t>36</a:t>
            </a:fld>
            <a:endParaRPr lang="en-US" sz="1600">
              <a:solidFill>
                <a:schemeClr val="tx1"/>
              </a:solidFill>
              <a:latin typeface="+mj-lt"/>
            </a:endParaRPr>
          </a:p>
        </p:txBody>
      </p:sp>
      <p:sp>
        <p:nvSpPr>
          <p:cNvPr id="8" name="Rectangle 2"/>
          <p:cNvSpPr>
            <a:spLocks noChangeArrowheads="1"/>
          </p:cNvSpPr>
          <p:nvPr/>
        </p:nvSpPr>
        <p:spPr bwMode="auto">
          <a:xfrm>
            <a:off x="534988" y="371475"/>
            <a:ext cx="2378075"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Energy Analyses</a:t>
            </a:r>
          </a:p>
        </p:txBody>
      </p:sp>
      <p:sp>
        <p:nvSpPr>
          <p:cNvPr id="9" name="Rectangle 8"/>
          <p:cNvSpPr>
            <a:spLocks noChangeArrowheads="1"/>
          </p:cNvSpPr>
          <p:nvPr/>
        </p:nvSpPr>
        <p:spPr bwMode="auto">
          <a:xfrm>
            <a:off x="533400" y="904875"/>
            <a:ext cx="7848600" cy="1016000"/>
          </a:xfrm>
          <a:prstGeom prst="rect">
            <a:avLst/>
          </a:prstGeom>
          <a:noFill/>
          <a:ln w="9525">
            <a:noFill/>
            <a:miter lim="800000"/>
            <a:headEnd/>
            <a:tailEnd/>
          </a:ln>
        </p:spPr>
        <p:txBody>
          <a:bodyPr>
            <a:spAutoFit/>
          </a:bodyPr>
          <a:lstStyle/>
          <a:p>
            <a:pPr algn="just">
              <a:spcAft>
                <a:spcPts val="0"/>
              </a:spcAft>
              <a:defRPr/>
            </a:pPr>
            <a:r>
              <a:rPr lang="en-US" sz="2000" dirty="0">
                <a:latin typeface="+mj-lt"/>
                <a:cs typeface="+mn-cs"/>
              </a:rPr>
              <a:t>The </a:t>
            </a:r>
            <a:r>
              <a:rPr lang="en-US" sz="2000" b="1" dirty="0">
                <a:latin typeface="+mj-lt"/>
                <a:cs typeface="+mn-cs"/>
              </a:rPr>
              <a:t>heat </a:t>
            </a:r>
            <a:r>
              <a:rPr lang="en-US" sz="2000" dirty="0">
                <a:latin typeface="+mj-lt"/>
                <a:cs typeface="+mn-cs"/>
              </a:rPr>
              <a:t>and </a:t>
            </a:r>
            <a:r>
              <a:rPr lang="en-US" sz="2000" b="1" dirty="0">
                <a:latin typeface="+mj-lt"/>
                <a:cs typeface="+mn-cs"/>
              </a:rPr>
              <a:t>work</a:t>
            </a:r>
            <a:r>
              <a:rPr lang="en-US" sz="2000" dirty="0">
                <a:latin typeface="+mj-lt"/>
                <a:cs typeface="+mn-cs"/>
              </a:rPr>
              <a:t> interactions in a regenerative Rankine cycle with </a:t>
            </a:r>
            <a:r>
              <a:rPr lang="en-US" sz="2000" b="1" dirty="0">
                <a:latin typeface="+mj-lt"/>
                <a:cs typeface="+mn-cs"/>
              </a:rPr>
              <a:t>one</a:t>
            </a:r>
            <a:r>
              <a:rPr lang="en-US" sz="2000" dirty="0">
                <a:latin typeface="+mj-lt"/>
                <a:cs typeface="+mn-cs"/>
              </a:rPr>
              <a:t> feedwater heater can be expressed (per unit mass of steam flowing through the boiler), as follows:</a:t>
            </a:r>
          </a:p>
        </p:txBody>
      </p:sp>
      <p:sp>
        <p:nvSpPr>
          <p:cNvPr id="10" name="TextBox 9"/>
          <p:cNvSpPr txBox="1"/>
          <p:nvPr/>
        </p:nvSpPr>
        <p:spPr>
          <a:xfrm>
            <a:off x="5181600" y="1778000"/>
            <a:ext cx="3276600" cy="3708400"/>
          </a:xfrm>
          <a:prstGeom prst="rect">
            <a:avLst/>
          </a:prstGeom>
          <a:solidFill>
            <a:schemeClr val="accent1">
              <a:lumMod val="40000"/>
              <a:lumOff val="60000"/>
            </a:schemeClr>
          </a:solidFill>
        </p:spPr>
        <p:txBody>
          <a:bodyPr>
            <a:spAutoFit/>
          </a:bodyPr>
          <a:lstStyle/>
          <a:p>
            <a:pPr algn="just">
              <a:spcAft>
                <a:spcPts val="600"/>
              </a:spcAft>
              <a:defRPr/>
            </a:pPr>
            <a:r>
              <a:rPr lang="en-US" sz="2000" b="1" dirty="0">
                <a:latin typeface="+mj-lt"/>
                <a:cs typeface="+mn-cs"/>
              </a:rPr>
              <a:t>Mass of Steam Extracted</a:t>
            </a:r>
          </a:p>
          <a:p>
            <a:pPr algn="just">
              <a:spcAft>
                <a:spcPts val="600"/>
              </a:spcAft>
              <a:defRPr/>
            </a:pPr>
            <a:r>
              <a:rPr lang="en-US" sz="2000" dirty="0">
                <a:latin typeface="+mj-lt"/>
                <a:cs typeface="+mn-cs"/>
              </a:rPr>
              <a:t>For each </a:t>
            </a:r>
            <a:r>
              <a:rPr lang="en-US" sz="2000" b="1" dirty="0">
                <a:latin typeface="+mj-lt"/>
                <a:cs typeface="+mn-cs"/>
              </a:rPr>
              <a:t>1</a:t>
            </a:r>
            <a:r>
              <a:rPr lang="en-US" sz="2000" dirty="0">
                <a:latin typeface="+mj-lt"/>
                <a:cs typeface="+mn-cs"/>
              </a:rPr>
              <a:t> kg of steam leaving the boiler, </a:t>
            </a:r>
            <a:r>
              <a:rPr lang="en-US" sz="2000" b="1" dirty="0">
                <a:latin typeface="+mj-lt"/>
                <a:cs typeface="+mn-cs"/>
              </a:rPr>
              <a:t>y</a:t>
            </a:r>
            <a:r>
              <a:rPr lang="en-US" sz="2000" dirty="0">
                <a:latin typeface="+mj-lt"/>
                <a:cs typeface="+mn-cs"/>
              </a:rPr>
              <a:t> kg expands partially in the turbine and is </a:t>
            </a:r>
            <a:r>
              <a:rPr lang="en-US" sz="2000" b="1" dirty="0">
                <a:latin typeface="+mj-lt"/>
                <a:cs typeface="+mn-cs"/>
              </a:rPr>
              <a:t>extracted</a:t>
            </a:r>
            <a:r>
              <a:rPr lang="en-US" sz="2000" dirty="0">
                <a:latin typeface="+mj-lt"/>
                <a:cs typeface="+mn-cs"/>
              </a:rPr>
              <a:t> at </a:t>
            </a:r>
            <a:r>
              <a:rPr lang="en-US" sz="2000" b="1" dirty="0">
                <a:latin typeface="+mj-lt"/>
                <a:cs typeface="+mn-cs"/>
              </a:rPr>
              <a:t>state</a:t>
            </a:r>
            <a:r>
              <a:rPr lang="en-US" sz="2000" dirty="0">
                <a:latin typeface="+mj-lt"/>
                <a:cs typeface="+mn-cs"/>
              </a:rPr>
              <a:t> </a:t>
            </a:r>
            <a:r>
              <a:rPr lang="en-US" sz="2000" b="1" dirty="0">
                <a:latin typeface="+mj-lt"/>
                <a:cs typeface="+mn-cs"/>
              </a:rPr>
              <a:t>6</a:t>
            </a:r>
            <a:r>
              <a:rPr lang="en-US" sz="2000" dirty="0">
                <a:latin typeface="+mj-lt"/>
                <a:cs typeface="+mn-cs"/>
              </a:rPr>
              <a:t>. </a:t>
            </a:r>
          </a:p>
          <a:p>
            <a:pPr algn="just">
              <a:spcAft>
                <a:spcPts val="600"/>
              </a:spcAft>
              <a:defRPr/>
            </a:pPr>
            <a:r>
              <a:rPr lang="en-US" sz="2000" dirty="0">
                <a:latin typeface="+mj-lt"/>
                <a:cs typeface="+mn-cs"/>
              </a:rPr>
              <a:t>The remaining (</a:t>
            </a:r>
            <a:r>
              <a:rPr lang="en-US" sz="2000" b="1" dirty="0">
                <a:latin typeface="+mj-lt"/>
                <a:cs typeface="+mn-cs"/>
              </a:rPr>
              <a:t>1-y</a:t>
            </a:r>
            <a:r>
              <a:rPr lang="en-US" sz="2000" dirty="0">
                <a:latin typeface="+mj-lt"/>
                <a:cs typeface="+mn-cs"/>
              </a:rPr>
              <a:t>) kg of the steam expands to the condenser pressure. </a:t>
            </a:r>
          </a:p>
          <a:p>
            <a:pPr algn="just">
              <a:spcAft>
                <a:spcPts val="600"/>
              </a:spcAft>
              <a:defRPr/>
            </a:pPr>
            <a:r>
              <a:rPr lang="en-US" sz="2000" dirty="0">
                <a:latin typeface="+mj-lt"/>
                <a:cs typeface="+mn-cs"/>
              </a:rPr>
              <a:t>Therefore, the mass flow rates of the steam will be different in different components.</a:t>
            </a:r>
          </a:p>
        </p:txBody>
      </p:sp>
      <p:pic>
        <p:nvPicPr>
          <p:cNvPr id="122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54225"/>
            <a:ext cx="25257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819400"/>
            <a:ext cx="402272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533400" y="3760788"/>
            <a:ext cx="4191000" cy="708025"/>
          </a:xfrm>
          <a:prstGeom prst="rect">
            <a:avLst/>
          </a:prstGeom>
          <a:noFill/>
        </p:spPr>
        <p:txBody>
          <a:bodyPr>
            <a:spAutoFit/>
          </a:bodyPr>
          <a:lstStyle/>
          <a:p>
            <a:pPr>
              <a:defRPr/>
            </a:pPr>
            <a:r>
              <a:rPr lang="en-US" sz="2000" b="1" dirty="0">
                <a:latin typeface="+mj-lt"/>
                <a:cs typeface="+mn-cs"/>
              </a:rPr>
              <a:t>Mass fraction </a:t>
            </a:r>
            <a:r>
              <a:rPr lang="en-US" sz="2000" dirty="0">
                <a:latin typeface="+mj-lt"/>
                <a:cs typeface="+mn-cs"/>
              </a:rPr>
              <a:t>of steam extracted from the turbine, </a:t>
            </a:r>
          </a:p>
        </p:txBody>
      </p:sp>
      <p:pic>
        <p:nvPicPr>
          <p:cNvPr id="26628" name="Picture 4"/>
          <p:cNvPicPr>
            <a:picLocks noChangeAspect="1" noChangeArrowheads="1"/>
          </p:cNvPicPr>
          <p:nvPr/>
        </p:nvPicPr>
        <p:blipFill>
          <a:blip r:embed="rId4"/>
          <a:srcRect/>
          <a:stretch>
            <a:fillRect/>
          </a:stretch>
        </p:blipFill>
        <p:spPr bwMode="auto">
          <a:xfrm>
            <a:off x="1600200" y="4387850"/>
            <a:ext cx="1627188" cy="412750"/>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533400" y="4933950"/>
            <a:ext cx="4191000" cy="400050"/>
          </a:xfrm>
          <a:prstGeom prst="rect">
            <a:avLst/>
          </a:prstGeom>
          <a:noFill/>
        </p:spPr>
        <p:txBody>
          <a:bodyPr>
            <a:spAutoFit/>
          </a:bodyPr>
          <a:lstStyle/>
          <a:p>
            <a:pPr>
              <a:defRPr/>
            </a:pPr>
            <a:r>
              <a:rPr lang="en-US" sz="2000" b="1" dirty="0">
                <a:latin typeface="+mj-lt"/>
                <a:cs typeface="+mn-cs"/>
              </a:rPr>
              <a:t>Pump work </a:t>
            </a:r>
            <a:r>
              <a:rPr lang="en-US" sz="2000" dirty="0">
                <a:latin typeface="+mj-lt"/>
                <a:cs typeface="+mn-cs"/>
              </a:rPr>
              <a:t>input,</a:t>
            </a:r>
          </a:p>
        </p:txBody>
      </p:sp>
      <p:pic>
        <p:nvPicPr>
          <p:cNvPr id="1229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5387975"/>
            <a:ext cx="25717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3505200" y="5638800"/>
            <a:ext cx="4495800" cy="70802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a:spAutoFit/>
          </a:bodyPr>
          <a:lstStyle/>
          <a:p>
            <a:pPr algn="just">
              <a:defRPr/>
            </a:pPr>
            <a:r>
              <a:rPr lang="en-US" sz="2000" b="1" u="sng" dirty="0">
                <a:solidFill>
                  <a:schemeClr val="tx1"/>
                </a:solidFill>
                <a:latin typeface="+mj-lt"/>
              </a:rPr>
              <a:t>Note</a:t>
            </a:r>
            <a:r>
              <a:rPr lang="en-US" sz="2000" dirty="0">
                <a:latin typeface="+mj-lt"/>
              </a:rPr>
              <a:t>: The cycle efficiency increases further as the number of feedwater heaters is increased.</a:t>
            </a:r>
          </a:p>
        </p:txBody>
      </p:sp>
    </p:spTree>
    <p:extLst>
      <p:ext uri="{BB962C8B-B14F-4D97-AF65-F5344CB8AC3E}">
        <p14:creationId xmlns:p14="http://schemas.microsoft.com/office/powerpoint/2010/main" val="29060725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BD915211-94E8-4F12-A630-F56E99F0DAD3}" type="slidenum">
              <a:rPr lang="en-US" sz="1600">
                <a:solidFill>
                  <a:schemeClr val="tx1"/>
                </a:solidFill>
                <a:latin typeface="+mn-lt"/>
              </a:rPr>
              <a:pPr>
                <a:defRPr/>
              </a:pPr>
              <a:t>37</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Regenerative Rankine Cycle</a:t>
            </a:r>
          </a:p>
        </p:txBody>
      </p:sp>
      <p:sp>
        <p:nvSpPr>
          <p:cNvPr id="5" name="TextBox 4"/>
          <p:cNvSpPr txBox="1"/>
          <p:nvPr/>
        </p:nvSpPr>
        <p:spPr>
          <a:xfrm>
            <a:off x="685800" y="1371600"/>
            <a:ext cx="7620000" cy="2016125"/>
          </a:xfrm>
          <a:prstGeom prst="rect">
            <a:avLst/>
          </a:prstGeom>
          <a:noFill/>
        </p:spPr>
        <p:txBody>
          <a:bodyPr>
            <a:spAutoFit/>
          </a:bodyPr>
          <a:lstStyle/>
          <a:p>
            <a:pPr>
              <a:defRPr/>
            </a:pPr>
            <a:r>
              <a:rPr lang="en-US" sz="2000" b="1" dirty="0">
                <a:solidFill>
                  <a:srgbClr val="CC0066"/>
                </a:solidFill>
                <a:latin typeface="+mj-lt"/>
                <a:cs typeface="+mn-cs"/>
              </a:rPr>
              <a:t>10–45</a:t>
            </a:r>
            <a:endParaRPr lang="en-US" sz="2000" dirty="0">
              <a:solidFill>
                <a:srgbClr val="CC0066"/>
              </a:solidFill>
              <a:latin typeface="+mj-lt"/>
              <a:cs typeface="+mn-cs"/>
            </a:endParaRPr>
          </a:p>
          <a:p>
            <a:pPr algn="just">
              <a:spcAft>
                <a:spcPts val="600"/>
              </a:spcAft>
              <a:defRPr/>
            </a:pPr>
            <a:r>
              <a:rPr lang="en-MY" sz="2000" dirty="0">
                <a:latin typeface="+mj-lt"/>
                <a:cs typeface="+mn-cs"/>
              </a:rPr>
              <a:t>Repeat Prob. 10–44 by replacing the open </a:t>
            </a:r>
            <a:r>
              <a:rPr lang="en-MY" sz="2000" dirty="0" err="1">
                <a:latin typeface="+mj-lt"/>
                <a:cs typeface="+mn-cs"/>
              </a:rPr>
              <a:t>feedwater</a:t>
            </a:r>
            <a:r>
              <a:rPr lang="en-MY" sz="2000" dirty="0">
                <a:latin typeface="+mj-lt"/>
                <a:cs typeface="+mn-cs"/>
              </a:rPr>
              <a:t> heater with a closed </a:t>
            </a:r>
            <a:r>
              <a:rPr lang="en-MY" sz="2000" dirty="0" err="1">
                <a:latin typeface="+mj-lt"/>
                <a:cs typeface="+mn-cs"/>
              </a:rPr>
              <a:t>feedwater</a:t>
            </a:r>
            <a:r>
              <a:rPr lang="en-MY" sz="2000" dirty="0">
                <a:latin typeface="+mj-lt"/>
                <a:cs typeface="+mn-cs"/>
              </a:rPr>
              <a:t> heater. Assume that the </a:t>
            </a:r>
            <a:r>
              <a:rPr lang="en-MY" sz="2000" dirty="0" err="1">
                <a:latin typeface="+mj-lt"/>
                <a:cs typeface="+mn-cs"/>
              </a:rPr>
              <a:t>feedwater</a:t>
            </a:r>
            <a:r>
              <a:rPr lang="en-MY" sz="2000" dirty="0">
                <a:latin typeface="+mj-lt"/>
                <a:cs typeface="+mn-cs"/>
              </a:rPr>
              <a:t> leaves the heater at the condensation temperature of the extracted steam and that the extracted steam leaves the heater as a saturated liquid and is pumped to the line carrying the </a:t>
            </a:r>
            <a:r>
              <a:rPr lang="en-MY" sz="2000" dirty="0" err="1">
                <a:latin typeface="+mj-lt"/>
                <a:cs typeface="+mn-cs"/>
              </a:rPr>
              <a:t>feedwater</a:t>
            </a:r>
            <a:r>
              <a:rPr lang="en-MY" sz="2000" dirty="0">
                <a:latin typeface="+mj-lt"/>
                <a:cs typeface="+mn-cs"/>
              </a:rPr>
              <a:t>.</a:t>
            </a:r>
            <a:endParaRPr lang="en-US" sz="2000" dirty="0">
              <a:latin typeface="+mj-lt"/>
              <a:cs typeface="+mn-cs"/>
            </a:endParaRPr>
          </a:p>
        </p:txBody>
      </p:sp>
    </p:spTree>
    <p:extLst>
      <p:ext uri="{BB962C8B-B14F-4D97-AF65-F5344CB8AC3E}">
        <p14:creationId xmlns:p14="http://schemas.microsoft.com/office/powerpoint/2010/main" val="37767576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122" name="Slide Number Placeholder 3"/>
          <p:cNvSpPr>
            <a:spLocks noGrp="1"/>
          </p:cNvSpPr>
          <p:nvPr>
            <p:ph type="sldNum" sz="quarter" idx="12"/>
          </p:nvPr>
        </p:nvSpPr>
        <p:spPr/>
        <p:txBody>
          <a:bodyPr/>
          <a:lstStyle/>
          <a:p>
            <a:pPr>
              <a:defRPr/>
            </a:pPr>
            <a:fld id="{8075B1E3-F502-406B-863E-193BF34B861F}" type="slidenum">
              <a:rPr lang="en-US" sz="1600">
                <a:solidFill>
                  <a:schemeClr val="tx1"/>
                </a:solidFill>
                <a:latin typeface="+mj-lt"/>
              </a:rPr>
              <a:pPr>
                <a:defRPr/>
              </a:pPr>
              <a:t>38</a:t>
            </a:fld>
            <a:endParaRPr lang="en-US" sz="1600">
              <a:solidFill>
                <a:schemeClr val="tx1"/>
              </a:solidFill>
              <a:latin typeface="+mj-lt"/>
            </a:endParaRPr>
          </a:p>
        </p:txBody>
      </p:sp>
      <p:sp>
        <p:nvSpPr>
          <p:cNvPr id="5123" name="Rectangle 2"/>
          <p:cNvSpPr>
            <a:spLocks noChangeArrowheads="1"/>
          </p:cNvSpPr>
          <p:nvPr/>
        </p:nvSpPr>
        <p:spPr bwMode="auto">
          <a:xfrm>
            <a:off x="533400" y="381000"/>
            <a:ext cx="3538538"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Closed Feedwater Heater</a:t>
            </a:r>
          </a:p>
        </p:txBody>
      </p:sp>
      <p:sp>
        <p:nvSpPr>
          <p:cNvPr id="5126" name="Rectangle 5"/>
          <p:cNvSpPr>
            <a:spLocks noChangeArrowheads="1"/>
          </p:cNvSpPr>
          <p:nvPr/>
        </p:nvSpPr>
        <p:spPr bwMode="auto">
          <a:xfrm>
            <a:off x="533400" y="838200"/>
            <a:ext cx="7924800" cy="1323975"/>
          </a:xfrm>
          <a:prstGeom prst="rect">
            <a:avLst/>
          </a:prstGeom>
          <a:noFill/>
          <a:ln w="9525">
            <a:noFill/>
            <a:miter lim="800000"/>
            <a:headEnd/>
            <a:tailEnd/>
          </a:ln>
        </p:spPr>
        <p:txBody>
          <a:bodyPr>
            <a:spAutoFit/>
          </a:bodyPr>
          <a:lstStyle/>
          <a:p>
            <a:pPr algn="just">
              <a:defRPr/>
            </a:pPr>
            <a:r>
              <a:rPr lang="en-US" sz="2000" dirty="0">
                <a:latin typeface="+mj-lt"/>
                <a:cs typeface="+mn-cs"/>
              </a:rPr>
              <a:t>In a closed feedwater heater, heat is transferred from the extracted steam (</a:t>
            </a:r>
            <a:r>
              <a:rPr lang="en-US" sz="2000" dirty="0">
                <a:solidFill>
                  <a:srgbClr val="C00000"/>
                </a:solidFill>
                <a:latin typeface="+mj-lt"/>
                <a:cs typeface="+mn-cs"/>
              </a:rPr>
              <a:t>state 7</a:t>
            </a:r>
            <a:r>
              <a:rPr lang="en-US" sz="2000" dirty="0">
                <a:latin typeface="+mj-lt"/>
                <a:cs typeface="+mn-cs"/>
              </a:rPr>
              <a:t>) to the feedwater leaving the pump (</a:t>
            </a:r>
            <a:r>
              <a:rPr lang="en-US" sz="2000" dirty="0">
                <a:solidFill>
                  <a:srgbClr val="C00000"/>
                </a:solidFill>
                <a:latin typeface="+mj-lt"/>
                <a:cs typeface="+mn-cs"/>
              </a:rPr>
              <a:t>state 2</a:t>
            </a:r>
            <a:r>
              <a:rPr lang="en-US" sz="2000" dirty="0">
                <a:latin typeface="+mj-lt"/>
                <a:cs typeface="+mn-cs"/>
              </a:rPr>
              <a:t>) without mixing. The two streams can be at different pressures (P</a:t>
            </a:r>
            <a:r>
              <a:rPr lang="en-US" sz="2000" baseline="-25000" dirty="0">
                <a:latin typeface="+mj-lt"/>
                <a:cs typeface="+mn-cs"/>
              </a:rPr>
              <a:t>7</a:t>
            </a:r>
            <a:r>
              <a:rPr lang="en-US" sz="2000" dirty="0">
                <a:latin typeface="+mj-lt"/>
                <a:cs typeface="+mn-cs"/>
              </a:rPr>
              <a:t> ≠ P</a:t>
            </a:r>
            <a:r>
              <a:rPr lang="en-US" sz="2000" baseline="-25000" dirty="0">
                <a:latin typeface="+mj-lt"/>
                <a:cs typeface="+mn-cs"/>
              </a:rPr>
              <a:t>2</a:t>
            </a:r>
            <a:r>
              <a:rPr lang="en-US" sz="2000" dirty="0">
                <a:latin typeface="+mj-lt"/>
                <a:cs typeface="+mn-cs"/>
              </a:rPr>
              <a:t>). The condensate (</a:t>
            </a:r>
            <a:r>
              <a:rPr lang="en-US" sz="2000" dirty="0">
                <a:solidFill>
                  <a:srgbClr val="C00000"/>
                </a:solidFill>
                <a:latin typeface="+mj-lt"/>
                <a:cs typeface="+mn-cs"/>
              </a:rPr>
              <a:t>state 3</a:t>
            </a:r>
            <a:r>
              <a:rPr lang="en-US" sz="2000" dirty="0">
                <a:latin typeface="+mj-lt"/>
                <a:cs typeface="+mn-cs"/>
              </a:rPr>
              <a:t>) is pumped into a mixing chamber to mixed with the heated feedwater (</a:t>
            </a:r>
            <a:r>
              <a:rPr lang="en-US" sz="2000" dirty="0">
                <a:solidFill>
                  <a:srgbClr val="C00000"/>
                </a:solidFill>
                <a:latin typeface="+mj-lt"/>
                <a:cs typeface="+mn-cs"/>
              </a:rPr>
              <a:t>state 9</a:t>
            </a:r>
            <a:r>
              <a:rPr lang="en-US" sz="2000" dirty="0">
                <a:latin typeface="+mj-lt"/>
                <a:cs typeface="+mn-cs"/>
              </a:rPr>
              <a:t>).</a:t>
            </a:r>
          </a:p>
        </p:txBody>
      </p:sp>
      <p:pic>
        <p:nvPicPr>
          <p:cNvPr id="143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362200"/>
            <a:ext cx="4786313"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4913" y="2286000"/>
            <a:ext cx="3671887"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838825"/>
            <a:ext cx="60960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019800" y="2286000"/>
            <a:ext cx="1600200" cy="400050"/>
          </a:xfrm>
          <a:prstGeom prst="rect">
            <a:avLst/>
          </a:prstGeom>
          <a:solidFill>
            <a:schemeClr val="accent1">
              <a:lumMod val="60000"/>
              <a:lumOff val="40000"/>
            </a:schemeClr>
          </a:solidFill>
        </p:spPr>
        <p:txBody>
          <a:bodyPr>
            <a:spAutoFit/>
          </a:bodyPr>
          <a:lstStyle/>
          <a:p>
            <a:pPr algn="ctr">
              <a:defRPr/>
            </a:pPr>
            <a:r>
              <a:rPr lang="en-US" sz="2000" dirty="0">
                <a:latin typeface="+mj-lt"/>
                <a:cs typeface="+mn-cs"/>
              </a:rPr>
              <a:t>Ideally, T</a:t>
            </a:r>
            <a:r>
              <a:rPr lang="en-US" sz="2000" baseline="-20000" dirty="0">
                <a:latin typeface="+mj-lt"/>
                <a:cs typeface="+mn-cs"/>
              </a:rPr>
              <a:t>9</a:t>
            </a:r>
            <a:r>
              <a:rPr lang="en-US" sz="2000" dirty="0">
                <a:latin typeface="+mj-lt"/>
                <a:cs typeface="+mn-cs"/>
              </a:rPr>
              <a:t> </a:t>
            </a:r>
            <a:r>
              <a:rPr lang="en-US" sz="2000" dirty="0">
                <a:latin typeface="+mj-lt"/>
                <a:cs typeface="+mn-cs"/>
                <a:sym typeface="Symbol"/>
              </a:rPr>
              <a:t></a:t>
            </a:r>
            <a:r>
              <a:rPr lang="en-US" sz="2000" dirty="0">
                <a:latin typeface="+mj-lt"/>
                <a:cs typeface="+mn-cs"/>
              </a:rPr>
              <a:t> T</a:t>
            </a:r>
            <a:r>
              <a:rPr lang="en-US" sz="2000" baseline="-20000" dirty="0">
                <a:latin typeface="+mj-lt"/>
                <a:cs typeface="+mn-cs"/>
              </a:rPr>
              <a:t>3</a:t>
            </a:r>
          </a:p>
        </p:txBody>
      </p:sp>
    </p:spTree>
    <p:extLst>
      <p:ext uri="{BB962C8B-B14F-4D97-AF65-F5344CB8AC3E}">
        <p14:creationId xmlns:p14="http://schemas.microsoft.com/office/powerpoint/2010/main" val="14957837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600297BA-83A7-4287-AD3C-5AA9B3D37519}" type="slidenum">
              <a:rPr lang="en-US" sz="1600">
                <a:solidFill>
                  <a:schemeClr val="tx1"/>
                </a:solidFill>
                <a:latin typeface="+mj-lt"/>
              </a:rPr>
              <a:pPr>
                <a:defRPr/>
              </a:pPr>
              <a:t>39</a:t>
            </a:fld>
            <a:endParaRPr lang="en-US" sz="1600">
              <a:solidFill>
                <a:schemeClr val="tx1"/>
              </a:solidFill>
              <a:latin typeface="+mj-lt"/>
            </a:endParaRPr>
          </a:p>
        </p:txBody>
      </p:sp>
      <p:sp>
        <p:nvSpPr>
          <p:cNvPr id="6149" name="Rectangle 4"/>
          <p:cNvSpPr>
            <a:spLocks noChangeArrowheads="1"/>
          </p:cNvSpPr>
          <p:nvPr/>
        </p:nvSpPr>
        <p:spPr bwMode="auto">
          <a:xfrm>
            <a:off x="533400" y="2738438"/>
            <a:ext cx="7924800" cy="2478087"/>
          </a:xfrm>
          <a:prstGeom prst="rect">
            <a:avLst/>
          </a:prstGeom>
          <a:solidFill>
            <a:schemeClr val="accent1">
              <a:lumMod val="40000"/>
              <a:lumOff val="60000"/>
            </a:schemeClr>
          </a:solidFill>
          <a:ln w="9525">
            <a:noFill/>
            <a:miter lim="800000"/>
            <a:headEnd/>
            <a:tailEnd/>
          </a:ln>
        </p:spPr>
        <p:txBody>
          <a:bodyPr>
            <a:spAutoFit/>
          </a:bodyPr>
          <a:lstStyle/>
          <a:p>
            <a:pPr algn="just">
              <a:spcBef>
                <a:spcPts val="0"/>
              </a:spcBef>
              <a:spcAft>
                <a:spcPts val="600"/>
              </a:spcAft>
              <a:defRPr/>
            </a:pPr>
            <a:r>
              <a:rPr lang="en-US" sz="2000" b="1" dirty="0">
                <a:latin typeface="+mj-lt"/>
                <a:cs typeface="+mn-cs"/>
              </a:rPr>
              <a:t>Closed FWHs</a:t>
            </a:r>
          </a:p>
          <a:p>
            <a:pPr algn="just">
              <a:spcBef>
                <a:spcPct val="10000"/>
              </a:spcBef>
              <a:spcAft>
                <a:spcPct val="10000"/>
              </a:spcAft>
              <a:defRPr/>
            </a:pPr>
            <a:r>
              <a:rPr lang="en-US" sz="2000" dirty="0">
                <a:latin typeface="+mj-lt"/>
                <a:cs typeface="+mn-cs"/>
              </a:rPr>
              <a:t>The closed feedwater heaters are </a:t>
            </a:r>
            <a:r>
              <a:rPr lang="en-US" sz="2000" b="1" dirty="0">
                <a:latin typeface="+mj-lt"/>
                <a:cs typeface="+mn-cs"/>
              </a:rPr>
              <a:t>more complex </a:t>
            </a:r>
            <a:r>
              <a:rPr lang="en-US" sz="2000" dirty="0">
                <a:latin typeface="+mj-lt"/>
                <a:cs typeface="+mn-cs"/>
              </a:rPr>
              <a:t>because of the internal tubing network. Thus they are more expensive. </a:t>
            </a:r>
          </a:p>
          <a:p>
            <a:pPr algn="just">
              <a:spcBef>
                <a:spcPct val="10000"/>
              </a:spcBef>
              <a:spcAft>
                <a:spcPct val="10000"/>
              </a:spcAft>
              <a:defRPr/>
            </a:pPr>
            <a:r>
              <a:rPr lang="en-US" sz="2000" dirty="0">
                <a:latin typeface="+mj-lt"/>
                <a:cs typeface="+mn-cs"/>
              </a:rPr>
              <a:t>Heat transfer in closed feedwater heaters is </a:t>
            </a:r>
            <a:r>
              <a:rPr lang="en-US" sz="2000" b="1" dirty="0">
                <a:latin typeface="+mj-lt"/>
                <a:cs typeface="+mn-cs"/>
              </a:rPr>
              <a:t>less effective </a:t>
            </a:r>
            <a:r>
              <a:rPr lang="en-US" sz="2000" dirty="0">
                <a:latin typeface="+mj-lt"/>
                <a:cs typeface="+mn-cs"/>
              </a:rPr>
              <a:t>since the two streams are not allowed to be in direct contact. </a:t>
            </a:r>
          </a:p>
          <a:p>
            <a:pPr algn="just">
              <a:spcBef>
                <a:spcPct val="10000"/>
              </a:spcBef>
              <a:spcAft>
                <a:spcPct val="10000"/>
              </a:spcAft>
              <a:defRPr/>
            </a:pPr>
            <a:r>
              <a:rPr lang="en-US" sz="2000" dirty="0">
                <a:latin typeface="+mj-lt"/>
                <a:cs typeface="+mn-cs"/>
              </a:rPr>
              <a:t>The closed feedwater heaters </a:t>
            </a:r>
            <a:r>
              <a:rPr lang="en-US" sz="2000" b="1" dirty="0">
                <a:latin typeface="+mj-lt"/>
                <a:cs typeface="+mn-cs"/>
              </a:rPr>
              <a:t>do not require </a:t>
            </a:r>
            <a:r>
              <a:rPr lang="en-US" sz="2000" dirty="0">
                <a:latin typeface="+mj-lt"/>
                <a:cs typeface="+mn-cs"/>
              </a:rPr>
              <a:t>a separate pump for each FWH since the extracted steam and the feedwater can be at different pressures. </a:t>
            </a:r>
          </a:p>
        </p:txBody>
      </p:sp>
      <p:sp>
        <p:nvSpPr>
          <p:cNvPr id="6150" name="Rectangle 5"/>
          <p:cNvSpPr>
            <a:spLocks noChangeArrowheads="1"/>
          </p:cNvSpPr>
          <p:nvPr/>
        </p:nvSpPr>
        <p:spPr bwMode="auto">
          <a:xfrm>
            <a:off x="533400" y="1066800"/>
            <a:ext cx="7924800" cy="1477963"/>
          </a:xfrm>
          <a:prstGeom prst="rect">
            <a:avLst/>
          </a:prstGeom>
          <a:solidFill>
            <a:schemeClr val="accent3">
              <a:lumMod val="20000"/>
              <a:lumOff val="80000"/>
            </a:schemeClr>
          </a:solidFill>
          <a:ln w="9525">
            <a:noFill/>
            <a:miter lim="800000"/>
            <a:headEnd/>
            <a:tailEnd/>
          </a:ln>
        </p:spPr>
        <p:txBody>
          <a:bodyPr>
            <a:spAutoFit/>
          </a:bodyPr>
          <a:lstStyle/>
          <a:p>
            <a:pPr algn="just">
              <a:spcAft>
                <a:spcPts val="600"/>
              </a:spcAft>
              <a:defRPr/>
            </a:pPr>
            <a:r>
              <a:rPr lang="en-US" sz="2000" b="1" dirty="0">
                <a:latin typeface="+mj-lt"/>
                <a:cs typeface="+mn-cs"/>
              </a:rPr>
              <a:t>Open FWHs</a:t>
            </a:r>
          </a:p>
          <a:p>
            <a:pPr algn="just">
              <a:spcAft>
                <a:spcPts val="600"/>
              </a:spcAft>
              <a:defRPr/>
            </a:pPr>
            <a:r>
              <a:rPr lang="en-US" sz="2000" dirty="0">
                <a:latin typeface="+mj-lt"/>
                <a:cs typeface="+mn-cs"/>
              </a:rPr>
              <a:t>Open feedwater heaters are </a:t>
            </a:r>
            <a:r>
              <a:rPr lang="en-US" sz="2000" b="1" dirty="0">
                <a:latin typeface="+mj-lt"/>
                <a:cs typeface="+mn-cs"/>
              </a:rPr>
              <a:t>simple</a:t>
            </a:r>
            <a:r>
              <a:rPr lang="en-US" sz="2000" dirty="0">
                <a:latin typeface="+mj-lt"/>
                <a:cs typeface="+mn-cs"/>
              </a:rPr>
              <a:t> and inexpensive. They have </a:t>
            </a:r>
            <a:r>
              <a:rPr lang="en-US" sz="2000" b="1" dirty="0">
                <a:latin typeface="+mj-lt"/>
                <a:cs typeface="+mn-cs"/>
              </a:rPr>
              <a:t>good</a:t>
            </a:r>
            <a:r>
              <a:rPr lang="en-US" sz="2000" dirty="0">
                <a:latin typeface="+mj-lt"/>
                <a:cs typeface="+mn-cs"/>
              </a:rPr>
              <a:t> heat transfer characteristics. </a:t>
            </a:r>
          </a:p>
          <a:p>
            <a:pPr algn="just">
              <a:defRPr/>
            </a:pPr>
            <a:r>
              <a:rPr lang="en-US" sz="2000" dirty="0">
                <a:latin typeface="+mj-lt"/>
                <a:cs typeface="+mn-cs"/>
              </a:rPr>
              <a:t>For each feedwater heater used, additional feedwater pump is required.</a:t>
            </a:r>
          </a:p>
        </p:txBody>
      </p:sp>
      <p:sp>
        <p:nvSpPr>
          <p:cNvPr id="7" name="Rectangle 2"/>
          <p:cNvSpPr>
            <a:spLocks noChangeArrowheads="1"/>
          </p:cNvSpPr>
          <p:nvPr/>
        </p:nvSpPr>
        <p:spPr bwMode="auto">
          <a:xfrm>
            <a:off x="533400" y="466725"/>
            <a:ext cx="4797425"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Open vs. Closed Feedwater Heater</a:t>
            </a:r>
          </a:p>
        </p:txBody>
      </p:sp>
    </p:spTree>
    <p:extLst>
      <p:ext uri="{BB962C8B-B14F-4D97-AF65-F5344CB8AC3E}">
        <p14:creationId xmlns:p14="http://schemas.microsoft.com/office/powerpoint/2010/main" val="5710502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Kapar</a:t>
            </a:r>
            <a:r>
              <a:rPr lang="en-US" dirty="0" smtClean="0"/>
              <a:t>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405" y="1600200"/>
            <a:ext cx="6793190" cy="4525963"/>
          </a:xfrm>
        </p:spPr>
      </p:pic>
    </p:spTree>
    <p:extLst>
      <p:ext uri="{BB962C8B-B14F-4D97-AF65-F5344CB8AC3E}">
        <p14:creationId xmlns:p14="http://schemas.microsoft.com/office/powerpoint/2010/main" val="17030885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8D2E3744-2712-4EF5-9073-957B50C6C465}" type="slidenum">
              <a:rPr lang="en-US" sz="1600">
                <a:solidFill>
                  <a:schemeClr val="tx1"/>
                </a:solidFill>
                <a:latin typeface="+mn-lt"/>
              </a:rPr>
              <a:pPr>
                <a:defRPr/>
              </a:pPr>
              <a:t>40</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8100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Regenerative Rankine Cycle</a:t>
            </a:r>
          </a:p>
        </p:txBody>
      </p:sp>
      <p:sp>
        <p:nvSpPr>
          <p:cNvPr id="5" name="TextBox 4"/>
          <p:cNvSpPr txBox="1"/>
          <p:nvPr/>
        </p:nvSpPr>
        <p:spPr>
          <a:xfrm>
            <a:off x="685800" y="1371600"/>
            <a:ext cx="7620000" cy="3862388"/>
          </a:xfrm>
          <a:prstGeom prst="rect">
            <a:avLst/>
          </a:prstGeom>
          <a:noFill/>
        </p:spPr>
        <p:txBody>
          <a:bodyPr>
            <a:spAutoFit/>
          </a:bodyPr>
          <a:lstStyle/>
          <a:p>
            <a:pPr>
              <a:defRPr/>
            </a:pPr>
            <a:r>
              <a:rPr lang="en-US" sz="2000" b="1" dirty="0">
                <a:solidFill>
                  <a:srgbClr val="CC0066"/>
                </a:solidFill>
                <a:latin typeface="+mj-lt"/>
                <a:cs typeface="+mn-cs"/>
              </a:rPr>
              <a:t>10–49</a:t>
            </a:r>
            <a:endParaRPr lang="en-US" sz="2000" dirty="0">
              <a:solidFill>
                <a:srgbClr val="CC0066"/>
              </a:solidFill>
              <a:latin typeface="+mj-lt"/>
              <a:cs typeface="+mn-cs"/>
            </a:endParaRPr>
          </a:p>
          <a:p>
            <a:pPr algn="just">
              <a:spcAft>
                <a:spcPts val="600"/>
              </a:spcAft>
              <a:defRPr/>
            </a:pPr>
            <a:r>
              <a:rPr lang="en-MY" sz="2000" dirty="0">
                <a:latin typeface="+mj-lt"/>
                <a:cs typeface="+mn-cs"/>
              </a:rPr>
              <a:t>A steam power plant operates on an ideal reheat-regenerative </a:t>
            </a:r>
            <a:r>
              <a:rPr lang="en-MY" sz="2000" dirty="0" err="1">
                <a:latin typeface="+mj-lt"/>
                <a:cs typeface="+mn-cs"/>
              </a:rPr>
              <a:t>Rankine</a:t>
            </a:r>
            <a:r>
              <a:rPr lang="en-MY" sz="2000" dirty="0">
                <a:latin typeface="+mj-lt"/>
                <a:cs typeface="+mn-cs"/>
              </a:rPr>
              <a:t> cycle and has a net power output of 80 MW. Steam enters the high-pressure turbine at 10 </a:t>
            </a:r>
            <a:r>
              <a:rPr lang="en-MY" sz="2000" dirty="0" err="1">
                <a:latin typeface="+mj-lt"/>
                <a:cs typeface="+mn-cs"/>
              </a:rPr>
              <a:t>MPa</a:t>
            </a:r>
            <a:r>
              <a:rPr lang="en-MY" sz="2000" dirty="0">
                <a:latin typeface="+mj-lt"/>
                <a:cs typeface="+mn-cs"/>
              </a:rPr>
              <a:t> and 550°C and leaves at 0.8 </a:t>
            </a:r>
            <a:r>
              <a:rPr lang="en-MY" sz="2000" dirty="0" err="1">
                <a:latin typeface="+mj-lt"/>
                <a:cs typeface="+mn-cs"/>
              </a:rPr>
              <a:t>MPa</a:t>
            </a:r>
            <a:r>
              <a:rPr lang="en-MY" sz="2000" dirty="0">
                <a:latin typeface="+mj-lt"/>
                <a:cs typeface="+mn-cs"/>
              </a:rPr>
              <a:t>. Some steam is extracted at this pressure to heat the </a:t>
            </a:r>
            <a:r>
              <a:rPr lang="en-MY" sz="2000" dirty="0" err="1">
                <a:latin typeface="+mj-lt"/>
                <a:cs typeface="+mn-cs"/>
              </a:rPr>
              <a:t>feedwater</a:t>
            </a:r>
            <a:r>
              <a:rPr lang="en-MY" sz="2000" dirty="0">
                <a:latin typeface="+mj-lt"/>
                <a:cs typeface="+mn-cs"/>
              </a:rPr>
              <a:t> in an open </a:t>
            </a:r>
            <a:r>
              <a:rPr lang="en-MY" sz="2000" dirty="0" err="1">
                <a:latin typeface="+mj-lt"/>
                <a:cs typeface="+mn-cs"/>
              </a:rPr>
              <a:t>feedwater</a:t>
            </a:r>
            <a:r>
              <a:rPr lang="en-MY" sz="2000" dirty="0">
                <a:latin typeface="+mj-lt"/>
                <a:cs typeface="+mn-cs"/>
              </a:rPr>
              <a:t> heater. The rest of the steam is reheated to 500°C and is expanded in the low-pressure turbine to the condenser pressure of 10 </a:t>
            </a:r>
            <a:r>
              <a:rPr lang="en-MY" sz="2000" dirty="0" err="1">
                <a:latin typeface="+mj-lt"/>
                <a:cs typeface="+mn-cs"/>
              </a:rPr>
              <a:t>kPa</a:t>
            </a:r>
            <a:r>
              <a:rPr lang="en-MY" sz="2000" dirty="0">
                <a:latin typeface="+mj-lt"/>
                <a:cs typeface="+mn-cs"/>
              </a:rPr>
              <a:t>. </a:t>
            </a:r>
          </a:p>
          <a:p>
            <a:pPr algn="just">
              <a:spcAft>
                <a:spcPts val="600"/>
              </a:spcAft>
              <a:defRPr/>
            </a:pPr>
            <a:r>
              <a:rPr lang="en-MY" sz="2000" dirty="0">
                <a:latin typeface="+mj-lt"/>
                <a:cs typeface="+mn-cs"/>
              </a:rPr>
              <a:t>Show the cycle on a T-s diagram and determine:</a:t>
            </a:r>
          </a:p>
          <a:p>
            <a:pPr algn="just">
              <a:spcAft>
                <a:spcPts val="0"/>
              </a:spcAft>
              <a:defRPr/>
            </a:pPr>
            <a:r>
              <a:rPr lang="en-MY" sz="2000" dirty="0">
                <a:latin typeface="+mj-lt"/>
                <a:cs typeface="+mn-cs"/>
              </a:rPr>
              <a:t>     (a)  the mass flow rate of steam through the boiler, and </a:t>
            </a:r>
          </a:p>
          <a:p>
            <a:pPr algn="just">
              <a:spcAft>
                <a:spcPts val="600"/>
              </a:spcAft>
              <a:defRPr/>
            </a:pPr>
            <a:r>
              <a:rPr lang="en-MY" sz="2000" dirty="0">
                <a:latin typeface="+mj-lt"/>
                <a:cs typeface="+mn-cs"/>
              </a:rPr>
              <a:t>     (b)  thermal efficiency of the cycle.</a:t>
            </a:r>
          </a:p>
          <a:p>
            <a:pPr algn="just">
              <a:spcBef>
                <a:spcPts val="1200"/>
              </a:spcBef>
              <a:spcAft>
                <a:spcPts val="600"/>
              </a:spcAft>
              <a:defRPr/>
            </a:pPr>
            <a:r>
              <a:rPr lang="en-MY" sz="2000" i="1" u="sng" dirty="0">
                <a:solidFill>
                  <a:srgbClr val="CC0066"/>
                </a:solidFill>
                <a:latin typeface="+mj-lt"/>
                <a:cs typeface="+mn-cs"/>
              </a:rPr>
              <a:t>Answers</a:t>
            </a:r>
            <a:r>
              <a:rPr lang="en-MY" sz="2000" i="1" dirty="0">
                <a:solidFill>
                  <a:srgbClr val="CC0066"/>
                </a:solidFill>
                <a:latin typeface="+mj-lt"/>
                <a:cs typeface="+mn-cs"/>
              </a:rPr>
              <a:t>: (a) 54.5 kg/s, (b) 44.4 percent</a:t>
            </a:r>
            <a:endParaRPr lang="en-US" sz="2000" i="1" dirty="0">
              <a:solidFill>
                <a:srgbClr val="CC0066"/>
              </a:solidFill>
              <a:latin typeface="+mj-lt"/>
              <a:cs typeface="+mn-cs"/>
            </a:endParaRPr>
          </a:p>
        </p:txBody>
      </p:sp>
    </p:spTree>
    <p:extLst>
      <p:ext uri="{BB962C8B-B14F-4D97-AF65-F5344CB8AC3E}">
        <p14:creationId xmlns:p14="http://schemas.microsoft.com/office/powerpoint/2010/main" val="16309280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5A67F411-DE4A-4B40-A8A3-FC077DE019F6}" type="slidenum">
              <a:rPr lang="en-US" sz="1600">
                <a:solidFill>
                  <a:schemeClr val="tx1"/>
                </a:solidFill>
                <a:latin typeface="+mn-lt"/>
              </a:rPr>
              <a:pPr>
                <a:defRPr/>
              </a:pPr>
              <a:t>41</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8100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Regenerative Rankine Cycle</a:t>
            </a:r>
          </a:p>
        </p:txBody>
      </p:sp>
      <p:sp>
        <p:nvSpPr>
          <p:cNvPr id="5" name="TextBox 4"/>
          <p:cNvSpPr txBox="1"/>
          <p:nvPr/>
        </p:nvSpPr>
        <p:spPr>
          <a:xfrm>
            <a:off x="685800" y="1371600"/>
            <a:ext cx="7620000" cy="2016125"/>
          </a:xfrm>
          <a:prstGeom prst="rect">
            <a:avLst/>
          </a:prstGeom>
          <a:noFill/>
        </p:spPr>
        <p:txBody>
          <a:bodyPr>
            <a:spAutoFit/>
          </a:bodyPr>
          <a:lstStyle/>
          <a:p>
            <a:pPr>
              <a:defRPr/>
            </a:pPr>
            <a:r>
              <a:rPr lang="en-US" sz="2000" b="1" dirty="0">
                <a:solidFill>
                  <a:srgbClr val="CC0066"/>
                </a:solidFill>
                <a:latin typeface="+mj-lt"/>
                <a:cs typeface="+mn-cs"/>
              </a:rPr>
              <a:t>10–50</a:t>
            </a:r>
            <a:endParaRPr lang="en-US" sz="2000" dirty="0">
              <a:solidFill>
                <a:srgbClr val="CC0066"/>
              </a:solidFill>
              <a:latin typeface="+mj-lt"/>
              <a:cs typeface="+mn-cs"/>
            </a:endParaRPr>
          </a:p>
          <a:p>
            <a:pPr algn="just">
              <a:spcAft>
                <a:spcPts val="600"/>
              </a:spcAft>
              <a:defRPr/>
            </a:pPr>
            <a:r>
              <a:rPr lang="en-MY" sz="2000" dirty="0">
                <a:latin typeface="+mj-lt"/>
                <a:cs typeface="+mn-cs"/>
              </a:rPr>
              <a:t>Repeat </a:t>
            </a:r>
            <a:r>
              <a:rPr lang="en-MY" sz="2000" dirty="0">
                <a:solidFill>
                  <a:srgbClr val="CC0066"/>
                </a:solidFill>
                <a:latin typeface="+mj-lt"/>
                <a:cs typeface="+mn-cs"/>
              </a:rPr>
              <a:t>Prob. 10–49</a:t>
            </a:r>
            <a:r>
              <a:rPr lang="en-MY" sz="2000" dirty="0">
                <a:latin typeface="+mj-lt"/>
                <a:cs typeface="+mn-cs"/>
              </a:rPr>
              <a:t>, but replace the open </a:t>
            </a:r>
            <a:r>
              <a:rPr lang="en-MY" sz="2000" dirty="0" err="1">
                <a:latin typeface="+mj-lt"/>
                <a:cs typeface="+mn-cs"/>
              </a:rPr>
              <a:t>feedwater</a:t>
            </a:r>
            <a:r>
              <a:rPr lang="en-MY" sz="2000" dirty="0">
                <a:latin typeface="+mj-lt"/>
                <a:cs typeface="+mn-cs"/>
              </a:rPr>
              <a:t> heater with a closed </a:t>
            </a:r>
            <a:r>
              <a:rPr lang="en-MY" sz="2000" dirty="0" err="1">
                <a:latin typeface="+mj-lt"/>
                <a:cs typeface="+mn-cs"/>
              </a:rPr>
              <a:t>feedwater</a:t>
            </a:r>
            <a:r>
              <a:rPr lang="en-MY" sz="2000" dirty="0">
                <a:latin typeface="+mj-lt"/>
                <a:cs typeface="+mn-cs"/>
              </a:rPr>
              <a:t> heater. Assume that the </a:t>
            </a:r>
            <a:r>
              <a:rPr lang="en-MY" sz="2000" dirty="0" err="1">
                <a:latin typeface="+mj-lt"/>
                <a:cs typeface="+mn-cs"/>
              </a:rPr>
              <a:t>feedwater</a:t>
            </a:r>
            <a:r>
              <a:rPr lang="en-MY" sz="2000" dirty="0">
                <a:latin typeface="+mj-lt"/>
                <a:cs typeface="+mn-cs"/>
              </a:rPr>
              <a:t> water leaves the heater at the condensation temperature of the extracted steam and that the extracted steam leaves the heater as a saturated liquid and is pumped to the line carrying the </a:t>
            </a:r>
            <a:r>
              <a:rPr lang="en-MY" sz="2000" dirty="0" err="1">
                <a:latin typeface="+mj-lt"/>
                <a:cs typeface="+mn-cs"/>
              </a:rPr>
              <a:t>feedwater</a:t>
            </a:r>
            <a:r>
              <a:rPr lang="en-MY" sz="2000" dirty="0">
                <a:latin typeface="+mj-lt"/>
                <a:cs typeface="+mn-cs"/>
              </a:rPr>
              <a:t>.</a:t>
            </a:r>
          </a:p>
        </p:txBody>
      </p:sp>
    </p:spTree>
    <p:extLst>
      <p:ext uri="{BB962C8B-B14F-4D97-AF65-F5344CB8AC3E}">
        <p14:creationId xmlns:p14="http://schemas.microsoft.com/office/powerpoint/2010/main" val="11544163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FB41256C-F6E5-4170-B283-23640940A155}" type="slidenum">
              <a:rPr lang="en-US" sz="1600">
                <a:solidFill>
                  <a:schemeClr val="tx1"/>
                </a:solidFill>
                <a:latin typeface="+mj-lt"/>
              </a:rPr>
              <a:pPr>
                <a:defRPr/>
              </a:pPr>
              <a:t>42</a:t>
            </a:fld>
            <a:endParaRPr lang="en-US" sz="1600">
              <a:solidFill>
                <a:schemeClr val="tx1"/>
              </a:solidFill>
              <a:latin typeface="+mj-lt"/>
            </a:endParaRPr>
          </a:p>
        </p:txBody>
      </p:sp>
      <p:sp>
        <p:nvSpPr>
          <p:cNvPr id="6150" name="Rectangle 5"/>
          <p:cNvSpPr>
            <a:spLocks noChangeArrowheads="1"/>
          </p:cNvSpPr>
          <p:nvPr/>
        </p:nvSpPr>
        <p:spPr bwMode="auto">
          <a:xfrm>
            <a:off x="533400" y="819150"/>
            <a:ext cx="7848600" cy="400050"/>
          </a:xfrm>
          <a:prstGeom prst="rect">
            <a:avLst/>
          </a:prstGeom>
          <a:noFill/>
          <a:ln w="9525">
            <a:noFill/>
            <a:miter lim="800000"/>
            <a:headEnd/>
            <a:tailEnd/>
          </a:ln>
        </p:spPr>
        <p:txBody>
          <a:bodyPr>
            <a:spAutoFit/>
          </a:bodyPr>
          <a:lstStyle/>
          <a:p>
            <a:pPr>
              <a:defRPr/>
            </a:pPr>
            <a:r>
              <a:rPr lang="en-US" sz="2000" dirty="0">
                <a:latin typeface="+mj-lt"/>
                <a:cs typeface="+mn-cs"/>
              </a:rPr>
              <a:t>Most steam power plants use a combination of open and closed feedwater heaters.</a:t>
            </a:r>
          </a:p>
        </p:txBody>
      </p:sp>
      <p:sp>
        <p:nvSpPr>
          <p:cNvPr id="6" name="Rectangle 2"/>
          <p:cNvSpPr>
            <a:spLocks noChangeArrowheads="1"/>
          </p:cNvSpPr>
          <p:nvPr/>
        </p:nvSpPr>
        <p:spPr bwMode="auto">
          <a:xfrm>
            <a:off x="533400" y="314325"/>
            <a:ext cx="4357688"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Open &amp; Closed FWH Combined</a:t>
            </a:r>
          </a:p>
        </p:txBody>
      </p:sp>
      <p:pic>
        <p:nvPicPr>
          <p:cNvPr id="1843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295400"/>
            <a:ext cx="5816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5867400"/>
            <a:ext cx="36703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93527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146" name="Slide Number Placeholder 3"/>
          <p:cNvSpPr>
            <a:spLocks noGrp="1"/>
          </p:cNvSpPr>
          <p:nvPr>
            <p:ph type="sldNum" sz="quarter" idx="12"/>
          </p:nvPr>
        </p:nvSpPr>
        <p:spPr/>
        <p:txBody>
          <a:bodyPr/>
          <a:lstStyle/>
          <a:p>
            <a:pPr>
              <a:defRPr/>
            </a:pPr>
            <a:fld id="{D23276DA-5B7F-43A7-8FFB-EB3D6C19B0D2}" type="slidenum">
              <a:rPr lang="en-US" sz="1600">
                <a:solidFill>
                  <a:schemeClr val="tx1"/>
                </a:solidFill>
                <a:latin typeface="+mj-lt"/>
              </a:rPr>
              <a:pPr>
                <a:defRPr/>
              </a:pPr>
              <a:t>43</a:t>
            </a:fld>
            <a:endParaRPr lang="en-US" sz="1600">
              <a:solidFill>
                <a:schemeClr val="tx1"/>
              </a:solidFill>
              <a:latin typeface="+mj-lt"/>
            </a:endParaRPr>
          </a:p>
        </p:txBody>
      </p:sp>
      <p:pic>
        <p:nvPicPr>
          <p:cNvPr id="19459" name="Picture 2" descr="cen84959_100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066800"/>
            <a:ext cx="610711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5"/>
          <p:cNvSpPr>
            <a:spLocks noChangeArrowheads="1"/>
          </p:cNvSpPr>
          <p:nvPr/>
        </p:nvSpPr>
        <p:spPr bwMode="auto">
          <a:xfrm>
            <a:off x="533400" y="457200"/>
            <a:ext cx="7848600" cy="400050"/>
          </a:xfrm>
          <a:prstGeom prst="rect">
            <a:avLst/>
          </a:prstGeom>
          <a:noFill/>
          <a:ln w="9525">
            <a:noFill/>
            <a:miter lim="800000"/>
            <a:headEnd/>
            <a:tailEnd/>
          </a:ln>
        </p:spPr>
        <p:txBody>
          <a:bodyPr>
            <a:spAutoFit/>
          </a:bodyPr>
          <a:lstStyle/>
          <a:p>
            <a:pPr>
              <a:defRPr/>
            </a:pPr>
            <a:r>
              <a:rPr lang="en-US" sz="2000" dirty="0">
                <a:latin typeface="+mj-lt"/>
                <a:cs typeface="+mn-cs"/>
              </a:rPr>
              <a:t>Another combination of open and closed feedwater heaters.</a:t>
            </a:r>
          </a:p>
        </p:txBody>
      </p:sp>
      <p:pic>
        <p:nvPicPr>
          <p:cNvPr id="194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4950" y="5791200"/>
            <a:ext cx="602138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67425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Kapar</a:t>
            </a:r>
            <a:r>
              <a:rPr lang="en-US" dirty="0" smtClean="0"/>
              <a:t>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49146"/>
            <a:ext cx="8229600" cy="4028071"/>
          </a:xfrm>
        </p:spPr>
      </p:pic>
    </p:spTree>
    <p:extLst>
      <p:ext uri="{BB962C8B-B14F-4D97-AF65-F5344CB8AC3E}">
        <p14:creationId xmlns:p14="http://schemas.microsoft.com/office/powerpoint/2010/main" val="650345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Tanjung</a:t>
            </a:r>
            <a:r>
              <a:rPr lang="en-US" dirty="0" smtClean="0"/>
              <a:t> Bin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2453" y="1600200"/>
            <a:ext cx="6535248" cy="4495800"/>
          </a:xfrm>
        </p:spPr>
      </p:pic>
    </p:spTree>
    <p:extLst>
      <p:ext uri="{BB962C8B-B14F-4D97-AF65-F5344CB8AC3E}">
        <p14:creationId xmlns:p14="http://schemas.microsoft.com/office/powerpoint/2010/main" val="2627316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Tanjung</a:t>
            </a:r>
            <a:r>
              <a:rPr lang="en-US" dirty="0" smtClean="0"/>
              <a:t> Bin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609033"/>
            <a:ext cx="8229600" cy="2508296"/>
          </a:xfrm>
        </p:spPr>
      </p:pic>
    </p:spTree>
    <p:extLst>
      <p:ext uri="{BB962C8B-B14F-4D97-AF65-F5344CB8AC3E}">
        <p14:creationId xmlns:p14="http://schemas.microsoft.com/office/powerpoint/2010/main" val="658412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8400" y="729734"/>
            <a:ext cx="5715000" cy="5957004"/>
          </a:xfrm>
        </p:spPr>
      </p:pic>
      <p:sp>
        <p:nvSpPr>
          <p:cNvPr id="2" name="Title 1"/>
          <p:cNvSpPr>
            <a:spLocks noGrp="1"/>
          </p:cNvSpPr>
          <p:nvPr>
            <p:ph type="title"/>
          </p:nvPr>
        </p:nvSpPr>
        <p:spPr/>
        <p:txBody>
          <a:bodyPr/>
          <a:lstStyle/>
          <a:p>
            <a:pPr algn="l"/>
            <a:r>
              <a:rPr lang="en-US" sz="3200" dirty="0" smtClean="0"/>
              <a:t>Schematic Diagram</a:t>
            </a:r>
            <a:endParaRPr lang="en-US" sz="3200" dirty="0"/>
          </a:p>
        </p:txBody>
      </p:sp>
    </p:spTree>
    <p:extLst>
      <p:ext uri="{BB962C8B-B14F-4D97-AF65-F5344CB8AC3E}">
        <p14:creationId xmlns:p14="http://schemas.microsoft.com/office/powerpoint/2010/main" val="4180089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3952" y="533401"/>
            <a:ext cx="6146047" cy="5882356"/>
          </a:xfrm>
        </p:spPr>
      </p:pic>
    </p:spTree>
    <p:extLst>
      <p:ext uri="{BB962C8B-B14F-4D97-AF65-F5344CB8AC3E}">
        <p14:creationId xmlns:p14="http://schemas.microsoft.com/office/powerpoint/2010/main" val="1671762042"/>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837</TotalTime>
  <Words>2858</Words>
  <Application>Microsoft Office PowerPoint</Application>
  <PresentationFormat>On-screen Show (4:3)</PresentationFormat>
  <Paragraphs>235</Paragraphs>
  <Slides>43</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Arial Narrow</vt:lpstr>
      <vt:lpstr>Calibri</vt:lpstr>
      <vt:lpstr>Cambria Math</vt:lpstr>
      <vt:lpstr>Symbol</vt:lpstr>
      <vt:lpstr>Times New Roman</vt:lpstr>
      <vt:lpstr>UTMocw template</vt:lpstr>
      <vt:lpstr>Thermodynamics II Chapter 1 VAPOR POWER CYCLES</vt:lpstr>
      <vt:lpstr>Coverage</vt:lpstr>
      <vt:lpstr>PowerPoint Presentation</vt:lpstr>
      <vt:lpstr>Kapar Power Station</vt:lpstr>
      <vt:lpstr>Kapar Power Station</vt:lpstr>
      <vt:lpstr>Tanjung Bin Power Station</vt:lpstr>
      <vt:lpstr>Tanjung Bin Power Station</vt:lpstr>
      <vt:lpstr>Schematic 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Mollier Diagram (h-s 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Mohsin</cp:lastModifiedBy>
  <cp:revision>55</cp:revision>
  <cp:lastPrinted>2013-10-20T03:31:36Z</cp:lastPrinted>
  <dcterms:created xsi:type="dcterms:W3CDTF">2013-08-28T02:41:09Z</dcterms:created>
  <dcterms:modified xsi:type="dcterms:W3CDTF">2016-03-29T07:26:08Z</dcterms:modified>
</cp:coreProperties>
</file>