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00" b="0" i="1">
                <a:solidFill>
                  <a:srgbClr val="BE5F00"/>
                </a:solidFill>
                <a:latin typeface="Palatino Linotype"/>
                <a:cs typeface="Palatino Linotype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F9933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00" b="0" i="1">
                <a:solidFill>
                  <a:srgbClr val="BE5F00"/>
                </a:solidFill>
                <a:latin typeface="Palatino Linotype"/>
                <a:cs typeface="Palatino Linotype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F9933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00" b="0" i="1">
                <a:solidFill>
                  <a:srgbClr val="BE5F00"/>
                </a:solidFill>
                <a:latin typeface="Palatino Linotype"/>
                <a:cs typeface="Palatino Linotype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F9933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00" b="0" i="1">
                <a:solidFill>
                  <a:srgbClr val="BE5F00"/>
                </a:solidFill>
                <a:latin typeface="Palatino Linotype"/>
                <a:cs typeface="Palatino Linotype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F9933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00" b="0" i="1">
                <a:solidFill>
                  <a:srgbClr val="BE5F00"/>
                </a:solidFill>
                <a:latin typeface="Palatino Linotype"/>
                <a:cs typeface="Palatino Linotype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F9933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7999"/>
                </a:lnTo>
                <a:lnTo>
                  <a:pt x="9144000" y="6857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3848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276225" y="295275"/>
            <a:ext cx="8810625" cy="6276975"/>
          </a:xfrm>
          <a:custGeom>
            <a:avLst/>
            <a:gdLst/>
            <a:ahLst/>
            <a:cxnLst/>
            <a:rect l="l" t="t" r="r" b="b"/>
            <a:pathLst>
              <a:path w="8810625" h="6276975">
                <a:moveTo>
                  <a:pt x="8810625" y="0"/>
                </a:moveTo>
                <a:lnTo>
                  <a:pt x="0" y="0"/>
                </a:lnTo>
                <a:lnTo>
                  <a:pt x="0" y="6276974"/>
                </a:lnTo>
                <a:lnTo>
                  <a:pt x="8810625" y="6276974"/>
                </a:lnTo>
                <a:lnTo>
                  <a:pt x="8810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285750" cy="6858000"/>
          </a:xfrm>
          <a:custGeom>
            <a:avLst/>
            <a:gdLst/>
            <a:ahLst/>
            <a:cxnLst/>
            <a:rect l="l" t="t" r="r" b="b"/>
            <a:pathLst>
              <a:path w="285750" h="6858000">
                <a:moveTo>
                  <a:pt x="0" y="6857999"/>
                </a:moveTo>
                <a:lnTo>
                  <a:pt x="0" y="0"/>
                </a:lnTo>
                <a:lnTo>
                  <a:pt x="285750" y="0"/>
                </a:lnTo>
                <a:lnTo>
                  <a:pt x="285750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A452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0665" y="-126492"/>
            <a:ext cx="5616575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9252" y="1101852"/>
            <a:ext cx="8405495" cy="3597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35940" y="6631896"/>
            <a:ext cx="4197350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1">
                <a:solidFill>
                  <a:srgbClr val="BE5F00"/>
                </a:solidFill>
                <a:latin typeface="Palatino Linotype"/>
                <a:cs typeface="Palatino Linotype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371840" y="6637232"/>
            <a:ext cx="440690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FF9933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utm.my/" TargetMode="External"/><Relationship Id="rId3" Type="http://schemas.openxmlformats.org/officeDocument/2006/relationships/image" Target="../media/image1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14.jpg"/><Relationship Id="rId5" Type="http://schemas.openxmlformats.org/officeDocument/2006/relationships/image" Target="../media/image15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16.jpg"/><Relationship Id="rId5" Type="http://schemas.openxmlformats.org/officeDocument/2006/relationships/image" Target="../media/image17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18.jpg"/><Relationship Id="rId5" Type="http://schemas.openxmlformats.org/officeDocument/2006/relationships/image" Target="../media/image19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11.jpg"/><Relationship Id="rId5" Type="http://schemas.openxmlformats.org/officeDocument/2006/relationships/image" Target="../media/image20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20.jpg"/><Relationship Id="rId5" Type="http://schemas.openxmlformats.org/officeDocument/2006/relationships/image" Target="../media/image21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22.jpg"/><Relationship Id="rId5" Type="http://schemas.openxmlformats.org/officeDocument/2006/relationships/image" Target="../media/image23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24.jpg"/><Relationship Id="rId5" Type="http://schemas.openxmlformats.org/officeDocument/2006/relationships/image" Target="../media/image25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25.jpg"/><Relationship Id="rId5" Type="http://schemas.openxmlformats.org/officeDocument/2006/relationships/image" Target="../media/image26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27.jpg"/><Relationship Id="rId5" Type="http://schemas.openxmlformats.org/officeDocument/2006/relationships/image" Target="../media/image28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5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6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7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8.jpg"/><Relationship Id="rId5" Type="http://schemas.openxmlformats.org/officeDocument/2006/relationships/image" Target="../media/image9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8.jpg"/><Relationship Id="rId5" Type="http://schemas.openxmlformats.org/officeDocument/2006/relationships/image" Target="../media/image10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11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11.jpg"/><Relationship Id="rId5" Type="http://schemas.openxmlformats.org/officeDocument/2006/relationships/image" Target="../media/image12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11.jpg"/><Relationship Id="rId5" Type="http://schemas.openxmlformats.org/officeDocument/2006/relationships/image" Target="../media/image13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7999"/>
                </a:lnTo>
                <a:lnTo>
                  <a:pt x="9144000" y="6857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740000">
              <a:alpha val="8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301740" y="6192427"/>
            <a:ext cx="2470785" cy="453390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algn="r" marR="12065">
              <a:lnSpc>
                <a:spcPct val="100000"/>
              </a:lnSpc>
              <a:spcBef>
                <a:spcPts val="365"/>
              </a:spcBef>
            </a:pPr>
            <a:r>
              <a:rPr dirty="0" sz="1300" spc="-15">
                <a:solidFill>
                  <a:srgbClr val="384868"/>
                </a:solidFill>
                <a:latin typeface="Tahoma"/>
                <a:cs typeface="Tahoma"/>
                <a:hlinkClick r:id="rId2"/>
              </a:rPr>
              <a:t>www.utm.my</a:t>
            </a:r>
            <a:endParaRPr sz="1300">
              <a:latin typeface="Tahoma"/>
              <a:cs typeface="Tahoma"/>
            </a:endParaRPr>
          </a:p>
          <a:p>
            <a:pPr algn="r" marR="5080">
              <a:lnSpc>
                <a:spcPct val="100000"/>
              </a:lnSpc>
              <a:spcBef>
                <a:spcPts val="220"/>
              </a:spcBef>
            </a:pPr>
            <a:r>
              <a:rPr dirty="0" sz="1100" spc="-5">
                <a:solidFill>
                  <a:srgbClr val="384868"/>
                </a:solidFill>
                <a:latin typeface="Tahoma"/>
                <a:cs typeface="Tahoma"/>
              </a:rPr>
              <a:t>Innovative</a:t>
            </a:r>
            <a:r>
              <a:rPr dirty="0" sz="1100" spc="350">
                <a:solidFill>
                  <a:srgbClr val="384868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384868"/>
                </a:solidFill>
                <a:latin typeface="Tahoma"/>
                <a:cs typeface="Tahoma"/>
              </a:rPr>
              <a:t>·</a:t>
            </a:r>
            <a:r>
              <a:rPr dirty="0" sz="1100" spc="345">
                <a:solidFill>
                  <a:srgbClr val="384868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384868"/>
                </a:solidFill>
                <a:latin typeface="Tahoma"/>
                <a:cs typeface="Tahoma"/>
              </a:rPr>
              <a:t>Entrepreneurial</a:t>
            </a:r>
            <a:r>
              <a:rPr dirty="0" sz="1100" spc="350">
                <a:solidFill>
                  <a:srgbClr val="384868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384868"/>
                </a:solidFill>
                <a:latin typeface="Tahoma"/>
                <a:cs typeface="Tahoma"/>
              </a:rPr>
              <a:t>·</a:t>
            </a:r>
            <a:r>
              <a:rPr dirty="0" sz="1100" spc="345">
                <a:solidFill>
                  <a:srgbClr val="384868"/>
                </a:solidFill>
                <a:latin typeface="Tahoma"/>
                <a:cs typeface="Tahoma"/>
              </a:rPr>
              <a:t> </a:t>
            </a:r>
            <a:r>
              <a:rPr dirty="0" sz="1100">
                <a:solidFill>
                  <a:srgbClr val="384868"/>
                </a:solidFill>
                <a:latin typeface="Tahoma"/>
                <a:cs typeface="Tahoma"/>
              </a:rPr>
              <a:t>Global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78237" y="1449387"/>
            <a:ext cx="1703387" cy="576261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86097" y="3236467"/>
            <a:ext cx="657415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C000"/>
                </a:solidFill>
              </a:rPr>
              <a:t>CHAPTER</a:t>
            </a:r>
            <a:r>
              <a:rPr dirty="0" sz="2400" spc="-15">
                <a:solidFill>
                  <a:srgbClr val="FFC000"/>
                </a:solidFill>
              </a:rPr>
              <a:t> </a:t>
            </a:r>
            <a:r>
              <a:rPr dirty="0" sz="2400">
                <a:solidFill>
                  <a:srgbClr val="FFC000"/>
                </a:solidFill>
              </a:rPr>
              <a:t>7</a:t>
            </a:r>
            <a:r>
              <a:rPr dirty="0" sz="2400" spc="-10">
                <a:solidFill>
                  <a:srgbClr val="FFC000"/>
                </a:solidFill>
              </a:rPr>
              <a:t> </a:t>
            </a:r>
            <a:r>
              <a:rPr dirty="0" sz="2400">
                <a:solidFill>
                  <a:srgbClr val="FFC000"/>
                </a:solidFill>
              </a:rPr>
              <a:t>–</a:t>
            </a:r>
            <a:r>
              <a:rPr dirty="0" sz="2400" spc="-10">
                <a:solidFill>
                  <a:srgbClr val="FFC000"/>
                </a:solidFill>
              </a:rPr>
              <a:t> </a:t>
            </a:r>
            <a:r>
              <a:rPr dirty="0" sz="2400" spc="-15">
                <a:solidFill>
                  <a:srgbClr val="FFC000"/>
                </a:solidFill>
              </a:rPr>
              <a:t>TRANSFORMATION</a:t>
            </a:r>
            <a:r>
              <a:rPr dirty="0" sz="2400" spc="-10">
                <a:solidFill>
                  <a:srgbClr val="FFC000"/>
                </a:solidFill>
              </a:rPr>
              <a:t> </a:t>
            </a:r>
            <a:r>
              <a:rPr dirty="0" sz="2400" spc="-5">
                <a:solidFill>
                  <a:srgbClr val="FFC000"/>
                </a:solidFill>
              </a:rPr>
              <a:t>OF</a:t>
            </a:r>
            <a:r>
              <a:rPr dirty="0" sz="2400" spc="-15">
                <a:solidFill>
                  <a:srgbClr val="FFC000"/>
                </a:solidFill>
              </a:rPr>
              <a:t> </a:t>
            </a:r>
            <a:r>
              <a:rPr dirty="0" sz="2400" spc="-5">
                <a:solidFill>
                  <a:srgbClr val="FFC000"/>
                </a:solidFill>
              </a:rPr>
              <a:t>STREE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1183480" y="3794760"/>
            <a:ext cx="6778625" cy="687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23</a:t>
            </a:r>
            <a:r>
              <a:rPr dirty="0" sz="11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JUNE</a:t>
            </a:r>
            <a:r>
              <a:rPr dirty="0" sz="11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r>
              <a:rPr dirty="0" sz="1100" spc="6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C000"/>
                </a:solidFill>
                <a:latin typeface="Arial"/>
                <a:cs typeface="Arial"/>
              </a:rPr>
              <a:t>l</a:t>
            </a:r>
            <a:r>
              <a:rPr dirty="0" sz="1100" spc="59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1100" spc="-5" b="1">
                <a:solidFill>
                  <a:srgbClr val="FFFFFF"/>
                </a:solidFill>
                <a:latin typeface="Arial"/>
                <a:cs typeface="Arial"/>
              </a:rPr>
              <a:t>SCHOOL OF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 CHEMICAL</a:t>
            </a:r>
            <a:r>
              <a:rPr dirty="0" sz="11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&amp; ENERGY </a:t>
            </a:r>
            <a:r>
              <a:rPr dirty="0" sz="1100" spc="-5" b="1">
                <a:solidFill>
                  <a:srgbClr val="FFFFFF"/>
                </a:solidFill>
                <a:latin typeface="Arial"/>
                <a:cs typeface="Arial"/>
              </a:rPr>
              <a:t>ENGINEERING</a:t>
            </a:r>
            <a:r>
              <a:rPr dirty="0" sz="1100" spc="5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C000"/>
                </a:solidFill>
                <a:latin typeface="Arial"/>
                <a:cs typeface="Arial"/>
              </a:rPr>
              <a:t>l</a:t>
            </a:r>
            <a:r>
              <a:rPr dirty="0" sz="1100" spc="59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FFFF"/>
                </a:solidFill>
                <a:latin typeface="Arial"/>
                <a:cs typeface="Arial"/>
              </a:rPr>
              <a:t>FACULTY </a:t>
            </a:r>
            <a:r>
              <a:rPr dirty="0" sz="1100" spc="-5" b="1">
                <a:solidFill>
                  <a:srgbClr val="FFFFFF"/>
                </a:solidFill>
                <a:latin typeface="Arial"/>
                <a:cs typeface="Arial"/>
              </a:rPr>
              <a:t>OF ENGINEERING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100" b="1">
                <a:solidFill>
                  <a:srgbClr val="FFC000"/>
                </a:solidFill>
                <a:latin typeface="Arial"/>
                <a:cs typeface="Arial"/>
              </a:rPr>
              <a:t>DR.</a:t>
            </a:r>
            <a:r>
              <a:rPr dirty="0" sz="1100" spc="-3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C000"/>
                </a:solidFill>
                <a:latin typeface="Arial"/>
                <a:cs typeface="Arial"/>
              </a:rPr>
              <a:t>ZULHAIRUN</a:t>
            </a:r>
            <a:r>
              <a:rPr dirty="0" sz="1100" spc="-15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C000"/>
                </a:solidFill>
                <a:latin typeface="Arial"/>
                <a:cs typeface="Arial"/>
              </a:rPr>
              <a:t>ABDUL</a:t>
            </a:r>
            <a:r>
              <a:rPr dirty="0" sz="1100" spc="-2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FFC000"/>
                </a:solidFill>
                <a:latin typeface="Arial"/>
                <a:cs typeface="Arial"/>
              </a:rPr>
              <a:t>KARIM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 spc="10">
                <a:solidFill>
                  <a:srgbClr val="BE5F00"/>
                </a:solidFill>
                <a:latin typeface="Arial MT"/>
                <a:cs typeface="Arial MT"/>
              </a:rPr>
              <a:t>Mohr’s</a:t>
            </a:r>
            <a:r>
              <a:rPr dirty="0" sz="2800" spc="-2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Circle</a:t>
            </a:r>
            <a:r>
              <a:rPr dirty="0" sz="2800" spc="-1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for</a:t>
            </a:r>
            <a:r>
              <a:rPr dirty="0" sz="2800" spc="-1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Plane</a:t>
            </a:r>
            <a:r>
              <a:rPr dirty="0" sz="2800" spc="-1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Stress</a:t>
            </a:r>
            <a:endParaRPr sz="2800">
              <a:latin typeface="Arial MT"/>
              <a:cs typeface="Arial M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39725" y="847725"/>
            <a:ext cx="3609975" cy="5616575"/>
            <a:chOff x="339725" y="847725"/>
            <a:chExt cx="3609975" cy="561657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8475" y="847725"/>
              <a:ext cx="3429000" cy="323056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9725" y="4038600"/>
              <a:ext cx="3609975" cy="242569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993515" y="918971"/>
            <a:ext cx="5065395" cy="2463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9875" marR="17780" indent="-231775">
              <a:lnSpc>
                <a:spcPct val="100000"/>
              </a:lnSpc>
              <a:spcBef>
                <a:spcPts val="100"/>
              </a:spcBef>
              <a:buChar char="•"/>
              <a:tabLst>
                <a:tab pos="269240" algn="l"/>
                <a:tab pos="269875" algn="l"/>
              </a:tabLst>
            </a:pPr>
            <a:r>
              <a:rPr dirty="0" sz="2000" spc="-30">
                <a:latin typeface="Times New Roman"/>
                <a:cs typeface="Times New Roman"/>
              </a:rPr>
              <a:t>With</a:t>
            </a:r>
            <a:r>
              <a:rPr dirty="0" sz="2000" spc="-5">
                <a:latin typeface="Times New Roman"/>
                <a:cs typeface="Times New Roman"/>
              </a:rPr>
              <a:t> the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physical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significance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of</a:t>
            </a:r>
            <a:r>
              <a:rPr dirty="0" sz="2000" spc="-10">
                <a:latin typeface="Times New Roman"/>
                <a:cs typeface="Times New Roman"/>
              </a:rPr>
              <a:t> Mohr’s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circle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for plane stress established, it may </a:t>
            </a:r>
            <a:r>
              <a:rPr dirty="0" sz="2000">
                <a:latin typeface="Times New Roman"/>
                <a:cs typeface="Times New Roman"/>
              </a:rPr>
              <a:t>be </a:t>
            </a:r>
            <a:r>
              <a:rPr dirty="0" sz="2000" spc="-5">
                <a:latin typeface="Times New Roman"/>
                <a:cs typeface="Times New Roman"/>
              </a:rPr>
              <a:t>applied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with </a:t>
            </a:r>
            <a:r>
              <a:rPr dirty="0" sz="2000" spc="-10">
                <a:latin typeface="Times New Roman"/>
                <a:cs typeface="Times New Roman"/>
              </a:rPr>
              <a:t>simple </a:t>
            </a:r>
            <a:r>
              <a:rPr dirty="0" sz="2000" spc="-5">
                <a:latin typeface="Times New Roman"/>
                <a:cs typeface="Times New Roman"/>
              </a:rPr>
              <a:t>geometric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considerations.</a:t>
            </a:r>
            <a:r>
              <a:rPr dirty="0" sz="2000" spc="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Critical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values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are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estimated</a:t>
            </a:r>
            <a:r>
              <a:rPr dirty="0" sz="2000" spc="-5">
                <a:latin typeface="Times New Roman"/>
                <a:cs typeface="Times New Roman"/>
              </a:rPr>
              <a:t> graphically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or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calculated.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282575" marR="389255" indent="-231775">
              <a:lnSpc>
                <a:spcPct val="100000"/>
              </a:lnSpc>
              <a:buChar char="•"/>
              <a:tabLst>
                <a:tab pos="281940" algn="l"/>
                <a:tab pos="282575" algn="l"/>
              </a:tabLst>
            </a:pPr>
            <a:r>
              <a:rPr dirty="0" sz="2000">
                <a:latin typeface="Times New Roman"/>
                <a:cs typeface="Times New Roman"/>
              </a:rPr>
              <a:t>For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a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kno</a:t>
            </a:r>
            <a:r>
              <a:rPr dirty="0" sz="2000" spc="5">
                <a:latin typeface="Times New Roman"/>
                <a:cs typeface="Times New Roman"/>
              </a:rPr>
              <a:t>w</a:t>
            </a:r>
            <a:r>
              <a:rPr dirty="0" sz="2000">
                <a:latin typeface="Times New Roman"/>
                <a:cs typeface="Times New Roman"/>
              </a:rPr>
              <a:t>n </a:t>
            </a:r>
            <a:r>
              <a:rPr dirty="0" sz="2000" spc="-5">
                <a:latin typeface="Times New Roman"/>
                <a:cs typeface="Times New Roman"/>
              </a:rPr>
              <a:t>s</a:t>
            </a:r>
            <a:r>
              <a:rPr dirty="0" sz="2000" spc="-10">
                <a:latin typeface="Times New Roman"/>
                <a:cs typeface="Times New Roman"/>
              </a:rPr>
              <a:t>t</a:t>
            </a:r>
            <a:r>
              <a:rPr dirty="0" sz="2000" spc="-5">
                <a:latin typeface="Times New Roman"/>
                <a:cs typeface="Times New Roman"/>
              </a:rPr>
              <a:t>a</a:t>
            </a:r>
            <a:r>
              <a:rPr dirty="0" sz="2000" spc="-10">
                <a:latin typeface="Times New Roman"/>
                <a:cs typeface="Times New Roman"/>
              </a:rPr>
              <a:t>t</a:t>
            </a:r>
            <a:r>
              <a:rPr dirty="0" sz="2000">
                <a:latin typeface="Times New Roman"/>
                <a:cs typeface="Times New Roman"/>
              </a:rPr>
              <a:t>e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of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p</a:t>
            </a:r>
            <a:r>
              <a:rPr dirty="0" sz="2000" spc="-10">
                <a:latin typeface="Times New Roman"/>
                <a:cs typeface="Times New Roman"/>
              </a:rPr>
              <a:t>l</a:t>
            </a:r>
            <a:r>
              <a:rPr dirty="0" sz="2000" spc="-5">
                <a:latin typeface="Times New Roman"/>
                <a:cs typeface="Times New Roman"/>
              </a:rPr>
              <a:t>a</a:t>
            </a:r>
            <a:r>
              <a:rPr dirty="0" sz="2000">
                <a:latin typeface="Times New Roman"/>
                <a:cs typeface="Times New Roman"/>
              </a:rPr>
              <a:t>ne</a:t>
            </a:r>
            <a:r>
              <a:rPr dirty="0" sz="2000" spc="-5">
                <a:latin typeface="Times New Roman"/>
                <a:cs typeface="Times New Roman"/>
              </a:rPr>
              <a:t> s</a:t>
            </a:r>
            <a:r>
              <a:rPr dirty="0" sz="2000" spc="-10">
                <a:latin typeface="Times New Roman"/>
                <a:cs typeface="Times New Roman"/>
              </a:rPr>
              <a:t>t</a:t>
            </a:r>
            <a:r>
              <a:rPr dirty="0" sz="2000" spc="-5">
                <a:latin typeface="Times New Roman"/>
                <a:cs typeface="Times New Roman"/>
              </a:rPr>
              <a:t>res</a:t>
            </a:r>
            <a:r>
              <a:rPr dirty="0" sz="2000">
                <a:latin typeface="Times New Roman"/>
                <a:cs typeface="Times New Roman"/>
              </a:rPr>
              <a:t>s </a:t>
            </a:r>
            <a:r>
              <a:rPr dirty="0" sz="2000" spc="-110">
                <a:latin typeface="Times New Roman"/>
                <a:cs typeface="Times New Roman"/>
              </a:rPr>
              <a:t> </a:t>
            </a:r>
            <a:r>
              <a:rPr dirty="0" baseline="7716" sz="2700" spc="-89">
                <a:latin typeface="Symbol"/>
                <a:cs typeface="Symbol"/>
              </a:rPr>
              <a:t></a:t>
            </a:r>
            <a:r>
              <a:rPr dirty="0" baseline="7716" sz="2700" spc="-247">
                <a:latin typeface="Times New Roman"/>
                <a:cs typeface="Times New Roman"/>
              </a:rPr>
              <a:t> </a:t>
            </a:r>
            <a:r>
              <a:rPr dirty="0" baseline="-5952" sz="2100" i="1">
                <a:latin typeface="Times New Roman"/>
                <a:cs typeface="Times New Roman"/>
              </a:rPr>
              <a:t>x</a:t>
            </a:r>
            <a:r>
              <a:rPr dirty="0" baseline="-5952" sz="2100" spc="-262" i="1">
                <a:latin typeface="Times New Roman"/>
                <a:cs typeface="Times New Roman"/>
              </a:rPr>
              <a:t> </a:t>
            </a:r>
            <a:r>
              <a:rPr dirty="0" baseline="8169" sz="2550" spc="82">
                <a:latin typeface="Times New Roman"/>
                <a:cs typeface="Times New Roman"/>
              </a:rPr>
              <a:t>,</a:t>
            </a:r>
            <a:r>
              <a:rPr dirty="0" baseline="7716" sz="2700" spc="-89">
                <a:latin typeface="Symbol"/>
                <a:cs typeface="Symbol"/>
              </a:rPr>
              <a:t></a:t>
            </a:r>
            <a:r>
              <a:rPr dirty="0" baseline="7716" sz="2700" spc="-150">
                <a:latin typeface="Times New Roman"/>
                <a:cs typeface="Times New Roman"/>
              </a:rPr>
              <a:t> </a:t>
            </a:r>
            <a:r>
              <a:rPr dirty="0" baseline="-5952" sz="2100" i="1">
                <a:latin typeface="Times New Roman"/>
                <a:cs typeface="Times New Roman"/>
              </a:rPr>
              <a:t>y</a:t>
            </a:r>
            <a:r>
              <a:rPr dirty="0" baseline="-5952" sz="2100" spc="-232" i="1">
                <a:latin typeface="Times New Roman"/>
                <a:cs typeface="Times New Roman"/>
              </a:rPr>
              <a:t> </a:t>
            </a:r>
            <a:r>
              <a:rPr dirty="0" baseline="8169" sz="2550" spc="7">
                <a:latin typeface="Times New Roman"/>
                <a:cs typeface="Times New Roman"/>
              </a:rPr>
              <a:t>,</a:t>
            </a:r>
            <a:r>
              <a:rPr dirty="0" baseline="7716" sz="2700" spc="-67">
                <a:latin typeface="Symbol"/>
                <a:cs typeface="Symbol"/>
              </a:rPr>
              <a:t></a:t>
            </a:r>
            <a:r>
              <a:rPr dirty="0" baseline="7716" sz="2700" spc="-307">
                <a:latin typeface="Times New Roman"/>
                <a:cs typeface="Times New Roman"/>
              </a:rPr>
              <a:t> </a:t>
            </a:r>
            <a:r>
              <a:rPr dirty="0" baseline="-5952" sz="2100" spc="-7" i="1">
                <a:latin typeface="Times New Roman"/>
                <a:cs typeface="Times New Roman"/>
              </a:rPr>
              <a:t>xy  </a:t>
            </a:r>
            <a:r>
              <a:rPr dirty="0" sz="2000" spc="-5">
                <a:latin typeface="Times New Roman"/>
                <a:cs typeface="Times New Roman"/>
              </a:rPr>
              <a:t>plot the points </a:t>
            </a:r>
            <a:r>
              <a:rPr dirty="0" sz="2000" i="1">
                <a:latin typeface="Times New Roman"/>
                <a:cs typeface="Times New Roman"/>
              </a:rPr>
              <a:t>X </a:t>
            </a:r>
            <a:r>
              <a:rPr dirty="0" sz="2000" spc="-5">
                <a:latin typeface="Times New Roman"/>
                <a:cs typeface="Times New Roman"/>
              </a:rPr>
              <a:t>and </a:t>
            </a:r>
            <a:r>
              <a:rPr dirty="0" sz="2000" i="1">
                <a:latin typeface="Times New Roman"/>
                <a:cs typeface="Times New Roman"/>
              </a:rPr>
              <a:t>Y </a:t>
            </a:r>
            <a:r>
              <a:rPr dirty="0" sz="2000" spc="-5">
                <a:latin typeface="Times New Roman"/>
                <a:cs typeface="Times New Roman"/>
              </a:rPr>
              <a:t>and construct the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circle </a:t>
            </a:r>
            <a:r>
              <a:rPr dirty="0" sz="2000" spc="-5">
                <a:latin typeface="Times New Roman"/>
                <a:cs typeface="Times New Roman"/>
              </a:rPr>
              <a:t>centered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at </a:t>
            </a:r>
            <a:r>
              <a:rPr dirty="0" sz="2000" i="1">
                <a:latin typeface="Times New Roman"/>
                <a:cs typeface="Times New Roman"/>
              </a:rPr>
              <a:t>C</a:t>
            </a:r>
            <a:r>
              <a:rPr dirty="0" sz="200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160235" y="3841968"/>
            <a:ext cx="724535" cy="0"/>
          </a:xfrm>
          <a:custGeom>
            <a:avLst/>
            <a:gdLst/>
            <a:ahLst/>
            <a:cxnLst/>
            <a:rect l="l" t="t" r="r" b="b"/>
            <a:pathLst>
              <a:path w="724535" h="0">
                <a:moveTo>
                  <a:pt x="0" y="0"/>
                </a:moveTo>
                <a:lnTo>
                  <a:pt x="724365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943573" y="3841968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 h="0">
                <a:moveTo>
                  <a:pt x="0" y="0"/>
                </a:moveTo>
                <a:lnTo>
                  <a:pt x="720793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2" name="object 22"/>
          <p:cNvGrpSpPr/>
          <p:nvPr/>
        </p:nvGrpSpPr>
        <p:grpSpPr>
          <a:xfrm>
            <a:off x="6695502" y="3445684"/>
            <a:ext cx="1676400" cy="704215"/>
            <a:chOff x="6695502" y="3445684"/>
            <a:chExt cx="1676400" cy="704215"/>
          </a:xfrm>
        </p:grpSpPr>
        <p:sp>
          <p:nvSpPr>
            <p:cNvPr id="23" name="object 23"/>
            <p:cNvSpPr/>
            <p:nvPr/>
          </p:nvSpPr>
          <p:spPr>
            <a:xfrm>
              <a:off x="6698677" y="3874923"/>
              <a:ext cx="29209" cy="16510"/>
            </a:xfrm>
            <a:custGeom>
              <a:avLst/>
              <a:gdLst/>
              <a:ahLst/>
              <a:cxnLst/>
              <a:rect l="l" t="t" r="r" b="b"/>
              <a:pathLst>
                <a:path w="29209" h="16510">
                  <a:moveTo>
                    <a:pt x="0" y="15887"/>
                  </a:moveTo>
                  <a:lnTo>
                    <a:pt x="28969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6727647" y="3878099"/>
              <a:ext cx="42545" cy="265430"/>
            </a:xfrm>
            <a:custGeom>
              <a:avLst/>
              <a:gdLst/>
              <a:ahLst/>
              <a:cxnLst/>
              <a:rect l="l" t="t" r="r" b="b"/>
              <a:pathLst>
                <a:path w="42545" h="265429">
                  <a:moveTo>
                    <a:pt x="0" y="0"/>
                  </a:moveTo>
                  <a:lnTo>
                    <a:pt x="42481" y="264851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6773304" y="3448859"/>
              <a:ext cx="1598930" cy="694690"/>
            </a:xfrm>
            <a:custGeom>
              <a:avLst/>
              <a:gdLst/>
              <a:ahLst/>
              <a:cxnLst/>
              <a:rect l="l" t="t" r="r" b="b"/>
              <a:pathLst>
                <a:path w="1598929" h="694689">
                  <a:moveTo>
                    <a:pt x="0" y="694091"/>
                  </a:moveTo>
                  <a:lnTo>
                    <a:pt x="51589" y="0"/>
                  </a:lnTo>
                </a:path>
                <a:path w="1598929" h="694689">
                  <a:moveTo>
                    <a:pt x="51589" y="0"/>
                  </a:moveTo>
                  <a:lnTo>
                    <a:pt x="1598366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8179566" y="3608484"/>
            <a:ext cx="1149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240861" y="3834031"/>
            <a:ext cx="133985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latin typeface="Times New Roman"/>
                <a:cs typeface="Times New Roman"/>
              </a:rPr>
              <a:t>2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459110" y="3834031"/>
            <a:ext cx="133985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latin typeface="Times New Roman"/>
                <a:cs typeface="Times New Roman"/>
              </a:rPr>
              <a:t>2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84659" y="3655580"/>
            <a:ext cx="495934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700" spc="130">
                <a:latin typeface="Symbol"/>
                <a:cs typeface="Symbol"/>
              </a:rPr>
              <a:t>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endParaRPr baseline="-17857" sz="21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675482" y="3655751"/>
            <a:ext cx="108585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dirty="0" sz="1700">
                <a:latin typeface="Symbol"/>
                <a:cs typeface="Symbol"/>
              </a:rPr>
              <a:t></a:t>
            </a:r>
            <a:endParaRPr sz="1700">
              <a:latin typeface="Symbol"/>
              <a:cs typeface="Symbol"/>
            </a:endParaRPr>
          </a:p>
          <a:p>
            <a:pPr marL="12700">
              <a:lnSpc>
                <a:spcPts val="1945"/>
              </a:lnSpc>
            </a:pPr>
            <a:r>
              <a:rPr dirty="0" sz="1700">
                <a:latin typeface="Symbol"/>
                <a:cs typeface="Symbol"/>
              </a:rPr>
              <a:t>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819338" y="3655751"/>
            <a:ext cx="108585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dirty="0" sz="1700">
                <a:latin typeface="Symbol"/>
                <a:cs typeface="Symbol"/>
              </a:rPr>
              <a:t></a:t>
            </a:r>
            <a:endParaRPr sz="1700">
              <a:latin typeface="Symbol"/>
              <a:cs typeface="Symbol"/>
            </a:endParaRPr>
          </a:p>
          <a:p>
            <a:pPr marL="12700">
              <a:lnSpc>
                <a:spcPts val="1945"/>
              </a:lnSpc>
            </a:pPr>
            <a:r>
              <a:rPr dirty="0" sz="1700">
                <a:latin typeface="Symbol"/>
                <a:cs typeface="Symbol"/>
              </a:rPr>
              <a:t>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313270" y="3667262"/>
            <a:ext cx="335915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i="1">
                <a:latin typeface="Times New Roman"/>
                <a:cs typeface="Times New Roman"/>
              </a:rPr>
              <a:t>R</a:t>
            </a:r>
            <a:r>
              <a:rPr dirty="0" sz="1700" spc="-40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101899" y="3484842"/>
            <a:ext cx="2816860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90"/>
              </a:spcBef>
              <a:tabLst>
                <a:tab pos="1729739" algn="l"/>
              </a:tabLst>
            </a:pP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172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</a:t>
            </a:r>
            <a:r>
              <a:rPr dirty="0" sz="1700" spc="-24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	</a:t>
            </a:r>
            <a:r>
              <a:rPr dirty="0" baseline="-4901" sz="2550">
                <a:latin typeface="Symbol"/>
                <a:cs typeface="Symbol"/>
              </a:rPr>
              <a:t></a:t>
            </a:r>
            <a:r>
              <a:rPr dirty="0" baseline="-4901" sz="2550" spc="-39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172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</a:t>
            </a:r>
            <a:r>
              <a:rPr dirty="0" sz="1700" spc="-27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spc="112" i="1">
                <a:latin typeface="Times New Roman"/>
                <a:cs typeface="Times New Roman"/>
              </a:rPr>
              <a:t> </a:t>
            </a:r>
            <a:r>
              <a:rPr dirty="0" baseline="-4901" sz="2550" spc="82">
                <a:latin typeface="Symbol"/>
                <a:cs typeface="Symbol"/>
              </a:rPr>
              <a:t></a:t>
            </a:r>
            <a:r>
              <a:rPr dirty="0" baseline="35714" sz="2100">
                <a:latin typeface="Times New Roman"/>
                <a:cs typeface="Times New Roman"/>
              </a:rPr>
              <a:t>2</a:t>
            </a:r>
            <a:endParaRPr baseline="35714" sz="21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464446" y="3709584"/>
            <a:ext cx="67500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baseline="13888" sz="2700" spc="-89">
                <a:latin typeface="Symbol"/>
                <a:cs typeface="Symbol"/>
              </a:rPr>
              <a:t></a:t>
            </a:r>
            <a:r>
              <a:rPr dirty="0" baseline="13888" sz="2700" spc="-345">
                <a:latin typeface="Times New Roman"/>
                <a:cs typeface="Times New Roman"/>
              </a:rPr>
              <a:t> </a:t>
            </a:r>
            <a:r>
              <a:rPr dirty="0" sz="1400" i="1">
                <a:latin typeface="Times New Roman"/>
                <a:cs typeface="Times New Roman"/>
              </a:rPr>
              <a:t>ave </a:t>
            </a:r>
            <a:r>
              <a:rPr dirty="0" sz="1400" spc="-114" i="1">
                <a:latin typeface="Times New Roman"/>
                <a:cs typeface="Times New Roman"/>
              </a:rPr>
              <a:t> </a:t>
            </a:r>
            <a:r>
              <a:rPr dirty="0" baseline="14705" sz="2550">
                <a:latin typeface="Symbol"/>
                <a:cs typeface="Symbol"/>
              </a:rPr>
              <a:t></a:t>
            </a:r>
            <a:endParaRPr baseline="14705" sz="2550">
              <a:latin typeface="Symbol"/>
              <a:cs typeface="Symbo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391356" y="5470388"/>
            <a:ext cx="721360" cy="0"/>
          </a:xfrm>
          <a:custGeom>
            <a:avLst/>
            <a:gdLst/>
            <a:ahLst/>
            <a:cxnLst/>
            <a:rect l="l" t="t" r="r" b="b"/>
            <a:pathLst>
              <a:path w="721360" h="0">
                <a:moveTo>
                  <a:pt x="0" y="0"/>
                </a:moveTo>
                <a:lnTo>
                  <a:pt x="720875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5032102" y="5387829"/>
            <a:ext cx="1149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i="1">
                <a:latin typeface="Times New Roman"/>
                <a:cs typeface="Times New Roman"/>
              </a:rPr>
              <a:t>p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42" name="object 4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  <p:sp>
        <p:nvSpPr>
          <p:cNvPr id="37" name="object 37"/>
          <p:cNvSpPr txBox="1"/>
          <p:nvPr/>
        </p:nvSpPr>
        <p:spPr>
          <a:xfrm>
            <a:off x="5345714" y="5049018"/>
            <a:ext cx="774065" cy="700405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algn="ctr" marL="18415">
              <a:lnSpc>
                <a:spcPct val="100000"/>
              </a:lnSpc>
              <a:spcBef>
                <a:spcPts val="595"/>
              </a:spcBef>
            </a:pPr>
            <a:r>
              <a:rPr dirty="0" sz="1700" spc="-160">
                <a:latin typeface="Times New Roman"/>
                <a:cs typeface="Times New Roman"/>
              </a:rPr>
              <a:t>2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endParaRPr baseline="-17857" sz="2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00"/>
              </a:spcBef>
            </a:pP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172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</a:t>
            </a:r>
            <a:r>
              <a:rPr dirty="0" sz="1700" spc="-27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endParaRPr baseline="-17857" sz="21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497387" y="5284029"/>
            <a:ext cx="84772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715645" algn="l"/>
              </a:tabLst>
            </a:pPr>
            <a:r>
              <a:rPr dirty="0" sz="1700">
                <a:latin typeface="Times New Roman"/>
                <a:cs typeface="Times New Roman"/>
              </a:rPr>
              <a:t>tan</a:t>
            </a:r>
            <a:r>
              <a:rPr dirty="0" sz="1700" spc="-160">
                <a:latin typeface="Times New Roman"/>
                <a:cs typeface="Times New Roman"/>
              </a:rPr>
              <a:t> 2</a:t>
            </a:r>
            <a:r>
              <a:rPr dirty="0" sz="1800" spc="-55">
                <a:latin typeface="Symbol"/>
                <a:cs typeface="Symbol"/>
              </a:rPr>
              <a:t></a:t>
            </a:r>
            <a:r>
              <a:rPr dirty="0" sz="1800">
                <a:latin typeface="Times New Roman"/>
                <a:cs typeface="Times New Roman"/>
              </a:rPr>
              <a:t>	</a:t>
            </a:r>
            <a:r>
              <a:rPr dirty="0" sz="1700">
                <a:latin typeface="Symbol"/>
                <a:cs typeface="Symbol"/>
              </a:rPr>
              <a:t>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993515" y="4308895"/>
            <a:ext cx="4991100" cy="799465"/>
          </a:xfrm>
          <a:prstGeom prst="rect">
            <a:avLst/>
          </a:prstGeom>
        </p:spPr>
        <p:txBody>
          <a:bodyPr wrap="square" lIns="0" tIns="115570" rIns="0" bIns="0" rtlCol="0" vert="horz">
            <a:spAutoFit/>
          </a:bodyPr>
          <a:lstStyle/>
          <a:p>
            <a:pPr marL="269875" indent="-231775">
              <a:lnSpc>
                <a:spcPct val="100000"/>
              </a:lnSpc>
              <a:spcBef>
                <a:spcPts val="910"/>
              </a:spcBef>
              <a:buChar char="•"/>
              <a:tabLst>
                <a:tab pos="269240" algn="l"/>
                <a:tab pos="269875" algn="l"/>
              </a:tabLst>
            </a:pPr>
            <a:r>
              <a:rPr dirty="0" sz="2000">
                <a:latin typeface="Times New Roman"/>
                <a:cs typeface="Times New Roman"/>
              </a:rPr>
              <a:t>The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principal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stresses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are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obtained at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i="1">
                <a:latin typeface="Times New Roman"/>
                <a:cs typeface="Times New Roman"/>
              </a:rPr>
              <a:t>A</a:t>
            </a:r>
            <a:r>
              <a:rPr dirty="0" sz="2000" spc="-5" i="1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and </a:t>
            </a:r>
            <a:r>
              <a:rPr dirty="0" sz="2000" i="1">
                <a:latin typeface="Times New Roman"/>
                <a:cs typeface="Times New Roman"/>
              </a:rPr>
              <a:t>B</a:t>
            </a:r>
            <a:r>
              <a:rPr dirty="0" sz="200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495934">
              <a:lnSpc>
                <a:spcPct val="100000"/>
              </a:lnSpc>
              <a:spcBef>
                <a:spcPts val="720"/>
              </a:spcBef>
            </a:pPr>
            <a:r>
              <a:rPr dirty="0" baseline="13888" sz="2700" spc="-89">
                <a:latin typeface="Symbol"/>
                <a:cs typeface="Symbol"/>
              </a:rPr>
              <a:t></a:t>
            </a:r>
            <a:r>
              <a:rPr dirty="0" baseline="13888" sz="2700" spc="-3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max</a:t>
            </a:r>
            <a:r>
              <a:rPr dirty="0" sz="1400" spc="35">
                <a:latin typeface="Times New Roman"/>
                <a:cs typeface="Times New Roman"/>
              </a:rPr>
              <a:t>,</a:t>
            </a:r>
            <a:r>
              <a:rPr dirty="0" sz="1400">
                <a:latin typeface="Times New Roman"/>
                <a:cs typeface="Times New Roman"/>
              </a:rPr>
              <a:t>min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baseline="14705" sz="2550">
                <a:latin typeface="Symbol"/>
                <a:cs typeface="Symbol"/>
              </a:rPr>
              <a:t></a:t>
            </a:r>
            <a:r>
              <a:rPr dirty="0" baseline="14705" sz="2550" spc="-179">
                <a:latin typeface="Times New Roman"/>
                <a:cs typeface="Times New Roman"/>
              </a:rPr>
              <a:t> </a:t>
            </a:r>
            <a:r>
              <a:rPr dirty="0" baseline="13888" sz="2700" spc="-89">
                <a:latin typeface="Symbol"/>
                <a:cs typeface="Symbol"/>
              </a:rPr>
              <a:t></a:t>
            </a:r>
            <a:r>
              <a:rPr dirty="0" baseline="13888" sz="2700" spc="-345">
                <a:latin typeface="Times New Roman"/>
                <a:cs typeface="Times New Roman"/>
              </a:rPr>
              <a:t> </a:t>
            </a:r>
            <a:r>
              <a:rPr dirty="0" sz="1400" i="1">
                <a:latin typeface="Times New Roman"/>
                <a:cs typeface="Times New Roman"/>
              </a:rPr>
              <a:t>ave</a:t>
            </a:r>
            <a:r>
              <a:rPr dirty="0" sz="1400" spc="85" i="1">
                <a:latin typeface="Times New Roman"/>
                <a:cs typeface="Times New Roman"/>
              </a:rPr>
              <a:t> </a:t>
            </a:r>
            <a:r>
              <a:rPr dirty="0" baseline="14705" sz="2550">
                <a:latin typeface="Symbol"/>
                <a:cs typeface="Symbol"/>
              </a:rPr>
              <a:t></a:t>
            </a:r>
            <a:r>
              <a:rPr dirty="0" baseline="14705" sz="2550" spc="-82">
                <a:latin typeface="Times New Roman"/>
                <a:cs typeface="Times New Roman"/>
              </a:rPr>
              <a:t> </a:t>
            </a:r>
            <a:r>
              <a:rPr dirty="0" baseline="14705" sz="2550" i="1">
                <a:latin typeface="Times New Roman"/>
                <a:cs typeface="Times New Roman"/>
              </a:rPr>
              <a:t>R</a:t>
            </a:r>
            <a:endParaRPr baseline="14705" sz="255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250690" y="5829300"/>
            <a:ext cx="4011929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Times New Roman"/>
                <a:cs typeface="Times New Roman"/>
              </a:rPr>
              <a:t>The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direction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of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rotation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of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i="1">
                <a:latin typeface="Times New Roman"/>
                <a:cs typeface="Times New Roman"/>
              </a:rPr>
              <a:t>Ox</a:t>
            </a:r>
            <a:r>
              <a:rPr dirty="0" sz="2000" spc="-20" i="1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to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i="1">
                <a:latin typeface="Times New Roman"/>
                <a:cs typeface="Times New Roman"/>
              </a:rPr>
              <a:t>Oa</a:t>
            </a:r>
            <a:r>
              <a:rPr dirty="0" sz="2000" spc="-10" i="1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is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same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as </a:t>
            </a:r>
            <a:r>
              <a:rPr dirty="0" sz="2000" i="1">
                <a:latin typeface="Times New Roman"/>
                <a:cs typeface="Times New Roman"/>
              </a:rPr>
              <a:t>CX</a:t>
            </a:r>
            <a:r>
              <a:rPr dirty="0" sz="2000" spc="-5" i="1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to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i="1">
                <a:latin typeface="Times New Roman"/>
                <a:cs typeface="Times New Roman"/>
              </a:rPr>
              <a:t>CA</a:t>
            </a:r>
            <a:r>
              <a:rPr dirty="0" sz="200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 spc="10">
                <a:solidFill>
                  <a:srgbClr val="BE5F00"/>
                </a:solidFill>
                <a:latin typeface="Arial MT"/>
                <a:cs typeface="Arial MT"/>
              </a:rPr>
              <a:t>Mohr’s</a:t>
            </a:r>
            <a:r>
              <a:rPr dirty="0" sz="2800" spc="-2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Circle</a:t>
            </a:r>
            <a:r>
              <a:rPr dirty="0" sz="2800" spc="-1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for</a:t>
            </a:r>
            <a:r>
              <a:rPr dirty="0" sz="2800" spc="-1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Plane</a:t>
            </a:r>
            <a:r>
              <a:rPr dirty="0" sz="2800" spc="-1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Stress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1475" y="877887"/>
            <a:ext cx="3287712" cy="2551112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3862" y="3522663"/>
            <a:ext cx="3081337" cy="2941637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727450" marR="5080" indent="-231775">
              <a:lnSpc>
                <a:spcPct val="100000"/>
              </a:lnSpc>
              <a:spcBef>
                <a:spcPts val="100"/>
              </a:spcBef>
              <a:buChar char="•"/>
              <a:tabLst>
                <a:tab pos="3726815" algn="l"/>
                <a:tab pos="3727450" algn="l"/>
              </a:tabLst>
            </a:pPr>
            <a:r>
              <a:rPr dirty="0" spc="-30"/>
              <a:t>With</a:t>
            </a:r>
            <a:r>
              <a:rPr dirty="0"/>
              <a:t> </a:t>
            </a:r>
            <a:r>
              <a:rPr dirty="0" spc="-10"/>
              <a:t>Mohr’s</a:t>
            </a:r>
            <a:r>
              <a:rPr dirty="0" spc="-5"/>
              <a:t> </a:t>
            </a:r>
            <a:r>
              <a:rPr dirty="0" spc="-10"/>
              <a:t>circle</a:t>
            </a:r>
            <a:r>
              <a:rPr dirty="0" spc="-5"/>
              <a:t> uniquely</a:t>
            </a:r>
            <a:r>
              <a:rPr dirty="0"/>
              <a:t> </a:t>
            </a:r>
            <a:r>
              <a:rPr dirty="0" spc="-5"/>
              <a:t>defined,</a:t>
            </a:r>
            <a:r>
              <a:rPr dirty="0"/>
              <a:t> </a:t>
            </a:r>
            <a:r>
              <a:rPr dirty="0" spc="-5"/>
              <a:t>the </a:t>
            </a:r>
            <a:r>
              <a:rPr dirty="0" spc="-10"/>
              <a:t>state </a:t>
            </a:r>
            <a:r>
              <a:rPr dirty="0" spc="-484"/>
              <a:t> </a:t>
            </a:r>
            <a:r>
              <a:rPr dirty="0"/>
              <a:t>of </a:t>
            </a:r>
            <a:r>
              <a:rPr dirty="0" spc="-5"/>
              <a:t>stress at other axes orientations may </a:t>
            </a:r>
            <a:r>
              <a:rPr dirty="0"/>
              <a:t>be </a:t>
            </a:r>
            <a:r>
              <a:rPr dirty="0" spc="5"/>
              <a:t> </a:t>
            </a:r>
            <a:r>
              <a:rPr dirty="0" spc="-5"/>
              <a:t>depicted.</a:t>
            </a:r>
          </a:p>
          <a:p>
            <a:pPr marL="3482975">
              <a:lnSpc>
                <a:spcPct val="100000"/>
              </a:lnSpc>
              <a:spcBef>
                <a:spcPts val="5"/>
              </a:spcBef>
              <a:buFont typeface="Times New Roman"/>
              <a:buChar char="•"/>
            </a:pPr>
            <a:endParaRPr sz="2900"/>
          </a:p>
          <a:p>
            <a:pPr marL="3727450" marR="151765" indent="-231775">
              <a:lnSpc>
                <a:spcPts val="2400"/>
              </a:lnSpc>
              <a:spcBef>
                <a:spcPts val="5"/>
              </a:spcBef>
              <a:buChar char="•"/>
              <a:tabLst>
                <a:tab pos="3726815" algn="l"/>
                <a:tab pos="3727450" algn="l"/>
              </a:tabLst>
            </a:pPr>
            <a:r>
              <a:rPr dirty="0"/>
              <a:t>For</a:t>
            </a:r>
            <a:r>
              <a:rPr dirty="0" spc="-10"/>
              <a:t> </a:t>
            </a:r>
            <a:r>
              <a:rPr dirty="0" spc="-5"/>
              <a:t>the</a:t>
            </a:r>
            <a:r>
              <a:rPr dirty="0" spc="-10"/>
              <a:t> state</a:t>
            </a:r>
            <a:r>
              <a:rPr dirty="0" spc="-5"/>
              <a:t> </a:t>
            </a:r>
            <a:r>
              <a:rPr dirty="0"/>
              <a:t>of</a:t>
            </a:r>
            <a:r>
              <a:rPr dirty="0" spc="-10"/>
              <a:t> </a:t>
            </a:r>
            <a:r>
              <a:rPr dirty="0" spc="-5"/>
              <a:t>stress at</a:t>
            </a:r>
            <a:r>
              <a:rPr dirty="0" spc="-15"/>
              <a:t> </a:t>
            </a:r>
            <a:r>
              <a:rPr dirty="0" spc="-5"/>
              <a:t>an</a:t>
            </a:r>
            <a:r>
              <a:rPr dirty="0"/>
              <a:t> </a:t>
            </a:r>
            <a:r>
              <a:rPr dirty="0" spc="-5"/>
              <a:t>angle </a:t>
            </a:r>
            <a:r>
              <a:rPr dirty="0" sz="2100" spc="-55">
                <a:latin typeface="Symbol"/>
                <a:cs typeface="Symbol"/>
              </a:rPr>
              <a:t></a:t>
            </a:r>
            <a:r>
              <a:rPr dirty="0" sz="2100"/>
              <a:t> </a:t>
            </a:r>
            <a:r>
              <a:rPr dirty="0" spc="-5"/>
              <a:t>with </a:t>
            </a:r>
            <a:r>
              <a:rPr dirty="0"/>
              <a:t> </a:t>
            </a:r>
            <a:r>
              <a:rPr dirty="0" spc="-5"/>
              <a:t>respect to the </a:t>
            </a:r>
            <a:r>
              <a:rPr dirty="0" spc="-5" i="1">
                <a:latin typeface="Times New Roman"/>
                <a:cs typeface="Times New Roman"/>
              </a:rPr>
              <a:t>xy </a:t>
            </a:r>
            <a:r>
              <a:rPr dirty="0" spc="-5"/>
              <a:t>axes, construct </a:t>
            </a:r>
            <a:r>
              <a:rPr dirty="0"/>
              <a:t>a </a:t>
            </a:r>
            <a:r>
              <a:rPr dirty="0" spc="-5"/>
              <a:t>new </a:t>
            </a:r>
            <a:r>
              <a:rPr dirty="0"/>
              <a:t> </a:t>
            </a:r>
            <a:r>
              <a:rPr dirty="0" spc="-10"/>
              <a:t>diameter </a:t>
            </a:r>
            <a:r>
              <a:rPr dirty="0" spc="-5" i="1">
                <a:latin typeface="Times New Roman"/>
                <a:cs typeface="Times New Roman"/>
              </a:rPr>
              <a:t>X’Y’ </a:t>
            </a:r>
            <a:r>
              <a:rPr dirty="0" spc="-5"/>
              <a:t>at</a:t>
            </a:r>
            <a:r>
              <a:rPr dirty="0" spc="-10"/>
              <a:t> </a:t>
            </a:r>
            <a:r>
              <a:rPr dirty="0" spc="-5"/>
              <a:t>an</a:t>
            </a:r>
            <a:r>
              <a:rPr dirty="0"/>
              <a:t> </a:t>
            </a:r>
            <a:r>
              <a:rPr dirty="0" spc="-5"/>
              <a:t>angle </a:t>
            </a:r>
            <a:r>
              <a:rPr dirty="0" spc="-30"/>
              <a:t>2</a:t>
            </a:r>
            <a:r>
              <a:rPr dirty="0" sz="2100" spc="-30">
                <a:latin typeface="Symbol"/>
                <a:cs typeface="Symbol"/>
              </a:rPr>
              <a:t></a:t>
            </a:r>
            <a:r>
              <a:rPr dirty="0" sz="2100" spc="-20"/>
              <a:t> </a:t>
            </a:r>
            <a:r>
              <a:rPr dirty="0" spc="-5"/>
              <a:t>with</a:t>
            </a:r>
            <a:r>
              <a:rPr dirty="0"/>
              <a:t> </a:t>
            </a:r>
            <a:r>
              <a:rPr dirty="0" spc="-5"/>
              <a:t>respect</a:t>
            </a:r>
            <a:r>
              <a:rPr dirty="0" spc="-15"/>
              <a:t> </a:t>
            </a:r>
            <a:r>
              <a:rPr dirty="0" spc="-5"/>
              <a:t>to </a:t>
            </a:r>
            <a:r>
              <a:rPr dirty="0" spc="-484"/>
              <a:t> </a:t>
            </a:r>
            <a:r>
              <a:rPr dirty="0" i="1">
                <a:latin typeface="Times New Roman"/>
                <a:cs typeface="Times New Roman"/>
              </a:rPr>
              <a:t>XY</a:t>
            </a:r>
            <a:r>
              <a:rPr dirty="0"/>
              <a:t>.</a:t>
            </a:r>
            <a:endParaRPr sz="2100">
              <a:latin typeface="Times New Roman"/>
              <a:cs typeface="Times New Roman"/>
            </a:endParaRPr>
          </a:p>
          <a:p>
            <a:pPr marL="3482975">
              <a:lnSpc>
                <a:spcPct val="100000"/>
              </a:lnSpc>
              <a:spcBef>
                <a:spcPts val="20"/>
              </a:spcBef>
              <a:buFont typeface="Times New Roman"/>
              <a:buChar char="•"/>
            </a:pPr>
            <a:endParaRPr sz="2750"/>
          </a:p>
          <a:p>
            <a:pPr marL="3727450" marR="720090" indent="-231775">
              <a:lnSpc>
                <a:spcPct val="100000"/>
              </a:lnSpc>
              <a:buChar char="•"/>
              <a:tabLst>
                <a:tab pos="3726815" algn="l"/>
                <a:tab pos="3727450" algn="l"/>
              </a:tabLst>
            </a:pPr>
            <a:r>
              <a:rPr dirty="0" spc="-5"/>
              <a:t>Normal and shear stresses are obtained </a:t>
            </a:r>
            <a:r>
              <a:rPr dirty="0" spc="-484"/>
              <a:t> </a:t>
            </a:r>
            <a:r>
              <a:rPr dirty="0" spc="-5"/>
              <a:t>from</a:t>
            </a:r>
            <a:r>
              <a:rPr dirty="0" spc="-15"/>
              <a:t> </a:t>
            </a:r>
            <a:r>
              <a:rPr dirty="0" spc="-5"/>
              <a:t>the coordinates</a:t>
            </a:r>
            <a:r>
              <a:rPr dirty="0" spc="-10"/>
              <a:t> </a:t>
            </a:r>
            <a:r>
              <a:rPr dirty="0" spc="-5" i="1">
                <a:latin typeface="Times New Roman"/>
                <a:cs typeface="Times New Roman"/>
              </a:rPr>
              <a:t>X’Y’.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 spc="10">
                <a:solidFill>
                  <a:srgbClr val="BE5F00"/>
                </a:solidFill>
                <a:latin typeface="Arial MT"/>
                <a:cs typeface="Arial MT"/>
              </a:rPr>
              <a:t>Mohr’s</a:t>
            </a:r>
            <a:r>
              <a:rPr dirty="0" sz="2800" spc="-2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Circle</a:t>
            </a:r>
            <a:r>
              <a:rPr dirty="0" sz="2800" spc="-1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for</a:t>
            </a:r>
            <a:r>
              <a:rPr dirty="0" sz="2800" spc="-1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Plane</a:t>
            </a:r>
            <a:r>
              <a:rPr dirty="0" sz="2800" spc="-1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Stress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1387" y="1095375"/>
            <a:ext cx="6911974" cy="2181225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451802" y="922019"/>
            <a:ext cx="418592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4475" indent="-231775">
              <a:lnSpc>
                <a:spcPct val="100000"/>
              </a:lnSpc>
              <a:spcBef>
                <a:spcPts val="100"/>
              </a:spcBef>
              <a:buChar char="•"/>
              <a:tabLst>
                <a:tab pos="243840" algn="l"/>
                <a:tab pos="244475" algn="l"/>
              </a:tabLst>
            </a:pPr>
            <a:r>
              <a:rPr dirty="0" sz="2000" spc="-10">
                <a:latin typeface="Times New Roman"/>
                <a:cs typeface="Times New Roman"/>
              </a:rPr>
              <a:t>Mohr’s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circle </a:t>
            </a:r>
            <a:r>
              <a:rPr dirty="0" sz="2000" spc="-5">
                <a:latin typeface="Times New Roman"/>
                <a:cs typeface="Times New Roman"/>
              </a:rPr>
              <a:t>for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centric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axial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loading: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60631" y="3040267"/>
            <a:ext cx="157480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i="1">
                <a:latin typeface="Times New Roman"/>
                <a:cs typeface="Times New Roman"/>
              </a:rPr>
              <a:t>A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36555" y="2861770"/>
            <a:ext cx="1206500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89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75">
                <a:latin typeface="Times New Roman"/>
                <a:cs typeface="Times New Roman"/>
              </a:rPr>
              <a:t> 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104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5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0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06897" y="2861770"/>
            <a:ext cx="817880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127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165">
                <a:latin typeface="Times New Roman"/>
                <a:cs typeface="Times New Roman"/>
              </a:rPr>
              <a:t> </a:t>
            </a:r>
            <a:r>
              <a:rPr dirty="0" u="sng" baseline="34313" sz="2550" i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</a:t>
            </a:r>
            <a:r>
              <a:rPr dirty="0" baseline="34313" sz="2550" spc="-202" i="1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,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221045" y="3052967"/>
            <a:ext cx="285750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latin typeface="Times New Roman"/>
                <a:cs typeface="Times New Roman"/>
              </a:rPr>
              <a:t>2</a:t>
            </a:r>
            <a:r>
              <a:rPr dirty="0" sz="1700" spc="-270">
                <a:latin typeface="Times New Roman"/>
                <a:cs typeface="Times New Roman"/>
              </a:rPr>
              <a:t> </a:t>
            </a:r>
            <a:r>
              <a:rPr dirty="0" sz="1700" i="1">
                <a:latin typeface="Times New Roman"/>
                <a:cs typeface="Times New Roman"/>
              </a:rPr>
              <a:t>A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75710" y="2874470"/>
            <a:ext cx="1855470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127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2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89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75">
                <a:latin typeface="Times New Roman"/>
                <a:cs typeface="Times New Roman"/>
              </a:rPr>
              <a:t> 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104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40">
                <a:latin typeface="Times New Roman"/>
                <a:cs typeface="Times New Roman"/>
              </a:rPr>
              <a:t> </a:t>
            </a:r>
            <a:r>
              <a:rPr dirty="0" u="sng" baseline="34313" sz="2550" spc="209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baseline="34313" sz="2550" i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</a:t>
            </a:r>
            <a:r>
              <a:rPr dirty="0" u="sng" baseline="34313" sz="2550" spc="120" i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endParaRPr baseline="34313" sz="2550">
              <a:latin typeface="Times New Roman"/>
              <a:cs typeface="Times New Roman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30287" y="3871913"/>
            <a:ext cx="7048499" cy="2170112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451802" y="3601211"/>
            <a:ext cx="382714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4475" indent="-231775">
              <a:lnSpc>
                <a:spcPct val="100000"/>
              </a:lnSpc>
              <a:spcBef>
                <a:spcPts val="100"/>
              </a:spcBef>
              <a:buChar char="•"/>
              <a:tabLst>
                <a:tab pos="243840" algn="l"/>
                <a:tab pos="244475" algn="l"/>
              </a:tabLst>
            </a:pPr>
            <a:r>
              <a:rPr dirty="0" sz="2000" spc="-10">
                <a:latin typeface="Times New Roman"/>
                <a:cs typeface="Times New Roman"/>
              </a:rPr>
              <a:t>Mohr’s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circle </a:t>
            </a:r>
            <a:r>
              <a:rPr dirty="0" sz="2000" spc="-5">
                <a:latin typeface="Times New Roman"/>
                <a:cs typeface="Times New Roman"/>
              </a:rPr>
              <a:t>for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torsional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loading: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32" name="object 3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  <p:sp>
        <p:nvSpPr>
          <p:cNvPr id="25" name="object 25"/>
          <p:cNvSpPr txBox="1"/>
          <p:nvPr/>
        </p:nvSpPr>
        <p:spPr>
          <a:xfrm>
            <a:off x="3082090" y="6135892"/>
            <a:ext cx="121920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i="1">
                <a:latin typeface="Times New Roman"/>
                <a:cs typeface="Times New Roman"/>
              </a:rPr>
              <a:t>J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458095" y="5823157"/>
            <a:ext cx="83121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baseline="-32407" sz="2700" spc="-67">
                <a:latin typeface="Symbol"/>
                <a:cs typeface="Symbol"/>
              </a:rPr>
              <a:t></a:t>
            </a:r>
            <a:r>
              <a:rPr dirty="0" baseline="-32407" sz="2700" spc="-307">
                <a:latin typeface="Times New Roman"/>
                <a:cs typeface="Times New Roman"/>
              </a:rPr>
              <a:t> </a:t>
            </a:r>
            <a:r>
              <a:rPr dirty="0" baseline="-59523" sz="2100" i="1">
                <a:latin typeface="Times New Roman"/>
                <a:cs typeface="Times New Roman"/>
              </a:rPr>
              <a:t>xy</a:t>
            </a:r>
            <a:r>
              <a:rPr dirty="0" baseline="-59523" sz="2100" i="1">
                <a:latin typeface="Times New Roman"/>
                <a:cs typeface="Times New Roman"/>
              </a:rPr>
              <a:t> </a:t>
            </a:r>
            <a:r>
              <a:rPr dirty="0" baseline="-59523" sz="2100" spc="-104" i="1">
                <a:latin typeface="Times New Roman"/>
                <a:cs typeface="Times New Roman"/>
              </a:rPr>
              <a:t> </a:t>
            </a:r>
            <a:r>
              <a:rPr dirty="0" baseline="-34313" sz="2550">
                <a:latin typeface="Symbol"/>
                <a:cs typeface="Symbol"/>
              </a:rPr>
              <a:t></a:t>
            </a:r>
            <a:r>
              <a:rPr dirty="0" baseline="-34313" sz="2550" spc="15">
                <a:latin typeface="Times New Roman"/>
                <a:cs typeface="Times New Roman"/>
              </a:rPr>
              <a:t> </a:t>
            </a:r>
            <a:r>
              <a:rPr dirty="0" u="sng" sz="1700" i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Tc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79910" y="5957394"/>
            <a:ext cx="117284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127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2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89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5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0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35210" y="6123192"/>
            <a:ext cx="121920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i="1">
                <a:latin typeface="Times New Roman"/>
                <a:cs typeface="Times New Roman"/>
              </a:rPr>
              <a:t>J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366673" y="5944695"/>
            <a:ext cx="720090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104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5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0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958285" y="5944695"/>
            <a:ext cx="1283970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127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2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89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10">
                <a:latin typeface="Times New Roman"/>
                <a:cs typeface="Times New Roman"/>
              </a:rPr>
              <a:t> </a:t>
            </a:r>
            <a:r>
              <a:rPr dirty="0" u="sng" baseline="34313" sz="2550" i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Tc</a:t>
            </a:r>
            <a:endParaRPr baseline="34313" sz="25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Example</a:t>
            </a:r>
            <a:r>
              <a:rPr dirty="0" sz="2800" spc="-40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7.02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8987" y="1096962"/>
            <a:ext cx="2393949" cy="220345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516890" y="3625596"/>
            <a:ext cx="3869054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Times New Roman"/>
                <a:cs typeface="Times New Roman"/>
              </a:rPr>
              <a:t>For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state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of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plane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shown,</a:t>
            </a:r>
            <a:endParaRPr sz="2000">
              <a:latin typeface="Times New Roman"/>
              <a:cs typeface="Times New Roman"/>
            </a:endParaRPr>
          </a:p>
          <a:p>
            <a:pPr marL="356870" indent="-344805">
              <a:lnSpc>
                <a:spcPct val="100000"/>
              </a:lnSpc>
              <a:buAutoNum type="alphaLcParenBoth"/>
              <a:tabLst>
                <a:tab pos="357505" algn="l"/>
              </a:tabLst>
            </a:pPr>
            <a:r>
              <a:rPr dirty="0" sz="2000" spc="-5">
                <a:latin typeface="Times New Roman"/>
                <a:cs typeface="Times New Roman"/>
              </a:rPr>
              <a:t>construct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Mohr’s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circle,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determine</a:t>
            </a:r>
            <a:endParaRPr sz="2000">
              <a:latin typeface="Times New Roman"/>
              <a:cs typeface="Times New Roman"/>
            </a:endParaRPr>
          </a:p>
          <a:p>
            <a:pPr marL="12700" marR="46355">
              <a:lnSpc>
                <a:spcPct val="100000"/>
              </a:lnSpc>
              <a:buAutoNum type="alphaLcParenBoth"/>
              <a:tabLst>
                <a:tab pos="371475" algn="l"/>
              </a:tabLst>
            </a:pPr>
            <a:r>
              <a:rPr dirty="0" sz="2000" spc="-5">
                <a:latin typeface="Times New Roman"/>
                <a:cs typeface="Times New Roman"/>
              </a:rPr>
              <a:t>the principal planes, (c) the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principal stresses, (d) the maximum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shearing stress and the corresponding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normal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59400" y="857250"/>
            <a:ext cx="3143250" cy="3330575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4744402" y="4015739"/>
            <a:ext cx="3267710" cy="93980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dirty="0" sz="2000">
                <a:latin typeface="Times New Roman"/>
                <a:cs typeface="Times New Roman"/>
              </a:rPr>
              <a:t>SOLUTION:</a:t>
            </a:r>
            <a:endParaRPr sz="2000">
              <a:latin typeface="Times New Roman"/>
              <a:cs typeface="Times New Roman"/>
            </a:endParaRPr>
          </a:p>
          <a:p>
            <a:pPr marL="240029" indent="-227329">
              <a:lnSpc>
                <a:spcPct val="100000"/>
              </a:lnSpc>
              <a:spcBef>
                <a:spcPts val="1200"/>
              </a:spcBef>
              <a:buChar char="•"/>
              <a:tabLst>
                <a:tab pos="239395" algn="l"/>
                <a:tab pos="240029" algn="l"/>
              </a:tabLst>
            </a:pPr>
            <a:r>
              <a:rPr dirty="0" sz="2000" spc="-5">
                <a:latin typeface="Times New Roman"/>
                <a:cs typeface="Times New Roman"/>
              </a:rPr>
              <a:t>Construction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of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Mohr’s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circle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711895" y="5352750"/>
            <a:ext cx="777240" cy="0"/>
          </a:xfrm>
          <a:custGeom>
            <a:avLst/>
            <a:gdLst/>
            <a:ahLst/>
            <a:cxnLst/>
            <a:rect l="l" t="t" r="r" b="b"/>
            <a:pathLst>
              <a:path w="777239" h="0">
                <a:moveTo>
                  <a:pt x="0" y="0"/>
                </a:moveTo>
                <a:lnTo>
                  <a:pt x="776765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1" name="object 21"/>
          <p:cNvGrpSpPr/>
          <p:nvPr/>
        </p:nvGrpSpPr>
        <p:grpSpPr>
          <a:xfrm>
            <a:off x="5988937" y="6043515"/>
            <a:ext cx="1343660" cy="342265"/>
            <a:chOff x="5988937" y="6043515"/>
            <a:chExt cx="1343660" cy="342265"/>
          </a:xfrm>
        </p:grpSpPr>
        <p:sp>
          <p:nvSpPr>
            <p:cNvPr id="22" name="object 22"/>
            <p:cNvSpPr/>
            <p:nvPr/>
          </p:nvSpPr>
          <p:spPr>
            <a:xfrm>
              <a:off x="5992113" y="6253913"/>
              <a:ext cx="31115" cy="17145"/>
            </a:xfrm>
            <a:custGeom>
              <a:avLst/>
              <a:gdLst/>
              <a:ahLst/>
              <a:cxnLst/>
              <a:rect l="l" t="t" r="r" b="b"/>
              <a:pathLst>
                <a:path w="31114" h="17145">
                  <a:moveTo>
                    <a:pt x="0" y="17067"/>
                  </a:moveTo>
                  <a:lnTo>
                    <a:pt x="30971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6023084" y="6257088"/>
              <a:ext cx="45720" cy="122555"/>
            </a:xfrm>
            <a:custGeom>
              <a:avLst/>
              <a:gdLst/>
              <a:ahLst/>
              <a:cxnLst/>
              <a:rect l="l" t="t" r="r" b="b"/>
              <a:pathLst>
                <a:path w="45720" h="122554">
                  <a:moveTo>
                    <a:pt x="0" y="0"/>
                  </a:moveTo>
                  <a:lnTo>
                    <a:pt x="45243" y="122280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6071503" y="6046690"/>
              <a:ext cx="1261110" cy="332740"/>
            </a:xfrm>
            <a:custGeom>
              <a:avLst/>
              <a:gdLst/>
              <a:ahLst/>
              <a:cxnLst/>
              <a:rect l="l" t="t" r="r" b="b"/>
              <a:pathLst>
                <a:path w="1261109" h="332739">
                  <a:moveTo>
                    <a:pt x="0" y="332678"/>
                  </a:moveTo>
                  <a:lnTo>
                    <a:pt x="54373" y="0"/>
                  </a:lnTo>
                </a:path>
                <a:path w="1261109" h="332739">
                  <a:moveTo>
                    <a:pt x="54373" y="0"/>
                  </a:moveTo>
                  <a:lnTo>
                    <a:pt x="126061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6033802" y="5344812"/>
            <a:ext cx="1403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33" name="object 3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  <p:sp>
        <p:nvSpPr>
          <p:cNvPr id="26" name="object 26"/>
          <p:cNvSpPr txBox="1"/>
          <p:nvPr/>
        </p:nvSpPr>
        <p:spPr>
          <a:xfrm>
            <a:off x="7890969" y="5168544"/>
            <a:ext cx="89090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2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728001" y="4927344"/>
            <a:ext cx="1136650" cy="717550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30"/>
              </a:spcBef>
            </a:pPr>
            <a:r>
              <a:rPr dirty="0" u="sng" sz="2250" spc="-22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</a:t>
            </a:r>
            <a:r>
              <a:rPr dirty="0" u="sng" sz="1800" spc="-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5</a:t>
            </a:r>
            <a:r>
              <a:rPr dirty="0" u="sng" sz="1800" spc="5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dirty="0" u="sng" sz="2250" spc="-16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</a:t>
            </a:r>
            <a:r>
              <a:rPr dirty="0" u="sng" sz="2250" spc="-33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80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</a:t>
            </a:r>
            <a:r>
              <a:rPr dirty="0" u="sng" sz="1800" spc="-1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250" spc="-165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</a:t>
            </a:r>
            <a:r>
              <a:rPr dirty="0" u="sng" sz="180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</a:t>
            </a:r>
            <a:r>
              <a:rPr dirty="0" u="sng" sz="1800" spc="-28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800" spc="-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dirty="0" u="sng" sz="1800" spc="5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dirty="0" u="sng" sz="2250" spc="-16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</a:t>
            </a:r>
            <a:endParaRPr sz="2250">
              <a:latin typeface="Symbol"/>
              <a:cs typeface="Symbol"/>
            </a:endParaRPr>
          </a:p>
          <a:p>
            <a:pPr algn="ctr" marR="635">
              <a:lnSpc>
                <a:spcPct val="100000"/>
              </a:lnSpc>
              <a:spcBef>
                <a:spcPts val="254"/>
              </a:spcBef>
            </a:pPr>
            <a:r>
              <a:rPr dirty="0" sz="180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539076" y="5168544"/>
            <a:ext cx="15113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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994671" y="5541995"/>
            <a:ext cx="3741420" cy="854710"/>
          </a:xfrm>
          <a:prstGeom prst="rect">
            <a:avLst/>
          </a:prstGeom>
        </p:spPr>
        <p:txBody>
          <a:bodyPr wrap="square" lIns="0" tIns="10477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825"/>
              </a:spcBef>
              <a:tabLst>
                <a:tab pos="2466975" algn="l"/>
              </a:tabLst>
            </a:pPr>
            <a:r>
              <a:rPr dirty="0" sz="1800" spc="-5" i="1">
                <a:latin typeface="Times New Roman"/>
                <a:cs typeface="Times New Roman"/>
              </a:rPr>
              <a:t>C</a:t>
            </a:r>
            <a:r>
              <a:rPr dirty="0" sz="1800" i="1">
                <a:latin typeface="Times New Roman"/>
                <a:cs typeface="Times New Roman"/>
              </a:rPr>
              <a:t>F</a:t>
            </a:r>
            <a:r>
              <a:rPr dirty="0" sz="1800" spc="16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114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9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2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40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3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</a:t>
            </a:r>
            <a:r>
              <a:rPr dirty="0" sz="1800">
                <a:latin typeface="Times New Roman"/>
                <a:cs typeface="Times New Roman"/>
              </a:rPr>
              <a:t>a	</a:t>
            </a:r>
            <a:r>
              <a:rPr dirty="0" sz="1800" i="1">
                <a:latin typeface="Times New Roman"/>
                <a:cs typeface="Times New Roman"/>
              </a:rPr>
              <a:t>FX </a:t>
            </a:r>
            <a:r>
              <a:rPr dirty="0" sz="1800" spc="-18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4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  <a:p>
            <a:pPr marL="52069">
              <a:lnSpc>
                <a:spcPct val="100000"/>
              </a:lnSpc>
              <a:spcBef>
                <a:spcPts val="935"/>
              </a:spcBef>
              <a:tabLst>
                <a:tab pos="1140460" algn="l"/>
              </a:tabLst>
            </a:pPr>
            <a:r>
              <a:rPr dirty="0" sz="1800" i="1">
                <a:latin typeface="Times New Roman"/>
                <a:cs typeface="Times New Roman"/>
              </a:rPr>
              <a:t>R</a:t>
            </a:r>
            <a:r>
              <a:rPr dirty="0" sz="1800" spc="1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C</a:t>
            </a:r>
            <a:r>
              <a:rPr dirty="0" sz="1800" i="1">
                <a:latin typeface="Times New Roman"/>
                <a:cs typeface="Times New Roman"/>
              </a:rPr>
              <a:t>X </a:t>
            </a:r>
            <a:r>
              <a:rPr dirty="0" sz="1800" spc="-17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>
                <a:latin typeface="Times New Roman"/>
                <a:cs typeface="Times New Roman"/>
              </a:rPr>
              <a:t>	</a:t>
            </a:r>
            <a:r>
              <a:rPr dirty="0" sz="2250" spc="-220">
                <a:latin typeface="Symbol"/>
                <a:cs typeface="Symbol"/>
              </a:rPr>
              <a:t></a:t>
            </a:r>
            <a:r>
              <a:rPr dirty="0" sz="1800" spc="-5">
                <a:latin typeface="Times New Roman"/>
                <a:cs typeface="Times New Roman"/>
              </a:rPr>
              <a:t>3</a:t>
            </a:r>
            <a:r>
              <a:rPr dirty="0" sz="1800" spc="55">
                <a:latin typeface="Times New Roman"/>
                <a:cs typeface="Times New Roman"/>
              </a:rPr>
              <a:t>0</a:t>
            </a:r>
            <a:r>
              <a:rPr dirty="0" sz="2250" spc="-220">
                <a:latin typeface="Symbol"/>
                <a:cs typeface="Symbol"/>
              </a:rPr>
              <a:t></a:t>
            </a:r>
            <a:r>
              <a:rPr dirty="0" baseline="31481" sz="2250">
                <a:latin typeface="Times New Roman"/>
                <a:cs typeface="Times New Roman"/>
              </a:rPr>
              <a:t>2</a:t>
            </a:r>
            <a:r>
              <a:rPr dirty="0" baseline="31481" sz="2250" spc="179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sz="2250" spc="-165">
                <a:latin typeface="Symbol"/>
                <a:cs typeface="Symbol"/>
              </a:rPr>
              <a:t></a:t>
            </a:r>
            <a:r>
              <a:rPr dirty="0" sz="1800" spc="-5">
                <a:latin typeface="Times New Roman"/>
                <a:cs typeface="Times New Roman"/>
              </a:rPr>
              <a:t>4</a:t>
            </a:r>
            <a:r>
              <a:rPr dirty="0" sz="1800" spc="55">
                <a:latin typeface="Times New Roman"/>
                <a:cs typeface="Times New Roman"/>
              </a:rPr>
              <a:t>0</a:t>
            </a:r>
            <a:r>
              <a:rPr dirty="0" sz="2250" spc="-220">
                <a:latin typeface="Symbol"/>
                <a:cs typeface="Symbol"/>
              </a:rPr>
              <a:t></a:t>
            </a:r>
            <a:r>
              <a:rPr dirty="0" baseline="31481" sz="2250">
                <a:latin typeface="Times New Roman"/>
                <a:cs typeface="Times New Roman"/>
              </a:rPr>
              <a:t>2 </a:t>
            </a:r>
            <a:r>
              <a:rPr dirty="0" baseline="31481" sz="2250" spc="-120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665063" y="4976338"/>
            <a:ext cx="83121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x</a:t>
            </a:r>
            <a:r>
              <a:rPr dirty="0" baseline="-16666" sz="2250" spc="24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1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y</a:t>
            </a:r>
            <a:endParaRPr baseline="-16666" sz="22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983956" y="5213341"/>
            <a:ext cx="70739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3157" sz="2850" spc="-89">
                <a:latin typeface="Symbol"/>
                <a:cs typeface="Symbol"/>
              </a:rPr>
              <a:t></a:t>
            </a:r>
            <a:r>
              <a:rPr dirty="0" baseline="13157" sz="2850" spc="-367">
                <a:latin typeface="Times New Roman"/>
                <a:cs typeface="Times New Roman"/>
              </a:rPr>
              <a:t> </a:t>
            </a:r>
            <a:r>
              <a:rPr dirty="0" sz="1500" i="1">
                <a:latin typeface="Times New Roman"/>
                <a:cs typeface="Times New Roman"/>
              </a:rPr>
              <a:t>ave </a:t>
            </a:r>
            <a:r>
              <a:rPr dirty="0" sz="1500" spc="-170" i="1">
                <a:latin typeface="Times New Roman"/>
                <a:cs typeface="Times New Roman"/>
              </a:rPr>
              <a:t> </a:t>
            </a:r>
            <a:r>
              <a:rPr dirty="0" baseline="13888" sz="2700">
                <a:latin typeface="Symbol"/>
                <a:cs typeface="Symbol"/>
              </a:rPr>
              <a:t></a:t>
            </a:r>
            <a:endParaRPr baseline="13888" sz="27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Example</a:t>
            </a:r>
            <a:r>
              <a:rPr dirty="0" sz="2800" spc="-40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7.02</a:t>
            </a:r>
            <a:endParaRPr sz="2800">
              <a:latin typeface="Arial MT"/>
              <a:cs typeface="Arial M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01638" y="942975"/>
            <a:ext cx="3905250" cy="5361305"/>
            <a:chOff x="401638" y="942975"/>
            <a:chExt cx="3905250" cy="536130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0863" y="942975"/>
              <a:ext cx="2751136" cy="291306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1638" y="3622999"/>
              <a:ext cx="3905249" cy="268096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230452" y="3598862"/>
              <a:ext cx="628015" cy="1639570"/>
            </a:xfrm>
            <a:custGeom>
              <a:avLst/>
              <a:gdLst/>
              <a:ahLst/>
              <a:cxnLst/>
              <a:rect l="l" t="t" r="r" b="b"/>
              <a:pathLst>
                <a:path w="628014" h="1639570">
                  <a:moveTo>
                    <a:pt x="627405" y="0"/>
                  </a:moveTo>
                  <a:lnTo>
                    <a:pt x="0" y="0"/>
                  </a:lnTo>
                  <a:lnTo>
                    <a:pt x="0" y="1472311"/>
                  </a:lnTo>
                  <a:lnTo>
                    <a:pt x="228142" y="1472311"/>
                  </a:lnTo>
                  <a:lnTo>
                    <a:pt x="228142" y="1639404"/>
                  </a:lnTo>
                  <a:lnTo>
                    <a:pt x="520458" y="1639404"/>
                  </a:lnTo>
                  <a:lnTo>
                    <a:pt x="520458" y="1472311"/>
                  </a:lnTo>
                  <a:lnTo>
                    <a:pt x="627405" y="1472311"/>
                  </a:lnTo>
                  <a:lnTo>
                    <a:pt x="6274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4731702" y="866406"/>
            <a:ext cx="3463290" cy="864869"/>
          </a:xfrm>
          <a:prstGeom prst="rect">
            <a:avLst/>
          </a:prstGeom>
        </p:spPr>
        <p:txBody>
          <a:bodyPr wrap="square" lIns="0" tIns="138430" rIns="0" bIns="0" rtlCol="0" vert="horz">
            <a:spAutoFit/>
          </a:bodyPr>
          <a:lstStyle/>
          <a:p>
            <a:pPr marL="265430" indent="-227329">
              <a:lnSpc>
                <a:spcPct val="100000"/>
              </a:lnSpc>
              <a:spcBef>
                <a:spcPts val="1090"/>
              </a:spcBef>
              <a:buChar char="•"/>
              <a:tabLst>
                <a:tab pos="264795" algn="l"/>
                <a:tab pos="265430" algn="l"/>
              </a:tabLst>
            </a:pPr>
            <a:r>
              <a:rPr dirty="0" sz="2000" spc="-5">
                <a:latin typeface="Times New Roman"/>
                <a:cs typeface="Times New Roman"/>
              </a:rPr>
              <a:t>Principal</a:t>
            </a:r>
            <a:r>
              <a:rPr dirty="0" sz="2000" spc="-3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planes</a:t>
            </a:r>
            <a:r>
              <a:rPr dirty="0" sz="2000" spc="-3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and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stresses</a:t>
            </a:r>
            <a:endParaRPr sz="2000">
              <a:latin typeface="Times New Roman"/>
              <a:cs typeface="Times New Roman"/>
            </a:endParaRPr>
          </a:p>
          <a:p>
            <a:pPr marL="417195">
              <a:lnSpc>
                <a:spcPct val="100000"/>
              </a:lnSpc>
              <a:spcBef>
                <a:spcPts val="940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50">
                <a:latin typeface="Times New Roman"/>
                <a:cs typeface="Times New Roman"/>
              </a:rPr>
              <a:t> </a:t>
            </a:r>
            <a:r>
              <a:rPr dirty="0" baseline="-16666" sz="2250">
                <a:latin typeface="Times New Roman"/>
                <a:cs typeface="Times New Roman"/>
              </a:rPr>
              <a:t>max</a:t>
            </a:r>
            <a:r>
              <a:rPr dirty="0" baseline="-16666" sz="2250">
                <a:latin typeface="Times New Roman"/>
                <a:cs typeface="Times New Roman"/>
              </a:rPr>
              <a:t> </a:t>
            </a:r>
            <a:r>
              <a:rPr dirty="0" baseline="-16666" sz="2250" spc="-209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5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O</a:t>
            </a:r>
            <a:r>
              <a:rPr dirty="0" sz="1800" i="1">
                <a:latin typeface="Times New Roman"/>
                <a:cs typeface="Times New Roman"/>
              </a:rPr>
              <a:t>A</a:t>
            </a:r>
            <a:r>
              <a:rPr dirty="0" sz="1800" spc="-8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5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O</a:t>
            </a:r>
            <a:r>
              <a:rPr dirty="0" sz="1800" i="1">
                <a:latin typeface="Times New Roman"/>
                <a:cs typeface="Times New Roman"/>
              </a:rPr>
              <a:t>C</a:t>
            </a:r>
            <a:r>
              <a:rPr dirty="0" sz="180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120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C</a:t>
            </a:r>
            <a:r>
              <a:rPr dirty="0" sz="1800" i="1">
                <a:latin typeface="Times New Roman"/>
                <a:cs typeface="Times New Roman"/>
              </a:rPr>
              <a:t>A</a:t>
            </a:r>
            <a:r>
              <a:rPr dirty="0" sz="1800" spc="-6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2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114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12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50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28" name="object 2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  <p:sp>
        <p:nvSpPr>
          <p:cNvPr id="21" name="object 21"/>
          <p:cNvSpPr txBox="1"/>
          <p:nvPr/>
        </p:nvSpPr>
        <p:spPr>
          <a:xfrm>
            <a:off x="5140325" y="1843087"/>
            <a:ext cx="14827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255">
              <a:lnSpc>
                <a:spcPts val="2020"/>
              </a:lnSpc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50">
                <a:latin typeface="Times New Roman"/>
                <a:cs typeface="Times New Roman"/>
              </a:rPr>
              <a:t> </a:t>
            </a:r>
            <a:r>
              <a:rPr dirty="0" baseline="-16666" sz="2250">
                <a:latin typeface="Times New Roman"/>
                <a:cs typeface="Times New Roman"/>
              </a:rPr>
              <a:t>max</a:t>
            </a:r>
            <a:r>
              <a:rPr dirty="0" baseline="-16666" sz="2250">
                <a:latin typeface="Times New Roman"/>
                <a:cs typeface="Times New Roman"/>
              </a:rPr>
              <a:t> </a:t>
            </a:r>
            <a:r>
              <a:rPr dirty="0" baseline="-16666" sz="2250" spc="-209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4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7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10956" y="2179932"/>
            <a:ext cx="3119755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50">
                <a:latin typeface="Times New Roman"/>
                <a:cs typeface="Times New Roman"/>
              </a:rPr>
              <a:t> </a:t>
            </a:r>
            <a:r>
              <a:rPr dirty="0" baseline="-16666" sz="2250">
                <a:latin typeface="Times New Roman"/>
                <a:cs typeface="Times New Roman"/>
              </a:rPr>
              <a:t>max</a:t>
            </a:r>
            <a:r>
              <a:rPr dirty="0" baseline="-16666" sz="2250">
                <a:latin typeface="Times New Roman"/>
                <a:cs typeface="Times New Roman"/>
              </a:rPr>
              <a:t> </a:t>
            </a:r>
            <a:r>
              <a:rPr dirty="0" baseline="-16666" sz="2250" spc="-209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5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O</a:t>
            </a:r>
            <a:r>
              <a:rPr dirty="0" sz="1800" i="1">
                <a:latin typeface="Times New Roman"/>
                <a:cs typeface="Times New Roman"/>
              </a:rPr>
              <a:t>B</a:t>
            </a:r>
            <a:r>
              <a:rPr dirty="0" sz="1800" spc="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5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O</a:t>
            </a:r>
            <a:r>
              <a:rPr dirty="0" sz="1800" i="1">
                <a:latin typeface="Times New Roman"/>
                <a:cs typeface="Times New Roman"/>
              </a:rPr>
              <a:t>C</a:t>
            </a:r>
            <a:r>
              <a:rPr dirty="0" sz="180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35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B</a:t>
            </a:r>
            <a:r>
              <a:rPr dirty="0" sz="1800" i="1">
                <a:latin typeface="Times New Roman"/>
                <a:cs typeface="Times New Roman"/>
              </a:rPr>
              <a:t>C</a:t>
            </a:r>
            <a:r>
              <a:rPr dirty="0" sz="1800" spc="7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2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114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15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50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140325" y="2608262"/>
            <a:ext cx="16097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255">
              <a:lnSpc>
                <a:spcPts val="2020"/>
              </a:lnSpc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50">
                <a:latin typeface="Times New Roman"/>
                <a:cs typeface="Times New Roman"/>
              </a:rPr>
              <a:t> </a:t>
            </a:r>
            <a:r>
              <a:rPr dirty="0" baseline="-16666" sz="2250">
                <a:latin typeface="Times New Roman"/>
                <a:cs typeface="Times New Roman"/>
              </a:rPr>
              <a:t>max</a:t>
            </a:r>
            <a:r>
              <a:rPr dirty="0" baseline="-16666" sz="2250">
                <a:latin typeface="Times New Roman"/>
                <a:cs typeface="Times New Roman"/>
              </a:rPr>
              <a:t> </a:t>
            </a:r>
            <a:r>
              <a:rPr dirty="0" baseline="-16666" sz="2250" spc="-209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Symbol"/>
                <a:cs typeface="Symbol"/>
              </a:rPr>
              <a:t></a:t>
            </a:r>
            <a:r>
              <a:rPr dirty="0" sz="1800" spc="-5">
                <a:latin typeface="Times New Roman"/>
                <a:cs typeface="Times New Roman"/>
              </a:rPr>
              <a:t>3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286842" y="3594220"/>
            <a:ext cx="1503045" cy="5956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64210">
              <a:lnSpc>
                <a:spcPct val="100000"/>
              </a:lnSpc>
              <a:spcBef>
                <a:spcPts val="100"/>
              </a:spcBef>
              <a:tabLst>
                <a:tab pos="1235710" algn="l"/>
              </a:tabLst>
            </a:pPr>
            <a:r>
              <a:rPr dirty="0" sz="1800" spc="-5" i="1">
                <a:latin typeface="Times New Roman"/>
                <a:cs typeface="Times New Roman"/>
              </a:rPr>
              <a:t>CP	</a:t>
            </a:r>
            <a:r>
              <a:rPr dirty="0" sz="1800" spc="-5">
                <a:latin typeface="Times New Roman"/>
                <a:cs typeface="Times New Roman"/>
              </a:rPr>
              <a:t>30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45"/>
              </a:spcBef>
            </a:pPr>
            <a:r>
              <a:rPr dirty="0" sz="1800" spc="-170">
                <a:latin typeface="Times New Roman"/>
                <a:cs typeface="Times New Roman"/>
              </a:rPr>
              <a:t>2</a:t>
            </a:r>
            <a:r>
              <a:rPr dirty="0" sz="1900" spc="-55">
                <a:latin typeface="Symbol"/>
                <a:cs typeface="Symbol"/>
              </a:rPr>
              <a:t></a:t>
            </a:r>
            <a:r>
              <a:rPr dirty="0" sz="1900" spc="-185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p </a:t>
            </a:r>
            <a:r>
              <a:rPr dirty="0" baseline="-16666" sz="2250" spc="-19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53.1</a:t>
            </a:r>
            <a:r>
              <a:rPr dirty="0" sz="1800">
                <a:latin typeface="Symbol"/>
                <a:cs typeface="Symbol"/>
              </a:rPr>
              <a:t>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73637" y="3405573"/>
            <a:ext cx="181991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800">
                <a:latin typeface="Times New Roman"/>
                <a:cs typeface="Times New Roman"/>
              </a:rPr>
              <a:t>tan</a:t>
            </a:r>
            <a:r>
              <a:rPr dirty="0" sz="1800" spc="-185">
                <a:latin typeface="Times New Roman"/>
                <a:cs typeface="Times New Roman"/>
              </a:rPr>
              <a:t> </a:t>
            </a:r>
            <a:r>
              <a:rPr dirty="0" sz="1800" spc="-170">
                <a:latin typeface="Times New Roman"/>
                <a:cs typeface="Times New Roman"/>
              </a:rPr>
              <a:t>2</a:t>
            </a:r>
            <a:r>
              <a:rPr dirty="0" sz="1900" spc="-55">
                <a:latin typeface="Symbol"/>
                <a:cs typeface="Symbol"/>
              </a:rPr>
              <a:t></a:t>
            </a:r>
            <a:r>
              <a:rPr dirty="0" sz="1900" spc="-185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p </a:t>
            </a:r>
            <a:r>
              <a:rPr dirty="0" baseline="-16666" sz="2250" spc="-19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140">
                <a:latin typeface="Times New Roman"/>
                <a:cs typeface="Times New Roman"/>
              </a:rPr>
              <a:t> </a:t>
            </a:r>
            <a:r>
              <a:rPr dirty="0" u="sng" baseline="33950" sz="2700" i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FX</a:t>
            </a:r>
            <a:r>
              <a:rPr dirty="0" baseline="33950" sz="2700" i="1">
                <a:latin typeface="Times New Roman"/>
                <a:cs typeface="Times New Roman"/>
              </a:rPr>
              <a:t> </a:t>
            </a:r>
            <a:r>
              <a:rPr dirty="0" baseline="33950" sz="2700" spc="-127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85">
                <a:latin typeface="Times New Roman"/>
                <a:cs typeface="Times New Roman"/>
              </a:rPr>
              <a:t> </a:t>
            </a:r>
            <a:r>
              <a:rPr dirty="0" u="sng" baseline="33950" sz="2700" spc="-7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40</a:t>
            </a:r>
            <a:endParaRPr baseline="33950" sz="27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22900" y="4340225"/>
            <a:ext cx="1025525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1270">
              <a:lnSpc>
                <a:spcPts val="2020"/>
              </a:lnSpc>
            </a:pPr>
            <a:r>
              <a:rPr dirty="0" sz="1900" spc="-55">
                <a:latin typeface="Symbol"/>
                <a:cs typeface="Symbol"/>
              </a:rPr>
              <a:t></a:t>
            </a:r>
            <a:r>
              <a:rPr dirty="0" sz="1900" spc="-185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p</a:t>
            </a:r>
            <a:r>
              <a:rPr dirty="0" baseline="-16666" sz="2250" i="1">
                <a:latin typeface="Times New Roman"/>
                <a:cs typeface="Times New Roman"/>
              </a:rPr>
              <a:t> </a:t>
            </a:r>
            <a:r>
              <a:rPr dirty="0" baseline="-16666" sz="2250" spc="-19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26.6</a:t>
            </a:r>
            <a:r>
              <a:rPr dirty="0" sz="1800">
                <a:latin typeface="Symbol"/>
                <a:cs typeface="Symbol"/>
              </a:rPr>
              <a:t></a:t>
            </a:r>
            <a:endParaRPr sz="18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Example</a:t>
            </a:r>
            <a:r>
              <a:rPr dirty="0" sz="2800" spc="-40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7.02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05425" y="892175"/>
            <a:ext cx="2989262" cy="3497262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838200" y="887412"/>
            <a:ext cx="3310254" cy="3767454"/>
            <a:chOff x="838200" y="887412"/>
            <a:chExt cx="3310254" cy="3767454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200" y="887412"/>
              <a:ext cx="3309937" cy="359727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279650" y="4333875"/>
              <a:ext cx="427355" cy="320675"/>
            </a:xfrm>
            <a:custGeom>
              <a:avLst/>
              <a:gdLst/>
              <a:ahLst/>
              <a:cxnLst/>
              <a:rect l="l" t="t" r="r" b="b"/>
              <a:pathLst>
                <a:path w="427355" h="320675">
                  <a:moveTo>
                    <a:pt x="427037" y="0"/>
                  </a:moveTo>
                  <a:lnTo>
                    <a:pt x="0" y="0"/>
                  </a:lnTo>
                  <a:lnTo>
                    <a:pt x="0" y="320675"/>
                  </a:lnTo>
                  <a:lnTo>
                    <a:pt x="427037" y="320675"/>
                  </a:lnTo>
                  <a:lnTo>
                    <a:pt x="4270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883603" y="4792979"/>
            <a:ext cx="2583815" cy="8578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5430" indent="-227329">
              <a:lnSpc>
                <a:spcPct val="100000"/>
              </a:lnSpc>
              <a:spcBef>
                <a:spcPts val="100"/>
              </a:spcBef>
              <a:buChar char="•"/>
              <a:tabLst>
                <a:tab pos="264795" algn="l"/>
                <a:tab pos="265430" algn="l"/>
              </a:tabLst>
            </a:pPr>
            <a:r>
              <a:rPr dirty="0" sz="2000" spc="-5">
                <a:latin typeface="Times New Roman"/>
                <a:cs typeface="Times New Roman"/>
              </a:rPr>
              <a:t>Maximum</a:t>
            </a:r>
            <a:r>
              <a:rPr dirty="0" sz="2000" spc="-4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shear</a:t>
            </a:r>
            <a:r>
              <a:rPr dirty="0" sz="2000" spc="-3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</a:t>
            </a:r>
            <a:endParaRPr sz="2000">
              <a:latin typeface="Times New Roman"/>
              <a:cs typeface="Times New Roman"/>
            </a:endParaRPr>
          </a:p>
          <a:p>
            <a:pPr marL="619125">
              <a:lnSpc>
                <a:spcPct val="100000"/>
              </a:lnSpc>
              <a:spcBef>
                <a:spcPts val="1875"/>
              </a:spcBef>
            </a:pPr>
            <a:r>
              <a:rPr dirty="0" sz="1900" spc="75">
                <a:latin typeface="Symbol"/>
                <a:cs typeface="Symbol"/>
              </a:rPr>
              <a:t></a:t>
            </a:r>
            <a:r>
              <a:rPr dirty="0" baseline="-16666" sz="2250" i="1">
                <a:latin typeface="Times New Roman"/>
                <a:cs typeface="Times New Roman"/>
              </a:rPr>
              <a:t>s</a:t>
            </a:r>
            <a:r>
              <a:rPr dirty="0" baseline="-16666" sz="2250" i="1">
                <a:latin typeface="Times New Roman"/>
                <a:cs typeface="Times New Roman"/>
              </a:rPr>
              <a:t> </a:t>
            </a:r>
            <a:r>
              <a:rPr dirty="0" baseline="-16666" sz="2250" spc="-187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215">
                <a:latin typeface="Times New Roman"/>
                <a:cs typeface="Times New Roman"/>
              </a:rPr>
              <a:t> </a:t>
            </a:r>
            <a:r>
              <a:rPr dirty="0" sz="1900" spc="-55">
                <a:latin typeface="Symbol"/>
                <a:cs typeface="Symbol"/>
              </a:rPr>
              <a:t></a:t>
            </a:r>
            <a:r>
              <a:rPr dirty="0" sz="1900" spc="-185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p</a:t>
            </a:r>
            <a:r>
              <a:rPr dirty="0" baseline="-16666" sz="2250" spc="254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45</a:t>
            </a:r>
            <a:r>
              <a:rPr dirty="0" sz="1800">
                <a:latin typeface="Symbol"/>
                <a:cs typeface="Symbol"/>
              </a:rPr>
              <a:t>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  <p:sp>
        <p:nvSpPr>
          <p:cNvPr id="21" name="object 21"/>
          <p:cNvSpPr txBox="1"/>
          <p:nvPr/>
        </p:nvSpPr>
        <p:spPr>
          <a:xfrm>
            <a:off x="1501775" y="5819775"/>
            <a:ext cx="9874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1270">
              <a:lnSpc>
                <a:spcPts val="2020"/>
              </a:lnSpc>
            </a:pPr>
            <a:r>
              <a:rPr dirty="0" sz="1900" spc="40">
                <a:latin typeface="Symbol"/>
                <a:cs typeface="Symbol"/>
              </a:rPr>
              <a:t></a:t>
            </a:r>
            <a:r>
              <a:rPr dirty="0" baseline="-16666" sz="2250" spc="60" i="1">
                <a:latin typeface="Times New Roman"/>
                <a:cs typeface="Times New Roman"/>
              </a:rPr>
              <a:t>s</a:t>
            </a:r>
            <a:r>
              <a:rPr dirty="0" baseline="-16666" sz="2250" spc="307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71.6</a:t>
            </a:r>
            <a:r>
              <a:rPr dirty="0" sz="1800" spc="-5">
                <a:latin typeface="Symbol"/>
                <a:cs typeface="Symbol"/>
              </a:rPr>
              <a:t>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87775" y="5335883"/>
            <a:ext cx="935355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900" spc="-45">
                <a:latin typeface="Symbol"/>
                <a:cs typeface="Symbol"/>
              </a:rPr>
              <a:t></a:t>
            </a:r>
            <a:r>
              <a:rPr dirty="0" sz="1900" spc="-290">
                <a:latin typeface="Times New Roman"/>
                <a:cs typeface="Times New Roman"/>
              </a:rPr>
              <a:t> </a:t>
            </a:r>
            <a:r>
              <a:rPr dirty="0" baseline="-16666" sz="2250">
                <a:latin typeface="Times New Roman"/>
                <a:cs typeface="Times New Roman"/>
              </a:rPr>
              <a:t>max</a:t>
            </a:r>
            <a:r>
              <a:rPr dirty="0" baseline="-16666" sz="2250">
                <a:latin typeface="Times New Roman"/>
                <a:cs typeface="Times New Roman"/>
              </a:rPr>
              <a:t> </a:t>
            </a:r>
            <a:r>
              <a:rPr dirty="0" baseline="-16666" sz="2250" spc="-202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40">
                <a:latin typeface="Times New Roman"/>
                <a:cs typeface="Times New Roman"/>
              </a:rPr>
              <a:t> </a:t>
            </a:r>
            <a:r>
              <a:rPr dirty="0" sz="1800" i="1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24287" y="5819775"/>
            <a:ext cx="14446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1270">
              <a:lnSpc>
                <a:spcPts val="2020"/>
              </a:lnSpc>
            </a:pPr>
            <a:r>
              <a:rPr dirty="0" sz="1900" spc="-45">
                <a:latin typeface="Symbol"/>
                <a:cs typeface="Symbol"/>
              </a:rPr>
              <a:t></a:t>
            </a:r>
            <a:r>
              <a:rPr dirty="0" sz="1900" spc="-290">
                <a:latin typeface="Times New Roman"/>
                <a:cs typeface="Times New Roman"/>
              </a:rPr>
              <a:t> </a:t>
            </a:r>
            <a:r>
              <a:rPr dirty="0" baseline="-16666" sz="2250">
                <a:latin typeface="Times New Roman"/>
                <a:cs typeface="Times New Roman"/>
              </a:rPr>
              <a:t>max</a:t>
            </a:r>
            <a:r>
              <a:rPr dirty="0" baseline="-16666" sz="2250">
                <a:latin typeface="Times New Roman"/>
                <a:cs typeface="Times New Roman"/>
              </a:rPr>
              <a:t> </a:t>
            </a:r>
            <a:r>
              <a:rPr dirty="0" baseline="-16666" sz="2250" spc="-209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114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23806" y="5335883"/>
            <a:ext cx="950594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04">
                <a:latin typeface="Times New Roman"/>
                <a:cs typeface="Times New Roman"/>
              </a:rPr>
              <a:t> </a:t>
            </a:r>
            <a:r>
              <a:rPr dirty="0" baseline="3086" sz="2700">
                <a:latin typeface="Symbol"/>
                <a:cs typeface="Symbol"/>
              </a:rPr>
              <a:t></a:t>
            </a:r>
            <a:r>
              <a:rPr dirty="0" baseline="3086" sz="2700" spc="-97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5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5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ave</a:t>
            </a:r>
            <a:endParaRPr baseline="-16666" sz="22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53175" y="5819775"/>
            <a:ext cx="1203325" cy="2508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255">
              <a:lnSpc>
                <a:spcPts val="1975"/>
              </a:lnSpc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04">
                <a:latin typeface="Times New Roman"/>
                <a:cs typeface="Times New Roman"/>
              </a:rPr>
              <a:t> </a:t>
            </a:r>
            <a:r>
              <a:rPr dirty="0" baseline="3086" sz="2700">
                <a:latin typeface="Symbol"/>
                <a:cs typeface="Symbol"/>
              </a:rPr>
              <a:t></a:t>
            </a:r>
            <a:r>
              <a:rPr dirty="0" baseline="3086" sz="2700" spc="-97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9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2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114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Sample</a:t>
            </a:r>
            <a:r>
              <a:rPr dirty="0" sz="2800" spc="-2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Problem</a:t>
            </a:r>
            <a:r>
              <a:rPr dirty="0" sz="2800" spc="-2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7.2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2025" y="1171575"/>
            <a:ext cx="2554287" cy="1776412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475615" y="3375660"/>
            <a:ext cx="3430904" cy="2159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Times New Roman"/>
                <a:cs typeface="Times New Roman"/>
              </a:rPr>
              <a:t>For </a:t>
            </a:r>
            <a:r>
              <a:rPr dirty="0" sz="2000" spc="-5">
                <a:latin typeface="Times New Roman"/>
                <a:cs typeface="Times New Roman"/>
              </a:rPr>
              <a:t>the </a:t>
            </a:r>
            <a:r>
              <a:rPr dirty="0" sz="2000" spc="-10">
                <a:latin typeface="Times New Roman"/>
                <a:cs typeface="Times New Roman"/>
              </a:rPr>
              <a:t>state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-5">
                <a:latin typeface="Times New Roman"/>
                <a:cs typeface="Times New Roman"/>
              </a:rPr>
              <a:t>stress </a:t>
            </a:r>
            <a:r>
              <a:rPr dirty="0" sz="2000">
                <a:latin typeface="Times New Roman"/>
                <a:cs typeface="Times New Roman"/>
              </a:rPr>
              <a:t>shown, </a:t>
            </a:r>
            <a:r>
              <a:rPr dirty="0" sz="2000" spc="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determine (a) the principal planes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and the principal stresses, (b) the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 components exerted </a:t>
            </a:r>
            <a:r>
              <a:rPr dirty="0" sz="2000">
                <a:latin typeface="Times New Roman"/>
                <a:cs typeface="Times New Roman"/>
              </a:rPr>
              <a:t>on </a:t>
            </a:r>
            <a:r>
              <a:rPr dirty="0" sz="2000" spc="-5">
                <a:latin typeface="Times New Roman"/>
                <a:cs typeface="Times New Roman"/>
              </a:rPr>
              <a:t>the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element obtained </a:t>
            </a:r>
            <a:r>
              <a:rPr dirty="0" sz="2000">
                <a:latin typeface="Times New Roman"/>
                <a:cs typeface="Times New Roman"/>
              </a:rPr>
              <a:t>by </a:t>
            </a:r>
            <a:r>
              <a:rPr dirty="0" sz="2000" spc="-5">
                <a:latin typeface="Times New Roman"/>
                <a:cs typeface="Times New Roman"/>
              </a:rPr>
              <a:t>rotating the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given element counterclockwise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through </a:t>
            </a:r>
            <a:r>
              <a:rPr dirty="0" sz="2000">
                <a:latin typeface="Times New Roman"/>
                <a:cs typeface="Times New Roman"/>
              </a:rPr>
              <a:t>30</a:t>
            </a:r>
            <a:r>
              <a:rPr dirty="0" sz="2000" spc="-5">
                <a:latin typeface="Times New Roman"/>
                <a:cs typeface="Times New Roman"/>
              </a:rPr>
              <a:t> degrees.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79240" y="4344923"/>
            <a:ext cx="2669540" cy="93980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dirty="0" sz="2000">
                <a:latin typeface="Times New Roman"/>
                <a:cs typeface="Times New Roman"/>
              </a:rPr>
              <a:t>SOLUTION:</a:t>
            </a:r>
            <a:endParaRPr sz="2000">
              <a:latin typeface="Times New Roman"/>
              <a:cs typeface="Times New Roman"/>
            </a:endParaRPr>
          </a:p>
          <a:p>
            <a:pPr marL="240029" indent="-227329">
              <a:lnSpc>
                <a:spcPct val="100000"/>
              </a:lnSpc>
              <a:spcBef>
                <a:spcPts val="1200"/>
              </a:spcBef>
              <a:buChar char="•"/>
              <a:tabLst>
                <a:tab pos="239395" algn="l"/>
                <a:tab pos="240029" algn="l"/>
              </a:tabLst>
            </a:pPr>
            <a:r>
              <a:rPr dirty="0" sz="2000" spc="-5">
                <a:latin typeface="Times New Roman"/>
                <a:cs typeface="Times New Roman"/>
              </a:rPr>
              <a:t>Construct</a:t>
            </a:r>
            <a:r>
              <a:rPr dirty="0" sz="2000" spc="-3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Mohr’s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circle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94212" y="901700"/>
            <a:ext cx="3644900" cy="3355975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5046716" y="5669880"/>
            <a:ext cx="777240" cy="0"/>
          </a:xfrm>
          <a:custGeom>
            <a:avLst/>
            <a:gdLst/>
            <a:ahLst/>
            <a:cxnLst/>
            <a:rect l="l" t="t" r="r" b="b"/>
            <a:pathLst>
              <a:path w="777239" h="0">
                <a:moveTo>
                  <a:pt x="0" y="0"/>
                </a:moveTo>
                <a:lnTo>
                  <a:pt x="77675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1" name="object 21"/>
          <p:cNvGrpSpPr/>
          <p:nvPr/>
        </p:nvGrpSpPr>
        <p:grpSpPr>
          <a:xfrm>
            <a:off x="4765318" y="6017664"/>
            <a:ext cx="1529080" cy="342265"/>
            <a:chOff x="4765318" y="6017664"/>
            <a:chExt cx="1529080" cy="342265"/>
          </a:xfrm>
        </p:grpSpPr>
        <p:sp>
          <p:nvSpPr>
            <p:cNvPr id="22" name="object 22"/>
            <p:cNvSpPr/>
            <p:nvPr/>
          </p:nvSpPr>
          <p:spPr>
            <a:xfrm>
              <a:off x="4768493" y="6228089"/>
              <a:ext cx="31115" cy="17145"/>
            </a:xfrm>
            <a:custGeom>
              <a:avLst/>
              <a:gdLst/>
              <a:ahLst/>
              <a:cxnLst/>
              <a:rect l="l" t="t" r="r" b="b"/>
              <a:pathLst>
                <a:path w="31114" h="17145">
                  <a:moveTo>
                    <a:pt x="0" y="17078"/>
                  </a:moveTo>
                  <a:lnTo>
                    <a:pt x="30954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799448" y="6231264"/>
              <a:ext cx="45720" cy="122555"/>
            </a:xfrm>
            <a:custGeom>
              <a:avLst/>
              <a:gdLst/>
              <a:ahLst/>
              <a:cxnLst/>
              <a:rect l="l" t="t" r="r" b="b"/>
              <a:pathLst>
                <a:path w="45720" h="122554">
                  <a:moveTo>
                    <a:pt x="0" y="0"/>
                  </a:moveTo>
                  <a:lnTo>
                    <a:pt x="45243" y="122279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4847867" y="6020839"/>
              <a:ext cx="1446530" cy="332740"/>
            </a:xfrm>
            <a:custGeom>
              <a:avLst/>
              <a:gdLst/>
              <a:ahLst/>
              <a:cxnLst/>
              <a:rect l="l" t="t" r="r" b="b"/>
              <a:pathLst>
                <a:path w="1446529" h="332739">
                  <a:moveTo>
                    <a:pt x="0" y="332705"/>
                  </a:moveTo>
                  <a:lnTo>
                    <a:pt x="54384" y="0"/>
                  </a:lnTo>
                </a:path>
                <a:path w="1446529" h="332739">
                  <a:moveTo>
                    <a:pt x="54384" y="0"/>
                  </a:moveTo>
                  <a:lnTo>
                    <a:pt x="1446338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5" name="object 25"/>
          <p:cNvGrpSpPr/>
          <p:nvPr/>
        </p:nvGrpSpPr>
        <p:grpSpPr>
          <a:xfrm>
            <a:off x="6541882" y="6017664"/>
            <a:ext cx="1346835" cy="342265"/>
            <a:chOff x="6541882" y="6017664"/>
            <a:chExt cx="1346835" cy="342265"/>
          </a:xfrm>
        </p:grpSpPr>
        <p:sp>
          <p:nvSpPr>
            <p:cNvPr id="26" name="object 26"/>
            <p:cNvSpPr/>
            <p:nvPr/>
          </p:nvSpPr>
          <p:spPr>
            <a:xfrm>
              <a:off x="6545057" y="6228089"/>
              <a:ext cx="31115" cy="17145"/>
            </a:xfrm>
            <a:custGeom>
              <a:avLst/>
              <a:gdLst/>
              <a:ahLst/>
              <a:cxnLst/>
              <a:rect l="l" t="t" r="r" b="b"/>
              <a:pathLst>
                <a:path w="31115" h="17145">
                  <a:moveTo>
                    <a:pt x="0" y="17078"/>
                  </a:moveTo>
                  <a:lnTo>
                    <a:pt x="30954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6576011" y="6231264"/>
              <a:ext cx="45720" cy="122555"/>
            </a:xfrm>
            <a:custGeom>
              <a:avLst/>
              <a:gdLst/>
              <a:ahLst/>
              <a:cxnLst/>
              <a:rect l="l" t="t" r="r" b="b"/>
              <a:pathLst>
                <a:path w="45720" h="122554">
                  <a:moveTo>
                    <a:pt x="0" y="0"/>
                  </a:moveTo>
                  <a:lnTo>
                    <a:pt x="45260" y="122279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6624447" y="6020839"/>
              <a:ext cx="1264285" cy="332740"/>
            </a:xfrm>
            <a:custGeom>
              <a:avLst/>
              <a:gdLst/>
              <a:ahLst/>
              <a:cxnLst/>
              <a:rect l="l" t="t" r="r" b="b"/>
              <a:pathLst>
                <a:path w="1264284" h="332739">
                  <a:moveTo>
                    <a:pt x="0" y="332705"/>
                  </a:moveTo>
                  <a:lnTo>
                    <a:pt x="54373" y="0"/>
                  </a:lnTo>
                </a:path>
                <a:path w="1264284" h="332739">
                  <a:moveTo>
                    <a:pt x="54373" y="0"/>
                  </a:moveTo>
                  <a:lnTo>
                    <a:pt x="1264155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5368623" y="5661938"/>
            <a:ext cx="116205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34415" algn="l"/>
              </a:tabLst>
            </a:pPr>
            <a:r>
              <a:rPr dirty="0" sz="1800">
                <a:latin typeface="Times New Roman"/>
                <a:cs typeface="Times New Roman"/>
              </a:rPr>
              <a:t>2	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34" name="object 3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  <p:sp>
        <p:nvSpPr>
          <p:cNvPr id="30" name="object 30"/>
          <p:cNvSpPr txBox="1"/>
          <p:nvPr/>
        </p:nvSpPr>
        <p:spPr>
          <a:xfrm>
            <a:off x="4331096" y="5999015"/>
            <a:ext cx="4530090" cy="3714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20"/>
              </a:spcBef>
              <a:tabLst>
                <a:tab pos="580390" algn="l"/>
                <a:tab pos="2357120" algn="l"/>
              </a:tabLst>
            </a:pPr>
            <a:r>
              <a:rPr dirty="0" sz="1800" i="1">
                <a:latin typeface="Times New Roman"/>
                <a:cs typeface="Times New Roman"/>
              </a:rPr>
              <a:t>R</a:t>
            </a:r>
            <a:r>
              <a:rPr dirty="0" sz="1800" spc="1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>
                <a:latin typeface="Times New Roman"/>
                <a:cs typeface="Times New Roman"/>
              </a:rPr>
              <a:t>	</a:t>
            </a:r>
            <a:r>
              <a:rPr dirty="0" sz="2250" spc="-220">
                <a:latin typeface="Symbol"/>
                <a:cs typeface="Symbol"/>
              </a:rPr>
              <a:t></a:t>
            </a:r>
            <a:r>
              <a:rPr dirty="0" sz="1800" spc="-5" i="1">
                <a:latin typeface="Times New Roman"/>
                <a:cs typeface="Times New Roman"/>
              </a:rPr>
              <a:t>C</a:t>
            </a:r>
            <a:r>
              <a:rPr dirty="0" sz="1800" i="1">
                <a:latin typeface="Times New Roman"/>
                <a:cs typeface="Times New Roman"/>
              </a:rPr>
              <a:t>F</a:t>
            </a:r>
            <a:r>
              <a:rPr dirty="0" sz="1800" spc="-190" i="1">
                <a:latin typeface="Times New Roman"/>
                <a:cs typeface="Times New Roman"/>
              </a:rPr>
              <a:t> </a:t>
            </a:r>
            <a:r>
              <a:rPr dirty="0" sz="2250" spc="-220">
                <a:latin typeface="Symbol"/>
                <a:cs typeface="Symbol"/>
              </a:rPr>
              <a:t></a:t>
            </a:r>
            <a:r>
              <a:rPr dirty="0" baseline="31481" sz="2250">
                <a:latin typeface="Times New Roman"/>
                <a:cs typeface="Times New Roman"/>
              </a:rPr>
              <a:t>2</a:t>
            </a:r>
            <a:r>
              <a:rPr dirty="0" baseline="31481" sz="2250" spc="179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sz="2250" spc="-110">
                <a:latin typeface="Symbol"/>
                <a:cs typeface="Symbol"/>
              </a:rPr>
              <a:t></a:t>
            </a:r>
            <a:r>
              <a:rPr dirty="0" sz="1800" i="1">
                <a:latin typeface="Times New Roman"/>
                <a:cs typeface="Times New Roman"/>
              </a:rPr>
              <a:t>FX</a:t>
            </a:r>
            <a:r>
              <a:rPr dirty="0" sz="1800" spc="-90" i="1">
                <a:latin typeface="Times New Roman"/>
                <a:cs typeface="Times New Roman"/>
              </a:rPr>
              <a:t> </a:t>
            </a:r>
            <a:r>
              <a:rPr dirty="0" sz="2250" spc="-220">
                <a:latin typeface="Symbol"/>
                <a:cs typeface="Symbol"/>
              </a:rPr>
              <a:t></a:t>
            </a:r>
            <a:r>
              <a:rPr dirty="0" baseline="31481" sz="2250">
                <a:latin typeface="Times New Roman"/>
                <a:cs typeface="Times New Roman"/>
              </a:rPr>
              <a:t>2 </a:t>
            </a:r>
            <a:r>
              <a:rPr dirty="0" baseline="31481" sz="2250" spc="-120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>
                <a:latin typeface="Times New Roman"/>
                <a:cs typeface="Times New Roman"/>
              </a:rPr>
              <a:t>	</a:t>
            </a:r>
            <a:r>
              <a:rPr dirty="0" sz="2250" spc="-165">
                <a:latin typeface="Symbol"/>
                <a:cs typeface="Symbol"/>
              </a:rPr>
              <a:t></a:t>
            </a:r>
            <a:r>
              <a:rPr dirty="0" sz="1800" spc="-5">
                <a:latin typeface="Times New Roman"/>
                <a:cs typeface="Times New Roman"/>
              </a:rPr>
              <a:t>2</a:t>
            </a:r>
            <a:r>
              <a:rPr dirty="0" sz="1800" spc="55">
                <a:latin typeface="Times New Roman"/>
                <a:cs typeface="Times New Roman"/>
              </a:rPr>
              <a:t>0</a:t>
            </a:r>
            <a:r>
              <a:rPr dirty="0" sz="2250" spc="-220">
                <a:latin typeface="Symbol"/>
                <a:cs typeface="Symbol"/>
              </a:rPr>
              <a:t></a:t>
            </a:r>
            <a:r>
              <a:rPr dirty="0" baseline="31481" sz="2250">
                <a:latin typeface="Times New Roman"/>
                <a:cs typeface="Times New Roman"/>
              </a:rPr>
              <a:t>2</a:t>
            </a:r>
            <a:r>
              <a:rPr dirty="0" baseline="31481" sz="2250" spc="179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sz="2250" spc="-165">
                <a:latin typeface="Symbol"/>
                <a:cs typeface="Symbol"/>
              </a:rPr>
              <a:t></a:t>
            </a:r>
            <a:r>
              <a:rPr dirty="0" sz="1800" spc="-5">
                <a:latin typeface="Times New Roman"/>
                <a:cs typeface="Times New Roman"/>
              </a:rPr>
              <a:t>4</a:t>
            </a:r>
            <a:r>
              <a:rPr dirty="0" sz="1800" spc="30">
                <a:latin typeface="Times New Roman"/>
                <a:cs typeface="Times New Roman"/>
              </a:rPr>
              <a:t>8</a:t>
            </a:r>
            <a:r>
              <a:rPr dirty="0" sz="2250" spc="-220">
                <a:latin typeface="Symbol"/>
                <a:cs typeface="Symbol"/>
              </a:rPr>
              <a:t></a:t>
            </a:r>
            <a:r>
              <a:rPr dirty="0" baseline="31481" sz="2250">
                <a:latin typeface="Times New Roman"/>
                <a:cs typeface="Times New Roman"/>
              </a:rPr>
              <a:t>2 </a:t>
            </a:r>
            <a:r>
              <a:rPr dirty="0" baseline="31481" sz="2250" spc="-120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</a:t>
            </a:r>
            <a:r>
              <a:rPr dirty="0" sz="1800">
                <a:latin typeface="Times New Roman"/>
                <a:cs typeface="Times New Roman"/>
              </a:rPr>
              <a:t>2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511294" y="5580954"/>
            <a:ext cx="290195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i="1">
                <a:latin typeface="Times New Roman"/>
                <a:cs typeface="Times New Roman"/>
              </a:rPr>
              <a:t>ave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318793" y="5473303"/>
            <a:ext cx="349313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542925" algn="l"/>
              </a:tabLst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60">
                <a:latin typeface="Times New Roman"/>
                <a:cs typeface="Times New Roman"/>
              </a:rPr>
              <a:t>	</a:t>
            </a:r>
            <a:r>
              <a:rPr dirty="0" sz="1800" spc="-60">
                <a:latin typeface="Symbol"/>
                <a:cs typeface="Symbol"/>
              </a:rPr>
              <a:t></a:t>
            </a:r>
            <a:r>
              <a:rPr dirty="0" sz="1800" spc="-55">
                <a:latin typeface="Times New Roman"/>
                <a:cs typeface="Times New Roman"/>
              </a:rPr>
              <a:t> </a:t>
            </a:r>
            <a:r>
              <a:rPr dirty="0" baseline="40935" sz="2850" spc="-89">
                <a:latin typeface="Symbol"/>
                <a:cs typeface="Symbol"/>
              </a:rPr>
              <a:t></a:t>
            </a:r>
            <a:r>
              <a:rPr dirty="0" baseline="40935" sz="2850" spc="-270">
                <a:latin typeface="Times New Roman"/>
                <a:cs typeface="Times New Roman"/>
              </a:rPr>
              <a:t> </a:t>
            </a:r>
            <a:r>
              <a:rPr dirty="0" baseline="35185" sz="2250" i="1">
                <a:latin typeface="Times New Roman"/>
                <a:cs typeface="Times New Roman"/>
              </a:rPr>
              <a:t>x</a:t>
            </a:r>
            <a:r>
              <a:rPr dirty="0" baseline="35185" sz="2250" spc="240" i="1">
                <a:latin typeface="Times New Roman"/>
                <a:cs typeface="Times New Roman"/>
              </a:rPr>
              <a:t> </a:t>
            </a:r>
            <a:r>
              <a:rPr dirty="0" baseline="43209" sz="2700">
                <a:latin typeface="Symbol"/>
                <a:cs typeface="Symbol"/>
              </a:rPr>
              <a:t></a:t>
            </a:r>
            <a:r>
              <a:rPr dirty="0" baseline="43209" sz="2700" spc="-307">
                <a:latin typeface="Times New Roman"/>
                <a:cs typeface="Times New Roman"/>
              </a:rPr>
              <a:t> </a:t>
            </a:r>
            <a:r>
              <a:rPr dirty="0" baseline="40935" sz="2850" spc="-89">
                <a:latin typeface="Symbol"/>
                <a:cs typeface="Symbol"/>
              </a:rPr>
              <a:t></a:t>
            </a:r>
            <a:r>
              <a:rPr dirty="0" baseline="40935" sz="2850" spc="-165">
                <a:latin typeface="Times New Roman"/>
                <a:cs typeface="Times New Roman"/>
              </a:rPr>
              <a:t> </a:t>
            </a:r>
            <a:r>
              <a:rPr dirty="0" baseline="35185" sz="2250" i="1">
                <a:latin typeface="Times New Roman"/>
                <a:cs typeface="Times New Roman"/>
              </a:rPr>
              <a:t>y </a:t>
            </a:r>
            <a:r>
              <a:rPr dirty="0" baseline="35185" sz="2250" spc="-22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10">
                <a:latin typeface="Times New Roman"/>
                <a:cs typeface="Times New Roman"/>
              </a:rPr>
              <a:t> </a:t>
            </a:r>
            <a:r>
              <a:rPr dirty="0" u="sng" baseline="33950" sz="2700" spc="-7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10</a:t>
            </a:r>
            <a:r>
              <a:rPr dirty="0" u="sng" baseline="33950" sz="27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dirty="0" u="sng" baseline="33950" sz="2700" spc="-172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baseline="33950" sz="270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</a:t>
            </a:r>
            <a:r>
              <a:rPr dirty="0" u="sng" baseline="33950" sz="2700" spc="-13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baseline="33950" sz="2700" spc="-7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6</a:t>
            </a:r>
            <a:r>
              <a:rPr dirty="0" u="sng" baseline="33950" sz="27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dirty="0" baseline="33950" sz="2700" spc="89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8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Sample</a:t>
            </a:r>
            <a:r>
              <a:rPr dirty="0" sz="2800" spc="-2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Problem</a:t>
            </a:r>
            <a:r>
              <a:rPr dirty="0" sz="2800" spc="-2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7.2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7987" y="855662"/>
            <a:ext cx="3941761" cy="362902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32325" y="1452562"/>
            <a:ext cx="4205287" cy="2846387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48652" y="4640579"/>
            <a:ext cx="314579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Char char="•"/>
              <a:tabLst>
                <a:tab pos="239395" algn="l"/>
                <a:tab pos="240029" algn="l"/>
              </a:tabLst>
            </a:pPr>
            <a:r>
              <a:rPr dirty="0" sz="2000" spc="-5">
                <a:latin typeface="Times New Roman"/>
                <a:cs typeface="Times New Roman"/>
              </a:rPr>
              <a:t>Principal</a:t>
            </a:r>
            <a:r>
              <a:rPr dirty="0" sz="2000" spc="-3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planes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and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  <p:sp>
        <p:nvSpPr>
          <p:cNvPr id="19" name="object 19"/>
          <p:cNvSpPr txBox="1"/>
          <p:nvPr/>
        </p:nvSpPr>
        <p:spPr>
          <a:xfrm>
            <a:off x="1233937" y="5367458"/>
            <a:ext cx="1503045" cy="5956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54050">
              <a:lnSpc>
                <a:spcPct val="100000"/>
              </a:lnSpc>
              <a:spcBef>
                <a:spcPts val="100"/>
              </a:spcBef>
              <a:tabLst>
                <a:tab pos="1235710" algn="l"/>
              </a:tabLst>
            </a:pPr>
            <a:r>
              <a:rPr dirty="0" sz="1800" spc="-5" i="1">
                <a:latin typeface="Times New Roman"/>
                <a:cs typeface="Times New Roman"/>
              </a:rPr>
              <a:t>CF	</a:t>
            </a:r>
            <a:r>
              <a:rPr dirty="0" sz="1800" spc="-5">
                <a:latin typeface="Times New Roman"/>
                <a:cs typeface="Times New Roman"/>
              </a:rPr>
              <a:t>20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45"/>
              </a:spcBef>
            </a:pPr>
            <a:r>
              <a:rPr dirty="0" sz="1800" spc="-170">
                <a:latin typeface="Times New Roman"/>
                <a:cs typeface="Times New Roman"/>
              </a:rPr>
              <a:t>2</a:t>
            </a:r>
            <a:r>
              <a:rPr dirty="0" sz="1900" spc="-55">
                <a:latin typeface="Symbol"/>
                <a:cs typeface="Symbol"/>
              </a:rPr>
              <a:t></a:t>
            </a:r>
            <a:r>
              <a:rPr dirty="0" sz="1900" spc="-185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p </a:t>
            </a:r>
            <a:r>
              <a:rPr dirty="0" baseline="-16666" sz="2250" spc="-19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4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67.4</a:t>
            </a:r>
            <a:r>
              <a:rPr dirty="0" sz="1800">
                <a:latin typeface="Symbol"/>
                <a:cs typeface="Symbol"/>
              </a:rPr>
              <a:t>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20749" y="5178811"/>
            <a:ext cx="234823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800">
                <a:latin typeface="Times New Roman"/>
                <a:cs typeface="Times New Roman"/>
              </a:rPr>
              <a:t>tan</a:t>
            </a:r>
            <a:r>
              <a:rPr dirty="0" sz="1800" spc="-185">
                <a:latin typeface="Times New Roman"/>
                <a:cs typeface="Times New Roman"/>
              </a:rPr>
              <a:t> </a:t>
            </a:r>
            <a:r>
              <a:rPr dirty="0" sz="1800" spc="-170">
                <a:latin typeface="Times New Roman"/>
                <a:cs typeface="Times New Roman"/>
              </a:rPr>
              <a:t>2</a:t>
            </a:r>
            <a:r>
              <a:rPr dirty="0" sz="1900" spc="-55">
                <a:latin typeface="Symbol"/>
                <a:cs typeface="Symbol"/>
              </a:rPr>
              <a:t></a:t>
            </a:r>
            <a:r>
              <a:rPr dirty="0" sz="1900" spc="-185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p </a:t>
            </a:r>
            <a:r>
              <a:rPr dirty="0" baseline="-16666" sz="2250" spc="-19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>
                <a:latin typeface="Times New Roman"/>
                <a:cs typeface="Times New Roman"/>
              </a:rPr>
              <a:t> </a:t>
            </a:r>
            <a:r>
              <a:rPr dirty="0" sz="1800" spc="-225">
                <a:latin typeface="Times New Roman"/>
                <a:cs typeface="Times New Roman"/>
              </a:rPr>
              <a:t> </a:t>
            </a:r>
            <a:r>
              <a:rPr dirty="0" u="sng" baseline="33950" sz="2700" i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XF</a:t>
            </a:r>
            <a:r>
              <a:rPr dirty="0" baseline="33950" sz="2700" i="1">
                <a:latin typeface="Times New Roman"/>
                <a:cs typeface="Times New Roman"/>
              </a:rPr>
              <a:t> </a:t>
            </a:r>
            <a:r>
              <a:rPr dirty="0" baseline="33950" sz="2700" spc="-30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100">
                <a:latin typeface="Times New Roman"/>
                <a:cs typeface="Times New Roman"/>
              </a:rPr>
              <a:t> </a:t>
            </a:r>
            <a:r>
              <a:rPr dirty="0" u="sng" baseline="33950" sz="2700" spc="-7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4</a:t>
            </a:r>
            <a:r>
              <a:rPr dirty="0" u="sng" baseline="33950" sz="27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8</a:t>
            </a:r>
            <a:r>
              <a:rPr dirty="0" baseline="33950" sz="2700" spc="67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2</a:t>
            </a:r>
            <a:r>
              <a:rPr dirty="0" sz="1800">
                <a:latin typeface="Times New Roman"/>
                <a:cs typeface="Times New Roman"/>
              </a:rPr>
              <a:t>.4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66837" y="6057900"/>
            <a:ext cx="2016125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1270">
              <a:lnSpc>
                <a:spcPts val="2020"/>
              </a:lnSpc>
            </a:pPr>
            <a:r>
              <a:rPr dirty="0" sz="1900" spc="-55">
                <a:latin typeface="Symbol"/>
                <a:cs typeface="Symbol"/>
              </a:rPr>
              <a:t></a:t>
            </a:r>
            <a:r>
              <a:rPr dirty="0" sz="1900" spc="-185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p</a:t>
            </a:r>
            <a:r>
              <a:rPr dirty="0" baseline="-16666" sz="2250" i="1">
                <a:latin typeface="Times New Roman"/>
                <a:cs typeface="Times New Roman"/>
              </a:rPr>
              <a:t> </a:t>
            </a:r>
            <a:r>
              <a:rPr dirty="0" baseline="-16666" sz="2250" spc="-19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33.7</a:t>
            </a:r>
            <a:r>
              <a:rPr dirty="0" sz="1800">
                <a:latin typeface="Symbol"/>
                <a:cs typeface="Symbol"/>
              </a:rPr>
              <a:t></a:t>
            </a:r>
            <a:r>
              <a:rPr dirty="0" sz="1800" spc="21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cloc</a:t>
            </a:r>
            <a:r>
              <a:rPr dirty="0" sz="1800" spc="-10">
                <a:latin typeface="Times New Roman"/>
                <a:cs typeface="Times New Roman"/>
              </a:rPr>
              <a:t>k</a:t>
            </a:r>
            <a:r>
              <a:rPr dirty="0" sz="1800" spc="-5">
                <a:latin typeface="Times New Roman"/>
                <a:cs typeface="Times New Roman"/>
              </a:rPr>
              <a:t>wise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921918" y="4961010"/>
            <a:ext cx="2185035" cy="738505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700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50">
                <a:latin typeface="Times New Roman"/>
                <a:cs typeface="Times New Roman"/>
              </a:rPr>
              <a:t> </a:t>
            </a:r>
            <a:r>
              <a:rPr dirty="0" baseline="-16666" sz="2250">
                <a:latin typeface="Times New Roman"/>
                <a:cs typeface="Times New Roman"/>
              </a:rPr>
              <a:t>max </a:t>
            </a:r>
            <a:r>
              <a:rPr dirty="0" baseline="-16666" sz="2250" spc="-202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O</a:t>
            </a:r>
            <a:r>
              <a:rPr dirty="0" sz="1800" i="1">
                <a:latin typeface="Times New Roman"/>
                <a:cs typeface="Times New Roman"/>
              </a:rPr>
              <a:t>A</a:t>
            </a:r>
            <a:r>
              <a:rPr dirty="0" sz="1800" spc="-7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O</a:t>
            </a:r>
            <a:r>
              <a:rPr dirty="0" sz="1800" i="1">
                <a:latin typeface="Times New Roman"/>
                <a:cs typeface="Times New Roman"/>
              </a:rPr>
              <a:t>C</a:t>
            </a:r>
            <a:r>
              <a:rPr dirty="0" sz="180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120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CA</a:t>
            </a:r>
            <a:endParaRPr sz="1800">
              <a:latin typeface="Times New Roman"/>
              <a:cs typeface="Times New Roman"/>
            </a:endParaRPr>
          </a:p>
          <a:p>
            <a:pPr marL="611505">
              <a:lnSpc>
                <a:spcPct val="100000"/>
              </a:lnSpc>
              <a:spcBef>
                <a:spcPts val="570"/>
              </a:spcBef>
            </a:pP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8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114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12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47631" y="4961010"/>
            <a:ext cx="2196465" cy="738505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700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50">
                <a:latin typeface="Times New Roman"/>
                <a:cs typeface="Times New Roman"/>
              </a:rPr>
              <a:t> </a:t>
            </a:r>
            <a:r>
              <a:rPr dirty="0" baseline="-16666" sz="2250">
                <a:latin typeface="Times New Roman"/>
                <a:cs typeface="Times New Roman"/>
              </a:rPr>
              <a:t>max </a:t>
            </a:r>
            <a:r>
              <a:rPr dirty="0" baseline="-16666" sz="2250" spc="-202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O</a:t>
            </a:r>
            <a:r>
              <a:rPr dirty="0" sz="1800" i="1">
                <a:latin typeface="Times New Roman"/>
                <a:cs typeface="Times New Roman"/>
              </a:rPr>
              <a:t>A</a:t>
            </a:r>
            <a:r>
              <a:rPr dirty="0" sz="1800" spc="-7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O</a:t>
            </a:r>
            <a:r>
              <a:rPr dirty="0" sz="1800" i="1">
                <a:latin typeface="Times New Roman"/>
                <a:cs typeface="Times New Roman"/>
              </a:rPr>
              <a:t>C</a:t>
            </a:r>
            <a:r>
              <a:rPr dirty="0" sz="180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35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BC</a:t>
            </a:r>
            <a:endParaRPr sz="1800">
              <a:latin typeface="Times New Roman"/>
              <a:cs typeface="Times New Roman"/>
            </a:endParaRPr>
          </a:p>
          <a:p>
            <a:pPr marL="611505">
              <a:lnSpc>
                <a:spcPct val="100000"/>
              </a:lnSpc>
              <a:spcBef>
                <a:spcPts val="570"/>
              </a:spcBef>
            </a:pP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8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114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14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35412" y="5808662"/>
            <a:ext cx="17240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255">
              <a:lnSpc>
                <a:spcPts val="2020"/>
              </a:lnSpc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50">
                <a:latin typeface="Times New Roman"/>
                <a:cs typeface="Times New Roman"/>
              </a:rPr>
              <a:t> </a:t>
            </a:r>
            <a:r>
              <a:rPr dirty="0" baseline="-16666" sz="2250">
                <a:latin typeface="Times New Roman"/>
                <a:cs typeface="Times New Roman"/>
              </a:rPr>
              <a:t>max</a:t>
            </a:r>
            <a:r>
              <a:rPr dirty="0" baseline="-16666" sz="2250">
                <a:latin typeface="Times New Roman"/>
                <a:cs typeface="Times New Roman"/>
              </a:rPr>
              <a:t> </a:t>
            </a:r>
            <a:r>
              <a:rPr dirty="0" baseline="-16666" sz="2250" spc="-209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Symbol"/>
                <a:cs typeface="Symbol"/>
              </a:rPr>
              <a:t></a:t>
            </a:r>
            <a:r>
              <a:rPr dirty="0" sz="1800" spc="-5">
                <a:latin typeface="Times New Roman"/>
                <a:cs typeface="Times New Roman"/>
              </a:rPr>
              <a:t>13</a:t>
            </a:r>
            <a:r>
              <a:rPr dirty="0" sz="1800">
                <a:latin typeface="Times New Roman"/>
                <a:cs typeface="Times New Roman"/>
              </a:rPr>
              <a:t>2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10337" y="5808662"/>
            <a:ext cx="15843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255">
              <a:lnSpc>
                <a:spcPts val="2020"/>
              </a:lnSpc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50">
                <a:latin typeface="Times New Roman"/>
                <a:cs typeface="Times New Roman"/>
              </a:rPr>
              <a:t> </a:t>
            </a:r>
            <a:r>
              <a:rPr dirty="0" baseline="-16666" sz="2250">
                <a:latin typeface="Times New Roman"/>
                <a:cs typeface="Times New Roman"/>
              </a:rPr>
              <a:t>min</a:t>
            </a:r>
            <a:r>
              <a:rPr dirty="0" baseline="-16666" sz="2250">
                <a:latin typeface="Times New Roman"/>
                <a:cs typeface="Times New Roman"/>
              </a:rPr>
              <a:t> </a:t>
            </a:r>
            <a:r>
              <a:rPr dirty="0" baseline="-16666" sz="2250" spc="-187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Symbol"/>
                <a:cs typeface="Symbol"/>
              </a:rPr>
              <a:t></a:t>
            </a:r>
            <a:r>
              <a:rPr dirty="0" sz="1800" spc="-5">
                <a:latin typeface="Times New Roman"/>
                <a:cs typeface="Times New Roman"/>
              </a:rPr>
              <a:t>2</a:t>
            </a:r>
            <a:r>
              <a:rPr dirty="0" sz="1800" spc="155">
                <a:latin typeface="Times New Roman"/>
                <a:cs typeface="Times New Roman"/>
              </a:rPr>
              <a:t>8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Sample</a:t>
            </a:r>
            <a:r>
              <a:rPr dirty="0" sz="2800" spc="-2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Problem</a:t>
            </a:r>
            <a:r>
              <a:rPr dirty="0" sz="2800" spc="-2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7.2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1175" y="946150"/>
            <a:ext cx="3671887" cy="2754312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41825" y="1001712"/>
            <a:ext cx="4483100" cy="2576512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124450" y="3760143"/>
            <a:ext cx="3805554" cy="144907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520"/>
              </a:spcBef>
            </a:pPr>
            <a:r>
              <a:rPr dirty="0" sz="1900" spc="-55">
                <a:latin typeface="Symbol"/>
                <a:cs typeface="Symbol"/>
              </a:rPr>
              <a:t></a:t>
            </a:r>
            <a:r>
              <a:rPr dirty="0" sz="1900" spc="120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21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180</a:t>
            </a:r>
            <a:r>
              <a:rPr dirty="0" sz="1800">
                <a:latin typeface="Symbol"/>
                <a:cs typeface="Symbol"/>
              </a:rPr>
              <a:t></a:t>
            </a:r>
            <a:r>
              <a:rPr dirty="0" sz="1800" spc="-130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12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60</a:t>
            </a:r>
            <a:r>
              <a:rPr dirty="0" sz="1800">
                <a:latin typeface="Symbol"/>
                <a:cs typeface="Symbol"/>
              </a:rPr>
              <a:t></a:t>
            </a:r>
            <a:r>
              <a:rPr dirty="0" sz="1800" spc="-130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12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67</a:t>
            </a:r>
            <a:r>
              <a:rPr dirty="0" sz="1800">
                <a:latin typeface="Times New Roman"/>
                <a:cs typeface="Times New Roman"/>
              </a:rPr>
              <a:t>.</a:t>
            </a:r>
            <a:r>
              <a:rPr dirty="0" sz="1800" spc="-5">
                <a:latin typeface="Times New Roman"/>
                <a:cs typeface="Times New Roman"/>
              </a:rPr>
              <a:t>4</a:t>
            </a:r>
            <a:r>
              <a:rPr dirty="0" sz="1800">
                <a:latin typeface="Symbol"/>
                <a:cs typeface="Symbol"/>
              </a:rPr>
              <a:t></a:t>
            </a:r>
            <a:r>
              <a:rPr dirty="0" sz="1800" spc="-55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52.6</a:t>
            </a:r>
            <a:r>
              <a:rPr dirty="0" sz="1800">
                <a:latin typeface="Symbol"/>
                <a:cs typeface="Symbol"/>
              </a:rPr>
              <a:t></a:t>
            </a:r>
            <a:endParaRPr sz="1800">
              <a:latin typeface="Symbol"/>
              <a:cs typeface="Symbol"/>
            </a:endParaRPr>
          </a:p>
          <a:p>
            <a:pPr marL="45085">
              <a:lnSpc>
                <a:spcPct val="100000"/>
              </a:lnSpc>
              <a:spcBef>
                <a:spcPts val="420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spc="30" i="1">
                <a:latin typeface="Times New Roman"/>
                <a:cs typeface="Times New Roman"/>
              </a:rPr>
              <a:t>x</a:t>
            </a:r>
            <a:r>
              <a:rPr dirty="0" baseline="-12962" sz="2250">
                <a:latin typeface="Symbol"/>
                <a:cs typeface="Symbol"/>
              </a:rPr>
              <a:t></a:t>
            </a:r>
            <a:r>
              <a:rPr dirty="0" baseline="-12962" sz="2250" spc="270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O</a:t>
            </a:r>
            <a:r>
              <a:rPr dirty="0" sz="1800" i="1">
                <a:latin typeface="Times New Roman"/>
                <a:cs typeface="Times New Roman"/>
              </a:rPr>
              <a:t>K</a:t>
            </a:r>
            <a:r>
              <a:rPr dirty="0" sz="1800" spc="16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O</a:t>
            </a:r>
            <a:r>
              <a:rPr dirty="0" sz="1800" i="1">
                <a:latin typeface="Times New Roman"/>
                <a:cs typeface="Times New Roman"/>
              </a:rPr>
              <a:t>C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35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K</a:t>
            </a:r>
            <a:r>
              <a:rPr dirty="0" sz="1800" i="1">
                <a:latin typeface="Times New Roman"/>
                <a:cs typeface="Times New Roman"/>
              </a:rPr>
              <a:t>C</a:t>
            </a:r>
            <a:r>
              <a:rPr dirty="0" sz="1800" spc="9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8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114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14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</a:t>
            </a:r>
            <a:r>
              <a:rPr dirty="0" sz="1800" spc="155">
                <a:latin typeface="Times New Roman"/>
                <a:cs typeface="Times New Roman"/>
              </a:rPr>
              <a:t>2</a:t>
            </a:r>
            <a:r>
              <a:rPr dirty="0" sz="1800">
                <a:latin typeface="Times New Roman"/>
                <a:cs typeface="Times New Roman"/>
              </a:rPr>
              <a:t>co</a:t>
            </a:r>
            <a:r>
              <a:rPr dirty="0" sz="1800" spc="145">
                <a:latin typeface="Times New Roman"/>
                <a:cs typeface="Times New Roman"/>
              </a:rPr>
              <a:t>s</a:t>
            </a:r>
            <a:r>
              <a:rPr dirty="0" sz="1800" spc="-5">
                <a:latin typeface="Times New Roman"/>
                <a:cs typeface="Times New Roman"/>
              </a:rPr>
              <a:t>52</a:t>
            </a:r>
            <a:r>
              <a:rPr dirty="0" sz="1800">
                <a:latin typeface="Times New Roman"/>
                <a:cs typeface="Times New Roman"/>
              </a:rPr>
              <a:t>.</a:t>
            </a:r>
            <a:r>
              <a:rPr dirty="0" sz="1800" spc="-5">
                <a:latin typeface="Times New Roman"/>
                <a:cs typeface="Times New Roman"/>
              </a:rPr>
              <a:t>6</a:t>
            </a:r>
            <a:r>
              <a:rPr dirty="0" sz="1800">
                <a:latin typeface="Symbol"/>
                <a:cs typeface="Symbol"/>
              </a:rPr>
              <a:t></a:t>
            </a:r>
            <a:endParaRPr sz="1800">
              <a:latin typeface="Symbol"/>
              <a:cs typeface="Symbol"/>
            </a:endParaRPr>
          </a:p>
          <a:p>
            <a:pPr marL="45085">
              <a:lnSpc>
                <a:spcPct val="100000"/>
              </a:lnSpc>
              <a:spcBef>
                <a:spcPts val="470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10">
                <a:latin typeface="Times New Roman"/>
                <a:cs typeface="Times New Roman"/>
              </a:rPr>
              <a:t> </a:t>
            </a:r>
            <a:r>
              <a:rPr dirty="0" baseline="-16666" sz="2250" spc="67" i="1">
                <a:latin typeface="Times New Roman"/>
                <a:cs typeface="Times New Roman"/>
              </a:rPr>
              <a:t>y</a:t>
            </a:r>
            <a:r>
              <a:rPr dirty="0" baseline="-12962" sz="2250">
                <a:latin typeface="Symbol"/>
                <a:cs typeface="Symbol"/>
              </a:rPr>
              <a:t></a:t>
            </a:r>
            <a:r>
              <a:rPr dirty="0" baseline="-12962" sz="2250" spc="270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O</a:t>
            </a:r>
            <a:r>
              <a:rPr dirty="0" sz="1800" i="1">
                <a:latin typeface="Times New Roman"/>
                <a:cs typeface="Times New Roman"/>
              </a:rPr>
              <a:t>L</a:t>
            </a:r>
            <a:r>
              <a:rPr dirty="0" sz="1800" spc="-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O</a:t>
            </a:r>
            <a:r>
              <a:rPr dirty="0" sz="1800" i="1">
                <a:latin typeface="Times New Roman"/>
                <a:cs typeface="Times New Roman"/>
              </a:rPr>
              <a:t>C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120">
                <a:latin typeface="Times New Roman"/>
                <a:cs typeface="Times New Roman"/>
              </a:rPr>
              <a:t> </a:t>
            </a:r>
            <a:r>
              <a:rPr dirty="0" sz="1800" spc="-5" i="1">
                <a:latin typeface="Times New Roman"/>
                <a:cs typeface="Times New Roman"/>
              </a:rPr>
              <a:t>C</a:t>
            </a:r>
            <a:r>
              <a:rPr dirty="0" sz="1800" i="1">
                <a:latin typeface="Times New Roman"/>
                <a:cs typeface="Times New Roman"/>
              </a:rPr>
              <a:t>L</a:t>
            </a:r>
            <a:r>
              <a:rPr dirty="0" sz="1800" spc="1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8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114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12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</a:t>
            </a:r>
            <a:r>
              <a:rPr dirty="0" sz="1800" spc="155">
                <a:latin typeface="Times New Roman"/>
                <a:cs typeface="Times New Roman"/>
              </a:rPr>
              <a:t>2</a:t>
            </a:r>
            <a:r>
              <a:rPr dirty="0" sz="1800">
                <a:latin typeface="Times New Roman"/>
                <a:cs typeface="Times New Roman"/>
              </a:rPr>
              <a:t>co</a:t>
            </a:r>
            <a:r>
              <a:rPr dirty="0" sz="1800" spc="145">
                <a:latin typeface="Times New Roman"/>
                <a:cs typeface="Times New Roman"/>
              </a:rPr>
              <a:t>s</a:t>
            </a:r>
            <a:r>
              <a:rPr dirty="0" sz="1800" spc="-5">
                <a:latin typeface="Times New Roman"/>
                <a:cs typeface="Times New Roman"/>
              </a:rPr>
              <a:t>52.6</a:t>
            </a:r>
            <a:r>
              <a:rPr dirty="0" sz="1800">
                <a:latin typeface="Symbol"/>
                <a:cs typeface="Symbol"/>
              </a:rPr>
              <a:t></a:t>
            </a:r>
            <a:endParaRPr sz="1800">
              <a:latin typeface="Symbol"/>
              <a:cs typeface="Symbol"/>
            </a:endParaRPr>
          </a:p>
          <a:p>
            <a:pPr marL="38100">
              <a:lnSpc>
                <a:spcPct val="100000"/>
              </a:lnSpc>
              <a:spcBef>
                <a:spcPts val="780"/>
              </a:spcBef>
            </a:pPr>
            <a:r>
              <a:rPr dirty="0" sz="1900" spc="-45">
                <a:latin typeface="Symbol"/>
                <a:cs typeface="Symbol"/>
              </a:rPr>
              <a:t></a:t>
            </a:r>
            <a:r>
              <a:rPr dirty="0" sz="1900" spc="-220">
                <a:latin typeface="Times New Roman"/>
                <a:cs typeface="Times New Roman"/>
              </a:rPr>
              <a:t> </a:t>
            </a:r>
            <a:r>
              <a:rPr dirty="0" baseline="-16666" sz="2250" spc="30" i="1">
                <a:latin typeface="Times New Roman"/>
                <a:cs typeface="Times New Roman"/>
              </a:rPr>
              <a:t>x</a:t>
            </a:r>
            <a:r>
              <a:rPr dirty="0" baseline="-12962" sz="2250" spc="-97">
                <a:latin typeface="Symbol"/>
                <a:cs typeface="Symbol"/>
              </a:rPr>
              <a:t></a:t>
            </a:r>
            <a:r>
              <a:rPr dirty="0" baseline="-16666" sz="2250" spc="67" i="1">
                <a:latin typeface="Times New Roman"/>
                <a:cs typeface="Times New Roman"/>
              </a:rPr>
              <a:t>y</a:t>
            </a:r>
            <a:r>
              <a:rPr dirty="0" baseline="-12962" sz="2250">
                <a:latin typeface="Symbol"/>
                <a:cs typeface="Symbol"/>
              </a:rPr>
              <a:t></a:t>
            </a:r>
            <a:r>
              <a:rPr dirty="0" baseline="-12962" sz="2250" spc="270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40">
                <a:latin typeface="Times New Roman"/>
                <a:cs typeface="Times New Roman"/>
              </a:rPr>
              <a:t> </a:t>
            </a:r>
            <a:r>
              <a:rPr dirty="0" sz="1800" spc="5" i="1">
                <a:latin typeface="Times New Roman"/>
                <a:cs typeface="Times New Roman"/>
              </a:rPr>
              <a:t>K</a:t>
            </a:r>
            <a:r>
              <a:rPr dirty="0" sz="1800" i="1">
                <a:latin typeface="Times New Roman"/>
                <a:cs typeface="Times New Roman"/>
              </a:rPr>
              <a:t>X</a:t>
            </a:r>
            <a:r>
              <a:rPr dirty="0" sz="1800" spc="-195" i="1">
                <a:latin typeface="Times New Roman"/>
                <a:cs typeface="Times New Roman"/>
              </a:rPr>
              <a:t> </a:t>
            </a:r>
            <a:r>
              <a:rPr dirty="0" baseline="3086" sz="2700">
                <a:latin typeface="Symbol"/>
                <a:cs typeface="Symbol"/>
              </a:rPr>
              <a:t></a:t>
            </a:r>
            <a:r>
              <a:rPr dirty="0" baseline="3086" sz="2700" spc="-97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</a:t>
            </a:r>
            <a:r>
              <a:rPr dirty="0" sz="1800" spc="130">
                <a:latin typeface="Times New Roman"/>
                <a:cs typeface="Times New Roman"/>
              </a:rPr>
              <a:t>2</a:t>
            </a:r>
            <a:r>
              <a:rPr dirty="0" sz="1800" spc="-5">
                <a:latin typeface="Times New Roman"/>
                <a:cs typeface="Times New Roman"/>
              </a:rPr>
              <a:t>si</a:t>
            </a:r>
            <a:r>
              <a:rPr dirty="0" sz="1800">
                <a:latin typeface="Times New Roman"/>
                <a:cs typeface="Times New Roman"/>
              </a:rPr>
              <a:t>n</a:t>
            </a:r>
            <a:r>
              <a:rPr dirty="0" sz="1800" spc="-229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52</a:t>
            </a:r>
            <a:r>
              <a:rPr dirty="0" sz="1800">
                <a:latin typeface="Times New Roman"/>
                <a:cs typeface="Times New Roman"/>
              </a:rPr>
              <a:t>.</a:t>
            </a:r>
            <a:r>
              <a:rPr dirty="0" sz="1800" spc="-5">
                <a:latin typeface="Times New Roman"/>
                <a:cs typeface="Times New Roman"/>
              </a:rPr>
              <a:t>6</a:t>
            </a:r>
            <a:r>
              <a:rPr dirty="0" sz="1800">
                <a:latin typeface="Symbol"/>
                <a:cs typeface="Symbol"/>
              </a:rPr>
              <a:t>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  <p:sp>
        <p:nvSpPr>
          <p:cNvPr id="19" name="object 19"/>
          <p:cNvSpPr txBox="1"/>
          <p:nvPr/>
        </p:nvSpPr>
        <p:spPr>
          <a:xfrm>
            <a:off x="388303" y="3811523"/>
            <a:ext cx="4350385" cy="186118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265430" indent="-227329">
              <a:lnSpc>
                <a:spcPct val="100000"/>
              </a:lnSpc>
              <a:spcBef>
                <a:spcPts val="1300"/>
              </a:spcBef>
              <a:buChar char="•"/>
              <a:tabLst>
                <a:tab pos="264795" algn="l"/>
                <a:tab pos="265430" algn="l"/>
              </a:tabLst>
            </a:pPr>
            <a:r>
              <a:rPr dirty="0" sz="2000" spc="-5">
                <a:latin typeface="Times New Roman"/>
                <a:cs typeface="Times New Roman"/>
              </a:rPr>
              <a:t>Stress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components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after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rotation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by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30</a:t>
            </a:r>
            <a:r>
              <a:rPr dirty="0" baseline="25641" sz="1950">
                <a:latin typeface="Times New Roman"/>
                <a:cs typeface="Times New Roman"/>
              </a:rPr>
              <a:t>o</a:t>
            </a:r>
            <a:endParaRPr baseline="25641" sz="1950">
              <a:latin typeface="Times New Roman"/>
              <a:cs typeface="Times New Roman"/>
            </a:endParaRPr>
          </a:p>
          <a:p>
            <a:pPr marL="265430" marR="30480">
              <a:lnSpc>
                <a:spcPct val="100699"/>
              </a:lnSpc>
              <a:spcBef>
                <a:spcPts val="1180"/>
              </a:spcBef>
              <a:tabLst>
                <a:tab pos="3382645" algn="l"/>
              </a:tabLst>
            </a:pPr>
            <a:r>
              <a:rPr dirty="0" sz="2000" spc="-5">
                <a:latin typeface="Times New Roman"/>
                <a:cs typeface="Times New Roman"/>
              </a:rPr>
              <a:t>Points </a:t>
            </a:r>
            <a:r>
              <a:rPr dirty="0" sz="2000" i="1">
                <a:latin typeface="Times New Roman"/>
                <a:cs typeface="Times New Roman"/>
              </a:rPr>
              <a:t>X’ </a:t>
            </a:r>
            <a:r>
              <a:rPr dirty="0" sz="2000" spc="-5">
                <a:latin typeface="Times New Roman"/>
                <a:cs typeface="Times New Roman"/>
              </a:rPr>
              <a:t>and </a:t>
            </a:r>
            <a:r>
              <a:rPr dirty="0" sz="2000" i="1">
                <a:latin typeface="Times New Roman"/>
                <a:cs typeface="Times New Roman"/>
              </a:rPr>
              <a:t>Y’ </a:t>
            </a:r>
            <a:r>
              <a:rPr dirty="0" sz="2000">
                <a:latin typeface="Times New Roman"/>
                <a:cs typeface="Times New Roman"/>
              </a:rPr>
              <a:t>on </a:t>
            </a:r>
            <a:r>
              <a:rPr dirty="0" sz="2000" spc="-10">
                <a:latin typeface="Times New Roman"/>
                <a:cs typeface="Times New Roman"/>
              </a:rPr>
              <a:t>Mohr’s circle </a:t>
            </a:r>
            <a:r>
              <a:rPr dirty="0" sz="2000" spc="-5">
                <a:latin typeface="Times New Roman"/>
                <a:cs typeface="Times New Roman"/>
              </a:rPr>
              <a:t>that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correspond to stress components </a:t>
            </a:r>
            <a:r>
              <a:rPr dirty="0" sz="2000">
                <a:latin typeface="Times New Roman"/>
                <a:cs typeface="Times New Roman"/>
              </a:rPr>
              <a:t>on </a:t>
            </a:r>
            <a:r>
              <a:rPr dirty="0" sz="2000" spc="-5">
                <a:latin typeface="Times New Roman"/>
                <a:cs typeface="Times New Roman"/>
              </a:rPr>
              <a:t>the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rotated element are obtained </a:t>
            </a:r>
            <a:r>
              <a:rPr dirty="0" sz="2000">
                <a:latin typeface="Times New Roman"/>
                <a:cs typeface="Times New Roman"/>
              </a:rPr>
              <a:t>by </a:t>
            </a:r>
            <a:r>
              <a:rPr dirty="0" sz="2000" spc="-5">
                <a:latin typeface="Times New Roman"/>
                <a:cs typeface="Times New Roman"/>
              </a:rPr>
              <a:t>rotating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baseline="1388" sz="3000" i="1">
                <a:latin typeface="Times New Roman"/>
                <a:cs typeface="Times New Roman"/>
              </a:rPr>
              <a:t>XY</a:t>
            </a:r>
            <a:r>
              <a:rPr dirty="0" baseline="1388" sz="3000" spc="15" i="1">
                <a:latin typeface="Times New Roman"/>
                <a:cs typeface="Times New Roman"/>
              </a:rPr>
              <a:t> </a:t>
            </a:r>
            <a:r>
              <a:rPr dirty="0" baseline="1388" sz="3000" spc="-7">
                <a:latin typeface="Times New Roman"/>
                <a:cs typeface="Times New Roman"/>
              </a:rPr>
              <a:t>counterclockwise</a:t>
            </a:r>
            <a:r>
              <a:rPr dirty="0" baseline="1388" sz="3000" spc="7">
                <a:latin typeface="Times New Roman"/>
                <a:cs typeface="Times New Roman"/>
              </a:rPr>
              <a:t> </a:t>
            </a:r>
            <a:r>
              <a:rPr dirty="0" baseline="1388" sz="3000" spc="-7">
                <a:latin typeface="Times New Roman"/>
                <a:cs typeface="Times New Roman"/>
              </a:rPr>
              <a:t>through	</a:t>
            </a:r>
            <a:r>
              <a:rPr dirty="0" sz="1800" spc="-110">
                <a:latin typeface="Times New Roman"/>
                <a:cs typeface="Times New Roman"/>
              </a:rPr>
              <a:t>2</a:t>
            </a:r>
            <a:r>
              <a:rPr dirty="0" sz="1900" spc="-110">
                <a:latin typeface="Symbol"/>
                <a:cs typeface="Symbol"/>
              </a:rPr>
              <a:t></a:t>
            </a:r>
            <a:r>
              <a:rPr dirty="0" sz="1900" spc="175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6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60</a:t>
            </a:r>
            <a:r>
              <a:rPr dirty="0" sz="1800" spc="-5">
                <a:latin typeface="Symbol"/>
                <a:cs typeface="Symbol"/>
              </a:rPr>
              <a:t>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73900" y="5362575"/>
            <a:ext cx="1724025" cy="10890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255">
              <a:lnSpc>
                <a:spcPts val="2070"/>
              </a:lnSpc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spc="30" i="1">
                <a:latin typeface="Times New Roman"/>
                <a:cs typeface="Times New Roman"/>
              </a:rPr>
              <a:t>x</a:t>
            </a:r>
            <a:r>
              <a:rPr dirty="0" baseline="-12962" sz="2250">
                <a:latin typeface="Symbol"/>
                <a:cs typeface="Symbol"/>
              </a:rPr>
              <a:t></a:t>
            </a:r>
            <a:r>
              <a:rPr dirty="0" baseline="-12962" sz="2250" spc="270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Symbol"/>
                <a:cs typeface="Symbol"/>
              </a:rPr>
              <a:t></a:t>
            </a:r>
            <a:r>
              <a:rPr dirty="0" sz="1800" spc="-5">
                <a:latin typeface="Times New Roman"/>
                <a:cs typeface="Times New Roman"/>
              </a:rPr>
              <a:t>48</a:t>
            </a:r>
            <a:r>
              <a:rPr dirty="0" sz="1800">
                <a:latin typeface="Times New Roman"/>
                <a:cs typeface="Times New Roman"/>
              </a:rPr>
              <a:t>.4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  <a:p>
            <a:pPr marL="8255">
              <a:lnSpc>
                <a:spcPct val="100000"/>
              </a:lnSpc>
              <a:spcBef>
                <a:spcPts val="470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10">
                <a:latin typeface="Times New Roman"/>
                <a:cs typeface="Times New Roman"/>
              </a:rPr>
              <a:t> </a:t>
            </a:r>
            <a:r>
              <a:rPr dirty="0" baseline="-16666" sz="2250" spc="67" i="1">
                <a:latin typeface="Times New Roman"/>
                <a:cs typeface="Times New Roman"/>
              </a:rPr>
              <a:t>y</a:t>
            </a:r>
            <a:r>
              <a:rPr dirty="0" baseline="-12962" sz="2250">
                <a:latin typeface="Symbol"/>
                <a:cs typeface="Symbol"/>
              </a:rPr>
              <a:t></a:t>
            </a:r>
            <a:r>
              <a:rPr dirty="0" baseline="-12962" sz="2250" spc="270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Symbol"/>
                <a:cs typeface="Symbol"/>
              </a:rPr>
              <a:t></a:t>
            </a:r>
            <a:r>
              <a:rPr dirty="0" sz="1800" spc="-5">
                <a:latin typeface="Times New Roman"/>
                <a:cs typeface="Times New Roman"/>
              </a:rPr>
              <a:t>11</a:t>
            </a:r>
            <a:r>
              <a:rPr dirty="0" sz="1800">
                <a:latin typeface="Times New Roman"/>
                <a:cs typeface="Times New Roman"/>
              </a:rPr>
              <a:t>1</a:t>
            </a:r>
            <a:r>
              <a:rPr dirty="0" sz="1800" spc="-5">
                <a:latin typeface="Times New Roman"/>
                <a:cs typeface="Times New Roman"/>
              </a:rPr>
              <a:t>.</a:t>
            </a:r>
            <a:r>
              <a:rPr dirty="0" sz="1800">
                <a:latin typeface="Times New Roman"/>
                <a:cs typeface="Times New Roman"/>
              </a:rPr>
              <a:t>6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  <a:p>
            <a:pPr marL="1270">
              <a:lnSpc>
                <a:spcPct val="100000"/>
              </a:lnSpc>
              <a:spcBef>
                <a:spcPts val="775"/>
              </a:spcBef>
            </a:pPr>
            <a:r>
              <a:rPr dirty="0" sz="1900" spc="-45">
                <a:latin typeface="Symbol"/>
                <a:cs typeface="Symbol"/>
              </a:rPr>
              <a:t></a:t>
            </a:r>
            <a:r>
              <a:rPr dirty="0" sz="1900" spc="-220">
                <a:latin typeface="Times New Roman"/>
                <a:cs typeface="Times New Roman"/>
              </a:rPr>
              <a:t> </a:t>
            </a:r>
            <a:r>
              <a:rPr dirty="0" baseline="-16666" sz="2250" spc="30" i="1">
                <a:latin typeface="Times New Roman"/>
                <a:cs typeface="Times New Roman"/>
              </a:rPr>
              <a:t>x</a:t>
            </a:r>
            <a:r>
              <a:rPr dirty="0" baseline="-12962" sz="2250" spc="-97">
                <a:latin typeface="Symbol"/>
                <a:cs typeface="Symbol"/>
              </a:rPr>
              <a:t></a:t>
            </a:r>
            <a:r>
              <a:rPr dirty="0" baseline="-16666" sz="2250" spc="67" i="1">
                <a:latin typeface="Times New Roman"/>
                <a:cs typeface="Times New Roman"/>
              </a:rPr>
              <a:t>y</a:t>
            </a:r>
            <a:r>
              <a:rPr dirty="0" baseline="-12962" sz="2250">
                <a:latin typeface="Symbol"/>
                <a:cs typeface="Symbol"/>
              </a:rPr>
              <a:t></a:t>
            </a:r>
            <a:r>
              <a:rPr dirty="0" baseline="-12962" sz="2250" spc="270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41</a:t>
            </a:r>
            <a:r>
              <a:rPr dirty="0" sz="1800">
                <a:latin typeface="Times New Roman"/>
                <a:cs typeface="Times New Roman"/>
              </a:rPr>
              <a:t>.</a:t>
            </a:r>
            <a:r>
              <a:rPr dirty="0" sz="1800" spc="130">
                <a:latin typeface="Times New Roman"/>
                <a:cs typeface="Times New Roman"/>
              </a:rPr>
              <a:t>3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Introduction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0700" y="990600"/>
            <a:ext cx="3200400" cy="280828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3749040" y="922019"/>
            <a:ext cx="495173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4475" marR="5080" indent="-231775">
              <a:lnSpc>
                <a:spcPct val="100000"/>
              </a:lnSpc>
              <a:spcBef>
                <a:spcPts val="100"/>
              </a:spcBef>
              <a:buChar char="•"/>
              <a:tabLst>
                <a:tab pos="243840" algn="l"/>
                <a:tab pos="244475" algn="l"/>
              </a:tabLst>
            </a:pPr>
            <a:r>
              <a:rPr dirty="0" sz="2000">
                <a:latin typeface="Times New Roman"/>
                <a:cs typeface="Times New Roman"/>
              </a:rPr>
              <a:t>The </a:t>
            </a:r>
            <a:r>
              <a:rPr dirty="0" sz="2000" spc="-5">
                <a:latin typeface="Times New Roman"/>
                <a:cs typeface="Times New Roman"/>
              </a:rPr>
              <a:t>most general </a:t>
            </a:r>
            <a:r>
              <a:rPr dirty="0" sz="2000" spc="-10">
                <a:latin typeface="Times New Roman"/>
                <a:cs typeface="Times New Roman"/>
              </a:rPr>
              <a:t>state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-5">
                <a:latin typeface="Times New Roman"/>
                <a:cs typeface="Times New Roman"/>
              </a:rPr>
              <a:t>stress at </a:t>
            </a:r>
            <a:r>
              <a:rPr dirty="0" sz="2000">
                <a:latin typeface="Times New Roman"/>
                <a:cs typeface="Times New Roman"/>
              </a:rPr>
              <a:t>a </a:t>
            </a:r>
            <a:r>
              <a:rPr dirty="0" sz="2000" spc="-5">
                <a:latin typeface="Times New Roman"/>
                <a:cs typeface="Times New Roman"/>
              </a:rPr>
              <a:t>point may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be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represented </a:t>
            </a:r>
            <a:r>
              <a:rPr dirty="0" sz="2000">
                <a:latin typeface="Times New Roman"/>
                <a:cs typeface="Times New Roman"/>
              </a:rPr>
              <a:t>by 6</a:t>
            </a:r>
            <a:r>
              <a:rPr dirty="0" sz="2000" spc="-5">
                <a:latin typeface="Times New Roman"/>
                <a:cs typeface="Times New Roman"/>
              </a:rPr>
              <a:t> components,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32250" y="1588510"/>
            <a:ext cx="1152525" cy="73406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44450">
              <a:lnSpc>
                <a:spcPct val="100000"/>
              </a:lnSpc>
              <a:spcBef>
                <a:spcPts val="90"/>
              </a:spcBef>
            </a:pP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-262" i="1">
                <a:latin typeface="Times New Roman"/>
                <a:cs typeface="Times New Roman"/>
              </a:rPr>
              <a:t> </a:t>
            </a:r>
            <a:r>
              <a:rPr dirty="0" sz="1700" spc="55">
                <a:latin typeface="Times New Roman"/>
                <a:cs typeface="Times New Roman"/>
              </a:rPr>
              <a:t>,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spc="-232" i="1">
                <a:latin typeface="Times New Roman"/>
                <a:cs typeface="Times New Roman"/>
              </a:rPr>
              <a:t> </a:t>
            </a:r>
            <a:r>
              <a:rPr dirty="0" sz="1700" spc="55">
                <a:latin typeface="Times New Roman"/>
                <a:cs typeface="Times New Roman"/>
              </a:rPr>
              <a:t>,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z</a:t>
            </a:r>
            <a:endParaRPr baseline="-17857" sz="21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265"/>
              </a:spcBef>
            </a:pPr>
            <a:r>
              <a:rPr dirty="0" baseline="13888" sz="2700" spc="-67">
                <a:latin typeface="Symbol"/>
                <a:cs typeface="Symbol"/>
              </a:rPr>
              <a:t></a:t>
            </a:r>
            <a:r>
              <a:rPr dirty="0" baseline="13888" sz="2700" spc="-307">
                <a:latin typeface="Times New Roman"/>
                <a:cs typeface="Times New Roman"/>
              </a:rPr>
              <a:t> </a:t>
            </a:r>
            <a:r>
              <a:rPr dirty="0" sz="1400" i="1">
                <a:latin typeface="Times New Roman"/>
                <a:cs typeface="Times New Roman"/>
              </a:rPr>
              <a:t>xy</a:t>
            </a:r>
            <a:r>
              <a:rPr dirty="0" sz="1400" spc="-165" i="1">
                <a:latin typeface="Times New Roman"/>
                <a:cs typeface="Times New Roman"/>
              </a:rPr>
              <a:t> </a:t>
            </a:r>
            <a:r>
              <a:rPr dirty="0" baseline="14705" sz="2550">
                <a:latin typeface="Times New Roman"/>
                <a:cs typeface="Times New Roman"/>
              </a:rPr>
              <a:t>,</a:t>
            </a:r>
            <a:r>
              <a:rPr dirty="0" baseline="14705" sz="2550" spc="-179">
                <a:latin typeface="Times New Roman"/>
                <a:cs typeface="Times New Roman"/>
              </a:rPr>
              <a:t> </a:t>
            </a:r>
            <a:r>
              <a:rPr dirty="0" baseline="13888" sz="2700" spc="-67">
                <a:latin typeface="Symbol"/>
                <a:cs typeface="Symbol"/>
              </a:rPr>
              <a:t></a:t>
            </a:r>
            <a:r>
              <a:rPr dirty="0" baseline="13888" sz="2700" spc="-209">
                <a:latin typeface="Times New Roman"/>
                <a:cs typeface="Times New Roman"/>
              </a:rPr>
              <a:t> </a:t>
            </a:r>
            <a:r>
              <a:rPr dirty="0" sz="1400" i="1">
                <a:latin typeface="Times New Roman"/>
                <a:cs typeface="Times New Roman"/>
              </a:rPr>
              <a:t>yz</a:t>
            </a:r>
            <a:r>
              <a:rPr dirty="0" sz="1400" spc="-155" i="1">
                <a:latin typeface="Times New Roman"/>
                <a:cs typeface="Times New Roman"/>
              </a:rPr>
              <a:t> </a:t>
            </a:r>
            <a:r>
              <a:rPr dirty="0" baseline="14705" sz="2550">
                <a:latin typeface="Times New Roman"/>
                <a:cs typeface="Times New Roman"/>
              </a:rPr>
              <a:t>,</a:t>
            </a:r>
            <a:r>
              <a:rPr dirty="0" baseline="14705" sz="2550" spc="-179">
                <a:latin typeface="Times New Roman"/>
                <a:cs typeface="Times New Roman"/>
              </a:rPr>
              <a:t> </a:t>
            </a:r>
            <a:r>
              <a:rPr dirty="0" baseline="13888" sz="2700" spc="-67">
                <a:latin typeface="Symbol"/>
                <a:cs typeface="Symbol"/>
              </a:rPr>
              <a:t></a:t>
            </a:r>
            <a:r>
              <a:rPr dirty="0" baseline="13888" sz="2700" spc="-307">
                <a:latin typeface="Times New Roman"/>
                <a:cs typeface="Times New Roman"/>
              </a:rPr>
              <a:t> </a:t>
            </a:r>
            <a:r>
              <a:rPr dirty="0" sz="1400" spc="-5" i="1">
                <a:latin typeface="Times New Roman"/>
                <a:cs typeface="Times New Roman"/>
              </a:rPr>
              <a:t>zx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29741" y="1478234"/>
            <a:ext cx="3434715" cy="1171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1959610" indent="6350">
              <a:lnSpc>
                <a:spcPct val="147100"/>
              </a:lnSpc>
              <a:spcBef>
                <a:spcPts val="100"/>
              </a:spcBef>
            </a:pPr>
            <a:r>
              <a:rPr dirty="0" sz="1700">
                <a:latin typeface="Times New Roman"/>
                <a:cs typeface="Times New Roman"/>
              </a:rPr>
              <a:t>normal</a:t>
            </a:r>
            <a:r>
              <a:rPr dirty="0" sz="1700" spc="-200">
                <a:latin typeface="Times New Roman"/>
                <a:cs typeface="Times New Roman"/>
              </a:rPr>
              <a:t> </a:t>
            </a:r>
            <a:r>
              <a:rPr dirty="0" sz="1700" spc="-5">
                <a:latin typeface="Times New Roman"/>
                <a:cs typeface="Times New Roman"/>
              </a:rPr>
              <a:t>stresses  shearin</a:t>
            </a:r>
            <a:r>
              <a:rPr dirty="0" sz="1700">
                <a:latin typeface="Times New Roman"/>
                <a:cs typeface="Times New Roman"/>
              </a:rPr>
              <a:t>g</a:t>
            </a:r>
            <a:r>
              <a:rPr dirty="0" sz="1700" spc="-135">
                <a:latin typeface="Times New Roman"/>
                <a:cs typeface="Times New Roman"/>
              </a:rPr>
              <a:t> </a:t>
            </a:r>
            <a:r>
              <a:rPr dirty="0" sz="1700" spc="-5">
                <a:latin typeface="Times New Roman"/>
                <a:cs typeface="Times New Roman"/>
              </a:rPr>
              <a:t>stresses</a:t>
            </a:r>
            <a:endParaRPr sz="1700">
              <a:latin typeface="Times New Roman"/>
              <a:cs typeface="Times New Roman"/>
            </a:endParaRPr>
          </a:p>
          <a:p>
            <a:pPr marL="41275">
              <a:lnSpc>
                <a:spcPct val="100000"/>
              </a:lnSpc>
              <a:spcBef>
                <a:spcPts val="860"/>
              </a:spcBef>
            </a:pPr>
            <a:r>
              <a:rPr dirty="0" sz="1700">
                <a:latin typeface="Times New Roman"/>
                <a:cs typeface="Times New Roman"/>
              </a:rPr>
              <a:t>(Note</a:t>
            </a:r>
            <a:r>
              <a:rPr dirty="0" sz="1700" spc="-135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:</a:t>
            </a:r>
            <a:r>
              <a:rPr dirty="0" sz="1700" spc="30">
                <a:latin typeface="Times New Roman"/>
                <a:cs typeface="Times New Roman"/>
              </a:rPr>
              <a:t> 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 </a:t>
            </a:r>
            <a:r>
              <a:rPr dirty="0" baseline="-17857" sz="2100" spc="-104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75">
                <a:latin typeface="Times New Roman"/>
                <a:cs typeface="Times New Roman"/>
              </a:rPr>
              <a:t> 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14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yx</a:t>
            </a:r>
            <a:r>
              <a:rPr dirty="0" baseline="-17857" sz="2100" spc="-277" i="1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,</a:t>
            </a:r>
            <a:r>
              <a:rPr dirty="0" sz="1700" spc="-120">
                <a:latin typeface="Times New Roman"/>
                <a:cs typeface="Times New Roman"/>
              </a:rPr>
              <a:t> 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14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yz </a:t>
            </a:r>
            <a:r>
              <a:rPr dirty="0" baseline="-17857" sz="2100" spc="-89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75">
                <a:latin typeface="Times New Roman"/>
                <a:cs typeface="Times New Roman"/>
              </a:rPr>
              <a:t> 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spc="-7" i="1">
                <a:latin typeface="Times New Roman"/>
                <a:cs typeface="Times New Roman"/>
              </a:rPr>
              <a:t>z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spc="-225" i="1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,</a:t>
            </a:r>
            <a:r>
              <a:rPr dirty="0" sz="1700" spc="-120">
                <a:latin typeface="Times New Roman"/>
                <a:cs typeface="Times New Roman"/>
              </a:rPr>
              <a:t> 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spc="-7" i="1">
                <a:latin typeface="Times New Roman"/>
                <a:cs typeface="Times New Roman"/>
              </a:rPr>
              <a:t>z</a:t>
            </a:r>
            <a:r>
              <a:rPr dirty="0" baseline="-17857" sz="2100" i="1">
                <a:latin typeface="Times New Roman"/>
                <a:cs typeface="Times New Roman"/>
              </a:rPr>
              <a:t>x </a:t>
            </a:r>
            <a:r>
              <a:rPr dirty="0" baseline="-17857" sz="2100" spc="-120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75">
                <a:latin typeface="Times New Roman"/>
                <a:cs typeface="Times New Roman"/>
              </a:rPr>
              <a:t> 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xz</a:t>
            </a:r>
            <a:r>
              <a:rPr dirty="0" baseline="-17857" sz="2100" spc="-195" i="1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)</a:t>
            </a:r>
            <a:endParaRPr sz="1700">
              <a:latin typeface="Times New Roman"/>
              <a:cs typeface="Times New Roman"/>
            </a:endParaRPr>
          </a:p>
        </p:txBody>
      </p:sp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2900" y="3644900"/>
            <a:ext cx="3124200" cy="2846387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3749040" y="2927603"/>
            <a:ext cx="4967605" cy="2799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4475" marR="5080" indent="-231775">
              <a:lnSpc>
                <a:spcPct val="100000"/>
              </a:lnSpc>
              <a:spcBef>
                <a:spcPts val="100"/>
              </a:spcBef>
              <a:buChar char="•"/>
              <a:tabLst>
                <a:tab pos="243840" algn="l"/>
                <a:tab pos="244475" algn="l"/>
              </a:tabLst>
            </a:pPr>
            <a:r>
              <a:rPr dirty="0" sz="2000" spc="-5">
                <a:latin typeface="Times New Roman"/>
                <a:cs typeface="Times New Roman"/>
              </a:rPr>
              <a:t>Same </a:t>
            </a:r>
            <a:r>
              <a:rPr dirty="0" sz="2000" spc="-10">
                <a:latin typeface="Times New Roman"/>
                <a:cs typeface="Times New Roman"/>
              </a:rPr>
              <a:t>state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-5">
                <a:latin typeface="Times New Roman"/>
                <a:cs typeface="Times New Roman"/>
              </a:rPr>
              <a:t>stress is represented </a:t>
            </a:r>
            <a:r>
              <a:rPr dirty="0" sz="2000">
                <a:latin typeface="Times New Roman"/>
                <a:cs typeface="Times New Roman"/>
              </a:rPr>
              <a:t>by a </a:t>
            </a:r>
            <a:r>
              <a:rPr dirty="0" sz="2000" spc="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different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set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of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components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if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axes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are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rotated.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Times New Roman"/>
              <a:buChar char="•"/>
            </a:pPr>
            <a:endParaRPr sz="2250">
              <a:latin typeface="Times New Roman"/>
              <a:cs typeface="Times New Roman"/>
            </a:endParaRPr>
          </a:p>
          <a:p>
            <a:pPr marL="244475" marR="53975" indent="-231775">
              <a:lnSpc>
                <a:spcPct val="100000"/>
              </a:lnSpc>
              <a:buChar char="•"/>
              <a:tabLst>
                <a:tab pos="243840" algn="l"/>
                <a:tab pos="244475" algn="l"/>
              </a:tabLst>
            </a:pPr>
            <a:r>
              <a:rPr dirty="0" sz="2000">
                <a:latin typeface="Times New Roman"/>
                <a:cs typeface="Times New Roman"/>
              </a:rPr>
              <a:t>The </a:t>
            </a:r>
            <a:r>
              <a:rPr dirty="0" sz="2000" spc="-5">
                <a:latin typeface="Times New Roman"/>
                <a:cs typeface="Times New Roman"/>
              </a:rPr>
              <a:t>first part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-5">
                <a:latin typeface="Times New Roman"/>
                <a:cs typeface="Times New Roman"/>
              </a:rPr>
              <a:t>the chapter is concerned with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how </a:t>
            </a:r>
            <a:r>
              <a:rPr dirty="0" sz="2000" spc="-5">
                <a:latin typeface="Times New Roman"/>
                <a:cs typeface="Times New Roman"/>
              </a:rPr>
              <a:t>the components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-5">
                <a:latin typeface="Times New Roman"/>
                <a:cs typeface="Times New Roman"/>
              </a:rPr>
              <a:t>stress are transformed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under </a:t>
            </a:r>
            <a:r>
              <a:rPr dirty="0" sz="2000">
                <a:latin typeface="Times New Roman"/>
                <a:cs typeface="Times New Roman"/>
              </a:rPr>
              <a:t>a </a:t>
            </a:r>
            <a:r>
              <a:rPr dirty="0" sz="2000" spc="-5">
                <a:latin typeface="Times New Roman"/>
                <a:cs typeface="Times New Roman"/>
              </a:rPr>
              <a:t>rotation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-5">
                <a:latin typeface="Times New Roman"/>
                <a:cs typeface="Times New Roman"/>
              </a:rPr>
              <a:t>the coordinate axes.</a:t>
            </a:r>
            <a:r>
              <a:rPr dirty="0" sz="2000">
                <a:latin typeface="Times New Roman"/>
                <a:cs typeface="Times New Roman"/>
              </a:rPr>
              <a:t> The </a:t>
            </a:r>
            <a:r>
              <a:rPr dirty="0" sz="2000" spc="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second part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-5">
                <a:latin typeface="Times New Roman"/>
                <a:cs typeface="Times New Roman"/>
              </a:rPr>
              <a:t>the chapter is devoted to </a:t>
            </a:r>
            <a:r>
              <a:rPr dirty="0" sz="2000">
                <a:latin typeface="Times New Roman"/>
                <a:cs typeface="Times New Roman"/>
              </a:rPr>
              <a:t>a </a:t>
            </a:r>
            <a:r>
              <a:rPr dirty="0" sz="2000" spc="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similar </a:t>
            </a:r>
            <a:r>
              <a:rPr dirty="0" sz="2000" spc="-5">
                <a:latin typeface="Times New Roman"/>
                <a:cs typeface="Times New Roman"/>
              </a:rPr>
              <a:t>analysis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-5">
                <a:latin typeface="Times New Roman"/>
                <a:cs typeface="Times New Roman"/>
              </a:rPr>
              <a:t>the transformation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-5">
                <a:latin typeface="Times New Roman"/>
                <a:cs typeface="Times New Roman"/>
              </a:rPr>
              <a:t>the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components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of</a:t>
            </a:r>
            <a:r>
              <a:rPr dirty="0" sz="2000" spc="-5">
                <a:latin typeface="Times New Roman"/>
                <a:cs typeface="Times New Roman"/>
              </a:rPr>
              <a:t> strain.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Introduction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2125" y="890587"/>
            <a:ext cx="2136775" cy="2117725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3245802" y="1117091"/>
            <a:ext cx="542798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4475" marR="5080" indent="-231775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243840" algn="l"/>
                <a:tab pos="244475" algn="l"/>
              </a:tabLst>
            </a:pPr>
            <a:r>
              <a:rPr dirty="0" sz="2000" spc="-5" i="1">
                <a:latin typeface="Times New Roman"/>
                <a:cs typeface="Times New Roman"/>
              </a:rPr>
              <a:t>Plane</a:t>
            </a:r>
            <a:r>
              <a:rPr dirty="0" sz="2000" spc="-10" i="1">
                <a:latin typeface="Times New Roman"/>
                <a:cs typeface="Times New Roman"/>
              </a:rPr>
              <a:t> </a:t>
            </a:r>
            <a:r>
              <a:rPr dirty="0" sz="2000" spc="-20" i="1">
                <a:latin typeface="Times New Roman"/>
                <a:cs typeface="Times New Roman"/>
              </a:rPr>
              <a:t>Stress</a:t>
            </a:r>
            <a:r>
              <a:rPr dirty="0" sz="2000" spc="-5" i="1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-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state </a:t>
            </a:r>
            <a:r>
              <a:rPr dirty="0" sz="2000">
                <a:latin typeface="Times New Roman"/>
                <a:cs typeface="Times New Roman"/>
              </a:rPr>
              <a:t>of</a:t>
            </a:r>
            <a:r>
              <a:rPr dirty="0" sz="2000" spc="-5">
                <a:latin typeface="Times New Roman"/>
                <a:cs typeface="Times New Roman"/>
              </a:rPr>
              <a:t> stress in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which two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faces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 cubic element are free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-5">
                <a:latin typeface="Times New Roman"/>
                <a:cs typeface="Times New Roman"/>
              </a:rPr>
              <a:t>stress.</a:t>
            </a:r>
            <a:r>
              <a:rPr dirty="0" sz="2000">
                <a:latin typeface="Times New Roman"/>
                <a:cs typeface="Times New Roman"/>
              </a:rPr>
              <a:t> For </a:t>
            </a:r>
            <a:r>
              <a:rPr dirty="0" sz="2000" spc="-5">
                <a:latin typeface="Times New Roman"/>
                <a:cs typeface="Times New Roman"/>
              </a:rPr>
              <a:t>the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illustrated</a:t>
            </a:r>
            <a:r>
              <a:rPr dirty="0" sz="2000" spc="-5">
                <a:latin typeface="Times New Roman"/>
                <a:cs typeface="Times New Roman"/>
              </a:rPr>
              <a:t> example,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</a:t>
            </a:r>
            <a:r>
              <a:rPr dirty="0" sz="2000" spc="-10">
                <a:latin typeface="Times New Roman"/>
                <a:cs typeface="Times New Roman"/>
              </a:rPr>
              <a:t> state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of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 is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defined</a:t>
            </a:r>
            <a:r>
              <a:rPr dirty="0" sz="2000">
                <a:latin typeface="Times New Roman"/>
                <a:cs typeface="Times New Roman"/>
              </a:rPr>
              <a:t> by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  <p:sp>
        <p:nvSpPr>
          <p:cNvPr id="18" name="object 18"/>
          <p:cNvSpPr txBox="1"/>
          <p:nvPr/>
        </p:nvSpPr>
        <p:spPr>
          <a:xfrm>
            <a:off x="4736444" y="2070057"/>
            <a:ext cx="228346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568960" algn="l"/>
              </a:tabLst>
            </a:pPr>
            <a:r>
              <a:rPr dirty="0" sz="2000">
                <a:latin typeface="Times New Roman"/>
                <a:cs typeface="Times New Roman"/>
              </a:rPr>
              <a:t>and</a:t>
            </a:r>
            <a:r>
              <a:rPr dirty="0" sz="2000">
                <a:latin typeface="Times New Roman"/>
                <a:cs typeface="Times New Roman"/>
              </a:rPr>
              <a:t>	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z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75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75">
                <a:latin typeface="Times New Roman"/>
                <a:cs typeface="Times New Roman"/>
              </a:rPr>
              <a:t> 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spc="-7" i="1">
                <a:latin typeface="Times New Roman"/>
                <a:cs typeface="Times New Roman"/>
              </a:rPr>
              <a:t>z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120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75">
                <a:latin typeface="Times New Roman"/>
                <a:cs typeface="Times New Roman"/>
              </a:rPr>
              <a:t> 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spc="-7" i="1">
                <a:latin typeface="Times New Roman"/>
                <a:cs typeface="Times New Roman"/>
              </a:rPr>
              <a:t>z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i="1">
                <a:latin typeface="Times New Roman"/>
                <a:cs typeface="Times New Roman"/>
              </a:rPr>
              <a:t> </a:t>
            </a:r>
            <a:r>
              <a:rPr dirty="0" baseline="-17857" sz="2100" spc="-89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5">
                <a:latin typeface="Times New Roman"/>
                <a:cs typeface="Times New Roman"/>
              </a:rPr>
              <a:t> </a:t>
            </a:r>
            <a:r>
              <a:rPr dirty="0" sz="1700" spc="-5">
                <a:latin typeface="Times New Roman"/>
                <a:cs typeface="Times New Roman"/>
              </a:rPr>
              <a:t>0</a:t>
            </a:r>
            <a:r>
              <a:rPr dirty="0" sz="1700">
                <a:latin typeface="Times New Roman"/>
                <a:cs typeface="Times New Roman"/>
              </a:rPr>
              <a:t>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02421" y="2096510"/>
            <a:ext cx="1114425" cy="2990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-270" i="1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,</a:t>
            </a:r>
            <a:r>
              <a:rPr dirty="0" sz="1700" spc="-7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spc="-232" i="1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,</a:t>
            </a:r>
            <a:r>
              <a:rPr dirty="0" sz="1700" spc="-120">
                <a:latin typeface="Times New Roman"/>
                <a:cs typeface="Times New Roman"/>
              </a:rPr>
              <a:t> 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50">
                <a:latin typeface="Times New Roman"/>
                <a:cs typeface="Times New Roman"/>
              </a:rPr>
              <a:t> </a:t>
            </a:r>
            <a:r>
              <a:rPr dirty="0" baseline="-17857" sz="2100" spc="-7">
                <a:latin typeface="Times New Roman"/>
                <a:cs typeface="Times New Roman"/>
              </a:rPr>
              <a:t>xy</a:t>
            </a:r>
            <a:endParaRPr baseline="-17857" sz="21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271202" y="3214115"/>
            <a:ext cx="547243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4475" marR="5080" indent="-231775">
              <a:lnSpc>
                <a:spcPct val="100000"/>
              </a:lnSpc>
              <a:spcBef>
                <a:spcPts val="100"/>
              </a:spcBef>
              <a:buChar char="•"/>
              <a:tabLst>
                <a:tab pos="243840" algn="l"/>
                <a:tab pos="244475" algn="l"/>
              </a:tabLst>
            </a:pPr>
            <a:r>
              <a:rPr dirty="0" sz="2000" spc="-5">
                <a:latin typeface="Times New Roman"/>
                <a:cs typeface="Times New Roman"/>
              </a:rPr>
              <a:t>State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-5">
                <a:latin typeface="Times New Roman"/>
                <a:cs typeface="Times New Roman"/>
              </a:rPr>
              <a:t>plane stress occurs in </a:t>
            </a:r>
            <a:r>
              <a:rPr dirty="0" sz="2000">
                <a:latin typeface="Times New Roman"/>
                <a:cs typeface="Times New Roman"/>
              </a:rPr>
              <a:t>a </a:t>
            </a:r>
            <a:r>
              <a:rPr dirty="0" sz="2000" spc="-5">
                <a:latin typeface="Times New Roman"/>
                <a:cs typeface="Times New Roman"/>
              </a:rPr>
              <a:t>thin plate subjected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to forces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acting in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midplane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of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 plate.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245802" y="4939284"/>
            <a:ext cx="5416550" cy="1244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4475" marR="5080" indent="-231775">
              <a:lnSpc>
                <a:spcPct val="100000"/>
              </a:lnSpc>
              <a:spcBef>
                <a:spcPts val="100"/>
              </a:spcBef>
              <a:buChar char="•"/>
              <a:tabLst>
                <a:tab pos="243840" algn="l"/>
                <a:tab pos="244475" algn="l"/>
              </a:tabLst>
            </a:pPr>
            <a:r>
              <a:rPr dirty="0" sz="2000" spc="-5">
                <a:latin typeface="Times New Roman"/>
                <a:cs typeface="Times New Roman"/>
              </a:rPr>
              <a:t>State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-5">
                <a:latin typeface="Times New Roman"/>
                <a:cs typeface="Times New Roman"/>
              </a:rPr>
              <a:t>plane stress also occurs </a:t>
            </a:r>
            <a:r>
              <a:rPr dirty="0" sz="2000">
                <a:latin typeface="Times New Roman"/>
                <a:cs typeface="Times New Roman"/>
              </a:rPr>
              <a:t>on </a:t>
            </a:r>
            <a:r>
              <a:rPr dirty="0" sz="2000" spc="-5">
                <a:latin typeface="Times New Roman"/>
                <a:cs typeface="Times New Roman"/>
              </a:rPr>
              <a:t>the free surface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of a </a:t>
            </a:r>
            <a:r>
              <a:rPr dirty="0" sz="2000" spc="-5">
                <a:latin typeface="Times New Roman"/>
                <a:cs typeface="Times New Roman"/>
              </a:rPr>
              <a:t>structural element </a:t>
            </a:r>
            <a:r>
              <a:rPr dirty="0" sz="2000">
                <a:latin typeface="Times New Roman"/>
                <a:cs typeface="Times New Roman"/>
              </a:rPr>
              <a:t>or </a:t>
            </a:r>
            <a:r>
              <a:rPr dirty="0" sz="2000" spc="-5">
                <a:latin typeface="Times New Roman"/>
                <a:cs typeface="Times New Roman"/>
              </a:rPr>
              <a:t>machine component, i.e.,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at any point </a:t>
            </a:r>
            <a:r>
              <a:rPr dirty="0" sz="2000">
                <a:latin typeface="Times New Roman"/>
                <a:cs typeface="Times New Roman"/>
              </a:rPr>
              <a:t>of </a:t>
            </a:r>
            <a:r>
              <a:rPr dirty="0" sz="2000" spc="-5">
                <a:latin typeface="Times New Roman"/>
                <a:cs typeface="Times New Roman"/>
              </a:rPr>
              <a:t>the surface </a:t>
            </a:r>
            <a:r>
              <a:rPr dirty="0" sz="2000">
                <a:latin typeface="Times New Roman"/>
                <a:cs typeface="Times New Roman"/>
              </a:rPr>
              <a:t>not </a:t>
            </a:r>
            <a:r>
              <a:rPr dirty="0" sz="2000" spc="-5">
                <a:latin typeface="Times New Roman"/>
                <a:cs typeface="Times New Roman"/>
              </a:rPr>
              <a:t>subjected to an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external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force.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 spc="-10">
                <a:solidFill>
                  <a:srgbClr val="BE5F00"/>
                </a:solidFill>
                <a:latin typeface="Arial MT"/>
                <a:cs typeface="Arial MT"/>
              </a:rPr>
              <a:t>Transformation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of</a:t>
            </a:r>
            <a:r>
              <a:rPr dirty="0" sz="2800" spc="-1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Plane</a:t>
            </a:r>
            <a:r>
              <a:rPr dirty="0" sz="2800" spc="-5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Stress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5750" y="973137"/>
            <a:ext cx="3138487" cy="273208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3325177" y="918971"/>
            <a:ext cx="5474335" cy="2441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9875" marR="573405" indent="-231775">
              <a:lnSpc>
                <a:spcPct val="100000"/>
              </a:lnSpc>
              <a:spcBef>
                <a:spcPts val="100"/>
              </a:spcBef>
              <a:buChar char="•"/>
              <a:tabLst>
                <a:tab pos="269240" algn="l"/>
                <a:tab pos="269875" algn="l"/>
              </a:tabLst>
            </a:pPr>
            <a:r>
              <a:rPr dirty="0" sz="2000" spc="-5">
                <a:latin typeface="Times New Roman"/>
                <a:cs typeface="Times New Roman"/>
              </a:rPr>
              <a:t>Consider the conditions for equilibrium </a:t>
            </a:r>
            <a:r>
              <a:rPr dirty="0" sz="2000">
                <a:latin typeface="Times New Roman"/>
                <a:cs typeface="Times New Roman"/>
              </a:rPr>
              <a:t>of a </a:t>
            </a:r>
            <a:r>
              <a:rPr dirty="0" sz="2000" spc="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prismatic </a:t>
            </a:r>
            <a:r>
              <a:rPr dirty="0" sz="2000" spc="-5">
                <a:latin typeface="Times New Roman"/>
                <a:cs typeface="Times New Roman"/>
              </a:rPr>
              <a:t>element with faces perpendicular to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 i="1">
                <a:latin typeface="Times New Roman"/>
                <a:cs typeface="Times New Roman"/>
              </a:rPr>
              <a:t>x</a:t>
            </a:r>
            <a:r>
              <a:rPr dirty="0" sz="2000" spc="-5">
                <a:latin typeface="Times New Roman"/>
                <a:cs typeface="Times New Roman"/>
              </a:rPr>
              <a:t>,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 i="1">
                <a:latin typeface="Times New Roman"/>
                <a:cs typeface="Times New Roman"/>
              </a:rPr>
              <a:t>y</a:t>
            </a:r>
            <a:r>
              <a:rPr dirty="0" sz="2000" spc="-5">
                <a:latin typeface="Times New Roman"/>
                <a:cs typeface="Times New Roman"/>
              </a:rPr>
              <a:t>,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and </a:t>
            </a:r>
            <a:r>
              <a:rPr dirty="0" sz="2000" spc="-5" i="1">
                <a:latin typeface="Times New Roman"/>
                <a:cs typeface="Times New Roman"/>
              </a:rPr>
              <a:t>x’ </a:t>
            </a:r>
            <a:r>
              <a:rPr dirty="0" sz="2000" spc="-5">
                <a:latin typeface="Times New Roman"/>
                <a:cs typeface="Times New Roman"/>
              </a:rPr>
              <a:t>axes.</a:t>
            </a:r>
            <a:endParaRPr sz="2000">
              <a:latin typeface="Times New Roman"/>
              <a:cs typeface="Times New Roman"/>
            </a:endParaRPr>
          </a:p>
          <a:p>
            <a:pPr algn="ctr" marL="182245">
              <a:lnSpc>
                <a:spcPct val="100000"/>
              </a:lnSpc>
              <a:spcBef>
                <a:spcPts val="585"/>
              </a:spcBef>
            </a:pPr>
            <a:r>
              <a:rPr dirty="0" baseline="-3267" sz="2550">
                <a:latin typeface="Symbol"/>
                <a:cs typeface="Symbol"/>
              </a:rPr>
              <a:t></a:t>
            </a:r>
            <a:r>
              <a:rPr dirty="0" baseline="-3267" sz="2550" spc="-217">
                <a:latin typeface="Times New Roman"/>
                <a:cs typeface="Times New Roman"/>
              </a:rPr>
              <a:t> </a:t>
            </a:r>
            <a:r>
              <a:rPr dirty="0" sz="1700" spc="-65" i="1">
                <a:latin typeface="Times New Roman"/>
                <a:cs typeface="Times New Roman"/>
              </a:rPr>
              <a:t>F</a:t>
            </a:r>
            <a:r>
              <a:rPr dirty="0" baseline="-17857" sz="2100" spc="44" i="1">
                <a:latin typeface="Times New Roman"/>
                <a:cs typeface="Times New Roman"/>
              </a:rPr>
              <a:t>x</a:t>
            </a:r>
            <a:r>
              <a:rPr dirty="0" baseline="-13888" sz="2100">
                <a:latin typeface="Symbol"/>
                <a:cs typeface="Symbol"/>
              </a:rPr>
              <a:t></a:t>
            </a:r>
            <a:r>
              <a:rPr dirty="0" baseline="-13888" sz="2100">
                <a:latin typeface="Times New Roman"/>
                <a:cs typeface="Times New Roman"/>
              </a:rPr>
              <a:t> </a:t>
            </a:r>
            <a:r>
              <a:rPr dirty="0" baseline="-13888" sz="2100" spc="-202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5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0</a:t>
            </a:r>
            <a:r>
              <a:rPr dirty="0" sz="1700" spc="-10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2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spc="44" i="1">
                <a:latin typeface="Times New Roman"/>
                <a:cs typeface="Times New Roman"/>
              </a:rPr>
              <a:t>x</a:t>
            </a:r>
            <a:r>
              <a:rPr dirty="0" baseline="-13888" sz="2100" spc="60">
                <a:latin typeface="Symbol"/>
                <a:cs typeface="Symbol"/>
              </a:rPr>
              <a:t></a:t>
            </a:r>
            <a:r>
              <a:rPr dirty="0" sz="1700" spc="-10">
                <a:latin typeface="Symbol"/>
                <a:cs typeface="Symbol"/>
              </a:rPr>
              <a:t></a:t>
            </a:r>
            <a:r>
              <a:rPr dirty="0" sz="1700" i="1">
                <a:latin typeface="Times New Roman"/>
                <a:cs typeface="Times New Roman"/>
              </a:rPr>
              <a:t>A</a:t>
            </a:r>
            <a:r>
              <a:rPr dirty="0" sz="1700" spc="-190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</a:t>
            </a:r>
            <a:r>
              <a:rPr dirty="0" sz="1700" spc="-27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-240" i="1">
                <a:latin typeface="Times New Roman"/>
                <a:cs typeface="Times New Roman"/>
              </a:rPr>
              <a:t> </a:t>
            </a:r>
            <a:r>
              <a:rPr dirty="0" sz="2150" spc="-170">
                <a:latin typeface="Symbol"/>
                <a:cs typeface="Symbol"/>
              </a:rPr>
              <a:t></a:t>
            </a:r>
            <a:r>
              <a:rPr dirty="0" sz="1700" spc="-10">
                <a:latin typeface="Symbol"/>
                <a:cs typeface="Symbol"/>
              </a:rPr>
              <a:t></a:t>
            </a:r>
            <a:r>
              <a:rPr dirty="0" sz="1700" spc="135" i="1">
                <a:latin typeface="Times New Roman"/>
                <a:cs typeface="Times New Roman"/>
              </a:rPr>
              <a:t>A</a:t>
            </a:r>
            <a:r>
              <a:rPr dirty="0" sz="1700">
                <a:latin typeface="Times New Roman"/>
                <a:cs typeface="Times New Roman"/>
              </a:rPr>
              <a:t>co</a:t>
            </a:r>
            <a:r>
              <a:rPr dirty="0" sz="1700" spc="20">
                <a:latin typeface="Times New Roman"/>
                <a:cs typeface="Times New Roman"/>
              </a:rPr>
              <a:t>s</a:t>
            </a:r>
            <a:r>
              <a:rPr dirty="0" sz="1800" spc="-55">
                <a:latin typeface="Symbol"/>
                <a:cs typeface="Symbol"/>
              </a:rPr>
              <a:t></a:t>
            </a:r>
            <a:r>
              <a:rPr dirty="0" sz="1800" spc="-140">
                <a:latin typeface="Times New Roman"/>
                <a:cs typeface="Times New Roman"/>
              </a:rPr>
              <a:t> </a:t>
            </a:r>
            <a:r>
              <a:rPr dirty="0" sz="2150" spc="-95">
                <a:latin typeface="Symbol"/>
                <a:cs typeface="Symbol"/>
              </a:rPr>
              <a:t></a:t>
            </a:r>
            <a:r>
              <a:rPr dirty="0" sz="1700">
                <a:latin typeface="Times New Roman"/>
                <a:cs typeface="Times New Roman"/>
              </a:rPr>
              <a:t>co</a:t>
            </a:r>
            <a:r>
              <a:rPr dirty="0" sz="1700" spc="20">
                <a:latin typeface="Times New Roman"/>
                <a:cs typeface="Times New Roman"/>
              </a:rPr>
              <a:t>s</a:t>
            </a:r>
            <a:r>
              <a:rPr dirty="0" sz="1800" spc="-55">
                <a:latin typeface="Symbol"/>
                <a:cs typeface="Symbol"/>
              </a:rPr>
              <a:t></a:t>
            </a:r>
            <a:r>
              <a:rPr dirty="0" sz="1800" spc="75">
                <a:latin typeface="Times New Roman"/>
                <a:cs typeface="Times New Roman"/>
              </a:rPr>
              <a:t> </a:t>
            </a:r>
            <a:r>
              <a:rPr dirty="0" sz="1700" spc="100">
                <a:latin typeface="Symbol"/>
                <a:cs typeface="Symbol"/>
              </a:rPr>
              <a:t>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r>
              <a:rPr dirty="0" baseline="-17857" sz="2100" spc="-225" i="1">
                <a:latin typeface="Times New Roman"/>
                <a:cs typeface="Times New Roman"/>
              </a:rPr>
              <a:t> </a:t>
            </a:r>
            <a:r>
              <a:rPr dirty="0" sz="2150" spc="-170">
                <a:latin typeface="Symbol"/>
                <a:cs typeface="Symbol"/>
              </a:rPr>
              <a:t></a:t>
            </a:r>
            <a:r>
              <a:rPr dirty="0" sz="1700" spc="-10">
                <a:latin typeface="Symbol"/>
                <a:cs typeface="Symbol"/>
              </a:rPr>
              <a:t></a:t>
            </a:r>
            <a:r>
              <a:rPr dirty="0" sz="1700" spc="135" i="1">
                <a:latin typeface="Times New Roman"/>
                <a:cs typeface="Times New Roman"/>
              </a:rPr>
              <a:t>A</a:t>
            </a:r>
            <a:r>
              <a:rPr dirty="0" sz="1700">
                <a:latin typeface="Times New Roman"/>
                <a:cs typeface="Times New Roman"/>
              </a:rPr>
              <a:t>co</a:t>
            </a:r>
            <a:r>
              <a:rPr dirty="0" sz="1700" spc="20">
                <a:latin typeface="Times New Roman"/>
                <a:cs typeface="Times New Roman"/>
              </a:rPr>
              <a:t>s</a:t>
            </a:r>
            <a:r>
              <a:rPr dirty="0" sz="1800" spc="-55">
                <a:latin typeface="Symbol"/>
                <a:cs typeface="Symbol"/>
              </a:rPr>
              <a:t></a:t>
            </a:r>
            <a:r>
              <a:rPr dirty="0" sz="1800" spc="-140">
                <a:latin typeface="Times New Roman"/>
                <a:cs typeface="Times New Roman"/>
              </a:rPr>
              <a:t> </a:t>
            </a:r>
            <a:r>
              <a:rPr dirty="0" sz="2150" spc="-120">
                <a:latin typeface="Symbol"/>
                <a:cs typeface="Symbol"/>
              </a:rPr>
              <a:t></a:t>
            </a:r>
            <a:r>
              <a:rPr dirty="0" sz="1700" spc="-5">
                <a:latin typeface="Times New Roman"/>
                <a:cs typeface="Times New Roman"/>
              </a:rPr>
              <a:t>si</a:t>
            </a:r>
            <a:r>
              <a:rPr dirty="0" sz="1700" spc="90">
                <a:latin typeface="Times New Roman"/>
                <a:cs typeface="Times New Roman"/>
              </a:rPr>
              <a:t>n</a:t>
            </a:r>
            <a:r>
              <a:rPr dirty="0" sz="1800" spc="-55">
                <a:latin typeface="Symbol"/>
                <a:cs typeface="Symbol"/>
              </a:rPr>
              <a:t></a:t>
            </a:r>
            <a:endParaRPr sz="1800">
              <a:latin typeface="Symbol"/>
              <a:cs typeface="Symbol"/>
            </a:endParaRPr>
          </a:p>
          <a:p>
            <a:pPr algn="ctr" marL="728980">
              <a:lnSpc>
                <a:spcPct val="100000"/>
              </a:lnSpc>
              <a:spcBef>
                <a:spcPts val="305"/>
              </a:spcBef>
            </a:pPr>
            <a:r>
              <a:rPr dirty="0" sz="1700">
                <a:latin typeface="Symbol"/>
                <a:cs typeface="Symbol"/>
              </a:rPr>
              <a:t></a:t>
            </a:r>
            <a:r>
              <a:rPr dirty="0" sz="1700" spc="-27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spc="-209" i="1">
                <a:latin typeface="Times New Roman"/>
                <a:cs typeface="Times New Roman"/>
              </a:rPr>
              <a:t> </a:t>
            </a:r>
            <a:r>
              <a:rPr dirty="0" sz="2150" spc="-170">
                <a:latin typeface="Symbol"/>
                <a:cs typeface="Symbol"/>
              </a:rPr>
              <a:t></a:t>
            </a:r>
            <a:r>
              <a:rPr dirty="0" sz="1700" spc="-10">
                <a:latin typeface="Symbol"/>
                <a:cs typeface="Symbol"/>
              </a:rPr>
              <a:t></a:t>
            </a:r>
            <a:r>
              <a:rPr dirty="0" sz="1700" spc="110" i="1">
                <a:latin typeface="Times New Roman"/>
                <a:cs typeface="Times New Roman"/>
              </a:rPr>
              <a:t>A</a:t>
            </a:r>
            <a:r>
              <a:rPr dirty="0" sz="1700" spc="-5">
                <a:latin typeface="Times New Roman"/>
                <a:cs typeface="Times New Roman"/>
              </a:rPr>
              <a:t>si</a:t>
            </a:r>
            <a:r>
              <a:rPr dirty="0" sz="1700" spc="90">
                <a:latin typeface="Times New Roman"/>
                <a:cs typeface="Times New Roman"/>
              </a:rPr>
              <a:t>n</a:t>
            </a:r>
            <a:r>
              <a:rPr dirty="0" sz="1800" spc="-55">
                <a:latin typeface="Symbol"/>
                <a:cs typeface="Symbol"/>
              </a:rPr>
              <a:t></a:t>
            </a:r>
            <a:r>
              <a:rPr dirty="0" sz="1800" spc="-140">
                <a:latin typeface="Times New Roman"/>
                <a:cs typeface="Times New Roman"/>
              </a:rPr>
              <a:t> </a:t>
            </a:r>
            <a:r>
              <a:rPr dirty="0" sz="2150" spc="-120">
                <a:latin typeface="Symbol"/>
                <a:cs typeface="Symbol"/>
              </a:rPr>
              <a:t></a:t>
            </a:r>
            <a:r>
              <a:rPr dirty="0" sz="1700" spc="-5">
                <a:latin typeface="Times New Roman"/>
                <a:cs typeface="Times New Roman"/>
              </a:rPr>
              <a:t>si</a:t>
            </a:r>
            <a:r>
              <a:rPr dirty="0" sz="1700" spc="90">
                <a:latin typeface="Times New Roman"/>
                <a:cs typeface="Times New Roman"/>
              </a:rPr>
              <a:t>n</a:t>
            </a:r>
            <a:r>
              <a:rPr dirty="0" sz="1800" spc="-55">
                <a:latin typeface="Symbol"/>
                <a:cs typeface="Symbol"/>
              </a:rPr>
              <a:t></a:t>
            </a:r>
            <a:r>
              <a:rPr dirty="0" sz="1800" spc="75">
                <a:latin typeface="Times New Roman"/>
                <a:cs typeface="Times New Roman"/>
              </a:rPr>
              <a:t> </a:t>
            </a:r>
            <a:r>
              <a:rPr dirty="0" sz="1700" spc="100">
                <a:latin typeface="Symbol"/>
                <a:cs typeface="Symbol"/>
              </a:rPr>
              <a:t>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r>
              <a:rPr dirty="0" baseline="-17857" sz="2100" spc="-225" i="1">
                <a:latin typeface="Times New Roman"/>
                <a:cs typeface="Times New Roman"/>
              </a:rPr>
              <a:t> </a:t>
            </a:r>
            <a:r>
              <a:rPr dirty="0" sz="2150" spc="-170">
                <a:latin typeface="Symbol"/>
                <a:cs typeface="Symbol"/>
              </a:rPr>
              <a:t></a:t>
            </a:r>
            <a:r>
              <a:rPr dirty="0" sz="1700" spc="-10">
                <a:latin typeface="Symbol"/>
                <a:cs typeface="Symbol"/>
              </a:rPr>
              <a:t></a:t>
            </a:r>
            <a:r>
              <a:rPr dirty="0" sz="1700" spc="110" i="1">
                <a:latin typeface="Times New Roman"/>
                <a:cs typeface="Times New Roman"/>
              </a:rPr>
              <a:t>A</a:t>
            </a:r>
            <a:r>
              <a:rPr dirty="0" sz="1700" spc="-5">
                <a:latin typeface="Times New Roman"/>
                <a:cs typeface="Times New Roman"/>
              </a:rPr>
              <a:t>si</a:t>
            </a:r>
            <a:r>
              <a:rPr dirty="0" sz="1700" spc="90">
                <a:latin typeface="Times New Roman"/>
                <a:cs typeface="Times New Roman"/>
              </a:rPr>
              <a:t>n</a:t>
            </a:r>
            <a:r>
              <a:rPr dirty="0" sz="1800" spc="-55">
                <a:latin typeface="Symbol"/>
                <a:cs typeface="Symbol"/>
              </a:rPr>
              <a:t></a:t>
            </a:r>
            <a:r>
              <a:rPr dirty="0" sz="1800" spc="-140">
                <a:latin typeface="Times New Roman"/>
                <a:cs typeface="Times New Roman"/>
              </a:rPr>
              <a:t> </a:t>
            </a:r>
            <a:r>
              <a:rPr dirty="0" sz="2150" spc="-95">
                <a:latin typeface="Symbol"/>
                <a:cs typeface="Symbol"/>
              </a:rPr>
              <a:t></a:t>
            </a:r>
            <a:r>
              <a:rPr dirty="0" sz="1700">
                <a:latin typeface="Times New Roman"/>
                <a:cs typeface="Times New Roman"/>
              </a:rPr>
              <a:t>co</a:t>
            </a:r>
            <a:r>
              <a:rPr dirty="0" sz="1700" spc="20">
                <a:latin typeface="Times New Roman"/>
                <a:cs typeface="Times New Roman"/>
              </a:rPr>
              <a:t>s</a:t>
            </a:r>
            <a:r>
              <a:rPr dirty="0" sz="1800" spc="-55">
                <a:latin typeface="Symbol"/>
                <a:cs typeface="Symbol"/>
              </a:rPr>
              <a:t></a:t>
            </a:r>
            <a:endParaRPr sz="1800">
              <a:latin typeface="Symbol"/>
              <a:cs typeface="Symbol"/>
            </a:endParaRPr>
          </a:p>
          <a:p>
            <a:pPr algn="ctr" marL="271780">
              <a:lnSpc>
                <a:spcPct val="100000"/>
              </a:lnSpc>
              <a:spcBef>
                <a:spcPts val="305"/>
              </a:spcBef>
            </a:pPr>
            <a:r>
              <a:rPr dirty="0" baseline="-3267" sz="2550">
                <a:latin typeface="Symbol"/>
                <a:cs typeface="Symbol"/>
              </a:rPr>
              <a:t></a:t>
            </a:r>
            <a:r>
              <a:rPr dirty="0" baseline="-3267" sz="2550" spc="-217">
                <a:latin typeface="Times New Roman"/>
                <a:cs typeface="Times New Roman"/>
              </a:rPr>
              <a:t> </a:t>
            </a:r>
            <a:r>
              <a:rPr dirty="0" sz="1700" spc="15" i="1">
                <a:latin typeface="Times New Roman"/>
                <a:cs typeface="Times New Roman"/>
              </a:rPr>
              <a:t>F</a:t>
            </a:r>
            <a:r>
              <a:rPr dirty="0" baseline="-17857" sz="2100" spc="22" i="1">
                <a:latin typeface="Times New Roman"/>
                <a:cs typeface="Times New Roman"/>
              </a:rPr>
              <a:t>y</a:t>
            </a:r>
            <a:r>
              <a:rPr dirty="0" baseline="-13888" sz="2100" spc="22">
                <a:latin typeface="Symbol"/>
                <a:cs typeface="Symbol"/>
              </a:rPr>
              <a:t></a:t>
            </a:r>
            <a:r>
              <a:rPr dirty="0" baseline="-13888" sz="2100" spc="322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5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0</a:t>
            </a:r>
            <a:r>
              <a:rPr dirty="0" sz="1700" spc="-10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75">
                <a:latin typeface="Times New Roman"/>
                <a:cs typeface="Times New Roman"/>
              </a:rPr>
              <a:t> 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spc="7" i="1">
                <a:latin typeface="Times New Roman"/>
                <a:cs typeface="Times New Roman"/>
              </a:rPr>
              <a:t>x</a:t>
            </a:r>
            <a:r>
              <a:rPr dirty="0" baseline="-13888" sz="2100" spc="7">
                <a:latin typeface="Symbol"/>
                <a:cs typeface="Symbol"/>
              </a:rPr>
              <a:t></a:t>
            </a:r>
            <a:r>
              <a:rPr dirty="0" baseline="-17857" sz="2100" spc="7" i="1">
                <a:latin typeface="Times New Roman"/>
                <a:cs typeface="Times New Roman"/>
              </a:rPr>
              <a:t>y</a:t>
            </a:r>
            <a:r>
              <a:rPr dirty="0" baseline="-13888" sz="2100" spc="7">
                <a:latin typeface="Symbol"/>
                <a:cs typeface="Symbol"/>
              </a:rPr>
              <a:t></a:t>
            </a:r>
            <a:r>
              <a:rPr dirty="0" sz="1700" spc="5">
                <a:latin typeface="Symbol"/>
                <a:cs typeface="Symbol"/>
              </a:rPr>
              <a:t></a:t>
            </a:r>
            <a:r>
              <a:rPr dirty="0" sz="1700" spc="5" i="1">
                <a:latin typeface="Times New Roman"/>
                <a:cs typeface="Times New Roman"/>
              </a:rPr>
              <a:t>A</a:t>
            </a:r>
            <a:r>
              <a:rPr dirty="0" sz="1700" spc="-190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</a:t>
            </a:r>
            <a:r>
              <a:rPr dirty="0" sz="1700" spc="-24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-240" i="1">
                <a:latin typeface="Times New Roman"/>
                <a:cs typeface="Times New Roman"/>
              </a:rPr>
              <a:t> </a:t>
            </a:r>
            <a:r>
              <a:rPr dirty="0" sz="2150" spc="-15">
                <a:latin typeface="Symbol"/>
                <a:cs typeface="Symbol"/>
              </a:rPr>
              <a:t></a:t>
            </a:r>
            <a:r>
              <a:rPr dirty="0" sz="1700" spc="-15">
                <a:latin typeface="Symbol"/>
                <a:cs typeface="Symbol"/>
              </a:rPr>
              <a:t></a:t>
            </a:r>
            <a:r>
              <a:rPr dirty="0" sz="1700" spc="-15" i="1">
                <a:latin typeface="Times New Roman"/>
                <a:cs typeface="Times New Roman"/>
              </a:rPr>
              <a:t>A</a:t>
            </a:r>
            <a:r>
              <a:rPr dirty="0" sz="1700" spc="-15">
                <a:latin typeface="Times New Roman"/>
                <a:cs typeface="Times New Roman"/>
              </a:rPr>
              <a:t>cos</a:t>
            </a:r>
            <a:r>
              <a:rPr dirty="0" sz="1800" spc="-15">
                <a:latin typeface="Symbol"/>
                <a:cs typeface="Symbol"/>
              </a:rPr>
              <a:t></a:t>
            </a:r>
            <a:r>
              <a:rPr dirty="0" sz="1800" spc="-140">
                <a:latin typeface="Times New Roman"/>
                <a:cs typeface="Times New Roman"/>
              </a:rPr>
              <a:t> </a:t>
            </a:r>
            <a:r>
              <a:rPr dirty="0" sz="2150" spc="-20">
                <a:latin typeface="Symbol"/>
                <a:cs typeface="Symbol"/>
              </a:rPr>
              <a:t></a:t>
            </a:r>
            <a:r>
              <a:rPr dirty="0" sz="1700" spc="-20">
                <a:latin typeface="Times New Roman"/>
                <a:cs typeface="Times New Roman"/>
              </a:rPr>
              <a:t>sin</a:t>
            </a:r>
            <a:r>
              <a:rPr dirty="0" sz="1800" spc="-20">
                <a:latin typeface="Symbol"/>
                <a:cs typeface="Symbol"/>
              </a:rPr>
              <a:t></a:t>
            </a:r>
            <a:r>
              <a:rPr dirty="0" sz="1800" spc="75">
                <a:latin typeface="Times New Roman"/>
                <a:cs typeface="Times New Roman"/>
              </a:rPr>
              <a:t> </a:t>
            </a:r>
            <a:r>
              <a:rPr dirty="0" sz="1700" spc="25">
                <a:latin typeface="Symbol"/>
                <a:cs typeface="Symbol"/>
              </a:rPr>
              <a:t></a:t>
            </a:r>
            <a:r>
              <a:rPr dirty="0" sz="1800" spc="2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r>
              <a:rPr dirty="0" baseline="-17857" sz="2100" spc="-225" i="1">
                <a:latin typeface="Times New Roman"/>
                <a:cs typeface="Times New Roman"/>
              </a:rPr>
              <a:t> </a:t>
            </a:r>
            <a:r>
              <a:rPr dirty="0" sz="2150" spc="-15">
                <a:latin typeface="Symbol"/>
                <a:cs typeface="Symbol"/>
              </a:rPr>
              <a:t></a:t>
            </a:r>
            <a:r>
              <a:rPr dirty="0" sz="1700" spc="-15">
                <a:latin typeface="Symbol"/>
                <a:cs typeface="Symbol"/>
              </a:rPr>
              <a:t></a:t>
            </a:r>
            <a:r>
              <a:rPr dirty="0" sz="1700" spc="-15" i="1">
                <a:latin typeface="Times New Roman"/>
                <a:cs typeface="Times New Roman"/>
              </a:rPr>
              <a:t>A</a:t>
            </a:r>
            <a:r>
              <a:rPr dirty="0" sz="1700" spc="-15">
                <a:latin typeface="Times New Roman"/>
                <a:cs typeface="Times New Roman"/>
              </a:rPr>
              <a:t>cos</a:t>
            </a:r>
            <a:r>
              <a:rPr dirty="0" sz="1800" spc="-15">
                <a:latin typeface="Symbol"/>
                <a:cs typeface="Symbol"/>
              </a:rPr>
              <a:t></a:t>
            </a:r>
            <a:r>
              <a:rPr dirty="0" sz="1800" spc="-140">
                <a:latin typeface="Times New Roman"/>
                <a:cs typeface="Times New Roman"/>
              </a:rPr>
              <a:t> </a:t>
            </a:r>
            <a:r>
              <a:rPr dirty="0" sz="2150" spc="-25">
                <a:latin typeface="Symbol"/>
                <a:cs typeface="Symbol"/>
              </a:rPr>
              <a:t></a:t>
            </a:r>
            <a:r>
              <a:rPr dirty="0" sz="1700" spc="-25">
                <a:latin typeface="Times New Roman"/>
                <a:cs typeface="Times New Roman"/>
              </a:rPr>
              <a:t>cos</a:t>
            </a:r>
            <a:r>
              <a:rPr dirty="0" sz="1800" spc="-25">
                <a:latin typeface="Symbol"/>
                <a:cs typeface="Symbol"/>
              </a:rPr>
              <a:t></a:t>
            </a:r>
            <a:endParaRPr sz="1800">
              <a:latin typeface="Symbol"/>
              <a:cs typeface="Symbol"/>
            </a:endParaRPr>
          </a:p>
          <a:p>
            <a:pPr algn="ctr" marL="732790">
              <a:lnSpc>
                <a:spcPct val="100000"/>
              </a:lnSpc>
              <a:spcBef>
                <a:spcPts val="305"/>
              </a:spcBef>
            </a:pPr>
            <a:r>
              <a:rPr dirty="0" sz="1700">
                <a:latin typeface="Symbol"/>
                <a:cs typeface="Symbol"/>
              </a:rPr>
              <a:t></a:t>
            </a:r>
            <a:r>
              <a:rPr dirty="0" sz="1700" spc="-27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spc="-209" i="1">
                <a:latin typeface="Times New Roman"/>
                <a:cs typeface="Times New Roman"/>
              </a:rPr>
              <a:t> </a:t>
            </a:r>
            <a:r>
              <a:rPr dirty="0" sz="2150" spc="-170">
                <a:latin typeface="Symbol"/>
                <a:cs typeface="Symbol"/>
              </a:rPr>
              <a:t></a:t>
            </a:r>
            <a:r>
              <a:rPr dirty="0" sz="1700" spc="-10">
                <a:latin typeface="Symbol"/>
                <a:cs typeface="Symbol"/>
              </a:rPr>
              <a:t></a:t>
            </a:r>
            <a:r>
              <a:rPr dirty="0" sz="1700" spc="110" i="1">
                <a:latin typeface="Times New Roman"/>
                <a:cs typeface="Times New Roman"/>
              </a:rPr>
              <a:t>A</a:t>
            </a:r>
            <a:r>
              <a:rPr dirty="0" sz="1700" spc="-5">
                <a:latin typeface="Times New Roman"/>
                <a:cs typeface="Times New Roman"/>
              </a:rPr>
              <a:t>si</a:t>
            </a:r>
            <a:r>
              <a:rPr dirty="0" sz="1700" spc="90">
                <a:latin typeface="Times New Roman"/>
                <a:cs typeface="Times New Roman"/>
              </a:rPr>
              <a:t>n</a:t>
            </a:r>
            <a:r>
              <a:rPr dirty="0" sz="1800" spc="-55">
                <a:latin typeface="Symbol"/>
                <a:cs typeface="Symbol"/>
              </a:rPr>
              <a:t></a:t>
            </a:r>
            <a:r>
              <a:rPr dirty="0" sz="1800" spc="-140">
                <a:latin typeface="Times New Roman"/>
                <a:cs typeface="Times New Roman"/>
              </a:rPr>
              <a:t> </a:t>
            </a:r>
            <a:r>
              <a:rPr dirty="0" sz="2150" spc="-95">
                <a:latin typeface="Symbol"/>
                <a:cs typeface="Symbol"/>
              </a:rPr>
              <a:t></a:t>
            </a:r>
            <a:r>
              <a:rPr dirty="0" sz="1700">
                <a:latin typeface="Times New Roman"/>
                <a:cs typeface="Times New Roman"/>
              </a:rPr>
              <a:t>co</a:t>
            </a:r>
            <a:r>
              <a:rPr dirty="0" sz="1700" spc="20">
                <a:latin typeface="Times New Roman"/>
                <a:cs typeface="Times New Roman"/>
              </a:rPr>
              <a:t>s</a:t>
            </a:r>
            <a:r>
              <a:rPr dirty="0" sz="1800" spc="-55">
                <a:latin typeface="Symbol"/>
                <a:cs typeface="Symbol"/>
              </a:rPr>
              <a:t></a:t>
            </a:r>
            <a:r>
              <a:rPr dirty="0" sz="1800" spc="75">
                <a:latin typeface="Times New Roman"/>
                <a:cs typeface="Times New Roman"/>
              </a:rPr>
              <a:t> </a:t>
            </a:r>
            <a:r>
              <a:rPr dirty="0" sz="1700" spc="130">
                <a:latin typeface="Symbol"/>
                <a:cs typeface="Symbol"/>
              </a:rPr>
              <a:t>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r>
              <a:rPr dirty="0" baseline="-17857" sz="2100" spc="-225" i="1">
                <a:latin typeface="Times New Roman"/>
                <a:cs typeface="Times New Roman"/>
              </a:rPr>
              <a:t> </a:t>
            </a:r>
            <a:r>
              <a:rPr dirty="0" sz="2150" spc="-170">
                <a:latin typeface="Symbol"/>
                <a:cs typeface="Symbol"/>
              </a:rPr>
              <a:t></a:t>
            </a:r>
            <a:r>
              <a:rPr dirty="0" sz="1700" spc="-10">
                <a:latin typeface="Symbol"/>
                <a:cs typeface="Symbol"/>
              </a:rPr>
              <a:t></a:t>
            </a:r>
            <a:r>
              <a:rPr dirty="0" sz="1700" spc="110" i="1">
                <a:latin typeface="Times New Roman"/>
                <a:cs typeface="Times New Roman"/>
              </a:rPr>
              <a:t>A</a:t>
            </a:r>
            <a:r>
              <a:rPr dirty="0" sz="1700" spc="-5">
                <a:latin typeface="Times New Roman"/>
                <a:cs typeface="Times New Roman"/>
              </a:rPr>
              <a:t>si</a:t>
            </a:r>
            <a:r>
              <a:rPr dirty="0" sz="1700" spc="90">
                <a:latin typeface="Times New Roman"/>
                <a:cs typeface="Times New Roman"/>
              </a:rPr>
              <a:t>n</a:t>
            </a:r>
            <a:r>
              <a:rPr dirty="0" sz="1800" spc="-55">
                <a:latin typeface="Symbol"/>
                <a:cs typeface="Symbol"/>
              </a:rPr>
              <a:t></a:t>
            </a:r>
            <a:r>
              <a:rPr dirty="0" sz="1800" spc="-140">
                <a:latin typeface="Times New Roman"/>
                <a:cs typeface="Times New Roman"/>
              </a:rPr>
              <a:t> </a:t>
            </a:r>
            <a:r>
              <a:rPr dirty="0" sz="2150" spc="-120">
                <a:latin typeface="Symbol"/>
                <a:cs typeface="Symbol"/>
              </a:rPr>
              <a:t></a:t>
            </a:r>
            <a:r>
              <a:rPr dirty="0" sz="1700" spc="-5">
                <a:latin typeface="Times New Roman"/>
                <a:cs typeface="Times New Roman"/>
              </a:rPr>
              <a:t>si</a:t>
            </a:r>
            <a:r>
              <a:rPr dirty="0" sz="1700" spc="90">
                <a:latin typeface="Times New Roman"/>
                <a:cs typeface="Times New Roman"/>
              </a:rPr>
              <a:t>n</a:t>
            </a:r>
            <a:r>
              <a:rPr dirty="0" sz="1800" spc="-55">
                <a:latin typeface="Symbol"/>
                <a:cs typeface="Symbol"/>
              </a:rPr>
              <a:t>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Principal</a:t>
            </a:r>
            <a:r>
              <a:rPr dirty="0" sz="2800" spc="-40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Stresses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91960" y="2918934"/>
            <a:ext cx="724535" cy="0"/>
          </a:xfrm>
          <a:custGeom>
            <a:avLst/>
            <a:gdLst/>
            <a:ahLst/>
            <a:cxnLst/>
            <a:rect l="l" t="t" r="r" b="b"/>
            <a:pathLst>
              <a:path w="724535" h="0">
                <a:moveTo>
                  <a:pt x="0" y="0"/>
                </a:moveTo>
                <a:lnTo>
                  <a:pt x="724365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775298" y="2918934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 h="0">
                <a:moveTo>
                  <a:pt x="0" y="0"/>
                </a:moveTo>
                <a:lnTo>
                  <a:pt x="720793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8" name="object 18"/>
          <p:cNvGrpSpPr/>
          <p:nvPr/>
        </p:nvGrpSpPr>
        <p:grpSpPr>
          <a:xfrm>
            <a:off x="6527227" y="2522743"/>
            <a:ext cx="1676400" cy="703580"/>
            <a:chOff x="6527227" y="2522743"/>
            <a:chExt cx="1676400" cy="703580"/>
          </a:xfrm>
        </p:grpSpPr>
        <p:sp>
          <p:nvSpPr>
            <p:cNvPr id="19" name="object 19"/>
            <p:cNvSpPr/>
            <p:nvPr/>
          </p:nvSpPr>
          <p:spPr>
            <a:xfrm>
              <a:off x="6530402" y="2951885"/>
              <a:ext cx="29209" cy="15875"/>
            </a:xfrm>
            <a:custGeom>
              <a:avLst/>
              <a:gdLst/>
              <a:ahLst/>
              <a:cxnLst/>
              <a:rect l="l" t="t" r="r" b="b"/>
              <a:pathLst>
                <a:path w="29209" h="15875">
                  <a:moveTo>
                    <a:pt x="0" y="15877"/>
                  </a:moveTo>
                  <a:lnTo>
                    <a:pt x="28969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6559372" y="2955060"/>
              <a:ext cx="42545" cy="264795"/>
            </a:xfrm>
            <a:custGeom>
              <a:avLst/>
              <a:gdLst/>
              <a:ahLst/>
              <a:cxnLst/>
              <a:rect l="l" t="t" r="r" b="b"/>
              <a:pathLst>
                <a:path w="42545" h="264794">
                  <a:moveTo>
                    <a:pt x="0" y="0"/>
                  </a:moveTo>
                  <a:lnTo>
                    <a:pt x="42481" y="264786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6605029" y="2525918"/>
              <a:ext cx="1598930" cy="694055"/>
            </a:xfrm>
            <a:custGeom>
              <a:avLst/>
              <a:gdLst/>
              <a:ahLst/>
              <a:cxnLst/>
              <a:rect l="l" t="t" r="r" b="b"/>
              <a:pathLst>
                <a:path w="1598929" h="694055">
                  <a:moveTo>
                    <a:pt x="0" y="693928"/>
                  </a:moveTo>
                  <a:lnTo>
                    <a:pt x="51589" y="0"/>
                  </a:lnTo>
                </a:path>
                <a:path w="1598929" h="694055">
                  <a:moveTo>
                    <a:pt x="51589" y="0"/>
                  </a:moveTo>
                  <a:lnTo>
                    <a:pt x="1598366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2" name="object 22"/>
          <p:cNvGrpSpPr/>
          <p:nvPr/>
        </p:nvGrpSpPr>
        <p:grpSpPr>
          <a:xfrm>
            <a:off x="322263" y="855662"/>
            <a:ext cx="3297554" cy="5640705"/>
            <a:chOff x="322263" y="855662"/>
            <a:chExt cx="3297554" cy="5640705"/>
          </a:xfrm>
        </p:grpSpPr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2263" y="855662"/>
              <a:ext cx="3297236" cy="310356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9763" y="3930650"/>
              <a:ext cx="2857499" cy="256540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8011291" y="2685516"/>
            <a:ext cx="1149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72586" y="2910998"/>
            <a:ext cx="133985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latin typeface="Times New Roman"/>
                <a:cs typeface="Times New Roman"/>
              </a:rPr>
              <a:t>2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290835" y="2910998"/>
            <a:ext cx="133985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latin typeface="Times New Roman"/>
                <a:cs typeface="Times New Roman"/>
              </a:rPr>
              <a:t>2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716384" y="2732587"/>
            <a:ext cx="495934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700" spc="130">
                <a:latin typeface="Symbol"/>
                <a:cs typeface="Symbol"/>
              </a:rPr>
              <a:t>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endParaRPr baseline="-17857" sz="21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07207" y="2732756"/>
            <a:ext cx="108585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dirty="0" sz="1700">
                <a:latin typeface="Symbol"/>
                <a:cs typeface="Symbol"/>
              </a:rPr>
              <a:t></a:t>
            </a:r>
            <a:endParaRPr sz="1700">
              <a:latin typeface="Symbol"/>
              <a:cs typeface="Symbol"/>
            </a:endParaRPr>
          </a:p>
          <a:p>
            <a:pPr marL="12700">
              <a:lnSpc>
                <a:spcPts val="1945"/>
              </a:lnSpc>
            </a:pPr>
            <a:r>
              <a:rPr dirty="0" sz="1700">
                <a:latin typeface="Symbol"/>
                <a:cs typeface="Symbol"/>
              </a:rPr>
              <a:t>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651063" y="2732756"/>
            <a:ext cx="108585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dirty="0" sz="1700">
                <a:latin typeface="Symbol"/>
                <a:cs typeface="Symbol"/>
              </a:rPr>
              <a:t></a:t>
            </a:r>
            <a:endParaRPr sz="1700">
              <a:latin typeface="Symbol"/>
              <a:cs typeface="Symbol"/>
            </a:endParaRPr>
          </a:p>
          <a:p>
            <a:pPr marL="12700">
              <a:lnSpc>
                <a:spcPts val="1945"/>
              </a:lnSpc>
            </a:pPr>
            <a:r>
              <a:rPr dirty="0" sz="1700">
                <a:latin typeface="Symbol"/>
                <a:cs typeface="Symbol"/>
              </a:rPr>
              <a:t>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25663" y="2561888"/>
            <a:ext cx="111188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baseline="-4901" sz="2550">
                <a:latin typeface="Symbol"/>
                <a:cs typeface="Symbol"/>
              </a:rPr>
              <a:t></a:t>
            </a:r>
            <a:r>
              <a:rPr dirty="0" baseline="-4901" sz="2550" spc="-39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172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</a:t>
            </a:r>
            <a:r>
              <a:rPr dirty="0" sz="1700" spc="-27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spc="112" i="1">
                <a:latin typeface="Times New Roman"/>
                <a:cs typeface="Times New Roman"/>
              </a:rPr>
              <a:t> </a:t>
            </a:r>
            <a:r>
              <a:rPr dirty="0" baseline="-4901" sz="2550" spc="89">
                <a:latin typeface="Symbol"/>
                <a:cs typeface="Symbol"/>
              </a:rPr>
              <a:t></a:t>
            </a:r>
            <a:r>
              <a:rPr dirty="0" baseline="35714" sz="2100">
                <a:latin typeface="Times New Roman"/>
                <a:cs typeface="Times New Roman"/>
              </a:rPr>
              <a:t>2</a:t>
            </a:r>
            <a:endParaRPr baseline="35714" sz="21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144995" y="2744267"/>
            <a:ext cx="335915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i="1">
                <a:latin typeface="Times New Roman"/>
                <a:cs typeface="Times New Roman"/>
              </a:rPr>
              <a:t>R</a:t>
            </a:r>
            <a:r>
              <a:rPr dirty="0" sz="1700" spc="-40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946324" y="2561888"/>
            <a:ext cx="77787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172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</a:t>
            </a:r>
            <a:r>
              <a:rPr dirty="0" sz="1700" spc="-24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endParaRPr baseline="-17857" sz="21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296171" y="2786575"/>
            <a:ext cx="67500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baseline="13888" sz="2700" spc="-89">
                <a:latin typeface="Symbol"/>
                <a:cs typeface="Symbol"/>
              </a:rPr>
              <a:t></a:t>
            </a:r>
            <a:r>
              <a:rPr dirty="0" baseline="13888" sz="2700" spc="-345">
                <a:latin typeface="Times New Roman"/>
                <a:cs typeface="Times New Roman"/>
              </a:rPr>
              <a:t> </a:t>
            </a:r>
            <a:r>
              <a:rPr dirty="0" sz="1400" i="1">
                <a:latin typeface="Times New Roman"/>
                <a:cs typeface="Times New Roman"/>
              </a:rPr>
              <a:t>ave </a:t>
            </a:r>
            <a:r>
              <a:rPr dirty="0" sz="1400" spc="-114" i="1">
                <a:latin typeface="Times New Roman"/>
                <a:cs typeface="Times New Roman"/>
              </a:rPr>
              <a:t> </a:t>
            </a:r>
            <a:r>
              <a:rPr dirty="0" baseline="14705" sz="2550">
                <a:latin typeface="Symbol"/>
                <a:cs typeface="Symbol"/>
              </a:rPr>
              <a:t></a:t>
            </a:r>
            <a:endParaRPr baseline="14705" sz="2550">
              <a:latin typeface="Symbol"/>
              <a:cs typeface="Symbo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058602" y="909827"/>
            <a:ext cx="4346575" cy="15100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7175" marR="17780" indent="-231775">
              <a:lnSpc>
                <a:spcPct val="100000"/>
              </a:lnSpc>
              <a:spcBef>
                <a:spcPts val="100"/>
              </a:spcBef>
              <a:buChar char="•"/>
              <a:tabLst>
                <a:tab pos="256540" algn="l"/>
                <a:tab pos="257175" algn="l"/>
              </a:tabLst>
            </a:pPr>
            <a:r>
              <a:rPr dirty="0" sz="2000">
                <a:latin typeface="Times New Roman"/>
                <a:cs typeface="Times New Roman"/>
              </a:rPr>
              <a:t>The </a:t>
            </a:r>
            <a:r>
              <a:rPr dirty="0" sz="2000" spc="-5">
                <a:latin typeface="Times New Roman"/>
                <a:cs typeface="Times New Roman"/>
              </a:rPr>
              <a:t>previous equations are combined to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yield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parametric</a:t>
            </a:r>
            <a:r>
              <a:rPr dirty="0" sz="2000" spc="-5">
                <a:latin typeface="Times New Roman"/>
                <a:cs typeface="Times New Roman"/>
              </a:rPr>
              <a:t> equations for </a:t>
            </a:r>
            <a:r>
              <a:rPr dirty="0" sz="2000">
                <a:latin typeface="Times New Roman"/>
                <a:cs typeface="Times New Roman"/>
              </a:rPr>
              <a:t>a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circle,</a:t>
            </a:r>
            <a:endParaRPr sz="2000">
              <a:latin typeface="Times New Roman"/>
              <a:cs typeface="Times New Roman"/>
            </a:endParaRPr>
          </a:p>
          <a:p>
            <a:pPr marL="287655">
              <a:lnSpc>
                <a:spcPts val="1880"/>
              </a:lnSpc>
              <a:spcBef>
                <a:spcPts val="1515"/>
              </a:spcBef>
              <a:tabLst>
                <a:tab pos="2050414" algn="l"/>
              </a:tabLst>
            </a:pPr>
            <a:r>
              <a:rPr dirty="0" sz="2150" spc="-180">
                <a:latin typeface="Symbol"/>
                <a:cs typeface="Symbol"/>
              </a:rPr>
              <a:t></a:t>
            </a:r>
            <a:r>
              <a:rPr dirty="0" sz="1800" spc="-180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spc="22" i="1">
                <a:latin typeface="Times New Roman"/>
                <a:cs typeface="Times New Roman"/>
              </a:rPr>
              <a:t>x</a:t>
            </a:r>
            <a:r>
              <a:rPr dirty="0" baseline="-13888" sz="2100" spc="22">
                <a:latin typeface="Symbol"/>
                <a:cs typeface="Symbol"/>
              </a:rPr>
              <a:t></a:t>
            </a:r>
            <a:r>
              <a:rPr dirty="0" baseline="-13888" sz="2100" spc="97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</a:t>
            </a:r>
            <a:r>
              <a:rPr dirty="0" sz="1700" spc="-270">
                <a:latin typeface="Times New Roman"/>
                <a:cs typeface="Times New Roman"/>
              </a:rPr>
              <a:t> </a:t>
            </a:r>
            <a:r>
              <a:rPr dirty="0" sz="1800" spc="-60">
                <a:latin typeface="Symbol"/>
                <a:cs typeface="Symbol"/>
              </a:rPr>
              <a:t></a:t>
            </a:r>
            <a:r>
              <a:rPr dirty="0" sz="1800" spc="-229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ave</a:t>
            </a:r>
            <a:r>
              <a:rPr dirty="0" baseline="-17857" sz="2100" spc="-195" i="1">
                <a:latin typeface="Times New Roman"/>
                <a:cs typeface="Times New Roman"/>
              </a:rPr>
              <a:t> </a:t>
            </a:r>
            <a:r>
              <a:rPr dirty="0" sz="2150" spc="-105">
                <a:latin typeface="Symbol"/>
                <a:cs typeface="Symbol"/>
              </a:rPr>
              <a:t></a:t>
            </a:r>
            <a:r>
              <a:rPr dirty="0" baseline="31746" sz="2100" spc="-157">
                <a:latin typeface="Times New Roman"/>
                <a:cs typeface="Times New Roman"/>
              </a:rPr>
              <a:t>2</a:t>
            </a:r>
            <a:r>
              <a:rPr dirty="0" baseline="31746" sz="2100" spc="127">
                <a:latin typeface="Times New Roman"/>
                <a:cs typeface="Times New Roman"/>
              </a:rPr>
              <a:t> </a:t>
            </a:r>
            <a:r>
              <a:rPr dirty="0" sz="1700" spc="40">
                <a:latin typeface="Symbol"/>
                <a:cs typeface="Symbol"/>
              </a:rPr>
              <a:t></a:t>
            </a:r>
            <a:r>
              <a:rPr dirty="0" sz="1800" spc="40">
                <a:latin typeface="Symbol"/>
                <a:cs typeface="Symbol"/>
              </a:rPr>
              <a:t></a:t>
            </a:r>
            <a:r>
              <a:rPr dirty="0" sz="1800" spc="-145">
                <a:latin typeface="Times New Roman"/>
                <a:cs typeface="Times New Roman"/>
              </a:rPr>
              <a:t> </a:t>
            </a:r>
            <a:r>
              <a:rPr dirty="0" baseline="29761" sz="2100">
                <a:latin typeface="Times New Roman"/>
                <a:cs typeface="Times New Roman"/>
              </a:rPr>
              <a:t>2	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25">
                <a:latin typeface="Times New Roman"/>
                <a:cs typeface="Times New Roman"/>
              </a:rPr>
              <a:t> </a:t>
            </a:r>
            <a:r>
              <a:rPr dirty="0" sz="1700" spc="45" i="1">
                <a:latin typeface="Times New Roman"/>
                <a:cs typeface="Times New Roman"/>
              </a:rPr>
              <a:t>R</a:t>
            </a:r>
            <a:r>
              <a:rPr dirty="0" baseline="29761" sz="2100" spc="67">
                <a:latin typeface="Times New Roman"/>
                <a:cs typeface="Times New Roman"/>
              </a:rPr>
              <a:t>2</a:t>
            </a:r>
            <a:endParaRPr baseline="29761" sz="2100">
              <a:latin typeface="Times New Roman"/>
              <a:cs typeface="Times New Roman"/>
            </a:endParaRPr>
          </a:p>
          <a:p>
            <a:pPr algn="ctr" marR="629920">
              <a:lnSpc>
                <a:spcPts val="980"/>
              </a:lnSpc>
            </a:pPr>
            <a:r>
              <a:rPr dirty="0" sz="1400" i="1">
                <a:latin typeface="Times New Roman"/>
                <a:cs typeface="Times New Roman"/>
              </a:rPr>
              <a:t>x</a:t>
            </a:r>
            <a:r>
              <a:rPr dirty="0" baseline="3968" sz="2100">
                <a:latin typeface="Symbol"/>
                <a:cs typeface="Symbol"/>
              </a:rPr>
              <a:t></a:t>
            </a:r>
            <a:r>
              <a:rPr dirty="0" sz="1400" i="1">
                <a:latin typeface="Times New Roman"/>
                <a:cs typeface="Times New Roman"/>
              </a:rPr>
              <a:t>y</a:t>
            </a:r>
            <a:r>
              <a:rPr dirty="0" baseline="3968" sz="2100">
                <a:latin typeface="Symbol"/>
                <a:cs typeface="Symbol"/>
              </a:rPr>
              <a:t></a:t>
            </a:r>
            <a:endParaRPr baseline="3968" sz="2100">
              <a:latin typeface="Symbol"/>
              <a:cs typeface="Symbol"/>
            </a:endParaRPr>
          </a:p>
          <a:p>
            <a:pPr marL="295275">
              <a:lnSpc>
                <a:spcPct val="100000"/>
              </a:lnSpc>
              <a:spcBef>
                <a:spcPts val="480"/>
              </a:spcBef>
            </a:pPr>
            <a:r>
              <a:rPr dirty="0" sz="1700" spc="-5">
                <a:latin typeface="Times New Roman"/>
                <a:cs typeface="Times New Roman"/>
              </a:rPr>
              <a:t>where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084002" y="3585972"/>
            <a:ext cx="464693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4475" marR="5080" indent="-231775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243840" algn="l"/>
                <a:tab pos="244475" algn="l"/>
              </a:tabLst>
            </a:pPr>
            <a:r>
              <a:rPr dirty="0" sz="2000" spc="-5" i="1">
                <a:latin typeface="Times New Roman"/>
                <a:cs typeface="Times New Roman"/>
              </a:rPr>
              <a:t>Principal </a:t>
            </a:r>
            <a:r>
              <a:rPr dirty="0" sz="2000" spc="-15" i="1">
                <a:latin typeface="Times New Roman"/>
                <a:cs typeface="Times New Roman"/>
              </a:rPr>
              <a:t>stresses </a:t>
            </a:r>
            <a:r>
              <a:rPr dirty="0" sz="2000" spc="-5">
                <a:latin typeface="Times New Roman"/>
                <a:cs typeface="Times New Roman"/>
              </a:rPr>
              <a:t>occur </a:t>
            </a:r>
            <a:r>
              <a:rPr dirty="0" sz="2000">
                <a:latin typeface="Times New Roman"/>
                <a:cs typeface="Times New Roman"/>
              </a:rPr>
              <a:t>on </a:t>
            </a:r>
            <a:r>
              <a:rPr dirty="0" sz="2000" spc="-5">
                <a:latin typeface="Times New Roman"/>
                <a:cs typeface="Times New Roman"/>
              </a:rPr>
              <a:t>the </a:t>
            </a:r>
            <a:r>
              <a:rPr dirty="0" sz="2000" spc="-5" i="1">
                <a:latin typeface="Times New Roman"/>
                <a:cs typeface="Times New Roman"/>
              </a:rPr>
              <a:t>principal </a:t>
            </a:r>
            <a:r>
              <a:rPr dirty="0" sz="2000" i="1">
                <a:latin typeface="Times New Roman"/>
                <a:cs typeface="Times New Roman"/>
              </a:rPr>
              <a:t> </a:t>
            </a:r>
            <a:r>
              <a:rPr dirty="0" sz="2000" spc="-5" i="1">
                <a:latin typeface="Times New Roman"/>
                <a:cs typeface="Times New Roman"/>
              </a:rPr>
              <a:t>planes</a:t>
            </a:r>
            <a:r>
              <a:rPr dirty="0" sz="2000" spc="-15" i="1">
                <a:latin typeface="Times New Roman"/>
                <a:cs typeface="Times New Roman"/>
              </a:rPr>
              <a:t> </a:t>
            </a:r>
            <a:r>
              <a:rPr dirty="0" sz="2000" i="1">
                <a:latin typeface="Times New Roman"/>
                <a:cs typeface="Times New Roman"/>
              </a:rPr>
              <a:t>of</a:t>
            </a:r>
            <a:r>
              <a:rPr dirty="0" sz="2000" spc="-20" i="1">
                <a:latin typeface="Times New Roman"/>
                <a:cs typeface="Times New Roman"/>
              </a:rPr>
              <a:t> stress</a:t>
            </a:r>
            <a:r>
              <a:rPr dirty="0" sz="2000" spc="-10" i="1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with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zero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shearing stresses.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534135" y="4725687"/>
            <a:ext cx="724535" cy="0"/>
          </a:xfrm>
          <a:custGeom>
            <a:avLst/>
            <a:gdLst/>
            <a:ahLst/>
            <a:cxnLst/>
            <a:rect l="l" t="t" r="r" b="b"/>
            <a:pathLst>
              <a:path w="724535" h="0">
                <a:moveTo>
                  <a:pt x="0" y="0"/>
                </a:moveTo>
                <a:lnTo>
                  <a:pt x="724365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713375" y="4725687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 h="0">
                <a:moveTo>
                  <a:pt x="0" y="0"/>
                </a:moveTo>
                <a:lnTo>
                  <a:pt x="720792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9" name="object 39"/>
          <p:cNvGrpSpPr/>
          <p:nvPr/>
        </p:nvGrpSpPr>
        <p:grpSpPr>
          <a:xfrm>
            <a:off x="6465298" y="4329524"/>
            <a:ext cx="1676400" cy="703580"/>
            <a:chOff x="6465298" y="4329524"/>
            <a:chExt cx="1676400" cy="703580"/>
          </a:xfrm>
        </p:grpSpPr>
        <p:sp>
          <p:nvSpPr>
            <p:cNvPr id="40" name="object 40"/>
            <p:cNvSpPr/>
            <p:nvPr/>
          </p:nvSpPr>
          <p:spPr>
            <a:xfrm>
              <a:off x="6468473" y="4758626"/>
              <a:ext cx="29209" cy="16510"/>
            </a:xfrm>
            <a:custGeom>
              <a:avLst/>
              <a:gdLst/>
              <a:ahLst/>
              <a:cxnLst/>
              <a:rect l="l" t="t" r="r" b="b"/>
              <a:pathLst>
                <a:path w="29210" h="16510">
                  <a:moveTo>
                    <a:pt x="0" y="15887"/>
                  </a:moveTo>
                  <a:lnTo>
                    <a:pt x="28975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6497448" y="4761802"/>
              <a:ext cx="42545" cy="264795"/>
            </a:xfrm>
            <a:custGeom>
              <a:avLst/>
              <a:gdLst/>
              <a:ahLst/>
              <a:cxnLst/>
              <a:rect l="l" t="t" r="r" b="b"/>
              <a:pathLst>
                <a:path w="42545" h="264795">
                  <a:moveTo>
                    <a:pt x="0" y="0"/>
                  </a:moveTo>
                  <a:lnTo>
                    <a:pt x="42465" y="264770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6543084" y="4332699"/>
              <a:ext cx="1598930" cy="694055"/>
            </a:xfrm>
            <a:custGeom>
              <a:avLst/>
              <a:gdLst/>
              <a:ahLst/>
              <a:cxnLst/>
              <a:rect l="l" t="t" r="r" b="b"/>
              <a:pathLst>
                <a:path w="1598929" h="694054">
                  <a:moveTo>
                    <a:pt x="0" y="693873"/>
                  </a:moveTo>
                  <a:lnTo>
                    <a:pt x="51611" y="0"/>
                  </a:lnTo>
                </a:path>
                <a:path w="1598929" h="694054">
                  <a:moveTo>
                    <a:pt x="51611" y="0"/>
                  </a:moveTo>
                  <a:lnTo>
                    <a:pt x="1598381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/>
          <p:nvPr/>
        </p:nvSpPr>
        <p:spPr>
          <a:xfrm>
            <a:off x="5386485" y="5423144"/>
            <a:ext cx="721360" cy="0"/>
          </a:xfrm>
          <a:custGeom>
            <a:avLst/>
            <a:gdLst/>
            <a:ahLst/>
            <a:cxnLst/>
            <a:rect l="l" t="t" r="r" b="b"/>
            <a:pathLst>
              <a:path w="721360" h="0">
                <a:moveTo>
                  <a:pt x="0" y="0"/>
                </a:moveTo>
                <a:lnTo>
                  <a:pt x="720792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7949366" y="4492270"/>
            <a:ext cx="1149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58" name="object 5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  <p:sp>
        <p:nvSpPr>
          <p:cNvPr id="45" name="object 45"/>
          <p:cNvSpPr txBox="1"/>
          <p:nvPr/>
        </p:nvSpPr>
        <p:spPr>
          <a:xfrm>
            <a:off x="4689501" y="5849084"/>
            <a:ext cx="3705860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700" spc="-5">
                <a:latin typeface="Times New Roman"/>
                <a:cs typeface="Times New Roman"/>
              </a:rPr>
              <a:t>Not</a:t>
            </a:r>
            <a:r>
              <a:rPr dirty="0" sz="1700">
                <a:latin typeface="Times New Roman"/>
                <a:cs typeface="Times New Roman"/>
              </a:rPr>
              <a:t>e</a:t>
            </a:r>
            <a:r>
              <a:rPr dirty="0" sz="1700" spc="-125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:</a:t>
            </a:r>
            <a:r>
              <a:rPr dirty="0" sz="1700" spc="190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defines</a:t>
            </a:r>
            <a:r>
              <a:rPr dirty="0" sz="1700" spc="-80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two</a:t>
            </a:r>
            <a:r>
              <a:rPr dirty="0" sz="1700" spc="-110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angles</a:t>
            </a:r>
            <a:r>
              <a:rPr dirty="0" sz="1700" spc="-180">
                <a:latin typeface="Times New Roman"/>
                <a:cs typeface="Times New Roman"/>
              </a:rPr>
              <a:t> </a:t>
            </a:r>
            <a:r>
              <a:rPr dirty="0" sz="1700" spc="-5">
                <a:latin typeface="Times New Roman"/>
                <a:cs typeface="Times New Roman"/>
              </a:rPr>
              <a:t>separate</a:t>
            </a:r>
            <a:r>
              <a:rPr dirty="0" sz="1700">
                <a:latin typeface="Times New Roman"/>
                <a:cs typeface="Times New Roman"/>
              </a:rPr>
              <a:t>d</a:t>
            </a:r>
            <a:r>
              <a:rPr dirty="0" sz="1700" spc="-100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by</a:t>
            </a:r>
            <a:r>
              <a:rPr dirty="0" sz="1700" spc="-135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9</a:t>
            </a:r>
            <a:r>
              <a:rPr dirty="0" sz="1700" spc="20">
                <a:latin typeface="Times New Roman"/>
                <a:cs typeface="Times New Roman"/>
              </a:rPr>
              <a:t>0</a:t>
            </a:r>
            <a:r>
              <a:rPr dirty="0" baseline="29761" sz="2100">
                <a:latin typeface="Times New Roman"/>
                <a:cs typeface="Times New Roman"/>
              </a:rPr>
              <a:t>o</a:t>
            </a:r>
            <a:endParaRPr baseline="29761" sz="21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010662" y="4717745"/>
            <a:ext cx="133985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latin typeface="Times New Roman"/>
                <a:cs typeface="Times New Roman"/>
              </a:rPr>
              <a:t>2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027269" y="5340568"/>
            <a:ext cx="1149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i="1">
                <a:latin typeface="Times New Roman"/>
                <a:cs typeface="Times New Roman"/>
              </a:rPr>
              <a:t>p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513103" y="4633085"/>
            <a:ext cx="478790" cy="732155"/>
          </a:xfrm>
          <a:prstGeom prst="rect">
            <a:avLst/>
          </a:prstGeom>
        </p:spPr>
        <p:txBody>
          <a:bodyPr wrap="square" lIns="0" tIns="97155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765"/>
              </a:spcBef>
            </a:pPr>
            <a:r>
              <a:rPr dirty="0" sz="1700">
                <a:latin typeface="Times New Roman"/>
                <a:cs typeface="Times New Roman"/>
              </a:rPr>
              <a:t>2</a:t>
            </a:r>
            <a:endParaRPr sz="17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95"/>
              </a:spcBef>
            </a:pPr>
            <a:r>
              <a:rPr dirty="0" sz="1700" spc="-160">
                <a:latin typeface="Times New Roman"/>
                <a:cs typeface="Times New Roman"/>
              </a:rPr>
              <a:t>2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endParaRPr baseline="-17857" sz="21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340843" y="5403528"/>
            <a:ext cx="77406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65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172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</a:t>
            </a:r>
            <a:r>
              <a:rPr dirty="0" sz="1700" spc="-270">
                <a:latin typeface="Times New Roman"/>
                <a:cs typeface="Times New Roman"/>
              </a:rPr>
              <a:t> </a:t>
            </a:r>
            <a:r>
              <a:rPr dirty="0" sz="1800" spc="-65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endParaRPr baseline="-17857" sz="21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492626" y="5236814"/>
            <a:ext cx="84772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715645" algn="l"/>
              </a:tabLst>
            </a:pPr>
            <a:r>
              <a:rPr dirty="0" sz="1700">
                <a:latin typeface="Times New Roman"/>
                <a:cs typeface="Times New Roman"/>
              </a:rPr>
              <a:t>tan</a:t>
            </a:r>
            <a:r>
              <a:rPr dirty="0" sz="1700" spc="-160">
                <a:latin typeface="Times New Roman"/>
                <a:cs typeface="Times New Roman"/>
              </a:rPr>
              <a:t> 2</a:t>
            </a:r>
            <a:r>
              <a:rPr dirty="0" sz="1800" spc="-55">
                <a:latin typeface="Symbol"/>
                <a:cs typeface="Symbol"/>
              </a:rPr>
              <a:t></a:t>
            </a:r>
            <a:r>
              <a:rPr dirty="0" sz="1800">
                <a:latin typeface="Times New Roman"/>
                <a:cs typeface="Times New Roman"/>
              </a:rPr>
              <a:t>	</a:t>
            </a:r>
            <a:r>
              <a:rPr dirty="0" sz="1700">
                <a:latin typeface="Symbol"/>
                <a:cs typeface="Symbol"/>
              </a:rPr>
              <a:t>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654460" y="4539352"/>
            <a:ext cx="495934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700" spc="130">
                <a:latin typeface="Symbol"/>
                <a:cs typeface="Symbol"/>
              </a:rPr>
              <a:t>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endParaRPr baseline="-17857" sz="21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445278" y="4539509"/>
            <a:ext cx="108585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dirty="0" sz="1700">
                <a:latin typeface="Symbol"/>
                <a:cs typeface="Symbol"/>
              </a:rPr>
              <a:t></a:t>
            </a:r>
            <a:endParaRPr sz="1700">
              <a:latin typeface="Symbol"/>
              <a:cs typeface="Symbol"/>
            </a:endParaRPr>
          </a:p>
          <a:p>
            <a:pPr marL="12700">
              <a:lnSpc>
                <a:spcPts val="1945"/>
              </a:lnSpc>
            </a:pPr>
            <a:r>
              <a:rPr dirty="0" sz="1700">
                <a:latin typeface="Symbol"/>
                <a:cs typeface="Symbol"/>
              </a:rPr>
              <a:t>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589139" y="4539509"/>
            <a:ext cx="108585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dirty="0" sz="1700">
                <a:latin typeface="Symbol"/>
                <a:cs typeface="Symbol"/>
              </a:rPr>
              <a:t></a:t>
            </a:r>
            <a:endParaRPr sz="1700">
              <a:latin typeface="Symbol"/>
              <a:cs typeface="Symbol"/>
            </a:endParaRPr>
          </a:p>
          <a:p>
            <a:pPr marL="12700">
              <a:lnSpc>
                <a:spcPts val="1945"/>
              </a:lnSpc>
            </a:pPr>
            <a:r>
              <a:rPr dirty="0" sz="1700">
                <a:latin typeface="Symbol"/>
                <a:cs typeface="Symbol"/>
              </a:rPr>
              <a:t>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290261" y="4551031"/>
            <a:ext cx="144145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latin typeface="Symbol"/>
                <a:cs typeface="Symbol"/>
              </a:rPr>
              <a:t>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475793" y="4368658"/>
            <a:ext cx="221297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90"/>
              </a:spcBef>
              <a:tabLst>
                <a:tab pos="1125855" algn="l"/>
              </a:tabLst>
            </a:pPr>
            <a:r>
              <a:rPr dirty="0" sz="1800" spc="-65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172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</a:t>
            </a:r>
            <a:r>
              <a:rPr dirty="0" sz="1700" spc="-240">
                <a:latin typeface="Times New Roman"/>
                <a:cs typeface="Times New Roman"/>
              </a:rPr>
              <a:t> </a:t>
            </a:r>
            <a:r>
              <a:rPr dirty="0" sz="1800" spc="-65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	</a:t>
            </a:r>
            <a:r>
              <a:rPr dirty="0" baseline="-4901" sz="2550">
                <a:latin typeface="Symbol"/>
                <a:cs typeface="Symbol"/>
              </a:rPr>
              <a:t></a:t>
            </a:r>
            <a:r>
              <a:rPr dirty="0" baseline="-4901" sz="2550" spc="-390">
                <a:latin typeface="Times New Roman"/>
                <a:cs typeface="Times New Roman"/>
              </a:rPr>
              <a:t> </a:t>
            </a:r>
            <a:r>
              <a:rPr dirty="0" sz="1800" spc="-65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172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</a:t>
            </a:r>
            <a:r>
              <a:rPr dirty="0" sz="1700" spc="-270">
                <a:latin typeface="Times New Roman"/>
                <a:cs typeface="Times New Roman"/>
              </a:rPr>
              <a:t> </a:t>
            </a:r>
            <a:r>
              <a:rPr dirty="0" sz="1800" spc="-65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spc="112" i="1">
                <a:latin typeface="Times New Roman"/>
                <a:cs typeface="Times New Roman"/>
              </a:rPr>
              <a:t> </a:t>
            </a:r>
            <a:r>
              <a:rPr dirty="0" baseline="-4901" sz="2550" spc="89">
                <a:latin typeface="Symbol"/>
                <a:cs typeface="Symbol"/>
              </a:rPr>
              <a:t></a:t>
            </a:r>
            <a:r>
              <a:rPr dirty="0" baseline="35714" sz="2100">
                <a:latin typeface="Times New Roman"/>
                <a:cs typeface="Times New Roman"/>
              </a:rPr>
              <a:t>2</a:t>
            </a:r>
            <a:endParaRPr baseline="35714" sz="21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446985" y="4593329"/>
            <a:ext cx="106616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baseline="13888" sz="2700" spc="-97">
                <a:latin typeface="Symbol"/>
                <a:cs typeface="Symbol"/>
              </a:rPr>
              <a:t></a:t>
            </a:r>
            <a:r>
              <a:rPr dirty="0" baseline="13888" sz="2700" spc="-3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max</a:t>
            </a:r>
            <a:r>
              <a:rPr dirty="0" sz="1400" spc="35">
                <a:latin typeface="Times New Roman"/>
                <a:cs typeface="Times New Roman"/>
              </a:rPr>
              <a:t>,</a:t>
            </a:r>
            <a:r>
              <a:rPr dirty="0" sz="1400">
                <a:latin typeface="Times New Roman"/>
                <a:cs typeface="Times New Roman"/>
              </a:rPr>
              <a:t>min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baseline="14705" sz="2550">
                <a:latin typeface="Symbol"/>
                <a:cs typeface="Symbol"/>
              </a:rPr>
              <a:t></a:t>
            </a:r>
            <a:endParaRPr baseline="14705" sz="255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Maximum</a:t>
            </a:r>
            <a:r>
              <a:rPr dirty="0" sz="2800" spc="-20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Shearing</a:t>
            </a:r>
            <a:r>
              <a:rPr dirty="0" sz="2800" spc="-20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Stress</a:t>
            </a:r>
            <a:endParaRPr sz="2800">
              <a:latin typeface="Arial MT"/>
              <a:cs typeface="Arial M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34963" y="855662"/>
            <a:ext cx="3297554" cy="5473700"/>
            <a:chOff x="334963" y="855662"/>
            <a:chExt cx="3297554" cy="5473700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4963" y="855662"/>
              <a:ext cx="3297236" cy="310356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4200" y="3859212"/>
              <a:ext cx="2719387" cy="247015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723640" y="958595"/>
            <a:ext cx="370776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 i="1">
                <a:latin typeface="Times New Roman"/>
                <a:cs typeface="Times New Roman"/>
              </a:rPr>
              <a:t>Maximum shearing </a:t>
            </a:r>
            <a:r>
              <a:rPr dirty="0" sz="2000" spc="-20" i="1">
                <a:latin typeface="Times New Roman"/>
                <a:cs typeface="Times New Roman"/>
              </a:rPr>
              <a:t>stress</a:t>
            </a:r>
            <a:r>
              <a:rPr dirty="0" sz="2000" spc="-10" i="1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occurs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for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21996" y="1013873"/>
            <a:ext cx="1005205" cy="2990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3888" sz="2700" spc="-89">
                <a:latin typeface="Symbol"/>
                <a:cs typeface="Symbol"/>
              </a:rPr>
              <a:t></a:t>
            </a:r>
            <a:r>
              <a:rPr dirty="0" baseline="13888" sz="2700" spc="-247">
                <a:latin typeface="Times New Roman"/>
                <a:cs typeface="Times New Roman"/>
              </a:rPr>
              <a:t> </a:t>
            </a:r>
            <a:r>
              <a:rPr dirty="0" sz="1400" spc="30" i="1">
                <a:latin typeface="Times New Roman"/>
                <a:cs typeface="Times New Roman"/>
              </a:rPr>
              <a:t>x</a:t>
            </a:r>
            <a:r>
              <a:rPr dirty="0" baseline="3968" sz="2100">
                <a:latin typeface="Symbol"/>
                <a:cs typeface="Symbol"/>
              </a:rPr>
              <a:t></a:t>
            </a:r>
            <a:r>
              <a:rPr dirty="0" baseline="3968" sz="2100">
                <a:latin typeface="Times New Roman"/>
                <a:cs typeface="Times New Roman"/>
              </a:rPr>
              <a:t> </a:t>
            </a:r>
            <a:r>
              <a:rPr dirty="0" baseline="3968" sz="2100" spc="-202">
                <a:latin typeface="Times New Roman"/>
                <a:cs typeface="Times New Roman"/>
              </a:rPr>
              <a:t> </a:t>
            </a:r>
            <a:r>
              <a:rPr dirty="0" baseline="14705" sz="2550">
                <a:latin typeface="Symbol"/>
                <a:cs typeface="Symbol"/>
              </a:rPr>
              <a:t></a:t>
            </a:r>
            <a:r>
              <a:rPr dirty="0" baseline="14705" sz="2550" spc="-179">
                <a:latin typeface="Times New Roman"/>
                <a:cs typeface="Times New Roman"/>
              </a:rPr>
              <a:t> </a:t>
            </a:r>
            <a:r>
              <a:rPr dirty="0" baseline="13888" sz="2700" spc="-89">
                <a:latin typeface="Symbol"/>
                <a:cs typeface="Symbol"/>
              </a:rPr>
              <a:t></a:t>
            </a:r>
            <a:r>
              <a:rPr dirty="0" baseline="13888" sz="2700" spc="-345">
                <a:latin typeface="Times New Roman"/>
                <a:cs typeface="Times New Roman"/>
              </a:rPr>
              <a:t> </a:t>
            </a:r>
            <a:r>
              <a:rPr dirty="0" sz="1400" i="1">
                <a:latin typeface="Times New Roman"/>
                <a:cs typeface="Times New Roman"/>
              </a:rPr>
              <a:t>ave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426199" y="2016971"/>
            <a:ext cx="721360" cy="0"/>
          </a:xfrm>
          <a:custGeom>
            <a:avLst/>
            <a:gdLst/>
            <a:ahLst/>
            <a:cxnLst/>
            <a:rect l="l" t="t" r="r" b="b"/>
            <a:pathLst>
              <a:path w="721360" h="0">
                <a:moveTo>
                  <a:pt x="0" y="0"/>
                </a:moveTo>
                <a:lnTo>
                  <a:pt x="720793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2" name="object 22"/>
          <p:cNvGrpSpPr/>
          <p:nvPr/>
        </p:nvGrpSpPr>
        <p:grpSpPr>
          <a:xfrm>
            <a:off x="5178121" y="1620835"/>
            <a:ext cx="1676400" cy="703580"/>
            <a:chOff x="5178121" y="1620835"/>
            <a:chExt cx="1676400" cy="703580"/>
          </a:xfrm>
        </p:grpSpPr>
        <p:sp>
          <p:nvSpPr>
            <p:cNvPr id="23" name="object 23"/>
            <p:cNvSpPr/>
            <p:nvPr/>
          </p:nvSpPr>
          <p:spPr>
            <a:xfrm>
              <a:off x="5181296" y="2049911"/>
              <a:ext cx="29209" cy="16510"/>
            </a:xfrm>
            <a:custGeom>
              <a:avLst/>
              <a:gdLst/>
              <a:ahLst/>
              <a:cxnLst/>
              <a:rect l="l" t="t" r="r" b="b"/>
              <a:pathLst>
                <a:path w="29210" h="16510">
                  <a:moveTo>
                    <a:pt x="0" y="15893"/>
                  </a:moveTo>
                  <a:lnTo>
                    <a:pt x="28986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5210283" y="2053103"/>
              <a:ext cx="42545" cy="264795"/>
            </a:xfrm>
            <a:custGeom>
              <a:avLst/>
              <a:gdLst/>
              <a:ahLst/>
              <a:cxnLst/>
              <a:rect l="l" t="t" r="r" b="b"/>
              <a:pathLst>
                <a:path w="42545" h="264794">
                  <a:moveTo>
                    <a:pt x="0" y="0"/>
                  </a:moveTo>
                  <a:lnTo>
                    <a:pt x="42465" y="264743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5255924" y="1624010"/>
              <a:ext cx="1598930" cy="694055"/>
            </a:xfrm>
            <a:custGeom>
              <a:avLst/>
              <a:gdLst/>
              <a:ahLst/>
              <a:cxnLst/>
              <a:rect l="l" t="t" r="r" b="b"/>
              <a:pathLst>
                <a:path w="1598929" h="694055">
                  <a:moveTo>
                    <a:pt x="0" y="693835"/>
                  </a:moveTo>
                  <a:lnTo>
                    <a:pt x="51594" y="0"/>
                  </a:lnTo>
                </a:path>
                <a:path w="1598929" h="694055">
                  <a:moveTo>
                    <a:pt x="51594" y="0"/>
                  </a:moveTo>
                  <a:lnTo>
                    <a:pt x="1598366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/>
          <p:nvPr/>
        </p:nvSpPr>
        <p:spPr>
          <a:xfrm>
            <a:off x="5139625" y="2714379"/>
            <a:ext cx="721360" cy="0"/>
          </a:xfrm>
          <a:custGeom>
            <a:avLst/>
            <a:gdLst/>
            <a:ahLst/>
            <a:cxnLst/>
            <a:rect l="l" t="t" r="r" b="b"/>
            <a:pathLst>
              <a:path w="721360" h="0">
                <a:moveTo>
                  <a:pt x="0" y="0"/>
                </a:moveTo>
                <a:lnTo>
                  <a:pt x="720793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214252" y="4243344"/>
            <a:ext cx="724535" cy="0"/>
          </a:xfrm>
          <a:custGeom>
            <a:avLst/>
            <a:gdLst/>
            <a:ahLst/>
            <a:cxnLst/>
            <a:rect l="l" t="t" r="r" b="b"/>
            <a:pathLst>
              <a:path w="724535" h="0">
                <a:moveTo>
                  <a:pt x="0" y="0"/>
                </a:moveTo>
                <a:lnTo>
                  <a:pt x="724365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5513127" y="4235409"/>
            <a:ext cx="133985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latin typeface="Times New Roman"/>
                <a:cs typeface="Times New Roman"/>
              </a:rPr>
              <a:t>2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  <p:sp>
        <p:nvSpPr>
          <p:cNvPr id="29" name="object 29"/>
          <p:cNvSpPr txBox="1"/>
          <p:nvPr/>
        </p:nvSpPr>
        <p:spPr>
          <a:xfrm>
            <a:off x="5723486" y="2009035"/>
            <a:ext cx="133985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latin typeface="Times New Roman"/>
                <a:cs typeface="Times New Roman"/>
              </a:rPr>
              <a:t>2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662191" y="1783582"/>
            <a:ext cx="1149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02232" y="4160780"/>
            <a:ext cx="27241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i="1">
                <a:latin typeface="Times New Roman"/>
                <a:cs typeface="Times New Roman"/>
              </a:rPr>
              <a:t>ave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53812" y="2631815"/>
            <a:ext cx="9461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i="1">
                <a:latin typeface="Times New Roman"/>
                <a:cs typeface="Times New Roman"/>
              </a:rPr>
              <a:t>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335488" y="3025884"/>
            <a:ext cx="4024629" cy="79311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247015" marR="30480" indent="-209550">
              <a:lnSpc>
                <a:spcPct val="146200"/>
              </a:lnSpc>
              <a:spcBef>
                <a:spcPts val="55"/>
              </a:spcBef>
            </a:pPr>
            <a:r>
              <a:rPr dirty="0" sz="1700" spc="-5">
                <a:latin typeface="Times New Roman"/>
                <a:cs typeface="Times New Roman"/>
              </a:rPr>
              <a:t>Not</a:t>
            </a:r>
            <a:r>
              <a:rPr dirty="0" sz="1700">
                <a:latin typeface="Times New Roman"/>
                <a:cs typeface="Times New Roman"/>
              </a:rPr>
              <a:t>e</a:t>
            </a:r>
            <a:r>
              <a:rPr dirty="0" sz="1700" spc="-125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:</a:t>
            </a:r>
            <a:r>
              <a:rPr dirty="0" sz="1700" spc="-235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defines</a:t>
            </a:r>
            <a:r>
              <a:rPr dirty="0" sz="1700" spc="-80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two</a:t>
            </a:r>
            <a:r>
              <a:rPr dirty="0" sz="1700" spc="-110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angles</a:t>
            </a:r>
            <a:r>
              <a:rPr dirty="0" sz="1700" spc="-180">
                <a:latin typeface="Times New Roman"/>
                <a:cs typeface="Times New Roman"/>
              </a:rPr>
              <a:t> </a:t>
            </a:r>
            <a:r>
              <a:rPr dirty="0" sz="1700" spc="-5">
                <a:latin typeface="Times New Roman"/>
                <a:cs typeface="Times New Roman"/>
              </a:rPr>
              <a:t>separate</a:t>
            </a:r>
            <a:r>
              <a:rPr dirty="0" sz="1700">
                <a:latin typeface="Times New Roman"/>
                <a:cs typeface="Times New Roman"/>
              </a:rPr>
              <a:t>d</a:t>
            </a:r>
            <a:r>
              <a:rPr dirty="0" sz="1700" spc="-100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by</a:t>
            </a:r>
            <a:r>
              <a:rPr dirty="0" sz="1700" spc="-135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9</a:t>
            </a:r>
            <a:r>
              <a:rPr dirty="0" sz="1700" spc="20">
                <a:latin typeface="Times New Roman"/>
                <a:cs typeface="Times New Roman"/>
              </a:rPr>
              <a:t>0</a:t>
            </a:r>
            <a:r>
              <a:rPr dirty="0" baseline="29761" sz="2100">
                <a:latin typeface="Times New Roman"/>
                <a:cs typeface="Times New Roman"/>
              </a:rPr>
              <a:t>o</a:t>
            </a:r>
            <a:r>
              <a:rPr dirty="0" baseline="29761" sz="2100" spc="187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and  offset</a:t>
            </a:r>
            <a:r>
              <a:rPr dirty="0" sz="1700" spc="-80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from</a:t>
            </a:r>
            <a:r>
              <a:rPr dirty="0" sz="1700" spc="-280">
                <a:latin typeface="Times New Roman"/>
                <a:cs typeface="Times New Roman"/>
              </a:rPr>
              <a:t> </a:t>
            </a:r>
            <a:r>
              <a:rPr dirty="0" sz="1800" spc="-55">
                <a:latin typeface="Symbol"/>
                <a:cs typeface="Symbol"/>
              </a:rPr>
              <a:t>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p </a:t>
            </a:r>
            <a:r>
              <a:rPr dirty="0" baseline="-17857" sz="2100" spc="-262" i="1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by</a:t>
            </a:r>
            <a:r>
              <a:rPr dirty="0" sz="1700" spc="-80">
                <a:latin typeface="Times New Roman"/>
                <a:cs typeface="Times New Roman"/>
              </a:rPr>
              <a:t> </a:t>
            </a:r>
            <a:r>
              <a:rPr dirty="0" sz="1700">
                <a:latin typeface="Times New Roman"/>
                <a:cs typeface="Times New Roman"/>
              </a:rPr>
              <a:t>45</a:t>
            </a:r>
            <a:r>
              <a:rPr dirty="0" baseline="29761" sz="2100">
                <a:latin typeface="Times New Roman"/>
                <a:cs typeface="Times New Roman"/>
              </a:rPr>
              <a:t>o</a:t>
            </a:r>
            <a:endParaRPr baseline="29761" sz="21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266243" y="2694764"/>
            <a:ext cx="448309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700" spc="-160">
                <a:latin typeface="Times New Roman"/>
                <a:cs typeface="Times New Roman"/>
              </a:rPr>
              <a:t>2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endParaRPr baseline="-17857" sz="21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38612" y="2528062"/>
            <a:ext cx="52387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700">
                <a:latin typeface="Times New Roman"/>
                <a:cs typeface="Times New Roman"/>
              </a:rPr>
              <a:t>tan</a:t>
            </a:r>
            <a:r>
              <a:rPr dirty="0" sz="1700" spc="-160">
                <a:latin typeface="Times New Roman"/>
                <a:cs typeface="Times New Roman"/>
              </a:rPr>
              <a:t> 2</a:t>
            </a:r>
            <a:r>
              <a:rPr dirty="0" sz="1800" spc="-55">
                <a:latin typeface="Symbol"/>
                <a:cs typeface="Symbol"/>
              </a:rPr>
              <a:t>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998324" y="3886349"/>
            <a:ext cx="94805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baseline="-44117" sz="2550">
                <a:latin typeface="Symbol"/>
                <a:cs typeface="Symbol"/>
              </a:rPr>
              <a:t></a:t>
            </a:r>
            <a:r>
              <a:rPr dirty="0" baseline="-44117" sz="2550" spc="-30">
                <a:latin typeface="Times New Roman"/>
                <a:cs typeface="Times New Roman"/>
              </a:rPr>
              <a:t> </a:t>
            </a:r>
            <a:r>
              <a:rPr dirty="0" sz="1800" spc="-65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5873" sz="2100" i="1">
                <a:latin typeface="Times New Roman"/>
                <a:cs typeface="Times New Roman"/>
              </a:rPr>
              <a:t>x</a:t>
            </a:r>
            <a:r>
              <a:rPr dirty="0" baseline="-15873" sz="2100" spc="172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</a:t>
            </a:r>
            <a:r>
              <a:rPr dirty="0" sz="1700" spc="-240">
                <a:latin typeface="Times New Roman"/>
                <a:cs typeface="Times New Roman"/>
              </a:rPr>
              <a:t> </a:t>
            </a:r>
            <a:r>
              <a:rPr dirty="0" sz="1800" spc="-65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5873" sz="2100" i="1">
                <a:latin typeface="Times New Roman"/>
                <a:cs typeface="Times New Roman"/>
              </a:rPr>
              <a:t>y</a:t>
            </a:r>
            <a:endParaRPr baseline="-15873" sz="21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118371" y="4057032"/>
            <a:ext cx="581660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800" spc="-65">
                <a:latin typeface="Symbol"/>
                <a:cs typeface="Symbol"/>
              </a:rPr>
              <a:t></a:t>
            </a:r>
            <a:r>
              <a:rPr dirty="0" sz="1800" spc="-185">
                <a:latin typeface="Times New Roman"/>
                <a:cs typeface="Times New Roman"/>
              </a:rPr>
              <a:t> </a:t>
            </a:r>
            <a:r>
              <a:rPr dirty="0" baseline="3267" sz="2550">
                <a:latin typeface="Symbol"/>
                <a:cs typeface="Symbol"/>
              </a:rPr>
              <a:t></a:t>
            </a:r>
            <a:r>
              <a:rPr dirty="0" baseline="3267" sz="2550" spc="-44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-120">
                <a:latin typeface="Times New Roman"/>
                <a:cs typeface="Times New Roman"/>
              </a:rPr>
              <a:t> </a:t>
            </a:r>
            <a:r>
              <a:rPr dirty="0" sz="1800" spc="-65">
                <a:latin typeface="Symbol"/>
                <a:cs typeface="Symbol"/>
              </a:rPr>
              <a:t>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777651" y="2357378"/>
            <a:ext cx="109029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baseline="-44117" sz="2550">
                <a:latin typeface="Symbol"/>
                <a:cs typeface="Symbol"/>
              </a:rPr>
              <a:t></a:t>
            </a:r>
            <a:r>
              <a:rPr dirty="0" baseline="-44117" sz="2550" spc="22">
                <a:latin typeface="Times New Roman"/>
                <a:cs typeface="Times New Roman"/>
              </a:rPr>
              <a:t> </a:t>
            </a:r>
            <a:r>
              <a:rPr dirty="0" baseline="-44117" sz="2550">
                <a:latin typeface="Symbol"/>
                <a:cs typeface="Symbol"/>
              </a:rPr>
              <a:t></a:t>
            </a:r>
            <a:r>
              <a:rPr dirty="0" baseline="-44117" sz="2550" spc="-367">
                <a:latin typeface="Times New Roman"/>
                <a:cs typeface="Times New Roman"/>
              </a:rPr>
              <a:t> </a:t>
            </a:r>
            <a:r>
              <a:rPr dirty="0" sz="1800" spc="-65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172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</a:t>
            </a:r>
            <a:r>
              <a:rPr dirty="0" sz="1700" spc="-270">
                <a:latin typeface="Times New Roman"/>
                <a:cs typeface="Times New Roman"/>
              </a:rPr>
              <a:t> </a:t>
            </a:r>
            <a:r>
              <a:rPr dirty="0" sz="1800" spc="-65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endParaRPr baseline="-17857" sz="21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367285" y="1830654"/>
            <a:ext cx="495934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700" spc="130">
                <a:latin typeface="Symbol"/>
                <a:cs typeface="Symbol"/>
              </a:rPr>
              <a:t></a:t>
            </a: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xy</a:t>
            </a:r>
            <a:endParaRPr baseline="-17857" sz="21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158102" y="1830826"/>
            <a:ext cx="108585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dirty="0" sz="1700">
                <a:latin typeface="Symbol"/>
                <a:cs typeface="Symbol"/>
              </a:rPr>
              <a:t></a:t>
            </a:r>
            <a:endParaRPr sz="1700">
              <a:latin typeface="Symbol"/>
              <a:cs typeface="Symbol"/>
            </a:endParaRPr>
          </a:p>
          <a:p>
            <a:pPr marL="12700">
              <a:lnSpc>
                <a:spcPts val="1945"/>
              </a:lnSpc>
            </a:pPr>
            <a:r>
              <a:rPr dirty="0" sz="1700">
                <a:latin typeface="Symbol"/>
                <a:cs typeface="Symbol"/>
              </a:rPr>
              <a:t>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301963" y="1830826"/>
            <a:ext cx="108585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dirty="0" sz="1700">
                <a:latin typeface="Symbol"/>
                <a:cs typeface="Symbol"/>
              </a:rPr>
              <a:t></a:t>
            </a:r>
            <a:endParaRPr sz="1700">
              <a:latin typeface="Symbol"/>
              <a:cs typeface="Symbol"/>
            </a:endParaRPr>
          </a:p>
          <a:p>
            <a:pPr marL="12700">
              <a:lnSpc>
                <a:spcPts val="1945"/>
              </a:lnSpc>
            </a:pPr>
            <a:r>
              <a:rPr dirty="0" sz="1700">
                <a:latin typeface="Symbol"/>
                <a:cs typeface="Symbol"/>
              </a:rPr>
              <a:t>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276563" y="1659971"/>
            <a:ext cx="111188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baseline="-4901" sz="2550">
                <a:latin typeface="Symbol"/>
                <a:cs typeface="Symbol"/>
              </a:rPr>
              <a:t></a:t>
            </a:r>
            <a:r>
              <a:rPr dirty="0" baseline="-4901" sz="2550" spc="-390">
                <a:latin typeface="Times New Roman"/>
                <a:cs typeface="Times New Roman"/>
              </a:rPr>
              <a:t> </a:t>
            </a:r>
            <a:r>
              <a:rPr dirty="0" sz="1800" spc="-65">
                <a:latin typeface="Symbol"/>
                <a:cs typeface="Symbol"/>
              </a:rPr>
              <a:t></a:t>
            </a:r>
            <a:r>
              <a:rPr dirty="0" sz="1800" spc="-165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x</a:t>
            </a:r>
            <a:r>
              <a:rPr dirty="0" baseline="-17857" sz="2100" spc="172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</a:t>
            </a:r>
            <a:r>
              <a:rPr dirty="0" sz="1700" spc="-270">
                <a:latin typeface="Times New Roman"/>
                <a:cs typeface="Times New Roman"/>
              </a:rPr>
              <a:t> </a:t>
            </a:r>
            <a:r>
              <a:rPr dirty="0" sz="1800" spc="-65">
                <a:latin typeface="Symbol"/>
                <a:cs typeface="Symbol"/>
              </a:rPr>
              <a:t>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baseline="-17857" sz="2100" i="1">
                <a:latin typeface="Times New Roman"/>
                <a:cs typeface="Times New Roman"/>
              </a:rPr>
              <a:t>y</a:t>
            </a:r>
            <a:r>
              <a:rPr dirty="0" baseline="-17857" sz="2100" spc="112" i="1">
                <a:latin typeface="Times New Roman"/>
                <a:cs typeface="Times New Roman"/>
              </a:rPr>
              <a:t> </a:t>
            </a:r>
            <a:r>
              <a:rPr dirty="0" baseline="-4901" sz="2550" spc="89">
                <a:latin typeface="Symbol"/>
                <a:cs typeface="Symbol"/>
              </a:rPr>
              <a:t></a:t>
            </a:r>
            <a:r>
              <a:rPr dirty="0" baseline="35714" sz="2100">
                <a:latin typeface="Times New Roman"/>
                <a:cs typeface="Times New Roman"/>
              </a:rPr>
              <a:t>2</a:t>
            </a:r>
            <a:endParaRPr baseline="35714" sz="21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086225" y="1830654"/>
            <a:ext cx="1071245" cy="2990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45">
                <a:latin typeface="Symbol"/>
                <a:cs typeface="Symbol"/>
              </a:rPr>
              <a:t></a:t>
            </a:r>
            <a:r>
              <a:rPr dirty="0" sz="1800" spc="-270">
                <a:latin typeface="Times New Roman"/>
                <a:cs typeface="Times New Roman"/>
              </a:rPr>
              <a:t> </a:t>
            </a:r>
            <a:r>
              <a:rPr dirty="0" baseline="-17857" sz="2100">
                <a:latin typeface="Times New Roman"/>
                <a:cs typeface="Times New Roman"/>
              </a:rPr>
              <a:t>max </a:t>
            </a:r>
            <a:r>
              <a:rPr dirty="0" baseline="-17857" sz="2100" spc="-120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r>
              <a:rPr dirty="0" sz="1700" spc="65">
                <a:latin typeface="Times New Roman"/>
                <a:cs typeface="Times New Roman"/>
              </a:rPr>
              <a:t> </a:t>
            </a:r>
            <a:r>
              <a:rPr dirty="0" sz="1700" i="1">
                <a:latin typeface="Times New Roman"/>
                <a:cs typeface="Times New Roman"/>
              </a:rPr>
              <a:t>R</a:t>
            </a:r>
            <a:r>
              <a:rPr dirty="0" sz="1700" spc="45" i="1">
                <a:latin typeface="Times New Roman"/>
                <a:cs typeface="Times New Roman"/>
              </a:rPr>
              <a:t> </a:t>
            </a:r>
            <a:r>
              <a:rPr dirty="0" sz="1700">
                <a:latin typeface="Symbol"/>
                <a:cs typeface="Symbol"/>
              </a:rPr>
              <a:t></a:t>
            </a:r>
            <a:endParaRPr sz="17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Example</a:t>
            </a:r>
            <a:r>
              <a:rPr dirty="0" sz="2800" spc="-40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7.01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2800" y="1049337"/>
            <a:ext cx="2393950" cy="220345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397828" y="3613404"/>
            <a:ext cx="3581400" cy="1549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Times New Roman"/>
                <a:cs typeface="Times New Roman"/>
              </a:rPr>
              <a:t>For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state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of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plane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shown,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determine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(a)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principal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panes,</a:t>
            </a:r>
            <a:endParaRPr sz="2000">
              <a:latin typeface="Times New Roman"/>
              <a:cs typeface="Times New Roman"/>
            </a:endParaRPr>
          </a:p>
          <a:p>
            <a:pPr marL="12700" marR="182880">
              <a:lnSpc>
                <a:spcPct val="100000"/>
              </a:lnSpc>
            </a:pPr>
            <a:r>
              <a:rPr dirty="0" sz="2000" spc="-5">
                <a:latin typeface="Times New Roman"/>
                <a:cs typeface="Times New Roman"/>
              </a:rPr>
              <a:t>(b) the principal stresses, (c) the 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maximum</a:t>
            </a:r>
            <a:r>
              <a:rPr dirty="0" sz="2000" spc="-3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shearing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and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corresponding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normal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31615" y="772667"/>
            <a:ext cx="4812665" cy="124460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dirty="0" sz="2000">
                <a:latin typeface="Times New Roman"/>
                <a:cs typeface="Times New Roman"/>
              </a:rPr>
              <a:t>SOLUTION:</a:t>
            </a:r>
            <a:endParaRPr sz="2000">
              <a:latin typeface="Times New Roman"/>
              <a:cs typeface="Times New Roman"/>
            </a:endParaRPr>
          </a:p>
          <a:p>
            <a:pPr marL="240029" marR="5080" indent="-227329">
              <a:lnSpc>
                <a:spcPct val="100000"/>
              </a:lnSpc>
              <a:spcBef>
                <a:spcPts val="1200"/>
              </a:spcBef>
              <a:buChar char="•"/>
              <a:tabLst>
                <a:tab pos="239395" algn="l"/>
                <a:tab pos="240029" algn="l"/>
              </a:tabLst>
            </a:pPr>
            <a:r>
              <a:rPr dirty="0" sz="2000" spc="-5">
                <a:latin typeface="Times New Roman"/>
                <a:cs typeface="Times New Roman"/>
              </a:rPr>
              <a:t>Find the element orientation for the principal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stresses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from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509637" y="2352865"/>
            <a:ext cx="773430" cy="0"/>
          </a:xfrm>
          <a:custGeom>
            <a:avLst/>
            <a:gdLst/>
            <a:ahLst/>
            <a:cxnLst/>
            <a:rect l="l" t="t" r="r" b="b"/>
            <a:pathLst>
              <a:path w="773429" h="0">
                <a:moveTo>
                  <a:pt x="0" y="0"/>
                </a:moveTo>
                <a:lnTo>
                  <a:pt x="773281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5138078" y="2263922"/>
            <a:ext cx="121285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i="1">
                <a:latin typeface="Times New Roman"/>
                <a:cs typeface="Times New Roman"/>
              </a:rPr>
              <a:t>p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462804" y="2332557"/>
            <a:ext cx="82804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x</a:t>
            </a:r>
            <a:r>
              <a:rPr dirty="0" baseline="-16666" sz="2250" spc="24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229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1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y</a:t>
            </a:r>
            <a:endParaRPr baseline="-16666" sz="22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50572" y="1976350"/>
            <a:ext cx="47180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800" spc="-170">
                <a:latin typeface="Times New Roman"/>
                <a:cs typeface="Times New Roman"/>
              </a:rPr>
              <a:t>2</a:t>
            </a:r>
            <a:r>
              <a:rPr dirty="0" sz="1900" spc="-45">
                <a:latin typeface="Symbol"/>
                <a:cs typeface="Symbol"/>
              </a:rPr>
              <a:t></a:t>
            </a:r>
            <a:r>
              <a:rPr dirty="0" sz="1900" spc="-220">
                <a:latin typeface="Times New Roman"/>
                <a:cs typeface="Times New Roman"/>
              </a:rPr>
              <a:t> </a:t>
            </a:r>
            <a:r>
              <a:rPr dirty="0" baseline="-16666" sz="2250" spc="-7" i="1">
                <a:latin typeface="Times New Roman"/>
                <a:cs typeface="Times New Roman"/>
              </a:rPr>
              <a:t>xy</a:t>
            </a:r>
            <a:endParaRPr baseline="-16666" sz="22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75175" y="2156234"/>
            <a:ext cx="88836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49300" algn="l"/>
              </a:tabLst>
            </a:pPr>
            <a:r>
              <a:rPr dirty="0" sz="1800">
                <a:latin typeface="Times New Roman"/>
                <a:cs typeface="Times New Roman"/>
              </a:rPr>
              <a:t>tan</a:t>
            </a:r>
            <a:r>
              <a:rPr dirty="0" sz="1800" spc="-185">
                <a:latin typeface="Times New Roman"/>
                <a:cs typeface="Times New Roman"/>
              </a:rPr>
              <a:t> </a:t>
            </a:r>
            <a:r>
              <a:rPr dirty="0" sz="1800" spc="-170">
                <a:latin typeface="Times New Roman"/>
                <a:cs typeface="Times New Roman"/>
              </a:rPr>
              <a:t>2</a:t>
            </a:r>
            <a:r>
              <a:rPr dirty="0" sz="1900" spc="-55">
                <a:latin typeface="Symbol"/>
                <a:cs typeface="Symbol"/>
              </a:rPr>
              <a:t></a:t>
            </a:r>
            <a:r>
              <a:rPr dirty="0" sz="1900">
                <a:latin typeface="Times New Roman"/>
                <a:cs typeface="Times New Roman"/>
              </a:rPr>
              <a:t>	</a:t>
            </a:r>
            <a:r>
              <a:rPr dirty="0" sz="1800">
                <a:latin typeface="Symbol"/>
                <a:cs typeface="Symbol"/>
              </a:rPr>
              <a:t>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031615" y="2763011"/>
            <a:ext cx="405257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Char char="•"/>
              <a:tabLst>
                <a:tab pos="239395" algn="l"/>
                <a:tab pos="240029" algn="l"/>
              </a:tabLst>
            </a:pPr>
            <a:r>
              <a:rPr dirty="0" sz="2000" spc="-5">
                <a:latin typeface="Times New Roman"/>
                <a:cs typeface="Times New Roman"/>
              </a:rPr>
              <a:t>Determine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principal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stresses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from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673837" y="3575271"/>
            <a:ext cx="777240" cy="0"/>
          </a:xfrm>
          <a:custGeom>
            <a:avLst/>
            <a:gdLst/>
            <a:ahLst/>
            <a:cxnLst/>
            <a:rect l="l" t="t" r="r" b="b"/>
            <a:pathLst>
              <a:path w="777239" h="0">
                <a:moveTo>
                  <a:pt x="0" y="0"/>
                </a:moveTo>
                <a:lnTo>
                  <a:pt x="776765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945545" y="3575271"/>
            <a:ext cx="773430" cy="0"/>
          </a:xfrm>
          <a:custGeom>
            <a:avLst/>
            <a:gdLst/>
            <a:ahLst/>
            <a:cxnLst/>
            <a:rect l="l" t="t" r="r" b="b"/>
            <a:pathLst>
              <a:path w="773429" h="0">
                <a:moveTo>
                  <a:pt x="0" y="0"/>
                </a:moveTo>
                <a:lnTo>
                  <a:pt x="773198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7" name="object 27"/>
          <p:cNvGrpSpPr/>
          <p:nvPr/>
        </p:nvGrpSpPr>
        <p:grpSpPr>
          <a:xfrm>
            <a:off x="6682787" y="3157553"/>
            <a:ext cx="1797050" cy="741045"/>
            <a:chOff x="6682787" y="3157553"/>
            <a:chExt cx="1797050" cy="741045"/>
          </a:xfrm>
        </p:grpSpPr>
        <p:sp>
          <p:nvSpPr>
            <p:cNvPr id="28" name="object 28"/>
            <p:cNvSpPr/>
            <p:nvPr/>
          </p:nvSpPr>
          <p:spPr>
            <a:xfrm>
              <a:off x="6685962" y="3609015"/>
              <a:ext cx="31115" cy="17145"/>
            </a:xfrm>
            <a:custGeom>
              <a:avLst/>
              <a:gdLst/>
              <a:ahLst/>
              <a:cxnLst/>
              <a:rect l="l" t="t" r="r" b="b"/>
              <a:pathLst>
                <a:path w="31115" h="17145">
                  <a:moveTo>
                    <a:pt x="0" y="17078"/>
                  </a:moveTo>
                  <a:lnTo>
                    <a:pt x="30971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6716933" y="3612190"/>
              <a:ext cx="45720" cy="280035"/>
            </a:xfrm>
            <a:custGeom>
              <a:avLst/>
              <a:gdLst/>
              <a:ahLst/>
              <a:cxnLst/>
              <a:rect l="l" t="t" r="r" b="b"/>
              <a:pathLst>
                <a:path w="45720" h="280035">
                  <a:moveTo>
                    <a:pt x="0" y="0"/>
                  </a:moveTo>
                  <a:lnTo>
                    <a:pt x="45243" y="279935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6765353" y="3160728"/>
              <a:ext cx="1714500" cy="731520"/>
            </a:xfrm>
            <a:custGeom>
              <a:avLst/>
              <a:gdLst/>
              <a:ahLst/>
              <a:cxnLst/>
              <a:rect l="l" t="t" r="r" b="b"/>
              <a:pathLst>
                <a:path w="1714500" h="731520">
                  <a:moveTo>
                    <a:pt x="0" y="731397"/>
                  </a:moveTo>
                  <a:lnTo>
                    <a:pt x="54373" y="0"/>
                  </a:lnTo>
                </a:path>
                <a:path w="1714500" h="731520">
                  <a:moveTo>
                    <a:pt x="54373" y="0"/>
                  </a:moveTo>
                  <a:lnTo>
                    <a:pt x="1713882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8276408" y="3326307"/>
            <a:ext cx="121285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latin typeface="Times New Roman"/>
                <a:cs typeface="Times New Roman"/>
              </a:rPr>
              <a:t>2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265865" y="3567328"/>
            <a:ext cx="1403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995744" y="3567328"/>
            <a:ext cx="1403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959671" y="3378664"/>
            <a:ext cx="52832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260">
                <a:latin typeface="Times New Roman"/>
                <a:cs typeface="Times New Roman"/>
              </a:rPr>
              <a:t> </a:t>
            </a:r>
            <a:r>
              <a:rPr dirty="0" sz="1900" spc="-45">
                <a:latin typeface="Symbol"/>
                <a:cs typeface="Symbol"/>
              </a:rPr>
              <a:t></a:t>
            </a:r>
            <a:r>
              <a:rPr dirty="0" sz="1900" spc="-220">
                <a:latin typeface="Times New Roman"/>
                <a:cs typeface="Times New Roman"/>
              </a:rPr>
              <a:t> </a:t>
            </a:r>
            <a:r>
              <a:rPr dirty="0" baseline="-16666" sz="2250" spc="-7" i="1">
                <a:latin typeface="Times New Roman"/>
                <a:cs typeface="Times New Roman"/>
              </a:rPr>
              <a:t>xy</a:t>
            </a:r>
            <a:endParaRPr baseline="-16666" sz="225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731442" y="3380719"/>
            <a:ext cx="113664" cy="546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</a:t>
            </a:r>
            <a:endParaRPr sz="1800">
              <a:latin typeface="Symbol"/>
              <a:cs typeface="Symbol"/>
            </a:endParaRPr>
          </a:p>
          <a:p>
            <a:pPr marL="12700">
              <a:lnSpc>
                <a:spcPts val="2050"/>
              </a:lnSpc>
            </a:pPr>
            <a:r>
              <a:rPr dirty="0" sz="1800">
                <a:latin typeface="Symbol"/>
                <a:cs typeface="Symbol"/>
              </a:rPr>
              <a:t>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814578" y="3380719"/>
            <a:ext cx="113664" cy="546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</a:t>
            </a:r>
            <a:endParaRPr sz="1800">
              <a:latin typeface="Symbol"/>
              <a:cs typeface="Symbol"/>
            </a:endParaRPr>
          </a:p>
          <a:p>
            <a:pPr marL="12700">
              <a:lnSpc>
                <a:spcPts val="2050"/>
              </a:lnSpc>
            </a:pPr>
            <a:r>
              <a:rPr dirty="0" sz="1800">
                <a:latin typeface="Symbol"/>
                <a:cs typeface="Symbol"/>
              </a:rPr>
              <a:t>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491481" y="3391033"/>
            <a:ext cx="15113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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614304" y="3198797"/>
            <a:ext cx="237109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1212850" algn="l"/>
              </a:tabLst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x</a:t>
            </a:r>
            <a:r>
              <a:rPr dirty="0" baseline="-16666" sz="2250" spc="24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1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y	</a:t>
            </a:r>
            <a:r>
              <a:rPr dirty="0" baseline="-6172" sz="2700">
                <a:latin typeface="Symbol"/>
                <a:cs typeface="Symbol"/>
              </a:rPr>
              <a:t></a:t>
            </a:r>
            <a:r>
              <a:rPr dirty="0" baseline="-6172" sz="2700" spc="-419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x</a:t>
            </a:r>
            <a:r>
              <a:rPr dirty="0" baseline="-16666" sz="2250" spc="24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229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1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y</a:t>
            </a:r>
            <a:r>
              <a:rPr dirty="0" baseline="-16666" sz="2250" spc="97" i="1">
                <a:latin typeface="Times New Roman"/>
                <a:cs typeface="Times New Roman"/>
              </a:rPr>
              <a:t> </a:t>
            </a:r>
            <a:r>
              <a:rPr dirty="0" baseline="-6172" sz="2700" spc="82">
                <a:latin typeface="Symbol"/>
                <a:cs typeface="Symbol"/>
              </a:rPr>
              <a:t></a:t>
            </a:r>
            <a:r>
              <a:rPr dirty="0" baseline="35185" sz="2250">
                <a:latin typeface="Times New Roman"/>
                <a:cs typeface="Times New Roman"/>
              </a:rPr>
              <a:t>2</a:t>
            </a:r>
            <a:endParaRPr baseline="35185" sz="225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528343" y="3435843"/>
            <a:ext cx="112458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3157" sz="2850" spc="-89">
                <a:latin typeface="Symbol"/>
                <a:cs typeface="Symbol"/>
              </a:rPr>
              <a:t></a:t>
            </a:r>
            <a:r>
              <a:rPr dirty="0" baseline="13157" sz="2850" spc="-375">
                <a:latin typeface="Times New Roman"/>
                <a:cs typeface="Times New Roman"/>
              </a:rPr>
              <a:t> </a:t>
            </a:r>
            <a:r>
              <a:rPr dirty="0" sz="1500">
                <a:latin typeface="Times New Roman"/>
                <a:cs typeface="Times New Roman"/>
              </a:rPr>
              <a:t>max</a:t>
            </a:r>
            <a:r>
              <a:rPr dirty="0" sz="1500" spc="20">
                <a:latin typeface="Times New Roman"/>
                <a:cs typeface="Times New Roman"/>
              </a:rPr>
              <a:t>,</a:t>
            </a:r>
            <a:r>
              <a:rPr dirty="0" sz="1500">
                <a:latin typeface="Times New Roman"/>
                <a:cs typeface="Times New Roman"/>
              </a:rPr>
              <a:t>min </a:t>
            </a:r>
            <a:r>
              <a:rPr dirty="0" sz="1500" spc="-120">
                <a:latin typeface="Times New Roman"/>
                <a:cs typeface="Times New Roman"/>
              </a:rPr>
              <a:t> </a:t>
            </a:r>
            <a:r>
              <a:rPr dirty="0" baseline="13888" sz="2700">
                <a:latin typeface="Symbol"/>
                <a:cs typeface="Symbol"/>
              </a:rPr>
              <a:t></a:t>
            </a:r>
            <a:endParaRPr baseline="13888" sz="2700">
              <a:latin typeface="Symbol"/>
              <a:cs typeface="Symbo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031615" y="4012692"/>
            <a:ext cx="47358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Char char="•"/>
              <a:tabLst>
                <a:tab pos="239395" algn="l"/>
                <a:tab pos="240029" algn="l"/>
              </a:tabLst>
            </a:pPr>
            <a:r>
              <a:rPr dirty="0" sz="2000" spc="-5">
                <a:latin typeface="Times New Roman"/>
                <a:cs typeface="Times New Roman"/>
              </a:rPr>
              <a:t>Calculate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maximum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shearing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with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274580" y="4425965"/>
            <a:ext cx="1797050" cy="741045"/>
            <a:chOff x="5274580" y="4425965"/>
            <a:chExt cx="1797050" cy="741045"/>
          </a:xfrm>
        </p:grpSpPr>
        <p:sp>
          <p:nvSpPr>
            <p:cNvPr id="42" name="object 42"/>
            <p:cNvSpPr/>
            <p:nvPr/>
          </p:nvSpPr>
          <p:spPr>
            <a:xfrm>
              <a:off x="5277755" y="4877427"/>
              <a:ext cx="31115" cy="17145"/>
            </a:xfrm>
            <a:custGeom>
              <a:avLst/>
              <a:gdLst/>
              <a:ahLst/>
              <a:cxnLst/>
              <a:rect l="l" t="t" r="r" b="b"/>
              <a:pathLst>
                <a:path w="31114" h="17145">
                  <a:moveTo>
                    <a:pt x="0" y="17078"/>
                  </a:moveTo>
                  <a:lnTo>
                    <a:pt x="30965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5308721" y="4880603"/>
              <a:ext cx="45720" cy="280035"/>
            </a:xfrm>
            <a:custGeom>
              <a:avLst/>
              <a:gdLst/>
              <a:ahLst/>
              <a:cxnLst/>
              <a:rect l="l" t="t" r="r" b="b"/>
              <a:pathLst>
                <a:path w="45720" h="280035">
                  <a:moveTo>
                    <a:pt x="0" y="0"/>
                  </a:moveTo>
                  <a:lnTo>
                    <a:pt x="45243" y="279935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5357140" y="4429140"/>
              <a:ext cx="1714500" cy="731520"/>
            </a:xfrm>
            <a:custGeom>
              <a:avLst/>
              <a:gdLst/>
              <a:ahLst/>
              <a:cxnLst/>
              <a:rect l="l" t="t" r="r" b="b"/>
              <a:pathLst>
                <a:path w="1714500" h="731520">
                  <a:moveTo>
                    <a:pt x="0" y="731397"/>
                  </a:moveTo>
                  <a:lnTo>
                    <a:pt x="54389" y="0"/>
                  </a:lnTo>
                </a:path>
                <a:path w="1714500" h="731520">
                  <a:moveTo>
                    <a:pt x="54389" y="0"/>
                  </a:moveTo>
                  <a:lnTo>
                    <a:pt x="1713982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5" name="object 45"/>
          <p:cNvSpPr txBox="1"/>
          <p:nvPr/>
        </p:nvSpPr>
        <p:spPr>
          <a:xfrm>
            <a:off x="5857686" y="4835741"/>
            <a:ext cx="1403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859961" y="4754741"/>
            <a:ext cx="194945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5" i="1">
                <a:latin typeface="Times New Roman"/>
                <a:cs typeface="Times New Roman"/>
              </a:rPr>
              <a:t>xy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551531" y="4647077"/>
            <a:ext cx="46291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260">
                <a:latin typeface="Times New Roman"/>
                <a:cs typeface="Times New Roman"/>
              </a:rPr>
              <a:t> </a:t>
            </a:r>
            <a:r>
              <a:rPr dirty="0" sz="1900" spc="-45">
                <a:latin typeface="Symbol"/>
                <a:cs typeface="Symbol"/>
              </a:rPr>
              <a:t></a:t>
            </a:r>
            <a:r>
              <a:rPr dirty="0" sz="1900" spc="-155">
                <a:latin typeface="Times New Roman"/>
                <a:cs typeface="Times New Roman"/>
              </a:rPr>
              <a:t> </a:t>
            </a:r>
            <a:r>
              <a:rPr dirty="0" baseline="29629" sz="2250">
                <a:latin typeface="Times New Roman"/>
                <a:cs typeface="Times New Roman"/>
              </a:rPr>
              <a:t>2</a:t>
            </a:r>
            <a:endParaRPr baseline="29629" sz="225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323285" y="4894915"/>
            <a:ext cx="113664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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297885" y="4362050"/>
            <a:ext cx="26670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33950" sz="2700" spc="37">
                <a:latin typeface="Symbol"/>
                <a:cs typeface="Symbol"/>
              </a:rPr>
              <a:t></a:t>
            </a:r>
            <a:r>
              <a:rPr dirty="0" sz="1500" spc="25">
                <a:latin typeface="Times New Roman"/>
                <a:cs typeface="Times New Roman"/>
              </a:rPr>
              <a:t>2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380966" y="4536757"/>
            <a:ext cx="108140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814069" algn="l"/>
              </a:tabLst>
            </a:pPr>
            <a:r>
              <a:rPr dirty="0" baseline="-27777" sz="2700">
                <a:latin typeface="Symbol"/>
                <a:cs typeface="Symbol"/>
              </a:rPr>
              <a:t></a:t>
            </a:r>
            <a:r>
              <a:rPr dirty="0" u="sng" sz="18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u="sng" sz="1800" spc="204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500" i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x	y</a:t>
            </a:r>
            <a:r>
              <a:rPr dirty="0" sz="1500" spc="5" i="1">
                <a:latin typeface="Times New Roman"/>
                <a:cs typeface="Times New Roman"/>
              </a:rPr>
              <a:t> </a:t>
            </a:r>
            <a:r>
              <a:rPr dirty="0" baseline="-27777" sz="2700">
                <a:latin typeface="Symbol"/>
                <a:cs typeface="Symbol"/>
              </a:rPr>
              <a:t></a:t>
            </a:r>
            <a:endParaRPr baseline="-27777" sz="2700">
              <a:latin typeface="Symbol"/>
              <a:cs typeface="Symbo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406366" y="4894915"/>
            <a:ext cx="113664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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380966" y="4467209"/>
            <a:ext cx="80645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476250" algn="l"/>
              </a:tabLst>
            </a:pPr>
            <a:r>
              <a:rPr dirty="0" baseline="-6172" sz="2700">
                <a:latin typeface="Symbol"/>
                <a:cs typeface="Symbol"/>
              </a:rPr>
              <a:t></a:t>
            </a:r>
            <a:r>
              <a:rPr dirty="0" baseline="-6172" sz="2700" spc="-419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>
                <a:latin typeface="Times New Roman"/>
                <a:cs typeface="Times New Roman"/>
              </a:rPr>
              <a:t>	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229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521200" y="4704256"/>
            <a:ext cx="73279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3157" sz="2850" spc="-67">
                <a:latin typeface="Symbol"/>
                <a:cs typeface="Symbol"/>
              </a:rPr>
              <a:t></a:t>
            </a:r>
            <a:r>
              <a:rPr dirty="0" baseline="13157" sz="2850" spc="-434">
                <a:latin typeface="Times New Roman"/>
                <a:cs typeface="Times New Roman"/>
              </a:rPr>
              <a:t> </a:t>
            </a:r>
            <a:r>
              <a:rPr dirty="0" sz="1500">
                <a:latin typeface="Times New Roman"/>
                <a:cs typeface="Times New Roman"/>
              </a:rPr>
              <a:t>max </a:t>
            </a:r>
            <a:r>
              <a:rPr dirty="0" sz="1500" spc="-135">
                <a:latin typeface="Times New Roman"/>
                <a:cs typeface="Times New Roman"/>
              </a:rPr>
              <a:t> </a:t>
            </a:r>
            <a:r>
              <a:rPr dirty="0" baseline="13888" sz="2700">
                <a:latin typeface="Symbol"/>
                <a:cs typeface="Symbol"/>
              </a:rPr>
              <a:t></a:t>
            </a:r>
            <a:endParaRPr baseline="13888" sz="2700">
              <a:latin typeface="Symbol"/>
              <a:cs typeface="Symbo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010699" y="5692996"/>
            <a:ext cx="777240" cy="0"/>
          </a:xfrm>
          <a:custGeom>
            <a:avLst/>
            <a:gdLst/>
            <a:ahLst/>
            <a:cxnLst/>
            <a:rect l="l" t="t" r="r" b="b"/>
            <a:pathLst>
              <a:path w="777239" h="0">
                <a:moveTo>
                  <a:pt x="0" y="0"/>
                </a:moveTo>
                <a:lnTo>
                  <a:pt x="77693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4496593" y="5232922"/>
            <a:ext cx="1311910" cy="752475"/>
          </a:xfrm>
          <a:prstGeom prst="rect">
            <a:avLst/>
          </a:prstGeom>
        </p:spPr>
        <p:txBody>
          <a:bodyPr wrap="square" lIns="0" tIns="9588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755"/>
              </a:spcBef>
            </a:pPr>
            <a:r>
              <a:rPr dirty="0" baseline="-40935" sz="2850" spc="-89">
                <a:latin typeface="Symbol"/>
                <a:cs typeface="Symbol"/>
              </a:rPr>
              <a:t></a:t>
            </a:r>
            <a:r>
              <a:rPr dirty="0" baseline="-40935" sz="2850" spc="-307">
                <a:latin typeface="Times New Roman"/>
                <a:cs typeface="Times New Roman"/>
              </a:rPr>
              <a:t> </a:t>
            </a:r>
            <a:r>
              <a:rPr dirty="0" baseline="-40123" sz="2700">
                <a:latin typeface="Symbol"/>
                <a:cs typeface="Symbol"/>
              </a:rPr>
              <a:t></a:t>
            </a:r>
            <a:r>
              <a:rPr dirty="0" baseline="-40123" sz="2700" spc="-97">
                <a:latin typeface="Times New Roman"/>
                <a:cs typeface="Times New Roman"/>
              </a:rPr>
              <a:t> </a:t>
            </a:r>
            <a:r>
              <a:rPr dirty="0" baseline="-43209" sz="2700">
                <a:latin typeface="Symbol"/>
                <a:cs typeface="Symbol"/>
              </a:rPr>
              <a:t></a:t>
            </a:r>
            <a:r>
              <a:rPr dirty="0" baseline="-43209" sz="2700" spc="-82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x</a:t>
            </a:r>
            <a:r>
              <a:rPr dirty="0" baseline="-16666" sz="2250" spc="24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1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y</a:t>
            </a:r>
            <a:endParaRPr baseline="-16666" sz="2250">
              <a:latin typeface="Times New Roman"/>
              <a:cs typeface="Times New Roman"/>
            </a:endParaRPr>
          </a:p>
          <a:p>
            <a:pPr marL="848360">
              <a:lnSpc>
                <a:spcPct val="100000"/>
              </a:lnSpc>
              <a:spcBef>
                <a:spcPts val="625"/>
              </a:spcBef>
            </a:pPr>
            <a:r>
              <a:rPr dirty="0" sz="180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57" name="object 5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Example</a:t>
            </a:r>
            <a:r>
              <a:rPr dirty="0" sz="2800" spc="-40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7.01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83990" y="760476"/>
            <a:ext cx="4812665" cy="124460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dirty="0" sz="2000">
                <a:latin typeface="Times New Roman"/>
                <a:cs typeface="Times New Roman"/>
              </a:rPr>
              <a:t>SOLUTION:</a:t>
            </a:r>
            <a:endParaRPr sz="2000">
              <a:latin typeface="Times New Roman"/>
              <a:cs typeface="Times New Roman"/>
            </a:endParaRPr>
          </a:p>
          <a:p>
            <a:pPr marL="240029" marR="5080" indent="-227329">
              <a:lnSpc>
                <a:spcPct val="100000"/>
              </a:lnSpc>
              <a:spcBef>
                <a:spcPts val="1200"/>
              </a:spcBef>
              <a:buChar char="•"/>
              <a:tabLst>
                <a:tab pos="239395" algn="l"/>
                <a:tab pos="240029" algn="l"/>
              </a:tabLst>
            </a:pPr>
            <a:r>
              <a:rPr dirty="0" sz="2000" spc="-5">
                <a:latin typeface="Times New Roman"/>
                <a:cs typeface="Times New Roman"/>
              </a:rPr>
              <a:t>Find the element orientation for the principal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stresses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from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407925" y="2327397"/>
            <a:ext cx="773430" cy="0"/>
          </a:xfrm>
          <a:custGeom>
            <a:avLst/>
            <a:gdLst/>
            <a:ahLst/>
            <a:cxnLst/>
            <a:rect l="l" t="t" r="r" b="b"/>
            <a:pathLst>
              <a:path w="773429" h="0">
                <a:moveTo>
                  <a:pt x="0" y="0"/>
                </a:moveTo>
                <a:lnTo>
                  <a:pt x="773197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206123" y="2083627"/>
            <a:ext cx="1955800" cy="3714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1183640" algn="l"/>
              </a:tabLst>
            </a:pP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15">
                <a:latin typeface="Times New Roman"/>
                <a:cs typeface="Times New Roman"/>
              </a:rPr>
              <a:t> </a:t>
            </a:r>
            <a:r>
              <a:rPr dirty="0" u="sng" baseline="33950" sz="27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u="sng" baseline="33950" sz="2700" spc="-217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baseline="33950" sz="2700" spc="-1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</a:t>
            </a:r>
            <a:r>
              <a:rPr dirty="0" u="sng" baseline="28395" sz="3375" spc="-247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</a:t>
            </a:r>
            <a:r>
              <a:rPr dirty="0" u="sng" baseline="33950" sz="270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</a:t>
            </a:r>
            <a:r>
              <a:rPr dirty="0" u="sng" baseline="33950" sz="2700" spc="-89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baseline="33950" sz="2700" spc="-7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4</a:t>
            </a:r>
            <a:r>
              <a:rPr dirty="0" u="sng" baseline="33950" sz="2700" spc="82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dirty="0" u="sng" baseline="28395" sz="3375" spc="-24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</a:t>
            </a:r>
            <a:r>
              <a:rPr dirty="0" u="sng" baseline="28395" sz="337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baseline="28395" sz="3375" spc="-104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21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1.333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36411" y="2238471"/>
            <a:ext cx="121285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i="1">
                <a:latin typeface="Times New Roman"/>
                <a:cs typeface="Times New Roman"/>
              </a:rPr>
              <a:t>p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61351" y="2695383"/>
            <a:ext cx="1885314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800" spc="-170">
                <a:latin typeface="Times New Roman"/>
                <a:cs typeface="Times New Roman"/>
              </a:rPr>
              <a:t>2</a:t>
            </a:r>
            <a:r>
              <a:rPr dirty="0" sz="1900" spc="-55">
                <a:latin typeface="Symbol"/>
                <a:cs typeface="Symbol"/>
              </a:rPr>
              <a:t></a:t>
            </a:r>
            <a:r>
              <a:rPr dirty="0" sz="1900" spc="-185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p </a:t>
            </a:r>
            <a:r>
              <a:rPr dirty="0" baseline="-16666" sz="2250" spc="-19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53.1</a:t>
            </a:r>
            <a:r>
              <a:rPr dirty="0" sz="1800" spc="-45">
                <a:latin typeface="Symbol"/>
                <a:cs typeface="Symbol"/>
              </a:rPr>
              <a:t></a:t>
            </a:r>
            <a:r>
              <a:rPr dirty="0" sz="1800">
                <a:latin typeface="Times New Roman"/>
                <a:cs typeface="Times New Roman"/>
              </a:rPr>
              <a:t>,</a:t>
            </a:r>
            <a:r>
              <a:rPr dirty="0" sz="1800" spc="3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233.1</a:t>
            </a:r>
            <a:r>
              <a:rPr dirty="0" sz="1800">
                <a:latin typeface="Symbol"/>
                <a:cs typeface="Symbol"/>
              </a:rPr>
              <a:t>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61099" y="2259905"/>
            <a:ext cx="2078355" cy="3714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1069340" algn="l"/>
              </a:tabLst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x</a:t>
            </a:r>
            <a:r>
              <a:rPr dirty="0" baseline="-16666" sz="2250" spc="24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229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1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y	</a:t>
            </a:r>
            <a:r>
              <a:rPr dirty="0" sz="1800" spc="-5">
                <a:latin typeface="Times New Roman"/>
                <a:cs typeface="Times New Roman"/>
              </a:rPr>
              <a:t>5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114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130">
                <a:latin typeface="Times New Roman"/>
                <a:cs typeface="Times New Roman"/>
              </a:rPr>
              <a:t> </a:t>
            </a:r>
            <a:r>
              <a:rPr dirty="0" sz="2250" spc="-165">
                <a:latin typeface="Symbol"/>
                <a:cs typeface="Symbol"/>
              </a:rPr>
              <a:t>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28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1</a:t>
            </a:r>
            <a:r>
              <a:rPr dirty="0" sz="1800" spc="55">
                <a:latin typeface="Times New Roman"/>
                <a:cs typeface="Times New Roman"/>
              </a:rPr>
              <a:t>0</a:t>
            </a:r>
            <a:r>
              <a:rPr dirty="0" sz="2250" spc="-160">
                <a:latin typeface="Symbol"/>
                <a:cs typeface="Symbol"/>
              </a:rPr>
              <a:t>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48833" y="1950975"/>
            <a:ext cx="47180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800" spc="-170">
                <a:latin typeface="Times New Roman"/>
                <a:cs typeface="Times New Roman"/>
              </a:rPr>
              <a:t>2</a:t>
            </a:r>
            <a:r>
              <a:rPr dirty="0" sz="1900" spc="-45">
                <a:latin typeface="Symbol"/>
                <a:cs typeface="Symbol"/>
              </a:rPr>
              <a:t></a:t>
            </a:r>
            <a:r>
              <a:rPr dirty="0" sz="1900" spc="-220">
                <a:latin typeface="Times New Roman"/>
                <a:cs typeface="Times New Roman"/>
              </a:rPr>
              <a:t> </a:t>
            </a:r>
            <a:r>
              <a:rPr dirty="0" baseline="-16666" sz="2250" spc="-7" i="1">
                <a:latin typeface="Times New Roman"/>
                <a:cs typeface="Times New Roman"/>
              </a:rPr>
              <a:t>xy</a:t>
            </a:r>
            <a:endParaRPr baseline="-16666" sz="22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473575" y="2130815"/>
            <a:ext cx="88836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49300" algn="l"/>
              </a:tabLst>
            </a:pPr>
            <a:r>
              <a:rPr dirty="0" sz="1800">
                <a:latin typeface="Times New Roman"/>
                <a:cs typeface="Times New Roman"/>
              </a:rPr>
              <a:t>tan</a:t>
            </a:r>
            <a:r>
              <a:rPr dirty="0" sz="1800" spc="-185">
                <a:latin typeface="Times New Roman"/>
                <a:cs typeface="Times New Roman"/>
              </a:rPr>
              <a:t> </a:t>
            </a:r>
            <a:r>
              <a:rPr dirty="0" sz="1800" spc="-170">
                <a:latin typeface="Times New Roman"/>
                <a:cs typeface="Times New Roman"/>
              </a:rPr>
              <a:t>2</a:t>
            </a:r>
            <a:r>
              <a:rPr dirty="0" sz="1900" spc="-55">
                <a:latin typeface="Symbol"/>
                <a:cs typeface="Symbol"/>
              </a:rPr>
              <a:t></a:t>
            </a:r>
            <a:r>
              <a:rPr dirty="0" sz="1900">
                <a:latin typeface="Times New Roman"/>
                <a:cs typeface="Times New Roman"/>
              </a:rPr>
              <a:t>	</a:t>
            </a:r>
            <a:r>
              <a:rPr dirty="0" sz="1800">
                <a:latin typeface="Symbol"/>
                <a:cs typeface="Symbol"/>
              </a:rPr>
              <a:t>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08550" y="3154362"/>
            <a:ext cx="1724025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1270">
              <a:lnSpc>
                <a:spcPts val="2020"/>
              </a:lnSpc>
            </a:pPr>
            <a:r>
              <a:rPr dirty="0" sz="1900" spc="-55">
                <a:latin typeface="Symbol"/>
                <a:cs typeface="Symbol"/>
              </a:rPr>
              <a:t></a:t>
            </a:r>
            <a:r>
              <a:rPr dirty="0" sz="1900" spc="-185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p</a:t>
            </a:r>
            <a:r>
              <a:rPr dirty="0" baseline="-16666" sz="2250" i="1">
                <a:latin typeface="Times New Roman"/>
                <a:cs typeface="Times New Roman"/>
              </a:rPr>
              <a:t> </a:t>
            </a:r>
            <a:r>
              <a:rPr dirty="0" baseline="-16666" sz="2250" spc="-195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26.6</a:t>
            </a:r>
            <a:r>
              <a:rPr dirty="0" sz="1800" spc="-45">
                <a:latin typeface="Symbol"/>
                <a:cs typeface="Symbol"/>
              </a:rPr>
              <a:t></a:t>
            </a:r>
            <a:r>
              <a:rPr dirty="0" sz="1800">
                <a:latin typeface="Times New Roman"/>
                <a:cs typeface="Times New Roman"/>
              </a:rPr>
              <a:t>,</a:t>
            </a:r>
            <a:r>
              <a:rPr dirty="0" sz="1800" spc="-16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116.6</a:t>
            </a:r>
            <a:r>
              <a:rPr dirty="0" sz="1800">
                <a:latin typeface="Symbol"/>
                <a:cs typeface="Symbol"/>
              </a:rPr>
              <a:t>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983990" y="3668267"/>
            <a:ext cx="405257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Char char="•"/>
              <a:tabLst>
                <a:tab pos="239395" algn="l"/>
                <a:tab pos="240029" algn="l"/>
              </a:tabLst>
            </a:pPr>
            <a:r>
              <a:rPr dirty="0" sz="2000" spc="-5">
                <a:latin typeface="Times New Roman"/>
                <a:cs typeface="Times New Roman"/>
              </a:rPr>
              <a:t>Determine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principal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stresses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from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664312" y="4556259"/>
            <a:ext cx="777240" cy="0"/>
          </a:xfrm>
          <a:custGeom>
            <a:avLst/>
            <a:gdLst/>
            <a:ahLst/>
            <a:cxnLst/>
            <a:rect l="l" t="t" r="r" b="b"/>
            <a:pathLst>
              <a:path w="777239" h="0">
                <a:moveTo>
                  <a:pt x="0" y="0"/>
                </a:moveTo>
                <a:lnTo>
                  <a:pt x="776765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936020" y="4556259"/>
            <a:ext cx="773430" cy="0"/>
          </a:xfrm>
          <a:custGeom>
            <a:avLst/>
            <a:gdLst/>
            <a:ahLst/>
            <a:cxnLst/>
            <a:rect l="l" t="t" r="r" b="b"/>
            <a:pathLst>
              <a:path w="773429" h="0">
                <a:moveTo>
                  <a:pt x="0" y="0"/>
                </a:moveTo>
                <a:lnTo>
                  <a:pt x="773198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8" name="object 28"/>
          <p:cNvGrpSpPr/>
          <p:nvPr/>
        </p:nvGrpSpPr>
        <p:grpSpPr>
          <a:xfrm>
            <a:off x="6673262" y="4138622"/>
            <a:ext cx="1797050" cy="741045"/>
            <a:chOff x="6673262" y="4138622"/>
            <a:chExt cx="1797050" cy="741045"/>
          </a:xfrm>
        </p:grpSpPr>
        <p:sp>
          <p:nvSpPr>
            <p:cNvPr id="29" name="object 29"/>
            <p:cNvSpPr/>
            <p:nvPr/>
          </p:nvSpPr>
          <p:spPr>
            <a:xfrm>
              <a:off x="6676437" y="4590008"/>
              <a:ext cx="31115" cy="17145"/>
            </a:xfrm>
            <a:custGeom>
              <a:avLst/>
              <a:gdLst/>
              <a:ahLst/>
              <a:cxnLst/>
              <a:rect l="l" t="t" r="r" b="b"/>
              <a:pathLst>
                <a:path w="31115" h="17145">
                  <a:moveTo>
                    <a:pt x="0" y="17067"/>
                  </a:moveTo>
                  <a:lnTo>
                    <a:pt x="30971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6707408" y="4593184"/>
              <a:ext cx="45720" cy="280035"/>
            </a:xfrm>
            <a:custGeom>
              <a:avLst/>
              <a:gdLst/>
              <a:ahLst/>
              <a:cxnLst/>
              <a:rect l="l" t="t" r="r" b="b"/>
              <a:pathLst>
                <a:path w="45720" h="280035">
                  <a:moveTo>
                    <a:pt x="0" y="0"/>
                  </a:moveTo>
                  <a:lnTo>
                    <a:pt x="45243" y="279876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6755828" y="4141797"/>
              <a:ext cx="1714500" cy="731520"/>
            </a:xfrm>
            <a:custGeom>
              <a:avLst/>
              <a:gdLst/>
              <a:ahLst/>
              <a:cxnLst/>
              <a:rect l="l" t="t" r="r" b="b"/>
              <a:pathLst>
                <a:path w="1714500" h="731520">
                  <a:moveTo>
                    <a:pt x="0" y="731263"/>
                  </a:moveTo>
                  <a:lnTo>
                    <a:pt x="54373" y="0"/>
                  </a:lnTo>
                </a:path>
                <a:path w="1714500" h="731520">
                  <a:moveTo>
                    <a:pt x="54373" y="0"/>
                  </a:moveTo>
                  <a:lnTo>
                    <a:pt x="1713882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2" name="object 32"/>
          <p:cNvGrpSpPr/>
          <p:nvPr/>
        </p:nvGrpSpPr>
        <p:grpSpPr>
          <a:xfrm>
            <a:off x="6110836" y="4993754"/>
            <a:ext cx="1343660" cy="342265"/>
            <a:chOff x="6110836" y="4993754"/>
            <a:chExt cx="1343660" cy="342265"/>
          </a:xfrm>
        </p:grpSpPr>
        <p:sp>
          <p:nvSpPr>
            <p:cNvPr id="33" name="object 33"/>
            <p:cNvSpPr/>
            <p:nvPr/>
          </p:nvSpPr>
          <p:spPr>
            <a:xfrm>
              <a:off x="6114011" y="5204168"/>
              <a:ext cx="31115" cy="17145"/>
            </a:xfrm>
            <a:custGeom>
              <a:avLst/>
              <a:gdLst/>
              <a:ahLst/>
              <a:cxnLst/>
              <a:rect l="l" t="t" r="r" b="b"/>
              <a:pathLst>
                <a:path w="31114" h="17145">
                  <a:moveTo>
                    <a:pt x="0" y="17062"/>
                  </a:moveTo>
                  <a:lnTo>
                    <a:pt x="30971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6144982" y="5207343"/>
              <a:ext cx="45720" cy="122555"/>
            </a:xfrm>
            <a:custGeom>
              <a:avLst/>
              <a:gdLst/>
              <a:ahLst/>
              <a:cxnLst/>
              <a:rect l="l" t="t" r="r" b="b"/>
              <a:pathLst>
                <a:path w="45720" h="122554">
                  <a:moveTo>
                    <a:pt x="0" y="0"/>
                  </a:moveTo>
                  <a:lnTo>
                    <a:pt x="45243" y="122276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6193401" y="4996929"/>
              <a:ext cx="1261110" cy="332740"/>
            </a:xfrm>
            <a:custGeom>
              <a:avLst/>
              <a:gdLst/>
              <a:ahLst/>
              <a:cxnLst/>
              <a:rect l="l" t="t" r="r" b="b"/>
              <a:pathLst>
                <a:path w="1261109" h="332739">
                  <a:moveTo>
                    <a:pt x="0" y="332691"/>
                  </a:moveTo>
                  <a:lnTo>
                    <a:pt x="54367" y="0"/>
                  </a:lnTo>
                </a:path>
                <a:path w="1261109" h="332739">
                  <a:moveTo>
                    <a:pt x="54367" y="0"/>
                  </a:moveTo>
                  <a:lnTo>
                    <a:pt x="1260594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8266883" y="4307349"/>
            <a:ext cx="121285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latin typeface="Times New Roman"/>
                <a:cs typeface="Times New Roman"/>
              </a:rPr>
              <a:t>2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256340" y="4548339"/>
            <a:ext cx="1403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986219" y="4548339"/>
            <a:ext cx="1403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441647" y="4975099"/>
            <a:ext cx="2028189" cy="3714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815975" algn="l"/>
              </a:tabLst>
            </a:pP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2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114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</a:t>
            </a:r>
            <a:r>
              <a:rPr dirty="0" sz="1800">
                <a:latin typeface="Times New Roman"/>
                <a:cs typeface="Times New Roman"/>
              </a:rPr>
              <a:t>	</a:t>
            </a:r>
            <a:r>
              <a:rPr dirty="0" sz="2250" spc="-220">
                <a:latin typeface="Symbol"/>
                <a:cs typeface="Symbol"/>
              </a:rPr>
              <a:t></a:t>
            </a:r>
            <a:r>
              <a:rPr dirty="0" sz="1800" spc="-5">
                <a:latin typeface="Times New Roman"/>
                <a:cs typeface="Times New Roman"/>
              </a:rPr>
              <a:t>3</a:t>
            </a:r>
            <a:r>
              <a:rPr dirty="0" sz="1800" spc="55">
                <a:latin typeface="Times New Roman"/>
                <a:cs typeface="Times New Roman"/>
              </a:rPr>
              <a:t>0</a:t>
            </a:r>
            <a:r>
              <a:rPr dirty="0" sz="2250" spc="-220">
                <a:latin typeface="Symbol"/>
                <a:cs typeface="Symbol"/>
              </a:rPr>
              <a:t></a:t>
            </a:r>
            <a:r>
              <a:rPr dirty="0" baseline="31481" sz="2250">
                <a:latin typeface="Times New Roman"/>
                <a:cs typeface="Times New Roman"/>
              </a:rPr>
              <a:t>2</a:t>
            </a:r>
            <a:r>
              <a:rPr dirty="0" baseline="31481" sz="2250" spc="179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sz="2250" spc="-165">
                <a:latin typeface="Symbol"/>
                <a:cs typeface="Symbol"/>
              </a:rPr>
              <a:t></a:t>
            </a:r>
            <a:r>
              <a:rPr dirty="0" sz="1800" spc="-5">
                <a:latin typeface="Times New Roman"/>
                <a:cs typeface="Times New Roman"/>
              </a:rPr>
              <a:t>4</a:t>
            </a:r>
            <a:r>
              <a:rPr dirty="0" sz="1800" spc="55">
                <a:latin typeface="Times New Roman"/>
                <a:cs typeface="Times New Roman"/>
              </a:rPr>
              <a:t>0</a:t>
            </a:r>
            <a:r>
              <a:rPr dirty="0" sz="2250" spc="-220">
                <a:latin typeface="Symbol"/>
                <a:cs typeface="Symbol"/>
              </a:rPr>
              <a:t></a:t>
            </a:r>
            <a:r>
              <a:rPr dirty="0" baseline="31481" sz="2250">
                <a:latin typeface="Times New Roman"/>
                <a:cs typeface="Times New Roman"/>
              </a:rPr>
              <a:t>2</a:t>
            </a:r>
            <a:endParaRPr baseline="31481" sz="225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721917" y="4361739"/>
            <a:ext cx="113664" cy="546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</a:t>
            </a:r>
            <a:endParaRPr sz="1800">
              <a:latin typeface="Symbol"/>
              <a:cs typeface="Symbol"/>
            </a:endParaRPr>
          </a:p>
          <a:p>
            <a:pPr marL="12700">
              <a:lnSpc>
                <a:spcPts val="2050"/>
              </a:lnSpc>
            </a:pPr>
            <a:r>
              <a:rPr dirty="0" sz="1800">
                <a:latin typeface="Symbol"/>
                <a:cs typeface="Symbol"/>
              </a:rPr>
              <a:t>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805053" y="4361739"/>
            <a:ext cx="113664" cy="546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</a:t>
            </a:r>
            <a:endParaRPr sz="1800">
              <a:latin typeface="Symbol"/>
              <a:cs typeface="Symbol"/>
            </a:endParaRPr>
          </a:p>
          <a:p>
            <a:pPr marL="12700">
              <a:lnSpc>
                <a:spcPts val="2050"/>
              </a:lnSpc>
            </a:pPr>
            <a:r>
              <a:rPr dirty="0" sz="1800">
                <a:latin typeface="Symbol"/>
                <a:cs typeface="Symbol"/>
              </a:rPr>
              <a:t>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481956" y="4372071"/>
            <a:ext cx="15113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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950146" y="4359704"/>
            <a:ext cx="52832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260">
                <a:latin typeface="Times New Roman"/>
                <a:cs typeface="Times New Roman"/>
              </a:rPr>
              <a:t> </a:t>
            </a:r>
            <a:r>
              <a:rPr dirty="0" sz="1900" spc="-45">
                <a:latin typeface="Symbol"/>
                <a:cs typeface="Symbol"/>
              </a:rPr>
              <a:t></a:t>
            </a:r>
            <a:r>
              <a:rPr dirty="0" sz="1900" spc="-220">
                <a:latin typeface="Times New Roman"/>
                <a:cs typeface="Times New Roman"/>
              </a:rPr>
              <a:t> </a:t>
            </a:r>
            <a:r>
              <a:rPr dirty="0" baseline="-16666" sz="2250" spc="-7" i="1">
                <a:latin typeface="Times New Roman"/>
                <a:cs typeface="Times New Roman"/>
              </a:rPr>
              <a:t>xy</a:t>
            </a:r>
            <a:endParaRPr baseline="-16666" sz="225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604779" y="4179847"/>
            <a:ext cx="237109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1212850" algn="l"/>
              </a:tabLst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x</a:t>
            </a:r>
            <a:r>
              <a:rPr dirty="0" baseline="-16666" sz="2250" spc="24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204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1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y	</a:t>
            </a:r>
            <a:r>
              <a:rPr dirty="0" baseline="-6172" sz="2700">
                <a:latin typeface="Symbol"/>
                <a:cs typeface="Symbol"/>
              </a:rPr>
              <a:t></a:t>
            </a:r>
            <a:r>
              <a:rPr dirty="0" baseline="-6172" sz="2700" spc="-419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x</a:t>
            </a:r>
            <a:r>
              <a:rPr dirty="0" baseline="-16666" sz="2250" spc="24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229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1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y</a:t>
            </a:r>
            <a:r>
              <a:rPr dirty="0" baseline="-16666" sz="2250" spc="97" i="1">
                <a:latin typeface="Times New Roman"/>
                <a:cs typeface="Times New Roman"/>
              </a:rPr>
              <a:t> </a:t>
            </a:r>
            <a:r>
              <a:rPr dirty="0" baseline="-6172" sz="2700" spc="82">
                <a:latin typeface="Symbol"/>
                <a:cs typeface="Symbol"/>
              </a:rPr>
              <a:t></a:t>
            </a:r>
            <a:r>
              <a:rPr dirty="0" baseline="35185" sz="2250">
                <a:latin typeface="Times New Roman"/>
                <a:cs typeface="Times New Roman"/>
              </a:rPr>
              <a:t>2</a:t>
            </a:r>
            <a:endParaRPr baseline="35185" sz="225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518818" y="4416866"/>
            <a:ext cx="112458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3157" sz="2850" spc="-89">
                <a:latin typeface="Symbol"/>
                <a:cs typeface="Symbol"/>
              </a:rPr>
              <a:t></a:t>
            </a:r>
            <a:r>
              <a:rPr dirty="0" baseline="13157" sz="2850" spc="-367">
                <a:latin typeface="Times New Roman"/>
                <a:cs typeface="Times New Roman"/>
              </a:rPr>
              <a:t> </a:t>
            </a:r>
            <a:r>
              <a:rPr dirty="0" sz="1500">
                <a:latin typeface="Times New Roman"/>
                <a:cs typeface="Times New Roman"/>
              </a:rPr>
              <a:t>max</a:t>
            </a:r>
            <a:r>
              <a:rPr dirty="0" sz="1500" spc="25">
                <a:latin typeface="Times New Roman"/>
                <a:cs typeface="Times New Roman"/>
              </a:rPr>
              <a:t>,</a:t>
            </a:r>
            <a:r>
              <a:rPr dirty="0" sz="1500">
                <a:latin typeface="Times New Roman"/>
                <a:cs typeface="Times New Roman"/>
              </a:rPr>
              <a:t>min </a:t>
            </a:r>
            <a:r>
              <a:rPr dirty="0" sz="1500" spc="-120">
                <a:latin typeface="Times New Roman"/>
                <a:cs typeface="Times New Roman"/>
              </a:rPr>
              <a:t> </a:t>
            </a:r>
            <a:r>
              <a:rPr dirty="0" baseline="13888" sz="2700">
                <a:latin typeface="Symbol"/>
                <a:cs typeface="Symbol"/>
              </a:rPr>
              <a:t></a:t>
            </a:r>
            <a:endParaRPr baseline="13888" sz="2700">
              <a:latin typeface="Symbol"/>
              <a:cs typeface="Symbo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897437" y="5513387"/>
            <a:ext cx="1584325" cy="6572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255">
              <a:lnSpc>
                <a:spcPts val="2060"/>
              </a:lnSpc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50">
                <a:latin typeface="Times New Roman"/>
                <a:cs typeface="Times New Roman"/>
              </a:rPr>
              <a:t> </a:t>
            </a:r>
            <a:r>
              <a:rPr dirty="0" baseline="-16666" sz="2250">
                <a:latin typeface="Times New Roman"/>
                <a:cs typeface="Times New Roman"/>
              </a:rPr>
              <a:t>max </a:t>
            </a:r>
            <a:r>
              <a:rPr dirty="0" baseline="-16666" sz="2250" spc="-202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4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7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  <a:p>
            <a:pPr marL="8255">
              <a:lnSpc>
                <a:spcPct val="100000"/>
              </a:lnSpc>
              <a:spcBef>
                <a:spcPts val="470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50">
                <a:latin typeface="Times New Roman"/>
                <a:cs typeface="Times New Roman"/>
              </a:rPr>
              <a:t> </a:t>
            </a:r>
            <a:r>
              <a:rPr dirty="0" baseline="-16666" sz="2250">
                <a:latin typeface="Times New Roman"/>
                <a:cs typeface="Times New Roman"/>
              </a:rPr>
              <a:t>min </a:t>
            </a:r>
            <a:r>
              <a:rPr dirty="0" baseline="-16666" sz="2250" spc="-179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Symbol"/>
                <a:cs typeface="Symbol"/>
              </a:rPr>
              <a:t></a:t>
            </a:r>
            <a:r>
              <a:rPr dirty="0" sz="1800" spc="-5">
                <a:latin typeface="Times New Roman"/>
                <a:cs typeface="Times New Roman"/>
              </a:rPr>
              <a:t>3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7" name="object 4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7876" y="1062037"/>
            <a:ext cx="2393950" cy="2203450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2626" y="4464051"/>
            <a:ext cx="2682875" cy="1951037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2265186" y="3334061"/>
            <a:ext cx="144907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900" spc="-45">
                <a:latin typeface="Symbol"/>
                <a:cs typeface="Symbol"/>
              </a:rPr>
              <a:t></a:t>
            </a:r>
            <a:r>
              <a:rPr dirty="0" sz="1900" spc="-220">
                <a:latin typeface="Times New Roman"/>
                <a:cs typeface="Times New Roman"/>
              </a:rPr>
              <a:t> </a:t>
            </a:r>
            <a:r>
              <a:rPr dirty="0" baseline="-16666" sz="2250" spc="-7" i="1">
                <a:latin typeface="Times New Roman"/>
                <a:cs typeface="Times New Roman"/>
              </a:rPr>
              <a:t>x</a:t>
            </a:r>
            <a:r>
              <a:rPr dirty="0" baseline="-16666" sz="2250" i="1">
                <a:latin typeface="Times New Roman"/>
                <a:cs typeface="Times New Roman"/>
              </a:rPr>
              <a:t>y </a:t>
            </a:r>
            <a:r>
              <a:rPr dirty="0" baseline="-16666" sz="2250" spc="-187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Symbol"/>
                <a:cs typeface="Symbol"/>
              </a:rPr>
              <a:t></a:t>
            </a:r>
            <a:r>
              <a:rPr dirty="0" sz="1800" spc="-5">
                <a:latin typeface="Times New Roman"/>
                <a:cs typeface="Times New Roman"/>
              </a:rPr>
              <a:t>4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52" name="object 5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  <p:sp>
        <p:nvSpPr>
          <p:cNvPr id="50" name="object 50"/>
          <p:cNvSpPr txBox="1"/>
          <p:nvPr/>
        </p:nvSpPr>
        <p:spPr>
          <a:xfrm>
            <a:off x="504031" y="3235029"/>
            <a:ext cx="1405255" cy="802640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875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x </a:t>
            </a:r>
            <a:r>
              <a:rPr dirty="0" baseline="-16666" sz="2250" spc="-209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Symbol"/>
                <a:cs typeface="Symbol"/>
              </a:rPr>
              <a:t></a:t>
            </a:r>
            <a:r>
              <a:rPr dirty="0" sz="1800" spc="-5">
                <a:latin typeface="Times New Roman"/>
                <a:cs typeface="Times New Roman"/>
              </a:rPr>
              <a:t>5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780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x </a:t>
            </a:r>
            <a:r>
              <a:rPr dirty="0" baseline="-16666" sz="2250" spc="-209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Symbol"/>
                <a:cs typeface="Symbol"/>
              </a:rPr>
              <a:t></a:t>
            </a:r>
            <a:r>
              <a:rPr dirty="0" sz="1800" spc="-5">
                <a:latin typeface="Times New Roman"/>
                <a:cs typeface="Times New Roman"/>
              </a:rPr>
              <a:t>1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MECHANICS</a:t>
            </a:r>
            <a:r>
              <a:rPr dirty="0" spc="-30"/>
              <a:t> </a:t>
            </a:r>
            <a:r>
              <a:rPr dirty="0" spc="-5"/>
              <a:t>OF</a:t>
            </a:r>
            <a:r>
              <a:rPr dirty="0" spc="-40"/>
              <a:t> </a:t>
            </a:r>
            <a:r>
              <a:rPr dirty="0" spc="-3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89" y="0"/>
            <a:ext cx="196215" cy="407670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Thi</a:t>
            </a: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25310" y="0"/>
            <a:ext cx="196215" cy="544195"/>
          </a:xfrm>
          <a:prstGeom prst="rect">
            <a:avLst/>
          </a:prstGeom>
        </p:spPr>
        <p:txBody>
          <a:bodyPr wrap="square" lIns="0" tIns="0" rIns="0" bIns="0" rtlCol="0" vert="vert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 sz="1200" spc="-5" b="1">
                <a:solidFill>
                  <a:srgbClr val="FF9933"/>
                </a:solidFill>
                <a:latin typeface="Arial"/>
                <a:cs typeface="Arial"/>
              </a:rPr>
              <a:t>Edition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38340" y="130555"/>
            <a:ext cx="20231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Beer</a:t>
            </a:r>
            <a:r>
              <a:rPr dirty="0" sz="1200" spc="31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Johnston</a:t>
            </a:r>
            <a:r>
              <a:rPr dirty="0" sz="1200" spc="325" b="1">
                <a:solidFill>
                  <a:srgbClr val="FF993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9933"/>
                </a:solidFill>
                <a:latin typeface="Arial"/>
                <a:cs typeface="Arial"/>
              </a:rPr>
              <a:t>•  </a:t>
            </a:r>
            <a:r>
              <a:rPr dirty="0" sz="1200" spc="-10" b="1">
                <a:solidFill>
                  <a:srgbClr val="FF9933"/>
                </a:solidFill>
                <a:latin typeface="Arial"/>
                <a:cs typeface="Arial"/>
              </a:rPr>
              <a:t>DeWolf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72250"/>
            <a:ext cx="285750" cy="28574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462" y="4338637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71437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71437" y="137318"/>
                </a:lnTo>
                <a:close/>
              </a:path>
              <a:path w="228600" h="274954">
                <a:moveTo>
                  <a:pt x="50006" y="51593"/>
                </a:moveTo>
                <a:lnTo>
                  <a:pt x="50006" y="223043"/>
                </a:lnTo>
                <a:lnTo>
                  <a:pt x="28575" y="223043"/>
                </a:lnTo>
                <a:lnTo>
                  <a:pt x="28575" y="51593"/>
                </a:lnTo>
                <a:lnTo>
                  <a:pt x="50006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462" y="47291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8575" y="137318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28575" y="137318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62" y="5165725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200024" y="137319"/>
                </a:moveTo>
                <a:lnTo>
                  <a:pt x="28575" y="223044"/>
                </a:lnTo>
                <a:lnTo>
                  <a:pt x="28575" y="51594"/>
                </a:lnTo>
                <a:lnTo>
                  <a:pt x="200024" y="137319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8"/>
                </a:lnTo>
                <a:lnTo>
                  <a:pt x="0" y="27463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62" y="5580062"/>
            <a:ext cx="228600" cy="274955"/>
          </a:xfrm>
          <a:custGeom>
            <a:avLst/>
            <a:gdLst/>
            <a:ahLst/>
            <a:cxnLst/>
            <a:rect l="l" t="t" r="r" b="b"/>
            <a:pathLst>
              <a:path w="228600" h="274954">
                <a:moveTo>
                  <a:pt x="157162" y="137318"/>
                </a:moveTo>
                <a:lnTo>
                  <a:pt x="28575" y="223043"/>
                </a:lnTo>
                <a:lnTo>
                  <a:pt x="28575" y="51593"/>
                </a:lnTo>
                <a:lnTo>
                  <a:pt x="157162" y="137318"/>
                </a:lnTo>
                <a:close/>
              </a:path>
              <a:path w="228600" h="274954">
                <a:moveTo>
                  <a:pt x="178593" y="51593"/>
                </a:moveTo>
                <a:lnTo>
                  <a:pt x="200025" y="51593"/>
                </a:lnTo>
                <a:lnTo>
                  <a:pt x="200025" y="223043"/>
                </a:lnTo>
                <a:lnTo>
                  <a:pt x="178593" y="223043"/>
                </a:lnTo>
                <a:lnTo>
                  <a:pt x="178593" y="51593"/>
                </a:lnTo>
                <a:close/>
              </a:path>
              <a:path w="228600" h="274954">
                <a:moveTo>
                  <a:pt x="0" y="0"/>
                </a:moveTo>
                <a:lnTo>
                  <a:pt x="228600" y="0"/>
                </a:lnTo>
                <a:lnTo>
                  <a:pt x="228600" y="274637"/>
                </a:lnTo>
                <a:lnTo>
                  <a:pt x="0" y="274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A64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-4762" y="3933825"/>
            <a:ext cx="279400" cy="266700"/>
            <a:chOff x="-4762" y="3933825"/>
            <a:chExt cx="279400" cy="266700"/>
          </a:xfrm>
        </p:grpSpPr>
        <p:sp>
          <p:nvSpPr>
            <p:cNvPr id="12" name="object 12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269875" y="0"/>
                  </a:moveTo>
                  <a:lnTo>
                    <a:pt x="0" y="0"/>
                  </a:lnTo>
                  <a:lnTo>
                    <a:pt x="0" y="257175"/>
                  </a:lnTo>
                  <a:lnTo>
                    <a:pt x="269875" y="257175"/>
                  </a:lnTo>
                  <a:lnTo>
                    <a:pt x="269875" y="225028"/>
                  </a:lnTo>
                  <a:lnTo>
                    <a:pt x="57050" y="225028"/>
                  </a:lnTo>
                  <a:lnTo>
                    <a:pt x="57050" y="128587"/>
                  </a:lnTo>
                  <a:lnTo>
                    <a:pt x="32940" y="128587"/>
                  </a:lnTo>
                  <a:lnTo>
                    <a:pt x="129380" y="32147"/>
                  </a:lnTo>
                  <a:lnTo>
                    <a:pt x="269875" y="32147"/>
                  </a:lnTo>
                  <a:lnTo>
                    <a:pt x="269875" y="0"/>
                  </a:lnTo>
                  <a:close/>
                </a:path>
                <a:path w="269875" h="257175">
                  <a:moveTo>
                    <a:pt x="269875" y="44202"/>
                  </a:moveTo>
                  <a:lnTo>
                    <a:pt x="189656" y="44202"/>
                  </a:lnTo>
                  <a:lnTo>
                    <a:pt x="189656" y="92422"/>
                  </a:lnTo>
                  <a:lnTo>
                    <a:pt x="225821" y="128587"/>
                  </a:lnTo>
                  <a:lnTo>
                    <a:pt x="201711" y="128587"/>
                  </a:lnTo>
                  <a:lnTo>
                    <a:pt x="201711" y="225028"/>
                  </a:lnTo>
                  <a:lnTo>
                    <a:pt x="269875" y="225028"/>
                  </a:lnTo>
                  <a:lnTo>
                    <a:pt x="269875" y="44202"/>
                  </a:lnTo>
                  <a:close/>
                </a:path>
                <a:path w="269875" h="257175">
                  <a:moveTo>
                    <a:pt x="269875" y="32147"/>
                  </a:moveTo>
                  <a:lnTo>
                    <a:pt x="129380" y="32147"/>
                  </a:lnTo>
                  <a:lnTo>
                    <a:pt x="165546" y="68312"/>
                  </a:lnTo>
                  <a:lnTo>
                    <a:pt x="165546" y="44202"/>
                  </a:lnTo>
                  <a:lnTo>
                    <a:pt x="269875" y="44202"/>
                  </a:lnTo>
                  <a:lnTo>
                    <a:pt x="269875" y="32147"/>
                  </a:lnTo>
                  <a:close/>
                </a:path>
              </a:pathLst>
            </a:custGeom>
            <a:solidFill>
              <a:srgbClr val="A452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77" y="3965971"/>
              <a:ext cx="202406" cy="20240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938587"/>
              <a:ext cx="269875" cy="257175"/>
            </a:xfrm>
            <a:custGeom>
              <a:avLst/>
              <a:gdLst/>
              <a:ahLst/>
              <a:cxnLst/>
              <a:rect l="l" t="t" r="r" b="b"/>
              <a:pathLst>
                <a:path w="269875" h="257175">
                  <a:moveTo>
                    <a:pt x="0" y="0"/>
                  </a:moveTo>
                  <a:lnTo>
                    <a:pt x="269875" y="0"/>
                  </a:lnTo>
                  <a:lnTo>
                    <a:pt x="269875" y="257175"/>
                  </a:lnTo>
                  <a:lnTo>
                    <a:pt x="0" y="257175"/>
                  </a:lnTo>
                </a:path>
              </a:pathLst>
            </a:custGeom>
            <a:ln w="9525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42900" y="342900"/>
            <a:ext cx="8686800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Example</a:t>
            </a:r>
            <a:r>
              <a:rPr dirty="0" sz="2800" spc="-40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BE5F00"/>
                </a:solidFill>
                <a:latin typeface="Arial MT"/>
                <a:cs typeface="Arial MT"/>
              </a:rPr>
              <a:t>7.01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7876" y="1062037"/>
            <a:ext cx="2393950" cy="220345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265186" y="3334060"/>
            <a:ext cx="144907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900" spc="-45">
                <a:latin typeface="Symbol"/>
                <a:cs typeface="Symbol"/>
              </a:rPr>
              <a:t></a:t>
            </a:r>
            <a:r>
              <a:rPr dirty="0" sz="1900" spc="-220">
                <a:latin typeface="Times New Roman"/>
                <a:cs typeface="Times New Roman"/>
              </a:rPr>
              <a:t> </a:t>
            </a:r>
            <a:r>
              <a:rPr dirty="0" baseline="-16666" sz="2250" spc="-7" i="1">
                <a:latin typeface="Times New Roman"/>
                <a:cs typeface="Times New Roman"/>
              </a:rPr>
              <a:t>x</a:t>
            </a:r>
            <a:r>
              <a:rPr dirty="0" baseline="-16666" sz="2250" i="1">
                <a:latin typeface="Times New Roman"/>
                <a:cs typeface="Times New Roman"/>
              </a:rPr>
              <a:t>y </a:t>
            </a:r>
            <a:r>
              <a:rPr dirty="0" baseline="-16666" sz="2250" spc="-187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Symbol"/>
                <a:cs typeface="Symbol"/>
              </a:rPr>
              <a:t></a:t>
            </a:r>
            <a:r>
              <a:rPr dirty="0" sz="1800" spc="-5">
                <a:latin typeface="Times New Roman"/>
                <a:cs typeface="Times New Roman"/>
              </a:rPr>
              <a:t>4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4031" y="3235028"/>
            <a:ext cx="1405255" cy="802640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875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x </a:t>
            </a:r>
            <a:r>
              <a:rPr dirty="0" baseline="-16666" sz="2250" spc="-209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Symbol"/>
                <a:cs typeface="Symbol"/>
              </a:rPr>
              <a:t></a:t>
            </a:r>
            <a:r>
              <a:rPr dirty="0" sz="1800" spc="-5">
                <a:latin typeface="Times New Roman"/>
                <a:cs typeface="Times New Roman"/>
              </a:rPr>
              <a:t>5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780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x </a:t>
            </a:r>
            <a:r>
              <a:rPr dirty="0" baseline="-16666" sz="2250" spc="-209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Symbol"/>
                <a:cs typeface="Symbol"/>
              </a:rPr>
              <a:t></a:t>
            </a:r>
            <a:r>
              <a:rPr dirty="0" sz="1800" spc="-5">
                <a:latin typeface="Times New Roman"/>
                <a:cs typeface="Times New Roman"/>
              </a:rPr>
              <a:t>1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2312" y="4232275"/>
            <a:ext cx="2862262" cy="2155824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5877486" y="5167534"/>
            <a:ext cx="777240" cy="0"/>
          </a:xfrm>
          <a:custGeom>
            <a:avLst/>
            <a:gdLst/>
            <a:ahLst/>
            <a:cxnLst/>
            <a:rect l="l" t="t" r="r" b="b"/>
            <a:pathLst>
              <a:path w="777240" h="0">
                <a:moveTo>
                  <a:pt x="0" y="0"/>
                </a:moveTo>
                <a:lnTo>
                  <a:pt x="776793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5342020" y="5078591"/>
            <a:ext cx="290195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i="1">
                <a:latin typeface="Times New Roman"/>
                <a:cs typeface="Times New Roman"/>
              </a:rPr>
              <a:t>ave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42111" y="4785774"/>
            <a:ext cx="1959610" cy="673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569595" marR="43180" indent="-519430">
              <a:lnSpc>
                <a:spcPct val="114199"/>
              </a:lnSpc>
              <a:spcBef>
                <a:spcPts val="114"/>
              </a:spcBef>
              <a:tabLst>
                <a:tab pos="1530985" algn="l"/>
              </a:tabLst>
            </a:pPr>
            <a:r>
              <a:rPr dirty="0" baseline="-33950" sz="2700">
                <a:latin typeface="Symbol"/>
                <a:cs typeface="Symbol"/>
              </a:rPr>
              <a:t></a:t>
            </a:r>
            <a:r>
              <a:rPr dirty="0" baseline="-33950" sz="2700" spc="-82">
                <a:latin typeface="Times New Roman"/>
                <a:cs typeface="Times New Roman"/>
              </a:rPr>
              <a:t> </a:t>
            </a:r>
            <a:r>
              <a:rPr dirty="0" baseline="8771" sz="2850" spc="-89">
                <a:latin typeface="Symbol"/>
                <a:cs typeface="Symbol"/>
              </a:rPr>
              <a:t></a:t>
            </a:r>
            <a:r>
              <a:rPr dirty="0" baseline="8771" sz="2850" spc="-270">
                <a:latin typeface="Times New Roman"/>
                <a:cs typeface="Times New Roman"/>
              </a:rPr>
              <a:t> </a:t>
            </a:r>
            <a:r>
              <a:rPr dirty="0" baseline="-5555" sz="2250" i="1">
                <a:latin typeface="Times New Roman"/>
                <a:cs typeface="Times New Roman"/>
              </a:rPr>
              <a:t>x</a:t>
            </a:r>
            <a:r>
              <a:rPr dirty="0" baseline="-5555" sz="2250" spc="240" i="1">
                <a:latin typeface="Times New Roman"/>
                <a:cs typeface="Times New Roman"/>
              </a:rPr>
              <a:t> </a:t>
            </a:r>
            <a:r>
              <a:rPr dirty="0" baseline="9259" sz="2700">
                <a:latin typeface="Symbol"/>
                <a:cs typeface="Symbol"/>
              </a:rPr>
              <a:t></a:t>
            </a:r>
            <a:r>
              <a:rPr dirty="0" baseline="9259" sz="2700" spc="-307">
                <a:latin typeface="Times New Roman"/>
                <a:cs typeface="Times New Roman"/>
              </a:rPr>
              <a:t> </a:t>
            </a:r>
            <a:r>
              <a:rPr dirty="0" baseline="8771" sz="2850" spc="-89">
                <a:latin typeface="Symbol"/>
                <a:cs typeface="Symbol"/>
              </a:rPr>
              <a:t></a:t>
            </a:r>
            <a:r>
              <a:rPr dirty="0" baseline="8771" sz="2850" spc="-165">
                <a:latin typeface="Times New Roman"/>
                <a:cs typeface="Times New Roman"/>
              </a:rPr>
              <a:t> </a:t>
            </a:r>
            <a:r>
              <a:rPr dirty="0" baseline="-5555" sz="2250" i="1">
                <a:latin typeface="Times New Roman"/>
                <a:cs typeface="Times New Roman"/>
              </a:rPr>
              <a:t>y </a:t>
            </a:r>
            <a:r>
              <a:rPr dirty="0" baseline="-5555" sz="2250" spc="-22" i="1">
                <a:latin typeface="Times New Roman"/>
                <a:cs typeface="Times New Roman"/>
              </a:rPr>
              <a:t> </a:t>
            </a:r>
            <a:r>
              <a:rPr dirty="0" baseline="-33950" sz="2700">
                <a:latin typeface="Symbol"/>
                <a:cs typeface="Symbol"/>
              </a:rPr>
              <a:t></a:t>
            </a:r>
            <a:r>
              <a:rPr dirty="0" baseline="-33950" sz="2700" spc="44">
                <a:latin typeface="Times New Roman"/>
                <a:cs typeface="Times New Roman"/>
              </a:rPr>
              <a:t> </a:t>
            </a:r>
            <a:r>
              <a:rPr dirty="0" u="sng" sz="1800" spc="-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5</a:t>
            </a:r>
            <a:r>
              <a:rPr dirty="0" u="sng" sz="18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dirty="0" u="sng" sz="1800" spc="-114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80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</a:t>
            </a:r>
            <a:r>
              <a:rPr dirty="0" u="sng" sz="1800" spc="-29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800" spc="-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10 </a:t>
            </a:r>
            <a:r>
              <a:rPr dirty="0" sz="1800" spc="-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2	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733131" y="4970903"/>
            <a:ext cx="60515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04">
                <a:latin typeface="Times New Roman"/>
                <a:cs typeface="Times New Roman"/>
              </a:rPr>
              <a:t> </a:t>
            </a:r>
            <a:r>
              <a:rPr dirty="0" baseline="3086" sz="2700">
                <a:latin typeface="Symbol"/>
                <a:cs typeface="Symbol"/>
              </a:rPr>
              <a:t></a:t>
            </a:r>
            <a:r>
              <a:rPr dirty="0" baseline="3086" sz="2700" spc="-97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5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03052" y="4436364"/>
            <a:ext cx="380174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Char char="•"/>
              <a:tabLst>
                <a:tab pos="239395" algn="l"/>
                <a:tab pos="240029" algn="l"/>
              </a:tabLst>
            </a:pPr>
            <a:r>
              <a:rPr dirty="0" sz="2000">
                <a:latin typeface="Times New Roman"/>
                <a:cs typeface="Times New Roman"/>
              </a:rPr>
              <a:t>The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corresponding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normal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is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37100" y="5629275"/>
            <a:ext cx="11906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255">
              <a:lnSpc>
                <a:spcPts val="2020"/>
              </a:lnSpc>
            </a:pP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204">
                <a:latin typeface="Times New Roman"/>
                <a:cs typeface="Times New Roman"/>
              </a:rPr>
              <a:t> </a:t>
            </a:r>
            <a:r>
              <a:rPr dirty="0" baseline="3086" sz="2700">
                <a:latin typeface="Symbol"/>
                <a:cs typeface="Symbol"/>
              </a:rPr>
              <a:t></a:t>
            </a:r>
            <a:r>
              <a:rPr dirty="0" baseline="3086" sz="2700" spc="-97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2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18915" y="1065276"/>
            <a:ext cx="47358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Char char="•"/>
              <a:tabLst>
                <a:tab pos="239395" algn="l"/>
                <a:tab pos="240029" algn="l"/>
              </a:tabLst>
            </a:pPr>
            <a:r>
              <a:rPr dirty="0" sz="2000" spc="-5">
                <a:latin typeface="Times New Roman"/>
                <a:cs typeface="Times New Roman"/>
              </a:rPr>
              <a:t>Calculate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the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maximum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shearing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stress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with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632600" y="1914659"/>
            <a:ext cx="773430" cy="0"/>
          </a:xfrm>
          <a:custGeom>
            <a:avLst/>
            <a:gdLst/>
            <a:ahLst/>
            <a:cxnLst/>
            <a:rect l="l" t="t" r="r" b="b"/>
            <a:pathLst>
              <a:path w="773429" h="0">
                <a:moveTo>
                  <a:pt x="0" y="0"/>
                </a:moveTo>
                <a:lnTo>
                  <a:pt x="773237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8" name="object 28"/>
          <p:cNvGrpSpPr/>
          <p:nvPr/>
        </p:nvGrpSpPr>
        <p:grpSpPr>
          <a:xfrm>
            <a:off x="5369830" y="1497022"/>
            <a:ext cx="1797050" cy="741045"/>
            <a:chOff x="5369830" y="1497022"/>
            <a:chExt cx="1797050" cy="741045"/>
          </a:xfrm>
        </p:grpSpPr>
        <p:sp>
          <p:nvSpPr>
            <p:cNvPr id="29" name="object 29"/>
            <p:cNvSpPr/>
            <p:nvPr/>
          </p:nvSpPr>
          <p:spPr>
            <a:xfrm>
              <a:off x="5373005" y="1948408"/>
              <a:ext cx="31115" cy="17145"/>
            </a:xfrm>
            <a:custGeom>
              <a:avLst/>
              <a:gdLst/>
              <a:ahLst/>
              <a:cxnLst/>
              <a:rect l="l" t="t" r="r" b="b"/>
              <a:pathLst>
                <a:path w="31114" h="17144">
                  <a:moveTo>
                    <a:pt x="0" y="17067"/>
                  </a:moveTo>
                  <a:lnTo>
                    <a:pt x="30965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5403971" y="1951584"/>
              <a:ext cx="45720" cy="280035"/>
            </a:xfrm>
            <a:custGeom>
              <a:avLst/>
              <a:gdLst/>
              <a:ahLst/>
              <a:cxnLst/>
              <a:rect l="l" t="t" r="r" b="b"/>
              <a:pathLst>
                <a:path w="45720" h="280035">
                  <a:moveTo>
                    <a:pt x="0" y="0"/>
                  </a:moveTo>
                  <a:lnTo>
                    <a:pt x="45243" y="279876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5452390" y="1500197"/>
              <a:ext cx="1714500" cy="731520"/>
            </a:xfrm>
            <a:custGeom>
              <a:avLst/>
              <a:gdLst/>
              <a:ahLst/>
              <a:cxnLst/>
              <a:rect l="l" t="t" r="r" b="b"/>
              <a:pathLst>
                <a:path w="1714500" h="731519">
                  <a:moveTo>
                    <a:pt x="0" y="731263"/>
                  </a:moveTo>
                  <a:lnTo>
                    <a:pt x="54389" y="0"/>
                  </a:lnTo>
                </a:path>
                <a:path w="1714500" h="731519">
                  <a:moveTo>
                    <a:pt x="54389" y="0"/>
                  </a:moveTo>
                  <a:lnTo>
                    <a:pt x="1713982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2" name="object 32"/>
          <p:cNvGrpSpPr/>
          <p:nvPr/>
        </p:nvGrpSpPr>
        <p:grpSpPr>
          <a:xfrm>
            <a:off x="5369830" y="2352153"/>
            <a:ext cx="1343660" cy="342265"/>
            <a:chOff x="5369830" y="2352153"/>
            <a:chExt cx="1343660" cy="342265"/>
          </a:xfrm>
        </p:grpSpPr>
        <p:sp>
          <p:nvSpPr>
            <p:cNvPr id="33" name="object 33"/>
            <p:cNvSpPr/>
            <p:nvPr/>
          </p:nvSpPr>
          <p:spPr>
            <a:xfrm>
              <a:off x="5373005" y="2562568"/>
              <a:ext cx="31115" cy="17145"/>
            </a:xfrm>
            <a:custGeom>
              <a:avLst/>
              <a:gdLst/>
              <a:ahLst/>
              <a:cxnLst/>
              <a:rect l="l" t="t" r="r" b="b"/>
              <a:pathLst>
                <a:path w="31114" h="17144">
                  <a:moveTo>
                    <a:pt x="0" y="17062"/>
                  </a:moveTo>
                  <a:lnTo>
                    <a:pt x="30965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5403971" y="2565743"/>
              <a:ext cx="45720" cy="122555"/>
            </a:xfrm>
            <a:custGeom>
              <a:avLst/>
              <a:gdLst/>
              <a:ahLst/>
              <a:cxnLst/>
              <a:rect l="l" t="t" r="r" b="b"/>
              <a:pathLst>
                <a:path w="45720" h="122555">
                  <a:moveTo>
                    <a:pt x="0" y="0"/>
                  </a:moveTo>
                  <a:lnTo>
                    <a:pt x="45243" y="122276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5452390" y="2355329"/>
              <a:ext cx="1261110" cy="332740"/>
            </a:xfrm>
            <a:custGeom>
              <a:avLst/>
              <a:gdLst/>
              <a:ahLst/>
              <a:cxnLst/>
              <a:rect l="l" t="t" r="r" b="b"/>
              <a:pathLst>
                <a:path w="1261109" h="332739">
                  <a:moveTo>
                    <a:pt x="0" y="332691"/>
                  </a:moveTo>
                  <a:lnTo>
                    <a:pt x="54389" y="0"/>
                  </a:lnTo>
                </a:path>
                <a:path w="1261109" h="332739">
                  <a:moveTo>
                    <a:pt x="54389" y="0"/>
                  </a:moveTo>
                  <a:lnTo>
                    <a:pt x="1260683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6963540" y="1665749"/>
            <a:ext cx="121285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latin typeface="Times New Roman"/>
                <a:cs typeface="Times New Roman"/>
              </a:rPr>
              <a:t>2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© 2002 The</a:t>
            </a:r>
            <a:r>
              <a:rPr dirty="0" spc="-5"/>
              <a:t> McGraw-Hill</a:t>
            </a:r>
            <a:r>
              <a:rPr dirty="0"/>
              <a:t> </a:t>
            </a:r>
            <a:r>
              <a:rPr dirty="0" spc="-5"/>
              <a:t>Companies,</a:t>
            </a:r>
            <a:r>
              <a:rPr dirty="0"/>
              <a:t> </a:t>
            </a:r>
            <a:r>
              <a:rPr dirty="0" spc="-5"/>
              <a:t>Inc.</a:t>
            </a:r>
            <a:r>
              <a:rPr dirty="0" spc="5"/>
              <a:t> </a:t>
            </a:r>
            <a:r>
              <a:rPr dirty="0" spc="-5"/>
              <a:t>All</a:t>
            </a:r>
            <a:r>
              <a:rPr dirty="0"/>
              <a:t> </a:t>
            </a:r>
            <a:r>
              <a:rPr dirty="0" spc="-5"/>
              <a:t>rights</a:t>
            </a:r>
            <a:r>
              <a:rPr dirty="0" spc="-10"/>
              <a:t> reserved.</a:t>
            </a:r>
          </a:p>
        </p:txBody>
      </p:sp>
      <p:sp>
        <p:nvSpPr>
          <p:cNvPr id="48" name="object 4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7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35"/>
              <a:t> </a:t>
            </a:r>
            <a:fld id="{81D60167-4931-47E6-BA6A-407CBD079E47}" type="slidenum">
              <a:rPr dirty="0"/>
              <a:t>10</a:t>
            </a:fld>
          </a:p>
        </p:txBody>
      </p:sp>
      <p:sp>
        <p:nvSpPr>
          <p:cNvPr id="37" name="object 37"/>
          <p:cNvSpPr txBox="1"/>
          <p:nvPr/>
        </p:nvSpPr>
        <p:spPr>
          <a:xfrm>
            <a:off x="5952936" y="1906738"/>
            <a:ext cx="1403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47154" y="2333499"/>
            <a:ext cx="1581785" cy="3714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368935" algn="l"/>
              </a:tabLst>
            </a:pPr>
            <a:r>
              <a:rPr dirty="0" sz="1800">
                <a:latin typeface="Symbol"/>
                <a:cs typeface="Symbol"/>
              </a:rPr>
              <a:t></a:t>
            </a:r>
            <a:r>
              <a:rPr dirty="0" sz="1800">
                <a:latin typeface="Times New Roman"/>
                <a:cs typeface="Times New Roman"/>
              </a:rPr>
              <a:t>	</a:t>
            </a:r>
            <a:r>
              <a:rPr dirty="0" sz="2250" spc="-220">
                <a:latin typeface="Symbol"/>
                <a:cs typeface="Symbol"/>
              </a:rPr>
              <a:t></a:t>
            </a:r>
            <a:r>
              <a:rPr dirty="0" sz="1800" spc="-5">
                <a:latin typeface="Times New Roman"/>
                <a:cs typeface="Times New Roman"/>
              </a:rPr>
              <a:t>3</a:t>
            </a:r>
            <a:r>
              <a:rPr dirty="0" sz="1800" spc="55">
                <a:latin typeface="Times New Roman"/>
                <a:cs typeface="Times New Roman"/>
              </a:rPr>
              <a:t>0</a:t>
            </a:r>
            <a:r>
              <a:rPr dirty="0" sz="2250" spc="-220">
                <a:latin typeface="Symbol"/>
                <a:cs typeface="Symbol"/>
              </a:rPr>
              <a:t></a:t>
            </a:r>
            <a:r>
              <a:rPr dirty="0" baseline="31481" sz="2250">
                <a:latin typeface="Times New Roman"/>
                <a:cs typeface="Times New Roman"/>
              </a:rPr>
              <a:t>2</a:t>
            </a:r>
            <a:r>
              <a:rPr dirty="0" baseline="31481" sz="2250" spc="187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100">
                <a:latin typeface="Times New Roman"/>
                <a:cs typeface="Times New Roman"/>
              </a:rPr>
              <a:t> </a:t>
            </a:r>
            <a:r>
              <a:rPr dirty="0" sz="2250" spc="-165">
                <a:latin typeface="Symbol"/>
                <a:cs typeface="Symbol"/>
              </a:rPr>
              <a:t></a:t>
            </a:r>
            <a:r>
              <a:rPr dirty="0" sz="1800" spc="-5">
                <a:latin typeface="Times New Roman"/>
                <a:cs typeface="Times New Roman"/>
              </a:rPr>
              <a:t>4</a:t>
            </a:r>
            <a:r>
              <a:rPr dirty="0" sz="1800" spc="55">
                <a:latin typeface="Times New Roman"/>
                <a:cs typeface="Times New Roman"/>
              </a:rPr>
              <a:t>0</a:t>
            </a:r>
            <a:r>
              <a:rPr dirty="0" sz="2250" spc="-220">
                <a:latin typeface="Symbol"/>
                <a:cs typeface="Symbol"/>
              </a:rPr>
              <a:t></a:t>
            </a:r>
            <a:r>
              <a:rPr dirty="0" baseline="31481" sz="2250">
                <a:latin typeface="Times New Roman"/>
                <a:cs typeface="Times New Roman"/>
              </a:rPr>
              <a:t>2</a:t>
            </a:r>
            <a:endParaRPr baseline="31481" sz="225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418535" y="1720139"/>
            <a:ext cx="113664" cy="546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</a:t>
            </a:r>
            <a:endParaRPr sz="1800">
              <a:latin typeface="Symbol"/>
              <a:cs typeface="Symbol"/>
            </a:endParaRPr>
          </a:p>
          <a:p>
            <a:pPr marL="12700">
              <a:lnSpc>
                <a:spcPts val="2050"/>
              </a:lnSpc>
            </a:pPr>
            <a:r>
              <a:rPr dirty="0" sz="1800">
                <a:latin typeface="Symbol"/>
                <a:cs typeface="Symbol"/>
              </a:rPr>
              <a:t>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501616" y="1720139"/>
            <a:ext cx="113664" cy="546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dirty="0" sz="1800">
                <a:latin typeface="Symbol"/>
                <a:cs typeface="Symbol"/>
              </a:rPr>
              <a:t></a:t>
            </a:r>
            <a:endParaRPr sz="1800">
              <a:latin typeface="Symbol"/>
              <a:cs typeface="Symbol"/>
            </a:endParaRPr>
          </a:p>
          <a:p>
            <a:pPr marL="12700">
              <a:lnSpc>
                <a:spcPts val="2050"/>
              </a:lnSpc>
            </a:pPr>
            <a:r>
              <a:rPr dirty="0" sz="1800">
                <a:latin typeface="Symbol"/>
                <a:cs typeface="Symbol"/>
              </a:rPr>
              <a:t>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646781" y="1718104"/>
            <a:ext cx="52895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800">
                <a:latin typeface="Symbol"/>
                <a:cs typeface="Symbol"/>
              </a:rPr>
              <a:t></a:t>
            </a:r>
            <a:r>
              <a:rPr dirty="0" sz="1800" spc="-260">
                <a:latin typeface="Times New Roman"/>
                <a:cs typeface="Times New Roman"/>
              </a:rPr>
              <a:t> </a:t>
            </a:r>
            <a:r>
              <a:rPr dirty="0" sz="1900" spc="-45">
                <a:latin typeface="Symbol"/>
                <a:cs typeface="Symbol"/>
              </a:rPr>
              <a:t></a:t>
            </a:r>
            <a:r>
              <a:rPr dirty="0" sz="1900" spc="-220">
                <a:latin typeface="Times New Roman"/>
                <a:cs typeface="Times New Roman"/>
              </a:rPr>
              <a:t> </a:t>
            </a:r>
            <a:r>
              <a:rPr dirty="0" baseline="-16666" sz="2250" spc="-7" i="1">
                <a:latin typeface="Times New Roman"/>
                <a:cs typeface="Times New Roman"/>
              </a:rPr>
              <a:t>xy</a:t>
            </a:r>
            <a:endParaRPr baseline="-16666" sz="225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476216" y="1538247"/>
            <a:ext cx="118364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-6172" sz="2700">
                <a:latin typeface="Symbol"/>
                <a:cs typeface="Symbol"/>
              </a:rPr>
              <a:t></a:t>
            </a:r>
            <a:r>
              <a:rPr dirty="0" baseline="-6172" sz="2700" spc="-419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8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x</a:t>
            </a:r>
            <a:r>
              <a:rPr dirty="0" baseline="-16666" sz="2250" spc="24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229">
                <a:latin typeface="Times New Roman"/>
                <a:cs typeface="Times New Roman"/>
              </a:rPr>
              <a:t> </a:t>
            </a:r>
            <a:r>
              <a:rPr dirty="0" sz="1900" spc="-60">
                <a:latin typeface="Symbol"/>
                <a:cs typeface="Symbol"/>
              </a:rPr>
              <a:t></a:t>
            </a:r>
            <a:r>
              <a:rPr dirty="0" sz="1900" spc="-110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y</a:t>
            </a:r>
            <a:r>
              <a:rPr dirty="0" baseline="-16666" sz="2250" spc="97" i="1">
                <a:latin typeface="Times New Roman"/>
                <a:cs typeface="Times New Roman"/>
              </a:rPr>
              <a:t> </a:t>
            </a:r>
            <a:r>
              <a:rPr dirty="0" baseline="-6172" sz="2700" spc="82">
                <a:latin typeface="Symbol"/>
                <a:cs typeface="Symbol"/>
              </a:rPr>
              <a:t></a:t>
            </a:r>
            <a:r>
              <a:rPr dirty="0" baseline="35185" sz="2250">
                <a:latin typeface="Times New Roman"/>
                <a:cs typeface="Times New Roman"/>
              </a:rPr>
              <a:t>2</a:t>
            </a:r>
            <a:endParaRPr baseline="35185" sz="225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616450" y="1775267"/>
            <a:ext cx="73279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3157" sz="2850" spc="-67">
                <a:latin typeface="Symbol"/>
                <a:cs typeface="Symbol"/>
              </a:rPr>
              <a:t></a:t>
            </a:r>
            <a:r>
              <a:rPr dirty="0" baseline="13157" sz="2850" spc="-434">
                <a:latin typeface="Times New Roman"/>
                <a:cs typeface="Times New Roman"/>
              </a:rPr>
              <a:t> </a:t>
            </a:r>
            <a:r>
              <a:rPr dirty="0" sz="1500">
                <a:latin typeface="Times New Roman"/>
                <a:cs typeface="Times New Roman"/>
              </a:rPr>
              <a:t>max </a:t>
            </a:r>
            <a:r>
              <a:rPr dirty="0" sz="1500" spc="-135">
                <a:latin typeface="Times New Roman"/>
                <a:cs typeface="Times New Roman"/>
              </a:rPr>
              <a:t> </a:t>
            </a:r>
            <a:r>
              <a:rPr dirty="0" baseline="13888" sz="2700">
                <a:latin typeface="Symbol"/>
                <a:cs typeface="Symbol"/>
              </a:rPr>
              <a:t></a:t>
            </a:r>
            <a:endParaRPr baseline="13888" sz="2700">
              <a:latin typeface="Symbol"/>
              <a:cs typeface="Symbo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652962" y="2992437"/>
            <a:ext cx="14319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1270">
              <a:lnSpc>
                <a:spcPts val="2020"/>
              </a:lnSpc>
            </a:pPr>
            <a:r>
              <a:rPr dirty="0" sz="1900" spc="-45">
                <a:latin typeface="Symbol"/>
                <a:cs typeface="Symbol"/>
              </a:rPr>
              <a:t></a:t>
            </a:r>
            <a:r>
              <a:rPr dirty="0" sz="1900" spc="-290">
                <a:latin typeface="Times New Roman"/>
                <a:cs typeface="Times New Roman"/>
              </a:rPr>
              <a:t> </a:t>
            </a:r>
            <a:r>
              <a:rPr dirty="0" baseline="-16666" sz="2250">
                <a:latin typeface="Times New Roman"/>
                <a:cs typeface="Times New Roman"/>
              </a:rPr>
              <a:t>max</a:t>
            </a:r>
            <a:r>
              <a:rPr dirty="0" baseline="-16666" sz="2250">
                <a:latin typeface="Times New Roman"/>
                <a:cs typeface="Times New Roman"/>
              </a:rPr>
              <a:t> </a:t>
            </a:r>
            <a:r>
              <a:rPr dirty="0" baseline="-16666" sz="2250" spc="-209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7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5</a:t>
            </a:r>
            <a:r>
              <a:rPr dirty="0" sz="1800">
                <a:latin typeface="Times New Roman"/>
                <a:cs typeface="Times New Roman"/>
              </a:rPr>
              <a:t>0</a:t>
            </a:r>
            <a:r>
              <a:rPr dirty="0" sz="1800" spc="-2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MPa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616450" y="3368977"/>
            <a:ext cx="1243330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900" spc="75">
                <a:latin typeface="Symbol"/>
                <a:cs typeface="Symbol"/>
              </a:rPr>
              <a:t></a:t>
            </a:r>
            <a:r>
              <a:rPr dirty="0" baseline="-16666" sz="2250" i="1">
                <a:latin typeface="Times New Roman"/>
                <a:cs typeface="Times New Roman"/>
              </a:rPr>
              <a:t>s</a:t>
            </a:r>
            <a:r>
              <a:rPr dirty="0" baseline="-16666" sz="2250" i="1">
                <a:latin typeface="Times New Roman"/>
                <a:cs typeface="Times New Roman"/>
              </a:rPr>
              <a:t> </a:t>
            </a:r>
            <a:r>
              <a:rPr dirty="0" baseline="-16666" sz="2250" spc="-187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215">
                <a:latin typeface="Times New Roman"/>
                <a:cs typeface="Times New Roman"/>
              </a:rPr>
              <a:t> </a:t>
            </a:r>
            <a:r>
              <a:rPr dirty="0" sz="1900" spc="-55">
                <a:latin typeface="Symbol"/>
                <a:cs typeface="Symbol"/>
              </a:rPr>
              <a:t></a:t>
            </a:r>
            <a:r>
              <a:rPr dirty="0" sz="1900" spc="-185">
                <a:latin typeface="Times New Roman"/>
                <a:cs typeface="Times New Roman"/>
              </a:rPr>
              <a:t> </a:t>
            </a:r>
            <a:r>
              <a:rPr dirty="0" baseline="-16666" sz="2250" i="1">
                <a:latin typeface="Times New Roman"/>
                <a:cs typeface="Times New Roman"/>
              </a:rPr>
              <a:t>p</a:t>
            </a:r>
            <a:r>
              <a:rPr dirty="0" baseline="-16666" sz="2250" spc="254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</a:t>
            </a:r>
            <a:r>
              <a:rPr dirty="0" sz="1800" spc="-9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45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652962" y="3836987"/>
            <a:ext cx="17113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1270">
              <a:lnSpc>
                <a:spcPts val="2020"/>
              </a:lnSpc>
            </a:pPr>
            <a:r>
              <a:rPr dirty="0" sz="1900" spc="35">
                <a:latin typeface="Symbol"/>
                <a:cs typeface="Symbol"/>
              </a:rPr>
              <a:t></a:t>
            </a:r>
            <a:r>
              <a:rPr dirty="0" baseline="-16666" sz="2250" spc="52" i="1">
                <a:latin typeface="Times New Roman"/>
                <a:cs typeface="Times New Roman"/>
              </a:rPr>
              <a:t>s</a:t>
            </a:r>
            <a:r>
              <a:rPr dirty="0" baseline="-16666" sz="2250" spc="330" i="1">
                <a:latin typeface="Times New Roman"/>
                <a:cs typeface="Times New Roman"/>
              </a:rPr>
              <a:t> </a:t>
            </a:r>
            <a:r>
              <a:rPr dirty="0" sz="1800">
                <a:latin typeface="Symbol"/>
                <a:cs typeface="Symbol"/>
              </a:rPr>
              <a:t></a:t>
            </a:r>
            <a:r>
              <a:rPr dirty="0" sz="1800" spc="-35">
                <a:latin typeface="Times New Roman"/>
                <a:cs typeface="Times New Roman"/>
              </a:rPr>
              <a:t> </a:t>
            </a:r>
            <a:r>
              <a:rPr dirty="0" sz="1800" spc="-10">
                <a:latin typeface="Symbol"/>
                <a:cs typeface="Symbol"/>
              </a:rPr>
              <a:t></a:t>
            </a:r>
            <a:r>
              <a:rPr dirty="0" sz="1800" spc="-10">
                <a:latin typeface="Times New Roman"/>
                <a:cs typeface="Times New Roman"/>
              </a:rPr>
              <a:t>18.4</a:t>
            </a:r>
            <a:r>
              <a:rPr dirty="0" sz="1800" spc="-10">
                <a:latin typeface="Symbol"/>
                <a:cs typeface="Symbol"/>
              </a:rPr>
              <a:t></a:t>
            </a:r>
            <a:r>
              <a:rPr dirty="0" sz="1800" spc="-10">
                <a:latin typeface="Times New Roman"/>
                <a:cs typeface="Times New Roman"/>
              </a:rPr>
              <a:t>,</a:t>
            </a:r>
            <a:r>
              <a:rPr dirty="0" sz="1800" spc="-1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71.6</a:t>
            </a:r>
            <a:r>
              <a:rPr dirty="0" sz="1800" spc="-5">
                <a:latin typeface="Symbol"/>
                <a:cs typeface="Symbol"/>
              </a:rPr>
              <a:t></a:t>
            </a:r>
            <a:endParaRPr sz="18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8486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2024-09-29T06:09:18Z</dcterms:created>
  <dcterms:modified xsi:type="dcterms:W3CDTF">2024-09-29T06:09:18Z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2022-06-23T00:00:00Z</vt:filetime>
  </property>
  <property fmtid="{D5CDD505-2E9C-101B-9397-08002B2CF9AE}" pid="3" name="LastSaved">
    <vt:filetime>2024-09-29T00:00:00Z</vt:filetime>
  </property>
</Properties>
</file>