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32" r:id="rId2"/>
    <p:sldId id="502" r:id="rId3"/>
    <p:sldId id="503" r:id="rId4"/>
    <p:sldId id="504" r:id="rId5"/>
    <p:sldId id="505" r:id="rId6"/>
    <p:sldId id="506" r:id="rId7"/>
    <p:sldId id="507" r:id="rId8"/>
    <p:sldId id="508" r:id="rId9"/>
    <p:sldId id="509" r:id="rId10"/>
    <p:sldId id="510" r:id="rId11"/>
    <p:sldId id="511" r:id="rId12"/>
    <p:sldId id="512" r:id="rId13"/>
    <p:sldId id="513" r:id="rId14"/>
    <p:sldId id="514" r:id="rId15"/>
    <p:sldId id="515" r:id="rId16"/>
    <p:sldId id="516" r:id="rId17"/>
    <p:sldId id="517" r:id="rId18"/>
    <p:sldId id="518" r:id="rId19"/>
    <p:sldId id="519" r:id="rId20"/>
    <p:sldId id="520" r:id="rId21"/>
    <p:sldId id="521" r:id="rId22"/>
    <p:sldId id="522" r:id="rId23"/>
    <p:sldId id="523" r:id="rId24"/>
    <p:sldId id="524" r:id="rId25"/>
    <p:sldId id="525" r:id="rId26"/>
    <p:sldId id="526" r:id="rId27"/>
    <p:sldId id="527" r:id="rId28"/>
    <p:sldId id="528" r:id="rId29"/>
    <p:sldId id="529" r:id="rId30"/>
    <p:sldId id="530" r:id="rId31"/>
    <p:sldId id="531" r:id="rId32"/>
    <p:sldId id="532" r:id="rId33"/>
    <p:sldId id="533" r:id="rId34"/>
    <p:sldId id="534" r:id="rId35"/>
    <p:sldId id="535" r:id="rId36"/>
    <p:sldId id="536" r:id="rId37"/>
    <p:sldId id="537" r:id="rId38"/>
    <p:sldId id="538" r:id="rId39"/>
    <p:sldId id="539" r:id="rId40"/>
    <p:sldId id="540" r:id="rId41"/>
    <p:sldId id="541" r:id="rId42"/>
    <p:sldId id="542" r:id="rId43"/>
    <p:sldId id="543" r:id="rId44"/>
    <p:sldId id="544" r:id="rId45"/>
    <p:sldId id="545" r:id="rId46"/>
    <p:sldId id="546" r:id="rId47"/>
    <p:sldId id="547" r:id="rId48"/>
    <p:sldId id="548" r:id="rId49"/>
    <p:sldId id="549" r:id="rId50"/>
    <p:sldId id="550" r:id="rId51"/>
    <p:sldId id="633" r:id="rId52"/>
    <p:sldId id="634" r:id="rId53"/>
    <p:sldId id="553" r:id="rId54"/>
    <p:sldId id="554" r:id="rId55"/>
    <p:sldId id="555" r:id="rId56"/>
    <p:sldId id="556" r:id="rId57"/>
    <p:sldId id="631" r:id="rId58"/>
    <p:sldId id="635" r:id="rId59"/>
    <p:sldId id="557" r:id="rId60"/>
    <p:sldId id="558" r:id="rId61"/>
    <p:sldId id="559" r:id="rId62"/>
    <p:sldId id="560" r:id="rId63"/>
    <p:sldId id="561" r:id="rId64"/>
    <p:sldId id="562" r:id="rId65"/>
    <p:sldId id="563" r:id="rId66"/>
    <p:sldId id="564" r:id="rId67"/>
    <p:sldId id="565" r:id="rId68"/>
    <p:sldId id="566" r:id="rId69"/>
    <p:sldId id="567" r:id="rId70"/>
    <p:sldId id="568" r:id="rId71"/>
    <p:sldId id="569" r:id="rId72"/>
    <p:sldId id="570" r:id="rId73"/>
    <p:sldId id="571" r:id="rId74"/>
    <p:sldId id="572" r:id="rId75"/>
    <p:sldId id="573" r:id="rId76"/>
    <p:sldId id="574" r:id="rId77"/>
    <p:sldId id="575" r:id="rId78"/>
    <p:sldId id="576" r:id="rId79"/>
    <p:sldId id="577" r:id="rId80"/>
    <p:sldId id="578" r:id="rId81"/>
    <p:sldId id="579" r:id="rId82"/>
    <p:sldId id="580" r:id="rId83"/>
    <p:sldId id="581" r:id="rId84"/>
    <p:sldId id="582" r:id="rId85"/>
    <p:sldId id="583" r:id="rId86"/>
    <p:sldId id="584" r:id="rId87"/>
    <p:sldId id="585" r:id="rId88"/>
    <p:sldId id="586" r:id="rId89"/>
    <p:sldId id="587" r:id="rId90"/>
    <p:sldId id="588" r:id="rId9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91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9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5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7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9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7" Type="http://schemas.openxmlformats.org/officeDocument/2006/relationships/image" Target="../media/image54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53.wmf"/><Relationship Id="rId4" Type="http://schemas.openxmlformats.org/officeDocument/2006/relationships/oleObject" Target="../embeddings/oleObject25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wmf"/><Relationship Id="rId4" Type="http://schemas.openxmlformats.org/officeDocument/2006/relationships/oleObject" Target="../embeddings/oleObject28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wmf"/><Relationship Id="rId4" Type="http://schemas.openxmlformats.org/officeDocument/2006/relationships/oleObject" Target="../embeddings/oleObject32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3" Type="http://schemas.openxmlformats.org/officeDocument/2006/relationships/image" Target="../media/image84.wmf"/><Relationship Id="rId7" Type="http://schemas.openxmlformats.org/officeDocument/2006/relationships/oleObject" Target="../embeddings/oleObject36.bin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8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88.wmf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oleObject" Target="../embeddings/oleObject39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93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w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w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wmf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oleObject" Target="../embeddings/oleObject4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wmf"/><Relationship Id="rId4" Type="http://schemas.openxmlformats.org/officeDocument/2006/relationships/oleObject" Target="../embeddings/oleObject45.bin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wmf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oleObject" Target="../embeddings/oleObject47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oleObject" Target="../embeddings/oleObject48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wmf"/><Relationship Id="rId2" Type="http://schemas.openxmlformats.org/officeDocument/2006/relationships/oleObject" Target="../embeddings/oleObject49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oleObject" Target="../embeddings/oleObject50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jpeg"/><Relationship Id="rId5" Type="http://schemas.openxmlformats.org/officeDocument/2006/relationships/image" Target="../media/image110.wmf"/><Relationship Id="rId4" Type="http://schemas.openxmlformats.org/officeDocument/2006/relationships/oleObject" Target="../embeddings/oleObject51.bin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oleObject" Target="../embeddings/oleObject5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oleObject" Target="../embeddings/oleObject5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jpeg"/><Relationship Id="rId4" Type="http://schemas.openxmlformats.org/officeDocument/2006/relationships/image" Target="../media/image1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SETG 2363</a:t>
            </a:r>
            <a:br>
              <a:rPr lang="en-US" sz="4000" dirty="0"/>
            </a:br>
            <a:r>
              <a:rPr lang="en-US" sz="4000" dirty="0"/>
              <a:t>Strength of Materials</a:t>
            </a:r>
            <a:br>
              <a:rPr lang="en-US" dirty="0"/>
            </a:br>
            <a:r>
              <a:rPr lang="en-US" dirty="0"/>
              <a:t>Stress Transformation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2005064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77E1C0D-C364-4AD0-B9DC-1300BAA566A9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33400" indent="-531813" algn="l">
              <a:spcBef>
                <a:spcPts val="700"/>
              </a:spcBef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531813" indent="-530225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Section element as shown.</a:t>
            </a:r>
          </a:p>
          <a:p>
            <a:pPr marL="531813" indent="-530225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Assume that the sectioned area is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00000"/>
                </a:solidFill>
              </a:rPr>
              <a:t>, then adjacent areas of the segment will be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00000"/>
                </a:solidFill>
              </a:rPr>
              <a:t> sin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00000"/>
                </a:solidFill>
              </a:rPr>
              <a:t> cos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dirty="0">
                <a:solidFill>
                  <a:srgbClr val="000000"/>
                </a:solidFill>
              </a:rPr>
              <a:t>.</a:t>
            </a:r>
          </a:p>
          <a:p>
            <a:pPr marL="531813" indent="-530225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Draw free-body diagram of segment,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showing the forces that act on the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element. (Tip: Multiply stress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components on each face by the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area upon which they act)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265487"/>
            <a:ext cx="2606675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015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F735FAE-E607-4E96-B74F-85DA3B717771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533400" indent="-531813" algn="l">
              <a:spcBef>
                <a:spcPts val="700"/>
              </a:spcBef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531813" indent="-530225" algn="l">
              <a:spcBef>
                <a:spcPts val="700"/>
              </a:spcBef>
              <a:buFont typeface="Times New Roman" panose="02020603050405020304" pitchFamily="18" charset="0"/>
              <a:buAutoNum type="arabicPeriod" startAt="4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Apply equations of force equilibrium in the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rgbClr val="000000"/>
                </a:solidFill>
              </a:rPr>
              <a:t>’ and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rgbClr val="000000"/>
                </a:solidFill>
              </a:rPr>
              <a:t>’ directions to obtain the two unknown stress components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’</a:t>
            </a:r>
            <a:r>
              <a:rPr lang="en-US" altLang="en-US" sz="2800" dirty="0">
                <a:solidFill>
                  <a:srgbClr val="000000"/>
                </a:solidFill>
              </a:rPr>
              <a:t>, and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’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marL="531813" indent="-530225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To determine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’</a:t>
            </a:r>
            <a:r>
              <a:rPr lang="en-US" altLang="en-US" sz="2800" dirty="0">
                <a:solidFill>
                  <a:srgbClr val="000000"/>
                </a:solidFill>
              </a:rPr>
              <a:t> (that acts on the +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rgbClr val="000000"/>
                </a:solidFill>
              </a:rPr>
              <a:t>’ face of the element), consider a segment of element shown below.</a:t>
            </a:r>
          </a:p>
          <a:p>
            <a:pPr marL="531813" indent="-530225" algn="l">
              <a:spcBef>
                <a:spcPts val="700"/>
              </a:spcBef>
              <a:buFont typeface="Arial" panose="020B0604020202020204" pitchFamily="34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Follow the same procedure as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described previously.</a:t>
            </a:r>
          </a:p>
          <a:p>
            <a:pPr marL="531813" indent="-530225" algn="l">
              <a:spcBef>
                <a:spcPts val="700"/>
              </a:spcBef>
              <a:buFont typeface="Arial" panose="020B0604020202020204" pitchFamily="34" charset="0"/>
              <a:buAutoNum type="arabicPeriod"/>
              <a:tabLst>
                <a:tab pos="1103313" algn="l"/>
                <a:tab pos="2017713" algn="l"/>
                <a:tab pos="2932113" algn="l"/>
                <a:tab pos="3846513" algn="l"/>
                <a:tab pos="4760913" algn="l"/>
                <a:tab pos="5675313" algn="l"/>
                <a:tab pos="6589713" algn="l"/>
                <a:tab pos="7504113" algn="l"/>
                <a:tab pos="8418513" algn="l"/>
                <a:tab pos="9332913" algn="l"/>
                <a:tab pos="102473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Shear stress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en-US" altLang="en-US" sz="2800" dirty="0">
                <a:solidFill>
                  <a:srgbClr val="000000"/>
                </a:solidFill>
              </a:rPr>
              <a:t> need not be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determined as it is complementary.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63" y="3962400"/>
            <a:ext cx="2573337" cy="271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487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FBE59AA-1120-4E30-B019-156870524FF6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/>
              <a:t>State of plane stress at a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on surface of airplane fuselage is represented on the element oriented as shown. Represent the state of stress at the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that is oriented 30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clockwise from the position shown.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71800"/>
            <a:ext cx="7531100" cy="341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030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7964B37-5B80-4172-B97D-9BB361F26D1F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CASE A (</a:t>
            </a:r>
            <a:r>
              <a:rPr lang="en-US" altLang="en-US" sz="2800" i="1" dirty="0">
                <a:solidFill>
                  <a:srgbClr val="CC3300"/>
                </a:solidFill>
                <a:latin typeface="Times New Roman" panose="02020603050405020304" pitchFamily="18" charset="0"/>
              </a:rPr>
              <a:t>a-a</a:t>
            </a:r>
            <a:r>
              <a:rPr lang="en-US" altLang="en-US" sz="2800" dirty="0">
                <a:solidFill>
                  <a:srgbClr val="CC3300"/>
                </a:solidFill>
              </a:rPr>
              <a:t> section)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Section element by line </a:t>
            </a:r>
            <a:r>
              <a:rPr lang="en-US" altLang="en-US" sz="2800" i="1" dirty="0">
                <a:latin typeface="Times New Roman" panose="02020603050405020304" pitchFamily="18" charset="0"/>
              </a:rPr>
              <a:t>a-a</a:t>
            </a:r>
            <a:r>
              <a:rPr lang="en-US" altLang="en-US" sz="2800" dirty="0"/>
              <a:t> and </a:t>
            </a:r>
            <a:br>
              <a:rPr lang="en-US" altLang="en-US" sz="2800" dirty="0"/>
            </a:br>
            <a:r>
              <a:rPr lang="en-US" altLang="en-US" sz="2800" dirty="0"/>
              <a:t>remove bottom segment.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Assume sectioned (inclined) </a:t>
            </a:r>
            <a:br>
              <a:rPr lang="en-US" altLang="en-US" sz="2800" dirty="0"/>
            </a:br>
            <a:r>
              <a:rPr lang="en-US" altLang="en-US" sz="2800" dirty="0"/>
              <a:t>plane has an area of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>
                <a:latin typeface="Times New Roman" panose="02020603050405020304" pitchFamily="18" charset="0"/>
              </a:rPr>
              <a:t>A</a:t>
            </a:r>
            <a:r>
              <a:rPr lang="en-US" altLang="en-US" sz="2800" dirty="0"/>
              <a:t>, </a:t>
            </a:r>
            <a:br>
              <a:rPr lang="en-US" altLang="en-US" sz="2800" dirty="0"/>
            </a:br>
            <a:r>
              <a:rPr lang="en-US" altLang="en-US" sz="2800" dirty="0"/>
              <a:t>horizontal and vertical planes </a:t>
            </a:r>
            <a:br>
              <a:rPr lang="en-US" altLang="en-US" sz="2800" dirty="0"/>
            </a:br>
            <a:r>
              <a:rPr lang="en-US" altLang="en-US" sz="2800" dirty="0"/>
              <a:t>have area as shown. 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Free-body diagram of </a:t>
            </a:r>
            <a:br>
              <a:rPr lang="en-US" altLang="en-US" sz="2800" dirty="0"/>
            </a:br>
            <a:r>
              <a:rPr lang="en-US" altLang="en-US" sz="2800" dirty="0"/>
              <a:t>segment is also shown.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363" y="2768600"/>
            <a:ext cx="3929062" cy="365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162050"/>
            <a:ext cx="2511425" cy="172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876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516271A-18FC-437B-8284-A15AE6B8099E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/>
              <a:t>Apply equations of force equilibrium </a:t>
            </a:r>
            <a:br>
              <a:rPr lang="en-US" altLang="en-US" sz="2800" dirty="0"/>
            </a:br>
            <a:r>
              <a:rPr lang="en-US" altLang="en-US" sz="2800" dirty="0"/>
              <a:t>in the 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Times New Roman" panose="02020603050405020304" pitchFamily="18" charset="0"/>
              </a:rPr>
              <a:t>y’</a:t>
            </a:r>
            <a:r>
              <a:rPr lang="en-US" altLang="en-US" sz="2800" dirty="0"/>
              <a:t> directions (to avoid </a:t>
            </a:r>
            <a:br>
              <a:rPr lang="en-US" altLang="en-US" sz="2800" dirty="0"/>
            </a:br>
            <a:r>
              <a:rPr lang="en-US" altLang="en-US" sz="2800" dirty="0"/>
              <a:t>simultaneous solution for the two </a:t>
            </a:r>
            <a:br>
              <a:rPr lang="en-US" altLang="en-US" sz="2800" dirty="0"/>
            </a:br>
            <a:r>
              <a:rPr lang="en-US" altLang="en-US" sz="2800" dirty="0"/>
              <a:t>unknowns)</a:t>
            </a:r>
          </a:p>
          <a:p>
            <a:pPr marL="338138" indent="-336550">
              <a:buFontTx/>
              <a:buNone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/>
              <a:t>+ 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</a:t>
            </a:r>
            <a:r>
              <a:rPr lang="en-US" altLang="en-US" sz="2800" baseline="-25000" dirty="0"/>
              <a:t>’</a:t>
            </a:r>
            <a:r>
              <a:rPr lang="en-US" altLang="en-US" sz="2800" dirty="0"/>
              <a:t> = 0;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1066800"/>
            <a:ext cx="2590800" cy="240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436688" y="3657600"/>
          <a:ext cx="6196012" cy="204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997000" imgH="990360" progId="">
                  <p:embed/>
                </p:oleObj>
              </mc:Choice>
              <mc:Fallback>
                <p:oleObj r:id="rId3" imgW="2997000" imgH="990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6688" y="3657600"/>
                        <a:ext cx="6196012" cy="2047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457200" y="2970213"/>
            <a:ext cx="228600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14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894BDA8-FC38-4D0B-8481-9710F9FBB350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/>
              <a:t>+  </a:t>
            </a:r>
            <a:r>
              <a:rPr lang="en-US" altLang="en-US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i="1" dirty="0" err="1">
                <a:latin typeface="Times New Roman" panose="02020603050405020304" pitchFamily="18" charset="0"/>
              </a:rPr>
              <a:t>F</a:t>
            </a:r>
            <a:r>
              <a:rPr lang="en-US" altLang="en-US" i="1" baseline="-25000" dirty="0" err="1">
                <a:latin typeface="Times New Roman" panose="02020603050405020304" pitchFamily="18" charset="0"/>
              </a:rPr>
              <a:t>y</a:t>
            </a:r>
            <a:r>
              <a:rPr lang="en-US" altLang="en-US" baseline="-25000" dirty="0"/>
              <a:t>’</a:t>
            </a:r>
            <a:r>
              <a:rPr lang="en-US" altLang="en-US" dirty="0"/>
              <a:t> = 0;</a:t>
            </a:r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/>
              <a:t>Since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>
                <a:latin typeface="Times New Roman" panose="02020603050405020304" pitchFamily="18" charset="0"/>
              </a:rPr>
              <a:t>x</a:t>
            </a:r>
            <a:r>
              <a:rPr lang="en-US" altLang="en-US" baseline="-25000" dirty="0"/>
              <a:t>’</a:t>
            </a:r>
            <a:r>
              <a:rPr lang="en-US" altLang="en-US" dirty="0"/>
              <a:t> is negative, it acts </a:t>
            </a:r>
            <a:br>
              <a:rPr lang="en-US" altLang="en-US" dirty="0"/>
            </a:br>
            <a:r>
              <a:rPr lang="en-US" altLang="en-US" dirty="0"/>
              <a:t>in the opposite direction </a:t>
            </a:r>
            <a:br>
              <a:rPr lang="en-US" altLang="en-US" dirty="0"/>
            </a:br>
            <a:r>
              <a:rPr lang="en-US" altLang="en-US" dirty="0"/>
              <a:t>we initially assumed.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921794"/>
            <a:ext cx="3276600" cy="304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533400" y="1676400"/>
          <a:ext cx="6764338" cy="215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225240" imgH="811080" progId="">
                  <p:embed/>
                </p:oleObj>
              </mc:Choice>
              <mc:Fallback>
                <p:oleObj r:id="rId3" imgW="3225240" imgH="81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76400"/>
                        <a:ext cx="6764338" cy="215741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 flipH="1" flipV="1">
            <a:off x="407988" y="1141413"/>
            <a:ext cx="193675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84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315D3A8-466D-420B-BFD6-8D2231D5D985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CASE B (</a:t>
            </a:r>
            <a:r>
              <a:rPr lang="en-US" altLang="en-US" sz="2800" i="1" dirty="0">
                <a:solidFill>
                  <a:srgbClr val="CC3300"/>
                </a:solidFill>
                <a:latin typeface="Times New Roman" panose="02020603050405020304" pitchFamily="18" charset="0"/>
              </a:rPr>
              <a:t>b-b</a:t>
            </a:r>
            <a:r>
              <a:rPr lang="en-US" altLang="en-US" sz="2800" dirty="0">
                <a:solidFill>
                  <a:srgbClr val="CC3300"/>
                </a:solidFill>
              </a:rPr>
              <a:t> section)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Repeat the procedure to obtain </a:t>
            </a:r>
            <a:br>
              <a:rPr lang="en-US" altLang="en-US" sz="2800" dirty="0"/>
            </a:br>
            <a:r>
              <a:rPr lang="en-US" altLang="en-US" sz="2800" dirty="0"/>
              <a:t>the stress on the perpendicular </a:t>
            </a:r>
            <a:br>
              <a:rPr lang="en-US" altLang="en-US" sz="2800" dirty="0"/>
            </a:br>
            <a:r>
              <a:rPr lang="en-US" altLang="en-US" sz="2800" dirty="0"/>
              <a:t>plane </a:t>
            </a:r>
            <a:r>
              <a:rPr lang="en-US" altLang="en-US" sz="2800" i="1" dirty="0">
                <a:latin typeface="Times New Roman" panose="02020603050405020304" pitchFamily="18" charset="0"/>
              </a:rPr>
              <a:t>b-b</a:t>
            </a:r>
            <a:r>
              <a:rPr lang="en-US" altLang="en-US" sz="2800" dirty="0"/>
              <a:t>.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Section element as shown </a:t>
            </a:r>
            <a:br>
              <a:rPr lang="en-US" altLang="en-US" sz="2800" dirty="0"/>
            </a:br>
            <a:r>
              <a:rPr lang="en-US" altLang="en-US" sz="2800" dirty="0"/>
              <a:t>on the upper right.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Orientate the +</a:t>
            </a:r>
            <a:r>
              <a:rPr lang="en-US" altLang="en-US" sz="2800" i="1" dirty="0">
                <a:latin typeface="Times New Roman" panose="02020603050405020304" pitchFamily="18" charset="0"/>
              </a:rPr>
              <a:t>x</a:t>
            </a:r>
            <a:r>
              <a:rPr lang="en-US" altLang="en-US" sz="2800" dirty="0"/>
              <a:t>’ axis </a:t>
            </a:r>
            <a:br>
              <a:rPr lang="en-US" altLang="en-US" sz="2800" dirty="0"/>
            </a:br>
            <a:r>
              <a:rPr lang="en-US" altLang="en-US" sz="2800" dirty="0"/>
              <a:t>outward, perpendicular to </a:t>
            </a:r>
            <a:br>
              <a:rPr lang="en-US" altLang="en-US" sz="2800" dirty="0"/>
            </a:br>
            <a:r>
              <a:rPr lang="en-US" altLang="en-US" sz="2800" dirty="0"/>
              <a:t>the sectioned face, with </a:t>
            </a:r>
            <a:br>
              <a:rPr lang="en-US" altLang="en-US" sz="2800" dirty="0"/>
            </a:br>
            <a:r>
              <a:rPr lang="en-US" altLang="en-US" sz="2800" dirty="0"/>
              <a:t>the free-body diagram</a:t>
            </a:r>
            <a:br>
              <a:rPr lang="en-US" altLang="en-US" sz="2800" dirty="0"/>
            </a:br>
            <a:r>
              <a:rPr lang="en-US" altLang="en-US" sz="2800" dirty="0"/>
              <a:t>as shown.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48013"/>
            <a:ext cx="3952875" cy="331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143000"/>
            <a:ext cx="1962150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487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C69A5EE3-850B-40E1-86A0-DA87F21864BF}" type="slidenum">
              <a:rPr lang="en-US" altLang="en-US"/>
              <a:pPr/>
              <a:t>17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298825"/>
            <a:ext cx="3657600" cy="307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7163" y="1143000"/>
            <a:ext cx="4292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/>
              <a:t>+  </a:t>
            </a:r>
            <a:r>
              <a:rPr lang="en-US" altLang="en-US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i="1">
                <a:latin typeface="Times New Roman" panose="02020603050405020304" pitchFamily="18" charset="0"/>
              </a:rPr>
              <a:t>F</a:t>
            </a:r>
            <a:r>
              <a:rPr lang="en-US" altLang="en-US" i="1" baseline="-25000">
                <a:latin typeface="Times New Roman" panose="02020603050405020304" pitchFamily="18" charset="0"/>
              </a:rPr>
              <a:t>x</a:t>
            </a:r>
            <a:r>
              <a:rPr lang="en-US" altLang="en-US" baseline="-25000"/>
              <a:t>’</a:t>
            </a:r>
            <a:r>
              <a:rPr lang="en-US" altLang="en-US"/>
              <a:t> = 0;</a:t>
            </a:r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85800" y="1828800"/>
          <a:ext cx="6810375" cy="203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171600" imgH="811080" progId="">
                  <p:embed/>
                </p:oleObj>
              </mc:Choice>
              <mc:Fallback>
                <p:oleObj r:id="rId3" imgW="3171600" imgH="81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828800"/>
                        <a:ext cx="6810375" cy="20367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09575" y="1219200"/>
            <a:ext cx="190500" cy="30480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81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DD2A90D-48EF-45DD-9C12-A4FBADD970DB}" type="slidenum">
              <a:rPr lang="en-US" altLang="en-US"/>
              <a:pPr/>
              <a:t>18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276600"/>
            <a:ext cx="3429000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7163" y="1143000"/>
            <a:ext cx="51768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/>
              <a:t>+  </a:t>
            </a:r>
            <a:r>
              <a:rPr lang="en-US" altLang="en-US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i="1" dirty="0" err="1">
                <a:latin typeface="Times New Roman" panose="02020603050405020304" pitchFamily="18" charset="0"/>
              </a:rPr>
              <a:t>F</a:t>
            </a:r>
            <a:r>
              <a:rPr lang="en-US" altLang="en-US" i="1" baseline="-25000" dirty="0" err="1">
                <a:latin typeface="Times New Roman" panose="02020603050405020304" pitchFamily="18" charset="0"/>
              </a:rPr>
              <a:t>y</a:t>
            </a:r>
            <a:r>
              <a:rPr lang="en-US" altLang="en-US" baseline="-25000" dirty="0"/>
              <a:t>’</a:t>
            </a:r>
            <a:r>
              <a:rPr lang="en-US" altLang="en-US" dirty="0"/>
              <a:t> = 0;</a:t>
            </a:r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dirty="0"/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/>
              <a:t>Since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>
                <a:latin typeface="Times New Roman" panose="02020603050405020304" pitchFamily="18" charset="0"/>
              </a:rPr>
              <a:t>x’</a:t>
            </a:r>
            <a:r>
              <a:rPr lang="en-US" altLang="en-US" dirty="0"/>
              <a:t> is negative, it acts opposite to its direction shown.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428625" y="1236663"/>
            <a:ext cx="200025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825500" y="1828800"/>
          <a:ext cx="6718300" cy="217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164040" imgH="811080" progId="">
                  <p:embed/>
                </p:oleObj>
              </mc:Choice>
              <mc:Fallback>
                <p:oleObj r:id="rId3" imgW="3164040" imgH="811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" y="1828800"/>
                        <a:ext cx="6718300" cy="2174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5783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D617C30D-D1E8-4A67-B448-28E460C37238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/>
              <a:t>The transformed stress </a:t>
            </a:r>
            <a:br>
              <a:rPr lang="en-US" altLang="en-US" sz="2800" dirty="0"/>
            </a:br>
            <a:r>
              <a:rPr lang="en-US" altLang="en-US" sz="2800" dirty="0"/>
              <a:t>components are as shown.</a:t>
            </a:r>
          </a:p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/>
              <a:t>From this analysis, we conclude </a:t>
            </a:r>
            <a:br>
              <a:rPr lang="en-US" altLang="en-US" sz="2800" dirty="0"/>
            </a:br>
            <a:r>
              <a:rPr lang="en-US" altLang="en-US" sz="2800" dirty="0"/>
              <a:t>that the state of stress at the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can </a:t>
            </a:r>
            <a:br>
              <a:rPr lang="en-US" altLang="en-US" sz="2800" dirty="0"/>
            </a:br>
            <a:r>
              <a:rPr lang="en-US" altLang="en-US" sz="2800" dirty="0"/>
              <a:t>be represented by choosing an </a:t>
            </a:r>
            <a:br>
              <a:rPr lang="en-US" altLang="en-US" sz="2800" dirty="0"/>
            </a:br>
            <a:r>
              <a:rPr lang="en-US" altLang="en-US" sz="2800" dirty="0"/>
              <a:t>element oriented as shown in the </a:t>
            </a:r>
            <a:br>
              <a:rPr lang="en-US" altLang="en-US" sz="2800" dirty="0"/>
            </a:br>
            <a:r>
              <a:rPr lang="en-US" altLang="en-US" sz="2800" dirty="0"/>
              <a:t>Case A or by choosing a different </a:t>
            </a:r>
            <a:br>
              <a:rPr lang="en-US" altLang="en-US" sz="2800" dirty="0"/>
            </a:br>
            <a:r>
              <a:rPr lang="en-US" altLang="en-US" sz="2800" dirty="0"/>
              <a:t>orientation in the Case B.</a:t>
            </a:r>
          </a:p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/>
              <a:t>Stated simply, states of stress are </a:t>
            </a:r>
            <a:r>
              <a:rPr lang="en-US" altLang="en-US" sz="2800" dirty="0">
                <a:solidFill>
                  <a:srgbClr val="CC3300"/>
                </a:solidFill>
              </a:rPr>
              <a:t>equivalent</a:t>
            </a:r>
            <a:r>
              <a:rPr lang="en-US" altLang="en-US" sz="2800" dirty="0"/>
              <a:t>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3" y="1066800"/>
            <a:ext cx="253365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323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89D41E2C-11DE-4226-BB1A-B7E7530D8C4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44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531813" indent="-531813"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Derive equations for </a:t>
            </a:r>
            <a:br>
              <a:rPr lang="en-US" altLang="en-US" sz="2800" dirty="0"/>
            </a:br>
            <a:r>
              <a:rPr lang="en-US" altLang="en-US" sz="2800" dirty="0"/>
              <a:t>transforming stress </a:t>
            </a:r>
            <a:br>
              <a:rPr lang="en-US" altLang="en-US" sz="2800" dirty="0"/>
            </a:br>
            <a:r>
              <a:rPr lang="en-US" altLang="en-US" sz="2800" dirty="0"/>
              <a:t>components between </a:t>
            </a:r>
            <a:br>
              <a:rPr lang="en-US" altLang="en-US" sz="2800" dirty="0"/>
            </a:br>
            <a:r>
              <a:rPr lang="en-US" altLang="en-US" sz="2800" dirty="0"/>
              <a:t>coordinate systems of </a:t>
            </a:r>
            <a:br>
              <a:rPr lang="en-US" altLang="en-US" sz="2800" dirty="0"/>
            </a:br>
            <a:r>
              <a:rPr lang="en-US" altLang="en-US" sz="2800" dirty="0"/>
              <a:t>different orientation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Use derived equations to </a:t>
            </a:r>
            <a:br>
              <a:rPr lang="en-US" altLang="en-US" sz="2800" dirty="0"/>
            </a:br>
            <a:r>
              <a:rPr lang="en-US" altLang="en-US" sz="2800" dirty="0"/>
              <a:t>obtain the maximum normal </a:t>
            </a:r>
            <a:br>
              <a:rPr lang="en-US" altLang="en-US" sz="2800" dirty="0"/>
            </a:br>
            <a:r>
              <a:rPr lang="en-US" altLang="en-US" sz="2800" dirty="0"/>
              <a:t>and maximum shear stress </a:t>
            </a:r>
            <a:br>
              <a:rPr lang="en-US" altLang="en-US" sz="2800" dirty="0"/>
            </a:br>
            <a:r>
              <a:rPr lang="en-US" altLang="en-US" sz="2800" dirty="0"/>
              <a:t>at a point</a:t>
            </a:r>
          </a:p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Determine the orientation of elements upon which the maximum normal and maximum shear stress acts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OBJECTIVES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13" y="1066800"/>
            <a:ext cx="3430587" cy="343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158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348DC14-1B85-4AB9-ABA9-57CA350D6FFA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Sign Convention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We will adopt the same sign convention as discussed in chapter 1.3.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Positive normal stresses,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y</a:t>
            </a:r>
            <a:r>
              <a:rPr lang="en-US" altLang="en-US" sz="2800" dirty="0"/>
              <a:t>, acts outward from all faces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Positive shear stress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xy</a:t>
            </a:r>
            <a:r>
              <a:rPr lang="en-US" altLang="en-US" sz="2800" dirty="0"/>
              <a:t> acts </a:t>
            </a:r>
            <a:br>
              <a:rPr lang="en-US" altLang="en-US" sz="2800" dirty="0"/>
            </a:br>
            <a:r>
              <a:rPr lang="en-US" altLang="en-US" sz="2800" dirty="0"/>
              <a:t>upward on the right-hand </a:t>
            </a:r>
            <a:br>
              <a:rPr lang="en-US" altLang="en-US" sz="2800" dirty="0"/>
            </a:br>
            <a:r>
              <a:rPr lang="en-US" altLang="en-US" sz="2800" dirty="0"/>
              <a:t>face of the element.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25" y="3200400"/>
            <a:ext cx="3030538" cy="341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967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049F764-413A-4B6E-A5E0-9CAEA0E81B4D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Sign Convention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The orientation of the inclined plane is determined using the angle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Establish a positive 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Times New Roman" panose="02020603050405020304" pitchFamily="18" charset="0"/>
              </a:rPr>
              <a:t>y’</a:t>
            </a:r>
            <a:r>
              <a:rPr lang="en-US" altLang="en-US" sz="2800" dirty="0"/>
              <a:t> axes using the right-hand rule.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Angle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is positive if it </a:t>
            </a:r>
            <a:br>
              <a:rPr lang="en-US" altLang="en-US" sz="2800" dirty="0"/>
            </a:br>
            <a:r>
              <a:rPr lang="en-US" altLang="en-US" sz="2800" dirty="0"/>
              <a:t>moves counterclockwise </a:t>
            </a:r>
            <a:br>
              <a:rPr lang="en-US" altLang="en-US" sz="2800" dirty="0"/>
            </a:br>
            <a:r>
              <a:rPr lang="en-US" altLang="en-US" sz="2800" dirty="0"/>
              <a:t>from the +</a:t>
            </a:r>
            <a:r>
              <a:rPr lang="en-US" altLang="en-US" sz="2800" i="1" dirty="0">
                <a:latin typeface="Times New Roman" panose="02020603050405020304" pitchFamily="18" charset="0"/>
              </a:rPr>
              <a:t>x</a:t>
            </a:r>
            <a:r>
              <a:rPr lang="en-US" altLang="en-US" sz="2800" dirty="0"/>
              <a:t> axis to </a:t>
            </a:r>
            <a:br>
              <a:rPr lang="en-US" altLang="en-US" sz="2800" dirty="0"/>
            </a:br>
            <a:r>
              <a:rPr lang="en-US" altLang="en-US" sz="2800" dirty="0"/>
              <a:t>the +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axis.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124200"/>
            <a:ext cx="4410075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636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357EFC6-370A-44C1-9333-5457AE8647CC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Normal and shear stress components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Section element as shown.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Assume sectioned area is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alt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Free-body diagram of element </a:t>
            </a:r>
            <a:br>
              <a:rPr lang="en-US" altLang="en-US" sz="2800" dirty="0"/>
            </a:br>
            <a:r>
              <a:rPr lang="en-US" altLang="en-US" sz="2800" dirty="0"/>
              <a:t>is shown.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95400"/>
            <a:ext cx="21558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733800"/>
            <a:ext cx="230505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52850"/>
            <a:ext cx="3170238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801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E729D84-2317-4BC6-BB29-2EE4619B2695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Normal and shear stress components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Apply equations of force </a:t>
            </a:r>
            <a:br>
              <a:rPr lang="en-US" altLang="en-US" sz="2800" dirty="0"/>
            </a:br>
            <a:r>
              <a:rPr lang="en-US" altLang="en-US" sz="2800" dirty="0"/>
              <a:t>equilibrium to determine </a:t>
            </a:r>
            <a:br>
              <a:rPr lang="en-US" altLang="en-US" sz="2800" dirty="0"/>
            </a:br>
            <a:r>
              <a:rPr lang="en-US" altLang="en-US" sz="2800" dirty="0"/>
              <a:t>unknown stress components:</a:t>
            </a:r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+ 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</a:t>
            </a:r>
            <a:r>
              <a:rPr lang="en-US" altLang="en-US" sz="2800" baseline="-25000" dirty="0"/>
              <a:t>’</a:t>
            </a:r>
            <a:r>
              <a:rPr lang="en-US" altLang="en-US" sz="2800" dirty="0"/>
              <a:t> = 0;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00200"/>
            <a:ext cx="2941638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914400" y="3657600"/>
          <a:ext cx="6362700" cy="231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625840" imgH="920520" progId="">
                  <p:embed/>
                </p:oleObj>
              </mc:Choice>
              <mc:Fallback>
                <p:oleObj r:id="rId3" imgW="2625840" imgH="920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657600"/>
                        <a:ext cx="6362700" cy="23129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442913" y="3013075"/>
            <a:ext cx="228600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83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AECF5AFA-140F-4A3B-9ECD-F4A0EB5E2A76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95250" y="495300"/>
            <a:ext cx="90487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Normal and shear stress components</a:t>
            </a:r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+ 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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F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y</a:t>
            </a:r>
            <a:r>
              <a:rPr lang="en-US" altLang="en-US" sz="2800" baseline="-25000" dirty="0"/>
              <a:t>’</a:t>
            </a:r>
            <a:r>
              <a:rPr lang="en-US" altLang="en-US" sz="2800" dirty="0"/>
              <a:t> = 0;</a:t>
            </a:r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indent="-341313">
              <a:lnSpc>
                <a:spcPct val="90000"/>
              </a:lnSpc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Simplify the above two equations using trigonometric identities sin2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= 2 sin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dirty="0"/>
              <a:t> cos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, </a:t>
            </a:r>
            <a:br>
              <a:rPr lang="en-US" altLang="en-US" sz="2800" dirty="0"/>
            </a:br>
            <a:r>
              <a:rPr lang="en-US" altLang="en-US" sz="2800" dirty="0"/>
              <a:t>sin</a:t>
            </a:r>
            <a:r>
              <a:rPr lang="en-US" altLang="en-US" sz="2800" baseline="30000" dirty="0"/>
              <a:t>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= (1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 cos2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)/2, and cos</a:t>
            </a:r>
            <a:r>
              <a:rPr lang="en-US" altLang="en-US" sz="2800" baseline="30000" dirty="0"/>
              <a:t>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=(1+cos2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)/2.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403350"/>
            <a:ext cx="2941638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57200" y="2362200"/>
          <a:ext cx="6764338" cy="233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856240" imgH="941760" progId="">
                  <p:embed/>
                </p:oleObj>
              </mc:Choice>
              <mc:Fallback>
                <p:oleObj r:id="rId3" imgW="2856240" imgH="941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362200"/>
                        <a:ext cx="6764338" cy="23304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 flipH="1" flipV="1">
            <a:off x="403225" y="1603375"/>
            <a:ext cx="207963" cy="30797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85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38AD9E6-4A8E-45AB-B638-F2CA0E4882C5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Normal and shear stress components</a:t>
            </a:r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>
              <a:solidFill>
                <a:srgbClr val="CC3300"/>
              </a:solidFill>
            </a:endParaRPr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If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y’</a:t>
            </a:r>
            <a:r>
              <a:rPr lang="en-US" altLang="en-US" sz="2800" dirty="0"/>
              <a:t> is needed, substitute (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=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dirty="0"/>
              <a:t> </a:t>
            </a:r>
            <a:r>
              <a:rPr lang="en-US" altLang="en-US" sz="2800" dirty="0"/>
              <a:t>+ 90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) for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into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9-1.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2674938"/>
          <a:ext cx="7751763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548080" imgH="393840" progId="">
                  <p:embed/>
                </p:oleObj>
              </mc:Choice>
              <mc:Fallback>
                <p:oleObj r:id="rId2" imgW="254808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674938"/>
                        <a:ext cx="7751763" cy="87788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44525" y="1763713"/>
          <a:ext cx="7605713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884680" imgH="393840" progId="">
                  <p:embed/>
                </p:oleObj>
              </mc:Choice>
              <mc:Fallback>
                <p:oleObj r:id="rId4" imgW="288468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" y="1763713"/>
                        <a:ext cx="7605713" cy="8683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609600" y="4876800"/>
          <a:ext cx="7724775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2945160" imgH="393840" progId="">
                  <p:embed/>
                </p:oleObj>
              </mc:Choice>
              <mc:Fallback>
                <p:oleObj r:id="rId6" imgW="294516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876800"/>
                        <a:ext cx="7724775" cy="877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2934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364E79F-D9B7-4800-9769-5A4281249F31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300"/>
              <a:t>9.2 GENERAL EQNS OF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>
                <a:solidFill>
                  <a:srgbClr val="CC3300"/>
                </a:solidFill>
              </a:rPr>
              <a:t>Procedure for Analysis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/>
              <a:t>To apply equations 9-1 and 9-2, just substitute the known data for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>
                <a:latin typeface="Times New Roman" panose="02020603050405020304" pitchFamily="18" charset="0"/>
              </a:rPr>
              <a:t>x</a:t>
            </a:r>
            <a:r>
              <a:rPr lang="en-US" altLang="en-US" i="1" dirty="0"/>
              <a:t>,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>
                <a:latin typeface="Times New Roman" panose="02020603050405020304" pitchFamily="18" charset="0"/>
              </a:rPr>
              <a:t>y</a:t>
            </a:r>
            <a:r>
              <a:rPr lang="en-US" altLang="en-US" i="1" dirty="0"/>
              <a:t>,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i="1" baseline="-25000" dirty="0" err="1">
                <a:latin typeface="Times New Roman" panose="02020603050405020304" pitchFamily="18" charset="0"/>
              </a:rPr>
              <a:t>xy</a:t>
            </a:r>
            <a:r>
              <a:rPr lang="en-US" altLang="en-US" dirty="0"/>
              <a:t>, and</a:t>
            </a:r>
            <a:r>
              <a:rPr lang="en-US" altLang="en-US" i="1" dirty="0"/>
              <a:t>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i="1" dirty="0"/>
              <a:t> </a:t>
            </a:r>
            <a:r>
              <a:rPr lang="en-US" altLang="en-US" dirty="0"/>
              <a:t>according to established sign convention.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/>
              <a:t>If</a:t>
            </a:r>
            <a:r>
              <a:rPr lang="en-US" altLang="en-US" i="1" dirty="0"/>
              <a:t>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i="1" baseline="-25000" dirty="0">
                <a:latin typeface="Times New Roman" panose="02020603050405020304" pitchFamily="18" charset="0"/>
              </a:rPr>
              <a:t>x</a:t>
            </a:r>
            <a:r>
              <a:rPr lang="en-US" altLang="en-US" i="1" dirty="0"/>
              <a:t>’ </a:t>
            </a:r>
            <a:r>
              <a:rPr lang="en-US" altLang="en-US" dirty="0"/>
              <a:t>and</a:t>
            </a:r>
            <a:r>
              <a:rPr lang="en-US" altLang="en-US" i="1" dirty="0"/>
              <a:t>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i="1" dirty="0" err="1">
                <a:latin typeface="Times New Roman" panose="02020603050405020304" pitchFamily="18" charset="0"/>
              </a:rPr>
              <a:t>x’y</a:t>
            </a:r>
            <a:r>
              <a:rPr lang="en-US" altLang="en-US" i="1" dirty="0">
                <a:latin typeface="Times New Roman" panose="02020603050405020304" pitchFamily="18" charset="0"/>
              </a:rPr>
              <a:t>’</a:t>
            </a:r>
            <a:r>
              <a:rPr lang="en-US" altLang="en-US" dirty="0"/>
              <a:t> are calculated as positive quantities, then these stresses act in the positive direction of the </a:t>
            </a:r>
            <a:r>
              <a:rPr lang="en-US" altLang="en-US" i="1" dirty="0">
                <a:latin typeface="Times New Roman" panose="02020603050405020304" pitchFamily="18" charset="0"/>
              </a:rPr>
              <a:t>x</a:t>
            </a:r>
            <a:r>
              <a:rPr lang="en-US" altLang="en-US" i="1" dirty="0"/>
              <a:t>’</a:t>
            </a:r>
            <a:r>
              <a:rPr lang="en-US" altLang="en-US" dirty="0"/>
              <a:t> and </a:t>
            </a:r>
            <a:r>
              <a:rPr lang="en-US" altLang="en-US" i="1" dirty="0">
                <a:latin typeface="Times New Roman" panose="02020603050405020304" pitchFamily="18" charset="0"/>
              </a:rPr>
              <a:t>y</a:t>
            </a:r>
            <a:r>
              <a:rPr lang="en-US" altLang="en-US" i="1" dirty="0"/>
              <a:t>’</a:t>
            </a:r>
            <a:r>
              <a:rPr lang="en-US" altLang="en-US" dirty="0"/>
              <a:t> axes.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/>
              <a:t>Tip: For your convenience, equations 9-1 to 9-3 can be programmed on your pocket calculator.</a:t>
            </a:r>
          </a:p>
        </p:txBody>
      </p:sp>
    </p:spTree>
    <p:extLst>
      <p:ext uri="{BB962C8B-B14F-4D97-AF65-F5344CB8AC3E}">
        <p14:creationId xmlns:p14="http://schemas.microsoft.com/office/powerpoint/2010/main" val="2711559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5697406-1F59-4741-9C70-8DDBD0C9849E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/>
              <a:t>State of stress at a point is represented by the element shown. Determine the state of stress at the point on another element orientated 30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clockwise from the position shown.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819400"/>
            <a:ext cx="3657600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845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549935C-F6AD-49D8-B1D9-2BDD625BBE12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This problem was solved in Example 9.1 using basic principles. Here we apply Eqns. 9-1 and 9-2.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From established sign convention,</a:t>
            </a:r>
          </a:p>
          <a:p>
            <a:pPr marL="341313" indent="-341313">
              <a:buFont typeface="Arial" panose="020B0604020202020204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en-US" sz="2800" dirty="0"/>
          </a:p>
          <a:p>
            <a:pPr marL="341313" indent="-339725"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Plane CD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+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axis is directed outward, </a:t>
            </a:r>
            <a:br>
              <a:rPr lang="en-US" altLang="en-US" sz="2800" dirty="0"/>
            </a:br>
            <a:r>
              <a:rPr lang="en-US" altLang="en-US" sz="2800" dirty="0"/>
              <a:t>perpendicular to </a:t>
            </a:r>
            <a:r>
              <a:rPr lang="en-US" altLang="en-US" sz="2800" i="1" dirty="0">
                <a:latin typeface="Times New Roman" panose="02020603050405020304" pitchFamily="18" charset="0"/>
              </a:rPr>
              <a:t>CD</a:t>
            </a:r>
            <a:r>
              <a:rPr lang="en-US" altLang="en-US" sz="2800" dirty="0"/>
              <a:t>, </a:t>
            </a:r>
            <a:br>
              <a:rPr lang="en-US" altLang="en-US" sz="2800" dirty="0"/>
            </a:br>
            <a:r>
              <a:rPr lang="en-US" altLang="en-US" sz="2800" dirty="0"/>
              <a:t>and +</a:t>
            </a:r>
            <a:r>
              <a:rPr lang="en-US" altLang="en-US" sz="2800" i="1" dirty="0">
                <a:latin typeface="Times New Roman" panose="02020603050405020304" pitchFamily="18" charset="0"/>
              </a:rPr>
              <a:t>y</a:t>
            </a:r>
            <a:r>
              <a:rPr lang="en-US" altLang="en-US" sz="2800" dirty="0"/>
              <a:t>’ axis directed along </a:t>
            </a:r>
            <a:r>
              <a:rPr lang="en-US" altLang="en-US" sz="2800" i="1" dirty="0">
                <a:latin typeface="Times New Roman" panose="02020603050405020304" pitchFamily="18" charset="0"/>
              </a:rPr>
              <a:t>CD</a:t>
            </a:r>
            <a:r>
              <a:rPr lang="en-US" altLang="en-US" sz="2800" dirty="0"/>
              <a:t>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Angle measured </a:t>
            </a:r>
            <a:br>
              <a:rPr lang="en-US" altLang="en-US" sz="2800" dirty="0"/>
            </a:br>
            <a:r>
              <a:rPr lang="en-US" altLang="en-US" sz="2800" dirty="0"/>
              <a:t>is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=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30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(clockwise).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85800" y="2590800"/>
          <a:ext cx="7605713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777040" imgH="201960" progId="">
                  <p:embed/>
                </p:oleObj>
              </mc:Choice>
              <mc:Fallback>
                <p:oleObj r:id="rId2" imgW="2777040" imgH="20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90800"/>
                        <a:ext cx="7605713" cy="4746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200400"/>
            <a:ext cx="3352800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355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9810CF3-B51E-4AA1-BAD2-24CA538E4FE1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Plane CD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Apply </a:t>
            </a:r>
            <a:r>
              <a:rPr lang="en-US" altLang="en-US" sz="2800" dirty="0" err="1"/>
              <a:t>Eqns</a:t>
            </a:r>
            <a:r>
              <a:rPr lang="en-US" altLang="en-US" sz="2800" dirty="0"/>
              <a:t> 9-1 and 9-2: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The negative signs indicate that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’</a:t>
            </a:r>
            <a:r>
              <a:rPr lang="en-US" altLang="en-US" sz="2800" dirty="0"/>
              <a:t> act in the negative 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Times New Roman" panose="02020603050405020304" pitchFamily="18" charset="0"/>
              </a:rPr>
              <a:t>y’</a:t>
            </a:r>
            <a:r>
              <a:rPr lang="en-US" altLang="en-US" sz="2800" dirty="0"/>
              <a:t> directions.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533400" y="2209800"/>
          <a:ext cx="8255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682800" imgH="570960" progId="">
                  <p:embed/>
                </p:oleObj>
              </mc:Choice>
              <mc:Fallback>
                <p:oleObj r:id="rId2" imgW="3682800" imgH="57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209800"/>
                        <a:ext cx="8255000" cy="1371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09600" y="3810000"/>
          <a:ext cx="7065963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189960" imgH="570960" progId="">
                  <p:embed/>
                </p:oleObj>
              </mc:Choice>
              <mc:Fallback>
                <p:oleObj r:id="rId4" imgW="3189960" imgH="57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810000"/>
                        <a:ext cx="7065963" cy="14255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90152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4355E30-F257-4207-AB21-C0AFEFDAE19F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152400" y="1066800"/>
            <a:ext cx="87630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531813" indent="-531813"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531813" algn="l"/>
                <a:tab pos="1446213" algn="l"/>
                <a:tab pos="2360613" algn="l"/>
                <a:tab pos="3275013" algn="l"/>
                <a:tab pos="4189413" algn="l"/>
                <a:tab pos="5103813" algn="l"/>
                <a:tab pos="6018213" algn="l"/>
                <a:tab pos="6932613" algn="l"/>
                <a:tab pos="7847013" algn="l"/>
                <a:tab pos="8761413" algn="l"/>
                <a:tab pos="9675813" algn="l"/>
                <a:tab pos="1059021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en-US" sz="2800"/>
              <a:t>Discuss a method for </a:t>
            </a:r>
            <a:br>
              <a:rPr lang="en-US" altLang="en-US" sz="2800"/>
            </a:br>
            <a:r>
              <a:rPr lang="en-US" altLang="en-US" sz="2800"/>
              <a:t>determining the absolute </a:t>
            </a:r>
            <a:br>
              <a:rPr lang="en-US" altLang="en-US" sz="2800"/>
            </a:br>
            <a:r>
              <a:rPr lang="en-US" altLang="en-US" sz="2800"/>
              <a:t>maximum shear stress at a </a:t>
            </a:r>
            <a:br>
              <a:rPr lang="en-US" altLang="en-US" sz="2800"/>
            </a:br>
            <a:r>
              <a:rPr lang="en-US" altLang="en-US" sz="2800"/>
              <a:t>point when material is </a:t>
            </a:r>
            <a:br>
              <a:rPr lang="en-US" altLang="en-US" sz="2800"/>
            </a:br>
            <a:r>
              <a:rPr lang="en-US" altLang="en-US" sz="2800"/>
              <a:t>subjected to plane and </a:t>
            </a:r>
            <a:br>
              <a:rPr lang="en-US" altLang="en-US" sz="2800"/>
            </a:br>
            <a:r>
              <a:rPr lang="en-US" altLang="en-US" sz="2800"/>
              <a:t>3-dimensional states of stress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OBJECTIVES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413" y="1066800"/>
            <a:ext cx="3430587" cy="343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860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01FB0C8-540F-4CD4-AC92-621B4ECE9371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8344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>
                <a:solidFill>
                  <a:srgbClr val="333399"/>
                </a:solidFill>
              </a:rPr>
              <a:t>Plane BC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dirty="0"/>
              <a:t>Similarly, stress components </a:t>
            </a:r>
            <a:br>
              <a:rPr lang="en-US" altLang="en-US" dirty="0"/>
            </a:br>
            <a:r>
              <a:rPr lang="en-US" altLang="en-US" dirty="0"/>
              <a:t>acting on face </a:t>
            </a:r>
            <a:r>
              <a:rPr lang="en-US" altLang="en-US" i="1" dirty="0">
                <a:latin typeface="Times New Roman" panose="02020603050405020304" pitchFamily="18" charset="0"/>
              </a:rPr>
              <a:t>BC</a:t>
            </a:r>
            <a:r>
              <a:rPr lang="en-US" altLang="en-US" dirty="0"/>
              <a:t> are </a:t>
            </a:r>
            <a:br>
              <a:rPr lang="en-US" altLang="en-US" dirty="0"/>
            </a:br>
            <a:r>
              <a:rPr lang="en-US" altLang="en-US" dirty="0"/>
              <a:t>obtained using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dirty="0"/>
              <a:t> = 60</a:t>
            </a:r>
            <a:r>
              <a:rPr lang="en-US" altLang="en-US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dirty="0"/>
              <a:t>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85800" y="3429000"/>
          <a:ext cx="77343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448080" imgH="570960" progId="">
                  <p:embed/>
                </p:oleObj>
              </mc:Choice>
              <mc:Fallback>
                <p:oleObj r:id="rId2" imgW="3448080" imgH="57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429000"/>
                        <a:ext cx="7734300" cy="1371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85800" y="4899025"/>
          <a:ext cx="6542088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955240" imgH="570960" progId="">
                  <p:embed/>
                </p:oleObj>
              </mc:Choice>
              <mc:Fallback>
                <p:oleObj r:id="rId4" imgW="2955240" imgH="570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899025"/>
                        <a:ext cx="6542088" cy="14255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43000"/>
            <a:ext cx="20859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404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5A4261B-1AD3-4FAD-B706-15E04B0C0293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As shown, shear stress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’</a:t>
            </a:r>
            <a:r>
              <a:rPr lang="en-US" altLang="en-US" sz="2800" dirty="0"/>
              <a:t> was computed twice to provide a check.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Negative sign for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indicates that stress acts in the negative 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direction.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The results are shown below.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733800"/>
            <a:ext cx="2849563" cy="261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865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C18C110-16C3-45F4-9B91-E569C05EC33B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19200" y="3657600"/>
            <a:ext cx="3962400" cy="13716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In-plane principal stresses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Differentiate Eqn. 9-1 w.r.t.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and equate to zero: 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Solving the equation and let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>
                <a:latin typeface="Times New Roman" panose="02020603050405020304" pitchFamily="18" charset="0"/>
              </a:rPr>
              <a:t> =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dirty="0"/>
              <a:t>, we get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Solution has two roots,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1</a:t>
            </a:r>
            <a:r>
              <a:rPr lang="en-US" altLang="en-US" sz="2800" dirty="0"/>
              <a:t>,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/>
              <a:t>. 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1</a:t>
            </a:r>
            <a:r>
              <a:rPr lang="en-US" altLang="en-US" sz="2800" dirty="0"/>
              <a:t>,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/>
              <a:t> are 90 degrees apart.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600200" y="2209800"/>
          <a:ext cx="6243638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53560" imgH="393840" progId="">
                  <p:embed/>
                </p:oleObj>
              </mc:Choice>
              <mc:Fallback>
                <p:oleObj r:id="rId2" imgW="265356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209800"/>
                        <a:ext cx="6243638" cy="877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676400" y="3787775"/>
          <a:ext cx="5465763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801440" imgH="430560" progId="">
                  <p:embed/>
                </p:oleObj>
              </mc:Choice>
              <mc:Fallback>
                <p:oleObj r:id="rId4" imgW="1801440" imgH="43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787775"/>
                        <a:ext cx="5465763" cy="1031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22831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998DB03-1269-4F71-A8E8-96E9361857EF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In-plane principal stresses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For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1</a:t>
            </a:r>
            <a:r>
              <a:rPr lang="en-US" altLang="en-US" sz="2800" dirty="0"/>
              <a:t>,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For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2</a:t>
            </a:r>
            <a:r>
              <a:rPr lang="en-US" altLang="en-US" sz="2800" dirty="0">
                <a:latin typeface="Times New Roman" panose="02020603050405020304" pitchFamily="18" charset="0"/>
              </a:rPr>
              <a:t>,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336800" y="1443038"/>
          <a:ext cx="6426200" cy="2443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57360" imgH="951480" progId="">
                  <p:embed/>
                </p:oleObj>
              </mc:Choice>
              <mc:Fallback>
                <p:oleObj r:id="rId2" imgW="2457360" imgH="95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1443038"/>
                        <a:ext cx="6426200" cy="24431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2230438" y="4224338"/>
          <a:ext cx="6608762" cy="240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576880" imgH="951480" progId="">
                  <p:embed/>
                </p:oleObj>
              </mc:Choice>
              <mc:Fallback>
                <p:oleObj r:id="rId4" imgW="2576880" imgH="95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0438" y="4224338"/>
                        <a:ext cx="6608762" cy="240506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13606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F27AD14-4B28-4A9E-B4AF-7934CD9F9987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5800" y="2514600"/>
            <a:ext cx="6248400" cy="13716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In-plane principal stresses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Substituting either of the two sets of trigonometric relations into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9-1, we get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The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gives the maximum/minimum in-plane normal stress acting at a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, where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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The values obtained are the principal in-plane principal stresses, and the related planes are the principal planes of stress. 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95350" y="2590800"/>
          <a:ext cx="771525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05680" imgH="471960" progId="">
                  <p:embed/>
                </p:oleObj>
              </mc:Choice>
              <mc:Fallback>
                <p:oleObj r:id="rId2" imgW="2605680" imgH="47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350" y="2590800"/>
                        <a:ext cx="7715250" cy="1143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38588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0011315-555F-4A51-BC30-C417AD122F33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43000" y="4648200"/>
            <a:ext cx="4191000" cy="12192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In-plane principal stresses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If the trigonometric relations for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are substituted into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9-2, it can be seen that </a:t>
            </a:r>
            <a:br>
              <a:rPr lang="en-US" altLang="en-US" sz="2800" dirty="0"/>
            </a:b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’</a:t>
            </a:r>
            <a:r>
              <a:rPr lang="en-US" altLang="en-US" sz="2800" dirty="0"/>
              <a:t> = 0.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No shear stress acts on the principal planes.</a:t>
            </a:r>
          </a:p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Maximum in-plane shear stress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Differentiate Eqn. 9-2 w.r.t.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and equate to zero: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524000" y="4724400"/>
          <a:ext cx="5453063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900440" imgH="430560" progId="">
                  <p:embed/>
                </p:oleObj>
              </mc:Choice>
              <mc:Fallback>
                <p:oleObj r:id="rId2" imgW="1900440" imgH="430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724400"/>
                        <a:ext cx="5453063" cy="10318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70235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A579C31E-2988-4352-B1D8-0EE3DDC28C7F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Maximum in-plane shear stress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The two roots of this equation,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can be determined using the shaded triangles as shown.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The planes for maximum </a:t>
            </a:r>
            <a:br>
              <a:rPr lang="en-US" altLang="en-US" sz="2800" dirty="0"/>
            </a:br>
            <a:r>
              <a:rPr lang="en-US" altLang="en-US" sz="2800" dirty="0"/>
              <a:t>shear stress can be </a:t>
            </a:r>
            <a:br>
              <a:rPr lang="en-US" altLang="en-US" sz="2800" dirty="0"/>
            </a:br>
            <a:r>
              <a:rPr lang="en-US" altLang="en-US" sz="2800" dirty="0"/>
              <a:t>determined by orienting </a:t>
            </a:r>
            <a:br>
              <a:rPr lang="en-US" altLang="en-US" sz="2800" dirty="0"/>
            </a:br>
            <a:r>
              <a:rPr lang="en-US" altLang="en-US" sz="2800" dirty="0"/>
              <a:t>an element 45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from the </a:t>
            </a:r>
            <a:br>
              <a:rPr lang="en-US" altLang="en-US" sz="2800" dirty="0"/>
            </a:br>
            <a:r>
              <a:rPr lang="en-US" altLang="en-US" sz="2800" dirty="0"/>
              <a:t>position of an element </a:t>
            </a:r>
            <a:br>
              <a:rPr lang="en-US" altLang="en-US" sz="2800" dirty="0"/>
            </a:br>
            <a:r>
              <a:rPr lang="en-US" altLang="en-US" sz="2800" dirty="0"/>
              <a:t>that defines the plane </a:t>
            </a:r>
            <a:br>
              <a:rPr lang="en-US" altLang="en-US" sz="2800" dirty="0"/>
            </a:br>
            <a:r>
              <a:rPr lang="en-US" altLang="en-US" sz="2800" dirty="0"/>
              <a:t>of principal stress.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513" y="2590800"/>
            <a:ext cx="4002087" cy="264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808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1DAAB0D-3CE1-43A0-BEE8-9707DFBDD396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38200" y="3581400"/>
            <a:ext cx="5791200" cy="14478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/>
              <a:t>9.2 PRINCIPAL STRESSES AND MAXIMUM IN-PLANE SHEAR STRESS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41313"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Maximum in-plane shear stress</a:t>
            </a:r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Using either one of the roots</a:t>
            </a:r>
            <a:br>
              <a:rPr lang="en-US" altLang="en-US" sz="2800" dirty="0"/>
            </a:b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and taking </a:t>
            </a:r>
            <a:r>
              <a:rPr lang="en-US" altLang="en-US" sz="2800" dirty="0" err="1"/>
              <a:t>trigo</a:t>
            </a:r>
            <a:r>
              <a:rPr lang="en-US" altLang="en-US" sz="2800" dirty="0"/>
              <a:t> </a:t>
            </a:r>
            <a:br>
              <a:rPr lang="en-US" altLang="en-US" sz="2800" dirty="0"/>
            </a:br>
            <a:r>
              <a:rPr lang="en-US" altLang="en-US" sz="2800" dirty="0"/>
              <a:t>values of sin 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s</a:t>
            </a:r>
            <a:r>
              <a:rPr lang="en-US" altLang="en-US" sz="2800" dirty="0"/>
              <a:t> and cos 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s</a:t>
            </a:r>
            <a:r>
              <a:rPr lang="en-US" altLang="en-US" sz="2800" dirty="0"/>
              <a:t> </a:t>
            </a:r>
            <a:br>
              <a:rPr lang="en-US" altLang="en-US" sz="2800" dirty="0"/>
            </a:br>
            <a:r>
              <a:rPr lang="en-US" altLang="en-US" sz="2800" dirty="0"/>
              <a:t>and substitute into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9-2:</a:t>
            </a:r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/>
          </a:p>
          <a:p>
            <a:pPr marL="341313" indent="-339725"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/>
              <a:t>Value calculated in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9-7 is referred to as the maximum in-plane shear stress.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143000"/>
            <a:ext cx="2933700" cy="19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1411288" y="3711575"/>
          <a:ext cx="6407150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168640" imgH="555120" progId="">
                  <p:embed/>
                </p:oleObj>
              </mc:Choice>
              <mc:Fallback>
                <p:oleObj r:id="rId3" imgW="2168640" imgH="555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1288" y="3711575"/>
                        <a:ext cx="6407150" cy="11509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5355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EE2B9F3-4A64-4E39-979F-8485972A008E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1313" algn="l">
              <a:spcBef>
                <a:spcPts val="7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Maximum in-plane shear stress</a:t>
            </a: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Substitute values for sin 2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dirty="0">
                <a:solidFill>
                  <a:srgbClr val="000000"/>
                </a:solidFill>
              </a:rPr>
              <a:t> and cos 2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dirty="0">
                <a:solidFill>
                  <a:srgbClr val="000000"/>
                </a:solidFill>
              </a:rPr>
              <a:t> into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 err="1">
                <a:solidFill>
                  <a:srgbClr val="000000"/>
                </a:solidFill>
              </a:rPr>
              <a:t>Eqn</a:t>
            </a:r>
            <a:r>
              <a:rPr lang="en-US" altLang="en-US" sz="2800" dirty="0">
                <a:solidFill>
                  <a:srgbClr val="000000"/>
                </a:solidFill>
              </a:rPr>
              <a:t> 9-1, we get a normal stress acting on the planes of maximum in-plane shear stress:</a:t>
            </a: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You can also program the above equations on your pocket calculator.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0" y="3048000"/>
            <a:ext cx="2743200" cy="10668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 b="1">
                <a:solidFill>
                  <a:srgbClr val="FFFFFF"/>
                </a:solidFill>
              </a:rPr>
              <a:t>9.2 PRINCIPAL STRESSES AND MAXIMUM IN-PLANE SHEAR STRESS</a:t>
            </a: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752600" y="3124200"/>
          <a:ext cx="4516438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290240" imgH="393840" progId="">
                  <p:embed/>
                </p:oleObj>
              </mc:Choice>
              <mc:Fallback>
                <p:oleObj r:id="rId2" imgW="129024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124200"/>
                        <a:ext cx="4516438" cy="877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85104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47671D7-7017-44D3-8ED3-9B2E4B279F1D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1054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1313" algn="l">
              <a:lnSpc>
                <a:spcPct val="90000"/>
              </a:lnSpc>
              <a:spcBef>
                <a:spcPts val="7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IMPORTANT</a:t>
            </a:r>
          </a:p>
          <a:p>
            <a:pPr marL="341313" indent="-339725" algn="l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Principal stresses represent the maximum and minimum normal stresses at the pt.</a:t>
            </a:r>
          </a:p>
          <a:p>
            <a:pPr marL="341313" indent="-339725" algn="l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When state of stress is represented by principal stresses, no shear stress will act on element.</a:t>
            </a:r>
          </a:p>
          <a:p>
            <a:pPr marL="341313" indent="-339725" algn="l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State of stress at the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can also be represented in terms of the maximum in-plane shear stress. An average normal stress will also act on the element.</a:t>
            </a:r>
          </a:p>
          <a:p>
            <a:pPr marL="341313" indent="-339725" algn="l">
              <a:lnSpc>
                <a:spcPct val="90000"/>
              </a:lnSpc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Element representing the maximum in-plane shear stress with associated average normal stresses is oriented 45</a:t>
            </a:r>
            <a:r>
              <a:rPr lang="en-US" altLang="en-US" sz="280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>
                <a:solidFill>
                  <a:srgbClr val="000000"/>
                </a:solidFill>
              </a:rPr>
              <a:t> from element represented principal stresses.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100" b="1">
                <a:solidFill>
                  <a:srgbClr val="FFFFFF"/>
                </a:solidFill>
              </a:rPr>
              <a:t>9.2 PRINCIPAL STRESSES AND MAXIMUM IN-PLANE SHEAR STRESS</a:t>
            </a:r>
          </a:p>
        </p:txBody>
      </p:sp>
    </p:spTree>
    <p:extLst>
      <p:ext uri="{BB962C8B-B14F-4D97-AF65-F5344CB8AC3E}">
        <p14:creationId xmlns:p14="http://schemas.microsoft.com/office/powerpoint/2010/main" val="1932022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C6BC624-4656-43F3-9DFC-6DB355FCE5DA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839200" cy="5334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CHAPTER OUTLINE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4800" y="1066800"/>
            <a:ext cx="8305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/>
              <a:t>Plane-Stress Transformation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/>
              <a:t>General Equations of Plane Stress Transformation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/>
              <a:t>Principal Stresses and Maximum In-Plane Shear Stress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/>
              <a:t>Mohr’s Circle – Plane Stress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/>
              <a:t>Stress in Shafts Due to Axial Load and Torsion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/>
              <a:t>Stress Variations Throughout a Prismatic Beam</a:t>
            </a:r>
          </a:p>
          <a:p>
            <a:pPr marL="608013" indent="-608013">
              <a:buFont typeface="Times New Roman" panose="02020603050405020304" pitchFamily="18" charset="0"/>
              <a:buAutoNum type="arabicPeriod"/>
              <a:tabLst>
                <a:tab pos="1177925" algn="l"/>
                <a:tab pos="2092325" algn="l"/>
                <a:tab pos="3006725" algn="l"/>
                <a:tab pos="3921125" algn="l"/>
                <a:tab pos="4835525" algn="l"/>
                <a:tab pos="5749925" algn="l"/>
                <a:tab pos="6664325" algn="l"/>
                <a:tab pos="7578725" algn="l"/>
                <a:tab pos="8493125" algn="l"/>
                <a:tab pos="9407525" algn="l"/>
                <a:tab pos="10321925" algn="l"/>
              </a:tabLst>
            </a:pPr>
            <a:r>
              <a:rPr lang="en-US" altLang="en-US"/>
              <a:t>Absolute Maximum Shear Stress</a:t>
            </a:r>
          </a:p>
        </p:txBody>
      </p:sp>
    </p:spTree>
    <p:extLst>
      <p:ext uri="{BB962C8B-B14F-4D97-AF65-F5344CB8AC3E}">
        <p14:creationId xmlns:p14="http://schemas.microsoft.com/office/powerpoint/2010/main" val="9269633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8EB24F0-CBDC-489E-B671-61C615E09446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/>
              <a:t>When torsional loading T is applied to bar, it produces a state of pure shear stress in the material. Determine (a) the maximum in-plane shear stress and associated average normal stress, and (b) the principal stress.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860" y="2971800"/>
            <a:ext cx="305696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200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54C1C0E-FF06-42AF-950F-E910033F8556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/>
              <a:t>From established sign convention:</a:t>
            </a:r>
          </a:p>
          <a:p>
            <a:pPr marL="338138" indent="-336550">
              <a:buFontTx/>
              <a:buNone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endParaRPr lang="en-US" altLang="en-US" sz="2800" dirty="0"/>
          </a:p>
          <a:p>
            <a:pPr marL="338138" indent="-336550">
              <a:buFontTx/>
              <a:buNone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Maximum in-plane shear stress</a:t>
            </a:r>
          </a:p>
          <a:p>
            <a:pPr marL="336550" indent="-336550">
              <a:buFont typeface="Arial" panose="020B0604020202020204" pitchFamily="34" charset="0"/>
              <a:buChar char="•"/>
              <a:tabLst>
                <a:tab pos="906463" algn="l"/>
                <a:tab pos="1820863" algn="l"/>
                <a:tab pos="2735263" algn="l"/>
                <a:tab pos="3649663" algn="l"/>
                <a:tab pos="4564063" algn="l"/>
                <a:tab pos="5478463" algn="l"/>
                <a:tab pos="6392863" algn="l"/>
                <a:tab pos="7307263" algn="l"/>
                <a:tab pos="8221663" algn="l"/>
                <a:tab pos="9136063" algn="l"/>
                <a:tab pos="10050463" algn="l"/>
              </a:tabLst>
            </a:pPr>
            <a:r>
              <a:rPr lang="en-US" altLang="en-US" sz="2800" dirty="0"/>
              <a:t>Apply </a:t>
            </a:r>
            <a:r>
              <a:rPr lang="en-US" altLang="en-US" sz="2800" dirty="0" err="1"/>
              <a:t>Eqns</a:t>
            </a:r>
            <a:r>
              <a:rPr lang="en-US" altLang="en-US" sz="2800" dirty="0"/>
              <a:t> 9-7 and 9-8,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209800" y="1676400"/>
          <a:ext cx="4000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341360" imgH="201960" progId="">
                  <p:embed/>
                </p:oleObj>
              </mc:Choice>
              <mc:Fallback>
                <p:oleObj r:id="rId2" imgW="1341360" imgH="20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676400"/>
                        <a:ext cx="4000500" cy="482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65175" y="3276600"/>
          <a:ext cx="74961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045240" imgH="555120" progId="">
                  <p:embed/>
                </p:oleObj>
              </mc:Choice>
              <mc:Fallback>
                <p:oleObj r:id="rId4" imgW="3045240" imgH="555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3276600"/>
                        <a:ext cx="7496175" cy="1143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762000" y="4800600"/>
          <a:ext cx="3867150" cy="877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548000" imgH="393840" progId="">
                  <p:embed/>
                </p:oleObj>
              </mc:Choice>
              <mc:Fallback>
                <p:oleObj r:id="rId6" imgW="154800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4800600"/>
                        <a:ext cx="3867150" cy="8778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0130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6D1108D-2A45-45B1-B3FF-105B6EBE6EF3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Maximum in-plane shear stress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As expected, maximum in-plane shear stress represented by element shown initially.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Experimental results show that materials that are ductile will fail due to shear stress. Thus, with a torque applied to a bar </a:t>
            </a:r>
            <a:br>
              <a:rPr lang="en-US" altLang="en-US" sz="2800" dirty="0"/>
            </a:br>
            <a:r>
              <a:rPr lang="en-US" altLang="en-US" sz="2800" dirty="0"/>
              <a:t>made from mild steel, </a:t>
            </a:r>
            <a:br>
              <a:rPr lang="en-US" altLang="en-US" sz="2800" dirty="0"/>
            </a:br>
            <a:r>
              <a:rPr lang="en-US" altLang="en-US" sz="2800" dirty="0"/>
              <a:t>the maximum in-plane </a:t>
            </a:r>
            <a:br>
              <a:rPr lang="en-US" altLang="en-US" sz="2800" dirty="0"/>
            </a:br>
            <a:r>
              <a:rPr lang="en-US" altLang="en-US" sz="2800" dirty="0"/>
              <a:t>shear stress will cause </a:t>
            </a:r>
            <a:br>
              <a:rPr lang="en-US" altLang="en-US" sz="2800" dirty="0"/>
            </a:br>
            <a:r>
              <a:rPr lang="en-US" altLang="en-US" sz="2800" dirty="0"/>
              <a:t>failure as shown.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505200"/>
            <a:ext cx="4572000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2963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70E8996-CF7B-44BE-B66B-578E929CCE63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>
                <a:solidFill>
                  <a:srgbClr val="333399"/>
                </a:solidFill>
              </a:rPr>
              <a:t>Principal stress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dirty="0"/>
              <a:t>Apply </a:t>
            </a:r>
            <a:r>
              <a:rPr lang="en-US" altLang="en-US" dirty="0" err="1"/>
              <a:t>Eqns</a:t>
            </a:r>
            <a:r>
              <a:rPr lang="en-US" altLang="en-US" dirty="0"/>
              <a:t> 9-4 and 9-5, 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1219200" y="2286000"/>
          <a:ext cx="5100638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244240" imgH="640080" progId="">
                  <p:embed/>
                </p:oleObj>
              </mc:Choice>
              <mc:Fallback>
                <p:oleObj r:id="rId2" imgW="2244240" imgH="640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286000"/>
                        <a:ext cx="5100638" cy="16271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457200" y="4572000"/>
          <a:ext cx="5719763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239920" imgH="703800" progId="">
                  <p:embed/>
                </p:oleObj>
              </mc:Choice>
              <mc:Fallback>
                <p:oleObj r:id="rId4" imgW="2239920" imgH="70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572000"/>
                        <a:ext cx="5719763" cy="182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0727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A66561F-6760-4295-83E3-25D9859B119A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Principal stress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Apply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9-1 with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= 45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</a:p>
          <a:p>
            <a:pPr marL="336550" indent="-334963">
              <a:buFont typeface="Arial" panose="020B0604020202020204" pitchFamily="34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800" dirty="0"/>
          </a:p>
          <a:p>
            <a:pPr marL="336550" indent="-334963">
              <a:buFont typeface="Arial" panose="020B0604020202020204" pitchFamily="34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800" dirty="0"/>
          </a:p>
          <a:p>
            <a:pPr marL="336550" indent="-334963">
              <a:buFont typeface="Arial" panose="020B0604020202020204" pitchFamily="34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800" dirty="0"/>
          </a:p>
          <a:p>
            <a:pPr marL="336550" indent="-334963">
              <a:buFont typeface="Arial" panose="020B0604020202020204" pitchFamily="34" charset="0"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endParaRPr lang="en-US" altLang="en-US" sz="2800" dirty="0"/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Thus, if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=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/>
              <a:t> acts at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= 45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b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</a:br>
            <a:r>
              <a:rPr lang="en-US" altLang="en-US" sz="2800" dirty="0"/>
              <a:t>as shown, and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=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/>
              <a:t> acts on </a:t>
            </a:r>
            <a:br>
              <a:rPr lang="en-US" altLang="en-US" sz="2800" dirty="0"/>
            </a:br>
            <a:r>
              <a:rPr lang="en-US" altLang="en-US" sz="2800" dirty="0"/>
              <a:t>the other face,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= 135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. 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806450" y="2286000"/>
          <a:ext cx="6318250" cy="142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08920" imgH="589320" progId="">
                  <p:embed/>
                </p:oleObj>
              </mc:Choice>
              <mc:Fallback>
                <p:oleObj r:id="rId2" imgW="2608920" imgH="58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" y="2286000"/>
                        <a:ext cx="6318250" cy="1422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352800"/>
            <a:ext cx="229711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0074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A49249D-4F6A-4646-AAAC-9A9734E819F1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9.3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138" indent="-336550">
              <a:buFontTx/>
              <a:buNone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Principal stress</a:t>
            </a:r>
          </a:p>
          <a:p>
            <a:pPr marL="336550" indent="-334963">
              <a:buFont typeface="Arial" panose="020B0604020202020204" pitchFamily="34" charset="0"/>
              <a:buChar char="•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</a:tabLst>
            </a:pPr>
            <a:r>
              <a:rPr lang="en-US" altLang="en-US" sz="2800" dirty="0"/>
              <a:t>Materials that are brittle fail due to normal stress. An example is cast iron when subjected to torsion, fails in tension at 45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inclination as shown below.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429000"/>
            <a:ext cx="3876675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14850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A2289DD1-1EB8-41C5-A5E9-CAC6F719613E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9.6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/>
              <a:t>State of plane stress at a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on a body is represented on the element shown. Represent this stress state in terms of the maximum in-plane shear stress and associated average normal stress.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71800"/>
            <a:ext cx="32845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9403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126D65A-EB10-4AEB-89DC-786535060649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9.6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Orientation of element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Since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</a:t>
            </a:r>
            <a:r>
              <a:rPr lang="en-US" altLang="en-US" sz="2800" dirty="0"/>
              <a:t> =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20 MPa,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dirty="0">
                <a:latin typeface="Times New Roman" panose="02020603050405020304" pitchFamily="18" charset="0"/>
              </a:rPr>
              <a:t>y</a:t>
            </a:r>
            <a:r>
              <a:rPr lang="en-US" altLang="en-US" sz="2800" dirty="0"/>
              <a:t> = 90 MPa, and </a:t>
            </a:r>
            <a:br>
              <a:rPr lang="en-US" altLang="en-US" sz="2800" dirty="0"/>
            </a:b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xy</a:t>
            </a:r>
            <a:r>
              <a:rPr lang="en-US" altLang="en-US" sz="2800" dirty="0"/>
              <a:t> = 60 MPa and applying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9-6,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Note that the angles are 45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</a:t>
            </a:r>
            <a:br>
              <a:rPr lang="en-US" altLang="en-US" sz="2800" dirty="0"/>
            </a:br>
            <a:r>
              <a:rPr lang="en-US" altLang="en-US" sz="2800" dirty="0"/>
              <a:t>away from principal planes </a:t>
            </a:r>
            <a:br>
              <a:rPr lang="en-US" altLang="en-US" sz="2800" dirty="0"/>
            </a:br>
            <a:r>
              <a:rPr lang="en-US" altLang="en-US" sz="2800" dirty="0"/>
              <a:t>of stress.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08425"/>
            <a:ext cx="2901950" cy="262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066800" y="2732088"/>
          <a:ext cx="5813425" cy="199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536560" imgH="798480" progId="">
                  <p:embed/>
                </p:oleObj>
              </mc:Choice>
              <mc:Fallback>
                <p:oleObj r:id="rId3" imgW="2536560" imgH="798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732088"/>
                        <a:ext cx="5813425" cy="199231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22349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74DCA97-6C39-40A0-9721-794C242407DB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9.6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Maximum in-plane shear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Applying </a:t>
            </a:r>
            <a:r>
              <a:rPr lang="en-US" altLang="en-US" sz="2800" dirty="0" err="1"/>
              <a:t>Eqn</a:t>
            </a:r>
            <a:r>
              <a:rPr lang="en-US" altLang="en-US" sz="2800" dirty="0"/>
              <a:t> 9-7,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Thus		        acts in the +</a:t>
            </a:r>
            <a:r>
              <a:rPr lang="en-US" altLang="en-US" sz="2800" i="1" dirty="0">
                <a:latin typeface="Times New Roman" panose="02020603050405020304" pitchFamily="18" charset="0"/>
              </a:rPr>
              <a:t>y’</a:t>
            </a:r>
            <a:r>
              <a:rPr lang="en-US" altLang="en-US" sz="2800" dirty="0"/>
              <a:t> direction on this </a:t>
            </a:r>
            <a:br>
              <a:rPr lang="en-US" altLang="en-US" sz="2800" dirty="0"/>
            </a:br>
            <a:br>
              <a:rPr lang="en-US" altLang="en-US" sz="2800" dirty="0"/>
            </a:br>
            <a:r>
              <a:rPr lang="en-US" altLang="en-US" sz="2800" dirty="0"/>
              <a:t>face (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= 21.3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).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457200" y="2514600"/>
          <a:ext cx="8099425" cy="169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114720" imgH="640440" progId="">
                  <p:embed/>
                </p:oleObj>
              </mc:Choice>
              <mc:Fallback>
                <p:oleObj r:id="rId2" imgW="3114720" imgH="640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514600"/>
                        <a:ext cx="8099425" cy="16906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524000" y="4752975"/>
          <a:ext cx="204787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833760" imgH="287280" progId="">
                  <p:embed/>
                </p:oleObj>
              </mc:Choice>
              <mc:Fallback>
                <p:oleObj r:id="rId4" imgW="833760" imgH="287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752975"/>
                        <a:ext cx="2047875" cy="7334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36425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991A49E-CC66-444B-932C-71B621E21E96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9.6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Average normal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Besides the maximum shear stress, the element is also subjected to an average normal stress determined from Eqn. 9-8: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This is a tensile stress.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795713"/>
            <a:ext cx="3267075" cy="298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143000" y="2924175"/>
          <a:ext cx="55022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2252520" imgH="393840" progId="">
                  <p:embed/>
                </p:oleObj>
              </mc:Choice>
              <mc:Fallback>
                <p:oleObj r:id="rId3" imgW="2252520" imgH="393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924175"/>
                        <a:ext cx="5502275" cy="8858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6188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FEE0A15-3B36-4093-A279-E3C409BD9DDA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/>
              <a:t>9.1 PLANE-STRESS TRANSFORMATION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General state of stress at a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is characterized by six independent normal and shear stress components.</a:t>
            </a:r>
          </a:p>
          <a:p>
            <a:pPr marL="341313" indent="-341313"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/>
              <a:t>In practice, approximations and simplifications are done to reduce the stress components to a single plane.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3567113"/>
            <a:ext cx="7543800" cy="28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82428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D9BFED1-B7F1-44DC-9363-6D8106517CFF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Equations for plane stress transformation have a graphical solution that is easy to remember and use.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This approach will help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you to “visualize” how the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normal and shear stress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components vary as the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plane acted on is oriented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in different directions.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362200"/>
            <a:ext cx="3067050" cy="384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113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BC16A-F81F-2235-D4CA-BEC6CB0D9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99FD0BF-6F16-5127-1855-6DABDCCE5C61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3CA86F4-BCAE-45CC-AFE7-7FA652BC5163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0A1B444-A616-5206-61DD-530E8824EB43}"/>
              </a:ext>
            </a:extLst>
          </p:cNvPr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283F312-D016-2E34-A997-4F9FEF6D3F8F}"/>
                  </a:ext>
                </a:extLst>
              </p:cNvPr>
              <p:cNvSpPr txBox="1"/>
              <p:nvPr/>
            </p:nvSpPr>
            <p:spPr>
              <a:xfrm>
                <a:off x="419100" y="1774379"/>
                <a:ext cx="6781800" cy="2112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MY" sz="2000" dirty="0"/>
                  <a:t>If </a:t>
                </a:r>
                <a:r>
                  <a:rPr lang="en-MY" sz="2000" dirty="0" err="1"/>
                  <a:t>Eqs</a:t>
                </a:r>
                <a:r>
                  <a:rPr lang="en-MY" sz="2000" dirty="0"/>
                  <a:t>. (9–1) and (9–2) are written in the following form:</a:t>
                </a:r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4"/>
                                <m:mcJc m:val="center"/>
                              </m:mcPr>
                            </m:mc>
                          </m:mcs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ar-AE" sz="2000" i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lang="ar-AE" sz="20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ar-AE" sz="200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func>
                              <m:func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MY" sz="2000" i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func>
                            <m:r>
                              <a:rPr lang="ar-AE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ar-AE" sz="2000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MY" sz="2000" i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func>
                            <m:r>
                              <a:rPr lang="ar-AE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e/>
                          <m:e/>
                        </m:mr>
                      </m:m>
                    </m:oMath>
                  </m:oMathPara>
                </a14:m>
                <a:endParaRPr lang="en-US" sz="2000" b="0" dirty="0"/>
              </a:p>
              <a:p>
                <a:pPr>
                  <a:buNone/>
                </a:pPr>
                <a:endParaRPr lang="ar-AE" sz="2000" b="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4"/>
                                <m:mcJc m:val="center"/>
                              </m:mcPr>
                            </m:mc>
                          </m:mcs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  <m:e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ar-AE" sz="2000" i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ar-AE" sz="2000" i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lang="ar-AE" sz="2000" i="0">
                                <a:latin typeface="Cambria Math" panose="02040503050406030204" pitchFamily="18" charset="0"/>
                              </a:rPr>
                              <m:t>=−</m:t>
                            </m:r>
                            <m:f>
                              <m:f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func>
                              <m:func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MY" sz="2000" i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func>
                            <m:r>
                              <a:rPr lang="ar-AE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ar-AE" sz="2000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MY" sz="2000" i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func>
                            <m:r>
                              <a:rPr lang="ar-AE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e/>
                          <m:e/>
                        </m:mr>
                      </m:m>
                    </m:oMath>
                  </m:oMathPara>
                </a14:m>
                <a:endParaRPr lang="ar-AE" sz="2000" b="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283F312-D016-2E34-A997-4F9FEF6D3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1774379"/>
                <a:ext cx="6781800" cy="2112438"/>
              </a:xfrm>
              <a:prstGeom prst="rect">
                <a:avLst/>
              </a:prstGeom>
              <a:blipFill>
                <a:blip r:embed="rId2"/>
                <a:stretch>
                  <a:fillRect l="-989" t="-1441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1E2CE8F-27FE-D115-B532-7FC7933B2F9B}"/>
              </a:ext>
            </a:extLst>
          </p:cNvPr>
          <p:cNvSpPr txBox="1"/>
          <p:nvPr/>
        </p:nvSpPr>
        <p:spPr>
          <a:xfrm>
            <a:off x="381000" y="1102977"/>
            <a:ext cx="46196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2000" b="1" dirty="0"/>
              <a:t>Stress Transformation Equations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5267DA-D6E2-2199-FF82-C31CB3DB9DF6}"/>
                  </a:ext>
                </a:extLst>
              </p:cNvPr>
              <p:cNvSpPr txBox="1"/>
              <p:nvPr/>
            </p:nvSpPr>
            <p:spPr>
              <a:xfrm>
                <a:off x="419100" y="4128391"/>
                <a:ext cx="7924800" cy="2267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MY" sz="2000" b="1" dirty="0"/>
                  <a:t>Elimination of </a:t>
                </a:r>
                <a14:m>
                  <m:oMath xmlns:m="http://schemas.openxmlformats.org/officeDocument/2006/math">
                    <m:r>
                      <a:rPr lang="en-MY" sz="20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MY" sz="2000" b="1" dirty="0"/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:r>
                  <a:rPr lang="en-MY" sz="2000" dirty="0"/>
                  <a:t>By squaring </a:t>
                </a:r>
                <a:r>
                  <a:rPr lang="en-MY" sz="2000" dirty="0" err="1"/>
                  <a:t>Eqs</a:t>
                </a:r>
                <a:r>
                  <a:rPr lang="en-MY" sz="2000" dirty="0"/>
                  <a:t>. (9–9) and (9–10) and adding them together, the parameter </a:t>
                </a:r>
                <a14:m>
                  <m:oMath xmlns:m="http://schemas.openxmlformats.org/officeDocument/2006/math">
                    <m:r>
                      <a:rPr lang="en-MY" sz="20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MY" sz="2000" dirty="0"/>
                  <a:t>is eliminated, yielding:</a:t>
                </a:r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ar-AE" sz="2000" i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a:rPr lang="ar-AE" sz="20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ar-AE" sz="20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ar-AE" sz="2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ar-AE" sz="2000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r>
                            <m:rPr>
                              <m:nor/>
                            </m:rPr>
                            <a:rPr lang="ar-AE" sz="2000" b="0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ar-AE" sz="20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ar-AE" sz="2000" b="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sz="20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ar-AE" sz="20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ar-AE" sz="2000" b="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ar-AE" sz="20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000" b="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ar-AE" sz="2000" b="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a:rPr lang="ar-AE" sz="2000" b="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ar-AE" sz="20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000" b="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ar-AE" sz="2000" b="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ar-AE" sz="2000" b="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ar-AE" sz="20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ar-AE" sz="2000" b="0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ar-AE" sz="20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ar-AE" sz="2000" b="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lang="ar-AE" sz="2000" b="0" i="1"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ar-AE" sz="2000" b="0" i="1">
                              <a:latin typeface="Cambria Math" panose="02040503050406030204" pitchFamily="18" charset="0"/>
                            </a:rPr>
                            <m:t> </m:t>
                          </m:r>
                          <m:r>
                            <a:rPr lang="ar-AE" sz="20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ar-AE" sz="2000" b="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5267DA-D6E2-2199-FF82-C31CB3DB9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4128391"/>
                <a:ext cx="7924800" cy="2267672"/>
              </a:xfrm>
              <a:prstGeom prst="rect">
                <a:avLst/>
              </a:prstGeom>
              <a:blipFill>
                <a:blip r:embed="rId3"/>
                <a:stretch>
                  <a:fillRect l="-846" t="-1344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24070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5E490-5059-4DC7-3214-CBD341BA0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EB7AC8E-CCF3-14CF-3BA1-87E50B5F5181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E3A015F-CB30-403D-AE0A-DFB4726F0177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0B451C-BE0A-3FCB-2F25-8B5115DB6C27}"/>
              </a:ext>
            </a:extLst>
          </p:cNvPr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F89726-E48C-7501-F523-713A176701EF}"/>
                  </a:ext>
                </a:extLst>
              </p:cNvPr>
              <p:cNvSpPr txBox="1"/>
              <p:nvPr/>
            </p:nvSpPr>
            <p:spPr>
              <a:xfrm>
                <a:off x="533400" y="1219200"/>
                <a:ext cx="7543800" cy="5377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MY" sz="2000" b="1" dirty="0"/>
                  <a:t>Compact Form (Mohr’s Circle Equation)</a:t>
                </a:r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:r>
                  <a:rPr lang="en-MY" sz="2000" dirty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ar-AE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ar-AE" sz="2000" dirty="0"/>
                  <a:t>, </a:t>
                </a:r>
                <a:r>
                  <a:rPr lang="en-MY" sz="20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en-MY" sz="2000" dirty="0"/>
                  <a:t>are known constants, the equation can be written in the compact form,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which is a parametric equation for a circle </a:t>
                </a:r>
                <a:r>
                  <a:rPr lang="en-MY" sz="2000" dirty="0"/>
                  <a:t>:</a:t>
                </a:r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4"/>
                                <m:mcJc m:val="center"/>
                              </m:mcPr>
                            </m:mc>
                          </m:mcs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  <m:e>
                            <m:r>
                              <a:rPr lang="ar-AE" sz="200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r>
                              <a:rPr lang="ar-AE" sz="20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en-MY" sz="2000" i="1">
                                    <a:latin typeface="Cambria Math" panose="02040503050406030204" pitchFamily="18" charset="0"/>
                                  </a:rPr>
                                  <m:t>avg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"/>
                                    <m:endChr m:val=""/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ar-AE" sz="200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ar-AE" sz="200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  <m:sup>
                                <m:r>
                                  <m:rPr>
                                    <m:nor/>
                                  </m:r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 </m:t>
                                </m:r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ar-AE" sz="2000">
                                <a:latin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ar-AE" sz="2000" i="1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ar-AE" sz="20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  <m:e/>
                          <m:e/>
                        </m:mr>
                      </m:m>
                    </m:oMath>
                  </m:oMathPara>
                </a14:m>
                <a:endParaRPr lang="ar-AE" sz="2000" b="0" dirty="0"/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:r>
                  <a:rPr lang="en-MY" sz="2000" dirty="0"/>
                  <a:t>where the </a:t>
                </a:r>
                <a:r>
                  <a:rPr lang="en-MY" sz="2000" b="1" dirty="0"/>
                  <a:t>average normal stress</a:t>
                </a:r>
                <a:r>
                  <a:rPr lang="en-MY" sz="2000" dirty="0"/>
                  <a:t> is</a:t>
                </a:r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MY" sz="2000" b="0" i="1">
                              <a:latin typeface="Cambria Math" panose="02040503050406030204" pitchFamily="18" charset="0"/>
                            </a:rPr>
                            <m:t>avg</m:t>
                          </m:r>
                        </m:sub>
                      </m:sSub>
                      <m:r>
                        <a:rPr lang="ar-AE" sz="2000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ar-AE" sz="20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b="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ar-AE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ar-AE" sz="2000" b="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ar-AE" sz="20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000" b="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ar-AE" sz="2000" b="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r>
                            <a:rPr lang="ar-AE" sz="20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ar-AE" sz="2000" b="0" dirty="0"/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:r>
                  <a:rPr lang="en-MY" sz="2000" dirty="0"/>
                  <a:t>and the </a:t>
                </a:r>
                <a:r>
                  <a:rPr lang="en-MY" sz="2000" b="1" dirty="0"/>
                  <a:t>radius of Mohr’s circle</a:t>
                </a:r>
                <a:r>
                  <a:rPr lang="en-MY" sz="2000" dirty="0"/>
                  <a:t> is</a:t>
                </a:r>
              </a:p>
              <a:p>
                <a:pPr>
                  <a:buNone/>
                </a:pPr>
                <a:endParaRPr lang="en-MY" sz="200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4"/>
                                <m:mcJc m:val="center"/>
                              </m:mcPr>
                            </m:mc>
                          </m:mcs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/>
                          <m:e>
                            <m:r>
                              <a:rPr lang="ar-AE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  <m:r>
                              <a:rPr lang="ar-AE" sz="200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ad>
                              <m:radPr>
                                <m:degHide m:val="on"/>
                                <m:ctrlPr>
                                  <a:rPr lang="ar-AE" sz="2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ar-AE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ar-AE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ar-AE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ar-AE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𝜎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ar-AE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ar-AE" sz="2000" i="0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ar-AE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ar-AE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𝜎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ar-AE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𝑦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a:rPr lang="ar-AE" sz="2000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r>
                                      <a:rPr lang="ar-AE" sz="20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ar-AE" sz="2000" i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ar-AE" sz="2000" i="1">
                                        <a:latin typeface="Cambria Math" panose="02040503050406030204" pitchFamily="18" charset="0"/>
                                      </a:rPr>
                                      <m:t>𝑥𝑦</m:t>
                                    </m:r>
                                  </m:sub>
                                  <m:sup>
                                    <m:r>
                                      <m:rPr>
                                        <m:nor/>
                                      </m:rPr>
                                      <a:rPr lang="ar-AE" sz="2000" b="0" i="1">
                                        <a:latin typeface="Cambria Math" panose="02040503050406030204" pitchFamily="18" charset="0"/>
                                      </a:rPr>
                                      <m:t> </m:t>
                                    </m:r>
                                    <m:r>
                                      <a:rPr lang="ar-AE" sz="2000" b="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rad>
                          </m:e>
                          <m:e/>
                          <m:e/>
                        </m:mr>
                      </m:m>
                    </m:oMath>
                  </m:oMathPara>
                </a14:m>
                <a:endParaRPr lang="ar-AE" sz="2000" b="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F89726-E48C-7501-F523-713A17670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219200"/>
                <a:ext cx="7543800" cy="5377754"/>
              </a:xfrm>
              <a:prstGeom prst="rect">
                <a:avLst/>
              </a:prstGeom>
              <a:blipFill>
                <a:blip r:embed="rId2"/>
                <a:stretch>
                  <a:fillRect l="-889" t="-567" r="-1293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66719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659A182-3F56-4BAC-A5C3-8CF6752639C9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Establish coordinate axes;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>
                <a:solidFill>
                  <a:srgbClr val="000000"/>
                </a:solidFill>
              </a:rPr>
              <a:t> positive to the right and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>
                <a:solidFill>
                  <a:srgbClr val="000000"/>
                </a:solidFill>
              </a:rPr>
              <a:t> positive downward, </a:t>
            </a:r>
            <a:r>
              <a:rPr lang="en-US" altLang="en-US" sz="2800" dirty="0" err="1">
                <a:solidFill>
                  <a:srgbClr val="000000"/>
                </a:solidFill>
              </a:rPr>
              <a:t>Eqn</a:t>
            </a:r>
            <a:r>
              <a:rPr lang="en-US" altLang="en-US" sz="2800" dirty="0">
                <a:solidFill>
                  <a:srgbClr val="000000"/>
                </a:solidFill>
              </a:rPr>
              <a:t> 9-11 represents a circle having radius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800" dirty="0">
                <a:solidFill>
                  <a:srgbClr val="000000"/>
                </a:solidFill>
              </a:rPr>
              <a:t> and center on the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>
                <a:solidFill>
                  <a:srgbClr val="000000"/>
                </a:solidFill>
              </a:rPr>
              <a:t> axis at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>
                <a:solidFill>
                  <a:srgbClr val="000000"/>
                </a:solidFill>
              </a:rPr>
              <a:t> (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>
                <a:solidFill>
                  <a:srgbClr val="000000"/>
                </a:solidFill>
              </a:rPr>
              <a:t>avg</a:t>
            </a:r>
            <a:r>
              <a:rPr lang="en-US" altLang="en-US" sz="2800" dirty="0">
                <a:solidFill>
                  <a:srgbClr val="000000"/>
                </a:solidFill>
              </a:rPr>
              <a:t>, 0). This is called the Mohr’s Circle.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166F95-2BA5-535D-7B42-B63069D13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819400"/>
            <a:ext cx="642708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246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4D8537D-62C4-4474-8980-70C4FF95D194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To draw the Mohr’s circle, we must establish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dirty="0">
                <a:solidFill>
                  <a:srgbClr val="000000"/>
                </a:solidFill>
              </a:rPr>
              <a:t> </a:t>
            </a:r>
            <a:r>
              <a:rPr lang="en-US" altLang="en-US" sz="2800" dirty="0">
                <a:solidFill>
                  <a:srgbClr val="000000"/>
                </a:solidFill>
              </a:rPr>
              <a:t>and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>
                <a:solidFill>
                  <a:srgbClr val="000000"/>
                </a:solidFill>
              </a:rPr>
              <a:t> axes.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Center of circle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>
                <a:solidFill>
                  <a:srgbClr val="000000"/>
                </a:solidFill>
              </a:rPr>
              <a:t> (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>
                <a:solidFill>
                  <a:srgbClr val="000000"/>
                </a:solidFill>
              </a:rPr>
              <a:t>avg</a:t>
            </a:r>
            <a:r>
              <a:rPr lang="en-US" altLang="en-US" sz="2800" dirty="0">
                <a:solidFill>
                  <a:srgbClr val="000000"/>
                </a:solidFill>
              </a:rPr>
              <a:t>, 0) is plotted from the known stress components (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solidFill>
                  <a:srgbClr val="000000"/>
                </a:solidFill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2800" i="1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>
                <a:solidFill>
                  <a:srgbClr val="000000"/>
                </a:solidFill>
              </a:rPr>
              <a:t>).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We need to know at least one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on the circle to get the radius of circle.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</p:spTree>
    <p:extLst>
      <p:ext uri="{BB962C8B-B14F-4D97-AF65-F5344CB8AC3E}">
        <p14:creationId xmlns:p14="http://schemas.microsoft.com/office/powerpoint/2010/main" val="62631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02312E6-BB9B-472C-8EDE-632BE775BA74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Case 1 (</a:t>
            </a:r>
            <a:r>
              <a:rPr lang="en-US" altLang="en-US" sz="28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dirty="0">
                <a:solidFill>
                  <a:srgbClr val="333399"/>
                </a:solidFill>
              </a:rPr>
              <a:t> axis coincident with </a:t>
            </a:r>
            <a:r>
              <a:rPr lang="en-US" altLang="en-US" sz="28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rgbClr val="333399"/>
                </a:solidFill>
              </a:rPr>
              <a:t> axis)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kern="0" dirty="0">
                <a:solidFill>
                  <a:srgbClr val="000000"/>
                </a:solidFill>
              </a:rPr>
              <a:t> = 0</a:t>
            </a:r>
            <a:r>
              <a:rPr lang="en-US" altLang="en-US" sz="2800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i="1" kern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kern="0" dirty="0">
                <a:solidFill>
                  <a:srgbClr val="000000"/>
                </a:solidFill>
              </a:rPr>
              <a:t>=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kern="0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en-US" altLang="en-US" sz="2800" kern="0" dirty="0">
                <a:solidFill>
                  <a:srgbClr val="000000"/>
                </a:solidFill>
              </a:rPr>
              <a:t> =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kern="0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kern="0" dirty="0">
                <a:solidFill>
                  <a:srgbClr val="000000"/>
                </a:solidFill>
              </a:rPr>
              <a:t>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Consider this as reference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00000"/>
                </a:solidFill>
              </a:rPr>
              <a:t>, and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plot its coordinates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altLang="en-US" sz="2800" dirty="0">
                <a:solidFill>
                  <a:srgbClr val="000000"/>
                </a:solidFill>
              </a:rPr>
              <a:t>(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>
                <a:solidFill>
                  <a:srgbClr val="000000"/>
                </a:solidFill>
              </a:rPr>
              <a:t>).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Apply Pythagoras theorem to shaded triangle to determine radius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Using pts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00000"/>
                </a:solidFill>
              </a:rPr>
              <a:t>,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the circle can now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be drawn.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24325"/>
            <a:ext cx="39751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143000"/>
            <a:ext cx="2508250" cy="236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Oval 5"/>
          <p:cNvSpPr>
            <a:spLocks noChangeArrowheads="1"/>
          </p:cNvSpPr>
          <p:nvPr/>
        </p:nvSpPr>
        <p:spPr bwMode="auto">
          <a:xfrm rot="2400000">
            <a:off x="6403975" y="5353050"/>
            <a:ext cx="1828800" cy="595313"/>
          </a:xfrm>
          <a:prstGeom prst="ellips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474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17B0A19-DE1C-427D-8185-344720BCE4E1}" type="slidenum">
              <a:rPr lang="en-US" altLang="en-US"/>
              <a:pPr/>
              <a:t>56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71600"/>
            <a:ext cx="2252663" cy="247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85763" y="1066800"/>
            <a:ext cx="85296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Case 2 (</a:t>
            </a:r>
            <a:r>
              <a:rPr lang="en-US" altLang="en-US" sz="2800" i="1" dirty="0">
                <a:solidFill>
                  <a:srgbClr val="333399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dirty="0">
                <a:solidFill>
                  <a:srgbClr val="333399"/>
                </a:solidFill>
              </a:rPr>
              <a:t> axis rotated 90</a:t>
            </a:r>
            <a:r>
              <a:rPr lang="en-US" altLang="en-US" sz="2800" dirty="0">
                <a:solidFill>
                  <a:srgbClr val="333399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>
                <a:solidFill>
                  <a:srgbClr val="333399"/>
                </a:solidFill>
              </a:rPr>
              <a:t> counterclockwise)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kern="0" dirty="0">
                <a:solidFill>
                  <a:srgbClr val="000000"/>
                </a:solidFill>
              </a:rPr>
              <a:t> = 90</a:t>
            </a:r>
            <a:r>
              <a:rPr lang="en-US" altLang="en-US" sz="2800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i="1" kern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kern="0" dirty="0">
                <a:solidFill>
                  <a:srgbClr val="000000"/>
                </a:solidFill>
              </a:rPr>
              <a:t>=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</a:p>
          <a:p>
            <a:pPr marL="914400" lvl="1" indent="-457200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kern="0" dirty="0">
                <a:solidFill>
                  <a:srgbClr val="000000"/>
                </a:solidFill>
              </a:rPr>
              <a:t> 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kern="0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i="1" kern="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en-US" altLang="en-US" sz="2800" kern="0" dirty="0">
                <a:solidFill>
                  <a:srgbClr val="000000"/>
                </a:solidFill>
              </a:rPr>
              <a:t> = </a:t>
            </a:r>
            <a:r>
              <a:rPr lang="en-US" altLang="en-US" sz="2800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i="1" kern="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kern="0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kern="0" dirty="0">
                <a:solidFill>
                  <a:srgbClr val="000000"/>
                </a:solidFill>
              </a:rPr>
              <a:t>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Its coordinates are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US" altLang="en-US" sz="2800" dirty="0">
                <a:solidFill>
                  <a:srgbClr val="000000"/>
                </a:solidFill>
              </a:rPr>
              <a:t> (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>
                <a:solidFill>
                  <a:srgbClr val="000000"/>
                </a:solidFill>
              </a:rPr>
              <a:t>).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Hence radial line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CG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is 180</a:t>
            </a:r>
            <a:r>
              <a:rPr lang="en-US" altLang="en-US" sz="280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counterclockwise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from “reference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line”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CA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24325"/>
            <a:ext cx="39751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Oval 5"/>
          <p:cNvSpPr>
            <a:spLocks noChangeArrowheads="1"/>
          </p:cNvSpPr>
          <p:nvPr/>
        </p:nvSpPr>
        <p:spPr bwMode="auto">
          <a:xfrm rot="2640000">
            <a:off x="5602288" y="4978400"/>
            <a:ext cx="2898775" cy="595313"/>
          </a:xfrm>
          <a:prstGeom prst="ellips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15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D90C79-BED5-D59A-CD10-ED717B01C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7" y="457200"/>
            <a:ext cx="7409355" cy="622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196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052FC-53F1-659D-1FA4-B5D44C716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4EA2A26-CD1F-BB41-9364-D6671F4BC5FC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4D8537D-62C4-4474-8980-70C4FF95D194}" type="slidenum">
              <a:rPr lang="en-US" altLang="en-US"/>
              <a:pPr/>
              <a:t>58</a:t>
            </a:fld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1">
                <a:extLst>
                  <a:ext uri="{FF2B5EF4-FFF2-40B4-BE49-F238E27FC236}">
                    <a16:creationId xmlns:a16="http://schemas.microsoft.com/office/drawing/2014/main" id="{70FFB102-16D7-3BB6-D95F-7DA42BE8A2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5763" y="1066800"/>
                <a:ext cx="8529637" cy="5410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4572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9144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13716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1828800" algn="ctr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l"/>
                <a:r>
                  <a:rPr lang="en-US" sz="2800" b="1" dirty="0"/>
                  <a:t>Key Implications</a:t>
                </a:r>
                <a:endParaRPr lang="en-US" sz="2800" dirty="0"/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Maximum shear stress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8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</m:oMath>
                </a14:m>
                <a:r>
                  <a:rPr lang="en-US" sz="2800" dirty="0"/>
                  <a:t> occurs at the </a:t>
                </a:r>
                <a:r>
                  <a:rPr lang="en-US" sz="2800" b="1" dirty="0"/>
                  <a:t>top and bottom</a:t>
                </a:r>
                <a:r>
                  <a:rPr lang="en-US" sz="2800" dirty="0"/>
                  <a:t> of the circle.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Principal stresses </a:t>
                </a:r>
                <a:r>
                  <a:rPr lang="en-US" altLang="en-US" sz="2800" i="1" dirty="0">
                    <a:latin typeface="Symbol" panose="05050102010706020507" pitchFamily="18" charset="2"/>
                    <a:ea typeface="Symbol" panose="05050102010706020507" pitchFamily="18" charset="2"/>
                    <a:cs typeface="Symbol" panose="05050102010706020507" pitchFamily="18" charset="2"/>
                  </a:rPr>
                  <a:t></a:t>
                </a:r>
                <a:r>
                  <a:rPr lang="en-US" altLang="en-US" sz="2800" baseline="-25000" dirty="0"/>
                  <a:t>1</a:t>
                </a:r>
                <a:r>
                  <a:rPr lang="en-US" sz="2800" dirty="0"/>
                  <a:t>,</a:t>
                </a:r>
                <a:r>
                  <a:rPr lang="en-US" altLang="en-US" sz="2800" baseline="-25000" dirty="0"/>
                  <a:t> </a:t>
                </a:r>
                <a:r>
                  <a:rPr lang="en-US" altLang="en-US" sz="2800" i="1" dirty="0">
                    <a:latin typeface="Symbol" panose="05050102010706020507" pitchFamily="18" charset="2"/>
                    <a:ea typeface="Symbol" panose="05050102010706020507" pitchFamily="18" charset="2"/>
                    <a:cs typeface="Symbol" panose="05050102010706020507" pitchFamily="18" charset="2"/>
                  </a:rPr>
                  <a:t></a:t>
                </a:r>
                <a:r>
                  <a:rPr lang="en-US" altLang="en-US" sz="2800" baseline="-25000" dirty="0"/>
                  <a:t>2</a:t>
                </a:r>
                <a:r>
                  <a:rPr lang="en-US" sz="2800" dirty="0"/>
                  <a:t> occur where the circle intersects the </a:t>
                </a:r>
                <a14:m>
                  <m:oMath xmlns:m="http://schemas.openxmlformats.org/officeDocument/2006/math">
                    <m:r>
                      <a:rPr lang="en-US" sz="2800" i="1"/>
                      <m:t>𝜎</m:t>
                    </m:r>
                  </m:oMath>
                </a14:m>
                <a:r>
                  <a:rPr lang="en-US" sz="2800" b="1" dirty="0"/>
                  <a:t>-axis</a:t>
                </a:r>
                <a:r>
                  <a:rPr lang="en-US" sz="2800" dirty="0"/>
                  <a:t>.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Physical rotation of the stress element by </a:t>
                </a:r>
                <a14:m>
                  <m:oMath xmlns:m="http://schemas.openxmlformats.org/officeDocument/2006/math">
                    <m:r>
                      <a:rPr lang="en-US" sz="2800" i="1"/>
                      <m:t>𝜃</m:t>
                    </m:r>
                  </m:oMath>
                </a14:m>
                <a:r>
                  <a:rPr lang="en-US" sz="2800" dirty="0"/>
                  <a:t>corresponds to a rotation of </a:t>
                </a:r>
                <a14:m>
                  <m:oMath xmlns:m="http://schemas.openxmlformats.org/officeDocument/2006/math">
                    <m:r>
                      <a:rPr lang="en-US" sz="2800"/>
                      <m:t>2</m:t>
                    </m:r>
                    <m:r>
                      <a:rPr lang="en-US" sz="2800" i="1"/>
                      <m:t>𝜃</m:t>
                    </m:r>
                  </m:oMath>
                </a14:m>
                <a:r>
                  <a:rPr lang="en-US" sz="2800" dirty="0"/>
                  <a:t>on Mohr’s circle.</a:t>
                </a:r>
              </a:p>
              <a:p>
                <a:pPr algn="l">
                  <a:spcBef>
                    <a:spcPts val="700"/>
                  </a:spcBef>
                  <a:tabLst>
                    <a:tab pos="911225" algn="l"/>
                    <a:tab pos="1825625" algn="l"/>
                    <a:tab pos="2740025" algn="l"/>
                    <a:tab pos="3654425" algn="l"/>
                    <a:tab pos="4568825" algn="l"/>
                    <a:tab pos="5483225" algn="l"/>
                    <a:tab pos="6397625" algn="l"/>
                    <a:tab pos="7312025" algn="l"/>
                    <a:tab pos="8226425" algn="l"/>
                    <a:tab pos="9140825" algn="l"/>
                    <a:tab pos="10055225" algn="l"/>
                  </a:tabLst>
                </a:pPr>
                <a:endParaRPr lang="en-US" altLang="en-US" sz="2800" dirty="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Rectangle 1">
                <a:extLst>
                  <a:ext uri="{FF2B5EF4-FFF2-40B4-BE49-F238E27FC236}">
                    <a16:creationId xmlns:a16="http://schemas.microsoft.com/office/drawing/2014/main" id="{70FFB102-16D7-3BB6-D95F-7DA42BE8A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5763" y="1066800"/>
                <a:ext cx="8529637" cy="5410200"/>
              </a:xfrm>
              <a:prstGeom prst="rect">
                <a:avLst/>
              </a:prstGeom>
              <a:blipFill>
                <a:blip r:embed="rId2"/>
                <a:stretch>
                  <a:fillRect l="-1429" t="-101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>
            <a:extLst>
              <a:ext uri="{FF2B5EF4-FFF2-40B4-BE49-F238E27FC236}">
                <a16:creationId xmlns:a16="http://schemas.microsoft.com/office/drawing/2014/main" id="{3D6A216F-8FC0-E10F-145F-D21433A11139}"/>
              </a:ext>
            </a:extLst>
          </p:cNvPr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</p:spTree>
    <p:extLst>
      <p:ext uri="{BB962C8B-B14F-4D97-AF65-F5344CB8AC3E}">
        <p14:creationId xmlns:p14="http://schemas.microsoft.com/office/powerpoint/2010/main" val="93495359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CD80DDD-3A94-4D8B-8B96-2003282AD114}" type="slidenum">
              <a:rPr lang="en-US" altLang="en-US"/>
              <a:pPr/>
              <a:t>59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Construction of the circle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Establish coordinate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system where abscissa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represents the normal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stress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>
                <a:solidFill>
                  <a:srgbClr val="000000"/>
                </a:solidFill>
              </a:rPr>
              <a:t>, (+</a:t>
            </a:r>
            <a:r>
              <a:rPr lang="en-US" altLang="en-US" sz="2800" dirty="0" err="1">
                <a:solidFill>
                  <a:srgbClr val="000000"/>
                </a:solidFill>
              </a:rPr>
              <a:t>ve</a:t>
            </a:r>
            <a:r>
              <a:rPr lang="en-US" altLang="en-US" sz="2800" dirty="0">
                <a:solidFill>
                  <a:srgbClr val="000000"/>
                </a:solidFill>
              </a:rPr>
              <a:t> to the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right), and the ordinate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represents shear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stress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>
                <a:solidFill>
                  <a:srgbClr val="000000"/>
                </a:solidFill>
              </a:rPr>
              <a:t>, (+</a:t>
            </a:r>
            <a:r>
              <a:rPr lang="en-US" altLang="en-US" sz="2800" dirty="0" err="1">
                <a:solidFill>
                  <a:srgbClr val="000000"/>
                </a:solidFill>
              </a:rPr>
              <a:t>ve</a:t>
            </a:r>
            <a:r>
              <a:rPr lang="en-US" altLang="en-US" sz="2800" dirty="0">
                <a:solidFill>
                  <a:srgbClr val="000000"/>
                </a:solidFill>
              </a:rPr>
              <a:t> downward).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Use positive sign convention for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solidFill>
                  <a:srgbClr val="000000"/>
                </a:solidFill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i="1" dirty="0">
                <a:solidFill>
                  <a:srgbClr val="000000"/>
                </a:solidFill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>
                <a:solidFill>
                  <a:srgbClr val="000000"/>
                </a:solidFill>
              </a:rPr>
              <a:t>, plot the center of the circle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>
                <a:solidFill>
                  <a:srgbClr val="000000"/>
                </a:solidFill>
              </a:rPr>
              <a:t>, located on the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>
                <a:solidFill>
                  <a:srgbClr val="000000"/>
                </a:solidFill>
              </a:rPr>
              <a:t> axis at a distance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 err="1">
                <a:solidFill>
                  <a:srgbClr val="000000"/>
                </a:solidFill>
              </a:rPr>
              <a:t>avg</a:t>
            </a:r>
            <a:r>
              <a:rPr lang="en-US" altLang="en-US" sz="2800" dirty="0">
                <a:solidFill>
                  <a:srgbClr val="000000"/>
                </a:solidFill>
              </a:rPr>
              <a:t> = (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solidFill>
                  <a:srgbClr val="000000"/>
                </a:solidFill>
              </a:rPr>
              <a:t> +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</a:rPr>
              <a:t>y</a:t>
            </a:r>
            <a:r>
              <a:rPr lang="en-US" altLang="en-US" sz="2800" dirty="0">
                <a:solidFill>
                  <a:srgbClr val="000000"/>
                </a:solidFill>
              </a:rPr>
              <a:t>)/2 from the origin.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95400"/>
            <a:ext cx="4343400" cy="354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79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5928F3C-7288-4BB0-98FC-7B58CD5A3A97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The material is then said to be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subjected to plane stress.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For general state of plane stress at a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, we represent it via normal-stress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components,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rgbClr val="000000"/>
                </a:solidFill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rgbClr val="000000"/>
                </a:solidFill>
              </a:rPr>
              <a:t> and shear-stress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component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Thus, state of plane stress at the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is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uniquely represented by three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components acting on an element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that has a specific orientation at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that pt.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876163"/>
            <a:ext cx="2206625" cy="544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3739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596CA15-95A7-48E3-80E3-E2BA8A2B90C3}" type="slidenum">
              <a:rPr lang="en-US" altLang="en-US"/>
              <a:pPr/>
              <a:t>60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Construction of the circle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 startAt="3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Plot reference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00000"/>
                </a:solidFill>
              </a:rPr>
              <a:t> (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solidFill>
                  <a:srgbClr val="000000"/>
                </a:solidFill>
              </a:rPr>
              <a:t>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xy</a:t>
            </a:r>
            <a:r>
              <a:rPr lang="en-US" altLang="en-US" sz="2800" dirty="0">
                <a:solidFill>
                  <a:srgbClr val="000000"/>
                </a:solidFill>
              </a:rPr>
              <a:t>). This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represents the normal and shear stress components on the element’s right-hand vertical face. Since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dirty="0">
                <a:solidFill>
                  <a:srgbClr val="000000"/>
                </a:solidFill>
              </a:rPr>
              <a:t>’</a:t>
            </a:r>
            <a:r>
              <a:rPr lang="en-US" altLang="en-US" sz="2800" dirty="0">
                <a:solidFill>
                  <a:srgbClr val="000000"/>
                </a:solidFill>
              </a:rPr>
              <a:t> axis coincides with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rgbClr val="000000"/>
                </a:solidFill>
              </a:rPr>
              <a:t> axis,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>
                <a:solidFill>
                  <a:srgbClr val="000000"/>
                </a:solidFill>
              </a:rPr>
              <a:t> = 0</a:t>
            </a:r>
            <a:r>
              <a:rPr lang="en-US" altLang="en-US" sz="2800" i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478213"/>
            <a:ext cx="3786188" cy="309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38600"/>
            <a:ext cx="1993900" cy="253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5455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878CFD1-1A10-4D21-9A00-A96AE2B642F4}" type="slidenum">
              <a:rPr lang="en-US" altLang="en-US"/>
              <a:pPr/>
              <a:t>61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Construction of the circle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 startAt="4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Connect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en-US" sz="2800" dirty="0">
                <a:solidFill>
                  <a:srgbClr val="000000"/>
                </a:solidFill>
              </a:rPr>
              <a:t> with center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dirty="0">
                <a:solidFill>
                  <a:srgbClr val="000000"/>
                </a:solidFill>
              </a:rPr>
              <a:t> of the circle and determine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CA</a:t>
            </a:r>
            <a:r>
              <a:rPr lang="en-US" altLang="en-US" sz="2800" dirty="0">
                <a:solidFill>
                  <a:srgbClr val="000000"/>
                </a:solidFill>
              </a:rPr>
              <a:t> by trigonometry. The distance represents the radius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800" dirty="0">
                <a:solidFill>
                  <a:srgbClr val="000000"/>
                </a:solidFill>
              </a:rPr>
              <a:t> of the circle.</a:t>
            </a:r>
          </a:p>
          <a:p>
            <a:pPr marL="457200" indent="-455613" algn="l">
              <a:spcBef>
                <a:spcPts val="700"/>
              </a:spcBef>
              <a:buFont typeface="Times New Roman" panose="02020603050405020304" pitchFamily="18" charset="0"/>
              <a:buAutoNum type="arabicPeriod" startAt="4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Once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800" dirty="0">
                <a:solidFill>
                  <a:srgbClr val="000000"/>
                </a:solidFill>
              </a:rPr>
              <a:t> has been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determined, sketch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the circle.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19475"/>
            <a:ext cx="4114800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9008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78B513F-1D42-4BA8-86E6-D5D1C99BC7FC}" type="slidenum">
              <a:rPr lang="en-US" altLang="en-US"/>
              <a:pPr/>
              <a:t>62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Principal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Principal stresses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2</a:t>
            </a:r>
            <a:r>
              <a:rPr lang="en-US" altLang="en-US" sz="2800" dirty="0">
                <a:solidFill>
                  <a:srgbClr val="000000"/>
                </a:solidFill>
              </a:rPr>
              <a:t> (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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2</a:t>
            </a:r>
            <a:r>
              <a:rPr lang="en-US" altLang="en-US" sz="2800" dirty="0">
                <a:solidFill>
                  <a:srgbClr val="000000"/>
                </a:solidFill>
              </a:rPr>
              <a:t>) are represented by two pts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D</a:t>
            </a:r>
            <a:r>
              <a:rPr lang="en-US" altLang="en-US" sz="2800" dirty="0">
                <a:solidFill>
                  <a:srgbClr val="000000"/>
                </a:solidFill>
              </a:rPr>
              <a:t> where the circle intersects the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>
                <a:solidFill>
                  <a:srgbClr val="000000"/>
                </a:solidFill>
              </a:rPr>
              <a:t>-axis.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79750"/>
            <a:ext cx="4624388" cy="377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3589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D098DB0B-F0FF-4BDF-B827-FAEA05C50E03}" type="slidenum">
              <a:rPr lang="en-US" altLang="en-US"/>
              <a:pPr/>
              <a:t>63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Principal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These stresses act on planes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defined by angles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2</a:t>
            </a:r>
            <a:r>
              <a:rPr lang="en-US" altLang="en-US" sz="2800" dirty="0">
                <a:solidFill>
                  <a:srgbClr val="000000"/>
                </a:solidFill>
              </a:rPr>
              <a:t>.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They are represented on the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circle by angles 2</a:t>
            </a:r>
            <a:r>
              <a:rPr lang="en-US" altLang="en-US" sz="280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and 2</a:t>
            </a:r>
            <a:r>
              <a:rPr lang="en-US" altLang="en-US" sz="280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2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and measured from radial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reference line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CA</a:t>
            </a:r>
            <a:r>
              <a:rPr lang="en-US" altLang="en-US" sz="2800" dirty="0">
                <a:solidFill>
                  <a:srgbClr val="000000"/>
                </a:solidFill>
              </a:rPr>
              <a:t> to lines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CB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CD</a:t>
            </a:r>
            <a:r>
              <a:rPr lang="en-US" altLang="en-US" sz="2800" dirty="0">
                <a:solidFill>
                  <a:srgbClr val="000000"/>
                </a:solidFill>
              </a:rPr>
              <a:t> respectively.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143000"/>
            <a:ext cx="26193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518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70247F4-0EB6-4D8B-B747-C619E289674C}" type="slidenum">
              <a:rPr lang="en-US" altLang="en-US"/>
              <a:pPr/>
              <a:t>64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Principal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Using trigonometry, only one of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these angles needs to be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calculated from the circle,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since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2</a:t>
            </a:r>
            <a:r>
              <a:rPr lang="en-US" altLang="en-US" sz="2800" dirty="0">
                <a:solidFill>
                  <a:srgbClr val="000000"/>
                </a:solidFill>
              </a:rPr>
              <a:t> are 90</a:t>
            </a:r>
            <a:r>
              <a:rPr lang="en-US" altLang="en-US" sz="280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>
                <a:solidFill>
                  <a:srgbClr val="000000"/>
                </a:solidFill>
              </a:rPr>
              <a:t> apart.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Remember that direction of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rotation 2</a:t>
            </a:r>
            <a:r>
              <a:rPr lang="en-US" altLang="en-US" sz="2800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dirty="0">
                <a:solidFill>
                  <a:srgbClr val="000000"/>
                </a:solidFill>
              </a:rPr>
              <a:t> on the circle represents the same direction of rotation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dirty="0">
                <a:solidFill>
                  <a:srgbClr val="000000"/>
                </a:solidFill>
              </a:rPr>
              <a:t> from reference axis (+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rgbClr val="000000"/>
                </a:solidFill>
              </a:rPr>
              <a:t>) to principal plane (+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x’</a:t>
            </a:r>
            <a:r>
              <a:rPr lang="en-US" altLang="en-US" sz="2800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88" y="1219200"/>
            <a:ext cx="27686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99304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F2C8EA4-B889-4F5E-989C-A896D2881A50}" type="slidenum">
              <a:rPr lang="en-US" altLang="en-US"/>
              <a:pPr/>
              <a:t>65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Maximum in-plane shear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The average normal stress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and maximum in-plane shear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stress components are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determined from the circle as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the coordinates of either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or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95400"/>
            <a:ext cx="342900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6610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D0512CE4-A11A-4040-87FA-C92F5FBBF4C9}" type="slidenum">
              <a:rPr lang="en-US" altLang="en-US"/>
              <a:pPr/>
              <a:t>66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Maximum in-plane shear stress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The angles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>
                <a:solidFill>
                  <a:srgbClr val="000000"/>
                </a:solidFill>
              </a:rPr>
              <a:t>2</a:t>
            </a:r>
            <a:r>
              <a:rPr lang="en-US" altLang="en-US" sz="2800" dirty="0">
                <a:solidFill>
                  <a:srgbClr val="000000"/>
                </a:solidFill>
              </a:rPr>
              <a:t> give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the orientation of the planes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that contain these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components. The angle 2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can be determined using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trigonometry. Here rotation is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clockwise, and so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2800" dirty="0">
                <a:solidFill>
                  <a:srgbClr val="000000"/>
                </a:solidFill>
              </a:rPr>
              <a:t> must be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clockwise on the element.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75" y="3913188"/>
            <a:ext cx="2879725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95400"/>
            <a:ext cx="342900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9880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EBF0B96-D5A1-4B31-BBC3-18F3C738C30A}" type="slidenum">
              <a:rPr lang="en-US" altLang="en-US"/>
              <a:pPr/>
              <a:t>67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Stresses on arbitrary plane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Normal and shear stress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components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800" i="1" baseline="-25000" dirty="0">
                <a:solidFill>
                  <a:srgbClr val="000000"/>
                </a:solidFill>
              </a:rPr>
              <a:t>’</a:t>
            </a:r>
            <a:r>
              <a:rPr lang="en-US" altLang="en-US" sz="2800" dirty="0">
                <a:solidFill>
                  <a:srgbClr val="000000"/>
                </a:solidFill>
              </a:rPr>
              <a:t> and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acting on a specified plane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defined by the angle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>
                <a:solidFill>
                  <a:srgbClr val="000000"/>
                </a:solidFill>
              </a:rPr>
              <a:t>, can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be obtained from the circle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by using trigonometry to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determine the coordinates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of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63" y="4038600"/>
            <a:ext cx="2135187" cy="263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19200"/>
            <a:ext cx="342900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6752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8847847-FF5B-468C-9603-7C3642ED4355}" type="slidenum">
              <a:rPr lang="en-US" altLang="en-US"/>
              <a:pPr/>
              <a:t>68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457200" indent="-455613" algn="l">
              <a:spcBef>
                <a:spcPts val="700"/>
              </a:spcBef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Stresses on arbitrary plane</a:t>
            </a:r>
          </a:p>
          <a:p>
            <a:pPr marL="457200" indent="-4556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To locate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P</a:t>
            </a:r>
            <a:r>
              <a:rPr lang="en-US" altLang="en-US" sz="2800" dirty="0">
                <a:solidFill>
                  <a:srgbClr val="000000"/>
                </a:solidFill>
              </a:rPr>
              <a:t>, known angle 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for the plane (in this case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counterclockwise) must be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measured on the circle in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the same direction 2</a:t>
            </a:r>
            <a:r>
              <a:rPr lang="en-US" altLang="en-US" sz="2800" i="1" dirty="0">
                <a:solidFill>
                  <a:srgbClr val="000000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>
                <a:solidFill>
                  <a:srgbClr val="000000"/>
                </a:solidFill>
              </a:rPr>
              <a:t>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(counterclockwise), from the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radial reference line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CA</a:t>
            </a:r>
            <a:r>
              <a:rPr lang="en-US" altLang="en-US" sz="2800" dirty="0">
                <a:solidFill>
                  <a:srgbClr val="000000"/>
                </a:solidFill>
              </a:rPr>
              <a:t> to the </a:t>
            </a:r>
            <a:br>
              <a:rPr lang="en-US" altLang="en-US" sz="2800" dirty="0">
                <a:solidFill>
                  <a:srgbClr val="000000"/>
                </a:solidFill>
              </a:rPr>
            </a:br>
            <a:r>
              <a:rPr lang="en-US" altLang="en-US" sz="2800" dirty="0">
                <a:solidFill>
                  <a:srgbClr val="000000"/>
                </a:solidFill>
              </a:rPr>
              <a:t>radial line 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CP</a:t>
            </a:r>
            <a:r>
              <a:rPr lang="en-US" altLang="en-US" sz="28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b="1" dirty="0"/>
              <a:t>9.4 MOHR’S CIRCLE: PLANE STRESS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8" y="3962400"/>
            <a:ext cx="2195512" cy="271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43000"/>
            <a:ext cx="3429000" cy="280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2500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44C0102-09A6-4B65-8A53-F0E098DA90D7}" type="slidenum">
              <a:rPr lang="en-US" altLang="en-US"/>
              <a:pPr/>
              <a:t>69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9.9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/>
              <a:t>Due to applied loading, element at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A</a:t>
            </a:r>
            <a:r>
              <a:rPr lang="en-US" altLang="en-US" sz="2800" dirty="0"/>
              <a:t> on solid cylinder as shown is subjected to the state of stress. Determine the principal stresses acting at this pt.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490788"/>
            <a:ext cx="4367213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2253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E9225D3-51B4-4A83-AA5F-E9C94F7C19D3}" type="slidenum">
              <a:rPr lang="en-US" altLang="en-US"/>
              <a:pPr/>
              <a:t>7</a:t>
            </a:fld>
            <a:endParaRPr lang="en-US" alt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77913"/>
            <a:ext cx="3200400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670300" y="990600"/>
            <a:ext cx="52419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230188" indent="-230188"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1500"/>
              </a:spcBef>
              <a:buFont typeface="Times New Roman" panose="02020603050405020304" pitchFamily="18" charset="0"/>
              <a:buChar char="•"/>
            </a:pPr>
            <a:r>
              <a:rPr lang="en-US" altLang="en-US" sz="2400">
                <a:latin typeface="Times New Roman" panose="02020603050405020304" pitchFamily="18" charset="0"/>
              </a:rPr>
              <a:t>The most general state of stress at a point may be represented by 6 components,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4071938" y="2425700"/>
          <a:ext cx="47117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242880" imgH="636120" progId="">
                  <p:embed/>
                </p:oleObj>
              </mc:Choice>
              <mc:Fallback>
                <p:oleObj r:id="rId3" imgW="3242880" imgH="6361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8" y="2425700"/>
                        <a:ext cx="4711700" cy="10795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59213"/>
            <a:ext cx="3124200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670300" y="3765550"/>
            <a:ext cx="527843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marL="230188" indent="-230188"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30188" algn="l"/>
                <a:tab pos="1144588" algn="l"/>
                <a:tab pos="2058988" algn="l"/>
                <a:tab pos="2973388" algn="l"/>
                <a:tab pos="3887788" algn="l"/>
                <a:tab pos="4802188" algn="l"/>
                <a:tab pos="5716588" algn="l"/>
                <a:tab pos="6630988" algn="l"/>
                <a:tab pos="7545388" algn="l"/>
                <a:tab pos="8459788" algn="l"/>
                <a:tab pos="9374188" algn="l"/>
                <a:tab pos="102885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spcBef>
                <a:spcPts val="1500"/>
              </a:spcBef>
              <a:buFont typeface="Times New Roman" panose="02020603050405020304" pitchFamily="18" charset="0"/>
              <a:buChar char="•"/>
            </a:pPr>
            <a:r>
              <a:rPr lang="en-US" altLang="en-US" sz="2400">
                <a:latin typeface="Times New Roman" panose="02020603050405020304" pitchFamily="18" charset="0"/>
              </a:rPr>
              <a:t>Same state of stress is represented by a different set of components if axes are rotated. 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 lIns="91440" tIns="45720" rIns="91440" bIns="4572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/>
              <a:t>9.1 PLANE-STRESS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38094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5F2565F-2625-41BC-B515-3CBDAD03616D}" type="slidenum">
              <a:rPr lang="en-US" altLang="en-US"/>
              <a:pPr/>
              <a:t>70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9.9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Construction of the circle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Center of the circle is at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Initial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A</a:t>
            </a:r>
            <a:r>
              <a:rPr lang="en-US" altLang="en-US" sz="2800" dirty="0"/>
              <a:t> (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2,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6) and the </a:t>
            </a:r>
            <a:br>
              <a:rPr lang="en-US" altLang="en-US" sz="2800" dirty="0"/>
            </a:br>
            <a:r>
              <a:rPr lang="en-US" altLang="en-US" sz="2800" dirty="0"/>
              <a:t>center </a:t>
            </a:r>
            <a:r>
              <a:rPr lang="en-US" altLang="en-US" sz="2800" i="1" dirty="0">
                <a:latin typeface="Times New Roman" panose="02020603050405020304" pitchFamily="18" charset="0"/>
              </a:rPr>
              <a:t>C</a:t>
            </a:r>
            <a:r>
              <a:rPr lang="en-US" altLang="en-US" sz="2800" dirty="0"/>
              <a:t> (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6, 0) are plotted </a:t>
            </a:r>
            <a:br>
              <a:rPr lang="en-US" altLang="en-US" sz="2800" dirty="0"/>
            </a:br>
            <a:r>
              <a:rPr lang="en-US" altLang="en-US" sz="2800" dirty="0"/>
              <a:t>as shown. The circle having </a:t>
            </a:r>
            <a:br>
              <a:rPr lang="en-US" altLang="en-US" sz="2800" dirty="0"/>
            </a:br>
            <a:r>
              <a:rPr lang="en-US" altLang="en-US" sz="2800" dirty="0"/>
              <a:t>a radius of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892175" y="1600200"/>
          <a:ext cx="626586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174840" imgH="241200" progId="">
                  <p:embed/>
                </p:oleObj>
              </mc:Choice>
              <mc:Fallback>
                <p:oleObj r:id="rId2" imgW="317484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2175" y="1600200"/>
                        <a:ext cx="6265863" cy="4762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502025"/>
            <a:ext cx="3465513" cy="301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685800" y="2667000"/>
          <a:ext cx="3943350" cy="87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640880" imgH="361440" progId="">
                  <p:embed/>
                </p:oleObj>
              </mc:Choice>
              <mc:Fallback>
                <p:oleObj r:id="rId5" imgW="1640880" imgH="361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667000"/>
                        <a:ext cx="3943350" cy="87153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685800" y="5486400"/>
          <a:ext cx="4787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2032920" imgH="224280" progId="">
                  <p:embed/>
                </p:oleObj>
              </mc:Choice>
              <mc:Fallback>
                <p:oleObj r:id="rId7" imgW="2032920" imgH="2242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486400"/>
                        <a:ext cx="4787900" cy="5588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41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7B0D117-8E2E-4B4F-A22F-0052EF960748}" type="slidenum">
              <a:rPr lang="en-US" altLang="en-US"/>
              <a:pPr/>
              <a:t>71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9.9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Principal stresses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Principal stresses indicated at </a:t>
            </a:r>
            <a:br>
              <a:rPr lang="en-US" altLang="en-US" sz="2800" dirty="0"/>
            </a:br>
            <a:r>
              <a:rPr lang="en-US" altLang="en-US" sz="2800" dirty="0"/>
              <a:t>pts </a:t>
            </a:r>
            <a:r>
              <a:rPr lang="en-US" altLang="en-US" sz="2800" i="1" dirty="0">
                <a:latin typeface="Times New Roman" panose="02020603050405020304" pitchFamily="18" charset="0"/>
              </a:rPr>
              <a:t>B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Times New Roman" panose="02020603050405020304" pitchFamily="18" charset="0"/>
              </a:rPr>
              <a:t>D</a:t>
            </a:r>
            <a:r>
              <a:rPr lang="en-US" altLang="en-US" sz="2800" dirty="0"/>
              <a:t>. For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&gt;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Obtain orientation of element by </a:t>
            </a:r>
            <a:br>
              <a:rPr lang="en-US" altLang="en-US" sz="2800" dirty="0"/>
            </a:br>
            <a:r>
              <a:rPr lang="en-US" altLang="en-US" sz="2800" dirty="0"/>
              <a:t>calculating counterclockwise angle 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which defines the direction of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and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and its associated principal plane.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88" y="1066800"/>
            <a:ext cx="3465512" cy="301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815975" y="2590800"/>
          <a:ext cx="4095750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933200" imgH="411480" progId="">
                  <p:embed/>
                </p:oleObj>
              </mc:Choice>
              <mc:Fallback>
                <p:oleObj r:id="rId3" imgW="1933200" imgH="41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975" y="2590800"/>
                        <a:ext cx="4095750" cy="9699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352800" y="4953000"/>
          <a:ext cx="41021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872720" imgH="589320" progId="">
                  <p:embed/>
                </p:oleObj>
              </mc:Choice>
              <mc:Fallback>
                <p:oleObj r:id="rId5" imgW="1872720" imgH="5893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953000"/>
                        <a:ext cx="4102100" cy="1498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63559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8D58D0AA-D79E-4D4F-B9CF-93B461F411E1}" type="slidenum">
              <a:rPr lang="en-US" altLang="en-US"/>
              <a:pPr/>
              <a:t>72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9.9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dirty="0">
                <a:solidFill>
                  <a:srgbClr val="333399"/>
                </a:solidFill>
              </a:rPr>
              <a:t>Principal stresses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dirty="0"/>
              <a:t>The element is orientated such that </a:t>
            </a:r>
            <a:r>
              <a:rPr lang="en-US" altLang="en-US" i="1" dirty="0">
                <a:latin typeface="Times New Roman" panose="02020603050405020304" pitchFamily="18" charset="0"/>
              </a:rPr>
              <a:t>x’</a:t>
            </a:r>
            <a:r>
              <a:rPr lang="en-US" altLang="en-US" dirty="0"/>
              <a:t> axis or </a:t>
            </a:r>
            <a:r>
              <a:rPr lang="en-US" altLang="en-US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baseline="-25000" dirty="0"/>
              <a:t>2</a:t>
            </a:r>
            <a:r>
              <a:rPr lang="en-US" altLang="en-US" dirty="0"/>
              <a:t> is directed 22.5</a:t>
            </a:r>
            <a:r>
              <a:rPr lang="en-US" altLang="en-US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dirty="0"/>
              <a:t> counterclockwise from the horizontal </a:t>
            </a:r>
            <a:r>
              <a:rPr lang="en-US" altLang="en-US" i="1" dirty="0">
                <a:latin typeface="Times New Roman" panose="02020603050405020304" pitchFamily="18" charset="0"/>
              </a:rPr>
              <a:t>x</a:t>
            </a:r>
            <a:r>
              <a:rPr lang="en-US" altLang="en-US" dirty="0"/>
              <a:t>-axis.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048000"/>
            <a:ext cx="2843213" cy="261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1560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BDD3A73-5A4D-4E9D-9F8B-4304BBA06203}" type="slidenum">
              <a:rPr lang="en-US" altLang="en-US"/>
              <a:pPr/>
              <a:t>73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dirty="0"/>
              <a:t>State of plane stress at a </a:t>
            </a:r>
            <a:r>
              <a:rPr lang="en-US" altLang="en-US" dirty="0" err="1"/>
              <a:t>pt</a:t>
            </a:r>
            <a:r>
              <a:rPr lang="en-US" altLang="en-US" dirty="0"/>
              <a:t> is shown on the element. Determine the maximum in-plane shear stresses and the orientation of the element upon which they act.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743200"/>
            <a:ext cx="2908300" cy="278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67393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027446CC-AEA7-4CA3-8698-BACE492970FB}" type="slidenum">
              <a:rPr lang="en-US" altLang="en-US"/>
              <a:pPr/>
              <a:t>74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Construction of circle</a:t>
            </a:r>
          </a:p>
          <a:p>
            <a:pPr marL="346075" indent="-344488">
              <a:buClr>
                <a:srgbClr val="333399"/>
              </a:buClr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>
              <a:solidFill>
                <a:srgbClr val="333399"/>
              </a:solidFill>
            </a:endParaRP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Establish the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/>
              <a:t>,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/>
              <a:t> axes as shown below. Center of circle </a:t>
            </a:r>
            <a:r>
              <a:rPr lang="en-US" altLang="en-US" sz="2800" i="1" dirty="0">
                <a:latin typeface="Times New Roman" panose="02020603050405020304" pitchFamily="18" charset="0"/>
              </a:rPr>
              <a:t>C</a:t>
            </a:r>
            <a:r>
              <a:rPr lang="en-US" altLang="en-US" sz="2800" dirty="0"/>
              <a:t> located on the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/>
              <a:t>-axis, at the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: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1676400"/>
          <a:ext cx="7532688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61120" imgH="201960" progId="">
                  <p:embed/>
                </p:oleObj>
              </mc:Choice>
              <mc:Fallback>
                <p:oleObj r:id="rId2" imgW="2661120" imgH="20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676400"/>
                        <a:ext cx="7532688" cy="484188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08338"/>
            <a:ext cx="3843338" cy="364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838200" y="3429000"/>
          <a:ext cx="37338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1679400" imgH="361440" progId="">
                  <p:embed/>
                </p:oleObj>
              </mc:Choice>
              <mc:Fallback>
                <p:oleObj r:id="rId5" imgW="1679400" imgH="361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429000"/>
                        <a:ext cx="3733800" cy="787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804699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739813D-56E4-44D6-A8B5-A140DF6D94EF}" type="slidenum">
              <a:rPr lang="en-US" altLang="en-US"/>
              <a:pPr/>
              <a:t>75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Construction of circle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Pt </a:t>
            </a:r>
            <a:r>
              <a:rPr lang="en-US" altLang="en-US" sz="2800" i="1" dirty="0">
                <a:latin typeface="Times New Roman" panose="02020603050405020304" pitchFamily="18" charset="0"/>
              </a:rPr>
              <a:t>C</a:t>
            </a:r>
            <a:r>
              <a:rPr lang="en-US" altLang="en-US" sz="2800" dirty="0"/>
              <a:t> and reference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A</a:t>
            </a:r>
            <a:r>
              <a:rPr lang="en-US" altLang="en-US" sz="2800" dirty="0"/>
              <a:t> (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20, 60) are plotted. Apply Pythagoras theorem to shaded triangle to get circle’s radius </a:t>
            </a:r>
            <a:r>
              <a:rPr lang="en-US" altLang="en-US" sz="2800" i="1" dirty="0">
                <a:latin typeface="Times New Roman" panose="02020603050405020304" pitchFamily="18" charset="0"/>
              </a:rPr>
              <a:t>CA</a:t>
            </a:r>
            <a:r>
              <a:rPr lang="en-US" altLang="en-US" sz="2800" dirty="0"/>
              <a:t>,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743200"/>
            <a:ext cx="3843337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990600" y="3352800"/>
          <a:ext cx="272415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113480" imgH="401400" progId="">
                  <p:embed/>
                </p:oleObj>
              </mc:Choice>
              <mc:Fallback>
                <p:oleObj r:id="rId3" imgW="1113480" imgH="401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352800"/>
                        <a:ext cx="2724150" cy="1095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90846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B2E58724-076D-4AA0-9A5B-448A954A5BDF}" type="slidenum">
              <a:rPr lang="en-US" altLang="en-US"/>
              <a:pPr/>
              <a:t>76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Maximum in-plane shear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Maximum in-plane shear stress and average normal stress are identified by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E or F</a:t>
            </a:r>
            <a:r>
              <a:rPr lang="en-US" altLang="en-US" sz="2800" dirty="0"/>
              <a:t> on the circle. In particular, coordinates of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E</a:t>
            </a:r>
            <a:r>
              <a:rPr lang="en-US" altLang="en-US" sz="2800" dirty="0"/>
              <a:t> (35, 81.4) gives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3843338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1236663" y="3352800"/>
          <a:ext cx="266065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93840" imgH="580680" progId="">
                  <p:embed/>
                </p:oleObj>
              </mc:Choice>
              <mc:Fallback>
                <p:oleObj r:id="rId3" imgW="1293840" imgH="580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6663" y="3352800"/>
                        <a:ext cx="2660650" cy="13239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5258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FAA57A7F-BA0E-4F40-A825-278772802C69}" type="slidenum">
              <a:rPr lang="en-US" altLang="en-US"/>
              <a:pPr/>
              <a:t>77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Maximum in-plane shear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Counterclockwise angle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can be found from the circle, identified as 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s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3843338" cy="364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09600" y="2819400"/>
          <a:ext cx="4251325" cy="141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937880" imgH="606240" progId="">
                  <p:embed/>
                </p:oleObj>
              </mc:Choice>
              <mc:Fallback>
                <p:oleObj r:id="rId3" imgW="1937880" imgH="606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819400"/>
                        <a:ext cx="4251325" cy="14160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12692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E218C2A0-89C0-45F0-828F-D1D996C1C9F9}" type="slidenum">
              <a:rPr lang="en-US" altLang="en-US"/>
              <a:pPr/>
              <a:t>78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9.10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Maximum in-plane shear stress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This counterclockwise angle defines the direction of the 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axis. Since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E</a:t>
            </a:r>
            <a:r>
              <a:rPr lang="en-US" altLang="en-US" sz="2800" dirty="0"/>
              <a:t> has positive coordinates, then the average normal stress and maximum in-plane shear stress both act in the positive 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Times New Roman" panose="02020603050405020304" pitchFamily="18" charset="0"/>
              </a:rPr>
              <a:t>y’</a:t>
            </a:r>
            <a:r>
              <a:rPr lang="en-US" altLang="en-US" sz="2800" dirty="0"/>
              <a:t> directions as shown.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3500406"/>
            <a:ext cx="2662237" cy="3055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25460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CB84787-3039-4F37-8B0F-EED253AB81DD}" type="slidenum">
              <a:rPr lang="en-US" altLang="en-US"/>
              <a:pPr/>
              <a:t>79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/>
              <a:t>State of plane stress at a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is shown on the element. Represent this state of stress on an element oriented 30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counterclockwise from position shown.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95600"/>
            <a:ext cx="3297238" cy="314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986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5F8B65C-EA31-4FB0-AFAF-AF732F9FF29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Transforming stress components from one orientation to the other is similar in concept to how we transform force components from one system of axes to the other.</a:t>
            </a:r>
          </a:p>
          <a:p>
            <a:pPr marL="341313" indent="-341313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Note that for stress-component transformation, we need to account for </a:t>
            </a:r>
          </a:p>
          <a:p>
            <a:pPr marL="741363" lvl="1" indent="-284163" algn="l">
              <a:spcBef>
                <a:spcPts val="700"/>
              </a:spcBef>
              <a:buFont typeface="Arial" panose="020B0604020202020204" pitchFamily="34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kern="0" dirty="0">
                <a:solidFill>
                  <a:srgbClr val="000000"/>
                </a:solidFill>
              </a:rPr>
              <a:t>the magnitude and direction of each stress component, and </a:t>
            </a:r>
          </a:p>
          <a:p>
            <a:pPr marL="741363" lvl="1" indent="-284163" algn="l">
              <a:spcBef>
                <a:spcPts val="700"/>
              </a:spcBef>
              <a:buFont typeface="Arial" panose="020B0604020202020204" pitchFamily="34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altLang="en-US" sz="2800" kern="0" dirty="0">
                <a:solidFill>
                  <a:srgbClr val="000000"/>
                </a:solidFill>
              </a:rPr>
              <a:t>the orientation of the area upon which each component acts.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57499582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7E776A1-18B1-4378-B2A0-1F63C699196A}" type="slidenum">
              <a:rPr lang="en-US" altLang="en-US"/>
              <a:pPr/>
              <a:t>80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Construction of circle</a:t>
            </a:r>
          </a:p>
          <a:p>
            <a:pPr marL="346075" indent="-344488">
              <a:buClr>
                <a:srgbClr val="333399"/>
              </a:buClr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>
              <a:solidFill>
                <a:srgbClr val="333399"/>
              </a:solidFill>
            </a:endParaRPr>
          </a:p>
          <a:p>
            <a:pPr marL="346075" indent="-344488">
              <a:buClr>
                <a:srgbClr val="333399"/>
              </a:buClr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>
              <a:solidFill>
                <a:srgbClr val="333399"/>
              </a:solidFill>
            </a:endParaRP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Establish the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/>
              <a:t>,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dirty="0"/>
              <a:t> axes </a:t>
            </a:r>
            <a:br>
              <a:rPr lang="en-US" altLang="en-US" sz="2800" dirty="0"/>
            </a:br>
            <a:r>
              <a:rPr lang="en-US" altLang="en-US" sz="2800" dirty="0"/>
              <a:t>as shown. </a:t>
            </a:r>
            <a:br>
              <a:rPr lang="en-US" altLang="en-US" sz="2800" dirty="0"/>
            </a:br>
            <a:r>
              <a:rPr lang="en-US" altLang="en-US" sz="2800" dirty="0"/>
              <a:t>Center of circle </a:t>
            </a:r>
            <a:r>
              <a:rPr lang="en-US" altLang="en-US" sz="2800" i="1" dirty="0">
                <a:latin typeface="Times New Roman" panose="02020603050405020304" pitchFamily="18" charset="0"/>
              </a:rPr>
              <a:t>C</a:t>
            </a:r>
            <a:r>
              <a:rPr lang="en-US" altLang="en-US" sz="2800" dirty="0"/>
              <a:t> </a:t>
            </a:r>
            <a:br>
              <a:rPr lang="en-US" altLang="en-US" sz="2800" dirty="0"/>
            </a:br>
            <a:r>
              <a:rPr lang="en-US" altLang="en-US" sz="2800" dirty="0"/>
              <a:t>located on the </a:t>
            </a:r>
            <a:br>
              <a:rPr lang="en-US" altLang="en-US" sz="2800" dirty="0"/>
            </a:b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dirty="0"/>
              <a:t>-axis, at the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: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1676400"/>
          <a:ext cx="753268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22600" imgH="201960" progId="">
                  <p:embed/>
                </p:oleObj>
              </mc:Choice>
              <mc:Fallback>
                <p:oleObj r:id="rId2" imgW="2622600" imgH="2019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676400"/>
                        <a:ext cx="7532688" cy="4826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762000" y="5105400"/>
          <a:ext cx="335597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519200" imgH="361440" progId="">
                  <p:embed/>
                </p:oleObj>
              </mc:Choice>
              <mc:Fallback>
                <p:oleObj r:id="rId4" imgW="1519200" imgH="361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105400"/>
                        <a:ext cx="3355975" cy="7874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648200" y="3886200"/>
            <a:ext cx="1143000" cy="381000"/>
          </a:xfrm>
          <a:prstGeom prst="lin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41465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65564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139CC678-E65F-4D9B-B3CF-BA51F45A48CD}" type="slidenum">
              <a:rPr lang="en-US" altLang="en-US"/>
              <a:pPr/>
              <a:t>81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Construction of circle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Initial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for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= 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has coordinates </a:t>
            </a:r>
            <a:r>
              <a:rPr lang="en-US" altLang="en-US" sz="2800" i="1" dirty="0">
                <a:latin typeface="Times New Roman" panose="02020603050405020304" pitchFamily="18" charset="0"/>
              </a:rPr>
              <a:t>A</a:t>
            </a:r>
            <a:r>
              <a:rPr lang="en-US" altLang="en-US" sz="2800" dirty="0"/>
              <a:t> (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8,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dirty="0"/>
              <a:t>6) are plotted. Apply </a:t>
            </a:r>
            <a:br>
              <a:rPr lang="en-US" altLang="en-US" sz="2800" dirty="0"/>
            </a:br>
            <a:r>
              <a:rPr lang="en-US" altLang="en-US" sz="2800" dirty="0"/>
              <a:t>Pythagoras theorem </a:t>
            </a:r>
            <a:br>
              <a:rPr lang="en-US" altLang="en-US" sz="2800" dirty="0"/>
            </a:br>
            <a:r>
              <a:rPr lang="en-US" altLang="en-US" sz="2800" dirty="0"/>
              <a:t>to shaded triangle </a:t>
            </a:r>
            <a:br>
              <a:rPr lang="en-US" altLang="en-US" sz="2800" dirty="0"/>
            </a:br>
            <a:r>
              <a:rPr lang="en-US" altLang="en-US" sz="2800" dirty="0"/>
              <a:t>to get circle’s </a:t>
            </a:r>
            <a:br>
              <a:rPr lang="en-US" altLang="en-US" sz="2800" dirty="0"/>
            </a:br>
            <a:r>
              <a:rPr lang="en-US" altLang="en-US" sz="2800" dirty="0"/>
              <a:t>radius </a:t>
            </a:r>
            <a:r>
              <a:rPr lang="en-US" altLang="en-US" sz="2800" i="1" dirty="0">
                <a:latin typeface="Times New Roman" panose="02020603050405020304" pitchFamily="18" charset="0"/>
              </a:rPr>
              <a:t>CA</a:t>
            </a:r>
            <a:r>
              <a:rPr lang="en-US" altLang="en-US" sz="2800" dirty="0"/>
              <a:t>, 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990600" y="4495800"/>
          <a:ext cx="2522538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74960" imgH="401400" progId="">
                  <p:embed/>
                </p:oleObj>
              </mc:Choice>
              <mc:Fallback>
                <p:oleObj r:id="rId2" imgW="1074960" imgH="4014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495800"/>
                        <a:ext cx="2522538" cy="10953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33600"/>
            <a:ext cx="443865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21659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2142FC35-A01C-415A-A563-F945F068FFB7}" type="slidenum">
              <a:rPr lang="en-US" altLang="en-US"/>
              <a:pPr/>
              <a:t>82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Stresses on 30</a:t>
            </a:r>
            <a:r>
              <a:rPr lang="en-US" altLang="en-US" sz="2800" dirty="0">
                <a:solidFill>
                  <a:srgbClr val="333399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>
                <a:solidFill>
                  <a:srgbClr val="333399"/>
                </a:solidFill>
              </a:rPr>
              <a:t> element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Since element is rotated 30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counterclockwise, we must construct a radial line </a:t>
            </a:r>
            <a:r>
              <a:rPr lang="en-US" altLang="en-US" sz="2800" i="1" dirty="0">
                <a:latin typeface="Times New Roman" panose="02020603050405020304" pitchFamily="18" charset="0"/>
              </a:rPr>
              <a:t>CP</a:t>
            </a:r>
            <a:r>
              <a:rPr lang="en-US" altLang="en-US" sz="2800" dirty="0"/>
              <a:t>, 2(30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) = 60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counterclockwise, measured </a:t>
            </a:r>
            <a:br>
              <a:rPr lang="en-US" altLang="en-US" sz="2800" dirty="0"/>
            </a:br>
            <a:r>
              <a:rPr lang="en-US" altLang="en-US" sz="2800" dirty="0"/>
              <a:t>from </a:t>
            </a:r>
            <a:r>
              <a:rPr lang="en-US" altLang="en-US" sz="2800" i="1" dirty="0">
                <a:latin typeface="Times New Roman" panose="02020603050405020304" pitchFamily="18" charset="0"/>
              </a:rPr>
              <a:t>CA</a:t>
            </a:r>
            <a:r>
              <a:rPr lang="en-US" altLang="en-US" sz="2800" dirty="0"/>
              <a:t> (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dirty="0"/>
              <a:t> = 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).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Coordinates of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P</a:t>
            </a:r>
            <a:r>
              <a:rPr lang="en-US" altLang="en-US" sz="2800" dirty="0"/>
              <a:t> (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,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i="1" baseline="-25000" dirty="0" err="1">
                <a:latin typeface="Times New Roman" panose="02020603050405020304" pitchFamily="18" charset="0"/>
              </a:rPr>
              <a:t>x’y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’</a:t>
            </a:r>
            <a:r>
              <a:rPr lang="en-US" altLang="en-US" sz="2800" dirty="0"/>
              <a:t>) </a:t>
            </a:r>
            <a:br>
              <a:rPr lang="en-US" altLang="en-US" sz="2800" dirty="0"/>
            </a:br>
            <a:r>
              <a:rPr lang="en-US" altLang="en-US" sz="2800" dirty="0"/>
              <a:t>must be obtained. From </a:t>
            </a:r>
            <a:br>
              <a:rPr lang="en-US" altLang="en-US" sz="2800" dirty="0"/>
            </a:br>
            <a:r>
              <a:rPr lang="en-US" altLang="en-US" sz="2800" dirty="0"/>
              <a:t>geometry of circle,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990600" y="4800600"/>
          <a:ext cx="370205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740240" imgH="538560" progId="">
                  <p:embed/>
                </p:oleObj>
              </mc:Choice>
              <mc:Fallback>
                <p:oleObj r:id="rId2" imgW="1740240" imgH="538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4800600"/>
                        <a:ext cx="3702050" cy="13430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67000"/>
            <a:ext cx="3721100" cy="376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303491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AA8B157-87F6-4701-AB36-6D6F5E4EE43B}" type="slidenum">
              <a:rPr lang="en-US" altLang="en-US"/>
              <a:pPr/>
              <a:t>83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lnSpc>
                <a:spcPct val="90000"/>
              </a:lnSpc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Stresses on 30</a:t>
            </a:r>
            <a:r>
              <a:rPr lang="en-US" altLang="en-US" sz="2800" dirty="0">
                <a:solidFill>
                  <a:srgbClr val="333399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>
                <a:solidFill>
                  <a:srgbClr val="333399"/>
                </a:solidFill>
              </a:rPr>
              <a:t> element</a:t>
            </a:r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The two stress components act on </a:t>
            </a:r>
            <a:br>
              <a:rPr lang="en-US" altLang="en-US" sz="2800" dirty="0"/>
            </a:br>
            <a:r>
              <a:rPr lang="en-US" altLang="en-US" sz="2800" dirty="0"/>
              <a:t>face </a:t>
            </a:r>
            <a:r>
              <a:rPr lang="en-US" altLang="en-US" sz="2800" i="1" dirty="0">
                <a:latin typeface="Times New Roman" panose="02020603050405020304" pitchFamily="18" charset="0"/>
              </a:rPr>
              <a:t>BD</a:t>
            </a:r>
            <a:r>
              <a:rPr lang="en-US" altLang="en-US" sz="2800" dirty="0"/>
              <a:t> of element shown, since </a:t>
            </a:r>
            <a:br>
              <a:rPr lang="en-US" altLang="en-US" sz="2800" dirty="0"/>
            </a:br>
            <a:r>
              <a:rPr lang="en-US" altLang="en-US" sz="2800" dirty="0"/>
              <a:t>the 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axis for this face if oriented 30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</a:t>
            </a:r>
            <a:br>
              <a:rPr lang="en-US" altLang="en-US" sz="2800" dirty="0"/>
            </a:br>
            <a:r>
              <a:rPr lang="en-US" altLang="en-US" sz="2800" dirty="0"/>
              <a:t>counterclockwise from the </a:t>
            </a:r>
            <a:r>
              <a:rPr lang="en-US" altLang="en-US" sz="2800" i="1" dirty="0">
                <a:latin typeface="Times New Roman" panose="02020603050405020304" pitchFamily="18" charset="0"/>
              </a:rPr>
              <a:t>x-</a:t>
            </a:r>
            <a:r>
              <a:rPr lang="en-US" altLang="en-US" sz="2800" dirty="0"/>
              <a:t>axis.</a:t>
            </a:r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Stress components acting on adjacent face </a:t>
            </a:r>
            <a:r>
              <a:rPr lang="en-US" altLang="en-US" sz="2800" i="1" dirty="0">
                <a:latin typeface="Times New Roman" panose="02020603050405020304" pitchFamily="18" charset="0"/>
              </a:rPr>
              <a:t>DE</a:t>
            </a:r>
            <a:r>
              <a:rPr lang="en-US" altLang="en-US" sz="2800" dirty="0"/>
              <a:t> of element, which is 60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clockwise from +</a:t>
            </a:r>
            <a:r>
              <a:rPr lang="en-US" altLang="en-US" sz="2800" i="1" dirty="0">
                <a:latin typeface="Times New Roman" panose="02020603050405020304" pitchFamily="18" charset="0"/>
              </a:rPr>
              <a:t>x</a:t>
            </a:r>
            <a:r>
              <a:rPr lang="en-US" altLang="en-US" sz="2800" dirty="0"/>
              <a:t>-axis, are represented by the coordinates of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Q</a:t>
            </a:r>
            <a:r>
              <a:rPr lang="en-US" altLang="en-US" sz="2800" dirty="0"/>
              <a:t> on the circle.</a:t>
            </a:r>
          </a:p>
          <a:p>
            <a:pPr marL="346075" indent="-344488">
              <a:lnSpc>
                <a:spcPct val="90000"/>
              </a:lnSpc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This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lies on the radial line </a:t>
            </a:r>
            <a:r>
              <a:rPr lang="en-US" altLang="en-US" sz="2800" i="1" dirty="0">
                <a:latin typeface="Times New Roman" panose="02020603050405020304" pitchFamily="18" charset="0"/>
              </a:rPr>
              <a:t>CQ</a:t>
            </a:r>
            <a:r>
              <a:rPr lang="en-US" altLang="en-US" sz="2800" dirty="0"/>
              <a:t>, which is 180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from </a:t>
            </a:r>
            <a:r>
              <a:rPr lang="en-US" altLang="en-US" sz="2800" i="1" dirty="0">
                <a:latin typeface="Times New Roman" panose="02020603050405020304" pitchFamily="18" charset="0"/>
              </a:rPr>
              <a:t>CP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381000" y="1604963"/>
          <a:ext cx="556736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35200" imgH="411480" progId="">
                  <p:embed/>
                </p:oleObj>
              </mc:Choice>
              <mc:Fallback>
                <p:oleObj r:id="rId2" imgW="2635200" imgH="41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04963"/>
                        <a:ext cx="5567363" cy="101600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1143000"/>
            <a:ext cx="234473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02233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6EB090D0-2870-4FA5-809B-009109CE7318}" type="slidenum">
              <a:rPr lang="en-US" altLang="en-US"/>
              <a:pPr/>
              <a:t>84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9.11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1430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Stresses on 30</a:t>
            </a:r>
            <a:r>
              <a:rPr lang="en-US" altLang="en-US" sz="2800" dirty="0">
                <a:solidFill>
                  <a:srgbClr val="333399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>
                <a:solidFill>
                  <a:srgbClr val="333399"/>
                </a:solidFill>
              </a:rPr>
              <a:t> element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The coordinates of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Q</a:t>
            </a:r>
            <a:r>
              <a:rPr lang="en-US" altLang="en-US" sz="2800" dirty="0"/>
              <a:t> are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Note that here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</a:t>
            </a:r>
            <a:r>
              <a:rPr lang="en-US" altLang="en-US" sz="2800" baseline="-25000" dirty="0" err="1">
                <a:latin typeface="Times New Roman" panose="02020603050405020304" pitchFamily="18" charset="0"/>
              </a:rPr>
              <a:t>x’y</a:t>
            </a:r>
            <a:r>
              <a:rPr lang="en-US" altLang="en-US" sz="2800" baseline="-25000" dirty="0">
                <a:latin typeface="Times New Roman" panose="02020603050405020304" pitchFamily="18" charset="0"/>
              </a:rPr>
              <a:t>’</a:t>
            </a:r>
            <a:r>
              <a:rPr lang="en-US" altLang="en-US" sz="2800" dirty="0"/>
              <a:t> acts in </a:t>
            </a:r>
            <a:br>
              <a:rPr lang="en-US" altLang="en-US" sz="2800" dirty="0"/>
            </a:br>
            <a:r>
              <a:rPr lang="en-US" altLang="en-US" sz="2800" dirty="0"/>
              <a:t>the 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</a:t>
            </a:r>
            <a:r>
              <a:rPr lang="en-US" altLang="en-US" sz="2800" i="1" dirty="0">
                <a:latin typeface="Times New Roman" panose="02020603050405020304" pitchFamily="18" charset="0"/>
              </a:rPr>
              <a:t>y’</a:t>
            </a:r>
            <a:r>
              <a:rPr lang="en-US" altLang="en-US" sz="2800" dirty="0"/>
              <a:t> direction.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2362200"/>
          <a:ext cx="7148513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349800" imgH="420840" progId="">
                  <p:embed/>
                </p:oleObj>
              </mc:Choice>
              <mc:Fallback>
                <p:oleObj r:id="rId2" imgW="3349800" imgH="4208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362200"/>
                        <a:ext cx="7148513" cy="10334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505200"/>
            <a:ext cx="234473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5946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518DE56-210A-4E07-B403-AE3861153F2F}" type="slidenum">
              <a:rPr lang="en-US" altLang="en-US"/>
              <a:pPr/>
              <a:t>85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2400" y="1066800"/>
            <a:ext cx="8763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Occasionally, circular shafts are subjected to combined effects of both an axial load and torsion.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Provided materials remain linear elastic, and subjected to small deformations, we use principle of superposition to obtain resultant stress in shaft due to both loadings.</a:t>
            </a:r>
          </a:p>
          <a:p>
            <a:pPr marL="457200" indent="-457200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1027113" algn="l"/>
                <a:tab pos="1941513" algn="l"/>
                <a:tab pos="2855913" algn="l"/>
                <a:tab pos="3770313" algn="l"/>
                <a:tab pos="4684713" algn="l"/>
                <a:tab pos="5599113" algn="l"/>
                <a:tab pos="6513513" algn="l"/>
                <a:tab pos="7427913" algn="l"/>
                <a:tab pos="8342313" algn="l"/>
                <a:tab pos="9256713" algn="l"/>
                <a:tab pos="101711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Principal stress can be determined using either stress transformation equations or Mohr’s circle.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9.5 STRESS IN SHAFTS DUE TO AXIAL LOAD AND TORSION</a:t>
            </a:r>
          </a:p>
        </p:txBody>
      </p:sp>
    </p:spTree>
    <p:extLst>
      <p:ext uri="{BB962C8B-B14F-4D97-AF65-F5344CB8AC3E}">
        <p14:creationId xmlns:p14="http://schemas.microsoft.com/office/powerpoint/2010/main" val="331270143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9B28AEF5-978A-428D-9ADB-4C4A2CC8890A}" type="slidenum">
              <a:rPr lang="en-US" altLang="en-US"/>
              <a:pPr/>
              <a:t>86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9.12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28600" y="10668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en-US" altLang="en-US" sz="2800" dirty="0"/>
              <a:t>Axial force of 900 N and torque of 2.50 </a:t>
            </a:r>
            <a:r>
              <a:rPr lang="en-US" altLang="en-US" sz="2800" dirty="0" err="1"/>
              <a:t>N</a:t>
            </a:r>
            <a:r>
              <a:rPr lang="en-US" altLang="en-US" sz="2800" dirty="0" err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</a:t>
            </a:r>
            <a:r>
              <a:rPr lang="en-US" altLang="en-US" sz="2800" dirty="0" err="1"/>
              <a:t>m</a:t>
            </a:r>
            <a:r>
              <a:rPr lang="en-US" altLang="en-US" sz="2800" dirty="0"/>
              <a:t> are applied to shaft. If shaft has a diameter of 40 mm, determine the principal stresses at a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P</a:t>
            </a:r>
            <a:r>
              <a:rPr lang="en-US" altLang="en-US" sz="2800" dirty="0"/>
              <a:t> on its surface.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200400"/>
            <a:ext cx="3243263" cy="263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3933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7EE687D0-BD31-42ED-9804-64C19A961852}" type="slidenum">
              <a:rPr lang="en-US" altLang="en-US"/>
              <a:pPr/>
              <a:t>87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Internal loadings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Consist of torque of 2.50 </a:t>
            </a:r>
            <a:r>
              <a:rPr lang="en-US" altLang="en-US" sz="2800" dirty="0" err="1"/>
              <a:t>N</a:t>
            </a:r>
            <a:r>
              <a:rPr lang="en-US" altLang="en-US" sz="2800" dirty="0" err="1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</a:t>
            </a:r>
            <a:r>
              <a:rPr lang="en-US" altLang="en-US" sz="2800" dirty="0" err="1"/>
              <a:t>m</a:t>
            </a:r>
            <a:r>
              <a:rPr lang="en-US" altLang="en-US" sz="2800" dirty="0"/>
              <a:t> and </a:t>
            </a:r>
            <a:br>
              <a:rPr lang="en-US" altLang="en-US" sz="2800" dirty="0"/>
            </a:br>
            <a:r>
              <a:rPr lang="en-US" altLang="en-US" sz="2800" dirty="0"/>
              <a:t>axial load of 900 N.</a:t>
            </a:r>
          </a:p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Stress components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Stresses produced at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P</a:t>
            </a:r>
            <a:r>
              <a:rPr lang="en-US" altLang="en-US" sz="2800" dirty="0"/>
              <a:t> are </a:t>
            </a:r>
            <a:br>
              <a:rPr lang="en-US" altLang="en-US" sz="2800" dirty="0"/>
            </a:br>
            <a:r>
              <a:rPr lang="en-US" altLang="en-US" sz="2800" dirty="0"/>
              <a:t>therefore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09600" y="3962400"/>
          <a:ext cx="5776913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698200" imgH="566640" progId="">
                  <p:embed/>
                </p:oleObj>
              </mc:Choice>
              <mc:Fallback>
                <p:oleObj r:id="rId2" imgW="2698200" imgH="566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962400"/>
                        <a:ext cx="5776913" cy="10604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09600" y="5257800"/>
          <a:ext cx="4799013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2158920" imgH="399240" progId="">
                  <p:embed/>
                </p:oleObj>
              </mc:Choice>
              <mc:Fallback>
                <p:oleObj r:id="rId4" imgW="2158920" imgH="3992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257800"/>
                        <a:ext cx="4799013" cy="9699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19200"/>
            <a:ext cx="27432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5644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4C9D7AFB-7CC5-4FBE-A7F8-CB6458AEF671}" type="slidenum">
              <a:rPr lang="en-US" altLang="en-US"/>
              <a:pPr/>
              <a:t>88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Principal stresses</a:t>
            </a:r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Using Mohr’s circle, center of circle </a:t>
            </a:r>
            <a:r>
              <a:rPr lang="en-US" altLang="en-US" sz="2800" i="1" dirty="0">
                <a:latin typeface="Times New Roman" panose="02020603050405020304" pitchFamily="18" charset="0"/>
              </a:rPr>
              <a:t>C</a:t>
            </a:r>
            <a:r>
              <a:rPr lang="en-US" altLang="en-US" sz="2800" dirty="0"/>
              <a:t> </a:t>
            </a:r>
            <a:br>
              <a:rPr lang="en-US" altLang="en-US" sz="2800" dirty="0"/>
            </a:br>
            <a:r>
              <a:rPr lang="en-US" altLang="en-US" sz="2800" dirty="0"/>
              <a:t>at the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is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Plotting </a:t>
            </a:r>
            <a:r>
              <a:rPr lang="en-US" altLang="en-US" sz="2800" i="1" dirty="0">
                <a:latin typeface="Times New Roman" panose="02020603050405020304" pitchFamily="18" charset="0"/>
              </a:rPr>
              <a:t>C</a:t>
            </a:r>
            <a:r>
              <a:rPr lang="en-US" altLang="en-US" sz="2800" dirty="0"/>
              <a:t> (358.1, 0) and </a:t>
            </a:r>
            <a:br>
              <a:rPr lang="en-US" altLang="en-US" sz="2800" dirty="0"/>
            </a:br>
            <a:r>
              <a:rPr lang="en-US" altLang="en-US" sz="2800" dirty="0"/>
              <a:t>reference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</a:t>
            </a:r>
            <a:r>
              <a:rPr lang="en-US" altLang="en-US" sz="2800" i="1" dirty="0">
                <a:latin typeface="Times New Roman" panose="02020603050405020304" pitchFamily="18" charset="0"/>
              </a:rPr>
              <a:t>A</a:t>
            </a:r>
            <a:r>
              <a:rPr lang="en-US" altLang="en-US" sz="2800" dirty="0"/>
              <a:t> (0, 198.9), </a:t>
            </a:r>
            <a:br>
              <a:rPr lang="en-US" altLang="en-US" sz="2800" dirty="0"/>
            </a:br>
            <a:r>
              <a:rPr lang="en-US" altLang="en-US" sz="2800" dirty="0"/>
              <a:t>the radius found was </a:t>
            </a:r>
            <a:br>
              <a:rPr lang="en-US" altLang="en-US" sz="2800" dirty="0"/>
            </a:br>
            <a:r>
              <a:rPr lang="en-US" altLang="en-US" sz="2800" i="1" dirty="0">
                <a:latin typeface="Times New Roman" panose="02020603050405020304" pitchFamily="18" charset="0"/>
              </a:rPr>
              <a:t>R</a:t>
            </a:r>
            <a:r>
              <a:rPr lang="en-US" altLang="en-US" sz="2800" dirty="0"/>
              <a:t> = 409.7 </a:t>
            </a:r>
            <a:r>
              <a:rPr lang="en-US" altLang="en-US" sz="2800" dirty="0" err="1"/>
              <a:t>kPA</a:t>
            </a:r>
            <a:r>
              <a:rPr lang="en-US" altLang="en-US" sz="2800" dirty="0"/>
              <a:t>. Principal </a:t>
            </a:r>
            <a:br>
              <a:rPr lang="en-US" altLang="en-US" sz="2800" dirty="0"/>
            </a:br>
            <a:r>
              <a:rPr lang="en-US" altLang="en-US" sz="2800" dirty="0"/>
              <a:t>stresses represented by </a:t>
            </a:r>
            <a:br>
              <a:rPr lang="en-US" altLang="en-US" sz="2800" dirty="0"/>
            </a:br>
            <a:r>
              <a:rPr lang="en-US" altLang="en-US" sz="2800" dirty="0"/>
              <a:t>pts </a:t>
            </a:r>
            <a:r>
              <a:rPr lang="en-US" altLang="en-US" sz="2800" i="1" dirty="0">
                <a:latin typeface="Times New Roman" panose="02020603050405020304" pitchFamily="18" charset="0"/>
              </a:rPr>
              <a:t>B</a:t>
            </a:r>
            <a:r>
              <a:rPr lang="en-US" altLang="en-US" sz="2800" dirty="0"/>
              <a:t> and </a:t>
            </a:r>
            <a:r>
              <a:rPr lang="en-US" altLang="en-US" sz="2800" i="1" dirty="0">
                <a:latin typeface="Times New Roman" panose="02020603050405020304" pitchFamily="18" charset="0"/>
              </a:rPr>
              <a:t>D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762000" y="2608263"/>
          <a:ext cx="4232275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869840" imgH="361440" progId="">
                  <p:embed/>
                </p:oleObj>
              </mc:Choice>
              <mc:Fallback>
                <p:oleObj r:id="rId2" imgW="1869840" imgH="3614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608263"/>
                        <a:ext cx="4232275" cy="823912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447800"/>
            <a:ext cx="143192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3382963"/>
            <a:ext cx="3190875" cy="310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8370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39005485-B78F-47CA-BC58-BE79308E3A85}" type="slidenum">
              <a:rPr lang="en-US" altLang="en-US"/>
              <a:pPr/>
              <a:t>89</a:t>
            </a:fld>
            <a:endParaRPr lang="en-US" altLang="en-US"/>
          </a:p>
        </p:txBody>
      </p:sp>
      <p:sp>
        <p:nvSpPr>
          <p:cNvPr id="3" name="Rectangle 1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9086850" cy="457200"/>
          </a:xfrm>
          <a:ln/>
        </p:spPr>
        <p:txBody>
          <a:bodyPr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/>
              <a:t>EXAMPLE 9.12 (SOLN)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57163" y="1066800"/>
            <a:ext cx="87582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indent="-346075">
              <a:buFontTx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>
                <a:solidFill>
                  <a:srgbClr val="333399"/>
                </a:solidFill>
              </a:rPr>
              <a:t>Principal stresses</a:t>
            </a:r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None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endParaRPr lang="en-US" altLang="en-US" sz="2800" dirty="0"/>
          </a:p>
          <a:p>
            <a:pPr marL="346075" indent="-344488">
              <a:buFont typeface="Arial" panose="020B0604020202020204" pitchFamily="34" charset="0"/>
              <a:buChar char="•"/>
              <a:tabLst>
                <a:tab pos="917575" algn="l"/>
                <a:tab pos="1831975" algn="l"/>
                <a:tab pos="2746375" algn="l"/>
                <a:tab pos="3660775" algn="l"/>
                <a:tab pos="4575175" algn="l"/>
                <a:tab pos="5489575" algn="l"/>
                <a:tab pos="6403975" algn="l"/>
                <a:tab pos="7318375" algn="l"/>
                <a:tab pos="8232775" algn="l"/>
                <a:tab pos="9147175" algn="l"/>
                <a:tab pos="10061575" algn="l"/>
              </a:tabLst>
            </a:pPr>
            <a:r>
              <a:rPr lang="en-US" altLang="en-US" sz="2800" dirty="0"/>
              <a:t>Clockwise angle 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can be </a:t>
            </a:r>
            <a:br>
              <a:rPr lang="en-US" altLang="en-US" sz="2800" dirty="0"/>
            </a:br>
            <a:r>
              <a:rPr lang="en-US" altLang="en-US" sz="2800" dirty="0"/>
              <a:t>determined from the circle. </a:t>
            </a:r>
            <a:br>
              <a:rPr lang="en-US" altLang="en-US" sz="2800" dirty="0"/>
            </a:br>
            <a:r>
              <a:rPr lang="en-US" altLang="en-US" sz="2800" dirty="0"/>
              <a:t>It is 2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= 29.1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. The element </a:t>
            </a:r>
            <a:br>
              <a:rPr lang="en-US" altLang="en-US" sz="2800" dirty="0"/>
            </a:br>
            <a:r>
              <a:rPr lang="en-US" altLang="en-US" sz="2800" dirty="0"/>
              <a:t>is oriented such that the </a:t>
            </a:r>
            <a:r>
              <a:rPr lang="en-US" altLang="en-US" sz="2800" i="1" dirty="0">
                <a:latin typeface="Times New Roman" panose="02020603050405020304" pitchFamily="18" charset="0"/>
              </a:rPr>
              <a:t>x’</a:t>
            </a:r>
            <a:r>
              <a:rPr lang="en-US" altLang="en-US" sz="2800" dirty="0"/>
              <a:t> axis </a:t>
            </a:r>
            <a:br>
              <a:rPr lang="en-US" altLang="en-US" sz="2800" dirty="0"/>
            </a:br>
            <a:r>
              <a:rPr lang="en-US" altLang="en-US" sz="2800" dirty="0"/>
              <a:t>or </a:t>
            </a: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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is directed clockwise </a:t>
            </a:r>
            <a:br>
              <a:rPr lang="en-US" altLang="en-US" sz="2800" dirty="0"/>
            </a:br>
            <a:r>
              <a:rPr lang="en-US" altLang="en-US" sz="2800" i="1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</a:t>
            </a:r>
            <a:r>
              <a:rPr lang="en-US" altLang="en-US" sz="2800" i="1" baseline="-25000" dirty="0">
                <a:latin typeface="Times New Roman" panose="02020603050405020304" pitchFamily="18" charset="0"/>
              </a:rPr>
              <a:t>p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 = 14.5</a:t>
            </a:r>
            <a:r>
              <a:rPr lang="en-US" altLang="en-US" sz="2800" dirty="0"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</a:t>
            </a:r>
            <a:r>
              <a:rPr lang="en-US" altLang="en-US" sz="2800" dirty="0"/>
              <a:t> with the </a:t>
            </a:r>
            <a:r>
              <a:rPr lang="en-US" altLang="en-US" sz="2800" i="1" dirty="0">
                <a:latin typeface="Times New Roman" panose="02020603050405020304" pitchFamily="18" charset="0"/>
              </a:rPr>
              <a:t>x</a:t>
            </a:r>
            <a:r>
              <a:rPr lang="en-US" altLang="en-US" sz="2800" dirty="0"/>
              <a:t> axis </a:t>
            </a:r>
            <a:br>
              <a:rPr lang="en-US" altLang="en-US" sz="2800" dirty="0"/>
            </a:br>
            <a:r>
              <a:rPr lang="en-US" altLang="en-US" sz="2800" dirty="0"/>
              <a:t>as shown.</a:t>
            </a: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692150" y="1600200"/>
          <a:ext cx="4606925" cy="96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124720" imgH="411480" progId="">
                  <p:embed/>
                </p:oleObj>
              </mc:Choice>
              <mc:Fallback>
                <p:oleObj r:id="rId2" imgW="2124720" imgH="411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1600200"/>
                        <a:ext cx="4606925" cy="96996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95400"/>
            <a:ext cx="1962150" cy="193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3382963"/>
            <a:ext cx="3190875" cy="310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87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A7278DBE-FD83-439F-929D-59AA93A64C36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1313" algn="l">
              <a:spcBef>
                <a:spcPts val="7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CC3300"/>
                </a:solidFill>
              </a:rPr>
              <a:t>Procedure for Analysis</a:t>
            </a:r>
          </a:p>
          <a:p>
            <a:pPr marL="341313" indent="-339725" algn="l">
              <a:spcBef>
                <a:spcPts val="700"/>
              </a:spcBef>
              <a:buFont typeface="Arial" panose="020B0604020202020204" pitchFamily="34" charset="0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US" altLang="en-US" sz="2800" dirty="0">
                <a:solidFill>
                  <a:srgbClr val="000000"/>
                </a:solidFill>
              </a:rPr>
              <a:t>If state of stress at a </a:t>
            </a:r>
            <a:r>
              <a:rPr lang="en-US" altLang="en-US" sz="2800" dirty="0" err="1">
                <a:solidFill>
                  <a:srgbClr val="000000"/>
                </a:solidFill>
              </a:rPr>
              <a:t>pt</a:t>
            </a:r>
            <a:r>
              <a:rPr lang="en-US" altLang="en-US" sz="2800" dirty="0">
                <a:solidFill>
                  <a:srgbClr val="000000"/>
                </a:solidFill>
              </a:rPr>
              <a:t> is known for a given orientation of an element of material, then state of stress for another orientation can be determined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1"/>
          </p:nvPr>
        </p:nvSpPr>
        <p:spPr>
          <a:xfrm>
            <a:off x="57150" y="495300"/>
            <a:ext cx="9086850" cy="457200"/>
          </a:xfrm>
          <a:ln/>
        </p:spPr>
        <p:txBody>
          <a:bodyPr anchor="ctr"/>
          <a:lstStyle/>
          <a:p>
            <a:pPr marL="0" indent="0">
              <a:spcBef>
                <a:spcPct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en-US" sz="2400" b="1" dirty="0"/>
              <a:t>9.1 PLANE-STRESS TRANSFORMATION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F3319DC9-474C-A65F-3F78-D9F7A6477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35" y="3048280"/>
            <a:ext cx="3458615" cy="3688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6">
            <a:extLst>
              <a:ext uri="{FF2B5EF4-FFF2-40B4-BE49-F238E27FC236}">
                <a16:creationId xmlns:a16="http://schemas.microsoft.com/office/drawing/2014/main" id="{3108991D-009E-062D-7F16-124624153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2732" y="4707928"/>
            <a:ext cx="11403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/>
              <a:t>=</a:t>
            </a:r>
            <a:endParaRPr lang="en-AU" altLang="en-US" b="1"/>
          </a:p>
        </p:txBody>
      </p:sp>
      <p:grpSp>
        <p:nvGrpSpPr>
          <p:cNvPr id="13" name="Group 9">
            <a:extLst>
              <a:ext uri="{FF2B5EF4-FFF2-40B4-BE49-F238E27FC236}">
                <a16:creationId xmlns:a16="http://schemas.microsoft.com/office/drawing/2014/main" id="{C7E7B064-5893-A4AD-BCAB-C908130EBC3F}"/>
              </a:ext>
            </a:extLst>
          </p:cNvPr>
          <p:cNvGrpSpPr>
            <a:grpSpLocks/>
          </p:cNvGrpSpPr>
          <p:nvPr/>
        </p:nvGrpSpPr>
        <p:grpSpPr bwMode="auto">
          <a:xfrm>
            <a:off x="5073104" y="3097273"/>
            <a:ext cx="3307309" cy="3265427"/>
            <a:chOff x="2245" y="1933"/>
            <a:chExt cx="1423" cy="147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B68EA526-10F4-30C2-380A-470233533B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5" y="2024"/>
              <a:ext cx="1423" cy="1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71E61BDA-FC65-D6AF-6338-0B2F93A1A9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9" y="1933"/>
              <a:ext cx="272" cy="2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MY"/>
            </a:p>
          </p:txBody>
        </p:sp>
      </p:grpSp>
    </p:spTree>
    <p:extLst>
      <p:ext uri="{BB962C8B-B14F-4D97-AF65-F5344CB8AC3E}">
        <p14:creationId xmlns:p14="http://schemas.microsoft.com/office/powerpoint/2010/main" val="148596565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idx="10"/>
          </p:nvPr>
        </p:nvSpPr>
        <p:spPr>
          <a:xfrm>
            <a:off x="7010400" y="6534150"/>
            <a:ext cx="2132013" cy="474663"/>
          </a:xfrm>
        </p:spPr>
        <p:txBody>
          <a:bodyPr/>
          <a:lstStyle/>
          <a:p>
            <a:fld id="{57F69C3B-DED2-46AE-8101-C78B8932253F}" type="slidenum">
              <a:rPr lang="en-US" altLang="en-US"/>
              <a:pPr/>
              <a:t>90</a:t>
            </a:fld>
            <a:endParaRPr lang="en-US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103308"/>
            <a:ext cx="8534400" cy="424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b="1" dirty="0">
                <a:ea typeface="SimSun" panose="02010600030101010101" pitchFamily="2" charset="-122"/>
              </a:rPr>
              <a:t>Question 5 Final Exam 2006</a:t>
            </a:r>
          </a:p>
          <a:p>
            <a:pPr>
              <a:buClrTx/>
              <a:buFontTx/>
              <a:buNone/>
            </a:pPr>
            <a:endParaRPr lang="en-US" altLang="en-US" dirty="0"/>
          </a:p>
          <a:p>
            <a:pPr eaLnBrk="0" hangingPunct="0">
              <a:buFont typeface="Times New Roman" panose="02020603050405020304" pitchFamily="18" charset="0"/>
              <a:buAutoNum type="alphaLcParenR"/>
            </a:pPr>
            <a:r>
              <a:rPr lang="en-US" altLang="en-US" dirty="0">
                <a:ea typeface="SimSun" panose="02010600030101010101" pitchFamily="2" charset="-122"/>
              </a:rPr>
              <a:t>A rod in Figure 9 has a circular cross section with a diameter of 5 mm. It is subjected to a torque of 15 N. mm and a bending moment of 10 N. mm;</a:t>
            </a:r>
          </a:p>
          <a:p>
            <a:pPr eaLnBrk="0" hangingPunct="0">
              <a:buClrTx/>
              <a:buFontTx/>
              <a:buNone/>
            </a:pPr>
            <a:endParaRPr lang="en-US" altLang="en-US" dirty="0"/>
          </a:p>
          <a:p>
            <a:pPr eaLnBrk="0" hangingPunct="0">
              <a:buClrTx/>
              <a:buFontTx/>
              <a:buNone/>
            </a:pPr>
            <a:r>
              <a:rPr lang="en-US" altLang="en-US" dirty="0">
                <a:ea typeface="SimSun" panose="02010600030101010101" pitchFamily="2" charset="-122"/>
              </a:rPr>
              <a:t>Determine the maximum normal stress and maximum shear stress.										</a:t>
            </a:r>
            <a:r>
              <a:rPr lang="en-US" altLang="en-US" b="1" dirty="0">
                <a:ea typeface="SimSun" panose="02010600030101010101" pitchFamily="2" charset="-122"/>
              </a:rPr>
              <a:t>(4 marks)</a:t>
            </a:r>
            <a:br>
              <a:rPr lang="en-US" altLang="en-US" b="1" dirty="0">
                <a:ea typeface="SimSun" panose="02010600030101010101" pitchFamily="2" charset="-122"/>
              </a:rPr>
            </a:br>
            <a:r>
              <a:rPr lang="en-US" altLang="en-US" dirty="0">
                <a:ea typeface="SimSun" panose="02010600030101010101" pitchFamily="2" charset="-122"/>
              </a:rPr>
              <a:t>Determine the principal stresses at the point of maximum flexural stress.										</a:t>
            </a:r>
            <a:r>
              <a:rPr lang="en-US" altLang="en-US" b="1" dirty="0">
                <a:ea typeface="SimSun" panose="02010600030101010101" pitchFamily="2" charset="-122"/>
              </a:rPr>
              <a:t>(3 marks)</a:t>
            </a:r>
            <a:br>
              <a:rPr lang="en-US" altLang="en-US" b="1" dirty="0">
                <a:ea typeface="SimSun" panose="02010600030101010101" pitchFamily="2" charset="-122"/>
              </a:rPr>
            </a:br>
            <a:r>
              <a:rPr lang="en-US" altLang="en-US" dirty="0">
                <a:ea typeface="SimSun" panose="02010600030101010101" pitchFamily="2" charset="-122"/>
              </a:rPr>
              <a:t>Sketch Mohr’s circle for this case with all the necessary points.											</a:t>
            </a:r>
            <a:r>
              <a:rPr lang="en-US" altLang="en-US" b="1" dirty="0">
                <a:ea typeface="SimSun" panose="02010600030101010101" pitchFamily="2" charset="-122"/>
              </a:rPr>
              <a:t>(8 marks)</a:t>
            </a:r>
          </a:p>
          <a:p>
            <a:pPr eaLnBrk="0" hangingPunct="0">
              <a:buClrTx/>
              <a:buFontTx/>
              <a:buNone/>
            </a:pPr>
            <a:endParaRPr lang="en-US" altLang="en-US" b="1" dirty="0">
              <a:ea typeface="SimSun" panose="02010600030101010101" pitchFamily="2" charset="-122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667000" y="4051300"/>
            <a:ext cx="3940175" cy="2713038"/>
            <a:chOff x="1680" y="2552"/>
            <a:chExt cx="2482" cy="1709"/>
          </a:xfrm>
        </p:grpSpPr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 rot="14700000">
              <a:off x="2867" y="2421"/>
              <a:ext cx="761" cy="1661"/>
            </a:xfrm>
            <a:prstGeom prst="can">
              <a:avLst>
                <a:gd name="adj" fmla="val 63964"/>
              </a:avLst>
            </a:prstGeom>
            <a:gradFill rotWithShape="0">
              <a:gsLst>
                <a:gs pos="0">
                  <a:srgbClr val="757575"/>
                </a:gs>
                <a:gs pos="50000">
                  <a:srgbClr val="FFFFFF"/>
                </a:gs>
                <a:gs pos="100000">
                  <a:srgbClr val="757575"/>
                </a:gs>
              </a:gsLst>
              <a:lin ang="14687999" scaled="1"/>
            </a:gra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 flipV="1">
              <a:off x="2404" y="3472"/>
              <a:ext cx="430" cy="257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H="1" flipV="1">
              <a:off x="2594" y="3480"/>
              <a:ext cx="235" cy="140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2702" y="3334"/>
              <a:ext cx="0" cy="457"/>
            </a:xfrm>
            <a:prstGeom prst="line">
              <a:avLst/>
            </a:prstGeom>
            <a:noFill/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utoShape 8"/>
            <p:cNvSpPr>
              <a:spLocks/>
            </p:cNvSpPr>
            <p:nvPr/>
          </p:nvSpPr>
          <p:spPr bwMode="auto">
            <a:xfrm rot="16140000" flipV="1">
              <a:off x="2100" y="3149"/>
              <a:ext cx="1225" cy="982"/>
            </a:xfrm>
            <a:custGeom>
              <a:avLst/>
              <a:gdLst>
                <a:gd name="G0" fmla="sin 10800 17694720"/>
                <a:gd name="G1" fmla="+- G0 10800 0"/>
                <a:gd name="G2" fmla="cos 10800 17694720"/>
                <a:gd name="G3" fmla="+- G2 10800 0"/>
                <a:gd name="G4" fmla="sin 10800 0"/>
                <a:gd name="G5" fmla="+- G4 10800 0"/>
                <a:gd name="G6" fmla="cos 10800 0"/>
                <a:gd name="G7" fmla="+- G6 10800 0"/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10799 w 21600"/>
                <a:gd name="T13" fmla="*/ 0 h 21600"/>
                <a:gd name="T14" fmla="*/ 21599 w 21600"/>
                <a:gd name="T15" fmla="*/ 1079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 stroke="0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</a:path>
              </a:pathLst>
            </a:custGeom>
            <a:noFill/>
            <a:ln w="9360" cap="sq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AutoShape 9"/>
            <p:cNvSpPr>
              <a:spLocks/>
            </p:cNvSpPr>
            <p:nvPr/>
          </p:nvSpPr>
          <p:spPr bwMode="auto">
            <a:xfrm rot="19800000" flipH="1">
              <a:off x="2630" y="3362"/>
              <a:ext cx="306" cy="481"/>
            </a:xfrm>
            <a:custGeom>
              <a:avLst/>
              <a:gdLst>
                <a:gd name="G0" fmla="sin 10800 17694720"/>
                <a:gd name="G1" fmla="+- G0 10800 0"/>
                <a:gd name="G2" fmla="cos 10800 17694720"/>
                <a:gd name="G3" fmla="+- G2 10800 0"/>
                <a:gd name="G4" fmla="sin 10800 1347160"/>
                <a:gd name="G5" fmla="+- G4 10800 0"/>
                <a:gd name="G6" fmla="cos 10800 1347160"/>
                <a:gd name="G7" fmla="+- G6 10800 0"/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10799 w 21600"/>
                <a:gd name="T13" fmla="*/ 0 h 21600"/>
                <a:gd name="T14" fmla="*/ 21599 w 21600"/>
                <a:gd name="T15" fmla="*/ 1456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 stroke="0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2095"/>
                    <a:pt x="21367" y="13379"/>
                    <a:pt x="20912" y="14592"/>
                  </a:cubicBezTo>
                  <a:lnTo>
                    <a:pt x="10800" y="10800"/>
                  </a:lnTo>
                  <a:close/>
                </a:path>
                <a:path w="21600" h="21600" fill="none">
                  <a:moveTo>
                    <a:pt x="10799" y="0"/>
                  </a:moveTo>
                  <a:cubicBezTo>
                    <a:pt x="10799" y="0"/>
                    <a:pt x="10799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2095"/>
                    <a:pt x="21367" y="13379"/>
                    <a:pt x="20912" y="14592"/>
                  </a:cubicBezTo>
                </a:path>
              </a:pathLst>
            </a:custGeom>
            <a:noFill/>
            <a:ln w="9360" cap="sq">
              <a:solidFill>
                <a:srgbClr val="000000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2302" y="2736"/>
              <a:ext cx="765" cy="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n-US" altLang="en-US" sz="1200">
                  <a:latin typeface="Times New Roman" panose="02020603050405020304" pitchFamily="18" charset="0"/>
                  <a:ea typeface="SimSun" panose="02010600030101010101" pitchFamily="2" charset="-122"/>
                </a:rPr>
                <a:t>T = 15 N.mm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1680" y="3512"/>
              <a:ext cx="765" cy="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/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Noto Sans CJK SC Regular" charset="0"/>
                  <a:cs typeface="Noto Sans CJK SC Regular" charset="0"/>
                </a:defRPr>
              </a:lvl9pPr>
            </a:lstStyle>
            <a:p>
              <a:pPr>
                <a:buClrTx/>
                <a:buFontTx/>
                <a:buNone/>
              </a:pPr>
              <a:r>
                <a:rPr lang="en-US" altLang="en-US" sz="1200">
                  <a:latin typeface="Times New Roman" panose="02020603050405020304" pitchFamily="18" charset="0"/>
                  <a:ea typeface="SimSun" panose="02010600030101010101" pitchFamily="2" charset="-122"/>
                </a:rPr>
                <a:t>M = 10 N.mm</a:t>
              </a:r>
            </a:p>
          </p:txBody>
        </p:sp>
      </p:grp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-2006600" y="37592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94140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1174</TotalTime>
  <Words>4614</Words>
  <Application>Microsoft Office PowerPoint</Application>
  <PresentationFormat>On-screen Show (4:3)</PresentationFormat>
  <Paragraphs>541</Paragraphs>
  <Slides>90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90</vt:i4>
      </vt:variant>
    </vt:vector>
  </HeadingPairs>
  <TitlesOfParts>
    <vt:vector size="97" baseType="lpstr">
      <vt:lpstr>SimSun</vt:lpstr>
      <vt:lpstr>Arial</vt:lpstr>
      <vt:lpstr>Calibri</vt:lpstr>
      <vt:lpstr>Cambria Math</vt:lpstr>
      <vt:lpstr>Symbol</vt:lpstr>
      <vt:lpstr>Times New Roman</vt:lpstr>
      <vt:lpstr>UTMocw template</vt:lpstr>
      <vt:lpstr>SETG 2363 Strength of Materials Stress Transformation</vt:lpstr>
      <vt:lpstr>CHAPTER OBJECTIVES</vt:lpstr>
      <vt:lpstr>CHAPTER OBJECTIVES</vt:lpstr>
      <vt:lpstr>CHAPTER OUTLINE</vt:lpstr>
      <vt:lpstr>9.1 PLANE-STRESS TRANSFORMATION</vt:lpstr>
      <vt:lpstr>9.1 PLANE-STRESS TRANSFORMATION</vt:lpstr>
      <vt:lpstr>9.1 PLANE-STRESS TRANSFORMATION</vt:lpstr>
      <vt:lpstr>9.1 PLANE-STRESS TRANSFORMATION</vt:lpstr>
      <vt:lpstr>9.1 PLANE-STRESS TRANSFORMATION</vt:lpstr>
      <vt:lpstr>9.1 PLANE-STRESS TRANSFORMATION</vt:lpstr>
      <vt:lpstr>9.1 PLANE-STRESS TRANSFORMATION</vt:lpstr>
      <vt:lpstr>EXAMPLE 9.1</vt:lpstr>
      <vt:lpstr>EXAMPLE 9.1 (SOLN)</vt:lpstr>
      <vt:lpstr>EXAMPLE 9.1 (SOLN)</vt:lpstr>
      <vt:lpstr>EXAMPLE 9.1 (SOLN)</vt:lpstr>
      <vt:lpstr>EXAMPLE 9.1 (SOLN)</vt:lpstr>
      <vt:lpstr>EXAMPLE 9.1 (SOLN)</vt:lpstr>
      <vt:lpstr>EXAMPLE 9.1 (SOLN)</vt:lpstr>
      <vt:lpstr>EXAMPLE 9.1 (SOLN)</vt:lpstr>
      <vt:lpstr>9.2 GENERAL EQNS OF PLANE-STRESS TRANSFORMATION</vt:lpstr>
      <vt:lpstr>9.2 GENERAL EQNS OF PLANE-STRESS TRANSFORMATION</vt:lpstr>
      <vt:lpstr>9.2 GENERAL EQNS OF PLANE-STRESS TRANSFORMATION</vt:lpstr>
      <vt:lpstr>9.2 GENERAL EQNS OF PLANE-STRESS TRANSFORMATION</vt:lpstr>
      <vt:lpstr>9.2 GENERAL EQNS OF PLANE-STRESS TRANSFORMATION</vt:lpstr>
      <vt:lpstr>9.2 GENERAL EQNS OF PLANE-STRESS TRANSFORMATION</vt:lpstr>
      <vt:lpstr>9.2 GENERAL EQNS OF PLANE-STRESS TRANSFORMATION</vt:lpstr>
      <vt:lpstr>EXAMPLE 9.2</vt:lpstr>
      <vt:lpstr>EXAMPLE 9.2 (SOLN)</vt:lpstr>
      <vt:lpstr>EXAMPLE 9.2 (SOLN)</vt:lpstr>
      <vt:lpstr>EXAMPLE 9.2 (SOLN)</vt:lpstr>
      <vt:lpstr>EXAMPLE 9.2 (SOLN)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9.2 PRINCIPAL STRESSES AND MAXIMUM IN-PLANE SHEAR STRESS</vt:lpstr>
      <vt:lpstr>EXAMPLE 9.3</vt:lpstr>
      <vt:lpstr>EXAMPLE 9.3 (SOLN)</vt:lpstr>
      <vt:lpstr>EXAMPLE 9.3 (SOLN)</vt:lpstr>
      <vt:lpstr>EXAMPLE 9.3 (SOLN)</vt:lpstr>
      <vt:lpstr>EXAMPLE 9.3 (SOLN)</vt:lpstr>
      <vt:lpstr>EXAMPLE 9.3 (SOLN)</vt:lpstr>
      <vt:lpstr>EXAMPLE 9.6</vt:lpstr>
      <vt:lpstr>EXAMPLE 9.6 (SOLN)</vt:lpstr>
      <vt:lpstr>EXAMPLE 9.6 (SOLN)</vt:lpstr>
      <vt:lpstr>EXAMPLE 9.6 (SOLN)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PowerPoint Presentation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9.4 MOHR’S CIRCLE: PLANE STRESS </vt:lpstr>
      <vt:lpstr>EXAMPLE 9.9</vt:lpstr>
      <vt:lpstr>EXAMPLE 9.9 (SOLN)</vt:lpstr>
      <vt:lpstr>EXAMPLE 9.9 (SOLN)</vt:lpstr>
      <vt:lpstr>EXAMPLE 9.9 (SOLN)</vt:lpstr>
      <vt:lpstr>EXAMPLE 9.10</vt:lpstr>
      <vt:lpstr>EXAMPLE 9.10 (SOLN)</vt:lpstr>
      <vt:lpstr>EXAMPLE 9.10 (SOLN)</vt:lpstr>
      <vt:lpstr>EXAMPLE 9.10 (SOLN)</vt:lpstr>
      <vt:lpstr>EXAMPLE 9.10 (SOLN)</vt:lpstr>
      <vt:lpstr>EXAMPLE 9.10 (SOLN)</vt:lpstr>
      <vt:lpstr>EXAMPLE 9.11</vt:lpstr>
      <vt:lpstr>EXAMPLE 9.11 (SOLN)</vt:lpstr>
      <vt:lpstr>EXAMPLE 9.11 (SOLN)</vt:lpstr>
      <vt:lpstr>EXAMPLE 9.11 (SOLN)</vt:lpstr>
      <vt:lpstr>EXAMPLE 9.11 (SOLN)</vt:lpstr>
      <vt:lpstr>EXAMPLE 9.11 (SOLN)</vt:lpstr>
      <vt:lpstr>9.5 STRESS IN SHAFTS DUE TO AXIAL LOAD AND TORSION</vt:lpstr>
      <vt:lpstr>EXAMPLE 9.12</vt:lpstr>
      <vt:lpstr>EXAMPLE 9.12 (SOLN)</vt:lpstr>
      <vt:lpstr>EXAMPLE 9.12 (SOLN)</vt:lpstr>
      <vt:lpstr>EXAMPLE 9.12 (SOLN)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67</cp:revision>
  <cp:lastPrinted>2013-10-05T16:25:29Z</cp:lastPrinted>
  <dcterms:created xsi:type="dcterms:W3CDTF">2013-08-28T02:41:09Z</dcterms:created>
  <dcterms:modified xsi:type="dcterms:W3CDTF">2026-01-07T05:01:40Z</dcterms:modified>
</cp:coreProperties>
</file>