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media/image8.jpg" ContentType="image/jpg"/>
  <Override PartName="/ppt/media/image9.jpg" ContentType="image/jpg"/>
  <Override PartName="/ppt/media/image10.jpg" ContentType="image/jpg"/>
  <Override PartName="/ppt/media/image11.jpg" ContentType="image/jpg"/>
  <Override PartName="/ppt/media/image12.jpg" ContentType="image/jpg"/>
  <Override PartName="/ppt/media/image65.jpg" ContentType="image/jpg"/>
  <Override PartName="/ppt/media/image66.jpg" ContentType="image/jpg"/>
  <Override PartName="/ppt/media/image67.jpg" ContentType="image/jpg"/>
  <Override PartName="/ppt/media/image96.jpg" ContentType="image/jpg"/>
  <Override PartName="/ppt/media/image97.jpg" ContentType="image/jpg"/>
  <Override PartName="/ppt/media/image101.jpg" ContentType="image/jpg"/>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533" r:id="rId2"/>
    <p:sldId id="368" r:id="rId3"/>
    <p:sldId id="369" r:id="rId4"/>
    <p:sldId id="370" r:id="rId5"/>
    <p:sldId id="528" r:id="rId6"/>
    <p:sldId id="371" r:id="rId7"/>
    <p:sldId id="259" r:id="rId8"/>
    <p:sldId id="529" r:id="rId9"/>
    <p:sldId id="372" r:id="rId10"/>
    <p:sldId id="373" r:id="rId11"/>
    <p:sldId id="374" r:id="rId12"/>
    <p:sldId id="375" r:id="rId13"/>
    <p:sldId id="376" r:id="rId14"/>
    <p:sldId id="377" r:id="rId15"/>
    <p:sldId id="378" r:id="rId16"/>
    <p:sldId id="379" r:id="rId17"/>
    <p:sldId id="380" r:id="rId18"/>
    <p:sldId id="381" r:id="rId19"/>
    <p:sldId id="382" r:id="rId20"/>
    <p:sldId id="388" r:id="rId21"/>
    <p:sldId id="389" r:id="rId22"/>
    <p:sldId id="390" r:id="rId23"/>
    <p:sldId id="391" r:id="rId24"/>
    <p:sldId id="392" r:id="rId25"/>
    <p:sldId id="393" r:id="rId26"/>
    <p:sldId id="394" r:id="rId27"/>
    <p:sldId id="395" r:id="rId28"/>
    <p:sldId id="396" r:id="rId29"/>
    <p:sldId id="397" r:id="rId30"/>
    <p:sldId id="398" r:id="rId31"/>
    <p:sldId id="399" r:id="rId32"/>
    <p:sldId id="400" r:id="rId33"/>
    <p:sldId id="401" r:id="rId34"/>
    <p:sldId id="402" r:id="rId35"/>
    <p:sldId id="403" r:id="rId36"/>
    <p:sldId id="404" r:id="rId37"/>
    <p:sldId id="405" r:id="rId38"/>
    <p:sldId id="406" r:id="rId39"/>
    <p:sldId id="407" r:id="rId40"/>
    <p:sldId id="534" r:id="rId41"/>
    <p:sldId id="535" r:id="rId42"/>
    <p:sldId id="408" r:id="rId43"/>
    <p:sldId id="409" r:id="rId44"/>
    <p:sldId id="260" r:id="rId45"/>
    <p:sldId id="537" r:id="rId46"/>
    <p:sldId id="261" r:id="rId47"/>
    <p:sldId id="262" r:id="rId48"/>
    <p:sldId id="538" r:id="rId49"/>
    <p:sldId id="263" r:id="rId50"/>
    <p:sldId id="269" r:id="rId51"/>
    <p:sldId id="265" r:id="rId52"/>
    <p:sldId id="536" r:id="rId53"/>
    <p:sldId id="266" r:id="rId54"/>
    <p:sldId id="280" r:id="rId55"/>
    <p:sldId id="281" r:id="rId56"/>
    <p:sldId id="267" r:id="rId57"/>
    <p:sldId id="275" r:id="rId58"/>
    <p:sldId id="268" r:id="rId59"/>
    <p:sldId id="276" r:id="rId60"/>
    <p:sldId id="277" r:id="rId61"/>
    <p:sldId id="278" r:id="rId62"/>
    <p:sldId id="279" r:id="rId63"/>
    <p:sldId id="429" r:id="rId64"/>
    <p:sldId id="531" r:id="rId65"/>
    <p:sldId id="539" r:id="rId66"/>
    <p:sldId id="430" r:id="rId67"/>
    <p:sldId id="431" r:id="rId68"/>
    <p:sldId id="432" r:id="rId69"/>
    <p:sldId id="433" r:id="rId70"/>
    <p:sldId id="434" r:id="rId71"/>
    <p:sldId id="435" r:id="rId72"/>
    <p:sldId id="436" r:id="rId73"/>
    <p:sldId id="526" r:id="rId74"/>
    <p:sldId id="437" r:id="rId75"/>
    <p:sldId id="438" r:id="rId76"/>
    <p:sldId id="439" r:id="rId77"/>
    <p:sldId id="440" r:id="rId78"/>
    <p:sldId id="441" r:id="rId79"/>
    <p:sldId id="442" r:id="rId80"/>
    <p:sldId id="532" r:id="rId81"/>
    <p:sldId id="443" r:id="rId82"/>
    <p:sldId id="444" r:id="rId83"/>
    <p:sldId id="445" r:id="rId84"/>
    <p:sldId id="446" r:id="rId85"/>
    <p:sldId id="447" r:id="rId86"/>
    <p:sldId id="448" r:id="rId87"/>
    <p:sldId id="449" r:id="rId88"/>
    <p:sldId id="456" r:id="rId89"/>
    <p:sldId id="457" r:id="rId90"/>
    <p:sldId id="458" r:id="rId91"/>
    <p:sldId id="517" r:id="rId92"/>
    <p:sldId id="530" r:id="rId93"/>
    <p:sldId id="518" r:id="rId94"/>
    <p:sldId id="525" r:id="rId95"/>
    <p:sldId id="527" r:id="rId96"/>
    <p:sldId id="459" r:id="rId97"/>
    <p:sldId id="460" r:id="rId98"/>
    <p:sldId id="461" r:id="rId99"/>
    <p:sldId id="462" r:id="rId100"/>
    <p:sldId id="463" r:id="rId101"/>
    <p:sldId id="464" r:id="rId102"/>
    <p:sldId id="465" r:id="rId103"/>
    <p:sldId id="466" r:id="rId104"/>
    <p:sldId id="467" r:id="rId105"/>
    <p:sldId id="519" r:id="rId106"/>
    <p:sldId id="520" r:id="rId107"/>
    <p:sldId id="521" r:id="rId108"/>
    <p:sldId id="522" r:id="rId109"/>
    <p:sldId id="523" r:id="rId110"/>
    <p:sldId id="524" r:id="rId111"/>
    <p:sldId id="495" r:id="rId112"/>
    <p:sldId id="496" r:id="rId113"/>
    <p:sldId id="497" r:id="rId114"/>
  </p:sldIdLst>
  <p:sldSz cx="9144000" cy="6858000" type="screen4x3"/>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100" d="100"/>
          <a:sy n="100" d="100"/>
        </p:scale>
        <p:origin x="1914" y="21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theme" Target="theme/theme1.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tableStyles" Target="tableStyles.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presProps" Target="pres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MY"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MY"/>
          </a:p>
        </p:txBody>
      </p:sp>
      <p:sp>
        <p:nvSpPr>
          <p:cNvPr id="15" name="Text Placeholder 14"/>
          <p:cNvSpPr>
            <a:spLocks noGrp="1"/>
          </p:cNvSpPr>
          <p:nvPr>
            <p:ph type="body" sz="quarter" idx="13"/>
          </p:nvPr>
        </p:nvSpPr>
        <p:spPr>
          <a:xfrm>
            <a:off x="971550" y="1196975"/>
            <a:ext cx="6408762" cy="914400"/>
          </a:xfrm>
        </p:spPr>
        <p:txBody>
          <a:bodyPr/>
          <a:lstStyle>
            <a:lvl1pPr algn="ctr">
              <a:buNone/>
              <a:defRPr/>
            </a:lvl1pPr>
          </a:lstStyle>
          <a:p>
            <a:pPr lvl="0"/>
            <a:r>
              <a:rPr lang="en-US"/>
              <a:t>Click to edit Master text styles</a:t>
            </a:r>
          </a:p>
        </p:txBody>
      </p:sp>
      <p:sp>
        <p:nvSpPr>
          <p:cNvPr id="5" name="Date Placeholder 3"/>
          <p:cNvSpPr>
            <a:spLocks noGrp="1"/>
          </p:cNvSpPr>
          <p:nvPr>
            <p:ph type="dt" sz="half" idx="14"/>
          </p:nvPr>
        </p:nvSpPr>
        <p:spPr/>
        <p:txBody>
          <a:bodyPr/>
          <a:lstStyle>
            <a:lvl1pPr>
              <a:defRPr/>
            </a:lvl1pPr>
          </a:lstStyle>
          <a:p>
            <a:fld id="{5E03C2F1-4303-46FD-BD96-DFF132C2F07E}" type="datetimeFigureOut">
              <a:rPr lang="en-US" smtClean="0"/>
              <a:t>12/23/2025</a:t>
            </a:fld>
            <a:endParaRPr lang="en-US"/>
          </a:p>
        </p:txBody>
      </p:sp>
      <p:sp>
        <p:nvSpPr>
          <p:cNvPr id="6" name="Footer Placeholder 4"/>
          <p:cNvSpPr>
            <a:spLocks noGrp="1"/>
          </p:cNvSpPr>
          <p:nvPr>
            <p:ph type="ftr" sz="quarter" idx="15"/>
          </p:nvPr>
        </p:nvSpPr>
        <p:spPr/>
        <p:txBody>
          <a:bodyPr/>
          <a:lstStyle>
            <a:lvl1pPr>
              <a:defRPr/>
            </a:lvl1pPr>
          </a:lstStyle>
          <a:p>
            <a:endParaRPr lang="en-US"/>
          </a:p>
        </p:txBody>
      </p:sp>
      <p:sp>
        <p:nvSpPr>
          <p:cNvPr id="7" name="Slide Number Placeholder 5"/>
          <p:cNvSpPr>
            <a:spLocks noGrp="1"/>
          </p:cNvSpPr>
          <p:nvPr>
            <p:ph type="sldNum" sz="quarter" idx="16"/>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p:cNvSpPr>
            <a:spLocks noGrp="1"/>
          </p:cNvSpPr>
          <p:nvPr>
            <p:ph type="dt" sz="half" idx="10"/>
          </p:nvPr>
        </p:nvSpPr>
        <p:spPr/>
        <p:txBody>
          <a:bodyPr/>
          <a:lstStyle>
            <a:lvl1pPr>
              <a:defRPr/>
            </a:lvl1pPr>
          </a:lstStyle>
          <a:p>
            <a:fld id="{5E03C2F1-4303-46FD-BD96-DFF132C2F07E}" type="datetimeFigureOut">
              <a:rPr lang="en-US" smtClean="0"/>
              <a:t>12/23/2025</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MY"/>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p:cNvSpPr>
            <a:spLocks noGrp="1"/>
          </p:cNvSpPr>
          <p:nvPr>
            <p:ph type="dt" sz="half" idx="10"/>
          </p:nvPr>
        </p:nvSpPr>
        <p:spPr/>
        <p:txBody>
          <a:bodyPr/>
          <a:lstStyle>
            <a:lvl1pPr>
              <a:defRPr/>
            </a:lvl1pPr>
          </a:lstStyle>
          <a:p>
            <a:fld id="{5E03C2F1-4303-46FD-BD96-DFF132C2F07E}" type="datetimeFigureOut">
              <a:rPr lang="en-US" smtClean="0"/>
              <a:t>12/23/2025</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E03C2F1-4303-46FD-BD96-DFF132C2F07E}" type="datetimeFigureOut">
              <a:rPr lang="en-US" smtClean="0"/>
              <a:t>12/23/2025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C7A7B8-5F5E-4807-9DAC-30424A4C92AE}" type="slidenum">
              <a:rPr lang="en-US" smtClean="0"/>
              <a:t>‹#›</a:t>
            </a:fld>
            <a:endParaRPr lang="en-US"/>
          </a:p>
        </p:txBody>
      </p:sp>
    </p:spTree>
    <p:extLst>
      <p:ext uri="{BB962C8B-B14F-4D97-AF65-F5344CB8AC3E}">
        <p14:creationId xmlns:p14="http://schemas.microsoft.com/office/powerpoint/2010/main" val="12142085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p:cNvSpPr>
            <a:spLocks noGrp="1"/>
          </p:cNvSpPr>
          <p:nvPr>
            <p:ph type="dt" sz="half" idx="10"/>
          </p:nvPr>
        </p:nvSpPr>
        <p:spPr/>
        <p:txBody>
          <a:bodyPr/>
          <a:lstStyle>
            <a:lvl1pPr>
              <a:defRPr/>
            </a:lvl1pPr>
          </a:lstStyle>
          <a:p>
            <a:fld id="{5E03C2F1-4303-46FD-BD96-DFF132C2F07E}" type="datetimeFigureOut">
              <a:rPr lang="en-US" smtClean="0"/>
              <a:t>12/23/2025</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MY"/>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fld id="{5E03C2F1-4303-46FD-BD96-DFF132C2F07E}" type="datetimeFigureOut">
              <a:rPr lang="en-US" smtClean="0"/>
              <a:t>12/23/2025</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5" name="Date Placeholder 3"/>
          <p:cNvSpPr>
            <a:spLocks noGrp="1"/>
          </p:cNvSpPr>
          <p:nvPr>
            <p:ph type="dt" sz="half" idx="10"/>
          </p:nvPr>
        </p:nvSpPr>
        <p:spPr/>
        <p:txBody>
          <a:bodyPr/>
          <a:lstStyle>
            <a:lvl1pPr>
              <a:defRPr/>
            </a:lvl1pPr>
          </a:lstStyle>
          <a:p>
            <a:fld id="{5E03C2F1-4303-46FD-BD96-DFF132C2F07E}" type="datetimeFigureOut">
              <a:rPr lang="en-US" smtClean="0"/>
              <a:t>12/23/2025</a:t>
            </a:fld>
            <a:endParaRPr lang="en-US"/>
          </a:p>
        </p:txBody>
      </p:sp>
      <p:sp>
        <p:nvSpPr>
          <p:cNvPr id="6" name="Footer Placeholder 4"/>
          <p:cNvSpPr>
            <a:spLocks noGrp="1"/>
          </p:cNvSpPr>
          <p:nvPr>
            <p:ph type="ftr" sz="quarter" idx="11"/>
          </p:nvPr>
        </p:nvSpPr>
        <p:spPr/>
        <p:txBody>
          <a:bodyPr/>
          <a:lstStyle>
            <a:lvl1pPr>
              <a:defRPr/>
            </a:lvl1pPr>
          </a:lstStyle>
          <a:p>
            <a:endParaRPr lang="en-US"/>
          </a:p>
        </p:txBody>
      </p:sp>
      <p:sp>
        <p:nvSpPr>
          <p:cNvPr id="7"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MY"/>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7" name="Date Placeholder 3"/>
          <p:cNvSpPr>
            <a:spLocks noGrp="1"/>
          </p:cNvSpPr>
          <p:nvPr>
            <p:ph type="dt" sz="half" idx="10"/>
          </p:nvPr>
        </p:nvSpPr>
        <p:spPr/>
        <p:txBody>
          <a:bodyPr/>
          <a:lstStyle>
            <a:lvl1pPr>
              <a:defRPr/>
            </a:lvl1pPr>
          </a:lstStyle>
          <a:p>
            <a:fld id="{5E03C2F1-4303-46FD-BD96-DFF132C2F07E}" type="datetimeFigureOut">
              <a:rPr lang="en-US" smtClean="0"/>
              <a:t>12/23/2025</a:t>
            </a:fld>
            <a:endParaRPr lang="en-US"/>
          </a:p>
        </p:txBody>
      </p:sp>
      <p:sp>
        <p:nvSpPr>
          <p:cNvPr id="8" name="Footer Placeholder 4"/>
          <p:cNvSpPr>
            <a:spLocks noGrp="1"/>
          </p:cNvSpPr>
          <p:nvPr>
            <p:ph type="ftr" sz="quarter" idx="11"/>
          </p:nvPr>
        </p:nvSpPr>
        <p:spPr/>
        <p:txBody>
          <a:bodyPr/>
          <a:lstStyle>
            <a:lvl1pPr>
              <a:defRPr/>
            </a:lvl1pPr>
          </a:lstStyle>
          <a:p>
            <a:endParaRPr lang="en-US"/>
          </a:p>
        </p:txBody>
      </p:sp>
      <p:sp>
        <p:nvSpPr>
          <p:cNvPr id="9"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Date Placeholder 3"/>
          <p:cNvSpPr>
            <a:spLocks noGrp="1"/>
          </p:cNvSpPr>
          <p:nvPr>
            <p:ph type="dt" sz="half" idx="10"/>
          </p:nvPr>
        </p:nvSpPr>
        <p:spPr/>
        <p:txBody>
          <a:bodyPr/>
          <a:lstStyle>
            <a:lvl1pPr>
              <a:defRPr/>
            </a:lvl1pPr>
          </a:lstStyle>
          <a:p>
            <a:fld id="{5E03C2F1-4303-46FD-BD96-DFF132C2F07E}" type="datetimeFigureOut">
              <a:rPr lang="en-US" smtClean="0"/>
              <a:t>12/23/2025</a:t>
            </a:fld>
            <a:endParaRPr lang="en-US"/>
          </a:p>
        </p:txBody>
      </p:sp>
      <p:sp>
        <p:nvSpPr>
          <p:cNvPr id="4" name="Footer Placeholder 4"/>
          <p:cNvSpPr>
            <a:spLocks noGrp="1"/>
          </p:cNvSpPr>
          <p:nvPr>
            <p:ph type="ftr" sz="quarter" idx="11"/>
          </p:nvPr>
        </p:nvSpPr>
        <p:spPr/>
        <p:txBody>
          <a:bodyPr/>
          <a:lstStyle>
            <a:lvl1pPr>
              <a:defRPr/>
            </a:lvl1pPr>
          </a:lstStyle>
          <a:p>
            <a:endParaRPr lang="en-US"/>
          </a:p>
        </p:txBody>
      </p:sp>
      <p:sp>
        <p:nvSpPr>
          <p:cNvPr id="5"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fld id="{5E03C2F1-4303-46FD-BD96-DFF132C2F07E}" type="datetimeFigureOut">
              <a:rPr lang="en-US" smtClean="0"/>
              <a:t>12/23/2025</a:t>
            </a:fld>
            <a:endParaRPr lang="en-US"/>
          </a:p>
        </p:txBody>
      </p:sp>
      <p:sp>
        <p:nvSpPr>
          <p:cNvPr id="3" name="Footer Placeholder 4"/>
          <p:cNvSpPr>
            <a:spLocks noGrp="1"/>
          </p:cNvSpPr>
          <p:nvPr>
            <p:ph type="ftr" sz="quarter" idx="11"/>
          </p:nvPr>
        </p:nvSpPr>
        <p:spPr/>
        <p:txBody>
          <a:bodyPr/>
          <a:lstStyle>
            <a:lvl1pPr>
              <a:defRPr/>
            </a:lvl1pPr>
          </a:lstStyle>
          <a:p>
            <a:endParaRPr lang="en-US"/>
          </a:p>
        </p:txBody>
      </p:sp>
      <p:sp>
        <p:nvSpPr>
          <p:cNvPr id="4"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MY"/>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fld id="{5E03C2F1-4303-46FD-BD96-DFF132C2F07E}" type="datetimeFigureOut">
              <a:rPr lang="en-US" smtClean="0"/>
              <a:t>12/23/2025</a:t>
            </a:fld>
            <a:endParaRPr lang="en-US"/>
          </a:p>
        </p:txBody>
      </p:sp>
      <p:sp>
        <p:nvSpPr>
          <p:cNvPr id="6" name="Footer Placeholder 4"/>
          <p:cNvSpPr>
            <a:spLocks noGrp="1"/>
          </p:cNvSpPr>
          <p:nvPr>
            <p:ph type="ftr" sz="quarter" idx="11"/>
          </p:nvPr>
        </p:nvSpPr>
        <p:spPr/>
        <p:txBody>
          <a:bodyPr/>
          <a:lstStyle>
            <a:lvl1pPr>
              <a:defRPr/>
            </a:lvl1pPr>
          </a:lstStyle>
          <a:p>
            <a:endParaRPr lang="en-US"/>
          </a:p>
        </p:txBody>
      </p:sp>
      <p:sp>
        <p:nvSpPr>
          <p:cNvPr id="7"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MY"/>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MY"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fld id="{5E03C2F1-4303-46FD-BD96-DFF132C2F07E}" type="datetimeFigureOut">
              <a:rPr lang="en-US" smtClean="0"/>
              <a:t>12/23/2025</a:t>
            </a:fld>
            <a:endParaRPr lang="en-US"/>
          </a:p>
        </p:txBody>
      </p:sp>
      <p:sp>
        <p:nvSpPr>
          <p:cNvPr id="6" name="Footer Placeholder 4"/>
          <p:cNvSpPr>
            <a:spLocks noGrp="1"/>
          </p:cNvSpPr>
          <p:nvPr>
            <p:ph type="ftr" sz="quarter" idx="11"/>
          </p:nvPr>
        </p:nvSpPr>
        <p:spPr/>
        <p:txBody>
          <a:bodyPr/>
          <a:lstStyle>
            <a:lvl1pPr>
              <a:defRPr/>
            </a:lvl1pPr>
          </a:lstStyle>
          <a:p>
            <a:endParaRPr lang="en-US"/>
          </a:p>
        </p:txBody>
      </p:sp>
      <p:sp>
        <p:nvSpPr>
          <p:cNvPr id="7"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lum/>
          </a:blip>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endParaRPr lang="en-MY"/>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fld id="{5E03C2F1-4303-46FD-BD96-DFF132C2F07E}" type="datetimeFigureOut">
              <a:rPr lang="en-US" smtClean="0"/>
              <a:t>12/23/2025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smtClean="0">
                <a:solidFill>
                  <a:schemeClr val="tx1">
                    <a:tint val="75000"/>
                  </a:schemeClr>
                </a:solidFill>
                <a:latin typeface="+mn-lt"/>
                <a:cs typeface="+mn-cs"/>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cs typeface="+mn-cs"/>
              </a:defRPr>
            </a:lvl1pPr>
          </a:lstStyle>
          <a:p>
            <a:fld id="{7FC7A7B8-5F5E-4807-9DAC-30424A4C92AE}"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image" Target="../media/image108.wmf"/><Relationship Id="rId2" Type="http://schemas.openxmlformats.org/officeDocument/2006/relationships/oleObject" Target="../embeddings/oleObject8.bin"/><Relationship Id="rId1" Type="http://schemas.openxmlformats.org/officeDocument/2006/relationships/slideLayout" Target="../slideLayouts/slideLayout2.xml"/><Relationship Id="rId5" Type="http://schemas.openxmlformats.org/officeDocument/2006/relationships/image" Target="../media/image110.jpeg"/><Relationship Id="rId4" Type="http://schemas.openxmlformats.org/officeDocument/2006/relationships/image" Target="../media/image109.jpeg"/></Relationships>
</file>

<file path=ppt/slides/_rels/slide101.xml.rels><?xml version="1.0" encoding="UTF-8" standalone="yes"?>
<Relationships xmlns="http://schemas.openxmlformats.org/package/2006/relationships"><Relationship Id="rId3" Type="http://schemas.openxmlformats.org/officeDocument/2006/relationships/image" Target="../media/image111.wmf"/><Relationship Id="rId2" Type="http://schemas.openxmlformats.org/officeDocument/2006/relationships/oleObject" Target="../embeddings/oleObject9.bin"/><Relationship Id="rId1" Type="http://schemas.openxmlformats.org/officeDocument/2006/relationships/slideLayout" Target="../slideLayouts/slideLayout2.xml"/><Relationship Id="rId4" Type="http://schemas.openxmlformats.org/officeDocument/2006/relationships/image" Target="../media/image112.jpeg"/></Relationships>
</file>

<file path=ppt/slides/_rels/slide102.xml.rels><?xml version="1.0" encoding="UTF-8" standalone="yes"?>
<Relationships xmlns="http://schemas.openxmlformats.org/package/2006/relationships"><Relationship Id="rId3" Type="http://schemas.openxmlformats.org/officeDocument/2006/relationships/image" Target="../media/image114.jpeg"/><Relationship Id="rId7" Type="http://schemas.openxmlformats.org/officeDocument/2006/relationships/image" Target="../media/image116.wmf"/><Relationship Id="rId2" Type="http://schemas.openxmlformats.org/officeDocument/2006/relationships/image" Target="../media/image113.jpeg"/><Relationship Id="rId1" Type="http://schemas.openxmlformats.org/officeDocument/2006/relationships/slideLayout" Target="../slideLayouts/slideLayout2.xml"/><Relationship Id="rId6" Type="http://schemas.openxmlformats.org/officeDocument/2006/relationships/oleObject" Target="../embeddings/oleObject11.bin"/><Relationship Id="rId5" Type="http://schemas.openxmlformats.org/officeDocument/2006/relationships/image" Target="../media/image115.wmf"/><Relationship Id="rId4" Type="http://schemas.openxmlformats.org/officeDocument/2006/relationships/oleObject" Target="../embeddings/oleObject10.bin"/></Relationships>
</file>

<file path=ppt/slides/_rels/slide103.xml.rels><?xml version="1.0" encoding="UTF-8" standalone="yes"?>
<Relationships xmlns="http://schemas.openxmlformats.org/package/2006/relationships"><Relationship Id="rId8" Type="http://schemas.openxmlformats.org/officeDocument/2006/relationships/oleObject" Target="../embeddings/oleObject14.bin"/><Relationship Id="rId3" Type="http://schemas.openxmlformats.org/officeDocument/2006/relationships/image" Target="../media/image118.jpeg"/><Relationship Id="rId7" Type="http://schemas.openxmlformats.org/officeDocument/2006/relationships/image" Target="../media/image120.wmf"/><Relationship Id="rId2" Type="http://schemas.openxmlformats.org/officeDocument/2006/relationships/image" Target="../media/image117.jpeg"/><Relationship Id="rId1" Type="http://schemas.openxmlformats.org/officeDocument/2006/relationships/slideLayout" Target="../slideLayouts/slideLayout2.xml"/><Relationship Id="rId6" Type="http://schemas.openxmlformats.org/officeDocument/2006/relationships/oleObject" Target="../embeddings/oleObject13.bin"/><Relationship Id="rId5" Type="http://schemas.openxmlformats.org/officeDocument/2006/relationships/image" Target="../media/image119.wmf"/><Relationship Id="rId4" Type="http://schemas.openxmlformats.org/officeDocument/2006/relationships/oleObject" Target="../embeddings/oleObject12.bin"/><Relationship Id="rId9" Type="http://schemas.openxmlformats.org/officeDocument/2006/relationships/image" Target="../media/image121.wmf"/></Relationships>
</file>

<file path=ppt/slides/_rels/slide104.xml.rels><?xml version="1.0" encoding="UTF-8" standalone="yes"?>
<Relationships xmlns="http://schemas.openxmlformats.org/package/2006/relationships"><Relationship Id="rId8" Type="http://schemas.openxmlformats.org/officeDocument/2006/relationships/image" Target="../media/image125.wmf"/><Relationship Id="rId3" Type="http://schemas.openxmlformats.org/officeDocument/2006/relationships/oleObject" Target="../embeddings/oleObject15.bin"/><Relationship Id="rId7" Type="http://schemas.openxmlformats.org/officeDocument/2006/relationships/oleObject" Target="../embeddings/oleObject17.bin"/><Relationship Id="rId2" Type="http://schemas.openxmlformats.org/officeDocument/2006/relationships/image" Target="../media/image122.jpeg"/><Relationship Id="rId1" Type="http://schemas.openxmlformats.org/officeDocument/2006/relationships/slideLayout" Target="../slideLayouts/slideLayout2.xml"/><Relationship Id="rId6" Type="http://schemas.openxmlformats.org/officeDocument/2006/relationships/image" Target="../media/image124.wmf"/><Relationship Id="rId5" Type="http://schemas.openxmlformats.org/officeDocument/2006/relationships/oleObject" Target="../embeddings/oleObject16.bin"/><Relationship Id="rId4" Type="http://schemas.openxmlformats.org/officeDocument/2006/relationships/image" Target="../media/image123.wmf"/></Relationships>
</file>

<file path=ppt/slides/_rels/slide105.xml.rels><?xml version="1.0" encoding="UTF-8" standalone="yes"?>
<Relationships xmlns="http://schemas.openxmlformats.org/package/2006/relationships"><Relationship Id="rId2" Type="http://schemas.openxmlformats.org/officeDocument/2006/relationships/image" Target="../media/image126.png"/><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image" Target="../media/image127.png"/><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image" Target="../media/image128.png"/><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image" Target="../media/image12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4.wmf"/><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image" Target="../media/image130.png"/><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64.emf"/><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65.jp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67.jpg"/><Relationship Id="rId2" Type="http://schemas.openxmlformats.org/officeDocument/2006/relationships/image" Target="../media/image66.jp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image" Target="../media/image68.jpe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2.xml"/><Relationship Id="rId4" Type="http://schemas.openxmlformats.org/officeDocument/2006/relationships/image" Target="../media/image10.jpg"/></Relationships>
</file>

<file path=ppt/slides/_rels/slide70.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591.png"/><Relationship Id="rId1" Type="http://schemas.openxmlformats.org/officeDocument/2006/relationships/slideLayout" Target="../slideLayouts/slideLayout2.xml"/><Relationship Id="rId4" Type="http://schemas.openxmlformats.org/officeDocument/2006/relationships/image" Target="../media/image590.png"/></Relationships>
</file>

<file path=ppt/slides/_rels/slide81.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image" Target="../media/image75.jpe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image" Target="../media/image78.jpe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image" Target="../media/image80.jpe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82.jpe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83.jpe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84.jpe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8" Type="http://schemas.openxmlformats.org/officeDocument/2006/relationships/image" Target="../media/image89.wmf"/><Relationship Id="rId3" Type="http://schemas.openxmlformats.org/officeDocument/2006/relationships/oleObject" Target="../embeddings/oleObject1.bin"/><Relationship Id="rId7" Type="http://schemas.openxmlformats.org/officeDocument/2006/relationships/oleObject" Target="../embeddings/oleObject3.bin"/><Relationship Id="rId2" Type="http://schemas.openxmlformats.org/officeDocument/2006/relationships/image" Target="../media/image86.jpeg"/><Relationship Id="rId1" Type="http://schemas.openxmlformats.org/officeDocument/2006/relationships/slideLayout" Target="../slideLayouts/slideLayout2.xml"/><Relationship Id="rId6" Type="http://schemas.openxmlformats.org/officeDocument/2006/relationships/image" Target="../media/image88.wmf"/><Relationship Id="rId5" Type="http://schemas.openxmlformats.org/officeDocument/2006/relationships/oleObject" Target="../embeddings/oleObject2.bin"/><Relationship Id="rId10" Type="http://schemas.openxmlformats.org/officeDocument/2006/relationships/image" Target="../media/image90.wmf"/><Relationship Id="rId4" Type="http://schemas.openxmlformats.org/officeDocument/2006/relationships/image" Target="../media/image87.wmf"/><Relationship Id="rId9" Type="http://schemas.openxmlformats.org/officeDocument/2006/relationships/oleObject" Target="../embeddings/oleObject4.bin"/></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8" Type="http://schemas.openxmlformats.org/officeDocument/2006/relationships/oleObject" Target="../embeddings/oleObject7.bin"/><Relationship Id="rId3" Type="http://schemas.openxmlformats.org/officeDocument/2006/relationships/image" Target="../media/image92.jpeg"/><Relationship Id="rId7" Type="http://schemas.openxmlformats.org/officeDocument/2006/relationships/image" Target="../media/image94.wmf"/><Relationship Id="rId2" Type="http://schemas.openxmlformats.org/officeDocument/2006/relationships/image" Target="../media/image91.jpeg"/><Relationship Id="rId1" Type="http://schemas.openxmlformats.org/officeDocument/2006/relationships/slideLayout" Target="../slideLayouts/slideLayout2.xml"/><Relationship Id="rId6" Type="http://schemas.openxmlformats.org/officeDocument/2006/relationships/oleObject" Target="../embeddings/oleObject6.bin"/><Relationship Id="rId5" Type="http://schemas.openxmlformats.org/officeDocument/2006/relationships/image" Target="../media/image93.wmf"/><Relationship Id="rId4" Type="http://schemas.openxmlformats.org/officeDocument/2006/relationships/oleObject" Target="../embeddings/oleObject5.bin"/><Relationship Id="rId9" Type="http://schemas.openxmlformats.org/officeDocument/2006/relationships/image" Target="../media/image95.wmf"/></Relationships>
</file>

<file path=ppt/slides/_rels/slide91.xml.rels><?xml version="1.0" encoding="UTF-8" standalone="yes"?>
<Relationships xmlns="http://schemas.openxmlformats.org/package/2006/relationships"><Relationship Id="rId3" Type="http://schemas.openxmlformats.org/officeDocument/2006/relationships/image" Target="../media/image97.jpg"/><Relationship Id="rId2" Type="http://schemas.openxmlformats.org/officeDocument/2006/relationships/image" Target="../media/image96.jpg"/><Relationship Id="rId1" Type="http://schemas.openxmlformats.org/officeDocument/2006/relationships/slideLayout" Target="../slideLayouts/slideLayout2.xml"/><Relationship Id="rId4" Type="http://schemas.openxmlformats.org/officeDocument/2006/relationships/image" Target="../media/image86.png"/></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98.pn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image" Target="../media/image100.pn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image" Target="../media/image101.jp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image" Target="../media/image102.jpe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3" Type="http://schemas.openxmlformats.org/officeDocument/2006/relationships/image" Target="../media/image104.jpeg"/><Relationship Id="rId2" Type="http://schemas.openxmlformats.org/officeDocument/2006/relationships/image" Target="../media/image103.jpe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openxmlformats.org/officeDocument/2006/relationships/image" Target="../media/image106.jpeg"/><Relationship Id="rId2" Type="http://schemas.openxmlformats.org/officeDocument/2006/relationships/image" Target="../media/image105.jpe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image" Target="../media/image10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4000" dirty="0"/>
              <a:t>SETG 2363</a:t>
            </a:r>
            <a:br>
              <a:rPr lang="en-US" sz="4000" dirty="0"/>
            </a:br>
            <a:r>
              <a:rPr lang="en-US" sz="4000" dirty="0"/>
              <a:t>Strength of Materials</a:t>
            </a:r>
            <a:br>
              <a:rPr lang="en-US" dirty="0"/>
            </a:br>
            <a:r>
              <a:rPr lang="en-US" dirty="0"/>
              <a:t>Bending of Beam and</a:t>
            </a:r>
            <a:br>
              <a:rPr lang="en-US" dirty="0"/>
            </a:br>
            <a:r>
              <a:rPr lang="en-US" dirty="0"/>
              <a:t>Beam Design</a:t>
            </a:r>
          </a:p>
        </p:txBody>
      </p:sp>
      <p:sp>
        <p:nvSpPr>
          <p:cNvPr id="3" name="Subtitle 2"/>
          <p:cNvSpPr>
            <a:spLocks noGrp="1"/>
          </p:cNvSpPr>
          <p:nvPr>
            <p:ph type="subTitle" idx="1"/>
          </p:nvPr>
        </p:nvSpPr>
        <p:spPr>
          <a:xfrm>
            <a:off x="1371600" y="4724400"/>
            <a:ext cx="6934200" cy="914400"/>
          </a:xfrm>
        </p:spPr>
        <p:txBody>
          <a:bodyPr/>
          <a:lstStyle/>
          <a:p>
            <a:r>
              <a:rPr lang="en-US" dirty="0" err="1"/>
              <a:t>Mohsin</a:t>
            </a:r>
            <a:r>
              <a:rPr lang="en-US" dirty="0"/>
              <a:t> </a:t>
            </a:r>
            <a:r>
              <a:rPr lang="en-US" dirty="0" err="1"/>
              <a:t>Mohd</a:t>
            </a:r>
            <a:r>
              <a:rPr lang="en-US" dirty="0"/>
              <a:t> </a:t>
            </a:r>
            <a:r>
              <a:rPr lang="en-US" dirty="0" err="1"/>
              <a:t>Sies</a:t>
            </a:r>
            <a:endParaRPr lang="en-US" dirty="0"/>
          </a:p>
          <a:p>
            <a:r>
              <a:rPr lang="en-US" sz="2000" dirty="0"/>
              <a:t>Nuclear Engineering,</a:t>
            </a:r>
          </a:p>
          <a:p>
            <a:r>
              <a:rPr lang="en-US" sz="2000" dirty="0"/>
              <a:t>Faculty of Chemical and Energy Engineering,</a:t>
            </a:r>
          </a:p>
          <a:p>
            <a:r>
              <a:rPr lang="en-US" sz="2000" dirty="0"/>
              <a:t> </a:t>
            </a:r>
            <a:r>
              <a:rPr lang="en-US" sz="2000" dirty="0" err="1"/>
              <a:t>Universiti</a:t>
            </a:r>
            <a:r>
              <a:rPr lang="en-US" sz="2000" dirty="0"/>
              <a:t> </a:t>
            </a:r>
            <a:r>
              <a:rPr lang="en-US" sz="2000" dirty="0" err="1"/>
              <a:t>Teknologi</a:t>
            </a:r>
            <a:r>
              <a:rPr lang="en-US" sz="2000" dirty="0"/>
              <a:t> Malaysia</a:t>
            </a:r>
          </a:p>
        </p:txBody>
      </p:sp>
    </p:spTree>
    <p:extLst>
      <p:ext uri="{BB962C8B-B14F-4D97-AF65-F5344CB8AC3E}">
        <p14:creationId xmlns:p14="http://schemas.microsoft.com/office/powerpoint/2010/main" val="20050640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4"/>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8E4FDBC7-F77A-4C9D-9768-77387EA42649}" type="slidenum">
              <a:rPr lang="en-US" altLang="en-US" sz="1400">
                <a:latin typeface="Arial" panose="020B0604020202020204" pitchFamily="34" charset="0"/>
              </a:rPr>
              <a:pPr eaLnBrk="1" hangingPunct="1">
                <a:buFontTx/>
                <a:buNone/>
              </a:pPr>
              <a:t>10</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a:noFill/>
        </p:spPr>
        <p:txBody>
          <a:bodyPr/>
          <a:lstStyle/>
          <a:p>
            <a:pPr eaLnBrk="1" hangingPunct="1"/>
            <a:r>
              <a:rPr lang="en-US" altLang="en-US" sz="2400" dirty="0"/>
              <a:t>6.1 SHEAR AND MOMENT DIAGRAMS</a:t>
            </a:r>
          </a:p>
        </p:txBody>
      </p:sp>
      <p:sp>
        <p:nvSpPr>
          <p:cNvPr id="4" name="Rectangle 3"/>
          <p:cNvSpPr txBox="1">
            <a:spLocks noChangeArrowheads="1"/>
          </p:cNvSpPr>
          <p:nvPr/>
        </p:nvSpPr>
        <p:spPr bwMode="auto">
          <a:xfrm>
            <a:off x="233363" y="1066800"/>
            <a:ext cx="8605837" cy="5410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altLang="en-US" sz="2800">
                <a:latin typeface="Arial" panose="020B0604020202020204" pitchFamily="34" charset="0"/>
              </a:rPr>
              <a:t>Shear and bending-moment functions must be determined for each </a:t>
            </a:r>
            <a:r>
              <a:rPr lang="en-US" altLang="en-US" sz="2800" i="1">
                <a:latin typeface="Arial" panose="020B0604020202020204" pitchFamily="34" charset="0"/>
              </a:rPr>
              <a:t>region</a:t>
            </a:r>
            <a:r>
              <a:rPr lang="en-US" altLang="en-US" sz="2800">
                <a:latin typeface="Arial" panose="020B0604020202020204" pitchFamily="34" charset="0"/>
              </a:rPr>
              <a:t> of the beam </a:t>
            </a:r>
            <a:r>
              <a:rPr lang="en-US" altLang="en-US" sz="2800" i="1">
                <a:latin typeface="Arial" panose="020B0604020202020204" pitchFamily="34" charset="0"/>
              </a:rPr>
              <a:t>between</a:t>
            </a:r>
            <a:r>
              <a:rPr lang="en-US" altLang="en-US" sz="2800">
                <a:latin typeface="Arial" panose="020B0604020202020204" pitchFamily="34" charset="0"/>
              </a:rPr>
              <a:t> any two discontinuities of loading</a:t>
            </a:r>
            <a:endParaRPr lang="en-US" altLang="en-US" sz="2800" i="1"/>
          </a:p>
        </p:txBody>
      </p:sp>
      <p:pic>
        <p:nvPicPr>
          <p:cNvPr id="5" name="Content Placeholder 4" descr="AACLPID0"/>
          <p:cNvPicPr>
            <a:picLocks noGrp="1" noChangeAspect="1" noChangeArrowheads="1"/>
          </p:cNvPicPr>
          <p:nvPr>
            <p:ph sz="half" idx="4294967295"/>
          </p:nvPr>
        </p:nvPicPr>
        <p:blipFill>
          <a:blip r:embed="rId2">
            <a:extLst>
              <a:ext uri="{28A0092B-C50C-407E-A947-70E740481C1C}">
                <a14:useLocalDpi xmlns:a14="http://schemas.microsoft.com/office/drawing/2010/main" val="0"/>
              </a:ext>
            </a:extLst>
          </a:blip>
          <a:srcRect/>
          <a:stretch>
            <a:fillRect/>
          </a:stretch>
        </p:blipFill>
        <p:spPr>
          <a:xfrm>
            <a:off x="533400" y="3041650"/>
            <a:ext cx="8001000" cy="30940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085217112"/>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2"/>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026DDA0C-C082-433D-A5D1-AE2B38AB75D9}" type="slidenum">
              <a:rPr lang="en-US" altLang="en-US" sz="1400">
                <a:latin typeface="Arial" panose="020B0604020202020204" pitchFamily="34" charset="0"/>
              </a:rPr>
              <a:pPr eaLnBrk="1" hangingPunct="1">
                <a:buFontTx/>
                <a:buNone/>
              </a:pPr>
              <a:t>100</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p:spPr>
        <p:txBody>
          <a:bodyPr/>
          <a:lstStyle/>
          <a:p>
            <a:pPr eaLnBrk="1" hangingPunct="1"/>
            <a:r>
              <a:rPr lang="en-US" altLang="en-US"/>
              <a:t>Sample Problem 5.3</a:t>
            </a:r>
          </a:p>
        </p:txBody>
      </p:sp>
      <p:sp>
        <p:nvSpPr>
          <p:cNvPr id="4" name="Text Box 3"/>
          <p:cNvSpPr txBox="1">
            <a:spLocks noChangeArrowheads="1"/>
          </p:cNvSpPr>
          <p:nvPr/>
        </p:nvSpPr>
        <p:spPr bwMode="auto">
          <a:xfrm>
            <a:off x="3219450" y="892175"/>
            <a:ext cx="5924550" cy="1158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31775" indent="-231775"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FontTx/>
              <a:buNone/>
            </a:pPr>
            <a:r>
              <a:rPr lang="en-US" altLang="en-US" sz="2000"/>
              <a:t>SOLUTION:</a:t>
            </a:r>
          </a:p>
          <a:p>
            <a:pPr eaLnBrk="1" hangingPunct="1">
              <a:spcBef>
                <a:spcPct val="50000"/>
              </a:spcBef>
            </a:pPr>
            <a:r>
              <a:rPr lang="en-US" altLang="en-US" sz="2000"/>
              <a:t>Taking the entire beam as a free body, determine the reactions at </a:t>
            </a:r>
            <a:r>
              <a:rPr lang="en-US" altLang="en-US" sz="2000" i="1"/>
              <a:t>A</a:t>
            </a:r>
            <a:r>
              <a:rPr lang="en-US" altLang="en-US" sz="2000"/>
              <a:t> and </a:t>
            </a:r>
            <a:r>
              <a:rPr lang="en-US" altLang="en-US" sz="2000" i="1"/>
              <a:t>D</a:t>
            </a:r>
            <a:r>
              <a:rPr lang="en-US" altLang="en-US" sz="2000"/>
              <a:t>.</a:t>
            </a:r>
          </a:p>
        </p:txBody>
      </p:sp>
      <p:sp>
        <p:nvSpPr>
          <p:cNvPr id="5" name="Text Box 4"/>
          <p:cNvSpPr txBox="1">
            <a:spLocks noChangeArrowheads="1"/>
          </p:cNvSpPr>
          <p:nvPr/>
        </p:nvSpPr>
        <p:spPr bwMode="auto">
          <a:xfrm>
            <a:off x="3219450" y="4189413"/>
            <a:ext cx="592455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31775" indent="-231775"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pPr>
            <a:r>
              <a:rPr lang="en-US" altLang="en-US" sz="2000"/>
              <a:t>Apply the relationship between shear and load to develop the shear diagram.</a:t>
            </a:r>
          </a:p>
        </p:txBody>
      </p:sp>
      <p:graphicFrame>
        <p:nvGraphicFramePr>
          <p:cNvPr id="6" name="Object 5"/>
          <p:cNvGraphicFramePr>
            <a:graphicFrameLocks noChangeAspect="1"/>
          </p:cNvGraphicFramePr>
          <p:nvPr/>
        </p:nvGraphicFramePr>
        <p:xfrm>
          <a:off x="3609975" y="4926013"/>
          <a:ext cx="2311400" cy="533400"/>
        </p:xfrm>
        <a:graphic>
          <a:graphicData uri="http://schemas.openxmlformats.org/presentationml/2006/ole">
            <mc:AlternateContent xmlns:mc="http://schemas.openxmlformats.org/markup-compatibility/2006">
              <mc:Choice xmlns:v="urn:schemas-microsoft-com:vml" Requires="v">
                <p:oleObj name="Equation" r:id="rId2" imgW="2311400" imgH="533400" progId="Equation.3">
                  <p:embed/>
                </p:oleObj>
              </mc:Choice>
              <mc:Fallback>
                <p:oleObj name="Equation" r:id="rId2" imgW="2311400" imgH="533400" progId="Equation.3">
                  <p:embed/>
                  <p:pic>
                    <p:nvPicPr>
                      <p:cNvPr id="0" nam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09975" y="4926013"/>
                        <a:ext cx="2311400" cy="533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7" name="Text Box 6"/>
          <p:cNvSpPr txBox="1">
            <a:spLocks noChangeArrowheads="1"/>
          </p:cNvSpPr>
          <p:nvPr/>
        </p:nvSpPr>
        <p:spPr bwMode="auto">
          <a:xfrm>
            <a:off x="3541713" y="5472113"/>
            <a:ext cx="5216525" cy="1084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31775" indent="-231775"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FontTx/>
              <a:buNone/>
            </a:pPr>
            <a:r>
              <a:rPr lang="en-US" altLang="en-US" sz="2400">
                <a:sym typeface="Symbol" panose="05050102010706020507" pitchFamily="18" charset="2"/>
              </a:rPr>
              <a:t> </a:t>
            </a:r>
            <a:r>
              <a:rPr lang="en-US" altLang="en-US" sz="2000"/>
              <a:t>zero slope between concentrated loads</a:t>
            </a:r>
          </a:p>
          <a:p>
            <a:pPr eaLnBrk="1" hangingPunct="1">
              <a:spcBef>
                <a:spcPct val="50000"/>
              </a:spcBef>
              <a:buFontTx/>
              <a:buNone/>
            </a:pPr>
            <a:r>
              <a:rPr lang="en-US" altLang="en-US" sz="2400">
                <a:sym typeface="Symbol" panose="05050102010706020507" pitchFamily="18" charset="2"/>
              </a:rPr>
              <a:t> </a:t>
            </a:r>
            <a:r>
              <a:rPr lang="en-US" altLang="en-US" sz="2000"/>
              <a:t>linear variation over uniform load segment</a:t>
            </a:r>
          </a:p>
        </p:txBody>
      </p:sp>
      <p:pic>
        <p:nvPicPr>
          <p:cNvPr id="8"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 y="1092200"/>
            <a:ext cx="2874963" cy="568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24200" y="1981200"/>
            <a:ext cx="5903913" cy="2201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909980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utoUpdateAnimBg="0"/>
      <p:bldP spid="5" grpId="0" autoUpdateAnimBg="0"/>
    </p:bld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2"/>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D87E0602-D47E-4C38-B8E1-56F7AD4ACB05}" type="slidenum">
              <a:rPr lang="en-US" altLang="en-US" sz="1400">
                <a:latin typeface="Arial" panose="020B0604020202020204" pitchFamily="34" charset="0"/>
              </a:rPr>
              <a:pPr eaLnBrk="1" hangingPunct="1">
                <a:buFontTx/>
                <a:buNone/>
              </a:pPr>
              <a:t>101</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p:spPr>
        <p:txBody>
          <a:bodyPr/>
          <a:lstStyle/>
          <a:p>
            <a:pPr eaLnBrk="1" hangingPunct="1"/>
            <a:r>
              <a:rPr lang="en-US" altLang="en-US"/>
              <a:t>Sample Problem 5.3</a:t>
            </a:r>
          </a:p>
        </p:txBody>
      </p:sp>
      <p:sp>
        <p:nvSpPr>
          <p:cNvPr id="4" name="Text Box 3"/>
          <p:cNvSpPr txBox="1">
            <a:spLocks noChangeArrowheads="1"/>
          </p:cNvSpPr>
          <p:nvPr/>
        </p:nvSpPr>
        <p:spPr bwMode="auto">
          <a:xfrm>
            <a:off x="3735388" y="977900"/>
            <a:ext cx="5240337"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31775" indent="-231775"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pPr>
            <a:r>
              <a:rPr lang="en-US" altLang="en-US" sz="2000"/>
              <a:t>Apply the relationship between bending moment and shear to develop the bending-moment diagram.</a:t>
            </a:r>
          </a:p>
        </p:txBody>
      </p:sp>
      <p:graphicFrame>
        <p:nvGraphicFramePr>
          <p:cNvPr id="5" name="Object 4"/>
          <p:cNvGraphicFramePr>
            <a:graphicFrameLocks noChangeAspect="1"/>
          </p:cNvGraphicFramePr>
          <p:nvPr/>
        </p:nvGraphicFramePr>
        <p:xfrm>
          <a:off x="4308475" y="2001838"/>
          <a:ext cx="2120900" cy="533400"/>
        </p:xfrm>
        <a:graphic>
          <a:graphicData uri="http://schemas.openxmlformats.org/presentationml/2006/ole">
            <mc:AlternateContent xmlns:mc="http://schemas.openxmlformats.org/markup-compatibility/2006">
              <mc:Choice xmlns:v="urn:schemas-microsoft-com:vml" Requires="v">
                <p:oleObj name="Equation" r:id="rId2" imgW="2120900" imgH="533400" progId="Equation.3">
                  <p:embed/>
                </p:oleObj>
              </mc:Choice>
              <mc:Fallback>
                <p:oleObj name="Equation" r:id="rId2" imgW="2120900" imgH="533400" progId="Equation.3">
                  <p:embed/>
                  <p:pic>
                    <p:nvPicPr>
                      <p:cNvPr id="0" nam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08475" y="2001838"/>
                        <a:ext cx="2120900" cy="533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6" name="Text Box 5"/>
          <p:cNvSpPr txBox="1">
            <a:spLocks noChangeArrowheads="1"/>
          </p:cNvSpPr>
          <p:nvPr/>
        </p:nvSpPr>
        <p:spPr bwMode="auto">
          <a:xfrm>
            <a:off x="3906838" y="2600325"/>
            <a:ext cx="5010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31775" indent="-231775"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30000"/>
              </a:spcBef>
              <a:buFontTx/>
              <a:buNone/>
            </a:pPr>
            <a:r>
              <a:rPr lang="en-US" altLang="en-US" sz="2400">
                <a:sym typeface="Symbol" panose="05050102010706020507" pitchFamily="18" charset="2"/>
              </a:rPr>
              <a:t> </a:t>
            </a:r>
            <a:r>
              <a:rPr lang="en-US" altLang="en-US" sz="2000"/>
              <a:t>bending moment at </a:t>
            </a:r>
            <a:r>
              <a:rPr lang="en-US" altLang="en-US" sz="2000" i="1"/>
              <a:t>A</a:t>
            </a:r>
            <a:r>
              <a:rPr lang="en-US" altLang="en-US" sz="2000"/>
              <a:t> and </a:t>
            </a:r>
            <a:r>
              <a:rPr lang="en-US" altLang="en-US" sz="2000" i="1"/>
              <a:t>E</a:t>
            </a:r>
            <a:r>
              <a:rPr lang="en-US" altLang="en-US" sz="2000"/>
              <a:t> is zero</a:t>
            </a:r>
          </a:p>
        </p:txBody>
      </p:sp>
      <p:sp>
        <p:nvSpPr>
          <p:cNvPr id="7" name="Text Box 6"/>
          <p:cNvSpPr txBox="1">
            <a:spLocks noChangeArrowheads="1"/>
          </p:cNvSpPr>
          <p:nvPr/>
        </p:nvSpPr>
        <p:spPr bwMode="auto">
          <a:xfrm>
            <a:off x="3906838" y="5403850"/>
            <a:ext cx="5046662"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27013" indent="-227013"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30000"/>
              </a:spcBef>
              <a:buFontTx/>
              <a:buNone/>
            </a:pPr>
            <a:r>
              <a:rPr lang="en-US" altLang="en-US" sz="2400">
                <a:sym typeface="Symbol" panose="05050102010706020507" pitchFamily="18" charset="2"/>
              </a:rPr>
              <a:t> </a:t>
            </a:r>
            <a:r>
              <a:rPr lang="en-US" altLang="en-US" sz="2000"/>
              <a:t>total of all bending-moment changes across the beam should be zero</a:t>
            </a:r>
          </a:p>
        </p:txBody>
      </p:sp>
      <p:sp>
        <p:nvSpPr>
          <p:cNvPr id="8" name="Text Box 7"/>
          <p:cNvSpPr txBox="1">
            <a:spLocks noChangeArrowheads="1"/>
          </p:cNvSpPr>
          <p:nvPr/>
        </p:nvSpPr>
        <p:spPr bwMode="auto">
          <a:xfrm>
            <a:off x="3906838" y="4625975"/>
            <a:ext cx="466725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27013" indent="-227013"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30000"/>
              </a:spcBef>
              <a:buFontTx/>
              <a:buNone/>
            </a:pPr>
            <a:r>
              <a:rPr lang="en-US" altLang="en-US" sz="2400">
                <a:sym typeface="Symbol" panose="05050102010706020507" pitchFamily="18" charset="2"/>
              </a:rPr>
              <a:t> </a:t>
            </a:r>
            <a:r>
              <a:rPr lang="en-US" altLang="en-US" sz="2000"/>
              <a:t>net change in bending moment is equal to areas under shear distribution segments</a:t>
            </a:r>
          </a:p>
        </p:txBody>
      </p:sp>
      <p:sp>
        <p:nvSpPr>
          <p:cNvPr id="9" name="Text Box 8"/>
          <p:cNvSpPr txBox="1">
            <a:spLocks noChangeArrowheads="1"/>
          </p:cNvSpPr>
          <p:nvPr/>
        </p:nvSpPr>
        <p:spPr bwMode="auto">
          <a:xfrm>
            <a:off x="3906838" y="3849688"/>
            <a:ext cx="4656137"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27013" indent="-227013"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30000"/>
              </a:spcBef>
              <a:buFontTx/>
              <a:buNone/>
            </a:pPr>
            <a:r>
              <a:rPr lang="en-US" altLang="en-US" sz="2400">
                <a:sym typeface="Symbol" panose="05050102010706020507" pitchFamily="18" charset="2"/>
              </a:rPr>
              <a:t> </a:t>
            </a:r>
            <a:r>
              <a:rPr lang="en-US" altLang="en-US" sz="2000"/>
              <a:t>bending moment variation between D and </a:t>
            </a:r>
            <a:r>
              <a:rPr lang="en-US" altLang="en-US" sz="2000" i="1"/>
              <a:t>E</a:t>
            </a:r>
            <a:r>
              <a:rPr lang="en-US" altLang="en-US" sz="2000"/>
              <a:t> is quadratic</a:t>
            </a:r>
          </a:p>
        </p:txBody>
      </p:sp>
      <p:sp>
        <p:nvSpPr>
          <p:cNvPr id="10" name="Text Box 9"/>
          <p:cNvSpPr txBox="1">
            <a:spLocks noChangeArrowheads="1"/>
          </p:cNvSpPr>
          <p:nvPr/>
        </p:nvSpPr>
        <p:spPr bwMode="auto">
          <a:xfrm>
            <a:off x="3906838" y="3071813"/>
            <a:ext cx="465455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27013" indent="-227013"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30000"/>
              </a:spcBef>
              <a:buFontTx/>
              <a:buNone/>
            </a:pPr>
            <a:r>
              <a:rPr lang="en-US" altLang="en-US" sz="2400">
                <a:sym typeface="Symbol" panose="05050102010706020507" pitchFamily="18" charset="2"/>
              </a:rPr>
              <a:t> </a:t>
            </a:r>
            <a:r>
              <a:rPr lang="en-US" altLang="en-US" sz="2000"/>
              <a:t>bending moment variation between </a:t>
            </a:r>
            <a:r>
              <a:rPr lang="en-US" altLang="en-US" sz="2000" i="1"/>
              <a:t>A, B, C</a:t>
            </a:r>
            <a:r>
              <a:rPr lang="en-US" altLang="en-US" sz="2000"/>
              <a:t>,</a:t>
            </a:r>
            <a:r>
              <a:rPr lang="en-US" altLang="en-US" sz="2000" i="1"/>
              <a:t> </a:t>
            </a:r>
            <a:r>
              <a:rPr lang="en-US" altLang="en-US" sz="2000"/>
              <a:t>and </a:t>
            </a:r>
            <a:r>
              <a:rPr lang="en-US" altLang="en-US" sz="2000" i="1"/>
              <a:t>D</a:t>
            </a:r>
            <a:r>
              <a:rPr lang="en-US" altLang="en-US" sz="2000"/>
              <a:t> is linear</a:t>
            </a:r>
          </a:p>
        </p:txBody>
      </p:sp>
      <p:pic>
        <p:nvPicPr>
          <p:cNvPr id="11" name="Picture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 y="1330325"/>
            <a:ext cx="3240088" cy="5070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066564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utoUpdateAnimBg="0"/>
      <p:bldP spid="6" grpId="0" autoUpdateAnimBg="0"/>
      <p:bldP spid="7" grpId="0" autoUpdateAnimBg="0"/>
      <p:bldP spid="8" grpId="0" autoUpdateAnimBg="0"/>
      <p:bldP spid="9" grpId="0" autoUpdateAnimBg="0"/>
      <p:bldP spid="10" grpId="0" autoUpdateAnimBg="0"/>
    </p:bld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2"/>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63C0F20A-F6BC-42B4-A938-B89F904F30D7}" type="slidenum">
              <a:rPr lang="en-US" altLang="en-US" sz="1400">
                <a:latin typeface="Arial" panose="020B0604020202020204" pitchFamily="34" charset="0"/>
              </a:rPr>
              <a:pPr eaLnBrk="1" hangingPunct="1">
                <a:buFontTx/>
                <a:buNone/>
              </a:pPr>
              <a:t>102</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p:spPr>
        <p:txBody>
          <a:bodyPr/>
          <a:lstStyle/>
          <a:p>
            <a:pPr eaLnBrk="1" hangingPunct="1"/>
            <a:r>
              <a:rPr lang="en-US" altLang="en-US"/>
              <a:t>Sample Problem 4.2</a:t>
            </a:r>
          </a:p>
        </p:txBody>
      </p:sp>
      <p:grpSp>
        <p:nvGrpSpPr>
          <p:cNvPr id="4" name="Group 3"/>
          <p:cNvGrpSpPr>
            <a:grpSpLocks/>
          </p:cNvGrpSpPr>
          <p:nvPr/>
        </p:nvGrpSpPr>
        <p:grpSpPr bwMode="auto">
          <a:xfrm>
            <a:off x="366713" y="1108075"/>
            <a:ext cx="4216400" cy="5292725"/>
            <a:chOff x="231" y="556"/>
            <a:chExt cx="2656" cy="3334"/>
          </a:xfrm>
        </p:grpSpPr>
        <p:pic>
          <p:nvPicPr>
            <p:cNvPr id="5" name="Picture 4" descr="msotw9_temp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78" y="1759"/>
              <a:ext cx="1361" cy="1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descr="msotw9_temp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3" y="556"/>
              <a:ext cx="2174" cy="11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 Box 6"/>
            <p:cNvSpPr txBox="1">
              <a:spLocks noChangeArrowheads="1"/>
            </p:cNvSpPr>
            <p:nvPr/>
          </p:nvSpPr>
          <p:spPr bwMode="auto">
            <a:xfrm>
              <a:off x="231" y="2872"/>
              <a:ext cx="2656" cy="10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FontTx/>
                <a:buNone/>
              </a:pPr>
              <a:r>
                <a:rPr lang="en-US" altLang="en-US" sz="2000"/>
                <a:t>A cast-iron machine part is acted upon by a 3 kN-m couple. Knowing </a:t>
              </a:r>
              <a:r>
                <a:rPr lang="en-US" altLang="en-US" sz="2000" i="1"/>
                <a:t>E</a:t>
              </a:r>
              <a:r>
                <a:rPr lang="en-US" altLang="en-US" sz="2000"/>
                <a:t> = 165 GPa and neglecting the effects of fillets, determine the maximum tensile and compressive stresses</a:t>
              </a:r>
            </a:p>
          </p:txBody>
        </p:sp>
      </p:grpSp>
      <p:grpSp>
        <p:nvGrpSpPr>
          <p:cNvPr id="8" name="Group 7"/>
          <p:cNvGrpSpPr>
            <a:grpSpLocks/>
          </p:cNvGrpSpPr>
          <p:nvPr/>
        </p:nvGrpSpPr>
        <p:grpSpPr bwMode="auto">
          <a:xfrm>
            <a:off x="4810125" y="1025525"/>
            <a:ext cx="4333875" cy="2022475"/>
            <a:chOff x="3030" y="553"/>
            <a:chExt cx="2730" cy="1274"/>
          </a:xfrm>
        </p:grpSpPr>
        <p:sp>
          <p:nvSpPr>
            <p:cNvPr id="9" name="Text Box 8"/>
            <p:cNvSpPr txBox="1">
              <a:spLocks noChangeArrowheads="1"/>
            </p:cNvSpPr>
            <p:nvPr/>
          </p:nvSpPr>
          <p:spPr bwMode="auto">
            <a:xfrm>
              <a:off x="3030" y="553"/>
              <a:ext cx="2730" cy="9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27013" indent="-227013"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FontTx/>
                <a:buNone/>
              </a:pPr>
              <a:r>
                <a:rPr lang="en-US" altLang="en-US" sz="2000"/>
                <a:t>SOLUTION:</a:t>
              </a:r>
            </a:p>
            <a:p>
              <a:pPr eaLnBrk="1" hangingPunct="1">
                <a:spcBef>
                  <a:spcPct val="50000"/>
                </a:spcBef>
              </a:pPr>
              <a:r>
                <a:rPr lang="en-US" altLang="en-US" sz="2000"/>
                <a:t>Based on the cross-section geometry, calculate the location of the section centroid and moment of inertia.</a:t>
              </a:r>
            </a:p>
          </p:txBody>
        </p:sp>
        <p:graphicFrame>
          <p:nvGraphicFramePr>
            <p:cNvPr id="10" name="Object 9"/>
            <p:cNvGraphicFramePr>
              <a:graphicFrameLocks noChangeAspect="1"/>
            </p:cNvGraphicFramePr>
            <p:nvPr/>
          </p:nvGraphicFramePr>
          <p:xfrm>
            <a:off x="3403" y="1475"/>
            <a:ext cx="1752" cy="352"/>
          </p:xfrm>
          <a:graphic>
            <a:graphicData uri="http://schemas.openxmlformats.org/presentationml/2006/ole">
              <mc:AlternateContent xmlns:mc="http://schemas.openxmlformats.org/markup-compatibility/2006">
                <mc:Choice xmlns:v="urn:schemas-microsoft-com:vml" Requires="v">
                  <p:oleObj name="Equation" r:id="rId4" imgW="2781300" imgH="558800" progId="Equation.3">
                    <p:embed/>
                  </p:oleObj>
                </mc:Choice>
                <mc:Fallback>
                  <p:oleObj name="Equation" r:id="rId4" imgW="2781300" imgH="558800" progId="Equation.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03" y="1475"/>
                          <a:ext cx="1752" cy="35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grpSp>
        <p:nvGrpSpPr>
          <p:cNvPr id="11" name="Group 10"/>
          <p:cNvGrpSpPr>
            <a:grpSpLocks/>
          </p:cNvGrpSpPr>
          <p:nvPr/>
        </p:nvGrpSpPr>
        <p:grpSpPr bwMode="auto">
          <a:xfrm>
            <a:off x="4810125" y="3124200"/>
            <a:ext cx="4311650" cy="1592263"/>
            <a:chOff x="3030" y="1916"/>
            <a:chExt cx="2716" cy="1003"/>
          </a:xfrm>
        </p:grpSpPr>
        <p:sp>
          <p:nvSpPr>
            <p:cNvPr id="12" name="Text Box 11"/>
            <p:cNvSpPr txBox="1">
              <a:spLocks noChangeArrowheads="1"/>
            </p:cNvSpPr>
            <p:nvPr/>
          </p:nvSpPr>
          <p:spPr bwMode="auto">
            <a:xfrm>
              <a:off x="3030" y="1916"/>
              <a:ext cx="2716" cy="6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27013" indent="-227013"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pPr>
              <a:r>
                <a:rPr lang="en-US" altLang="en-US" sz="2000"/>
                <a:t>Apply the elastic flexural formula to find the maximum tensile and compressive stresses.</a:t>
              </a:r>
            </a:p>
          </p:txBody>
        </p:sp>
        <p:graphicFrame>
          <p:nvGraphicFramePr>
            <p:cNvPr id="13" name="Object 12"/>
            <p:cNvGraphicFramePr>
              <a:graphicFrameLocks noChangeAspect="1"/>
            </p:cNvGraphicFramePr>
            <p:nvPr/>
          </p:nvGraphicFramePr>
          <p:xfrm>
            <a:off x="3403" y="2583"/>
            <a:ext cx="552" cy="336"/>
          </p:xfrm>
          <a:graphic>
            <a:graphicData uri="http://schemas.openxmlformats.org/presentationml/2006/ole">
              <mc:AlternateContent xmlns:mc="http://schemas.openxmlformats.org/markup-compatibility/2006">
                <mc:Choice xmlns:v="urn:schemas-microsoft-com:vml" Requires="v">
                  <p:oleObj name="Equation" r:id="rId6" imgW="876300" imgH="533400" progId="Equation.3">
                    <p:embed/>
                  </p:oleObj>
                </mc:Choice>
                <mc:Fallback>
                  <p:oleObj name="Equation" r:id="rId6" imgW="876300" imgH="533400" progId="Equation.3">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403" y="2583"/>
                          <a:ext cx="552" cy="33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spTree>
    <p:extLst>
      <p:ext uri="{BB962C8B-B14F-4D97-AF65-F5344CB8AC3E}">
        <p14:creationId xmlns:p14="http://schemas.microsoft.com/office/powerpoint/2010/main" val="30321932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499"/>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499"/>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2"/>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088483EA-CA55-4BA2-B69D-625E1BCF8439}" type="slidenum">
              <a:rPr lang="en-US" altLang="en-US" sz="1400">
                <a:latin typeface="Arial" panose="020B0604020202020204" pitchFamily="34" charset="0"/>
              </a:rPr>
              <a:pPr eaLnBrk="1" hangingPunct="1">
                <a:buFontTx/>
                <a:buNone/>
              </a:pPr>
              <a:t>103</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p:spPr>
        <p:txBody>
          <a:bodyPr/>
          <a:lstStyle/>
          <a:p>
            <a:pPr eaLnBrk="1" hangingPunct="1"/>
            <a:r>
              <a:rPr lang="en-US" altLang="en-US"/>
              <a:t>Sample Problem 4.2</a:t>
            </a:r>
          </a:p>
        </p:txBody>
      </p:sp>
      <p:pic>
        <p:nvPicPr>
          <p:cNvPr id="4" name="Picture 3" descr="msotw9_temp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58775" y="1055688"/>
            <a:ext cx="3429000" cy="1900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4" descr="msotw9_temp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03275" y="3798888"/>
            <a:ext cx="2895600" cy="1141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 Box 5"/>
          <p:cNvSpPr txBox="1">
            <a:spLocks noChangeArrowheads="1"/>
          </p:cNvSpPr>
          <p:nvPr/>
        </p:nvSpPr>
        <p:spPr bwMode="auto">
          <a:xfrm>
            <a:off x="3990975" y="841375"/>
            <a:ext cx="4975225" cy="1463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FontTx/>
              <a:buNone/>
            </a:pPr>
            <a:r>
              <a:rPr lang="en-US" altLang="en-US" sz="2000"/>
              <a:t>SOLUTION:</a:t>
            </a:r>
          </a:p>
          <a:p>
            <a:pPr eaLnBrk="1" hangingPunct="1">
              <a:spcBef>
                <a:spcPct val="50000"/>
              </a:spcBef>
              <a:buFontTx/>
              <a:buNone/>
            </a:pPr>
            <a:r>
              <a:rPr lang="en-US" altLang="en-US" sz="2000"/>
              <a:t>Based on the cross-section geometry, calculate the location of the section centroid and moment of inertia.</a:t>
            </a:r>
          </a:p>
        </p:txBody>
      </p:sp>
      <p:graphicFrame>
        <p:nvGraphicFramePr>
          <p:cNvPr id="7" name="Object 6"/>
          <p:cNvGraphicFramePr>
            <a:graphicFrameLocks noChangeAspect="1"/>
          </p:cNvGraphicFramePr>
          <p:nvPr/>
        </p:nvGraphicFramePr>
        <p:xfrm>
          <a:off x="3889375" y="4075113"/>
          <a:ext cx="2705100" cy="622300"/>
        </p:xfrm>
        <a:graphic>
          <a:graphicData uri="http://schemas.openxmlformats.org/presentationml/2006/ole">
            <mc:AlternateContent xmlns:mc="http://schemas.openxmlformats.org/markup-compatibility/2006">
              <mc:Choice xmlns:v="urn:schemas-microsoft-com:vml" Requires="v">
                <p:oleObj name="Equation" r:id="rId4" imgW="2705100" imgH="622300" progId="Equation.3">
                  <p:embed/>
                </p:oleObj>
              </mc:Choice>
              <mc:Fallback>
                <p:oleObj name="Equation" r:id="rId4" imgW="2705100" imgH="622300" progId="Equation.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89375" y="4075113"/>
                        <a:ext cx="2705100" cy="6223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8" name="Object 7"/>
          <p:cNvGraphicFramePr>
            <a:graphicFrameLocks noChangeAspect="1"/>
          </p:cNvGraphicFramePr>
          <p:nvPr/>
        </p:nvGraphicFramePr>
        <p:xfrm>
          <a:off x="4122738" y="2390775"/>
          <a:ext cx="3975100" cy="1320800"/>
        </p:xfrm>
        <a:graphic>
          <a:graphicData uri="http://schemas.openxmlformats.org/presentationml/2006/ole">
            <mc:AlternateContent xmlns:mc="http://schemas.openxmlformats.org/markup-compatibility/2006">
              <mc:Choice xmlns:v="urn:schemas-microsoft-com:vml" Requires="v">
                <p:oleObj name="Equation" r:id="rId6" imgW="3975100" imgH="1320800" progId="Equation.3">
                  <p:embed/>
                </p:oleObj>
              </mc:Choice>
              <mc:Fallback>
                <p:oleObj name="Equation" r:id="rId6" imgW="3975100" imgH="1320800" progId="Equation.3">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122738" y="2390775"/>
                        <a:ext cx="3975100" cy="1320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9" name="Object 8"/>
          <p:cNvGraphicFramePr>
            <a:graphicFrameLocks noChangeAspect="1"/>
          </p:cNvGraphicFramePr>
          <p:nvPr/>
        </p:nvGraphicFramePr>
        <p:xfrm>
          <a:off x="3808413" y="5049838"/>
          <a:ext cx="5194300" cy="1219200"/>
        </p:xfrm>
        <a:graphic>
          <a:graphicData uri="http://schemas.openxmlformats.org/presentationml/2006/ole">
            <mc:AlternateContent xmlns:mc="http://schemas.openxmlformats.org/markup-compatibility/2006">
              <mc:Choice xmlns:v="urn:schemas-microsoft-com:vml" Requires="v">
                <p:oleObj name="Equation" r:id="rId8" imgW="5194300" imgH="1219200" progId="Equation.3">
                  <p:embed/>
                </p:oleObj>
              </mc:Choice>
              <mc:Fallback>
                <p:oleObj name="Equation" r:id="rId8" imgW="5194300" imgH="1219200" progId="Equation.3">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808413" y="5049838"/>
                        <a:ext cx="5194300" cy="1219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extLst>
      <p:ext uri="{BB962C8B-B14F-4D97-AF65-F5344CB8AC3E}">
        <p14:creationId xmlns:p14="http://schemas.microsoft.com/office/powerpoint/2010/main" val="3145432196"/>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2"/>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55C0C0A4-6DE4-408A-8E9B-5C6135E60F1A}" type="slidenum">
              <a:rPr lang="en-US" altLang="en-US" sz="1400">
                <a:latin typeface="Arial" panose="020B0604020202020204" pitchFamily="34" charset="0"/>
              </a:rPr>
              <a:pPr eaLnBrk="1" hangingPunct="1">
                <a:buFontTx/>
                <a:buNone/>
              </a:pPr>
              <a:t>104</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p:spPr>
        <p:txBody>
          <a:bodyPr/>
          <a:lstStyle/>
          <a:p>
            <a:pPr eaLnBrk="1" hangingPunct="1"/>
            <a:r>
              <a:rPr lang="en-US" altLang="en-US"/>
              <a:t>Sample Problem 4.2</a:t>
            </a:r>
          </a:p>
        </p:txBody>
      </p:sp>
      <p:pic>
        <p:nvPicPr>
          <p:cNvPr id="4" name="Picture 3" descr="msotw9_temp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7975" y="1255713"/>
            <a:ext cx="3360738" cy="2636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5" name="Group 4"/>
          <p:cNvGrpSpPr>
            <a:grpSpLocks/>
          </p:cNvGrpSpPr>
          <p:nvPr/>
        </p:nvGrpSpPr>
        <p:grpSpPr bwMode="auto">
          <a:xfrm>
            <a:off x="3695700" y="1144588"/>
            <a:ext cx="5295900" cy="2513012"/>
            <a:chOff x="2328" y="644"/>
            <a:chExt cx="3336" cy="1583"/>
          </a:xfrm>
        </p:grpSpPr>
        <p:sp>
          <p:nvSpPr>
            <p:cNvPr id="6" name="Text Box 5"/>
            <p:cNvSpPr txBox="1">
              <a:spLocks noChangeArrowheads="1"/>
            </p:cNvSpPr>
            <p:nvPr/>
          </p:nvSpPr>
          <p:spPr bwMode="auto">
            <a:xfrm>
              <a:off x="2328" y="644"/>
              <a:ext cx="3193" cy="4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27013" indent="-227013"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pPr>
              <a:r>
                <a:rPr lang="en-US" altLang="en-US" sz="2000"/>
                <a:t>Apply the elastic flexural formula to find the maximum tensile and compressive stresses.</a:t>
              </a:r>
            </a:p>
          </p:txBody>
        </p:sp>
        <p:graphicFrame>
          <p:nvGraphicFramePr>
            <p:cNvPr id="7" name="Object 6"/>
            <p:cNvGraphicFramePr>
              <a:graphicFrameLocks noChangeAspect="1"/>
            </p:cNvGraphicFramePr>
            <p:nvPr/>
          </p:nvGraphicFramePr>
          <p:xfrm>
            <a:off x="2483" y="1075"/>
            <a:ext cx="2048" cy="1152"/>
          </p:xfrm>
          <a:graphic>
            <a:graphicData uri="http://schemas.openxmlformats.org/presentationml/2006/ole">
              <mc:AlternateContent xmlns:mc="http://schemas.openxmlformats.org/markup-compatibility/2006">
                <mc:Choice xmlns:v="urn:schemas-microsoft-com:vml" Requires="v">
                  <p:oleObj name="Equation" r:id="rId3" imgW="3251200" imgH="1828800" progId="Equation.3">
                    <p:embed/>
                  </p:oleObj>
                </mc:Choice>
                <mc:Fallback>
                  <p:oleObj name="Equation" r:id="rId3" imgW="3251200" imgH="182880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83" y="1075"/>
                          <a:ext cx="2048" cy="115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8" name="Object 7"/>
            <p:cNvGraphicFramePr>
              <a:graphicFrameLocks noChangeAspect="1"/>
            </p:cNvGraphicFramePr>
            <p:nvPr/>
          </p:nvGraphicFramePr>
          <p:xfrm>
            <a:off x="4648" y="1518"/>
            <a:ext cx="952" cy="176"/>
          </p:xfrm>
          <a:graphic>
            <a:graphicData uri="http://schemas.openxmlformats.org/presentationml/2006/ole">
              <mc:AlternateContent xmlns:mc="http://schemas.openxmlformats.org/markup-compatibility/2006">
                <mc:Choice xmlns:v="urn:schemas-microsoft-com:vml" Requires="v">
                  <p:oleObj name="Equation" r:id="rId5" imgW="1511300" imgH="279400" progId="Equation.3">
                    <p:embed/>
                  </p:oleObj>
                </mc:Choice>
                <mc:Fallback>
                  <p:oleObj name="Equation" r:id="rId5" imgW="1511300" imgH="27940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48" y="1518"/>
                          <a:ext cx="952" cy="176"/>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9" name="Object 8"/>
            <p:cNvGraphicFramePr>
              <a:graphicFrameLocks noChangeAspect="1"/>
            </p:cNvGraphicFramePr>
            <p:nvPr/>
          </p:nvGraphicFramePr>
          <p:xfrm>
            <a:off x="4648" y="1920"/>
            <a:ext cx="1016" cy="176"/>
          </p:xfrm>
          <a:graphic>
            <a:graphicData uri="http://schemas.openxmlformats.org/presentationml/2006/ole">
              <mc:AlternateContent xmlns:mc="http://schemas.openxmlformats.org/markup-compatibility/2006">
                <mc:Choice xmlns:v="urn:schemas-microsoft-com:vml" Requires="v">
                  <p:oleObj name="Equation" r:id="rId7" imgW="1612900" imgH="279400" progId="Equation.3">
                    <p:embed/>
                  </p:oleObj>
                </mc:Choice>
                <mc:Fallback>
                  <p:oleObj name="Equation" r:id="rId7" imgW="1612900" imgH="279400" progId="Equation.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648" y="1920"/>
                          <a:ext cx="1016" cy="176"/>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spTree>
    <p:extLst>
      <p:ext uri="{BB962C8B-B14F-4D97-AF65-F5344CB8AC3E}">
        <p14:creationId xmlns:p14="http://schemas.microsoft.com/office/powerpoint/2010/main" val="910382553"/>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Grp="1" noChangeArrowheads="1"/>
          </p:cNvSpPr>
          <p:nvPr>
            <p:ph type="title"/>
          </p:nvPr>
        </p:nvSpPr>
        <p:spPr/>
        <p:txBody>
          <a:bodyPr/>
          <a:lstStyle/>
          <a:p>
            <a:r>
              <a:rPr lang="en-US" altLang="en-US" sz="4000" dirty="0"/>
              <a:t>Design of Prismatic Beams for Bending</a:t>
            </a:r>
          </a:p>
        </p:txBody>
      </p:sp>
      <p:sp>
        <p:nvSpPr>
          <p:cNvPr id="10" name="Content Placeholder 9"/>
          <p:cNvSpPr>
            <a:spLocks noGrp="1"/>
          </p:cNvSpPr>
          <p:nvPr>
            <p:ph idx="1"/>
          </p:nvPr>
        </p:nvSpPr>
        <p:spPr/>
        <p:txBody>
          <a:bodyPr/>
          <a:lstStyle/>
          <a:p>
            <a:r>
              <a:rPr lang="en-US" sz="2800" dirty="0"/>
              <a:t>The largest normal stress is found at the surface where the maximum bending moment occurs.</a:t>
            </a:r>
          </a:p>
        </p:txBody>
      </p:sp>
      <p:sp>
        <p:nvSpPr>
          <p:cNvPr id="2" name="Slide Number Placeholder 2"/>
          <p:cNvSpPr>
            <a:spLocks noGrp="1"/>
          </p:cNvSpPr>
          <p:nvPr>
            <p:ph type="sldNum" sz="quarter" idx="12"/>
          </p:nvPr>
        </p:nvSpPr>
        <p:spPr>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55C0C0A4-6DE4-408A-8E9B-5C6135E60F1A}" type="slidenum">
              <a:rPr lang="en-US" altLang="en-US" sz="1400">
                <a:latin typeface="Arial" panose="020B0604020202020204" pitchFamily="34" charset="0"/>
              </a:rPr>
              <a:pPr eaLnBrk="1" hangingPunct="1">
                <a:buFontTx/>
                <a:buNone/>
              </a:pPr>
              <a:t>105</a:t>
            </a:fld>
            <a:endParaRPr lang="en-US" altLang="en-US" sz="1400">
              <a:latin typeface="Arial" panose="020B0604020202020204" pitchFamily="34" charset="0"/>
            </a:endParaRPr>
          </a:p>
        </p:txBody>
      </p:sp>
      <p:pic>
        <p:nvPicPr>
          <p:cNvPr id="11" name="Picture 10"/>
          <p:cNvPicPr>
            <a:picLocks noChangeAspect="1"/>
          </p:cNvPicPr>
          <p:nvPr/>
        </p:nvPicPr>
        <p:blipFill>
          <a:blip r:embed="rId2"/>
          <a:stretch>
            <a:fillRect/>
          </a:stretch>
        </p:blipFill>
        <p:spPr>
          <a:xfrm>
            <a:off x="2181771" y="2743200"/>
            <a:ext cx="3380829" cy="1016459"/>
          </a:xfrm>
          <a:prstGeom prst="rect">
            <a:avLst/>
          </a:prstGeom>
        </p:spPr>
      </p:pic>
    </p:spTree>
    <p:extLst>
      <p:ext uri="{BB962C8B-B14F-4D97-AF65-F5344CB8AC3E}">
        <p14:creationId xmlns:p14="http://schemas.microsoft.com/office/powerpoint/2010/main" val="1035975768"/>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Grp="1" noChangeArrowheads="1"/>
          </p:cNvSpPr>
          <p:nvPr>
            <p:ph type="title"/>
          </p:nvPr>
        </p:nvSpPr>
        <p:spPr/>
        <p:txBody>
          <a:bodyPr/>
          <a:lstStyle/>
          <a:p>
            <a:r>
              <a:rPr lang="en-US" altLang="en-US" sz="4000" dirty="0"/>
              <a:t>Design of Prismatic Beams for Bending</a:t>
            </a:r>
          </a:p>
        </p:txBody>
      </p:sp>
      <p:sp>
        <p:nvSpPr>
          <p:cNvPr id="10" name="Content Placeholder 9"/>
          <p:cNvSpPr>
            <a:spLocks noGrp="1"/>
          </p:cNvSpPr>
          <p:nvPr>
            <p:ph idx="1"/>
          </p:nvPr>
        </p:nvSpPr>
        <p:spPr/>
        <p:txBody>
          <a:bodyPr/>
          <a:lstStyle/>
          <a:p>
            <a:r>
              <a:rPr lang="en-US" sz="2800" dirty="0"/>
              <a:t>A safe design requires that the maximum normal stress be less than the allowable stress for the material used. This criteria leads to the determination of the minimum acceptable section modulus, </a:t>
            </a:r>
            <a:r>
              <a:rPr lang="en-US" sz="2800" i="1" dirty="0" err="1"/>
              <a:t>S</a:t>
            </a:r>
            <a:r>
              <a:rPr lang="en-US" sz="2800" i="1" baseline="-25000" dirty="0" err="1"/>
              <a:t>min</a:t>
            </a:r>
            <a:r>
              <a:rPr lang="en-US" sz="2800" dirty="0"/>
              <a:t>.</a:t>
            </a:r>
          </a:p>
        </p:txBody>
      </p:sp>
      <p:sp>
        <p:nvSpPr>
          <p:cNvPr id="2" name="Slide Number Placeholder 2"/>
          <p:cNvSpPr>
            <a:spLocks noGrp="1"/>
          </p:cNvSpPr>
          <p:nvPr>
            <p:ph type="sldNum" sz="quarter" idx="12"/>
          </p:nvPr>
        </p:nvSpPr>
        <p:spPr>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55C0C0A4-6DE4-408A-8E9B-5C6135E60F1A}" type="slidenum">
              <a:rPr lang="en-US" altLang="en-US" sz="1400">
                <a:latin typeface="Arial" panose="020B0604020202020204" pitchFamily="34" charset="0"/>
              </a:rPr>
              <a:pPr eaLnBrk="1" hangingPunct="1">
                <a:buFontTx/>
                <a:buNone/>
              </a:pPr>
              <a:t>106</a:t>
            </a:fld>
            <a:endParaRPr lang="en-US" altLang="en-US" sz="1400">
              <a:latin typeface="Arial" panose="020B0604020202020204" pitchFamily="34" charset="0"/>
            </a:endParaRPr>
          </a:p>
        </p:txBody>
      </p:sp>
      <p:pic>
        <p:nvPicPr>
          <p:cNvPr id="4" name="Picture 3"/>
          <p:cNvPicPr>
            <a:picLocks noChangeAspect="1"/>
          </p:cNvPicPr>
          <p:nvPr/>
        </p:nvPicPr>
        <p:blipFill>
          <a:blip r:embed="rId2"/>
          <a:stretch>
            <a:fillRect/>
          </a:stretch>
        </p:blipFill>
        <p:spPr>
          <a:xfrm>
            <a:off x="2743200" y="3863181"/>
            <a:ext cx="2223123" cy="1547019"/>
          </a:xfrm>
          <a:prstGeom prst="rect">
            <a:avLst/>
          </a:prstGeom>
        </p:spPr>
      </p:pic>
    </p:spTree>
    <p:extLst>
      <p:ext uri="{BB962C8B-B14F-4D97-AF65-F5344CB8AC3E}">
        <p14:creationId xmlns:p14="http://schemas.microsoft.com/office/powerpoint/2010/main" val="1987840084"/>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Grp="1" noChangeArrowheads="1"/>
          </p:cNvSpPr>
          <p:nvPr>
            <p:ph type="title"/>
          </p:nvPr>
        </p:nvSpPr>
        <p:spPr/>
        <p:txBody>
          <a:bodyPr/>
          <a:lstStyle/>
          <a:p>
            <a:r>
              <a:rPr lang="en-US" altLang="en-US" sz="4000" dirty="0"/>
              <a:t>Design of Prismatic Beams for Bending</a:t>
            </a:r>
          </a:p>
        </p:txBody>
      </p:sp>
      <p:sp>
        <p:nvSpPr>
          <p:cNvPr id="10" name="Content Placeholder 9"/>
          <p:cNvSpPr>
            <a:spLocks noGrp="1"/>
          </p:cNvSpPr>
          <p:nvPr>
            <p:ph idx="1"/>
          </p:nvPr>
        </p:nvSpPr>
        <p:spPr/>
        <p:txBody>
          <a:bodyPr/>
          <a:lstStyle/>
          <a:p>
            <a:r>
              <a:rPr lang="en-US" sz="2800" dirty="0"/>
              <a:t>Among beam section choices which have an acceptable section modulus, the one with the smallest weight per unit length or cross sectional area will be the least expensive and the best choice.</a:t>
            </a:r>
          </a:p>
        </p:txBody>
      </p:sp>
      <p:sp>
        <p:nvSpPr>
          <p:cNvPr id="2" name="Slide Number Placeholder 2"/>
          <p:cNvSpPr>
            <a:spLocks noGrp="1"/>
          </p:cNvSpPr>
          <p:nvPr>
            <p:ph type="sldNum" sz="quarter" idx="12"/>
          </p:nvPr>
        </p:nvSpPr>
        <p:spPr>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55C0C0A4-6DE4-408A-8E9B-5C6135E60F1A}" type="slidenum">
              <a:rPr lang="en-US" altLang="en-US" sz="1400">
                <a:latin typeface="Arial" panose="020B0604020202020204" pitchFamily="34" charset="0"/>
              </a:rPr>
              <a:pPr eaLnBrk="1" hangingPunct="1">
                <a:buFontTx/>
                <a:buNone/>
              </a:pPr>
              <a:t>107</a:t>
            </a:fld>
            <a:endParaRPr lang="en-US" altLang="en-US" sz="1400">
              <a:latin typeface="Arial" panose="020B0604020202020204" pitchFamily="34" charset="0"/>
            </a:endParaRPr>
          </a:p>
        </p:txBody>
      </p:sp>
    </p:spTree>
    <p:extLst>
      <p:ext uri="{BB962C8B-B14F-4D97-AF65-F5344CB8AC3E}">
        <p14:creationId xmlns:p14="http://schemas.microsoft.com/office/powerpoint/2010/main" val="3210585308"/>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Grp="1" noChangeArrowheads="1"/>
          </p:cNvSpPr>
          <p:nvPr>
            <p:ph type="title"/>
          </p:nvPr>
        </p:nvSpPr>
        <p:spPr>
          <a:xfrm>
            <a:off x="457200" y="274638"/>
            <a:ext cx="8229600" cy="563562"/>
          </a:xfrm>
        </p:spPr>
        <p:txBody>
          <a:bodyPr/>
          <a:lstStyle/>
          <a:p>
            <a:pPr algn="l"/>
            <a:r>
              <a:rPr lang="en-US" sz="3600" dirty="0"/>
              <a:t>Sample Problem 5.8</a:t>
            </a:r>
            <a:endParaRPr lang="en-US" altLang="en-US" sz="3600" dirty="0"/>
          </a:p>
        </p:txBody>
      </p:sp>
      <p:sp>
        <p:nvSpPr>
          <p:cNvPr id="2" name="Slide Number Placeholder 2"/>
          <p:cNvSpPr>
            <a:spLocks noGrp="1"/>
          </p:cNvSpPr>
          <p:nvPr>
            <p:ph type="sldNum" sz="quarter" idx="12"/>
          </p:nvPr>
        </p:nvSpPr>
        <p:spPr>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55C0C0A4-6DE4-408A-8E9B-5C6135E60F1A}" type="slidenum">
              <a:rPr lang="en-US" altLang="en-US" sz="1400">
                <a:latin typeface="Arial" panose="020B0604020202020204" pitchFamily="34" charset="0"/>
              </a:rPr>
              <a:pPr eaLnBrk="1" hangingPunct="1">
                <a:buFontTx/>
                <a:buNone/>
              </a:pPr>
              <a:t>108</a:t>
            </a:fld>
            <a:endParaRPr lang="en-US" altLang="en-US" sz="1400">
              <a:latin typeface="Arial" panose="020B0604020202020204" pitchFamily="34" charset="0"/>
            </a:endParaRPr>
          </a:p>
        </p:txBody>
      </p:sp>
      <p:pic>
        <p:nvPicPr>
          <p:cNvPr id="5" name="Picture 4"/>
          <p:cNvPicPr>
            <a:picLocks noChangeAspect="1"/>
          </p:cNvPicPr>
          <p:nvPr/>
        </p:nvPicPr>
        <p:blipFill>
          <a:blip r:embed="rId2"/>
          <a:stretch>
            <a:fillRect/>
          </a:stretch>
        </p:blipFill>
        <p:spPr>
          <a:xfrm>
            <a:off x="304800" y="1257604"/>
            <a:ext cx="8534400" cy="4676852"/>
          </a:xfrm>
          <a:prstGeom prst="rect">
            <a:avLst/>
          </a:prstGeom>
        </p:spPr>
      </p:pic>
    </p:spTree>
    <p:extLst>
      <p:ext uri="{BB962C8B-B14F-4D97-AF65-F5344CB8AC3E}">
        <p14:creationId xmlns:p14="http://schemas.microsoft.com/office/powerpoint/2010/main" val="4208647771"/>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Grp="1" noChangeArrowheads="1"/>
          </p:cNvSpPr>
          <p:nvPr>
            <p:ph type="title"/>
          </p:nvPr>
        </p:nvSpPr>
        <p:spPr>
          <a:xfrm>
            <a:off x="457200" y="274638"/>
            <a:ext cx="8229600" cy="563562"/>
          </a:xfrm>
        </p:spPr>
        <p:txBody>
          <a:bodyPr/>
          <a:lstStyle/>
          <a:p>
            <a:pPr algn="l"/>
            <a:r>
              <a:rPr lang="en-US" sz="3600" dirty="0"/>
              <a:t>Sample Problem 5.8 (</a:t>
            </a:r>
            <a:r>
              <a:rPr lang="en-US" sz="3600" dirty="0" err="1"/>
              <a:t>Sol’n</a:t>
            </a:r>
            <a:r>
              <a:rPr lang="en-US" sz="3600" dirty="0"/>
              <a:t>)</a:t>
            </a:r>
            <a:endParaRPr lang="en-US" altLang="en-US" sz="3600" dirty="0"/>
          </a:p>
        </p:txBody>
      </p:sp>
      <p:sp>
        <p:nvSpPr>
          <p:cNvPr id="2" name="Slide Number Placeholder 2"/>
          <p:cNvSpPr>
            <a:spLocks noGrp="1"/>
          </p:cNvSpPr>
          <p:nvPr>
            <p:ph type="sldNum" sz="quarter" idx="12"/>
          </p:nvPr>
        </p:nvSpPr>
        <p:spPr>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55C0C0A4-6DE4-408A-8E9B-5C6135E60F1A}" type="slidenum">
              <a:rPr lang="en-US" altLang="en-US" sz="1400">
                <a:latin typeface="Arial" panose="020B0604020202020204" pitchFamily="34" charset="0"/>
              </a:rPr>
              <a:pPr eaLnBrk="1" hangingPunct="1">
                <a:buFontTx/>
                <a:buNone/>
              </a:pPr>
              <a:t>109</a:t>
            </a:fld>
            <a:endParaRPr lang="en-US" altLang="en-US" sz="1400">
              <a:latin typeface="Arial" panose="020B0604020202020204" pitchFamily="34" charset="0"/>
            </a:endParaRPr>
          </a:p>
        </p:txBody>
      </p:sp>
      <p:pic>
        <p:nvPicPr>
          <p:cNvPr id="4" name="Picture 3"/>
          <p:cNvPicPr>
            <a:picLocks noChangeAspect="1"/>
          </p:cNvPicPr>
          <p:nvPr/>
        </p:nvPicPr>
        <p:blipFill>
          <a:blip r:embed="rId2"/>
          <a:stretch>
            <a:fillRect/>
          </a:stretch>
        </p:blipFill>
        <p:spPr>
          <a:xfrm>
            <a:off x="346166" y="990600"/>
            <a:ext cx="8305800" cy="5452400"/>
          </a:xfrm>
          <a:prstGeom prst="rect">
            <a:avLst/>
          </a:prstGeom>
        </p:spPr>
      </p:pic>
    </p:spTree>
    <p:extLst>
      <p:ext uri="{BB962C8B-B14F-4D97-AF65-F5344CB8AC3E}">
        <p14:creationId xmlns:p14="http://schemas.microsoft.com/office/powerpoint/2010/main" val="3306877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4"/>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6782D623-82F1-4181-8D11-03592CC56516}" type="slidenum">
              <a:rPr lang="en-US" altLang="en-US" sz="1400">
                <a:latin typeface="Arial" panose="020B0604020202020204" pitchFamily="34" charset="0"/>
              </a:rPr>
              <a:pPr eaLnBrk="1" hangingPunct="1">
                <a:buFontTx/>
                <a:buNone/>
              </a:pPr>
              <a:t>11</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a:noFill/>
        </p:spPr>
        <p:txBody>
          <a:bodyPr/>
          <a:lstStyle/>
          <a:p>
            <a:pPr eaLnBrk="1" hangingPunct="1"/>
            <a:r>
              <a:rPr lang="en-US" altLang="en-US" sz="2400" dirty="0"/>
              <a:t>6.1 SHEAR AND MOMENT DIAGRAMS</a:t>
            </a:r>
          </a:p>
        </p:txBody>
      </p:sp>
      <p:sp>
        <p:nvSpPr>
          <p:cNvPr id="4" name="Rectangle 3"/>
          <p:cNvSpPr txBox="1">
            <a:spLocks noChangeArrowheads="1"/>
          </p:cNvSpPr>
          <p:nvPr/>
        </p:nvSpPr>
        <p:spPr bwMode="auto">
          <a:xfrm>
            <a:off x="233363" y="1066800"/>
            <a:ext cx="8605837" cy="2133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Tx/>
              <a:buNone/>
            </a:pPr>
            <a:r>
              <a:rPr lang="en-US" altLang="en-US" sz="2400" b="1">
                <a:solidFill>
                  <a:srgbClr val="CC3300"/>
                </a:solidFill>
                <a:latin typeface="Arial" panose="020B0604020202020204" pitchFamily="34" charset="0"/>
              </a:rPr>
              <a:t>Beam sign convention</a:t>
            </a:r>
          </a:p>
          <a:p>
            <a:r>
              <a:rPr lang="en-US" altLang="en-US" sz="2400">
                <a:latin typeface="Arial" panose="020B0604020202020204" pitchFamily="34" charset="0"/>
              </a:rPr>
              <a:t>Although choice of sign convention is arbitrary, in this course, we adopt the one often used by engineers:</a:t>
            </a:r>
            <a:endParaRPr lang="en-US" altLang="en-US" sz="2400" i="1"/>
          </a:p>
        </p:txBody>
      </p:sp>
      <p:pic>
        <p:nvPicPr>
          <p:cNvPr id="5" name="Picture 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2286000"/>
            <a:ext cx="7983538" cy="4427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75549960"/>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Grp="1" noChangeArrowheads="1"/>
          </p:cNvSpPr>
          <p:nvPr>
            <p:ph type="title"/>
          </p:nvPr>
        </p:nvSpPr>
        <p:spPr>
          <a:xfrm>
            <a:off x="457200" y="274638"/>
            <a:ext cx="8229600" cy="563562"/>
          </a:xfrm>
        </p:spPr>
        <p:txBody>
          <a:bodyPr/>
          <a:lstStyle/>
          <a:p>
            <a:pPr algn="l"/>
            <a:r>
              <a:rPr lang="en-US" sz="3600" dirty="0"/>
              <a:t>Sample Problem 5.8 (</a:t>
            </a:r>
            <a:r>
              <a:rPr lang="en-US" sz="3600" dirty="0" err="1"/>
              <a:t>Sol’n</a:t>
            </a:r>
            <a:r>
              <a:rPr lang="en-US" sz="3600" dirty="0"/>
              <a:t>)</a:t>
            </a:r>
            <a:endParaRPr lang="en-US" altLang="en-US" sz="3600" dirty="0"/>
          </a:p>
        </p:txBody>
      </p:sp>
      <p:sp>
        <p:nvSpPr>
          <p:cNvPr id="2" name="Slide Number Placeholder 2"/>
          <p:cNvSpPr>
            <a:spLocks noGrp="1"/>
          </p:cNvSpPr>
          <p:nvPr>
            <p:ph type="sldNum" sz="quarter" idx="12"/>
          </p:nvPr>
        </p:nvSpPr>
        <p:spPr>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55C0C0A4-6DE4-408A-8E9B-5C6135E60F1A}" type="slidenum">
              <a:rPr lang="en-US" altLang="en-US" sz="1400">
                <a:latin typeface="Arial" panose="020B0604020202020204" pitchFamily="34" charset="0"/>
              </a:rPr>
              <a:pPr eaLnBrk="1" hangingPunct="1">
                <a:buFontTx/>
                <a:buNone/>
              </a:pPr>
              <a:t>110</a:t>
            </a:fld>
            <a:endParaRPr lang="en-US" altLang="en-US" sz="1400">
              <a:latin typeface="Arial" panose="020B0604020202020204" pitchFamily="34" charset="0"/>
            </a:endParaRPr>
          </a:p>
        </p:txBody>
      </p:sp>
      <p:pic>
        <p:nvPicPr>
          <p:cNvPr id="5" name="Picture 4"/>
          <p:cNvPicPr>
            <a:picLocks noChangeAspect="1"/>
          </p:cNvPicPr>
          <p:nvPr/>
        </p:nvPicPr>
        <p:blipFill>
          <a:blip r:embed="rId2"/>
          <a:stretch>
            <a:fillRect/>
          </a:stretch>
        </p:blipFill>
        <p:spPr>
          <a:xfrm>
            <a:off x="304800" y="1066800"/>
            <a:ext cx="8519095" cy="5098384"/>
          </a:xfrm>
          <a:prstGeom prst="rect">
            <a:avLst/>
          </a:prstGeom>
        </p:spPr>
      </p:pic>
    </p:spTree>
    <p:extLst>
      <p:ext uri="{BB962C8B-B14F-4D97-AF65-F5344CB8AC3E}">
        <p14:creationId xmlns:p14="http://schemas.microsoft.com/office/powerpoint/2010/main" val="2768881950"/>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4"/>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6E1F5EE7-C265-46EF-B8E3-0A2B3D8DDE0D}" type="slidenum">
              <a:rPr lang="en-US" altLang="en-US" sz="1400">
                <a:latin typeface="Arial" panose="020B0604020202020204" pitchFamily="34" charset="0"/>
              </a:rPr>
              <a:pPr eaLnBrk="1" hangingPunct="1">
                <a:buFontTx/>
                <a:buNone/>
              </a:pPr>
              <a:t>111</a:t>
            </a:fld>
            <a:endParaRPr lang="en-US" altLang="en-US" sz="1400">
              <a:latin typeface="Arial" panose="020B0604020202020204" pitchFamily="34" charset="0"/>
            </a:endParaRPr>
          </a:p>
        </p:txBody>
      </p:sp>
      <p:sp>
        <p:nvSpPr>
          <p:cNvPr id="3" name="Rectangle 2"/>
          <p:cNvSpPr>
            <a:spLocks noChangeArrowheads="1"/>
          </p:cNvSpPr>
          <p:nvPr/>
        </p:nvSpPr>
        <p:spPr bwMode="auto">
          <a:xfrm>
            <a:off x="6629400" y="5181600"/>
            <a:ext cx="1752600" cy="381000"/>
          </a:xfrm>
          <a:prstGeom prst="rect">
            <a:avLst/>
          </a:prstGeom>
          <a:solidFill>
            <a:srgbClr val="FFFFCC"/>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endParaRPr lang="en-MY" altLang="en-US" sz="2800">
              <a:latin typeface="Arial" panose="020B0604020202020204" pitchFamily="34" charset="0"/>
            </a:endParaRPr>
          </a:p>
        </p:txBody>
      </p:sp>
      <p:sp>
        <p:nvSpPr>
          <p:cNvPr id="4" name="Rectangle 3"/>
          <p:cNvSpPr>
            <a:spLocks noChangeArrowheads="1"/>
          </p:cNvSpPr>
          <p:nvPr/>
        </p:nvSpPr>
        <p:spPr bwMode="auto">
          <a:xfrm>
            <a:off x="762000" y="6019800"/>
            <a:ext cx="1828800" cy="457200"/>
          </a:xfrm>
          <a:prstGeom prst="rect">
            <a:avLst/>
          </a:prstGeom>
          <a:solidFill>
            <a:srgbClr val="FFFFCC"/>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endParaRPr lang="en-MY" altLang="en-US" sz="2800">
              <a:latin typeface="Arial" panose="020B0604020202020204" pitchFamily="34" charset="0"/>
            </a:endParaRPr>
          </a:p>
        </p:txBody>
      </p:sp>
      <p:sp>
        <p:nvSpPr>
          <p:cNvPr id="5" name="Rectangle 4"/>
          <p:cNvSpPr>
            <a:spLocks noGrp="1" noChangeArrowheads="1"/>
          </p:cNvSpPr>
          <p:nvPr>
            <p:ph type="title"/>
          </p:nvPr>
        </p:nvSpPr>
        <p:spPr>
          <a:xfrm>
            <a:off x="57150" y="495300"/>
            <a:ext cx="8763000" cy="457200"/>
          </a:xfrm>
          <a:noFill/>
        </p:spPr>
        <p:txBody>
          <a:bodyPr/>
          <a:lstStyle/>
          <a:p>
            <a:pPr eaLnBrk="1" hangingPunct="1"/>
            <a:r>
              <a:rPr lang="en-US" altLang="en-US" dirty="0"/>
              <a:t>CHAPTER REVIEW</a:t>
            </a:r>
          </a:p>
        </p:txBody>
      </p:sp>
      <p:sp>
        <p:nvSpPr>
          <p:cNvPr id="6" name="Rectangle 5"/>
          <p:cNvSpPr txBox="1">
            <a:spLocks noChangeArrowheads="1"/>
          </p:cNvSpPr>
          <p:nvPr/>
        </p:nvSpPr>
        <p:spPr bwMode="auto">
          <a:xfrm>
            <a:off x="309563" y="1066800"/>
            <a:ext cx="8377237" cy="5486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indent="-457200"/>
            <a:r>
              <a:rPr lang="en-US" altLang="en-US" sz="2800">
                <a:latin typeface="Arial" panose="020B0604020202020204" pitchFamily="34" charset="0"/>
              </a:rPr>
              <a:t>Shear and moment diagrams are graphical representations of internal shear and moment within a beam.</a:t>
            </a:r>
          </a:p>
          <a:p>
            <a:pPr marL="457200" indent="-457200"/>
            <a:r>
              <a:rPr lang="en-US" altLang="en-US" sz="2800">
                <a:latin typeface="Arial" panose="020B0604020202020204" pitchFamily="34" charset="0"/>
              </a:rPr>
              <a:t>They can be constructed by sectioning the beam an arbitrary distance </a:t>
            </a:r>
            <a:r>
              <a:rPr lang="en-US" altLang="en-US" sz="2800" i="1"/>
              <a:t>x</a:t>
            </a:r>
            <a:r>
              <a:rPr lang="en-US" altLang="en-US" sz="2800">
                <a:latin typeface="Arial" panose="020B0604020202020204" pitchFamily="34" charset="0"/>
              </a:rPr>
              <a:t> from the left end, finding </a:t>
            </a:r>
            <a:r>
              <a:rPr lang="en-US" altLang="en-US" sz="2800" b="1">
                <a:latin typeface="Arial" panose="020B0604020202020204" pitchFamily="34" charset="0"/>
              </a:rPr>
              <a:t>V</a:t>
            </a:r>
            <a:r>
              <a:rPr lang="en-US" altLang="en-US" sz="2800">
                <a:latin typeface="Arial" panose="020B0604020202020204" pitchFamily="34" charset="0"/>
              </a:rPr>
              <a:t> and </a:t>
            </a:r>
            <a:r>
              <a:rPr lang="en-US" altLang="en-US" sz="2800" b="1">
                <a:latin typeface="Arial" panose="020B0604020202020204" pitchFamily="34" charset="0"/>
              </a:rPr>
              <a:t>M</a:t>
            </a:r>
            <a:r>
              <a:rPr lang="en-US" altLang="en-US" sz="2800">
                <a:latin typeface="Arial" panose="020B0604020202020204" pitchFamily="34" charset="0"/>
              </a:rPr>
              <a:t> as functions of </a:t>
            </a:r>
            <a:r>
              <a:rPr lang="en-US" altLang="en-US" sz="2800" i="1"/>
              <a:t>x</a:t>
            </a:r>
            <a:r>
              <a:rPr lang="en-US" altLang="en-US" sz="2800">
                <a:latin typeface="Arial" panose="020B0604020202020204" pitchFamily="34" charset="0"/>
              </a:rPr>
              <a:t>, then plotting the results</a:t>
            </a:r>
          </a:p>
          <a:p>
            <a:pPr marL="457200" indent="-457200"/>
            <a:r>
              <a:rPr lang="en-US" altLang="en-US" sz="2800">
                <a:latin typeface="Arial" panose="020B0604020202020204" pitchFamily="34" charset="0"/>
              </a:rPr>
              <a:t>Another method to plot the diagrams is to realize that at each pt, the slope of the shear diagram is a negative of the distributed loading, </a:t>
            </a:r>
            <a:r>
              <a:rPr lang="en-US" altLang="en-US" sz="2800" i="1"/>
              <a:t>w = dV/dx</a:t>
            </a:r>
            <a:r>
              <a:rPr lang="en-US" altLang="en-US" sz="2800">
                <a:latin typeface="Arial" panose="020B0604020202020204" pitchFamily="34" charset="0"/>
              </a:rPr>
              <a:t>; and slope of moment diagram is the shear,</a:t>
            </a:r>
            <a:br>
              <a:rPr lang="en-US" altLang="en-US" sz="2800">
                <a:latin typeface="Arial" panose="020B0604020202020204" pitchFamily="34" charset="0"/>
              </a:rPr>
            </a:br>
            <a:r>
              <a:rPr lang="en-US" altLang="en-US" sz="2800" i="1"/>
              <a:t>V = dM/dx</a:t>
            </a:r>
            <a:r>
              <a:rPr lang="en-US" altLang="en-US" sz="2800">
                <a:latin typeface="Arial" panose="020B0604020202020204" pitchFamily="34" charset="0"/>
              </a:rPr>
              <a:t>.</a:t>
            </a:r>
          </a:p>
        </p:txBody>
      </p:sp>
    </p:spTree>
    <p:extLst>
      <p:ext uri="{BB962C8B-B14F-4D97-AF65-F5344CB8AC3E}">
        <p14:creationId xmlns:p14="http://schemas.microsoft.com/office/powerpoint/2010/main" val="3018271866"/>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4"/>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4BF82BC6-39C4-4441-A10A-FC6A432CA2AA}" type="slidenum">
              <a:rPr lang="en-US" altLang="en-US" sz="1400">
                <a:latin typeface="Arial" panose="020B0604020202020204" pitchFamily="34" charset="0"/>
              </a:rPr>
              <a:pPr eaLnBrk="1" hangingPunct="1">
                <a:buFontTx/>
                <a:buNone/>
              </a:pPr>
              <a:t>112</a:t>
            </a:fld>
            <a:endParaRPr lang="en-US" altLang="en-US" sz="1400">
              <a:latin typeface="Arial" panose="020B0604020202020204" pitchFamily="34" charset="0"/>
            </a:endParaRPr>
          </a:p>
        </p:txBody>
      </p:sp>
      <p:sp>
        <p:nvSpPr>
          <p:cNvPr id="3" name="Rectangle 2"/>
          <p:cNvSpPr>
            <a:spLocks noChangeArrowheads="1"/>
          </p:cNvSpPr>
          <p:nvPr/>
        </p:nvSpPr>
        <p:spPr bwMode="auto">
          <a:xfrm>
            <a:off x="5943600" y="1460500"/>
            <a:ext cx="2057400" cy="508000"/>
          </a:xfrm>
          <a:prstGeom prst="rect">
            <a:avLst/>
          </a:prstGeom>
          <a:solidFill>
            <a:srgbClr val="FFFFCC"/>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endParaRPr lang="en-MY" altLang="en-US" sz="2800">
              <a:latin typeface="Arial" panose="020B0604020202020204" pitchFamily="34" charset="0"/>
            </a:endParaRPr>
          </a:p>
        </p:txBody>
      </p:sp>
      <p:sp>
        <p:nvSpPr>
          <p:cNvPr id="4" name="Rectangle 3"/>
          <p:cNvSpPr>
            <a:spLocks noChangeArrowheads="1"/>
          </p:cNvSpPr>
          <p:nvPr/>
        </p:nvSpPr>
        <p:spPr bwMode="auto">
          <a:xfrm>
            <a:off x="3962400" y="2298700"/>
            <a:ext cx="1981200" cy="444500"/>
          </a:xfrm>
          <a:prstGeom prst="rect">
            <a:avLst/>
          </a:prstGeom>
          <a:solidFill>
            <a:srgbClr val="FFFFCC"/>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endParaRPr lang="en-MY" altLang="en-US" sz="2800">
              <a:latin typeface="Arial" panose="020B0604020202020204" pitchFamily="34" charset="0"/>
            </a:endParaRPr>
          </a:p>
        </p:txBody>
      </p:sp>
      <p:sp>
        <p:nvSpPr>
          <p:cNvPr id="5" name="Rectangle 4"/>
          <p:cNvSpPr>
            <a:spLocks noGrp="1" noChangeArrowheads="1"/>
          </p:cNvSpPr>
          <p:nvPr>
            <p:ph type="title"/>
          </p:nvPr>
        </p:nvSpPr>
        <p:spPr>
          <a:xfrm>
            <a:off x="57150" y="495300"/>
            <a:ext cx="8763000" cy="457200"/>
          </a:xfrm>
          <a:noFill/>
        </p:spPr>
        <p:txBody>
          <a:bodyPr/>
          <a:lstStyle/>
          <a:p>
            <a:pPr eaLnBrk="1" hangingPunct="1"/>
            <a:r>
              <a:rPr lang="en-US" altLang="en-US" dirty="0"/>
              <a:t>CHAPTER REVIEW</a:t>
            </a:r>
          </a:p>
        </p:txBody>
      </p:sp>
      <p:sp>
        <p:nvSpPr>
          <p:cNvPr id="6" name="Rectangle 5"/>
          <p:cNvSpPr txBox="1">
            <a:spLocks noChangeArrowheads="1"/>
          </p:cNvSpPr>
          <p:nvPr/>
        </p:nvSpPr>
        <p:spPr bwMode="auto">
          <a:xfrm>
            <a:off x="309563" y="1066800"/>
            <a:ext cx="8605837" cy="5486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indent="-457200">
              <a:lnSpc>
                <a:spcPct val="90000"/>
              </a:lnSpc>
            </a:pPr>
            <a:r>
              <a:rPr lang="en-US" altLang="en-US" sz="2800">
                <a:latin typeface="Arial" panose="020B0604020202020204" pitchFamily="34" charset="0"/>
              </a:rPr>
              <a:t>Also, the (-ve) area under the loading diagram represents the change in shear, </a:t>
            </a:r>
            <a:r>
              <a:rPr lang="en-US" altLang="en-US" sz="2800">
                <a:latin typeface="Arial" panose="020B0604020202020204" pitchFamily="34" charset="0"/>
                <a:sym typeface="Symbol" panose="05050102010706020507" pitchFamily="18" charset="2"/>
              </a:rPr>
              <a:t></a:t>
            </a:r>
            <a:r>
              <a:rPr lang="en-US" altLang="en-US" sz="2800" i="1"/>
              <a:t>V = </a:t>
            </a:r>
            <a:r>
              <a:rPr lang="en-US" altLang="en-US" sz="2800" i="1">
                <a:sym typeface="Symbol" panose="05050102010706020507" pitchFamily="18" charset="2"/>
              </a:rPr>
              <a:t></a:t>
            </a:r>
            <a:r>
              <a:rPr lang="en-US" altLang="en-US" sz="2800" i="1">
                <a:cs typeface="Times New Roman" panose="02020603050405020304" pitchFamily="18" charset="0"/>
              </a:rPr>
              <a:t>∫ </a:t>
            </a:r>
            <a:r>
              <a:rPr lang="en-US" altLang="en-US" sz="2800" i="1"/>
              <a:t>w dx</a:t>
            </a:r>
            <a:r>
              <a:rPr lang="en-US" altLang="en-US" sz="2800">
                <a:latin typeface="Arial" panose="020B0604020202020204" pitchFamily="34" charset="0"/>
              </a:rPr>
              <a:t>.</a:t>
            </a:r>
          </a:p>
          <a:p>
            <a:pPr marL="457200" indent="-457200">
              <a:lnSpc>
                <a:spcPct val="90000"/>
              </a:lnSpc>
            </a:pPr>
            <a:r>
              <a:rPr lang="en-US" altLang="en-US" sz="2800">
                <a:latin typeface="Arial" panose="020B0604020202020204" pitchFamily="34" charset="0"/>
              </a:rPr>
              <a:t>The area under the shear diagram represents the change in moment, </a:t>
            </a:r>
            <a:r>
              <a:rPr lang="en-US" altLang="en-US" sz="2800">
                <a:latin typeface="Arial" panose="020B0604020202020204" pitchFamily="34" charset="0"/>
                <a:sym typeface="Symbol" panose="05050102010706020507" pitchFamily="18" charset="2"/>
              </a:rPr>
              <a:t></a:t>
            </a:r>
            <a:r>
              <a:rPr lang="en-US" altLang="en-US" sz="2800" i="1">
                <a:sym typeface="Symbol" panose="05050102010706020507" pitchFamily="18" charset="2"/>
              </a:rPr>
              <a:t>M</a:t>
            </a:r>
            <a:r>
              <a:rPr lang="en-US" altLang="en-US" sz="2800" i="1"/>
              <a:t> = </a:t>
            </a:r>
            <a:r>
              <a:rPr lang="en-US" altLang="en-US" sz="2800" i="1">
                <a:cs typeface="Times New Roman" panose="02020603050405020304" pitchFamily="18" charset="0"/>
              </a:rPr>
              <a:t>∫ V</a:t>
            </a:r>
            <a:r>
              <a:rPr lang="en-US" altLang="en-US" sz="2800" i="1"/>
              <a:t> dx</a:t>
            </a:r>
            <a:r>
              <a:rPr lang="en-US" altLang="en-US" sz="2800">
                <a:latin typeface="Arial" panose="020B0604020202020204" pitchFamily="34" charset="0"/>
              </a:rPr>
              <a:t>. Note that values of shear and moment at any pt can be obtained using the method of sections</a:t>
            </a:r>
          </a:p>
          <a:p>
            <a:pPr marL="457200" indent="-457200">
              <a:lnSpc>
                <a:spcPct val="90000"/>
              </a:lnSpc>
            </a:pPr>
            <a:r>
              <a:rPr lang="en-US" altLang="en-US" sz="2800">
                <a:latin typeface="Arial" panose="020B0604020202020204" pitchFamily="34" charset="0"/>
              </a:rPr>
              <a:t>A bending moment tends to produce a linear variation of normal strain within a beam. </a:t>
            </a:r>
          </a:p>
          <a:p>
            <a:pPr marL="457200" indent="-457200">
              <a:lnSpc>
                <a:spcPct val="90000"/>
              </a:lnSpc>
            </a:pPr>
            <a:r>
              <a:rPr lang="en-US" altLang="en-US" sz="2800">
                <a:latin typeface="Arial" panose="020B0604020202020204" pitchFamily="34" charset="0"/>
              </a:rPr>
              <a:t>Provided that material is homogeneous, Hooke’s law applies, and moment applied does not cause yielding, then equilibrium is used to relate the internal moment in the beam to its stress distribution</a:t>
            </a:r>
          </a:p>
        </p:txBody>
      </p:sp>
    </p:spTree>
    <p:extLst>
      <p:ext uri="{BB962C8B-B14F-4D97-AF65-F5344CB8AC3E}">
        <p14:creationId xmlns:p14="http://schemas.microsoft.com/office/powerpoint/2010/main" val="1924909832"/>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4"/>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C6075FF4-A8EF-4D6E-99F1-B97A532DA100}" type="slidenum">
              <a:rPr lang="en-US" altLang="en-US" sz="1400">
                <a:latin typeface="Arial" panose="020B0604020202020204" pitchFamily="34" charset="0"/>
              </a:rPr>
              <a:pPr eaLnBrk="1" hangingPunct="1">
                <a:buFontTx/>
                <a:buNone/>
              </a:pPr>
              <a:t>113</a:t>
            </a:fld>
            <a:endParaRPr lang="en-US" altLang="en-US" sz="1400">
              <a:latin typeface="Arial" panose="020B0604020202020204" pitchFamily="34" charset="0"/>
            </a:endParaRPr>
          </a:p>
        </p:txBody>
      </p:sp>
      <p:sp>
        <p:nvSpPr>
          <p:cNvPr id="3" name="Rectangle 2"/>
          <p:cNvSpPr>
            <a:spLocks noChangeArrowheads="1"/>
          </p:cNvSpPr>
          <p:nvPr/>
        </p:nvSpPr>
        <p:spPr bwMode="auto">
          <a:xfrm>
            <a:off x="6324600" y="1066800"/>
            <a:ext cx="1524000" cy="533400"/>
          </a:xfrm>
          <a:prstGeom prst="rect">
            <a:avLst/>
          </a:prstGeom>
          <a:solidFill>
            <a:srgbClr val="FFFFCC"/>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endParaRPr lang="en-MY" altLang="en-US" sz="2800">
              <a:latin typeface="Arial" panose="020B0604020202020204" pitchFamily="34" charset="0"/>
            </a:endParaRPr>
          </a:p>
        </p:txBody>
      </p:sp>
      <p:sp>
        <p:nvSpPr>
          <p:cNvPr id="4" name="Rectangle 3"/>
          <p:cNvSpPr>
            <a:spLocks noGrp="1" noChangeArrowheads="1"/>
          </p:cNvSpPr>
          <p:nvPr>
            <p:ph type="title"/>
          </p:nvPr>
        </p:nvSpPr>
        <p:spPr>
          <a:xfrm>
            <a:off x="57150" y="495300"/>
            <a:ext cx="8763000" cy="457200"/>
          </a:xfrm>
          <a:noFill/>
        </p:spPr>
        <p:txBody>
          <a:bodyPr/>
          <a:lstStyle/>
          <a:p>
            <a:pPr eaLnBrk="1" hangingPunct="1"/>
            <a:r>
              <a:rPr lang="en-US" altLang="en-US" dirty="0"/>
              <a:t>CHAPTER REVIEW</a:t>
            </a:r>
          </a:p>
        </p:txBody>
      </p:sp>
      <p:sp>
        <p:nvSpPr>
          <p:cNvPr id="5" name="Rectangle 4"/>
          <p:cNvSpPr txBox="1">
            <a:spLocks noChangeArrowheads="1"/>
          </p:cNvSpPr>
          <p:nvPr/>
        </p:nvSpPr>
        <p:spPr bwMode="auto">
          <a:xfrm>
            <a:off x="309563" y="1066800"/>
            <a:ext cx="8605837" cy="5486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indent="-457200"/>
            <a:r>
              <a:rPr lang="en-US" altLang="en-US" sz="2800">
                <a:latin typeface="Arial" panose="020B0604020202020204" pitchFamily="34" charset="0"/>
              </a:rPr>
              <a:t>That results in the flexure formula, </a:t>
            </a:r>
            <a:r>
              <a:rPr lang="en-US" altLang="en-US" sz="2800" i="1">
                <a:sym typeface="Symbol" panose="05050102010706020507" pitchFamily="18" charset="2"/>
              </a:rPr>
              <a:t></a:t>
            </a:r>
            <a:r>
              <a:rPr lang="en-US" altLang="en-US" sz="2800" i="1"/>
              <a:t> = Mc/I</a:t>
            </a:r>
            <a:r>
              <a:rPr lang="en-US" altLang="en-US" sz="2800">
                <a:latin typeface="Arial" panose="020B0604020202020204" pitchFamily="34" charset="0"/>
              </a:rPr>
              <a:t>, where </a:t>
            </a:r>
            <a:r>
              <a:rPr lang="en-US" altLang="en-US" sz="2800" i="1"/>
              <a:t>I</a:t>
            </a:r>
            <a:r>
              <a:rPr lang="en-US" altLang="en-US" sz="2800">
                <a:latin typeface="Arial" panose="020B0604020202020204" pitchFamily="34" charset="0"/>
              </a:rPr>
              <a:t> and </a:t>
            </a:r>
            <a:r>
              <a:rPr lang="en-US" altLang="en-US" sz="2800" i="1"/>
              <a:t>c</a:t>
            </a:r>
            <a:r>
              <a:rPr lang="en-US" altLang="en-US" sz="2800">
                <a:latin typeface="Arial" panose="020B0604020202020204" pitchFamily="34" charset="0"/>
              </a:rPr>
              <a:t> are determined from the neutral axis that passes through the centroid of the x-section</a:t>
            </a:r>
          </a:p>
          <a:p>
            <a:pPr marL="457200" indent="-457200"/>
            <a:r>
              <a:rPr lang="en-US" altLang="en-US" sz="2800">
                <a:latin typeface="Arial" panose="020B0604020202020204" pitchFamily="34" charset="0"/>
              </a:rPr>
              <a:t>If x-section of beam is not symmetric about an axis that is perpendicular to neutral axis, then unsymmetrical bending occurs</a:t>
            </a:r>
          </a:p>
          <a:p>
            <a:pPr marL="457200" indent="-457200"/>
            <a:r>
              <a:rPr lang="en-US" altLang="en-US" sz="2800">
                <a:latin typeface="Arial" panose="020B0604020202020204" pitchFamily="34" charset="0"/>
              </a:rPr>
              <a:t>Maximum stress can be determined from formulas, or problem can be solved by considering the superposition of bending about two separate axes</a:t>
            </a:r>
          </a:p>
        </p:txBody>
      </p:sp>
    </p:spTree>
    <p:extLst>
      <p:ext uri="{BB962C8B-B14F-4D97-AF65-F5344CB8AC3E}">
        <p14:creationId xmlns:p14="http://schemas.microsoft.com/office/powerpoint/2010/main" val="40998480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4"/>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1A2FB792-AAAC-48D2-8610-CB5F954473F3}" type="slidenum">
              <a:rPr lang="en-US" altLang="en-US" sz="1400">
                <a:latin typeface="Arial" panose="020B0604020202020204" pitchFamily="34" charset="0"/>
              </a:rPr>
              <a:pPr eaLnBrk="1" hangingPunct="1">
                <a:buFontTx/>
                <a:buNone/>
              </a:pPr>
              <a:t>12</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a:noFill/>
        </p:spPr>
        <p:txBody>
          <a:bodyPr/>
          <a:lstStyle/>
          <a:p>
            <a:pPr eaLnBrk="1" hangingPunct="1"/>
            <a:r>
              <a:rPr lang="en-US" altLang="en-US" sz="2400" dirty="0"/>
              <a:t>6.1 SHEAR AND MOMENT DIAGRAMS</a:t>
            </a:r>
          </a:p>
        </p:txBody>
      </p:sp>
      <p:sp>
        <p:nvSpPr>
          <p:cNvPr id="4" name="Rectangle 3"/>
          <p:cNvSpPr txBox="1">
            <a:spLocks noChangeArrowheads="1"/>
          </p:cNvSpPr>
          <p:nvPr/>
        </p:nvSpPr>
        <p:spPr bwMode="auto">
          <a:xfrm>
            <a:off x="233363" y="1066800"/>
            <a:ext cx="8605837" cy="4038600"/>
          </a:xfrm>
          <a:prstGeom prst="rect">
            <a:avLst/>
          </a:prstGeom>
          <a:solidFill>
            <a:srgbClr val="FFFFCC"/>
          </a:solid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80000"/>
              </a:lnSpc>
              <a:buFontTx/>
              <a:buNone/>
            </a:pPr>
            <a:r>
              <a:rPr lang="en-US" altLang="en-US" sz="2800" b="1">
                <a:solidFill>
                  <a:srgbClr val="CC3300"/>
                </a:solidFill>
                <a:latin typeface="Arial" panose="020B0604020202020204" pitchFamily="34" charset="0"/>
              </a:rPr>
              <a:t>IMPORTANT</a:t>
            </a:r>
          </a:p>
          <a:p>
            <a:pPr>
              <a:lnSpc>
                <a:spcPct val="80000"/>
              </a:lnSpc>
            </a:pPr>
            <a:r>
              <a:rPr lang="en-US" altLang="en-US" sz="2800">
                <a:latin typeface="Arial" panose="020B0604020202020204" pitchFamily="34" charset="0"/>
              </a:rPr>
              <a:t>Beams are long straight members that carry loads perpendicular to their longitudinal axis. They are classified according to how they are supported</a:t>
            </a:r>
          </a:p>
          <a:p>
            <a:pPr>
              <a:lnSpc>
                <a:spcPct val="80000"/>
              </a:lnSpc>
            </a:pPr>
            <a:r>
              <a:rPr lang="en-US" altLang="en-US" sz="2800">
                <a:latin typeface="Arial" panose="020B0604020202020204" pitchFamily="34" charset="0"/>
              </a:rPr>
              <a:t>To design a beam, we need to know the variation of the shear and moment along its axis in order to find the points where they are maximum</a:t>
            </a:r>
          </a:p>
          <a:p>
            <a:pPr>
              <a:lnSpc>
                <a:spcPct val="80000"/>
              </a:lnSpc>
            </a:pPr>
            <a:r>
              <a:rPr lang="en-US" altLang="en-US" sz="2800">
                <a:latin typeface="Arial" panose="020B0604020202020204" pitchFamily="34" charset="0"/>
              </a:rPr>
              <a:t>Establishing a sign convention for positive shear and moment will allow us to draw the shear and moment diagrams</a:t>
            </a:r>
            <a:endParaRPr lang="en-US" altLang="en-US" sz="2800" i="1"/>
          </a:p>
        </p:txBody>
      </p:sp>
    </p:spTree>
    <p:extLst>
      <p:ext uri="{BB962C8B-B14F-4D97-AF65-F5344CB8AC3E}">
        <p14:creationId xmlns:p14="http://schemas.microsoft.com/office/powerpoint/2010/main" val="9075975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4"/>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4471048C-B3D3-40E5-A7A4-A96882D042DB}" type="slidenum">
              <a:rPr lang="en-US" altLang="en-US" sz="1400">
                <a:latin typeface="Arial" panose="020B0604020202020204" pitchFamily="34" charset="0"/>
              </a:rPr>
              <a:pPr eaLnBrk="1" hangingPunct="1">
                <a:buFontTx/>
                <a:buNone/>
              </a:pPr>
              <a:t>13</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a:noFill/>
        </p:spPr>
        <p:txBody>
          <a:bodyPr/>
          <a:lstStyle/>
          <a:p>
            <a:pPr eaLnBrk="1" hangingPunct="1"/>
            <a:r>
              <a:rPr lang="en-US" altLang="en-US" sz="2400" dirty="0"/>
              <a:t>6.1 SHEAR AND MOMENT DIAGRAMS</a:t>
            </a:r>
          </a:p>
        </p:txBody>
      </p:sp>
      <p:sp>
        <p:nvSpPr>
          <p:cNvPr id="4" name="Rectangle 3"/>
          <p:cNvSpPr txBox="1">
            <a:spLocks noChangeArrowheads="1"/>
          </p:cNvSpPr>
          <p:nvPr/>
        </p:nvSpPr>
        <p:spPr bwMode="auto">
          <a:xfrm>
            <a:off x="233363" y="1066800"/>
            <a:ext cx="8605837" cy="5334000"/>
          </a:xfrm>
          <a:prstGeom prst="rect">
            <a:avLst/>
          </a:prstGeom>
          <a:noFill/>
          <a:ln w="9525">
            <a:noFill/>
            <a:miter lim="800000"/>
            <a:headEnd/>
            <a:tailEnd/>
          </a:ln>
          <a:extLst>
            <a:ext uri="{909E8E84-426E-40DD-AFC4-6F175D3DCCD1}">
              <a14:hiddenFill xmlns:a14="http://schemas.microsoft.com/office/drawing/2010/main">
                <a:solidFill>
                  <a:srgbClr val="FFFFCC"/>
                </a:solidFill>
              </a14:hiddenFill>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80000"/>
              </a:lnSpc>
              <a:buFontTx/>
              <a:buNone/>
            </a:pPr>
            <a:r>
              <a:rPr lang="en-US" altLang="en-US" sz="2800" b="1">
                <a:solidFill>
                  <a:srgbClr val="CC3300"/>
                </a:solidFill>
                <a:latin typeface="Arial" panose="020B0604020202020204" pitchFamily="34" charset="0"/>
              </a:rPr>
              <a:t>Procedure for analysis</a:t>
            </a:r>
          </a:p>
          <a:p>
            <a:pPr>
              <a:lnSpc>
                <a:spcPct val="80000"/>
              </a:lnSpc>
              <a:buFontTx/>
              <a:buNone/>
            </a:pPr>
            <a:r>
              <a:rPr lang="en-US" altLang="en-US" sz="2800">
                <a:solidFill>
                  <a:schemeClr val="accent2"/>
                </a:solidFill>
                <a:latin typeface="Arial" panose="020B0604020202020204" pitchFamily="34" charset="0"/>
              </a:rPr>
              <a:t>Support reactions</a:t>
            </a:r>
          </a:p>
          <a:p>
            <a:pPr>
              <a:lnSpc>
                <a:spcPct val="80000"/>
              </a:lnSpc>
            </a:pPr>
            <a:r>
              <a:rPr lang="en-US" altLang="en-US" sz="2800">
                <a:latin typeface="Arial" panose="020B0604020202020204" pitchFamily="34" charset="0"/>
              </a:rPr>
              <a:t>Determine all reactive forces and couple moments acting on beam</a:t>
            </a:r>
          </a:p>
          <a:p>
            <a:pPr>
              <a:lnSpc>
                <a:spcPct val="80000"/>
              </a:lnSpc>
            </a:pPr>
            <a:r>
              <a:rPr lang="en-US" altLang="en-US" sz="2800">
                <a:latin typeface="Arial" panose="020B0604020202020204" pitchFamily="34" charset="0"/>
              </a:rPr>
              <a:t>Resolve all forces into components acting perpendicular and parallel to beam’s axis</a:t>
            </a:r>
          </a:p>
          <a:p>
            <a:pPr>
              <a:lnSpc>
                <a:spcPct val="80000"/>
              </a:lnSpc>
              <a:buFontTx/>
              <a:buNone/>
            </a:pPr>
            <a:r>
              <a:rPr lang="en-US" altLang="en-US" sz="2800">
                <a:solidFill>
                  <a:schemeClr val="accent2"/>
                </a:solidFill>
                <a:latin typeface="Arial" panose="020B0604020202020204" pitchFamily="34" charset="0"/>
              </a:rPr>
              <a:t>Shear and moment functions</a:t>
            </a:r>
          </a:p>
          <a:p>
            <a:pPr>
              <a:lnSpc>
                <a:spcPct val="80000"/>
              </a:lnSpc>
            </a:pPr>
            <a:r>
              <a:rPr lang="en-US" altLang="en-US" sz="2800">
                <a:latin typeface="Arial" panose="020B0604020202020204" pitchFamily="34" charset="0"/>
              </a:rPr>
              <a:t>Specify separate coordinates x having an origin at beam’s left end, and extending to regions of beam between concentrated forces and/or couple moments, or where there is no discontinuity of distributed loading</a:t>
            </a:r>
            <a:endParaRPr lang="en-US" altLang="en-US" sz="2800" i="1"/>
          </a:p>
        </p:txBody>
      </p:sp>
    </p:spTree>
    <p:extLst>
      <p:ext uri="{BB962C8B-B14F-4D97-AF65-F5344CB8AC3E}">
        <p14:creationId xmlns:p14="http://schemas.microsoft.com/office/powerpoint/2010/main" val="20475805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4"/>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C7D6DA4A-E16E-4FD8-AD0A-46537D6AB7EB}" type="slidenum">
              <a:rPr lang="en-US" altLang="en-US" sz="1400">
                <a:latin typeface="Arial" panose="020B0604020202020204" pitchFamily="34" charset="0"/>
              </a:rPr>
              <a:pPr eaLnBrk="1" hangingPunct="1">
                <a:buFontTx/>
                <a:buNone/>
              </a:pPr>
              <a:t>14</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a:noFill/>
        </p:spPr>
        <p:txBody>
          <a:bodyPr/>
          <a:lstStyle/>
          <a:p>
            <a:pPr eaLnBrk="1" hangingPunct="1"/>
            <a:r>
              <a:rPr lang="en-US" altLang="en-US" sz="2400" dirty="0"/>
              <a:t>6.1 SHEAR AND MOMENT DIAGRAMS</a:t>
            </a:r>
          </a:p>
        </p:txBody>
      </p:sp>
      <p:sp>
        <p:nvSpPr>
          <p:cNvPr id="4" name="Rectangle 3"/>
          <p:cNvSpPr txBox="1">
            <a:spLocks noChangeArrowheads="1"/>
          </p:cNvSpPr>
          <p:nvPr/>
        </p:nvSpPr>
        <p:spPr bwMode="auto">
          <a:xfrm>
            <a:off x="233363" y="1066800"/>
            <a:ext cx="8605837" cy="5334000"/>
          </a:xfrm>
          <a:prstGeom prst="rect">
            <a:avLst/>
          </a:prstGeom>
          <a:noFill/>
          <a:ln w="9525">
            <a:noFill/>
            <a:miter lim="800000"/>
            <a:headEnd/>
            <a:tailEnd/>
          </a:ln>
          <a:extLst>
            <a:ext uri="{909E8E84-426E-40DD-AFC4-6F175D3DCCD1}">
              <a14:hiddenFill xmlns:a14="http://schemas.microsoft.com/office/drawing/2010/main">
                <a:solidFill>
                  <a:srgbClr val="FFFFCC"/>
                </a:solidFill>
              </a14:hiddenFill>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80000"/>
              </a:lnSpc>
              <a:buFontTx/>
              <a:buNone/>
            </a:pPr>
            <a:r>
              <a:rPr lang="en-US" altLang="en-US" sz="2800" b="1" dirty="0">
                <a:solidFill>
                  <a:srgbClr val="CC3300"/>
                </a:solidFill>
                <a:latin typeface="Arial" panose="020B0604020202020204" pitchFamily="34" charset="0"/>
              </a:rPr>
              <a:t>Procedure for analysis</a:t>
            </a:r>
          </a:p>
          <a:p>
            <a:pPr>
              <a:lnSpc>
                <a:spcPct val="80000"/>
              </a:lnSpc>
              <a:buFontTx/>
              <a:buNone/>
            </a:pPr>
            <a:r>
              <a:rPr lang="en-US" altLang="en-US" sz="2800" dirty="0">
                <a:solidFill>
                  <a:schemeClr val="accent2"/>
                </a:solidFill>
                <a:latin typeface="Arial" panose="020B0604020202020204" pitchFamily="34" charset="0"/>
              </a:rPr>
              <a:t>Shear and moment functions</a:t>
            </a:r>
          </a:p>
          <a:p>
            <a:pPr>
              <a:lnSpc>
                <a:spcPct val="80000"/>
              </a:lnSpc>
            </a:pPr>
            <a:r>
              <a:rPr lang="en-US" altLang="en-US" sz="2800" dirty="0">
                <a:latin typeface="Arial" panose="020B0604020202020204" pitchFamily="34" charset="0"/>
              </a:rPr>
              <a:t>Section beam perpendicular to its axis at each distance </a:t>
            </a:r>
            <a:r>
              <a:rPr lang="en-US" altLang="en-US" sz="2800" i="1" dirty="0"/>
              <a:t>x</a:t>
            </a:r>
          </a:p>
          <a:p>
            <a:pPr>
              <a:lnSpc>
                <a:spcPct val="80000"/>
              </a:lnSpc>
            </a:pPr>
            <a:r>
              <a:rPr lang="en-US" altLang="en-US" sz="2800" dirty="0">
                <a:latin typeface="Arial" panose="020B0604020202020204" pitchFamily="34" charset="0"/>
              </a:rPr>
              <a:t>Draw free-body diagram of one segment</a:t>
            </a:r>
          </a:p>
          <a:p>
            <a:pPr>
              <a:lnSpc>
                <a:spcPct val="80000"/>
              </a:lnSpc>
            </a:pPr>
            <a:r>
              <a:rPr lang="en-US" altLang="en-US" sz="2800" dirty="0">
                <a:latin typeface="Arial" panose="020B0604020202020204" pitchFamily="34" charset="0"/>
              </a:rPr>
              <a:t>Make sure </a:t>
            </a:r>
            <a:r>
              <a:rPr lang="en-US" altLang="en-US" sz="2800" b="1" dirty="0">
                <a:latin typeface="Arial" panose="020B0604020202020204" pitchFamily="34" charset="0"/>
              </a:rPr>
              <a:t>V</a:t>
            </a:r>
            <a:r>
              <a:rPr lang="en-US" altLang="en-US" sz="2800" dirty="0">
                <a:latin typeface="Arial" panose="020B0604020202020204" pitchFamily="34" charset="0"/>
              </a:rPr>
              <a:t> and </a:t>
            </a:r>
            <a:r>
              <a:rPr lang="en-US" altLang="en-US" sz="2800" b="1" dirty="0">
                <a:latin typeface="Arial" panose="020B0604020202020204" pitchFamily="34" charset="0"/>
              </a:rPr>
              <a:t>M</a:t>
            </a:r>
            <a:r>
              <a:rPr lang="en-US" altLang="en-US" sz="2800" dirty="0">
                <a:latin typeface="Arial" panose="020B0604020202020204" pitchFamily="34" charset="0"/>
              </a:rPr>
              <a:t> are shown acting in positive sense, according to sign convention</a:t>
            </a:r>
          </a:p>
          <a:p>
            <a:pPr>
              <a:lnSpc>
                <a:spcPct val="80000"/>
              </a:lnSpc>
            </a:pPr>
            <a:r>
              <a:rPr lang="en-US" altLang="en-US" sz="2800" dirty="0">
                <a:latin typeface="Arial" panose="020B0604020202020204" pitchFamily="34" charset="0"/>
              </a:rPr>
              <a:t>Sum forces perpendicular to beam’s axis to get shear</a:t>
            </a:r>
          </a:p>
          <a:p>
            <a:pPr>
              <a:lnSpc>
                <a:spcPct val="80000"/>
              </a:lnSpc>
            </a:pPr>
            <a:r>
              <a:rPr lang="en-US" altLang="en-US" sz="2800" dirty="0">
                <a:latin typeface="Arial" panose="020B0604020202020204" pitchFamily="34" charset="0"/>
              </a:rPr>
              <a:t>Sum moments </a:t>
            </a:r>
            <a:r>
              <a:rPr lang="en-US" altLang="en-US" sz="2800" u="sng" dirty="0">
                <a:latin typeface="Arial" panose="020B0604020202020204" pitchFamily="34" charset="0"/>
              </a:rPr>
              <a:t>about the sectioned end of segment</a:t>
            </a:r>
            <a:r>
              <a:rPr lang="en-US" altLang="en-US" sz="2800" dirty="0">
                <a:latin typeface="Arial" panose="020B0604020202020204" pitchFamily="34" charset="0"/>
              </a:rPr>
              <a:t> to get moment (sum moments around the cut location)</a:t>
            </a:r>
            <a:endParaRPr lang="en-US" altLang="en-US" sz="2800" i="1" dirty="0"/>
          </a:p>
        </p:txBody>
      </p:sp>
    </p:spTree>
    <p:extLst>
      <p:ext uri="{BB962C8B-B14F-4D97-AF65-F5344CB8AC3E}">
        <p14:creationId xmlns:p14="http://schemas.microsoft.com/office/powerpoint/2010/main" val="34753608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4"/>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EEABBFDE-DB05-4E16-BB92-F6ED61DC2970}" type="slidenum">
              <a:rPr lang="en-US" altLang="en-US" sz="1400">
                <a:latin typeface="Arial" panose="020B0604020202020204" pitchFamily="34" charset="0"/>
              </a:rPr>
              <a:pPr eaLnBrk="1" hangingPunct="1">
                <a:buFontTx/>
                <a:buNone/>
              </a:pPr>
              <a:t>15</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a:noFill/>
        </p:spPr>
        <p:txBody>
          <a:bodyPr/>
          <a:lstStyle/>
          <a:p>
            <a:pPr eaLnBrk="1" hangingPunct="1"/>
            <a:r>
              <a:rPr lang="en-US" altLang="en-US" sz="2400" dirty="0"/>
              <a:t>6.1 SHEAR AND MOMENT DIAGRAMS</a:t>
            </a:r>
          </a:p>
        </p:txBody>
      </p:sp>
      <p:sp>
        <p:nvSpPr>
          <p:cNvPr id="4" name="Rectangle 3"/>
          <p:cNvSpPr txBox="1">
            <a:spLocks noChangeArrowheads="1"/>
          </p:cNvSpPr>
          <p:nvPr/>
        </p:nvSpPr>
        <p:spPr bwMode="auto">
          <a:xfrm>
            <a:off x="233363" y="1066800"/>
            <a:ext cx="8605837" cy="5334000"/>
          </a:xfrm>
          <a:prstGeom prst="rect">
            <a:avLst/>
          </a:prstGeom>
          <a:noFill/>
          <a:ln w="9525">
            <a:noFill/>
            <a:miter lim="800000"/>
            <a:headEnd/>
            <a:tailEnd/>
          </a:ln>
          <a:extLst>
            <a:ext uri="{909E8E84-426E-40DD-AFC4-6F175D3DCCD1}">
              <a14:hiddenFill xmlns:a14="http://schemas.microsoft.com/office/drawing/2010/main">
                <a:solidFill>
                  <a:srgbClr val="FFFFCC"/>
                </a:solidFill>
              </a14:hiddenFill>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80000"/>
              </a:lnSpc>
              <a:buFontTx/>
              <a:buNone/>
            </a:pPr>
            <a:r>
              <a:rPr lang="en-US" altLang="en-US" sz="2800" b="1">
                <a:solidFill>
                  <a:srgbClr val="CC3300"/>
                </a:solidFill>
                <a:latin typeface="Arial" panose="020B0604020202020204" pitchFamily="34" charset="0"/>
              </a:rPr>
              <a:t>Procedure for analysis</a:t>
            </a:r>
          </a:p>
          <a:p>
            <a:pPr>
              <a:lnSpc>
                <a:spcPct val="80000"/>
              </a:lnSpc>
              <a:buFontTx/>
              <a:buNone/>
            </a:pPr>
            <a:r>
              <a:rPr lang="en-US" altLang="en-US" sz="2800">
                <a:solidFill>
                  <a:schemeClr val="accent2"/>
                </a:solidFill>
                <a:latin typeface="Arial" panose="020B0604020202020204" pitchFamily="34" charset="0"/>
              </a:rPr>
              <a:t>Shear and moment diagrams</a:t>
            </a:r>
          </a:p>
          <a:p>
            <a:pPr>
              <a:lnSpc>
                <a:spcPct val="80000"/>
              </a:lnSpc>
            </a:pPr>
            <a:r>
              <a:rPr lang="en-US" altLang="en-US" sz="2800">
                <a:latin typeface="Arial" panose="020B0604020202020204" pitchFamily="34" charset="0"/>
              </a:rPr>
              <a:t>Plot shear diagram (</a:t>
            </a:r>
            <a:r>
              <a:rPr lang="en-US" altLang="en-US" sz="2800" b="1">
                <a:latin typeface="Arial" panose="020B0604020202020204" pitchFamily="34" charset="0"/>
              </a:rPr>
              <a:t>V</a:t>
            </a:r>
            <a:r>
              <a:rPr lang="en-US" altLang="en-US" sz="2800">
                <a:latin typeface="Arial" panose="020B0604020202020204" pitchFamily="34" charset="0"/>
              </a:rPr>
              <a:t> vs. </a:t>
            </a:r>
            <a:r>
              <a:rPr lang="en-US" altLang="en-US" sz="2800" i="1"/>
              <a:t>x</a:t>
            </a:r>
            <a:r>
              <a:rPr lang="en-US" altLang="en-US" sz="2800">
                <a:latin typeface="Arial" panose="020B0604020202020204" pitchFamily="34" charset="0"/>
              </a:rPr>
              <a:t>) and moment diagram (</a:t>
            </a:r>
            <a:r>
              <a:rPr lang="en-US" altLang="en-US" sz="2800" b="1">
                <a:latin typeface="Arial" panose="020B0604020202020204" pitchFamily="34" charset="0"/>
              </a:rPr>
              <a:t>M</a:t>
            </a:r>
            <a:r>
              <a:rPr lang="en-US" altLang="en-US" sz="2800">
                <a:latin typeface="Arial" panose="020B0604020202020204" pitchFamily="34" charset="0"/>
              </a:rPr>
              <a:t> vs. </a:t>
            </a:r>
            <a:r>
              <a:rPr lang="en-US" altLang="en-US" sz="2800" i="1"/>
              <a:t>x</a:t>
            </a:r>
            <a:r>
              <a:rPr lang="en-US" altLang="en-US" sz="2800">
                <a:latin typeface="Arial" panose="020B0604020202020204" pitchFamily="34" charset="0"/>
              </a:rPr>
              <a:t>)</a:t>
            </a:r>
          </a:p>
          <a:p>
            <a:pPr>
              <a:lnSpc>
                <a:spcPct val="80000"/>
              </a:lnSpc>
            </a:pPr>
            <a:r>
              <a:rPr lang="en-US" altLang="en-US" sz="2800">
                <a:latin typeface="Arial" panose="020B0604020202020204" pitchFamily="34" charset="0"/>
              </a:rPr>
              <a:t>If numerical values are positive, values are plotted above axis, otherwise, negative values are plotted below axis</a:t>
            </a:r>
          </a:p>
          <a:p>
            <a:pPr>
              <a:lnSpc>
                <a:spcPct val="80000"/>
              </a:lnSpc>
            </a:pPr>
            <a:r>
              <a:rPr lang="en-US" altLang="en-US" sz="2800">
                <a:latin typeface="Arial" panose="020B0604020202020204" pitchFamily="34" charset="0"/>
              </a:rPr>
              <a:t>It is convenient to show the shear and moment diagrams directly below the free-body diagram</a:t>
            </a:r>
            <a:endParaRPr lang="en-US" altLang="en-US" sz="2800" i="1"/>
          </a:p>
        </p:txBody>
      </p:sp>
    </p:spTree>
    <p:extLst>
      <p:ext uri="{BB962C8B-B14F-4D97-AF65-F5344CB8AC3E}">
        <p14:creationId xmlns:p14="http://schemas.microsoft.com/office/powerpoint/2010/main" val="7586628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B9A47CEA-CCBE-4519-9DA6-E83836BC29D9}" type="slidenum">
              <a:rPr lang="en-US" altLang="en-US" sz="1400">
                <a:latin typeface="Arial" panose="020B0604020202020204" pitchFamily="34" charset="0"/>
              </a:rPr>
              <a:pPr eaLnBrk="1" hangingPunct="1">
                <a:buFontTx/>
                <a:buNone/>
              </a:pPr>
              <a:t>16</a:t>
            </a:fld>
            <a:endParaRPr lang="en-US" altLang="en-US" sz="1400">
              <a:latin typeface="Arial" panose="020B0604020202020204" pitchFamily="34" charset="0"/>
            </a:endParaRPr>
          </a:p>
        </p:txBody>
      </p:sp>
      <p:pic>
        <p:nvPicPr>
          <p:cNvPr id="5" name="Picture 5" descr="AACLPIJ0"/>
          <p:cNvPicPr>
            <a:picLocks noChangeAspect="1" noChangeArrowheads="1"/>
          </p:cNvPicPr>
          <p:nvPr/>
        </p:nvPicPr>
        <p:blipFill>
          <a:blip r:embed="rId2">
            <a:clrChange>
              <a:clrFrom>
                <a:srgbClr val="FFFFFF"/>
              </a:clrFrom>
              <a:clrTo>
                <a:srgbClr val="FFFFFF">
                  <a:alpha val="0"/>
                </a:srgbClr>
              </a:clrTo>
            </a:clrChange>
            <a:lum bright="-12000"/>
            <a:extLst>
              <a:ext uri="{28A0092B-C50C-407E-A947-70E740481C1C}">
                <a14:useLocalDpi xmlns:a14="http://schemas.microsoft.com/office/drawing/2010/main" val="0"/>
              </a:ext>
            </a:extLst>
          </a:blip>
          <a:srcRect/>
          <a:stretch>
            <a:fillRect/>
          </a:stretch>
        </p:blipFill>
        <p:spPr bwMode="auto">
          <a:xfrm>
            <a:off x="1905000" y="2133600"/>
            <a:ext cx="5334000" cy="317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descr="A black text on a white background&#10;&#10;AI-generated content may be incorrect.">
            <a:extLst>
              <a:ext uri="{FF2B5EF4-FFF2-40B4-BE49-F238E27FC236}">
                <a16:creationId xmlns:a16="http://schemas.microsoft.com/office/drawing/2014/main" id="{803A818E-34BA-C8BD-1165-B97635DD119B}"/>
              </a:ext>
            </a:extLst>
          </p:cNvPr>
          <p:cNvPicPr>
            <a:picLocks noChangeAspect="1"/>
          </p:cNvPicPr>
          <p:nvPr/>
        </p:nvPicPr>
        <p:blipFill>
          <a:blip r:embed="rId3"/>
          <a:stretch>
            <a:fillRect/>
          </a:stretch>
        </p:blipFill>
        <p:spPr>
          <a:xfrm>
            <a:off x="152400" y="685800"/>
            <a:ext cx="8734425" cy="1085850"/>
          </a:xfrm>
          <a:prstGeom prst="rect">
            <a:avLst/>
          </a:prstGeom>
        </p:spPr>
      </p:pic>
    </p:spTree>
    <p:extLst>
      <p:ext uri="{BB962C8B-B14F-4D97-AF65-F5344CB8AC3E}">
        <p14:creationId xmlns:p14="http://schemas.microsoft.com/office/powerpoint/2010/main" val="39112162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593C5D61-5B17-4DB4-8F06-C6DBB9075D0E}" type="slidenum">
              <a:rPr lang="en-US" altLang="en-US" sz="1400">
                <a:latin typeface="Arial" panose="020B0604020202020204" pitchFamily="34" charset="0"/>
              </a:rPr>
              <a:pPr eaLnBrk="1" hangingPunct="1">
                <a:buFontTx/>
                <a:buNone/>
              </a:pPr>
              <a:t>17</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p:spPr>
        <p:txBody>
          <a:bodyPr/>
          <a:lstStyle/>
          <a:p>
            <a:pPr eaLnBrk="1" hangingPunct="1"/>
            <a:endParaRPr lang="en-US" altLang="en-US"/>
          </a:p>
        </p:txBody>
      </p:sp>
      <p:pic>
        <p:nvPicPr>
          <p:cNvPr id="4" name="Picture 4"/>
          <p:cNvPicPr>
            <a:picLocks noChangeAspect="1" noChangeArrowheads="1"/>
          </p:cNvPicPr>
          <p:nvPr/>
        </p:nvPicPr>
        <p:blipFill>
          <a:blip r:embed="rId2">
            <a:clrChange>
              <a:clrFrom>
                <a:srgbClr val="F2F2F2"/>
              </a:clrFrom>
              <a:clrTo>
                <a:srgbClr val="F2F2F2">
                  <a:alpha val="0"/>
                </a:srgbClr>
              </a:clrTo>
            </a:clrChange>
            <a:extLst>
              <a:ext uri="{28A0092B-C50C-407E-A947-70E740481C1C}">
                <a14:useLocalDpi xmlns:a14="http://schemas.microsoft.com/office/drawing/2010/main" val="0"/>
              </a:ext>
            </a:extLst>
          </a:blip>
          <a:srcRect t="40756"/>
          <a:stretch>
            <a:fillRect/>
          </a:stretch>
        </p:blipFill>
        <p:spPr bwMode="auto">
          <a:xfrm>
            <a:off x="304800" y="914400"/>
            <a:ext cx="8307388"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5" descr="AACLPIK0"/>
          <p:cNvPicPr>
            <a:picLocks noChangeAspect="1" noChangeArrowheads="1"/>
          </p:cNvPicPr>
          <p:nvPr/>
        </p:nvPicPr>
        <p:blipFill>
          <a:blip r:embed="rId3">
            <a:clrChange>
              <a:clrFrom>
                <a:srgbClr val="FFFFFF"/>
              </a:clrFrom>
              <a:clrTo>
                <a:srgbClr val="FFFFFF">
                  <a:alpha val="0"/>
                </a:srgbClr>
              </a:clrTo>
            </a:clrChange>
            <a:lum bright="-12000"/>
            <a:extLst>
              <a:ext uri="{28A0092B-C50C-407E-A947-70E740481C1C}">
                <a14:useLocalDpi xmlns:a14="http://schemas.microsoft.com/office/drawing/2010/main" val="0"/>
              </a:ext>
            </a:extLst>
          </a:blip>
          <a:srcRect b="50000"/>
          <a:stretch>
            <a:fillRect/>
          </a:stretch>
        </p:blipFill>
        <p:spPr bwMode="auto">
          <a:xfrm>
            <a:off x="3657600" y="4427538"/>
            <a:ext cx="4038600" cy="311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812810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19B6D16C-3BDC-47BB-8E6F-7CCFD16E28C9}" type="slidenum">
              <a:rPr lang="en-US" altLang="en-US" sz="1400">
                <a:latin typeface="Arial" panose="020B0604020202020204" pitchFamily="34" charset="0"/>
              </a:rPr>
              <a:pPr eaLnBrk="1" hangingPunct="1">
                <a:buFontTx/>
                <a:buNone/>
              </a:pPr>
              <a:t>18</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p:spPr>
        <p:txBody>
          <a:bodyPr/>
          <a:lstStyle/>
          <a:p>
            <a:pPr eaLnBrk="1" hangingPunct="1"/>
            <a:endParaRPr lang="en-US" altLang="en-US" dirty="0"/>
          </a:p>
        </p:txBody>
      </p:sp>
      <p:pic>
        <p:nvPicPr>
          <p:cNvPr id="4" name="Picture 4"/>
          <p:cNvPicPr>
            <a:picLocks noChangeAspect="1" noChangeArrowheads="1"/>
          </p:cNvPicPr>
          <p:nvPr/>
        </p:nvPicPr>
        <p:blipFill>
          <a:blip r:embed="rId2">
            <a:clrChange>
              <a:clrFrom>
                <a:srgbClr val="F2F2F2"/>
              </a:clrFrom>
              <a:clrTo>
                <a:srgbClr val="F2F2F2">
                  <a:alpha val="0"/>
                </a:srgbClr>
              </a:clrTo>
            </a:clrChange>
            <a:extLst>
              <a:ext uri="{28A0092B-C50C-407E-A947-70E740481C1C}">
                <a14:useLocalDpi xmlns:a14="http://schemas.microsoft.com/office/drawing/2010/main" val="0"/>
              </a:ext>
            </a:extLst>
          </a:blip>
          <a:srcRect t="41991"/>
          <a:stretch>
            <a:fillRect/>
          </a:stretch>
        </p:blipFill>
        <p:spPr bwMode="auto">
          <a:xfrm>
            <a:off x="304800" y="990600"/>
            <a:ext cx="8307388" cy="358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5" descr="AACLPIK0"/>
          <p:cNvPicPr>
            <a:picLocks noChangeAspect="1" noChangeArrowheads="1"/>
          </p:cNvPicPr>
          <p:nvPr/>
        </p:nvPicPr>
        <p:blipFill>
          <a:blip r:embed="rId3">
            <a:clrChange>
              <a:clrFrom>
                <a:srgbClr val="FFFFFF"/>
              </a:clrFrom>
              <a:clrTo>
                <a:srgbClr val="FFFFFF">
                  <a:alpha val="0"/>
                </a:srgbClr>
              </a:clrTo>
            </a:clrChange>
            <a:lum bright="-12000"/>
            <a:extLst>
              <a:ext uri="{28A0092B-C50C-407E-A947-70E740481C1C}">
                <a14:useLocalDpi xmlns:a14="http://schemas.microsoft.com/office/drawing/2010/main" val="0"/>
              </a:ext>
            </a:extLst>
          </a:blip>
          <a:srcRect t="43750"/>
          <a:stretch>
            <a:fillRect/>
          </a:stretch>
        </p:blipFill>
        <p:spPr bwMode="auto">
          <a:xfrm>
            <a:off x="3048000" y="4343400"/>
            <a:ext cx="3505200" cy="246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776729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0CC58C9C-8317-47E0-ACB9-227172DD5E5B}" type="slidenum">
              <a:rPr lang="en-US" altLang="en-US" sz="1400">
                <a:latin typeface="Arial" panose="020B0604020202020204" pitchFamily="34" charset="0"/>
              </a:rPr>
              <a:pPr eaLnBrk="1" hangingPunct="1">
                <a:buFontTx/>
                <a:buNone/>
              </a:pPr>
              <a:t>19</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p:spPr>
        <p:txBody>
          <a:bodyPr/>
          <a:lstStyle/>
          <a:p>
            <a:pPr eaLnBrk="1" hangingPunct="1"/>
            <a:endParaRPr lang="en-US" altLang="en-US"/>
          </a:p>
        </p:txBody>
      </p:sp>
      <p:pic>
        <p:nvPicPr>
          <p:cNvPr id="4" name="Picture 4"/>
          <p:cNvPicPr>
            <a:picLocks noChangeAspect="1" noChangeArrowheads="1"/>
          </p:cNvPicPr>
          <p:nvPr/>
        </p:nvPicPr>
        <p:blipFill>
          <a:blip r:embed="rId2">
            <a:clrChange>
              <a:clrFrom>
                <a:srgbClr val="F2F2F2"/>
              </a:clrFrom>
              <a:clrTo>
                <a:srgbClr val="F2F2F2">
                  <a:alpha val="0"/>
                </a:srgbClr>
              </a:clrTo>
            </a:clrChange>
            <a:extLst>
              <a:ext uri="{28A0092B-C50C-407E-A947-70E740481C1C}">
                <a14:useLocalDpi xmlns:a14="http://schemas.microsoft.com/office/drawing/2010/main" val="0"/>
              </a:ext>
            </a:extLst>
          </a:blip>
          <a:srcRect b="81461"/>
          <a:stretch>
            <a:fillRect/>
          </a:stretch>
        </p:blipFill>
        <p:spPr bwMode="auto">
          <a:xfrm>
            <a:off x="303213" y="912813"/>
            <a:ext cx="8307387" cy="1144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5" descr="AACLPIL0"/>
          <p:cNvPicPr>
            <a:picLocks noChangeAspect="1" noChangeArrowheads="1"/>
          </p:cNvPicPr>
          <p:nvPr/>
        </p:nvPicPr>
        <p:blipFill>
          <a:blip r:embed="rId3">
            <a:clrChange>
              <a:clrFrom>
                <a:srgbClr val="FFFFFF"/>
              </a:clrFrom>
              <a:clrTo>
                <a:srgbClr val="FFFFFF">
                  <a:alpha val="0"/>
                </a:srgbClr>
              </a:clrTo>
            </a:clrChange>
            <a:lum bright="-12000"/>
            <a:extLst>
              <a:ext uri="{28A0092B-C50C-407E-A947-70E740481C1C}">
                <a14:useLocalDpi xmlns:a14="http://schemas.microsoft.com/office/drawing/2010/main" val="0"/>
              </a:ext>
            </a:extLst>
          </a:blip>
          <a:srcRect/>
          <a:stretch>
            <a:fillRect/>
          </a:stretch>
        </p:blipFill>
        <p:spPr bwMode="auto">
          <a:xfrm>
            <a:off x="2589213" y="2286000"/>
            <a:ext cx="3733800" cy="434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893945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4"/>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5CF430E6-DAB4-4C9D-8771-5E81301355AF}" type="slidenum">
              <a:rPr lang="en-US" altLang="en-US" sz="1400">
                <a:latin typeface="Arial" panose="020B0604020202020204" pitchFamily="34" charset="0"/>
              </a:rPr>
              <a:pPr eaLnBrk="1" hangingPunct="1">
                <a:buFontTx/>
                <a:buNone/>
              </a:pPr>
              <a:t>2</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a:extLst>
            <a:ext uri="{909E8E84-426E-40DD-AFC4-6F175D3DCCD1}">
              <a14:hiddenFill xmlns:a14="http://schemas.microsoft.com/office/drawing/2010/main">
                <a:solidFill>
                  <a:srgbClr val="CC3300"/>
                </a:solidFill>
              </a14:hiddenFill>
            </a:ext>
          </a:extLst>
        </p:spPr>
        <p:txBody>
          <a:bodyPr/>
          <a:lstStyle/>
          <a:p>
            <a:pPr eaLnBrk="1" hangingPunct="1"/>
            <a:r>
              <a:rPr lang="en-US" altLang="en-US" dirty="0"/>
              <a:t>CHAPTER OBJECTIVES</a:t>
            </a:r>
          </a:p>
        </p:txBody>
      </p:sp>
      <p:sp>
        <p:nvSpPr>
          <p:cNvPr id="4" name="Rectangle 3"/>
          <p:cNvSpPr txBox="1">
            <a:spLocks noChangeArrowheads="1"/>
          </p:cNvSpPr>
          <p:nvPr/>
        </p:nvSpPr>
        <p:spPr bwMode="auto">
          <a:xfrm>
            <a:off x="157163" y="1143000"/>
            <a:ext cx="5862637" cy="2362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altLang="en-US" sz="2800">
                <a:latin typeface="Arial" panose="020B0604020202020204" pitchFamily="34" charset="0"/>
              </a:rPr>
              <a:t>Determine stress in members caused by bending</a:t>
            </a:r>
          </a:p>
          <a:p>
            <a:r>
              <a:rPr lang="en-US" altLang="en-US" sz="2800">
                <a:latin typeface="Arial" panose="020B0604020202020204" pitchFamily="34" charset="0"/>
              </a:rPr>
              <a:t>Discuss how to establish shear and moment diagrams for a beam or shaft</a:t>
            </a:r>
          </a:p>
        </p:txBody>
      </p:sp>
      <p:sp>
        <p:nvSpPr>
          <p:cNvPr id="5" name="Rectangle 5"/>
          <p:cNvSpPr>
            <a:spLocks noChangeArrowheads="1"/>
          </p:cNvSpPr>
          <p:nvPr/>
        </p:nvSpPr>
        <p:spPr bwMode="auto">
          <a:xfrm>
            <a:off x="152400" y="3429000"/>
            <a:ext cx="8686800" cy="2398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7663" indent="-347663"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r>
              <a:rPr lang="en-US" altLang="en-US" sz="2800">
                <a:latin typeface="Arial" panose="020B0604020202020204" pitchFamily="34" charset="0"/>
              </a:rPr>
              <a:t>Determine largest shear and moment in a member, and specify where they occur</a:t>
            </a:r>
          </a:p>
          <a:p>
            <a:pPr eaLnBrk="1" hangingPunct="1"/>
            <a:r>
              <a:rPr lang="en-US" altLang="en-US" sz="2800">
                <a:latin typeface="Arial" panose="020B0604020202020204" pitchFamily="34" charset="0"/>
              </a:rPr>
              <a:t>Consider members that are straight, symmetric x-section and homogeneous linear-elastic material</a:t>
            </a:r>
          </a:p>
          <a:p>
            <a:pPr eaLnBrk="1" hangingPunct="1"/>
            <a:r>
              <a:rPr lang="en-US" altLang="en-US" sz="2800">
                <a:latin typeface="Arial" panose="020B0604020202020204" pitchFamily="34" charset="0"/>
              </a:rPr>
              <a:t>Consider special cases of unsymmetrical bending.</a:t>
            </a:r>
          </a:p>
        </p:txBody>
      </p:sp>
      <p:pic>
        <p:nvPicPr>
          <p:cNvPr id="6" name="Picture 10" descr="AAABZSV0"/>
          <p:cNvPicPr>
            <a:picLocks noGrp="1" noChangeAspect="1" noChangeArrowheads="1"/>
          </p:cNvPicPr>
          <p:nvPr>
            <p:ph sz="half" idx="4294967295"/>
          </p:nvPr>
        </p:nvPicPr>
        <p:blipFill>
          <a:blip r:embed="rId2">
            <a:extLst>
              <a:ext uri="{28A0092B-C50C-407E-A947-70E740481C1C}">
                <a14:useLocalDpi xmlns:a14="http://schemas.microsoft.com/office/drawing/2010/main" val="0"/>
              </a:ext>
            </a:extLst>
          </a:blip>
          <a:srcRect/>
          <a:stretch>
            <a:fillRect/>
          </a:stretch>
        </p:blipFill>
        <p:spPr>
          <a:xfrm>
            <a:off x="6553200" y="1143000"/>
            <a:ext cx="2416175" cy="24161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11589658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723048DA-17A1-48D3-B1F7-A28854708908}" type="slidenum">
              <a:rPr lang="en-US" altLang="en-US" sz="1400">
                <a:latin typeface="Arial" panose="020B0604020202020204" pitchFamily="34" charset="0"/>
              </a:rPr>
              <a:pPr eaLnBrk="1" hangingPunct="1">
                <a:buFontTx/>
                <a:buNone/>
              </a:pPr>
              <a:t>20</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p:spPr>
        <p:txBody>
          <a:bodyPr/>
          <a:lstStyle/>
          <a:p>
            <a:pPr eaLnBrk="1" hangingPunct="1"/>
            <a:endParaRPr lang="en-US" altLang="en-US"/>
          </a:p>
        </p:txBody>
      </p:sp>
      <p:pic>
        <p:nvPicPr>
          <p:cNvPr id="4" name="Picture 4"/>
          <p:cNvPicPr>
            <a:picLocks noChangeAspect="1" noChangeArrowheads="1"/>
          </p:cNvPicPr>
          <p:nvPr/>
        </p:nvPicPr>
        <p:blipFill>
          <a:blip r:embed="rId2">
            <a:clrChange>
              <a:clrFrom>
                <a:srgbClr val="F2F2F2"/>
              </a:clrFrom>
              <a:clrTo>
                <a:srgbClr val="F2F2F2">
                  <a:alpha val="0"/>
                </a:srgbClr>
              </a:clrTo>
            </a:clrChange>
            <a:extLst>
              <a:ext uri="{28A0092B-C50C-407E-A947-70E740481C1C}">
                <a14:useLocalDpi xmlns:a14="http://schemas.microsoft.com/office/drawing/2010/main" val="0"/>
              </a:ext>
            </a:extLst>
          </a:blip>
          <a:srcRect b="49370"/>
          <a:stretch>
            <a:fillRect/>
          </a:stretch>
        </p:blipFill>
        <p:spPr bwMode="auto">
          <a:xfrm>
            <a:off x="381000" y="-304800"/>
            <a:ext cx="8307388" cy="312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5" descr="AACLPIM0"/>
          <p:cNvPicPr>
            <a:picLocks noChangeAspect="1" noChangeArrowheads="1"/>
          </p:cNvPicPr>
          <p:nvPr/>
        </p:nvPicPr>
        <p:blipFill>
          <a:blip r:embed="rId3">
            <a:clrChange>
              <a:clrFrom>
                <a:srgbClr val="FFFFFF"/>
              </a:clrFrom>
              <a:clrTo>
                <a:srgbClr val="FFFFFF">
                  <a:alpha val="0"/>
                </a:srgbClr>
              </a:clrTo>
            </a:clrChange>
            <a:lum bright="-12000"/>
            <a:extLst>
              <a:ext uri="{28A0092B-C50C-407E-A947-70E740481C1C}">
                <a14:useLocalDpi xmlns:a14="http://schemas.microsoft.com/office/drawing/2010/main" val="0"/>
              </a:ext>
            </a:extLst>
          </a:blip>
          <a:srcRect/>
          <a:stretch>
            <a:fillRect/>
          </a:stretch>
        </p:blipFill>
        <p:spPr bwMode="auto">
          <a:xfrm>
            <a:off x="2057400" y="2895600"/>
            <a:ext cx="5105400" cy="311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885453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93BDB6A6-C764-4468-88E4-A48227C5939B}" type="slidenum">
              <a:rPr lang="en-US" altLang="en-US" sz="1400">
                <a:latin typeface="Arial" panose="020B0604020202020204" pitchFamily="34" charset="0"/>
              </a:rPr>
              <a:pPr eaLnBrk="1" hangingPunct="1">
                <a:buFontTx/>
                <a:buNone/>
              </a:pPr>
              <a:t>21</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p:spPr>
        <p:txBody>
          <a:bodyPr/>
          <a:lstStyle/>
          <a:p>
            <a:pPr eaLnBrk="1" hangingPunct="1"/>
            <a:endParaRPr lang="en-US" altLang="en-US"/>
          </a:p>
        </p:txBody>
      </p:sp>
      <p:pic>
        <p:nvPicPr>
          <p:cNvPr id="4" name="Picture 4"/>
          <p:cNvPicPr>
            <a:picLocks noChangeAspect="1" noChangeArrowheads="1"/>
          </p:cNvPicPr>
          <p:nvPr/>
        </p:nvPicPr>
        <p:blipFill>
          <a:blip r:embed="rId2">
            <a:clrChange>
              <a:clrFrom>
                <a:srgbClr val="F2F2F2"/>
              </a:clrFrom>
              <a:clrTo>
                <a:srgbClr val="F2F2F2">
                  <a:alpha val="0"/>
                </a:srgbClr>
              </a:clrTo>
            </a:clrChange>
            <a:extLst>
              <a:ext uri="{28A0092B-C50C-407E-A947-70E740481C1C}">
                <a14:useLocalDpi xmlns:a14="http://schemas.microsoft.com/office/drawing/2010/main" val="0"/>
              </a:ext>
            </a:extLst>
          </a:blip>
          <a:srcRect l="20180"/>
          <a:stretch>
            <a:fillRect/>
          </a:stretch>
        </p:blipFill>
        <p:spPr bwMode="auto">
          <a:xfrm>
            <a:off x="885825" y="228600"/>
            <a:ext cx="7280275" cy="541020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5" name="Picture 5" descr="AACLPIN0"/>
          <p:cNvPicPr>
            <a:picLocks noChangeAspect="1" noChangeArrowheads="1"/>
          </p:cNvPicPr>
          <p:nvPr/>
        </p:nvPicPr>
        <p:blipFill>
          <a:blip r:embed="rId3">
            <a:clrChange>
              <a:clrFrom>
                <a:srgbClr val="FFFFFF"/>
              </a:clrFrom>
              <a:clrTo>
                <a:srgbClr val="FFFFFF">
                  <a:alpha val="0"/>
                </a:srgbClr>
              </a:clrTo>
            </a:clrChange>
            <a:lum bright="-12000"/>
            <a:extLst>
              <a:ext uri="{28A0092B-C50C-407E-A947-70E740481C1C}">
                <a14:useLocalDpi xmlns:a14="http://schemas.microsoft.com/office/drawing/2010/main" val="0"/>
              </a:ext>
            </a:extLst>
          </a:blip>
          <a:srcRect/>
          <a:stretch>
            <a:fillRect/>
          </a:stretch>
        </p:blipFill>
        <p:spPr bwMode="auto">
          <a:xfrm>
            <a:off x="3505200" y="4953000"/>
            <a:ext cx="1814513"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632400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DA90D14E-A719-49FF-BA9F-425D1183ECB4}" type="slidenum">
              <a:rPr lang="en-US" altLang="en-US" sz="1400">
                <a:latin typeface="Arial" panose="020B0604020202020204" pitchFamily="34" charset="0"/>
              </a:rPr>
              <a:pPr eaLnBrk="1" hangingPunct="1">
                <a:buFontTx/>
                <a:buNone/>
              </a:pPr>
              <a:t>22</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p:spPr>
        <p:txBody>
          <a:bodyPr/>
          <a:lstStyle/>
          <a:p>
            <a:pPr eaLnBrk="1" hangingPunct="1"/>
            <a:endParaRPr lang="en-US" altLang="en-US"/>
          </a:p>
        </p:txBody>
      </p:sp>
      <p:pic>
        <p:nvPicPr>
          <p:cNvPr id="4" name="Picture 4"/>
          <p:cNvPicPr>
            <a:picLocks noChangeAspect="1" noChangeArrowheads="1"/>
          </p:cNvPicPr>
          <p:nvPr/>
        </p:nvPicPr>
        <p:blipFill>
          <a:blip r:embed="rId2">
            <a:clrChange>
              <a:clrFrom>
                <a:srgbClr val="F2F2F2"/>
              </a:clrFrom>
              <a:clrTo>
                <a:srgbClr val="F2F2F2">
                  <a:alpha val="0"/>
                </a:srgbClr>
              </a:clrTo>
            </a:clrChange>
            <a:extLst>
              <a:ext uri="{28A0092B-C50C-407E-A947-70E740481C1C}">
                <a14:useLocalDpi xmlns:a14="http://schemas.microsoft.com/office/drawing/2010/main" val="0"/>
              </a:ext>
            </a:extLst>
          </a:blip>
          <a:srcRect/>
          <a:stretch>
            <a:fillRect/>
          </a:stretch>
        </p:blipFill>
        <p:spPr bwMode="auto">
          <a:xfrm>
            <a:off x="885825" y="1143000"/>
            <a:ext cx="7280275" cy="541020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8617002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C800214E-6D50-4D0A-BD45-6CA5E0878B35}" type="slidenum">
              <a:rPr lang="en-US" altLang="en-US" sz="1400">
                <a:latin typeface="Arial" panose="020B0604020202020204" pitchFamily="34" charset="0"/>
              </a:rPr>
              <a:pPr eaLnBrk="1" hangingPunct="1">
                <a:buFontTx/>
                <a:buNone/>
              </a:pPr>
              <a:t>23</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p:spPr>
        <p:txBody>
          <a:bodyPr/>
          <a:lstStyle/>
          <a:p>
            <a:pPr eaLnBrk="1" hangingPunct="1"/>
            <a:endParaRPr lang="en-US" altLang="en-US"/>
          </a:p>
        </p:txBody>
      </p:sp>
      <p:pic>
        <p:nvPicPr>
          <p:cNvPr id="4" name="Picture 4"/>
          <p:cNvPicPr>
            <a:picLocks noChangeAspect="1" noChangeArrowheads="1"/>
          </p:cNvPicPr>
          <p:nvPr/>
        </p:nvPicPr>
        <p:blipFill>
          <a:blip r:embed="rId2">
            <a:clrChange>
              <a:clrFrom>
                <a:srgbClr val="F2F2F2"/>
              </a:clrFrom>
              <a:clrTo>
                <a:srgbClr val="F2F2F2">
                  <a:alpha val="0"/>
                </a:srgbClr>
              </a:clrTo>
            </a:clrChange>
            <a:extLst>
              <a:ext uri="{28A0092B-C50C-407E-A947-70E740481C1C}">
                <a14:useLocalDpi xmlns:a14="http://schemas.microsoft.com/office/drawing/2010/main" val="0"/>
              </a:ext>
            </a:extLst>
          </a:blip>
          <a:srcRect b="81461"/>
          <a:stretch>
            <a:fillRect/>
          </a:stretch>
        </p:blipFill>
        <p:spPr bwMode="auto">
          <a:xfrm>
            <a:off x="381000" y="1065213"/>
            <a:ext cx="8307388" cy="1144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5" descr="AACLPIO0"/>
          <p:cNvPicPr>
            <a:picLocks noChangeAspect="1" noChangeArrowheads="1"/>
          </p:cNvPicPr>
          <p:nvPr/>
        </p:nvPicPr>
        <p:blipFill>
          <a:blip r:embed="rId3">
            <a:clrChange>
              <a:clrFrom>
                <a:srgbClr val="FFFFFF"/>
              </a:clrFrom>
              <a:clrTo>
                <a:srgbClr val="FFFFFF">
                  <a:alpha val="0"/>
                </a:srgbClr>
              </a:clrTo>
            </a:clrChange>
            <a:lum bright="-12000"/>
            <a:extLst>
              <a:ext uri="{28A0092B-C50C-407E-A947-70E740481C1C}">
                <a14:useLocalDpi xmlns:a14="http://schemas.microsoft.com/office/drawing/2010/main" val="0"/>
              </a:ext>
            </a:extLst>
          </a:blip>
          <a:srcRect/>
          <a:stretch>
            <a:fillRect/>
          </a:stretch>
        </p:blipFill>
        <p:spPr bwMode="auto">
          <a:xfrm>
            <a:off x="2971800" y="2438400"/>
            <a:ext cx="3200400" cy="403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5426113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C90B1E8B-B7DE-48CD-ADDE-0113148B41B8}" type="slidenum">
              <a:rPr lang="en-US" altLang="en-US" sz="1400">
                <a:latin typeface="Arial" panose="020B0604020202020204" pitchFamily="34" charset="0"/>
              </a:rPr>
              <a:pPr eaLnBrk="1" hangingPunct="1">
                <a:buFontTx/>
                <a:buNone/>
              </a:pPr>
              <a:t>24</a:t>
            </a:fld>
            <a:endParaRPr lang="en-US" altLang="en-US" sz="1400">
              <a:latin typeface="Arial" panose="020B0604020202020204" pitchFamily="34" charset="0"/>
            </a:endParaRPr>
          </a:p>
        </p:txBody>
      </p:sp>
      <p:pic>
        <p:nvPicPr>
          <p:cNvPr id="3" name="Picture 2"/>
          <p:cNvPicPr>
            <a:picLocks noChangeAspect="1" noChangeArrowheads="1"/>
          </p:cNvPicPr>
          <p:nvPr/>
        </p:nvPicPr>
        <p:blipFill>
          <a:blip r:embed="rId2">
            <a:clrChange>
              <a:clrFrom>
                <a:srgbClr val="F2F2F2"/>
              </a:clrFrom>
              <a:clrTo>
                <a:srgbClr val="F2F2F2">
                  <a:alpha val="0"/>
                </a:srgbClr>
              </a:clrTo>
            </a:clrChange>
            <a:extLst>
              <a:ext uri="{28A0092B-C50C-407E-A947-70E740481C1C}">
                <a14:useLocalDpi xmlns:a14="http://schemas.microsoft.com/office/drawing/2010/main" val="0"/>
              </a:ext>
            </a:extLst>
          </a:blip>
          <a:srcRect b="58009"/>
          <a:stretch>
            <a:fillRect/>
          </a:stretch>
        </p:blipFill>
        <p:spPr bwMode="auto">
          <a:xfrm>
            <a:off x="381000" y="379413"/>
            <a:ext cx="8307388" cy="259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descr="AACLPIP0"/>
          <p:cNvPicPr>
            <a:picLocks noChangeAspect="1" noChangeArrowheads="1"/>
          </p:cNvPicPr>
          <p:nvPr/>
        </p:nvPicPr>
        <p:blipFill>
          <a:blip r:embed="rId3">
            <a:clrChange>
              <a:clrFrom>
                <a:srgbClr val="FFFFFF"/>
              </a:clrFrom>
              <a:clrTo>
                <a:srgbClr val="FFFFFF">
                  <a:alpha val="0"/>
                </a:srgbClr>
              </a:clrTo>
            </a:clrChange>
            <a:lum bright="-12000"/>
            <a:extLst>
              <a:ext uri="{28A0092B-C50C-407E-A947-70E740481C1C}">
                <a14:useLocalDpi xmlns:a14="http://schemas.microsoft.com/office/drawing/2010/main" val="0"/>
              </a:ext>
            </a:extLst>
          </a:blip>
          <a:srcRect/>
          <a:stretch>
            <a:fillRect/>
          </a:stretch>
        </p:blipFill>
        <p:spPr bwMode="auto">
          <a:xfrm>
            <a:off x="3048000" y="3429000"/>
            <a:ext cx="2743200"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644961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E80FA793-A6C7-4873-858E-A7AED1312E95}" type="slidenum">
              <a:rPr lang="en-US" altLang="en-US" sz="1400">
                <a:latin typeface="Arial" panose="020B0604020202020204" pitchFamily="34" charset="0"/>
              </a:rPr>
              <a:pPr eaLnBrk="1" hangingPunct="1">
                <a:buFontTx/>
                <a:buNone/>
              </a:pPr>
              <a:t>25</a:t>
            </a:fld>
            <a:endParaRPr lang="en-US" altLang="en-US" sz="1400">
              <a:latin typeface="Arial" panose="020B0604020202020204" pitchFamily="34" charset="0"/>
            </a:endParaRPr>
          </a:p>
        </p:txBody>
      </p:sp>
      <p:pic>
        <p:nvPicPr>
          <p:cNvPr id="3" name="Picture 2"/>
          <p:cNvPicPr>
            <a:picLocks noChangeAspect="1" noChangeArrowheads="1"/>
          </p:cNvPicPr>
          <p:nvPr/>
        </p:nvPicPr>
        <p:blipFill>
          <a:blip r:embed="rId2">
            <a:clrChange>
              <a:clrFrom>
                <a:srgbClr val="F2F2F2"/>
              </a:clrFrom>
              <a:clrTo>
                <a:srgbClr val="F2F2F2">
                  <a:alpha val="0"/>
                </a:srgbClr>
              </a:clrTo>
            </a:clrChange>
            <a:extLst>
              <a:ext uri="{28A0092B-C50C-407E-A947-70E740481C1C}">
                <a14:useLocalDpi xmlns:a14="http://schemas.microsoft.com/office/drawing/2010/main" val="0"/>
              </a:ext>
            </a:extLst>
          </a:blip>
          <a:srcRect b="60916"/>
          <a:stretch>
            <a:fillRect/>
          </a:stretch>
        </p:blipFill>
        <p:spPr bwMode="auto">
          <a:xfrm>
            <a:off x="381000" y="423863"/>
            <a:ext cx="8307388" cy="2395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descr="AACLPIQ0"/>
          <p:cNvPicPr>
            <a:picLocks noChangeAspect="1" noChangeArrowheads="1"/>
          </p:cNvPicPr>
          <p:nvPr/>
        </p:nvPicPr>
        <p:blipFill>
          <a:blip r:embed="rId3">
            <a:clrChange>
              <a:clrFrom>
                <a:srgbClr val="FFFFFF"/>
              </a:clrFrom>
              <a:clrTo>
                <a:srgbClr val="FFFFFF">
                  <a:alpha val="0"/>
                </a:srgbClr>
              </a:clrTo>
            </a:clrChange>
            <a:lum bright="-12000"/>
            <a:extLst>
              <a:ext uri="{28A0092B-C50C-407E-A947-70E740481C1C}">
                <a14:useLocalDpi xmlns:a14="http://schemas.microsoft.com/office/drawing/2010/main" val="0"/>
              </a:ext>
            </a:extLst>
          </a:blip>
          <a:srcRect/>
          <a:stretch>
            <a:fillRect/>
          </a:stretch>
        </p:blipFill>
        <p:spPr bwMode="auto">
          <a:xfrm>
            <a:off x="2438400" y="3048000"/>
            <a:ext cx="4343400" cy="2938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878973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22F469D4-8878-4639-AC2A-D7B89AD90E32}" type="slidenum">
              <a:rPr lang="en-US" altLang="en-US" sz="1400">
                <a:latin typeface="Arial" panose="020B0604020202020204" pitchFamily="34" charset="0"/>
              </a:rPr>
              <a:pPr eaLnBrk="1" hangingPunct="1">
                <a:buFontTx/>
                <a:buNone/>
              </a:pPr>
              <a:t>26</a:t>
            </a:fld>
            <a:endParaRPr lang="en-US" altLang="en-US" sz="1400">
              <a:latin typeface="Arial" panose="020B0604020202020204" pitchFamily="34" charset="0"/>
            </a:endParaRPr>
          </a:p>
        </p:txBody>
      </p:sp>
      <p:pic>
        <p:nvPicPr>
          <p:cNvPr id="3" name="Picture 2"/>
          <p:cNvPicPr>
            <a:picLocks noChangeAspect="1" noChangeArrowheads="1"/>
          </p:cNvPicPr>
          <p:nvPr/>
        </p:nvPicPr>
        <p:blipFill>
          <a:blip r:embed="rId2">
            <a:clrChange>
              <a:clrFrom>
                <a:srgbClr val="F2F2F2"/>
              </a:clrFrom>
              <a:clrTo>
                <a:srgbClr val="F2F2F2">
                  <a:alpha val="0"/>
                </a:srgbClr>
              </a:clrTo>
            </a:clrChange>
            <a:extLst>
              <a:ext uri="{28A0092B-C50C-407E-A947-70E740481C1C}">
                <a14:useLocalDpi xmlns:a14="http://schemas.microsoft.com/office/drawing/2010/main" val="0"/>
              </a:ext>
            </a:extLst>
          </a:blip>
          <a:srcRect t="35818"/>
          <a:stretch>
            <a:fillRect/>
          </a:stretch>
        </p:blipFill>
        <p:spPr bwMode="auto">
          <a:xfrm>
            <a:off x="381000" y="2819400"/>
            <a:ext cx="8307388" cy="396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descr="AACLPIR0"/>
          <p:cNvPicPr>
            <a:picLocks noChangeAspect="1" noChangeArrowheads="1"/>
          </p:cNvPicPr>
          <p:nvPr/>
        </p:nvPicPr>
        <p:blipFill>
          <a:blip r:embed="rId3">
            <a:clrChange>
              <a:clrFrom>
                <a:srgbClr val="FFFFFF"/>
              </a:clrFrom>
              <a:clrTo>
                <a:srgbClr val="FFFFFF">
                  <a:alpha val="0"/>
                </a:srgbClr>
              </a:clrTo>
            </a:clrChange>
            <a:lum bright="-12000"/>
            <a:extLst>
              <a:ext uri="{28A0092B-C50C-407E-A947-70E740481C1C}">
                <a14:useLocalDpi xmlns:a14="http://schemas.microsoft.com/office/drawing/2010/main" val="0"/>
              </a:ext>
            </a:extLst>
          </a:blip>
          <a:srcRect b="65585"/>
          <a:stretch>
            <a:fillRect/>
          </a:stretch>
        </p:blipFill>
        <p:spPr bwMode="auto">
          <a:xfrm>
            <a:off x="3048000" y="1023938"/>
            <a:ext cx="3276600" cy="210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781755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8FD4AE0A-28FB-4D18-9970-FD5ECE890BCA}" type="slidenum">
              <a:rPr lang="en-US" altLang="en-US" sz="1400">
                <a:latin typeface="Arial" panose="020B0604020202020204" pitchFamily="34" charset="0"/>
              </a:rPr>
              <a:pPr eaLnBrk="1" hangingPunct="1">
                <a:buFontTx/>
                <a:buNone/>
              </a:pPr>
              <a:t>27</a:t>
            </a:fld>
            <a:endParaRPr lang="en-US" altLang="en-US" sz="1400">
              <a:latin typeface="Arial" panose="020B0604020202020204" pitchFamily="34" charset="0"/>
            </a:endParaRPr>
          </a:p>
        </p:txBody>
      </p:sp>
      <p:pic>
        <p:nvPicPr>
          <p:cNvPr id="3" name="Picture 2"/>
          <p:cNvPicPr>
            <a:picLocks noChangeAspect="1" noChangeArrowheads="1"/>
          </p:cNvPicPr>
          <p:nvPr/>
        </p:nvPicPr>
        <p:blipFill>
          <a:blip r:embed="rId2">
            <a:clrChange>
              <a:clrFrom>
                <a:srgbClr val="F2F2F2"/>
              </a:clrFrom>
              <a:clrTo>
                <a:srgbClr val="F2F2F2">
                  <a:alpha val="0"/>
                </a:srgbClr>
              </a:clrTo>
            </a:clrChange>
            <a:extLst>
              <a:ext uri="{28A0092B-C50C-407E-A947-70E740481C1C}">
                <a14:useLocalDpi xmlns:a14="http://schemas.microsoft.com/office/drawing/2010/main" val="0"/>
              </a:ext>
            </a:extLst>
          </a:blip>
          <a:srcRect/>
          <a:stretch>
            <a:fillRect/>
          </a:stretch>
        </p:blipFill>
        <p:spPr bwMode="auto">
          <a:xfrm>
            <a:off x="381000" y="455613"/>
            <a:ext cx="8307388" cy="6173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9278201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F77AEFAE-B9B0-466A-8C8D-0347C74BAD46}" type="slidenum">
              <a:rPr lang="en-US" altLang="en-US" sz="1400">
                <a:latin typeface="Arial" panose="020B0604020202020204" pitchFamily="34" charset="0"/>
              </a:rPr>
              <a:pPr eaLnBrk="1" hangingPunct="1">
                <a:buFontTx/>
                <a:buNone/>
              </a:pPr>
              <a:t>28</a:t>
            </a:fld>
            <a:endParaRPr lang="en-US" altLang="en-US" sz="1400">
              <a:latin typeface="Arial" panose="020B0604020202020204" pitchFamily="34" charset="0"/>
            </a:endParaRPr>
          </a:p>
        </p:txBody>
      </p:sp>
      <p:pic>
        <p:nvPicPr>
          <p:cNvPr id="3" name="Picture 2"/>
          <p:cNvPicPr>
            <a:picLocks noChangeAspect="1" noChangeArrowheads="1"/>
          </p:cNvPicPr>
          <p:nvPr/>
        </p:nvPicPr>
        <p:blipFill>
          <a:blip r:embed="rId2">
            <a:clrChange>
              <a:clrFrom>
                <a:srgbClr val="F2F2F2"/>
              </a:clrFrom>
              <a:clrTo>
                <a:srgbClr val="F2F2F2">
                  <a:alpha val="0"/>
                </a:srgbClr>
              </a:clrTo>
            </a:clrChange>
            <a:extLst>
              <a:ext uri="{28A0092B-C50C-407E-A947-70E740481C1C}">
                <a14:useLocalDpi xmlns:a14="http://schemas.microsoft.com/office/drawing/2010/main" val="0"/>
              </a:ext>
            </a:extLst>
          </a:blip>
          <a:srcRect b="83929"/>
          <a:stretch>
            <a:fillRect/>
          </a:stretch>
        </p:blipFill>
        <p:spPr bwMode="auto">
          <a:xfrm>
            <a:off x="381000" y="912813"/>
            <a:ext cx="8307388" cy="992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descr="AACLPIR0"/>
          <p:cNvPicPr>
            <a:picLocks noChangeAspect="1" noChangeArrowheads="1"/>
          </p:cNvPicPr>
          <p:nvPr/>
        </p:nvPicPr>
        <p:blipFill>
          <a:blip r:embed="rId3">
            <a:clrChange>
              <a:clrFrom>
                <a:srgbClr val="FFFFFF"/>
              </a:clrFrom>
              <a:clrTo>
                <a:srgbClr val="FFFFFF">
                  <a:alpha val="0"/>
                </a:srgbClr>
              </a:clrTo>
            </a:clrChange>
            <a:lum bright="-12000"/>
            <a:extLst>
              <a:ext uri="{28A0092B-C50C-407E-A947-70E740481C1C}">
                <a14:useLocalDpi xmlns:a14="http://schemas.microsoft.com/office/drawing/2010/main" val="0"/>
              </a:ext>
            </a:extLst>
          </a:blip>
          <a:srcRect t="39848"/>
          <a:stretch>
            <a:fillRect/>
          </a:stretch>
        </p:blipFill>
        <p:spPr bwMode="auto">
          <a:xfrm>
            <a:off x="2579688" y="1676400"/>
            <a:ext cx="4049712" cy="47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5004622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ADFC565B-65A6-4653-891C-B8D0401F05F6}" type="slidenum">
              <a:rPr lang="en-US" altLang="en-US" sz="1400">
                <a:latin typeface="Arial" panose="020B0604020202020204" pitchFamily="34" charset="0"/>
              </a:rPr>
              <a:pPr eaLnBrk="1" hangingPunct="1">
                <a:buFontTx/>
                <a:buNone/>
              </a:pPr>
              <a:t>29</a:t>
            </a:fld>
            <a:endParaRPr lang="en-US" altLang="en-US" sz="1400">
              <a:latin typeface="Arial" panose="020B0604020202020204" pitchFamily="34" charset="0"/>
            </a:endParaRPr>
          </a:p>
        </p:txBody>
      </p:sp>
      <p:pic>
        <p:nvPicPr>
          <p:cNvPr id="3" name="Picture 2" descr="Ch06_EA-06-05a"/>
          <p:cNvPicPr>
            <a:picLocks noChangeAspect="1" noChangeArrowheads="1"/>
          </p:cNvPicPr>
          <p:nvPr/>
        </p:nvPicPr>
        <p:blipFill>
          <a:blip r:embed="rId2">
            <a:clrChange>
              <a:clrFrom>
                <a:srgbClr val="F5F5F5"/>
              </a:clrFrom>
              <a:clrTo>
                <a:srgbClr val="F5F5F5">
                  <a:alpha val="0"/>
                </a:srgbClr>
              </a:clrTo>
            </a:clrChange>
            <a:extLst>
              <a:ext uri="{28A0092B-C50C-407E-A947-70E740481C1C}">
                <a14:useLocalDpi xmlns:a14="http://schemas.microsoft.com/office/drawing/2010/main" val="0"/>
              </a:ext>
            </a:extLst>
          </a:blip>
          <a:srcRect b="66682"/>
          <a:stretch>
            <a:fillRect/>
          </a:stretch>
        </p:blipFill>
        <p:spPr bwMode="auto">
          <a:xfrm>
            <a:off x="381000" y="1524000"/>
            <a:ext cx="8305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descr="AACLPIS0"/>
          <p:cNvPicPr>
            <a:picLocks noChangeAspect="1" noChangeArrowheads="1"/>
          </p:cNvPicPr>
          <p:nvPr/>
        </p:nvPicPr>
        <p:blipFill>
          <a:blip r:embed="rId3">
            <a:clrChange>
              <a:clrFrom>
                <a:srgbClr val="FFFFFF"/>
              </a:clrFrom>
              <a:clrTo>
                <a:srgbClr val="FFFFFF">
                  <a:alpha val="0"/>
                </a:srgbClr>
              </a:clrTo>
            </a:clrChange>
            <a:lum bright="-12000"/>
            <a:extLst>
              <a:ext uri="{28A0092B-C50C-407E-A947-70E740481C1C}">
                <a14:useLocalDpi xmlns:a14="http://schemas.microsoft.com/office/drawing/2010/main" val="0"/>
              </a:ext>
            </a:extLst>
          </a:blip>
          <a:srcRect/>
          <a:stretch>
            <a:fillRect/>
          </a:stretch>
        </p:blipFill>
        <p:spPr bwMode="auto">
          <a:xfrm>
            <a:off x="1981200" y="2919413"/>
            <a:ext cx="51816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296096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10EECECA-4600-4200-A827-E51B11FB0005}" type="slidenum">
              <a:rPr lang="en-US" altLang="en-US" sz="1400">
                <a:latin typeface="Arial" panose="020B0604020202020204" pitchFamily="34" charset="0"/>
              </a:rPr>
              <a:pPr eaLnBrk="1" hangingPunct="1">
                <a:buFontTx/>
                <a:buNone/>
              </a:pPr>
              <a:t>3</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76200" y="457200"/>
            <a:ext cx="8839200" cy="533400"/>
          </a:xfrm>
          <a:extLst>
            <a:ext uri="{909E8E84-426E-40DD-AFC4-6F175D3DCCD1}">
              <a14:hiddenFill xmlns:a14="http://schemas.microsoft.com/office/drawing/2010/main">
                <a:solidFill>
                  <a:srgbClr val="CC3300"/>
                </a:solidFill>
              </a14:hiddenFill>
            </a:ext>
          </a:extLst>
        </p:spPr>
        <p:txBody>
          <a:bodyPr/>
          <a:lstStyle/>
          <a:p>
            <a:pPr eaLnBrk="1" hangingPunct="1"/>
            <a:r>
              <a:rPr lang="en-US" altLang="en-US" dirty="0"/>
              <a:t>CHAPTER OUTLINE</a:t>
            </a:r>
          </a:p>
        </p:txBody>
      </p:sp>
      <p:sp>
        <p:nvSpPr>
          <p:cNvPr id="4" name="Rectangle 5"/>
          <p:cNvSpPr txBox="1">
            <a:spLocks noChangeArrowheads="1"/>
          </p:cNvSpPr>
          <p:nvPr/>
        </p:nvSpPr>
        <p:spPr bwMode="auto">
          <a:xfrm>
            <a:off x="304800" y="1066800"/>
            <a:ext cx="8610600" cy="5486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609600" indent="-609600">
              <a:buFontTx/>
              <a:buAutoNum type="arabicPeriod"/>
            </a:pPr>
            <a:r>
              <a:rPr lang="en-US" altLang="en-US">
                <a:latin typeface="Arial" panose="020B0604020202020204" pitchFamily="34" charset="0"/>
              </a:rPr>
              <a:t>Shear and Moment Diagrams</a:t>
            </a:r>
          </a:p>
          <a:p>
            <a:pPr marL="609600" indent="-609600">
              <a:buFontTx/>
              <a:buAutoNum type="arabicPeriod"/>
            </a:pPr>
            <a:r>
              <a:rPr lang="en-US" altLang="en-US">
                <a:latin typeface="Arial" panose="020B0604020202020204" pitchFamily="34" charset="0"/>
              </a:rPr>
              <a:t>Graphical Method for Constructing Shear and Moment Diagrams</a:t>
            </a:r>
          </a:p>
          <a:p>
            <a:pPr marL="609600" indent="-609600">
              <a:buFontTx/>
              <a:buAutoNum type="arabicPeriod"/>
            </a:pPr>
            <a:r>
              <a:rPr lang="en-US" altLang="en-US">
                <a:latin typeface="Arial" panose="020B0604020202020204" pitchFamily="34" charset="0"/>
              </a:rPr>
              <a:t>Bending Deformation of a Straight Member</a:t>
            </a:r>
          </a:p>
          <a:p>
            <a:pPr marL="609600" indent="-609600">
              <a:buFontTx/>
              <a:buAutoNum type="arabicPeriod"/>
            </a:pPr>
            <a:r>
              <a:rPr lang="en-US" altLang="en-US">
                <a:latin typeface="Arial" panose="020B0604020202020204" pitchFamily="34" charset="0"/>
              </a:rPr>
              <a:t>The Flexure Formula</a:t>
            </a:r>
          </a:p>
          <a:p>
            <a:pPr marL="609600" indent="-609600">
              <a:buFontTx/>
              <a:buAutoNum type="arabicPeriod"/>
            </a:pPr>
            <a:r>
              <a:rPr lang="en-US" altLang="en-US">
                <a:latin typeface="Arial" panose="020B0604020202020204" pitchFamily="34" charset="0"/>
              </a:rPr>
              <a:t>Unsymmetrical Bending</a:t>
            </a:r>
            <a:endParaRPr lang="en-US" altLang="en-US">
              <a:solidFill>
                <a:srgbClr val="FF3300"/>
              </a:solidFill>
              <a:latin typeface="Arial" panose="020B0604020202020204" pitchFamily="34" charset="0"/>
            </a:endParaRPr>
          </a:p>
          <a:p>
            <a:pPr marL="609600" indent="-609600">
              <a:buFontTx/>
              <a:buAutoNum type="arabicPeriod"/>
            </a:pPr>
            <a:r>
              <a:rPr lang="en-US" altLang="en-US">
                <a:latin typeface="Arial" panose="020B0604020202020204" pitchFamily="34" charset="0"/>
              </a:rPr>
              <a:t>Stress Concentrations</a:t>
            </a:r>
          </a:p>
        </p:txBody>
      </p:sp>
    </p:spTree>
    <p:extLst>
      <p:ext uri="{BB962C8B-B14F-4D97-AF65-F5344CB8AC3E}">
        <p14:creationId xmlns:p14="http://schemas.microsoft.com/office/powerpoint/2010/main" val="423840668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9F77E8F2-C54E-4633-A0A7-3D451031FF76}" type="slidenum">
              <a:rPr lang="en-US" altLang="en-US" sz="1400">
                <a:latin typeface="Arial" panose="020B0604020202020204" pitchFamily="34" charset="0"/>
              </a:rPr>
              <a:pPr eaLnBrk="1" hangingPunct="1">
                <a:buFontTx/>
                <a:buNone/>
              </a:pPr>
              <a:t>30</a:t>
            </a:fld>
            <a:endParaRPr lang="en-US" altLang="en-US" sz="1400">
              <a:latin typeface="Arial" panose="020B0604020202020204" pitchFamily="34" charset="0"/>
            </a:endParaRPr>
          </a:p>
        </p:txBody>
      </p:sp>
      <p:pic>
        <p:nvPicPr>
          <p:cNvPr id="3" name="Picture 2" descr="Ch06_EA-06-05b"/>
          <p:cNvPicPr>
            <a:picLocks noChangeAspect="1" noChangeArrowheads="1"/>
          </p:cNvPicPr>
          <p:nvPr/>
        </p:nvPicPr>
        <p:blipFill>
          <a:blip r:embed="rId2">
            <a:clrChange>
              <a:clrFrom>
                <a:srgbClr val="F5F5F5"/>
              </a:clrFrom>
              <a:clrTo>
                <a:srgbClr val="F5F5F5">
                  <a:alpha val="0"/>
                </a:srgbClr>
              </a:clrTo>
            </a:clrChange>
            <a:extLst>
              <a:ext uri="{28A0092B-C50C-407E-A947-70E740481C1C}">
                <a14:useLocalDpi xmlns:a14="http://schemas.microsoft.com/office/drawing/2010/main" val="0"/>
              </a:ext>
            </a:extLst>
          </a:blip>
          <a:srcRect/>
          <a:stretch>
            <a:fillRect/>
          </a:stretch>
        </p:blipFill>
        <p:spPr bwMode="auto">
          <a:xfrm>
            <a:off x="381000" y="914400"/>
            <a:ext cx="8305800" cy="51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4479594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0DFFA09D-28C9-4145-AEAE-75173957AA81}" type="slidenum">
              <a:rPr lang="en-US" altLang="en-US" sz="1400">
                <a:latin typeface="Arial" panose="020B0604020202020204" pitchFamily="34" charset="0"/>
              </a:rPr>
              <a:pPr eaLnBrk="1" hangingPunct="1">
                <a:buFontTx/>
                <a:buNone/>
              </a:pPr>
              <a:t>31</a:t>
            </a:fld>
            <a:endParaRPr lang="en-US" altLang="en-US" sz="1400">
              <a:latin typeface="Arial" panose="020B0604020202020204" pitchFamily="34" charset="0"/>
            </a:endParaRPr>
          </a:p>
        </p:txBody>
      </p:sp>
      <p:pic>
        <p:nvPicPr>
          <p:cNvPr id="3" name="Picture 2" descr="Ch06_EA-06-05c"/>
          <p:cNvPicPr>
            <a:picLocks noChangeAspect="1" noChangeArrowheads="1"/>
          </p:cNvPicPr>
          <p:nvPr/>
        </p:nvPicPr>
        <p:blipFill>
          <a:blip r:embed="rId2">
            <a:clrChange>
              <a:clrFrom>
                <a:srgbClr val="F5F5F5"/>
              </a:clrFrom>
              <a:clrTo>
                <a:srgbClr val="F5F5F5">
                  <a:alpha val="0"/>
                </a:srgbClr>
              </a:clrTo>
            </a:clrChange>
            <a:extLst>
              <a:ext uri="{28A0092B-C50C-407E-A947-70E740481C1C}">
                <a14:useLocalDpi xmlns:a14="http://schemas.microsoft.com/office/drawing/2010/main" val="0"/>
              </a:ext>
            </a:extLst>
          </a:blip>
          <a:srcRect/>
          <a:stretch>
            <a:fillRect/>
          </a:stretch>
        </p:blipFill>
        <p:spPr bwMode="auto">
          <a:xfrm>
            <a:off x="381000" y="914400"/>
            <a:ext cx="8305800" cy="517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9146530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1D8E1B45-6B2E-42E8-A59B-28AF054340A7}" type="slidenum">
              <a:rPr lang="en-US" altLang="en-US" sz="1400">
                <a:latin typeface="Arial" panose="020B0604020202020204" pitchFamily="34" charset="0"/>
              </a:rPr>
              <a:pPr eaLnBrk="1" hangingPunct="1">
                <a:buFontTx/>
                <a:buNone/>
              </a:pPr>
              <a:t>32</a:t>
            </a:fld>
            <a:endParaRPr lang="en-US" altLang="en-US" sz="1400">
              <a:latin typeface="Arial" panose="020B0604020202020204" pitchFamily="34" charset="0"/>
            </a:endParaRPr>
          </a:p>
        </p:txBody>
      </p:sp>
      <p:pic>
        <p:nvPicPr>
          <p:cNvPr id="3" name="Picture 2" descr="Ch06_EA-06-05d"/>
          <p:cNvPicPr>
            <a:picLocks noChangeAspect="1" noChangeArrowheads="1"/>
          </p:cNvPicPr>
          <p:nvPr/>
        </p:nvPicPr>
        <p:blipFill>
          <a:blip r:embed="rId2">
            <a:clrChange>
              <a:clrFrom>
                <a:srgbClr val="F5F5F5"/>
              </a:clrFrom>
              <a:clrTo>
                <a:srgbClr val="F5F5F5">
                  <a:alpha val="0"/>
                </a:srgbClr>
              </a:clrTo>
            </a:clrChange>
            <a:extLst>
              <a:ext uri="{28A0092B-C50C-407E-A947-70E740481C1C}">
                <a14:useLocalDpi xmlns:a14="http://schemas.microsoft.com/office/drawing/2010/main" val="0"/>
              </a:ext>
            </a:extLst>
          </a:blip>
          <a:srcRect/>
          <a:stretch>
            <a:fillRect/>
          </a:stretch>
        </p:blipFill>
        <p:spPr bwMode="auto">
          <a:xfrm>
            <a:off x="381000" y="1079500"/>
            <a:ext cx="8305800" cy="524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6854560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16079C0F-FE36-44BB-A959-5F3AB8A13B94}" type="slidenum">
              <a:rPr lang="en-US" altLang="en-US" sz="1400">
                <a:latin typeface="Arial" panose="020B0604020202020204" pitchFamily="34" charset="0"/>
              </a:rPr>
              <a:pPr eaLnBrk="1" hangingPunct="1">
                <a:buFontTx/>
                <a:buNone/>
              </a:pPr>
              <a:t>33</a:t>
            </a:fld>
            <a:endParaRPr lang="en-US" altLang="en-US" sz="1400">
              <a:latin typeface="Arial" panose="020B0604020202020204" pitchFamily="34" charset="0"/>
            </a:endParaRPr>
          </a:p>
        </p:txBody>
      </p:sp>
      <p:pic>
        <p:nvPicPr>
          <p:cNvPr id="3" name="Picture 2" descr="Ch06_EA-06-05e"/>
          <p:cNvPicPr>
            <a:picLocks noChangeAspect="1" noChangeArrowheads="1"/>
          </p:cNvPicPr>
          <p:nvPr/>
        </p:nvPicPr>
        <p:blipFill>
          <a:blip r:embed="rId2">
            <a:clrChange>
              <a:clrFrom>
                <a:srgbClr val="F7F7F7"/>
              </a:clrFrom>
              <a:clrTo>
                <a:srgbClr val="F7F7F7">
                  <a:alpha val="0"/>
                </a:srgbClr>
              </a:clrTo>
            </a:clrChange>
            <a:extLst>
              <a:ext uri="{28A0092B-C50C-407E-A947-70E740481C1C}">
                <a14:useLocalDpi xmlns:a14="http://schemas.microsoft.com/office/drawing/2010/main" val="0"/>
              </a:ext>
            </a:extLst>
          </a:blip>
          <a:srcRect/>
          <a:stretch>
            <a:fillRect/>
          </a:stretch>
        </p:blipFill>
        <p:spPr bwMode="auto">
          <a:xfrm>
            <a:off x="457200" y="849313"/>
            <a:ext cx="8153400" cy="6161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3681563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0EBAC254-BFEF-4F71-852E-A1718041CD18}" type="slidenum">
              <a:rPr lang="en-US" altLang="en-US" sz="1400">
                <a:latin typeface="Arial" panose="020B0604020202020204" pitchFamily="34" charset="0"/>
              </a:rPr>
              <a:pPr eaLnBrk="1" hangingPunct="1">
                <a:buFontTx/>
                <a:buNone/>
              </a:pPr>
              <a:t>34</a:t>
            </a:fld>
            <a:endParaRPr lang="en-US" altLang="en-US" sz="1400">
              <a:latin typeface="Arial" panose="020B0604020202020204" pitchFamily="34" charset="0"/>
            </a:endParaRPr>
          </a:p>
        </p:txBody>
      </p:sp>
      <p:pic>
        <p:nvPicPr>
          <p:cNvPr id="3" name="Picture 2" descr="Ch06_EA-06-05f"/>
          <p:cNvPicPr>
            <a:picLocks noChangeAspect="1" noChangeArrowheads="1"/>
          </p:cNvPicPr>
          <p:nvPr/>
        </p:nvPicPr>
        <p:blipFill>
          <a:blip r:embed="rId2">
            <a:clrChange>
              <a:clrFrom>
                <a:srgbClr val="F5F5F5"/>
              </a:clrFrom>
              <a:clrTo>
                <a:srgbClr val="F5F5F5">
                  <a:alpha val="0"/>
                </a:srgbClr>
              </a:clrTo>
            </a:clrChange>
            <a:extLst>
              <a:ext uri="{28A0092B-C50C-407E-A947-70E740481C1C}">
                <a14:useLocalDpi xmlns:a14="http://schemas.microsoft.com/office/drawing/2010/main" val="0"/>
              </a:ext>
            </a:extLst>
          </a:blip>
          <a:srcRect/>
          <a:stretch>
            <a:fillRect/>
          </a:stretch>
        </p:blipFill>
        <p:spPr bwMode="auto">
          <a:xfrm>
            <a:off x="381000" y="1524000"/>
            <a:ext cx="8305800" cy="409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0585157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4"/>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0A02DE29-FA2B-4D25-9A21-D37D9450EEBF}" type="slidenum">
              <a:rPr lang="en-US" altLang="en-US" sz="1400">
                <a:latin typeface="Arial" panose="020B0604020202020204" pitchFamily="34" charset="0"/>
              </a:rPr>
              <a:pPr eaLnBrk="1" hangingPunct="1">
                <a:buFontTx/>
                <a:buNone/>
              </a:pPr>
              <a:t>35</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p:spPr>
        <p:txBody>
          <a:bodyPr/>
          <a:lstStyle/>
          <a:p>
            <a:pPr eaLnBrk="1" hangingPunct="1"/>
            <a:r>
              <a:rPr lang="en-US" altLang="en-US" dirty="0"/>
              <a:t>EXAMPLE 6.6</a:t>
            </a:r>
          </a:p>
        </p:txBody>
      </p:sp>
      <p:sp>
        <p:nvSpPr>
          <p:cNvPr id="4" name="Rectangle 3"/>
          <p:cNvSpPr txBox="1">
            <a:spLocks noChangeArrowheads="1"/>
          </p:cNvSpPr>
          <p:nvPr/>
        </p:nvSpPr>
        <p:spPr bwMode="auto">
          <a:xfrm>
            <a:off x="233363" y="1066800"/>
            <a:ext cx="8453437" cy="1295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Tx/>
              <a:buNone/>
            </a:pPr>
            <a:r>
              <a:rPr lang="en-US" altLang="en-US" sz="2800">
                <a:latin typeface="Arial" panose="020B0604020202020204" pitchFamily="34" charset="0"/>
              </a:rPr>
              <a:t>Draw the shear and moment diagrams for beam shown below.</a:t>
            </a:r>
          </a:p>
        </p:txBody>
      </p:sp>
      <p:pic>
        <p:nvPicPr>
          <p:cNvPr id="5" name="Content Placeholder 4" descr="AACLPIT0"/>
          <p:cNvPicPr>
            <a:picLocks noGrp="1" noChangeAspect="1" noChangeArrowheads="1"/>
          </p:cNvPicPr>
          <p:nvPr>
            <p:ph sz="half" idx="4294967295"/>
          </p:nvPr>
        </p:nvPicPr>
        <p:blipFill>
          <a:blip r:embed="rId2">
            <a:extLst>
              <a:ext uri="{28A0092B-C50C-407E-A947-70E740481C1C}">
                <a14:useLocalDpi xmlns:a14="http://schemas.microsoft.com/office/drawing/2010/main" val="0"/>
              </a:ext>
            </a:extLst>
          </a:blip>
          <a:srcRect/>
          <a:stretch>
            <a:fillRect/>
          </a:stretch>
        </p:blipFill>
        <p:spPr>
          <a:xfrm>
            <a:off x="1295400" y="2438400"/>
            <a:ext cx="6907213" cy="34353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32205045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4"/>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AFC1CF22-C801-4F6C-82A3-C75F93A360A4}" type="slidenum">
              <a:rPr lang="en-US" altLang="en-US" sz="1400">
                <a:latin typeface="Arial" panose="020B0604020202020204" pitchFamily="34" charset="0"/>
              </a:rPr>
              <a:pPr eaLnBrk="1" hangingPunct="1">
                <a:buFontTx/>
                <a:buNone/>
              </a:pPr>
              <a:t>36</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p:spPr>
        <p:txBody>
          <a:bodyPr/>
          <a:lstStyle/>
          <a:p>
            <a:pPr eaLnBrk="1" hangingPunct="1"/>
            <a:r>
              <a:rPr lang="en-US" altLang="en-US" dirty="0"/>
              <a:t>EXAMPLE 6.6 (SOLN)</a:t>
            </a:r>
          </a:p>
        </p:txBody>
      </p:sp>
      <p:sp>
        <p:nvSpPr>
          <p:cNvPr id="4" name="Rectangle 3"/>
          <p:cNvSpPr txBox="1">
            <a:spLocks noChangeArrowheads="1"/>
          </p:cNvSpPr>
          <p:nvPr/>
        </p:nvSpPr>
        <p:spPr bwMode="auto">
          <a:xfrm>
            <a:off x="309563" y="1066800"/>
            <a:ext cx="8301037" cy="2514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Tx/>
              <a:buNone/>
            </a:pPr>
            <a:r>
              <a:rPr lang="en-US" altLang="en-US" sz="2800">
                <a:solidFill>
                  <a:schemeClr val="accent2"/>
                </a:solidFill>
                <a:latin typeface="Arial" panose="020B0604020202020204" pitchFamily="34" charset="0"/>
              </a:rPr>
              <a:t>Support reactions: </a:t>
            </a:r>
            <a:r>
              <a:rPr lang="en-US" altLang="en-US" sz="2800">
                <a:latin typeface="Arial" panose="020B0604020202020204" pitchFamily="34" charset="0"/>
              </a:rPr>
              <a:t>Shown in free-body diagram.</a:t>
            </a:r>
          </a:p>
          <a:p>
            <a:pPr marL="0" indent="0">
              <a:buFontTx/>
              <a:buNone/>
            </a:pPr>
            <a:r>
              <a:rPr lang="en-US" altLang="en-US" sz="2800">
                <a:solidFill>
                  <a:schemeClr val="accent2"/>
                </a:solidFill>
                <a:latin typeface="Arial" panose="020B0604020202020204" pitchFamily="34" charset="0"/>
              </a:rPr>
              <a:t>Shear and moment functions</a:t>
            </a:r>
          </a:p>
          <a:p>
            <a:pPr marL="0" indent="0">
              <a:buFontTx/>
              <a:buNone/>
            </a:pPr>
            <a:r>
              <a:rPr lang="en-US" altLang="en-US" sz="2800">
                <a:latin typeface="Arial" panose="020B0604020202020204" pitchFamily="34" charset="0"/>
              </a:rPr>
              <a:t>Since there is a discontinuity of distributed load and a concentrated load at beam’s center, two regions of </a:t>
            </a:r>
            <a:r>
              <a:rPr lang="en-US" altLang="en-US" sz="2800" i="1"/>
              <a:t>x</a:t>
            </a:r>
            <a:r>
              <a:rPr lang="en-US" altLang="en-US" sz="2800">
                <a:latin typeface="Arial" panose="020B0604020202020204" pitchFamily="34" charset="0"/>
              </a:rPr>
              <a:t> must be considered.</a:t>
            </a:r>
          </a:p>
        </p:txBody>
      </p:sp>
      <p:pic>
        <p:nvPicPr>
          <p:cNvPr id="9" name="Picture 36" descr="AACLPIU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00800" y="3124200"/>
            <a:ext cx="2382838" cy="177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a:extLst>
              <a:ext uri="{FF2B5EF4-FFF2-40B4-BE49-F238E27FC236}">
                <a16:creationId xmlns:a16="http://schemas.microsoft.com/office/drawing/2014/main" id="{5851F023-1296-C49B-2469-46F19D6F5E70}"/>
              </a:ext>
            </a:extLst>
          </p:cNvPr>
          <p:cNvPicPr>
            <a:picLocks noChangeAspect="1"/>
          </p:cNvPicPr>
          <p:nvPr/>
        </p:nvPicPr>
        <p:blipFill>
          <a:blip r:embed="rId3"/>
          <a:stretch>
            <a:fillRect/>
          </a:stretch>
        </p:blipFill>
        <p:spPr>
          <a:xfrm>
            <a:off x="219436" y="3518103"/>
            <a:ext cx="6107044" cy="2844597"/>
          </a:xfrm>
          <a:prstGeom prst="rect">
            <a:avLst/>
          </a:prstGeom>
        </p:spPr>
      </p:pic>
    </p:spTree>
    <p:extLst>
      <p:ext uri="{BB962C8B-B14F-4D97-AF65-F5344CB8AC3E}">
        <p14:creationId xmlns:p14="http://schemas.microsoft.com/office/powerpoint/2010/main" val="9248645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4"/>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0E0D3418-5F09-4AE9-8A2A-730EAEAF5EA4}" type="slidenum">
              <a:rPr lang="en-US" altLang="en-US" sz="1400">
                <a:latin typeface="Arial" panose="020B0604020202020204" pitchFamily="34" charset="0"/>
              </a:rPr>
              <a:pPr eaLnBrk="1" hangingPunct="1">
                <a:buFontTx/>
                <a:buNone/>
              </a:pPr>
              <a:t>37</a:t>
            </a:fld>
            <a:endParaRPr lang="en-US" altLang="en-US" sz="1400">
              <a:latin typeface="Arial" panose="020B0604020202020204" pitchFamily="34" charset="0"/>
            </a:endParaRPr>
          </a:p>
        </p:txBody>
      </p:sp>
      <p:pic>
        <p:nvPicPr>
          <p:cNvPr id="9" name="Content Placeholder 8" descr="AACLPIV0"/>
          <p:cNvPicPr>
            <a:picLocks noGrp="1" noChangeAspect="1" noChangeArrowheads="1"/>
          </p:cNvPicPr>
          <p:nvPr>
            <p:ph sz="half" idx="4294967295"/>
          </p:nvPr>
        </p:nvPicPr>
        <p:blipFill>
          <a:blip r:embed="rId2">
            <a:extLst>
              <a:ext uri="{28A0092B-C50C-407E-A947-70E740481C1C}">
                <a14:useLocalDpi xmlns:a14="http://schemas.microsoft.com/office/drawing/2010/main" val="0"/>
              </a:ext>
            </a:extLst>
          </a:blip>
          <a:srcRect/>
          <a:stretch>
            <a:fillRect/>
          </a:stretch>
        </p:blipFill>
        <p:spPr>
          <a:xfrm>
            <a:off x="2286000" y="4038600"/>
            <a:ext cx="4038600" cy="26924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4" name="Picture 13">
            <a:extLst>
              <a:ext uri="{FF2B5EF4-FFF2-40B4-BE49-F238E27FC236}">
                <a16:creationId xmlns:a16="http://schemas.microsoft.com/office/drawing/2014/main" id="{110C0ED9-2F4B-73BC-7A10-08E4A2A5CA53}"/>
              </a:ext>
            </a:extLst>
          </p:cNvPr>
          <p:cNvPicPr>
            <a:picLocks noChangeAspect="1"/>
          </p:cNvPicPr>
          <p:nvPr/>
        </p:nvPicPr>
        <p:blipFill>
          <a:blip r:embed="rId3"/>
          <a:stretch>
            <a:fillRect/>
          </a:stretch>
        </p:blipFill>
        <p:spPr>
          <a:xfrm>
            <a:off x="695325" y="304800"/>
            <a:ext cx="7000875" cy="3732653"/>
          </a:xfrm>
          <a:prstGeom prst="rect">
            <a:avLst/>
          </a:prstGeom>
        </p:spPr>
      </p:pic>
    </p:spTree>
    <p:extLst>
      <p:ext uri="{BB962C8B-B14F-4D97-AF65-F5344CB8AC3E}">
        <p14:creationId xmlns:p14="http://schemas.microsoft.com/office/powerpoint/2010/main" val="72778054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4"/>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2A758C4A-DCCB-468B-ADB8-019A476E135F}" type="slidenum">
              <a:rPr lang="en-US" altLang="en-US" sz="1400">
                <a:latin typeface="Arial" panose="020B0604020202020204" pitchFamily="34" charset="0"/>
              </a:rPr>
              <a:pPr eaLnBrk="1" hangingPunct="1">
                <a:buFontTx/>
                <a:buNone/>
              </a:pPr>
              <a:t>38</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p:spPr>
        <p:txBody>
          <a:bodyPr/>
          <a:lstStyle/>
          <a:p>
            <a:pPr eaLnBrk="1" hangingPunct="1"/>
            <a:r>
              <a:rPr lang="en-US" altLang="en-US" dirty="0"/>
              <a:t>EXAMPLE 6.6 (SOLN)</a:t>
            </a:r>
          </a:p>
        </p:txBody>
      </p:sp>
      <p:sp>
        <p:nvSpPr>
          <p:cNvPr id="4" name="Rectangle 3"/>
          <p:cNvSpPr txBox="1">
            <a:spLocks noChangeArrowheads="1"/>
          </p:cNvSpPr>
          <p:nvPr/>
        </p:nvSpPr>
        <p:spPr bwMode="auto">
          <a:xfrm>
            <a:off x="309563" y="1066800"/>
            <a:ext cx="8301037" cy="609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Tx/>
              <a:buNone/>
            </a:pPr>
            <a:r>
              <a:rPr lang="en-US" altLang="en-US" sz="2800">
                <a:solidFill>
                  <a:schemeClr val="accent2"/>
                </a:solidFill>
                <a:latin typeface="Arial" panose="020B0604020202020204" pitchFamily="34" charset="0"/>
              </a:rPr>
              <a:t>Shear and moment diagrams</a:t>
            </a:r>
          </a:p>
        </p:txBody>
      </p:sp>
      <p:pic>
        <p:nvPicPr>
          <p:cNvPr id="5" name="Picture 11" descr="AACLPIW0"/>
          <p:cNvPicPr>
            <a:picLocks noGrp="1" noChangeAspect="1" noChangeArrowheads="1"/>
          </p:cNvPicPr>
          <p:nvPr>
            <p:ph sz="half" idx="4294967295"/>
          </p:nvPr>
        </p:nvPicPr>
        <p:blipFill>
          <a:blip r:embed="rId2">
            <a:extLst>
              <a:ext uri="{28A0092B-C50C-407E-A947-70E740481C1C}">
                <a14:useLocalDpi xmlns:a14="http://schemas.microsoft.com/office/drawing/2010/main" val="0"/>
              </a:ext>
            </a:extLst>
          </a:blip>
          <a:srcRect/>
          <a:stretch>
            <a:fillRect/>
          </a:stretch>
        </p:blipFill>
        <p:spPr>
          <a:xfrm>
            <a:off x="5105400" y="1295400"/>
            <a:ext cx="3592513" cy="55626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119703096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4"/>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7CC05F67-1E68-428B-988A-9E81553C711F}" type="slidenum">
              <a:rPr lang="en-US" altLang="en-US" sz="1400">
                <a:latin typeface="Arial" panose="020B0604020202020204" pitchFamily="34" charset="0"/>
              </a:rPr>
              <a:pPr eaLnBrk="1" hangingPunct="1">
                <a:buFontTx/>
                <a:buNone/>
              </a:pPr>
              <a:t>39</a:t>
            </a:fld>
            <a:endParaRPr lang="en-US" altLang="en-US" sz="1400">
              <a:latin typeface="Arial" panose="020B0604020202020204" pitchFamily="34" charset="0"/>
            </a:endParaRPr>
          </a:p>
        </p:txBody>
      </p:sp>
      <p:sp>
        <p:nvSpPr>
          <p:cNvPr id="3" name="Rectangle 3"/>
          <p:cNvSpPr>
            <a:spLocks noGrp="1" noChangeArrowheads="1"/>
          </p:cNvSpPr>
          <p:nvPr>
            <p:ph type="title"/>
          </p:nvPr>
        </p:nvSpPr>
        <p:spPr>
          <a:xfrm>
            <a:off x="57150" y="495300"/>
            <a:ext cx="8763000" cy="457200"/>
          </a:xfrm>
          <a:noFill/>
        </p:spPr>
        <p:txBody>
          <a:bodyPr/>
          <a:lstStyle/>
          <a:p>
            <a:pPr eaLnBrk="1" hangingPunct="1"/>
            <a:r>
              <a:rPr lang="en-US" altLang="en-US" sz="2800" dirty="0"/>
              <a:t>GRAPHICAL METHOD FOR CONSTRUCTING SHEAR AND MOMENT DIAGRAMS</a:t>
            </a:r>
          </a:p>
        </p:txBody>
      </p:sp>
      <p:sp>
        <p:nvSpPr>
          <p:cNvPr id="6" name="Content Placeholder 2">
            <a:extLst>
              <a:ext uri="{FF2B5EF4-FFF2-40B4-BE49-F238E27FC236}">
                <a16:creationId xmlns:a16="http://schemas.microsoft.com/office/drawing/2014/main" id="{DE7856A7-210E-4E83-E2FC-4735C5AA77B3}"/>
              </a:ext>
            </a:extLst>
          </p:cNvPr>
          <p:cNvSpPr>
            <a:spLocks noGrp="1"/>
          </p:cNvSpPr>
          <p:nvPr>
            <p:ph idx="1"/>
          </p:nvPr>
        </p:nvSpPr>
        <p:spPr>
          <a:xfrm>
            <a:off x="457200" y="1295401"/>
            <a:ext cx="8229600" cy="1758446"/>
          </a:xfrm>
        </p:spPr>
        <p:txBody>
          <a:bodyPr/>
          <a:lstStyle/>
          <a:p>
            <a:r>
              <a:rPr lang="en-US" dirty="0"/>
              <a:t>Why?</a:t>
            </a:r>
          </a:p>
          <a:p>
            <a:pPr lvl="1"/>
            <a:r>
              <a:rPr dirty="0"/>
              <a:t>Fast and intuitive</a:t>
            </a:r>
          </a:p>
          <a:p>
            <a:pPr lvl="1"/>
            <a:r>
              <a:rPr dirty="0"/>
              <a:t>Minimal equations, maximum understanding</a:t>
            </a:r>
          </a:p>
        </p:txBody>
      </p:sp>
      <p:sp>
        <p:nvSpPr>
          <p:cNvPr id="7" name="Content Placeholder 2">
            <a:extLst>
              <a:ext uri="{FF2B5EF4-FFF2-40B4-BE49-F238E27FC236}">
                <a16:creationId xmlns:a16="http://schemas.microsoft.com/office/drawing/2014/main" id="{2E82B634-185A-F9AE-1FA9-4B94D9C19260}"/>
              </a:ext>
            </a:extLst>
          </p:cNvPr>
          <p:cNvSpPr txBox="1">
            <a:spLocks/>
          </p:cNvSpPr>
          <p:nvPr/>
        </p:nvSpPr>
        <p:spPr bwMode="auto">
          <a:xfrm>
            <a:off x="457200" y="3581400"/>
            <a:ext cx="8229600" cy="2286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a:t>We will</a:t>
            </a:r>
          </a:p>
          <a:p>
            <a:pPr lvl="1"/>
            <a:r>
              <a:rPr lang="en-US" dirty="0"/>
              <a:t>Understand load–shear–moment relationship</a:t>
            </a:r>
          </a:p>
          <a:p>
            <a:pPr lvl="1"/>
            <a:r>
              <a:rPr lang="en-US" dirty="0"/>
              <a:t>Construct shear force diagrams graphically</a:t>
            </a:r>
          </a:p>
          <a:p>
            <a:pPr lvl="1"/>
            <a:r>
              <a:rPr lang="en-US" dirty="0"/>
              <a:t>Construct bending moment diagrams using area method</a:t>
            </a:r>
          </a:p>
        </p:txBody>
      </p:sp>
    </p:spTree>
    <p:extLst>
      <p:ext uri="{BB962C8B-B14F-4D97-AF65-F5344CB8AC3E}">
        <p14:creationId xmlns:p14="http://schemas.microsoft.com/office/powerpoint/2010/main" val="7987576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4087761C-0CF5-4E13-950B-CFCEFD224644}" type="slidenum">
              <a:rPr lang="en-US" altLang="en-US" sz="1400">
                <a:latin typeface="Arial" panose="020B0604020202020204" pitchFamily="34" charset="0"/>
              </a:rPr>
              <a:pPr eaLnBrk="1" hangingPunct="1">
                <a:buFontTx/>
                <a:buNone/>
              </a:pPr>
              <a:t>4</a:t>
            </a:fld>
            <a:endParaRPr lang="en-US" altLang="en-US" sz="1400">
              <a:latin typeface="Arial" panose="020B0604020202020204" pitchFamily="34" charset="0"/>
            </a:endParaRPr>
          </a:p>
        </p:txBody>
      </p:sp>
      <p:sp>
        <p:nvSpPr>
          <p:cNvPr id="3" name="Rectangle 3"/>
          <p:cNvSpPr txBox="1">
            <a:spLocks noChangeArrowheads="1"/>
          </p:cNvSpPr>
          <p:nvPr/>
        </p:nvSpPr>
        <p:spPr bwMode="auto">
          <a:xfrm>
            <a:off x="382588" y="1066800"/>
            <a:ext cx="8377237" cy="1600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altLang="en-US" sz="2800" dirty="0">
                <a:latin typeface="Arial" panose="020B0604020202020204" pitchFamily="34" charset="0"/>
              </a:rPr>
              <a:t>Members that are slender and support </a:t>
            </a:r>
            <a:r>
              <a:rPr lang="en-US" altLang="en-US" sz="2800" i="1" dirty="0">
                <a:latin typeface="Arial" panose="020B0604020202020204" pitchFamily="34" charset="0"/>
              </a:rPr>
              <a:t>loadings applied perpendicular to their longitudinal axis </a:t>
            </a:r>
            <a:r>
              <a:rPr lang="en-US" altLang="en-US" sz="2800" dirty="0">
                <a:latin typeface="Arial" panose="020B0604020202020204" pitchFamily="34" charset="0"/>
              </a:rPr>
              <a:t>(transverse loadings) are called </a:t>
            </a:r>
            <a:r>
              <a:rPr lang="en-US" altLang="en-US" sz="2800" i="1" dirty="0">
                <a:latin typeface="Arial" panose="020B0604020202020204" pitchFamily="34" charset="0"/>
              </a:rPr>
              <a:t>beams</a:t>
            </a:r>
            <a:endParaRPr lang="en-US" altLang="en-US" sz="2800" i="1" dirty="0"/>
          </a:p>
        </p:txBody>
      </p:sp>
      <p:sp>
        <p:nvSpPr>
          <p:cNvPr id="4" name="Rectangle 4"/>
          <p:cNvSpPr>
            <a:spLocks noGrp="1" noChangeArrowheads="1"/>
          </p:cNvSpPr>
          <p:nvPr>
            <p:ph type="title"/>
          </p:nvPr>
        </p:nvSpPr>
        <p:spPr>
          <a:xfrm>
            <a:off x="76200" y="490538"/>
            <a:ext cx="8763000" cy="457200"/>
          </a:xfrm>
          <a:noFill/>
        </p:spPr>
        <p:txBody>
          <a:bodyPr/>
          <a:lstStyle/>
          <a:p>
            <a:pPr eaLnBrk="1" hangingPunct="1"/>
            <a:r>
              <a:rPr lang="en-US" altLang="en-US" sz="2400" dirty="0"/>
              <a:t>BEAMS</a:t>
            </a:r>
          </a:p>
        </p:txBody>
      </p:sp>
      <p:pic>
        <p:nvPicPr>
          <p:cNvPr id="5" name="Picture 12" descr="msotw9_temp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451100"/>
            <a:ext cx="9144000" cy="3184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4454243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514600"/>
            <a:ext cx="8229600" cy="3048000"/>
          </a:xfrm>
        </p:spPr>
        <p:txBody>
          <a:bodyPr/>
          <a:lstStyle/>
          <a:p>
            <a:pPr marL="0" indent="0">
              <a:buNone/>
            </a:pPr>
            <a:r>
              <a:rPr lang="en-MY" dirty="0"/>
              <a:t>The Big Picture</a:t>
            </a:r>
          </a:p>
          <a:p>
            <a:r>
              <a:rPr dirty="0"/>
              <a:t>LOAD → SHEAR → MOMENT</a:t>
            </a:r>
          </a:p>
          <a:p>
            <a:r>
              <a:rPr dirty="0"/>
              <a:t>Loads change shear force</a:t>
            </a:r>
          </a:p>
          <a:p>
            <a:r>
              <a:rPr dirty="0"/>
              <a:t>Shear force creates bending moment</a:t>
            </a:r>
          </a:p>
          <a:p>
            <a:r>
              <a:rPr dirty="0"/>
              <a:t>Area and slope link all diagrams</a:t>
            </a:r>
          </a:p>
        </p:txBody>
      </p:sp>
      <p:sp>
        <p:nvSpPr>
          <p:cNvPr id="4" name="Rectangle 3">
            <a:extLst>
              <a:ext uri="{FF2B5EF4-FFF2-40B4-BE49-F238E27FC236}">
                <a16:creationId xmlns:a16="http://schemas.microsoft.com/office/drawing/2014/main" id="{2B651C1C-5FF9-2F87-AA24-DC7C9E67ED5D}"/>
              </a:ext>
            </a:extLst>
          </p:cNvPr>
          <p:cNvSpPr txBox="1">
            <a:spLocks noChangeArrowheads="1"/>
          </p:cNvSpPr>
          <p:nvPr/>
        </p:nvSpPr>
        <p:spPr bwMode="auto">
          <a:xfrm>
            <a:off x="57150" y="495300"/>
            <a:ext cx="8763000" cy="4572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r>
              <a:rPr lang="en-US" altLang="en-US" sz="2800"/>
              <a:t>GRAPHICAL METHOD FOR CONSTRUCTING SHEAR AND MOMENT DIAGRAMS</a:t>
            </a:r>
            <a:endParaRPr lang="en-US" altLang="en-US" sz="280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183EAE-6DD9-DBB9-EFF5-E27E615D508C}"/>
            </a:ext>
          </a:extLst>
        </p:cNvPr>
        <p:cNvGrpSpPr/>
        <p:nvPr/>
      </p:nvGrpSpPr>
      <p:grpSpPr>
        <a:xfrm>
          <a:off x="0" y="0"/>
          <a:ext cx="0" cy="0"/>
          <a:chOff x="0" y="0"/>
          <a:chExt cx="0" cy="0"/>
        </a:xfrm>
      </p:grpSpPr>
      <p:sp>
        <p:nvSpPr>
          <p:cNvPr id="2" name="Slide Number Placeholder 4">
            <a:extLst>
              <a:ext uri="{FF2B5EF4-FFF2-40B4-BE49-F238E27FC236}">
                <a16:creationId xmlns:a16="http://schemas.microsoft.com/office/drawing/2014/main" id="{F64E5756-2374-A7AF-CFAC-C493FA81FF8A}"/>
              </a:ext>
            </a:extLst>
          </p:cNvPr>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7CC05F67-1E68-428B-988A-9E81553C711F}" type="slidenum">
              <a:rPr lang="en-US" altLang="en-US" sz="1400">
                <a:latin typeface="Arial" panose="020B0604020202020204" pitchFamily="34" charset="0"/>
              </a:rPr>
              <a:pPr eaLnBrk="1" hangingPunct="1">
                <a:buFontTx/>
                <a:buNone/>
              </a:pPr>
              <a:t>41</a:t>
            </a:fld>
            <a:endParaRPr lang="en-US" altLang="en-US" sz="1400">
              <a:latin typeface="Arial" panose="020B0604020202020204" pitchFamily="34" charset="0"/>
            </a:endParaRPr>
          </a:p>
        </p:txBody>
      </p:sp>
      <p:sp>
        <p:nvSpPr>
          <p:cNvPr id="3" name="Rectangle 3">
            <a:extLst>
              <a:ext uri="{FF2B5EF4-FFF2-40B4-BE49-F238E27FC236}">
                <a16:creationId xmlns:a16="http://schemas.microsoft.com/office/drawing/2014/main" id="{E079D443-6636-7338-B39F-19B5C0091928}"/>
              </a:ext>
            </a:extLst>
          </p:cNvPr>
          <p:cNvSpPr>
            <a:spLocks noGrp="1" noChangeArrowheads="1"/>
          </p:cNvSpPr>
          <p:nvPr>
            <p:ph type="title"/>
          </p:nvPr>
        </p:nvSpPr>
        <p:spPr>
          <a:xfrm>
            <a:off x="57150" y="495300"/>
            <a:ext cx="8763000" cy="457200"/>
          </a:xfrm>
          <a:noFill/>
        </p:spPr>
        <p:txBody>
          <a:bodyPr/>
          <a:lstStyle/>
          <a:p>
            <a:pPr eaLnBrk="1" hangingPunct="1"/>
            <a:r>
              <a:rPr lang="en-US" altLang="en-US" sz="2800" dirty="0"/>
              <a:t>GRAPHICAL METHOD FOR CONSTRUCTING SHEAR AND MOMENT DIAGRAMS</a:t>
            </a:r>
          </a:p>
        </p:txBody>
      </p:sp>
      <p:sp>
        <p:nvSpPr>
          <p:cNvPr id="4" name="Rectangle 2">
            <a:extLst>
              <a:ext uri="{FF2B5EF4-FFF2-40B4-BE49-F238E27FC236}">
                <a16:creationId xmlns:a16="http://schemas.microsoft.com/office/drawing/2014/main" id="{D436243C-D69F-54F1-9FBB-C66D31109A1C}"/>
              </a:ext>
            </a:extLst>
          </p:cNvPr>
          <p:cNvSpPr txBox="1">
            <a:spLocks noChangeArrowheads="1"/>
          </p:cNvSpPr>
          <p:nvPr/>
        </p:nvSpPr>
        <p:spPr bwMode="auto">
          <a:xfrm>
            <a:off x="233363" y="1066800"/>
            <a:ext cx="8605837" cy="2133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altLang="en-US" sz="2800" dirty="0">
                <a:latin typeface="Arial" panose="020B0604020202020204" pitchFamily="34" charset="0"/>
              </a:rPr>
              <a:t>Shear and moment diagram can also be constructed based on two differential equations that exist among </a:t>
            </a:r>
            <a:r>
              <a:rPr lang="en-US" altLang="en-US" sz="2800" i="1" dirty="0">
                <a:latin typeface="Arial" panose="020B0604020202020204" pitchFamily="34" charset="0"/>
              </a:rPr>
              <a:t>distributed load</a:t>
            </a:r>
            <a:r>
              <a:rPr lang="en-US" altLang="en-US" sz="2800" dirty="0">
                <a:latin typeface="Arial" panose="020B0604020202020204" pitchFamily="34" charset="0"/>
              </a:rPr>
              <a:t>, shear and moment</a:t>
            </a:r>
          </a:p>
        </p:txBody>
      </p:sp>
    </p:spTree>
    <p:extLst>
      <p:ext uri="{BB962C8B-B14F-4D97-AF65-F5344CB8AC3E}">
        <p14:creationId xmlns:p14="http://schemas.microsoft.com/office/powerpoint/2010/main" val="298738075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4"/>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A56D2BCC-E184-4CF2-BDB0-9B2798CE0DBF}" type="slidenum">
              <a:rPr lang="en-US" altLang="en-US" sz="1400">
                <a:latin typeface="Arial" panose="020B0604020202020204" pitchFamily="34" charset="0"/>
              </a:rPr>
              <a:pPr eaLnBrk="1" hangingPunct="1">
                <a:buFontTx/>
                <a:buNone/>
              </a:pPr>
              <a:t>42</a:t>
            </a:fld>
            <a:endParaRPr lang="en-US" altLang="en-US" sz="1400">
              <a:latin typeface="Arial" panose="020B0604020202020204" pitchFamily="34" charset="0"/>
            </a:endParaRPr>
          </a:p>
        </p:txBody>
      </p:sp>
      <p:sp>
        <p:nvSpPr>
          <p:cNvPr id="3" name="Rectangle 18"/>
          <p:cNvSpPr>
            <a:spLocks noChangeArrowheads="1"/>
          </p:cNvSpPr>
          <p:nvPr/>
        </p:nvSpPr>
        <p:spPr bwMode="auto">
          <a:xfrm>
            <a:off x="5105400" y="1676400"/>
            <a:ext cx="3810000" cy="3962400"/>
          </a:xfrm>
          <a:prstGeom prst="rect">
            <a:avLst/>
          </a:prstGeom>
          <a:solidFill>
            <a:srgbClr val="FFFFCC"/>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endParaRPr lang="en-MY" altLang="en-US" sz="2800">
              <a:latin typeface="Arial" panose="020B0604020202020204" pitchFamily="34" charset="0"/>
            </a:endParaRPr>
          </a:p>
        </p:txBody>
      </p:sp>
      <p:sp>
        <p:nvSpPr>
          <p:cNvPr id="4" name="Rectangle 17"/>
          <p:cNvSpPr>
            <a:spLocks noChangeArrowheads="1"/>
          </p:cNvSpPr>
          <p:nvPr/>
        </p:nvSpPr>
        <p:spPr bwMode="auto">
          <a:xfrm>
            <a:off x="457200" y="1676400"/>
            <a:ext cx="4419600" cy="3962400"/>
          </a:xfrm>
          <a:prstGeom prst="rect">
            <a:avLst/>
          </a:prstGeom>
          <a:solidFill>
            <a:srgbClr val="FFFFCC"/>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endParaRPr lang="en-MY" altLang="en-US" sz="2800">
              <a:latin typeface="Arial" panose="020B0604020202020204" pitchFamily="34" charset="0"/>
            </a:endParaRPr>
          </a:p>
        </p:txBody>
      </p:sp>
      <p:sp>
        <p:nvSpPr>
          <p:cNvPr id="6" name="Rectangle 3"/>
          <p:cNvSpPr txBox="1">
            <a:spLocks noChangeArrowheads="1"/>
          </p:cNvSpPr>
          <p:nvPr/>
        </p:nvSpPr>
        <p:spPr bwMode="auto">
          <a:xfrm>
            <a:off x="385763" y="1066800"/>
            <a:ext cx="8301037" cy="533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Tx/>
              <a:buNone/>
            </a:pPr>
            <a:r>
              <a:rPr lang="en-US" altLang="en-US" sz="2800" b="1">
                <a:solidFill>
                  <a:srgbClr val="CC3300"/>
                </a:solidFill>
                <a:latin typeface="Arial" panose="020B0604020202020204" pitchFamily="34" charset="0"/>
              </a:rPr>
              <a:t>Regions of distributed load</a:t>
            </a:r>
          </a:p>
        </p:txBody>
      </p:sp>
      <p:sp>
        <p:nvSpPr>
          <p:cNvPr id="7" name="Text Box 6"/>
          <p:cNvSpPr txBox="1">
            <a:spLocks noChangeArrowheads="1"/>
          </p:cNvSpPr>
          <p:nvPr/>
        </p:nvSpPr>
        <p:spPr bwMode="auto">
          <a:xfrm>
            <a:off x="1752600" y="1719263"/>
            <a:ext cx="579438" cy="1031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buFontTx/>
              <a:buNone/>
            </a:pPr>
            <a:r>
              <a:rPr lang="en-US" altLang="en-US" sz="2800" i="1"/>
              <a:t>dV</a:t>
            </a:r>
          </a:p>
          <a:p>
            <a:pPr algn="ctr" eaLnBrk="1" hangingPunct="1">
              <a:buFontTx/>
              <a:buNone/>
            </a:pPr>
            <a:r>
              <a:rPr lang="en-US" altLang="en-US" sz="2800" i="1"/>
              <a:t>dx</a:t>
            </a:r>
          </a:p>
        </p:txBody>
      </p:sp>
      <p:sp>
        <p:nvSpPr>
          <p:cNvPr id="8" name="Text Box 7"/>
          <p:cNvSpPr txBox="1">
            <a:spLocks noChangeArrowheads="1"/>
          </p:cNvSpPr>
          <p:nvPr/>
        </p:nvSpPr>
        <p:spPr bwMode="auto">
          <a:xfrm>
            <a:off x="2270125" y="1965325"/>
            <a:ext cx="1300163"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a:t>= </a:t>
            </a:r>
            <a:r>
              <a:rPr lang="en-US" altLang="en-US" sz="2800">
                <a:sym typeface="Symbol" panose="05050102010706020507" pitchFamily="18" charset="2"/>
              </a:rPr>
              <a:t></a:t>
            </a:r>
            <a:r>
              <a:rPr lang="en-US" altLang="en-US" sz="2800" i="1"/>
              <a:t>w</a:t>
            </a:r>
            <a:r>
              <a:rPr lang="en-US" altLang="en-US" sz="2800"/>
              <a:t>(</a:t>
            </a:r>
            <a:r>
              <a:rPr lang="en-US" altLang="en-US" sz="2800" i="1"/>
              <a:t>x</a:t>
            </a:r>
            <a:r>
              <a:rPr lang="en-US" altLang="en-US" sz="2800"/>
              <a:t>)</a:t>
            </a:r>
          </a:p>
        </p:txBody>
      </p:sp>
      <p:sp>
        <p:nvSpPr>
          <p:cNvPr id="9" name="Line 9"/>
          <p:cNvSpPr>
            <a:spLocks noChangeShapeType="1"/>
          </p:cNvSpPr>
          <p:nvPr/>
        </p:nvSpPr>
        <p:spPr bwMode="auto">
          <a:xfrm>
            <a:off x="1752600" y="2252663"/>
            <a:ext cx="5334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 name="Text Box 10"/>
          <p:cNvSpPr txBox="1">
            <a:spLocks noChangeArrowheads="1"/>
          </p:cNvSpPr>
          <p:nvPr/>
        </p:nvSpPr>
        <p:spPr bwMode="auto">
          <a:xfrm>
            <a:off x="6224588" y="1676400"/>
            <a:ext cx="658812" cy="1031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buFontTx/>
              <a:buNone/>
            </a:pPr>
            <a:r>
              <a:rPr lang="en-US" altLang="en-US" sz="2800" i="1"/>
              <a:t>dM</a:t>
            </a:r>
          </a:p>
          <a:p>
            <a:pPr algn="ctr" eaLnBrk="1" hangingPunct="1">
              <a:buFontTx/>
              <a:buNone/>
            </a:pPr>
            <a:r>
              <a:rPr lang="en-US" altLang="en-US" sz="2800" i="1"/>
              <a:t>dx</a:t>
            </a:r>
          </a:p>
        </p:txBody>
      </p:sp>
      <p:sp>
        <p:nvSpPr>
          <p:cNvPr id="11" name="Text Box 11"/>
          <p:cNvSpPr txBox="1">
            <a:spLocks noChangeArrowheads="1"/>
          </p:cNvSpPr>
          <p:nvPr/>
        </p:nvSpPr>
        <p:spPr bwMode="auto">
          <a:xfrm>
            <a:off x="6781800" y="1928813"/>
            <a:ext cx="690563"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a:t>= </a:t>
            </a:r>
            <a:r>
              <a:rPr lang="en-US" altLang="en-US" sz="2800" i="1">
                <a:sym typeface="Symbol" panose="05050102010706020507" pitchFamily="18" charset="2"/>
              </a:rPr>
              <a:t>V</a:t>
            </a:r>
            <a:endParaRPr lang="en-US" altLang="en-US" sz="2800" i="1"/>
          </a:p>
        </p:txBody>
      </p:sp>
      <p:sp>
        <p:nvSpPr>
          <p:cNvPr id="12" name="Line 12"/>
          <p:cNvSpPr>
            <a:spLocks noChangeShapeType="1"/>
          </p:cNvSpPr>
          <p:nvPr/>
        </p:nvSpPr>
        <p:spPr bwMode="auto">
          <a:xfrm>
            <a:off x="6264275" y="2209800"/>
            <a:ext cx="5334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 name="Text Box 13"/>
          <p:cNvSpPr txBox="1">
            <a:spLocks noChangeArrowheads="1"/>
          </p:cNvSpPr>
          <p:nvPr/>
        </p:nvSpPr>
        <p:spPr bwMode="auto">
          <a:xfrm>
            <a:off x="819150" y="3036888"/>
            <a:ext cx="1828800" cy="2227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a:latin typeface="Arial" panose="020B0604020202020204" pitchFamily="34" charset="0"/>
              </a:rPr>
              <a:t>Slope of shear diagram at each point</a:t>
            </a:r>
          </a:p>
        </p:txBody>
      </p:sp>
      <p:sp>
        <p:nvSpPr>
          <p:cNvPr id="14" name="Text Box 14"/>
          <p:cNvSpPr txBox="1">
            <a:spLocks noChangeArrowheads="1"/>
          </p:cNvSpPr>
          <p:nvPr/>
        </p:nvSpPr>
        <p:spPr bwMode="auto">
          <a:xfrm>
            <a:off x="5334000" y="3182938"/>
            <a:ext cx="1600200" cy="2227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a:latin typeface="Arial" panose="020B0604020202020204" pitchFamily="34" charset="0"/>
              </a:rPr>
              <a:t>Slope of moment diagram at each point</a:t>
            </a:r>
          </a:p>
        </p:txBody>
      </p:sp>
      <p:sp>
        <p:nvSpPr>
          <p:cNvPr id="15" name="Text Box 15"/>
          <p:cNvSpPr txBox="1">
            <a:spLocks noChangeArrowheads="1"/>
          </p:cNvSpPr>
          <p:nvPr/>
        </p:nvSpPr>
        <p:spPr bwMode="auto">
          <a:xfrm>
            <a:off x="2286000" y="3048000"/>
            <a:ext cx="2590800" cy="1800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519113" indent="-519113"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a:latin typeface="Arial" panose="020B0604020202020204" pitchFamily="34" charset="0"/>
              </a:rPr>
              <a:t>= </a:t>
            </a:r>
            <a:r>
              <a:rPr lang="en-US" altLang="en-US" sz="2800">
                <a:latin typeface="Arial" panose="020B0604020202020204" pitchFamily="34" charset="0"/>
                <a:sym typeface="Symbol" panose="05050102010706020507" pitchFamily="18" charset="2"/>
              </a:rPr>
              <a:t></a:t>
            </a:r>
            <a:r>
              <a:rPr lang="en-US" altLang="en-US" sz="2800">
                <a:latin typeface="Arial" panose="020B0604020202020204" pitchFamily="34" charset="0"/>
              </a:rPr>
              <a:t>distributed load intensity at each point</a:t>
            </a:r>
          </a:p>
        </p:txBody>
      </p:sp>
      <p:sp>
        <p:nvSpPr>
          <p:cNvPr id="16" name="Text Box 16"/>
          <p:cNvSpPr txBox="1">
            <a:spLocks noChangeArrowheads="1"/>
          </p:cNvSpPr>
          <p:nvPr/>
        </p:nvSpPr>
        <p:spPr bwMode="auto">
          <a:xfrm>
            <a:off x="6781800" y="3182938"/>
            <a:ext cx="2209800"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90513" indent="-290513"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a:latin typeface="Arial" panose="020B0604020202020204" pitchFamily="34" charset="0"/>
              </a:rPr>
              <a:t>= shear at each point</a:t>
            </a:r>
          </a:p>
        </p:txBody>
      </p:sp>
      <p:sp>
        <p:nvSpPr>
          <p:cNvPr id="19" name="Rectangle 3">
            <a:extLst>
              <a:ext uri="{FF2B5EF4-FFF2-40B4-BE49-F238E27FC236}">
                <a16:creationId xmlns:a16="http://schemas.microsoft.com/office/drawing/2014/main" id="{FB008970-35F2-0BDB-DFEE-267D36100A0E}"/>
              </a:ext>
            </a:extLst>
          </p:cNvPr>
          <p:cNvSpPr>
            <a:spLocks noGrp="1" noChangeArrowheads="1"/>
          </p:cNvSpPr>
          <p:nvPr>
            <p:ph type="title"/>
          </p:nvPr>
        </p:nvSpPr>
        <p:spPr>
          <a:xfrm>
            <a:off x="57150" y="495300"/>
            <a:ext cx="8763000" cy="457200"/>
          </a:xfrm>
          <a:noFill/>
        </p:spPr>
        <p:txBody>
          <a:bodyPr/>
          <a:lstStyle/>
          <a:p>
            <a:pPr eaLnBrk="1" hangingPunct="1"/>
            <a:r>
              <a:rPr lang="en-US" altLang="en-US" sz="2800" dirty="0"/>
              <a:t>GRAPHICAL METHOD FOR CONSTRUCTING SHEAR AND MOMENT DIAGRAMS</a:t>
            </a:r>
          </a:p>
        </p:txBody>
      </p:sp>
    </p:spTree>
    <p:extLst>
      <p:ext uri="{BB962C8B-B14F-4D97-AF65-F5344CB8AC3E}">
        <p14:creationId xmlns:p14="http://schemas.microsoft.com/office/powerpoint/2010/main" val="286002905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4"/>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7928ACC9-351D-4C07-A9A1-57D8728F497F}" type="slidenum">
              <a:rPr lang="en-US" altLang="en-US" sz="1400">
                <a:latin typeface="Arial" panose="020B0604020202020204" pitchFamily="34" charset="0"/>
              </a:rPr>
              <a:pPr eaLnBrk="1" hangingPunct="1">
                <a:buFontTx/>
                <a:buNone/>
              </a:pPr>
              <a:t>43</a:t>
            </a:fld>
            <a:endParaRPr lang="en-US" altLang="en-US" sz="1400">
              <a:latin typeface="Arial" panose="020B0604020202020204" pitchFamily="34" charset="0"/>
            </a:endParaRPr>
          </a:p>
        </p:txBody>
      </p:sp>
      <p:sp>
        <p:nvSpPr>
          <p:cNvPr id="3" name="Rectangle 22"/>
          <p:cNvSpPr>
            <a:spLocks noChangeArrowheads="1"/>
          </p:cNvSpPr>
          <p:nvPr/>
        </p:nvSpPr>
        <p:spPr bwMode="auto">
          <a:xfrm>
            <a:off x="228600" y="1676400"/>
            <a:ext cx="4191000" cy="2819400"/>
          </a:xfrm>
          <a:prstGeom prst="rect">
            <a:avLst/>
          </a:prstGeom>
          <a:solidFill>
            <a:srgbClr val="FFFFCC"/>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endParaRPr lang="en-MY" altLang="en-US" sz="2800">
              <a:latin typeface="Arial" panose="020B0604020202020204" pitchFamily="34" charset="0"/>
            </a:endParaRPr>
          </a:p>
        </p:txBody>
      </p:sp>
      <p:sp>
        <p:nvSpPr>
          <p:cNvPr id="4" name="Rectangle 2"/>
          <p:cNvSpPr>
            <a:spLocks noChangeArrowheads="1"/>
          </p:cNvSpPr>
          <p:nvPr/>
        </p:nvSpPr>
        <p:spPr bwMode="auto">
          <a:xfrm>
            <a:off x="4724400" y="1676400"/>
            <a:ext cx="4191000" cy="2819400"/>
          </a:xfrm>
          <a:prstGeom prst="rect">
            <a:avLst/>
          </a:prstGeom>
          <a:solidFill>
            <a:srgbClr val="FFFFCC"/>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endParaRPr lang="en-MY" altLang="en-US" sz="2800">
              <a:latin typeface="Arial" panose="020B0604020202020204" pitchFamily="34" charset="0"/>
            </a:endParaRPr>
          </a:p>
        </p:txBody>
      </p:sp>
      <p:sp>
        <p:nvSpPr>
          <p:cNvPr id="6" name="Rectangle 5"/>
          <p:cNvSpPr txBox="1">
            <a:spLocks noChangeArrowheads="1"/>
          </p:cNvSpPr>
          <p:nvPr/>
        </p:nvSpPr>
        <p:spPr bwMode="auto">
          <a:xfrm>
            <a:off x="385763" y="1066800"/>
            <a:ext cx="8301037" cy="533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Tx/>
              <a:buNone/>
            </a:pPr>
            <a:r>
              <a:rPr lang="en-US" altLang="en-US" sz="2800" b="1">
                <a:solidFill>
                  <a:srgbClr val="CC3300"/>
                </a:solidFill>
                <a:latin typeface="Arial" panose="020B0604020202020204" pitchFamily="34" charset="0"/>
              </a:rPr>
              <a:t>Regions of distributed load</a:t>
            </a:r>
          </a:p>
        </p:txBody>
      </p:sp>
      <p:sp>
        <p:nvSpPr>
          <p:cNvPr id="7" name="Text Box 7"/>
          <p:cNvSpPr txBox="1">
            <a:spLocks noChangeArrowheads="1"/>
          </p:cNvSpPr>
          <p:nvPr/>
        </p:nvSpPr>
        <p:spPr bwMode="auto">
          <a:xfrm>
            <a:off x="762000" y="1752600"/>
            <a:ext cx="2433638"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a:sym typeface="Symbol" panose="05050102010706020507" pitchFamily="18" charset="2"/>
              </a:rPr>
              <a:t></a:t>
            </a:r>
            <a:r>
              <a:rPr lang="en-US" altLang="en-US" sz="2800" i="1">
                <a:sym typeface="Symbol" panose="05050102010706020507" pitchFamily="18" charset="2"/>
              </a:rPr>
              <a:t>V</a:t>
            </a:r>
            <a:r>
              <a:rPr lang="en-US" altLang="en-US" sz="2800">
                <a:sym typeface="Symbol" panose="05050102010706020507" pitchFamily="18" charset="2"/>
              </a:rPr>
              <a:t> =</a:t>
            </a:r>
            <a:r>
              <a:rPr lang="en-US" altLang="en-US" sz="2800"/>
              <a:t> </a:t>
            </a:r>
            <a:r>
              <a:rPr lang="en-US" altLang="en-US" sz="2800">
                <a:sym typeface="Symbol" panose="05050102010706020507" pitchFamily="18" charset="2"/>
              </a:rPr>
              <a:t></a:t>
            </a:r>
            <a:r>
              <a:rPr lang="en-US" altLang="en-US" sz="2800">
                <a:cs typeface="Times New Roman" panose="02020603050405020304" pitchFamily="18" charset="0"/>
                <a:sym typeface="Symbol" panose="05050102010706020507" pitchFamily="18" charset="2"/>
              </a:rPr>
              <a:t>∫ </a:t>
            </a:r>
            <a:r>
              <a:rPr lang="en-US" altLang="en-US" sz="2800" i="1"/>
              <a:t>w</a:t>
            </a:r>
            <a:r>
              <a:rPr lang="en-US" altLang="en-US" sz="2800"/>
              <a:t>(</a:t>
            </a:r>
            <a:r>
              <a:rPr lang="en-US" altLang="en-US" sz="2800" i="1"/>
              <a:t>x</a:t>
            </a:r>
            <a:r>
              <a:rPr lang="en-US" altLang="en-US" sz="2800"/>
              <a:t>) </a:t>
            </a:r>
            <a:r>
              <a:rPr lang="en-US" altLang="en-US" sz="2800" i="1"/>
              <a:t>dx</a:t>
            </a:r>
          </a:p>
        </p:txBody>
      </p:sp>
      <p:sp>
        <p:nvSpPr>
          <p:cNvPr id="8" name="Text Box 17"/>
          <p:cNvSpPr txBox="1">
            <a:spLocks noChangeArrowheads="1"/>
          </p:cNvSpPr>
          <p:nvPr/>
        </p:nvSpPr>
        <p:spPr bwMode="auto">
          <a:xfrm>
            <a:off x="5715000" y="1843088"/>
            <a:ext cx="2298700"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a:sym typeface="Symbol" panose="05050102010706020507" pitchFamily="18" charset="2"/>
              </a:rPr>
              <a:t></a:t>
            </a:r>
            <a:r>
              <a:rPr lang="en-US" altLang="en-US" sz="2800" i="1">
                <a:sym typeface="Symbol" panose="05050102010706020507" pitchFamily="18" charset="2"/>
              </a:rPr>
              <a:t>M</a:t>
            </a:r>
            <a:r>
              <a:rPr lang="en-US" altLang="en-US" sz="2800">
                <a:sym typeface="Symbol" panose="05050102010706020507" pitchFamily="18" charset="2"/>
              </a:rPr>
              <a:t> =</a:t>
            </a:r>
            <a:r>
              <a:rPr lang="en-US" altLang="en-US" sz="2800"/>
              <a:t> </a:t>
            </a:r>
            <a:r>
              <a:rPr lang="en-US" altLang="en-US" sz="2800">
                <a:cs typeface="Times New Roman" panose="02020603050405020304" pitchFamily="18" charset="0"/>
                <a:sym typeface="Symbol" panose="05050102010706020507" pitchFamily="18" charset="2"/>
              </a:rPr>
              <a:t>∫ </a:t>
            </a:r>
            <a:r>
              <a:rPr lang="en-US" altLang="en-US" sz="2800" i="1">
                <a:cs typeface="Times New Roman" panose="02020603050405020304" pitchFamily="18" charset="0"/>
                <a:sym typeface="Symbol" panose="05050102010706020507" pitchFamily="18" charset="2"/>
              </a:rPr>
              <a:t>V</a:t>
            </a:r>
            <a:r>
              <a:rPr lang="en-US" altLang="en-US" sz="2800"/>
              <a:t>(</a:t>
            </a:r>
            <a:r>
              <a:rPr lang="en-US" altLang="en-US" sz="2800" i="1"/>
              <a:t>x</a:t>
            </a:r>
            <a:r>
              <a:rPr lang="en-US" altLang="en-US" sz="2800"/>
              <a:t>) </a:t>
            </a:r>
            <a:r>
              <a:rPr lang="en-US" altLang="en-US" sz="2800" i="1"/>
              <a:t>dx</a:t>
            </a:r>
          </a:p>
        </p:txBody>
      </p:sp>
      <p:sp>
        <p:nvSpPr>
          <p:cNvPr id="9" name="Text Box 18"/>
          <p:cNvSpPr txBox="1">
            <a:spLocks noChangeArrowheads="1"/>
          </p:cNvSpPr>
          <p:nvPr/>
        </p:nvSpPr>
        <p:spPr bwMode="auto">
          <a:xfrm>
            <a:off x="228600" y="2362200"/>
            <a:ext cx="1828800"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a:latin typeface="Arial" panose="020B0604020202020204" pitchFamily="34" charset="0"/>
              </a:rPr>
              <a:t>Change in  shear</a:t>
            </a:r>
          </a:p>
        </p:txBody>
      </p:sp>
      <p:sp>
        <p:nvSpPr>
          <p:cNvPr id="10" name="Text Box 19"/>
          <p:cNvSpPr txBox="1">
            <a:spLocks noChangeArrowheads="1"/>
          </p:cNvSpPr>
          <p:nvPr/>
        </p:nvSpPr>
        <p:spPr bwMode="auto">
          <a:xfrm>
            <a:off x="4724400" y="2482850"/>
            <a:ext cx="1828800"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a:latin typeface="Arial" panose="020B0604020202020204" pitchFamily="34" charset="0"/>
              </a:rPr>
              <a:t>Change in  moment</a:t>
            </a:r>
          </a:p>
        </p:txBody>
      </p:sp>
      <p:sp>
        <p:nvSpPr>
          <p:cNvPr id="11" name="Text Box 20"/>
          <p:cNvSpPr txBox="1">
            <a:spLocks noChangeArrowheads="1"/>
          </p:cNvSpPr>
          <p:nvPr/>
        </p:nvSpPr>
        <p:spPr bwMode="auto">
          <a:xfrm>
            <a:off x="1905000" y="2362200"/>
            <a:ext cx="2438400" cy="1373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7663" indent="-347663"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a:latin typeface="Arial" panose="020B0604020202020204" pitchFamily="34" charset="0"/>
              </a:rPr>
              <a:t>= </a:t>
            </a:r>
            <a:r>
              <a:rPr lang="en-US" altLang="en-US" sz="2800">
                <a:latin typeface="Arial" panose="020B0604020202020204" pitchFamily="34" charset="0"/>
                <a:sym typeface="Symbol" panose="05050102010706020507" pitchFamily="18" charset="2"/>
              </a:rPr>
              <a:t></a:t>
            </a:r>
            <a:r>
              <a:rPr lang="en-US" altLang="en-US" sz="2800">
                <a:latin typeface="Arial" panose="020B0604020202020204" pitchFamily="34" charset="0"/>
              </a:rPr>
              <a:t>area under distributed loading</a:t>
            </a:r>
          </a:p>
        </p:txBody>
      </p:sp>
      <p:sp>
        <p:nvSpPr>
          <p:cNvPr id="12" name="Text Box 21"/>
          <p:cNvSpPr txBox="1">
            <a:spLocks noChangeArrowheads="1"/>
          </p:cNvSpPr>
          <p:nvPr/>
        </p:nvSpPr>
        <p:spPr bwMode="auto">
          <a:xfrm>
            <a:off x="6400800" y="2514600"/>
            <a:ext cx="1905000" cy="1800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90513" indent="-290513"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a:latin typeface="Arial" panose="020B0604020202020204" pitchFamily="34" charset="0"/>
              </a:rPr>
              <a:t>= area under shear diagram</a:t>
            </a:r>
          </a:p>
        </p:txBody>
      </p:sp>
      <p:sp>
        <p:nvSpPr>
          <p:cNvPr id="17" name="Rectangle 3">
            <a:extLst>
              <a:ext uri="{FF2B5EF4-FFF2-40B4-BE49-F238E27FC236}">
                <a16:creationId xmlns:a16="http://schemas.microsoft.com/office/drawing/2014/main" id="{C3C5A6AA-8DAE-4BEC-32F0-C2C472278D0F}"/>
              </a:ext>
            </a:extLst>
          </p:cNvPr>
          <p:cNvSpPr>
            <a:spLocks noGrp="1" noChangeArrowheads="1"/>
          </p:cNvSpPr>
          <p:nvPr>
            <p:ph type="title"/>
          </p:nvPr>
        </p:nvSpPr>
        <p:spPr>
          <a:xfrm>
            <a:off x="57150" y="495300"/>
            <a:ext cx="8763000" cy="457200"/>
          </a:xfrm>
          <a:noFill/>
        </p:spPr>
        <p:txBody>
          <a:bodyPr/>
          <a:lstStyle/>
          <a:p>
            <a:pPr eaLnBrk="1" hangingPunct="1"/>
            <a:r>
              <a:rPr lang="en-US" altLang="en-US" sz="2800" dirty="0"/>
              <a:t>GRAPHICAL METHOD FOR CONSTRUCTING SHEAR AND MOMENT DIAGRAMS</a:t>
            </a:r>
          </a:p>
        </p:txBody>
      </p:sp>
      <p:sp>
        <p:nvSpPr>
          <p:cNvPr id="19" name="TextBox 18">
            <a:extLst>
              <a:ext uri="{FF2B5EF4-FFF2-40B4-BE49-F238E27FC236}">
                <a16:creationId xmlns:a16="http://schemas.microsoft.com/office/drawing/2014/main" id="{AE09D4B0-B039-8153-1B31-5635B8D6D256}"/>
              </a:ext>
            </a:extLst>
          </p:cNvPr>
          <p:cNvSpPr txBox="1"/>
          <p:nvPr/>
        </p:nvSpPr>
        <p:spPr>
          <a:xfrm>
            <a:off x="228600" y="4684414"/>
            <a:ext cx="8591550" cy="1631216"/>
          </a:xfrm>
          <a:prstGeom prst="rect">
            <a:avLst/>
          </a:prstGeom>
          <a:noFill/>
        </p:spPr>
        <p:txBody>
          <a:bodyPr wrap="square">
            <a:spAutoFit/>
          </a:bodyPr>
          <a:lstStyle/>
          <a:p>
            <a:pPr>
              <a:buNone/>
            </a:pPr>
            <a:r>
              <a:rPr lang="en-US" sz="2000" dirty="0"/>
              <a:t>The entire method is based on two simple relationships:</a:t>
            </a:r>
          </a:p>
          <a:p>
            <a:pPr marL="342900" indent="-342900">
              <a:buFont typeface="+mj-lt"/>
              <a:buAutoNum type="arabicPeriod"/>
            </a:pPr>
            <a:r>
              <a:rPr lang="en-US" sz="2000" b="1" dirty="0"/>
              <a:t>The Slope Rule:</a:t>
            </a:r>
            <a:r>
              <a:rPr lang="en-US" sz="2000" dirty="0"/>
              <a:t> The value of the load gives the </a:t>
            </a:r>
            <a:r>
              <a:rPr lang="en-US" sz="2000" i="1" dirty="0"/>
              <a:t>slope</a:t>
            </a:r>
            <a:r>
              <a:rPr lang="en-US" sz="2000" dirty="0"/>
              <a:t> of the shear diagram. The value of the shear gives the </a:t>
            </a:r>
            <a:r>
              <a:rPr lang="en-US" sz="2000" i="1" dirty="0"/>
              <a:t>slope</a:t>
            </a:r>
            <a:r>
              <a:rPr lang="en-US" sz="2000" dirty="0"/>
              <a:t> of the moment diagram.</a:t>
            </a:r>
          </a:p>
          <a:p>
            <a:pPr marL="342900" indent="-342900">
              <a:buFont typeface="+mj-lt"/>
              <a:buAutoNum type="arabicPeriod"/>
            </a:pPr>
            <a:r>
              <a:rPr lang="en-US" sz="2000" b="1" dirty="0"/>
              <a:t>The Area Rule:</a:t>
            </a:r>
            <a:r>
              <a:rPr lang="en-US" sz="2000" dirty="0"/>
              <a:t> The </a:t>
            </a:r>
            <a:r>
              <a:rPr lang="en-US" sz="2000" i="1" dirty="0"/>
              <a:t>change</a:t>
            </a:r>
            <a:r>
              <a:rPr lang="en-US" sz="2000" dirty="0"/>
              <a:t> in value between two points is equal to the </a:t>
            </a:r>
            <a:r>
              <a:rPr lang="en-US" sz="2000" b="1" dirty="0"/>
              <a:t>area</a:t>
            </a:r>
            <a:r>
              <a:rPr lang="en-US" sz="2000" dirty="0"/>
              <a:t> under the previous diagram.</a:t>
            </a:r>
          </a:p>
        </p:txBody>
      </p:sp>
    </p:spTree>
    <p:extLst>
      <p:ext uri="{BB962C8B-B14F-4D97-AF65-F5344CB8AC3E}">
        <p14:creationId xmlns:p14="http://schemas.microsoft.com/office/powerpoint/2010/main" val="378943472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Before Drawing Any Diagram</a:t>
            </a:r>
          </a:p>
        </p:txBody>
      </p:sp>
      <p:sp>
        <p:nvSpPr>
          <p:cNvPr id="3" name="Content Placeholder 2"/>
          <p:cNvSpPr>
            <a:spLocks noGrp="1"/>
          </p:cNvSpPr>
          <p:nvPr>
            <p:ph idx="1"/>
          </p:nvPr>
        </p:nvSpPr>
        <p:spPr/>
        <p:txBody>
          <a:bodyPr/>
          <a:lstStyle/>
          <a:p>
            <a:r>
              <a:rPr dirty="0"/>
              <a:t>Draw the beam and supports clearly</a:t>
            </a:r>
          </a:p>
          <a:p>
            <a:r>
              <a:rPr dirty="0"/>
              <a:t>Show all applied loads</a:t>
            </a:r>
          </a:p>
          <a:p>
            <a:r>
              <a:rPr dirty="0"/>
              <a:t>Calculate support reactions</a:t>
            </a:r>
          </a:p>
          <a:p>
            <a:r>
              <a:rPr dirty="0"/>
              <a:t>Only then draw SFD and BMD</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5" name="TextBox 4">
                <a:extLst>
                  <a:ext uri="{FF2B5EF4-FFF2-40B4-BE49-F238E27FC236}">
                    <a16:creationId xmlns:a16="http://schemas.microsoft.com/office/drawing/2014/main" id="{AEDE1824-BA86-5D06-5147-A14B8917C211}"/>
                  </a:ext>
                </a:extLst>
              </p:cNvPr>
              <p:cNvSpPr txBox="1"/>
              <p:nvPr/>
            </p:nvSpPr>
            <p:spPr>
              <a:xfrm>
                <a:off x="914400" y="1600200"/>
                <a:ext cx="7467600" cy="4524315"/>
              </a:xfrm>
              <a:prstGeom prst="rect">
                <a:avLst/>
              </a:prstGeom>
              <a:noFill/>
            </p:spPr>
            <p:txBody>
              <a:bodyPr wrap="square">
                <a:spAutoFit/>
              </a:bodyPr>
              <a:lstStyle/>
              <a:p>
                <a:pPr>
                  <a:buNone/>
                </a:pPr>
                <a:r>
                  <a:rPr lang="en-US" sz="2400" b="1" dirty="0"/>
                  <a:t>Rule 1: Area under Load = Change in Shear</a:t>
                </a:r>
              </a:p>
              <a:p>
                <a:pPr>
                  <a:buNone/>
                </a:pPr>
                <a14:m>
                  <m:oMathPara xmlns:m="http://schemas.openxmlformats.org/officeDocument/2006/math">
                    <m:oMathParaPr>
                      <m:jc m:val="centerGroup"/>
                    </m:oMathParaPr>
                    <m:oMath xmlns:m="http://schemas.openxmlformats.org/officeDocument/2006/math">
                      <m:r>
                        <m:rPr>
                          <m:sty m:val="p"/>
                        </m:rPr>
                        <a:rPr lang="en-US" sz="2400">
                          <a:latin typeface="Cambria Math" panose="02040503050406030204" pitchFamily="18" charset="0"/>
                        </a:rPr>
                        <m:t>Δ</m:t>
                      </m:r>
                      <m:r>
                        <a:rPr lang="en-US" sz="2400" i="1">
                          <a:latin typeface="Cambria Math" panose="02040503050406030204" pitchFamily="18" charset="0"/>
                        </a:rPr>
                        <m:t>𝑉</m:t>
                      </m:r>
                      <m:r>
                        <a:rPr lang="en-US" sz="2400" i="0">
                          <a:latin typeface="Cambria Math" panose="02040503050406030204" pitchFamily="18" charset="0"/>
                        </a:rPr>
                        <m:t>=</m:t>
                      </m:r>
                      <m:r>
                        <m:rPr>
                          <m:nor/>
                        </m:rPr>
                        <a:rPr lang="en-US" sz="2400" b="0" i="1">
                          <a:latin typeface="Cambria Math" panose="02040503050406030204" pitchFamily="18" charset="0"/>
                        </a:rPr>
                        <m:t>Area</m:t>
                      </m:r>
                      <m:r>
                        <m:rPr>
                          <m:nor/>
                        </m:rPr>
                        <a:rPr lang="en-US" sz="2400" b="0" i="1">
                          <a:latin typeface="Cambria Math" panose="02040503050406030204" pitchFamily="18" charset="0"/>
                        </a:rPr>
                        <m:t> </m:t>
                      </m:r>
                      <m:r>
                        <m:rPr>
                          <m:nor/>
                        </m:rPr>
                        <a:rPr lang="en-US" sz="2400" b="0" i="1">
                          <a:latin typeface="Cambria Math" panose="02040503050406030204" pitchFamily="18" charset="0"/>
                        </a:rPr>
                        <m:t>under</m:t>
                      </m:r>
                      <m:r>
                        <m:rPr>
                          <m:nor/>
                        </m:rPr>
                        <a:rPr lang="en-US" sz="2400" b="0" i="1">
                          <a:latin typeface="Cambria Math" panose="02040503050406030204" pitchFamily="18" charset="0"/>
                        </a:rPr>
                        <m:t> </m:t>
                      </m:r>
                      <m:r>
                        <m:rPr>
                          <m:nor/>
                        </m:rPr>
                        <a:rPr lang="en-US" sz="2400" b="0" i="1">
                          <a:latin typeface="Cambria Math" panose="02040503050406030204" pitchFamily="18" charset="0"/>
                        </a:rPr>
                        <m:t>load</m:t>
                      </m:r>
                      <m:r>
                        <m:rPr>
                          <m:nor/>
                        </m:rPr>
                        <a:rPr lang="en-US" sz="2400" b="0" i="1">
                          <a:latin typeface="Cambria Math" panose="02040503050406030204" pitchFamily="18" charset="0"/>
                        </a:rPr>
                        <m:t> </m:t>
                      </m:r>
                      <m:r>
                        <m:rPr>
                          <m:nor/>
                        </m:rPr>
                        <a:rPr lang="en-US" sz="2400" b="0" i="1">
                          <a:latin typeface="Cambria Math" panose="02040503050406030204" pitchFamily="18" charset="0"/>
                        </a:rPr>
                        <m:t>diagram</m:t>
                      </m:r>
                    </m:oMath>
                  </m:oMathPara>
                </a14:m>
                <a:endParaRPr lang="en-US" sz="2400" b="0" dirty="0"/>
              </a:p>
              <a:p>
                <a:pPr>
                  <a:buNone/>
                </a:pPr>
                <a:r>
                  <a:rPr lang="en-US" sz="2400" dirty="0"/>
                  <a:t>Example:</a:t>
                </a:r>
              </a:p>
              <a:p>
                <a:pPr>
                  <a:buFont typeface="Arial" panose="020B0604020202020204" pitchFamily="34" charset="0"/>
                  <a:buChar char="•"/>
                </a:pPr>
                <a:r>
                  <a:rPr lang="en-US" sz="2400" dirty="0"/>
                  <a:t>UDL </a:t>
                </a:r>
                <a14:m>
                  <m:oMath xmlns:m="http://schemas.openxmlformats.org/officeDocument/2006/math">
                    <m:r>
                      <a:rPr lang="en-US" sz="2400" i="1">
                        <a:latin typeface="Cambria Math" panose="02040503050406030204" pitchFamily="18" charset="0"/>
                      </a:rPr>
                      <m:t>𝑤</m:t>
                    </m:r>
                  </m:oMath>
                </a14:m>
                <a:r>
                  <a:rPr lang="en-US" sz="2400" dirty="0"/>
                  <a:t> over length </a:t>
                </a:r>
                <a14:m>
                  <m:oMath xmlns:m="http://schemas.openxmlformats.org/officeDocument/2006/math">
                    <m:r>
                      <a:rPr lang="en-US" sz="2400" i="1">
                        <a:latin typeface="Cambria Math" panose="02040503050406030204" pitchFamily="18" charset="0"/>
                      </a:rPr>
                      <m:t>𝐿</m:t>
                    </m:r>
                  </m:oMath>
                </a14:m>
                <a:endParaRPr lang="en-US" sz="2400" dirty="0"/>
              </a:p>
              <a:p>
                <a:pPr>
                  <a:buFont typeface="Arial" panose="020B0604020202020204" pitchFamily="34" charset="0"/>
                  <a:buChar char="•"/>
                </a:pPr>
                <a:r>
                  <a:rPr lang="en-US" sz="2400" dirty="0"/>
                  <a:t>Area = </a:t>
                </a:r>
                <a14:m>
                  <m:oMath xmlns:m="http://schemas.openxmlformats.org/officeDocument/2006/math">
                    <m:r>
                      <a:rPr lang="en-US" sz="2400" i="1">
                        <a:latin typeface="Cambria Math" panose="02040503050406030204" pitchFamily="18" charset="0"/>
                      </a:rPr>
                      <m:t>𝑤𝐿</m:t>
                    </m:r>
                  </m:oMath>
                </a14:m>
                <a:endParaRPr lang="en-US" sz="2400" dirty="0"/>
              </a:p>
              <a:p>
                <a:pPr>
                  <a:buFont typeface="Arial" panose="020B0604020202020204" pitchFamily="34" charset="0"/>
                  <a:buChar char="•"/>
                </a:pPr>
                <a:r>
                  <a:rPr lang="en-US" sz="2400" dirty="0"/>
                  <a:t>Shear decreases by </a:t>
                </a:r>
                <a14:m>
                  <m:oMath xmlns:m="http://schemas.openxmlformats.org/officeDocument/2006/math">
                    <m:r>
                      <a:rPr lang="en-US" sz="2400" i="1">
                        <a:latin typeface="Cambria Math" panose="02040503050406030204" pitchFamily="18" charset="0"/>
                      </a:rPr>
                      <m:t>𝑤𝐿</m:t>
                    </m:r>
                  </m:oMath>
                </a14:m>
                <a:endParaRPr lang="en-US" sz="2400" dirty="0"/>
              </a:p>
              <a:p>
                <a:pPr>
                  <a:buNone/>
                </a:pPr>
                <a:br>
                  <a:rPr lang="en-US" sz="2400" dirty="0"/>
                </a:br>
                <a:endParaRPr lang="en-US" sz="2400" dirty="0"/>
              </a:p>
              <a:p>
                <a:pPr>
                  <a:buNone/>
                </a:pPr>
                <a:r>
                  <a:rPr lang="en-US" sz="2400" b="1" dirty="0"/>
                  <a:t>Rule 2: Area under Shear = Change in Moment</a:t>
                </a:r>
              </a:p>
              <a:p>
                <a:pPr>
                  <a:buNone/>
                </a:pPr>
                <a14:m>
                  <m:oMathPara xmlns:m="http://schemas.openxmlformats.org/officeDocument/2006/math">
                    <m:oMathParaPr>
                      <m:jc m:val="centerGroup"/>
                    </m:oMathParaPr>
                    <m:oMath xmlns:m="http://schemas.openxmlformats.org/officeDocument/2006/math">
                      <m:r>
                        <m:rPr>
                          <m:sty m:val="p"/>
                        </m:rPr>
                        <a:rPr lang="en-US" sz="2400">
                          <a:latin typeface="Cambria Math" panose="02040503050406030204" pitchFamily="18" charset="0"/>
                        </a:rPr>
                        <m:t>Δ</m:t>
                      </m:r>
                      <m:r>
                        <a:rPr lang="en-US" sz="2400" i="1">
                          <a:latin typeface="Cambria Math" panose="02040503050406030204" pitchFamily="18" charset="0"/>
                        </a:rPr>
                        <m:t>𝑀</m:t>
                      </m:r>
                      <m:r>
                        <a:rPr lang="en-US" sz="2400" i="0">
                          <a:latin typeface="Cambria Math" panose="02040503050406030204" pitchFamily="18" charset="0"/>
                        </a:rPr>
                        <m:t>=</m:t>
                      </m:r>
                      <m:r>
                        <m:rPr>
                          <m:nor/>
                        </m:rPr>
                        <a:rPr lang="en-US" sz="2400" b="0" i="1">
                          <a:latin typeface="Cambria Math" panose="02040503050406030204" pitchFamily="18" charset="0"/>
                        </a:rPr>
                        <m:t>Area</m:t>
                      </m:r>
                      <m:r>
                        <m:rPr>
                          <m:nor/>
                        </m:rPr>
                        <a:rPr lang="en-US" sz="2400" b="0" i="1">
                          <a:latin typeface="Cambria Math" panose="02040503050406030204" pitchFamily="18" charset="0"/>
                        </a:rPr>
                        <m:t> </m:t>
                      </m:r>
                      <m:r>
                        <m:rPr>
                          <m:nor/>
                        </m:rPr>
                        <a:rPr lang="en-US" sz="2400" b="0" i="1">
                          <a:latin typeface="Cambria Math" panose="02040503050406030204" pitchFamily="18" charset="0"/>
                        </a:rPr>
                        <m:t>under</m:t>
                      </m:r>
                      <m:r>
                        <m:rPr>
                          <m:nor/>
                        </m:rPr>
                        <a:rPr lang="en-US" sz="2400" b="0" i="1">
                          <a:latin typeface="Cambria Math" panose="02040503050406030204" pitchFamily="18" charset="0"/>
                        </a:rPr>
                        <m:t> </m:t>
                      </m:r>
                      <m:r>
                        <m:rPr>
                          <m:nor/>
                        </m:rPr>
                        <a:rPr lang="en-US" sz="2400" b="0" i="1">
                          <a:latin typeface="Cambria Math" panose="02040503050406030204" pitchFamily="18" charset="0"/>
                        </a:rPr>
                        <m:t>shear</m:t>
                      </m:r>
                      <m:r>
                        <m:rPr>
                          <m:nor/>
                        </m:rPr>
                        <a:rPr lang="en-US" sz="2400" b="0" i="1">
                          <a:latin typeface="Cambria Math" panose="02040503050406030204" pitchFamily="18" charset="0"/>
                        </a:rPr>
                        <m:t> </m:t>
                      </m:r>
                      <m:r>
                        <m:rPr>
                          <m:nor/>
                        </m:rPr>
                        <a:rPr lang="en-US" sz="2400" b="0" i="1">
                          <a:latin typeface="Cambria Math" panose="02040503050406030204" pitchFamily="18" charset="0"/>
                        </a:rPr>
                        <m:t>diagram</m:t>
                      </m:r>
                    </m:oMath>
                  </m:oMathPara>
                </a14:m>
                <a:endParaRPr lang="en-US" sz="2400" b="0" dirty="0"/>
              </a:p>
              <a:p>
                <a:pPr>
                  <a:buNone/>
                </a:pPr>
                <a:r>
                  <a:rPr lang="en-US" sz="2400" dirty="0"/>
                  <a:t>This is </a:t>
                </a:r>
                <a:r>
                  <a:rPr lang="en-US" sz="2400" b="1" dirty="0"/>
                  <a:t>how you draw the moment diagram without equations</a:t>
                </a:r>
                <a:r>
                  <a:rPr lang="en-US" sz="2400" dirty="0"/>
                  <a:t>.</a:t>
                </a:r>
              </a:p>
            </p:txBody>
          </p:sp>
        </mc:Choice>
        <mc:Fallback>
          <p:sp>
            <p:nvSpPr>
              <p:cNvPr id="5" name="TextBox 4">
                <a:extLst>
                  <a:ext uri="{FF2B5EF4-FFF2-40B4-BE49-F238E27FC236}">
                    <a16:creationId xmlns:a16="http://schemas.microsoft.com/office/drawing/2014/main" id="{AEDE1824-BA86-5D06-5147-A14B8917C211}"/>
                  </a:ext>
                </a:extLst>
              </p:cNvPr>
              <p:cNvSpPr txBox="1">
                <a:spLocks noRot="1" noChangeAspect="1" noMove="1" noResize="1" noEditPoints="1" noAdjustHandles="1" noChangeArrowheads="1" noChangeShapeType="1" noTextEdit="1"/>
              </p:cNvSpPr>
              <p:nvPr/>
            </p:nvSpPr>
            <p:spPr>
              <a:xfrm>
                <a:off x="914400" y="1600200"/>
                <a:ext cx="7467600" cy="4524315"/>
              </a:xfrm>
              <a:prstGeom prst="rect">
                <a:avLst/>
              </a:prstGeom>
              <a:blipFill>
                <a:blip r:embed="rId2"/>
                <a:stretch>
                  <a:fillRect l="-1224" t="-1078" b="-2022"/>
                </a:stretch>
              </a:blipFill>
            </p:spPr>
            <p:txBody>
              <a:bodyPr/>
              <a:lstStyle/>
              <a:p>
                <a:r>
                  <a:rPr lang="en-MY">
                    <a:noFill/>
                  </a:rPr>
                  <a:t> </a:t>
                </a:r>
              </a:p>
            </p:txBody>
          </p:sp>
        </mc:Fallback>
      </mc:AlternateContent>
      <p:sp>
        <p:nvSpPr>
          <p:cNvPr id="6" name="Title 5">
            <a:extLst>
              <a:ext uri="{FF2B5EF4-FFF2-40B4-BE49-F238E27FC236}">
                <a16:creationId xmlns:a16="http://schemas.microsoft.com/office/drawing/2014/main" id="{DCCBD7E0-9B9C-C540-D1A2-F6F4D5C4DC22}"/>
              </a:ext>
            </a:extLst>
          </p:cNvPr>
          <p:cNvSpPr>
            <a:spLocks noGrp="1"/>
          </p:cNvSpPr>
          <p:nvPr>
            <p:ph type="title"/>
          </p:nvPr>
        </p:nvSpPr>
        <p:spPr/>
        <p:txBody>
          <a:bodyPr/>
          <a:lstStyle/>
          <a:p>
            <a:r>
              <a:rPr lang="en-US" sz="3200" b="1" dirty="0"/>
              <a:t>The Area Rule (This Is the “Graphical” Part)</a:t>
            </a:r>
            <a:endParaRPr lang="en-MY" sz="3200" dirty="0"/>
          </a:p>
        </p:txBody>
      </p:sp>
    </p:spTree>
    <p:extLst>
      <p:ext uri="{BB962C8B-B14F-4D97-AF65-F5344CB8AC3E}">
        <p14:creationId xmlns:p14="http://schemas.microsoft.com/office/powerpoint/2010/main" val="339075423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Load to Shear – Graphical Rules</a:t>
            </a:r>
          </a:p>
        </p:txBody>
      </p:sp>
      <p:sp>
        <p:nvSpPr>
          <p:cNvPr id="3" name="Content Placeholder 2"/>
          <p:cNvSpPr>
            <a:spLocks noGrp="1"/>
          </p:cNvSpPr>
          <p:nvPr>
            <p:ph idx="1"/>
          </p:nvPr>
        </p:nvSpPr>
        <p:spPr/>
        <p:txBody>
          <a:bodyPr/>
          <a:lstStyle/>
          <a:p>
            <a:r>
              <a:rPr dirty="0"/>
              <a:t>No load → shear is constant</a:t>
            </a:r>
          </a:p>
          <a:p>
            <a:r>
              <a:rPr dirty="0"/>
              <a:t>Point load → sudden jump in shear</a:t>
            </a:r>
          </a:p>
          <a:p>
            <a:r>
              <a:rPr dirty="0"/>
              <a:t>UDL → linearly sloping shear</a:t>
            </a:r>
          </a:p>
          <a:p>
            <a:r>
              <a:rPr dirty="0"/>
              <a:t>Triangular load → curved shear</a:t>
            </a:r>
            <a:r>
              <a:rPr lang="en-US" dirty="0"/>
              <a:t> (parabolic)</a:t>
            </a:r>
            <a:endParaRPr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Shear to Moment – Graphical Rules</a:t>
            </a:r>
          </a:p>
        </p:txBody>
      </p:sp>
      <p:sp>
        <p:nvSpPr>
          <p:cNvPr id="3" name="Content Placeholder 2"/>
          <p:cNvSpPr>
            <a:spLocks noGrp="1"/>
          </p:cNvSpPr>
          <p:nvPr>
            <p:ph idx="1"/>
          </p:nvPr>
        </p:nvSpPr>
        <p:spPr/>
        <p:txBody>
          <a:bodyPr/>
          <a:lstStyle/>
          <a:p>
            <a:r>
              <a:rPr dirty="0"/>
              <a:t>Zero shear → constant moment</a:t>
            </a:r>
          </a:p>
          <a:p>
            <a:r>
              <a:rPr dirty="0"/>
              <a:t>Constant shear → straight-line moment</a:t>
            </a:r>
          </a:p>
          <a:p>
            <a:r>
              <a:rPr dirty="0"/>
              <a:t>Linear shear → parabolic moment</a:t>
            </a:r>
            <a:r>
              <a:rPr lang="en-US" dirty="0"/>
              <a:t> </a:t>
            </a:r>
          </a:p>
          <a:p>
            <a:r>
              <a:rPr lang="en-US" altLang="en-US" dirty="0">
                <a:latin typeface="Arial" panose="020B0604020202020204" pitchFamily="34" charset="0"/>
              </a:rPr>
              <a:t>Curved shear </a:t>
            </a:r>
            <a:r>
              <a:rPr lang="en-MY" dirty="0"/>
              <a:t>→</a:t>
            </a:r>
            <a:r>
              <a:rPr lang="en-US" altLang="en-US" dirty="0">
                <a:latin typeface="Arial" panose="020B0604020202020204" pitchFamily="34" charset="0"/>
              </a:rPr>
              <a:t> moment </a:t>
            </a:r>
            <a:r>
              <a:rPr lang="en-US" altLang="en-US" b="1" dirty="0">
                <a:latin typeface="Arial" panose="020B0604020202020204" pitchFamily="34" charset="0"/>
              </a:rPr>
              <a:t>cubic-like curve </a:t>
            </a:r>
          </a:p>
          <a:p>
            <a:r>
              <a:rPr lang="en-US" altLang="en-US" dirty="0">
                <a:latin typeface="Arial" panose="020B0604020202020204" pitchFamily="34" charset="0"/>
              </a:rPr>
              <a:t>Point moment (couple) </a:t>
            </a:r>
            <a:r>
              <a:rPr lang="en-MY" dirty="0"/>
              <a:t>→</a:t>
            </a:r>
            <a:r>
              <a:rPr lang="en-US" altLang="en-US" dirty="0">
                <a:latin typeface="Arial" panose="020B0604020202020204" pitchFamily="34" charset="0"/>
              </a:rPr>
              <a:t> moment diagram </a:t>
            </a:r>
            <a:r>
              <a:rPr lang="en-US" altLang="en-US" b="1" dirty="0">
                <a:latin typeface="Arial" panose="020B0604020202020204" pitchFamily="34" charset="0"/>
              </a:rPr>
              <a:t>jumps</a:t>
            </a:r>
            <a:r>
              <a:rPr lang="en-US" altLang="en-US" dirty="0">
                <a:latin typeface="Arial" panose="020B0604020202020204" pitchFamily="34" charset="0"/>
              </a:rPr>
              <a:t> (vertical step)</a:t>
            </a:r>
            <a:endParaRPr lang="en-US" dirty="0"/>
          </a:p>
          <a:p>
            <a:r>
              <a:rPr dirty="0"/>
              <a:t>Slope of moment diagram equals shear force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260E90-B3AB-01FE-BCC7-5B5ED4CBD587}"/>
              </a:ext>
            </a:extLst>
          </p:cNvPr>
          <p:cNvSpPr>
            <a:spLocks noGrp="1"/>
          </p:cNvSpPr>
          <p:nvPr>
            <p:ph type="title"/>
          </p:nvPr>
        </p:nvSpPr>
        <p:spPr/>
        <p:txBody>
          <a:bodyPr/>
          <a:lstStyle/>
          <a:p>
            <a:endParaRPr lang="en-MY"/>
          </a:p>
        </p:txBody>
      </p:sp>
      <p:graphicFrame>
        <p:nvGraphicFramePr>
          <p:cNvPr id="4" name="Table 3">
            <a:extLst>
              <a:ext uri="{FF2B5EF4-FFF2-40B4-BE49-F238E27FC236}">
                <a16:creationId xmlns:a16="http://schemas.microsoft.com/office/drawing/2014/main" id="{46E337F8-EAB9-556F-4F11-5917D8E7C149}"/>
              </a:ext>
            </a:extLst>
          </p:cNvPr>
          <p:cNvGraphicFramePr>
            <a:graphicFrameLocks noGrp="1"/>
          </p:cNvGraphicFramePr>
          <p:nvPr>
            <p:extLst>
              <p:ext uri="{D42A27DB-BD31-4B8C-83A1-F6EECF244321}">
                <p14:modId xmlns:p14="http://schemas.microsoft.com/office/powerpoint/2010/main" val="596574425"/>
              </p:ext>
            </p:extLst>
          </p:nvPr>
        </p:nvGraphicFramePr>
        <p:xfrm>
          <a:off x="381000" y="1767840"/>
          <a:ext cx="8229600" cy="3322320"/>
        </p:xfrm>
        <a:graphic>
          <a:graphicData uri="http://schemas.openxmlformats.org/drawingml/2006/table">
            <a:tbl>
              <a:tblPr/>
              <a:tblGrid>
                <a:gridCol w="2743200">
                  <a:extLst>
                    <a:ext uri="{9D8B030D-6E8A-4147-A177-3AD203B41FA5}">
                      <a16:colId xmlns:a16="http://schemas.microsoft.com/office/drawing/2014/main" val="923553397"/>
                    </a:ext>
                  </a:extLst>
                </a:gridCol>
                <a:gridCol w="2743200">
                  <a:extLst>
                    <a:ext uri="{9D8B030D-6E8A-4147-A177-3AD203B41FA5}">
                      <a16:colId xmlns:a16="http://schemas.microsoft.com/office/drawing/2014/main" val="1980309712"/>
                    </a:ext>
                  </a:extLst>
                </a:gridCol>
                <a:gridCol w="2743200">
                  <a:extLst>
                    <a:ext uri="{9D8B030D-6E8A-4147-A177-3AD203B41FA5}">
                      <a16:colId xmlns:a16="http://schemas.microsoft.com/office/drawing/2014/main" val="2952872895"/>
                    </a:ext>
                  </a:extLst>
                </a:gridCol>
              </a:tblGrid>
              <a:tr h="0">
                <a:tc>
                  <a:txBody>
                    <a:bodyPr/>
                    <a:lstStyle/>
                    <a:p>
                      <a:pPr rtl="0">
                        <a:buNone/>
                      </a:pPr>
                      <a:r>
                        <a:rPr lang="en-MY" sz="2400" b="1">
                          <a:solidFill>
                            <a:srgbClr val="1F1F1F"/>
                          </a:solidFill>
                          <a:effectLst/>
                          <a:latin typeface="Google Sans Text"/>
                        </a:rPr>
                        <a:t>Load Type on Beam</a:t>
                      </a:r>
                      <a:endParaRPr lang="en-MY" sz="2400">
                        <a:solidFill>
                          <a:srgbClr val="1F1F1F"/>
                        </a:solidFill>
                        <a:effectLst/>
                        <a:latin typeface="Google Sans Text"/>
                      </a:endParaRPr>
                    </a:p>
                  </a:txBody>
                  <a:tcPr marL="114300" marR="114300" marT="76200" marB="7620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tc>
                  <a:txBody>
                    <a:bodyPr/>
                    <a:lstStyle/>
                    <a:p>
                      <a:pPr rtl="0">
                        <a:buNone/>
                      </a:pPr>
                      <a:r>
                        <a:rPr lang="en-MY" sz="2400" b="1">
                          <a:solidFill>
                            <a:srgbClr val="1F1F1F"/>
                          </a:solidFill>
                          <a:effectLst/>
                          <a:latin typeface="Google Sans Text"/>
                        </a:rPr>
                        <a:t>Shear Diagram (V) Shape</a:t>
                      </a:r>
                      <a:endParaRPr lang="en-MY" sz="2400">
                        <a:solidFill>
                          <a:srgbClr val="1F1F1F"/>
                        </a:solidFill>
                        <a:effectLst/>
                        <a:latin typeface="Google Sans Text"/>
                      </a:endParaRPr>
                    </a:p>
                  </a:txBody>
                  <a:tcPr marL="114300" marR="114300" marT="76200" marB="7620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tc>
                  <a:txBody>
                    <a:bodyPr/>
                    <a:lstStyle/>
                    <a:p>
                      <a:pPr rtl="0">
                        <a:buNone/>
                      </a:pPr>
                      <a:r>
                        <a:rPr lang="en-MY" sz="2400" b="1">
                          <a:solidFill>
                            <a:srgbClr val="1F1F1F"/>
                          </a:solidFill>
                          <a:effectLst/>
                          <a:latin typeface="Google Sans Text"/>
                        </a:rPr>
                        <a:t>Moment Diagram (M) Shape</a:t>
                      </a:r>
                      <a:endParaRPr lang="en-MY" sz="2400">
                        <a:solidFill>
                          <a:srgbClr val="1F1F1F"/>
                        </a:solidFill>
                        <a:effectLst/>
                        <a:latin typeface="Google Sans Text"/>
                      </a:endParaRPr>
                    </a:p>
                  </a:txBody>
                  <a:tcPr marL="114300" marR="114300" marT="76200" marB="7620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255006438"/>
                  </a:ext>
                </a:extLst>
              </a:tr>
              <a:tr h="0">
                <a:tc>
                  <a:txBody>
                    <a:bodyPr/>
                    <a:lstStyle/>
                    <a:p>
                      <a:pPr rtl="0">
                        <a:buNone/>
                      </a:pPr>
                      <a:r>
                        <a:rPr lang="en-MY" sz="2400" b="1">
                          <a:solidFill>
                            <a:srgbClr val="1F1F1F"/>
                          </a:solidFill>
                          <a:effectLst/>
                          <a:latin typeface="Google Sans Text"/>
                        </a:rPr>
                        <a:t>None</a:t>
                      </a:r>
                      <a:endParaRPr lang="en-MY" sz="2400">
                        <a:solidFill>
                          <a:srgbClr val="1F1F1F"/>
                        </a:solidFill>
                        <a:effectLst/>
                        <a:latin typeface="Google Sans Text"/>
                      </a:endParaRPr>
                    </a:p>
                  </a:txBody>
                  <a:tcPr marL="114300" marR="114300" marT="76200" marB="7620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tc>
                  <a:txBody>
                    <a:bodyPr/>
                    <a:lstStyle/>
                    <a:p>
                      <a:pPr rtl="0">
                        <a:buNone/>
                      </a:pPr>
                      <a:r>
                        <a:rPr lang="en-MY" sz="2400">
                          <a:solidFill>
                            <a:srgbClr val="1F1F1F"/>
                          </a:solidFill>
                          <a:effectLst/>
                          <a:latin typeface="Google Sans Text"/>
                        </a:rPr>
                        <a:t>Horizontal Line</a:t>
                      </a:r>
                    </a:p>
                  </a:txBody>
                  <a:tcPr marL="114300" marR="114300" marT="76200" marB="7620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tc>
                  <a:txBody>
                    <a:bodyPr/>
                    <a:lstStyle/>
                    <a:p>
                      <a:pPr rtl="0">
                        <a:buNone/>
                      </a:pPr>
                      <a:r>
                        <a:rPr lang="en-MY" sz="2400">
                          <a:solidFill>
                            <a:srgbClr val="1F1F1F"/>
                          </a:solidFill>
                          <a:effectLst/>
                          <a:latin typeface="Google Sans Text"/>
                        </a:rPr>
                        <a:t>Diagonal Line</a:t>
                      </a:r>
                    </a:p>
                  </a:txBody>
                  <a:tcPr marL="114300" marR="114300" marT="76200" marB="7620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2455857369"/>
                  </a:ext>
                </a:extLst>
              </a:tr>
              <a:tr h="0">
                <a:tc>
                  <a:txBody>
                    <a:bodyPr/>
                    <a:lstStyle/>
                    <a:p>
                      <a:pPr rtl="0">
                        <a:buNone/>
                      </a:pPr>
                      <a:r>
                        <a:rPr lang="en-MY" sz="2400" b="1">
                          <a:solidFill>
                            <a:srgbClr val="1F1F1F"/>
                          </a:solidFill>
                          <a:effectLst/>
                          <a:latin typeface="Google Sans Text"/>
                        </a:rPr>
                        <a:t>Point Load</a:t>
                      </a:r>
                      <a:endParaRPr lang="en-MY" sz="2400">
                        <a:solidFill>
                          <a:srgbClr val="1F1F1F"/>
                        </a:solidFill>
                        <a:effectLst/>
                        <a:latin typeface="Google Sans Text"/>
                      </a:endParaRPr>
                    </a:p>
                  </a:txBody>
                  <a:tcPr marL="114300" marR="114300" marT="76200" marB="7620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tc>
                  <a:txBody>
                    <a:bodyPr/>
                    <a:lstStyle/>
                    <a:p>
                      <a:pPr rtl="0">
                        <a:buNone/>
                      </a:pPr>
                      <a:r>
                        <a:rPr lang="en-MY" sz="2400">
                          <a:solidFill>
                            <a:srgbClr val="1F1F1F"/>
                          </a:solidFill>
                          <a:effectLst/>
                          <a:latin typeface="Google Sans Text"/>
                        </a:rPr>
                        <a:t>Sudden Vertical Jump</a:t>
                      </a:r>
                    </a:p>
                  </a:txBody>
                  <a:tcPr marL="114300" marR="114300" marT="76200" marB="7620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tc>
                  <a:txBody>
                    <a:bodyPr/>
                    <a:lstStyle/>
                    <a:p>
                      <a:pPr rtl="0">
                        <a:buNone/>
                      </a:pPr>
                      <a:r>
                        <a:rPr lang="en-MY" sz="2400">
                          <a:solidFill>
                            <a:srgbClr val="1F1F1F"/>
                          </a:solidFill>
                          <a:effectLst/>
                          <a:latin typeface="Google Sans Text"/>
                        </a:rPr>
                        <a:t>Change in Slope (Kink)</a:t>
                      </a:r>
                    </a:p>
                  </a:txBody>
                  <a:tcPr marL="114300" marR="114300" marT="76200" marB="7620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750533878"/>
                  </a:ext>
                </a:extLst>
              </a:tr>
              <a:tr h="0">
                <a:tc>
                  <a:txBody>
                    <a:bodyPr/>
                    <a:lstStyle/>
                    <a:p>
                      <a:pPr rtl="0">
                        <a:buNone/>
                      </a:pPr>
                      <a:r>
                        <a:rPr lang="en-MY" sz="2400" b="1" dirty="0">
                          <a:solidFill>
                            <a:srgbClr val="1F1F1F"/>
                          </a:solidFill>
                          <a:effectLst/>
                          <a:latin typeface="Google Sans Text"/>
                        </a:rPr>
                        <a:t>Uniform Load (w)</a:t>
                      </a:r>
                      <a:endParaRPr lang="en-MY" sz="2400" dirty="0">
                        <a:solidFill>
                          <a:srgbClr val="1F1F1F"/>
                        </a:solidFill>
                        <a:effectLst/>
                        <a:latin typeface="Google Sans Text"/>
                      </a:endParaRPr>
                    </a:p>
                  </a:txBody>
                  <a:tcPr marL="114300" marR="114300" marT="76200" marB="7620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tc>
                  <a:txBody>
                    <a:bodyPr/>
                    <a:lstStyle/>
                    <a:p>
                      <a:pPr rtl="0">
                        <a:buNone/>
                      </a:pPr>
                      <a:r>
                        <a:rPr lang="en-MY" sz="2400">
                          <a:solidFill>
                            <a:srgbClr val="1F1F1F"/>
                          </a:solidFill>
                          <a:effectLst/>
                          <a:latin typeface="Google Sans Text"/>
                        </a:rPr>
                        <a:t>Diagonal Line</a:t>
                      </a:r>
                    </a:p>
                  </a:txBody>
                  <a:tcPr marL="114300" marR="114300" marT="76200" marB="7620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tc>
                  <a:txBody>
                    <a:bodyPr/>
                    <a:lstStyle/>
                    <a:p>
                      <a:pPr rtl="0">
                        <a:buNone/>
                      </a:pPr>
                      <a:r>
                        <a:rPr lang="en-MY" sz="2400" dirty="0">
                          <a:solidFill>
                            <a:srgbClr val="1F1F1F"/>
                          </a:solidFill>
                          <a:effectLst/>
                          <a:latin typeface="Google Sans Text"/>
                        </a:rPr>
                        <a:t>Parabolic Curve (x</a:t>
                      </a:r>
                      <a:r>
                        <a:rPr lang="en-MY" sz="2400" baseline="30000" dirty="0">
                          <a:solidFill>
                            <a:srgbClr val="1F1F1F"/>
                          </a:solidFill>
                          <a:effectLst/>
                          <a:latin typeface="Google Sans Text"/>
                        </a:rPr>
                        <a:t>2</a:t>
                      </a:r>
                      <a:r>
                        <a:rPr lang="en-MY" sz="2400" dirty="0">
                          <a:solidFill>
                            <a:srgbClr val="1F1F1F"/>
                          </a:solidFill>
                          <a:effectLst/>
                          <a:latin typeface="Google Sans Text"/>
                        </a:rPr>
                        <a:t>)</a:t>
                      </a:r>
                    </a:p>
                  </a:txBody>
                  <a:tcPr marL="114300" marR="114300" marT="76200" marB="7620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2412547057"/>
                  </a:ext>
                </a:extLst>
              </a:tr>
              <a:tr h="0">
                <a:tc>
                  <a:txBody>
                    <a:bodyPr/>
                    <a:lstStyle/>
                    <a:p>
                      <a:pPr rtl="0">
                        <a:buNone/>
                      </a:pPr>
                      <a:r>
                        <a:rPr lang="en-MY" sz="2400" b="1">
                          <a:solidFill>
                            <a:srgbClr val="1F1F1F"/>
                          </a:solidFill>
                          <a:effectLst/>
                          <a:latin typeface="Google Sans Text"/>
                        </a:rPr>
                        <a:t>Varying Load</a:t>
                      </a:r>
                      <a:endParaRPr lang="en-MY" sz="2400">
                        <a:solidFill>
                          <a:srgbClr val="1F1F1F"/>
                        </a:solidFill>
                        <a:effectLst/>
                        <a:latin typeface="Google Sans Text"/>
                      </a:endParaRPr>
                    </a:p>
                  </a:txBody>
                  <a:tcPr marL="114300" marR="114300" marT="76200" marB="7620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tc>
                  <a:txBody>
                    <a:bodyPr/>
                    <a:lstStyle/>
                    <a:p>
                      <a:pPr rtl="0">
                        <a:buNone/>
                      </a:pPr>
                      <a:r>
                        <a:rPr lang="en-MY" sz="2400" dirty="0">
                          <a:solidFill>
                            <a:srgbClr val="1F1F1F"/>
                          </a:solidFill>
                          <a:effectLst/>
                          <a:latin typeface="Google Sans Text"/>
                        </a:rPr>
                        <a:t>Parabolic Curve (x</a:t>
                      </a:r>
                      <a:r>
                        <a:rPr lang="en-MY" sz="2400" baseline="30000" dirty="0">
                          <a:solidFill>
                            <a:srgbClr val="1F1F1F"/>
                          </a:solidFill>
                          <a:effectLst/>
                          <a:latin typeface="Google Sans Text"/>
                        </a:rPr>
                        <a:t>2</a:t>
                      </a:r>
                      <a:r>
                        <a:rPr lang="en-MY" sz="2400" dirty="0">
                          <a:solidFill>
                            <a:srgbClr val="1F1F1F"/>
                          </a:solidFill>
                          <a:effectLst/>
                          <a:latin typeface="Google Sans Text"/>
                        </a:rPr>
                        <a:t>)</a:t>
                      </a:r>
                    </a:p>
                  </a:txBody>
                  <a:tcPr marL="114300" marR="114300" marT="76200" marB="7620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tc>
                  <a:txBody>
                    <a:bodyPr/>
                    <a:lstStyle/>
                    <a:p>
                      <a:pPr rtl="0">
                        <a:buNone/>
                      </a:pPr>
                      <a:r>
                        <a:rPr lang="en-MY" sz="2400" dirty="0">
                          <a:solidFill>
                            <a:srgbClr val="1F1F1F"/>
                          </a:solidFill>
                          <a:effectLst/>
                          <a:latin typeface="Google Sans Text"/>
                        </a:rPr>
                        <a:t>Cubic Curve (x</a:t>
                      </a:r>
                      <a:r>
                        <a:rPr lang="en-MY" sz="2400" baseline="30000" dirty="0">
                          <a:solidFill>
                            <a:srgbClr val="1F1F1F"/>
                          </a:solidFill>
                          <a:effectLst/>
                          <a:latin typeface="Google Sans Text"/>
                        </a:rPr>
                        <a:t>3</a:t>
                      </a:r>
                      <a:r>
                        <a:rPr lang="en-MY" sz="2400" dirty="0">
                          <a:solidFill>
                            <a:srgbClr val="1F1F1F"/>
                          </a:solidFill>
                          <a:effectLst/>
                          <a:latin typeface="Google Sans Text"/>
                        </a:rPr>
                        <a:t>)</a:t>
                      </a:r>
                    </a:p>
                  </a:txBody>
                  <a:tcPr marL="114300" marR="114300" marT="76200" marB="7620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3201494215"/>
                  </a:ext>
                </a:extLst>
              </a:tr>
            </a:tbl>
          </a:graphicData>
        </a:graphic>
      </p:graphicFrame>
    </p:spTree>
    <p:extLst>
      <p:ext uri="{BB962C8B-B14F-4D97-AF65-F5344CB8AC3E}">
        <p14:creationId xmlns:p14="http://schemas.microsoft.com/office/powerpoint/2010/main" val="27922530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Area Method (Key Principle)</a:t>
            </a:r>
          </a:p>
        </p:txBody>
      </p:sp>
      <p:sp>
        <p:nvSpPr>
          <p:cNvPr id="3" name="Content Placeholder 2"/>
          <p:cNvSpPr>
            <a:spLocks noGrp="1"/>
          </p:cNvSpPr>
          <p:nvPr>
            <p:ph idx="1"/>
          </p:nvPr>
        </p:nvSpPr>
        <p:spPr>
          <a:xfrm>
            <a:off x="457200" y="1402556"/>
            <a:ext cx="8229600" cy="2209800"/>
          </a:xfrm>
        </p:spPr>
        <p:txBody>
          <a:bodyPr/>
          <a:lstStyle/>
          <a:p>
            <a:r>
              <a:rPr dirty="0"/>
              <a:t>Change in shear = area under load diagram</a:t>
            </a:r>
          </a:p>
          <a:p>
            <a:r>
              <a:rPr dirty="0"/>
              <a:t>Change in moment = area under shear diagram</a:t>
            </a:r>
          </a:p>
          <a:p>
            <a:r>
              <a:rPr dirty="0"/>
              <a:t>Moment diagram is the ‘area picture’ of shear</a:t>
            </a:r>
          </a:p>
        </p:txBody>
      </p:sp>
      <p:sp>
        <p:nvSpPr>
          <p:cNvPr id="4" name="Title 1">
            <a:extLst>
              <a:ext uri="{FF2B5EF4-FFF2-40B4-BE49-F238E27FC236}">
                <a16:creationId xmlns:a16="http://schemas.microsoft.com/office/drawing/2014/main" id="{8B99A52F-147D-7EC6-66C6-0F8310355990}"/>
              </a:ext>
            </a:extLst>
          </p:cNvPr>
          <p:cNvSpPr txBox="1">
            <a:spLocks/>
          </p:cNvSpPr>
          <p:nvPr/>
        </p:nvSpPr>
        <p:spPr bwMode="auto">
          <a:xfrm>
            <a:off x="457200" y="3703637"/>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r>
              <a:rPr lang="en-MY"/>
              <a:t>Maximum Bending Moment</a:t>
            </a:r>
          </a:p>
        </p:txBody>
      </p:sp>
      <p:sp>
        <p:nvSpPr>
          <p:cNvPr id="5" name="Content Placeholder 2">
            <a:extLst>
              <a:ext uri="{FF2B5EF4-FFF2-40B4-BE49-F238E27FC236}">
                <a16:creationId xmlns:a16="http://schemas.microsoft.com/office/drawing/2014/main" id="{5EAD962D-6ABC-0F86-5E01-91C4C6DF5CBC}"/>
              </a:ext>
            </a:extLst>
          </p:cNvPr>
          <p:cNvSpPr txBox="1">
            <a:spLocks/>
          </p:cNvSpPr>
          <p:nvPr/>
        </p:nvSpPr>
        <p:spPr bwMode="auto">
          <a:xfrm>
            <a:off x="457200" y="5029200"/>
            <a:ext cx="8229600" cy="1447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a:t>Occurs where shear force equals zero</a:t>
            </a:r>
          </a:p>
          <a:p>
            <a:r>
              <a:rPr lang="en-US"/>
              <a:t>Location where SFD crosses the axis</a:t>
            </a: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4087761C-0CF5-4E13-950B-CFCEFD224644}" type="slidenum">
              <a:rPr lang="en-US" altLang="en-US" sz="1400">
                <a:latin typeface="Arial" panose="020B0604020202020204" pitchFamily="34" charset="0"/>
              </a:rPr>
              <a:pPr eaLnBrk="1" hangingPunct="1">
                <a:buFontTx/>
                <a:buNone/>
              </a:pPr>
              <a:t>5</a:t>
            </a:fld>
            <a:endParaRPr lang="en-US" altLang="en-US" sz="1400">
              <a:latin typeface="Arial" panose="020B0604020202020204" pitchFamily="34" charset="0"/>
            </a:endParaRPr>
          </a:p>
        </p:txBody>
      </p:sp>
      <p:sp>
        <p:nvSpPr>
          <p:cNvPr id="3" name="Rectangle 3"/>
          <p:cNvSpPr txBox="1">
            <a:spLocks noChangeArrowheads="1"/>
          </p:cNvSpPr>
          <p:nvPr/>
        </p:nvSpPr>
        <p:spPr bwMode="auto">
          <a:xfrm>
            <a:off x="382588" y="1066800"/>
            <a:ext cx="8377237" cy="1600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244475" marR="86360" indent="-231775">
              <a:lnSpc>
                <a:spcPct val="100000"/>
              </a:lnSpc>
              <a:spcBef>
                <a:spcPts val="1920"/>
              </a:spcBef>
              <a:buFont typeface="Times New Roman"/>
              <a:buChar char="•"/>
              <a:tabLst>
                <a:tab pos="243840" algn="l"/>
                <a:tab pos="244475" algn="l"/>
              </a:tabLst>
            </a:pPr>
            <a:r>
              <a:rPr lang="en-US" sz="2800" i="1" dirty="0">
                <a:latin typeface="Arial" panose="020B0604020202020204" pitchFamily="34" charset="0"/>
                <a:cs typeface="Arial" panose="020B0604020202020204" pitchFamily="34" charset="0"/>
              </a:rPr>
              <a:t>Beams </a:t>
            </a:r>
            <a:r>
              <a:rPr lang="en-US" sz="2800" dirty="0">
                <a:latin typeface="Arial" panose="020B0604020202020204" pitchFamily="34" charset="0"/>
                <a:cs typeface="Arial" panose="020B0604020202020204" pitchFamily="34" charset="0"/>
              </a:rPr>
              <a:t>- </a:t>
            </a:r>
            <a:r>
              <a:rPr lang="en-US" sz="2800" spc="-5" dirty="0">
                <a:latin typeface="Arial" panose="020B0604020202020204" pitchFamily="34" charset="0"/>
                <a:cs typeface="Arial" panose="020B0604020202020204" pitchFamily="34" charset="0"/>
              </a:rPr>
              <a:t>structural members supporting loads at </a:t>
            </a:r>
            <a:r>
              <a:rPr lang="en-US" sz="2800" spc="-484" dirty="0">
                <a:latin typeface="Arial" panose="020B0604020202020204" pitchFamily="34" charset="0"/>
                <a:cs typeface="Arial" panose="020B0604020202020204" pitchFamily="34" charset="0"/>
              </a:rPr>
              <a:t> </a:t>
            </a:r>
            <a:r>
              <a:rPr lang="en-US" sz="2800" spc="-5" dirty="0">
                <a:latin typeface="Arial" panose="020B0604020202020204" pitchFamily="34" charset="0"/>
                <a:cs typeface="Arial" panose="020B0604020202020204" pitchFamily="34" charset="0"/>
              </a:rPr>
              <a:t>various</a:t>
            </a:r>
            <a:r>
              <a:rPr lang="en-US" sz="2800" spc="-10" dirty="0">
                <a:latin typeface="Arial" panose="020B0604020202020204" pitchFamily="34" charset="0"/>
                <a:cs typeface="Arial" panose="020B0604020202020204" pitchFamily="34" charset="0"/>
              </a:rPr>
              <a:t> </a:t>
            </a:r>
            <a:r>
              <a:rPr lang="en-US" sz="2800" spc="-5" dirty="0">
                <a:latin typeface="Arial" panose="020B0604020202020204" pitchFamily="34" charset="0"/>
                <a:cs typeface="Arial" panose="020B0604020202020204" pitchFamily="34" charset="0"/>
              </a:rPr>
              <a:t>points along the member</a:t>
            </a:r>
            <a:endParaRPr lang="en-US" sz="2800" dirty="0">
              <a:latin typeface="Arial" panose="020B0604020202020204" pitchFamily="34" charset="0"/>
              <a:cs typeface="Arial" panose="020B0604020202020204" pitchFamily="34" charset="0"/>
            </a:endParaRPr>
          </a:p>
          <a:p>
            <a:pPr marL="244475" indent="-231775">
              <a:lnSpc>
                <a:spcPct val="100000"/>
              </a:lnSpc>
              <a:spcBef>
                <a:spcPts val="1945"/>
              </a:spcBef>
              <a:buChar char="•"/>
              <a:tabLst>
                <a:tab pos="243840" algn="l"/>
                <a:tab pos="244475" algn="l"/>
              </a:tabLst>
            </a:pPr>
            <a:r>
              <a:rPr lang="en-US" sz="2800" spc="-10" dirty="0">
                <a:latin typeface="Arial" panose="020B0604020202020204" pitchFamily="34" charset="0"/>
                <a:cs typeface="Arial" panose="020B0604020202020204" pitchFamily="34" charset="0"/>
              </a:rPr>
              <a:t>Transverse </a:t>
            </a:r>
            <a:r>
              <a:rPr lang="en-US" sz="2800" spc="-5" dirty="0">
                <a:latin typeface="Arial" panose="020B0604020202020204" pitchFamily="34" charset="0"/>
                <a:cs typeface="Arial" panose="020B0604020202020204" pitchFamily="34" charset="0"/>
              </a:rPr>
              <a:t>loadings</a:t>
            </a:r>
            <a:r>
              <a:rPr lang="en-US" sz="2800" spc="-10" dirty="0">
                <a:latin typeface="Arial" panose="020B0604020202020204" pitchFamily="34" charset="0"/>
                <a:cs typeface="Arial" panose="020B0604020202020204" pitchFamily="34" charset="0"/>
              </a:rPr>
              <a:t> </a:t>
            </a:r>
            <a:r>
              <a:rPr lang="en-US" sz="2800" dirty="0">
                <a:latin typeface="Arial" panose="020B0604020202020204" pitchFamily="34" charset="0"/>
                <a:cs typeface="Arial" panose="020B0604020202020204" pitchFamily="34" charset="0"/>
              </a:rPr>
              <a:t>of</a:t>
            </a:r>
            <a:r>
              <a:rPr lang="en-US" sz="2800" spc="-10" dirty="0">
                <a:latin typeface="Arial" panose="020B0604020202020204" pitchFamily="34" charset="0"/>
                <a:cs typeface="Arial" panose="020B0604020202020204" pitchFamily="34" charset="0"/>
              </a:rPr>
              <a:t> </a:t>
            </a:r>
            <a:r>
              <a:rPr lang="en-US" sz="2800" spc="-5" dirty="0">
                <a:latin typeface="Arial" panose="020B0604020202020204" pitchFamily="34" charset="0"/>
                <a:cs typeface="Arial" panose="020B0604020202020204" pitchFamily="34" charset="0"/>
              </a:rPr>
              <a:t>beams</a:t>
            </a:r>
            <a:r>
              <a:rPr lang="en-US" sz="2800" spc="-10" dirty="0">
                <a:latin typeface="Arial" panose="020B0604020202020204" pitchFamily="34" charset="0"/>
                <a:cs typeface="Arial" panose="020B0604020202020204" pitchFamily="34" charset="0"/>
              </a:rPr>
              <a:t> </a:t>
            </a:r>
            <a:r>
              <a:rPr lang="en-US" sz="2800" spc="-5" dirty="0">
                <a:latin typeface="Arial" panose="020B0604020202020204" pitchFamily="34" charset="0"/>
                <a:cs typeface="Arial" panose="020B0604020202020204" pitchFamily="34" charset="0"/>
              </a:rPr>
              <a:t>are</a:t>
            </a:r>
            <a:r>
              <a:rPr lang="en-US" sz="2800" spc="-10" dirty="0">
                <a:latin typeface="Arial" panose="020B0604020202020204" pitchFamily="34" charset="0"/>
                <a:cs typeface="Arial" panose="020B0604020202020204" pitchFamily="34" charset="0"/>
              </a:rPr>
              <a:t> classified</a:t>
            </a:r>
            <a:r>
              <a:rPr lang="en-US" sz="2800" dirty="0">
                <a:latin typeface="Arial" panose="020B0604020202020204" pitchFamily="34" charset="0"/>
                <a:cs typeface="Arial" panose="020B0604020202020204" pitchFamily="34" charset="0"/>
              </a:rPr>
              <a:t> </a:t>
            </a:r>
            <a:r>
              <a:rPr lang="en-US" sz="2800" spc="-5" dirty="0">
                <a:latin typeface="Arial" panose="020B0604020202020204" pitchFamily="34" charset="0"/>
                <a:cs typeface="Arial" panose="020B0604020202020204" pitchFamily="34" charset="0"/>
              </a:rPr>
              <a:t>as </a:t>
            </a:r>
            <a:r>
              <a:rPr lang="en-US" sz="2800" i="1" spc="-5" dirty="0">
                <a:latin typeface="Arial" panose="020B0604020202020204" pitchFamily="34" charset="0"/>
                <a:cs typeface="Arial" panose="020B0604020202020204" pitchFamily="34" charset="0"/>
              </a:rPr>
              <a:t>concentrated</a:t>
            </a:r>
            <a:r>
              <a:rPr lang="en-US" sz="2800" i="1" spc="-15" dirty="0">
                <a:latin typeface="Arial" panose="020B0604020202020204" pitchFamily="34" charset="0"/>
                <a:cs typeface="Arial" panose="020B0604020202020204" pitchFamily="34" charset="0"/>
              </a:rPr>
              <a:t> </a:t>
            </a:r>
            <a:r>
              <a:rPr lang="en-US" sz="2800" spc="-5" dirty="0">
                <a:latin typeface="Arial" panose="020B0604020202020204" pitchFamily="34" charset="0"/>
                <a:cs typeface="Arial" panose="020B0604020202020204" pitchFamily="34" charset="0"/>
              </a:rPr>
              <a:t>loads</a:t>
            </a:r>
            <a:r>
              <a:rPr lang="en-US" sz="2800" spc="-15" dirty="0">
                <a:latin typeface="Arial" panose="020B0604020202020204" pitchFamily="34" charset="0"/>
                <a:cs typeface="Arial" panose="020B0604020202020204" pitchFamily="34" charset="0"/>
              </a:rPr>
              <a:t> </a:t>
            </a:r>
            <a:r>
              <a:rPr lang="en-US" sz="2800" dirty="0">
                <a:latin typeface="Arial" panose="020B0604020202020204" pitchFamily="34" charset="0"/>
                <a:cs typeface="Arial" panose="020B0604020202020204" pitchFamily="34" charset="0"/>
              </a:rPr>
              <a:t>or</a:t>
            </a:r>
            <a:r>
              <a:rPr lang="en-US" sz="2800" spc="-20" dirty="0">
                <a:latin typeface="Arial" panose="020B0604020202020204" pitchFamily="34" charset="0"/>
                <a:cs typeface="Arial" panose="020B0604020202020204" pitchFamily="34" charset="0"/>
              </a:rPr>
              <a:t> </a:t>
            </a:r>
            <a:r>
              <a:rPr lang="en-US" sz="2800" i="1" spc="-5" dirty="0">
                <a:latin typeface="Arial" panose="020B0604020202020204" pitchFamily="34" charset="0"/>
                <a:cs typeface="Arial" panose="020B0604020202020204" pitchFamily="34" charset="0"/>
              </a:rPr>
              <a:t>distributed</a:t>
            </a:r>
            <a:r>
              <a:rPr lang="en-US" sz="2800" i="1" spc="-10" dirty="0">
                <a:latin typeface="Arial" panose="020B0604020202020204" pitchFamily="34" charset="0"/>
                <a:cs typeface="Arial" panose="020B0604020202020204" pitchFamily="34" charset="0"/>
              </a:rPr>
              <a:t> </a:t>
            </a:r>
            <a:r>
              <a:rPr lang="en-US" sz="2800" spc="-5" dirty="0">
                <a:latin typeface="Arial" panose="020B0604020202020204" pitchFamily="34" charset="0"/>
                <a:cs typeface="Arial" panose="020B0604020202020204" pitchFamily="34" charset="0"/>
              </a:rPr>
              <a:t>loads</a:t>
            </a:r>
            <a:endParaRPr lang="en-US" sz="2800" dirty="0">
              <a:latin typeface="Arial" panose="020B0604020202020204" pitchFamily="34" charset="0"/>
              <a:cs typeface="Arial" panose="020B0604020202020204" pitchFamily="34" charset="0"/>
            </a:endParaRPr>
          </a:p>
          <a:p>
            <a:pPr marL="244475" marR="5080" indent="-231775">
              <a:lnSpc>
                <a:spcPct val="100000"/>
              </a:lnSpc>
              <a:spcBef>
                <a:spcPts val="1914"/>
              </a:spcBef>
              <a:buChar char="•"/>
              <a:tabLst>
                <a:tab pos="243840" algn="l"/>
                <a:tab pos="244475" algn="l"/>
              </a:tabLst>
            </a:pPr>
            <a:r>
              <a:rPr lang="en-US" sz="2800" spc="-5" dirty="0">
                <a:latin typeface="Arial" panose="020B0604020202020204" pitchFamily="34" charset="0"/>
                <a:cs typeface="Arial" panose="020B0604020202020204" pitchFamily="34" charset="0"/>
              </a:rPr>
              <a:t>Applied loads result in internal forces consisting </a:t>
            </a:r>
            <a:r>
              <a:rPr lang="en-US" sz="2800" spc="-484" dirty="0">
                <a:latin typeface="Arial" panose="020B0604020202020204" pitchFamily="34" charset="0"/>
                <a:cs typeface="Arial" panose="020B0604020202020204" pitchFamily="34" charset="0"/>
              </a:rPr>
              <a:t> </a:t>
            </a:r>
            <a:r>
              <a:rPr lang="en-US" sz="2800" dirty="0">
                <a:latin typeface="Arial" panose="020B0604020202020204" pitchFamily="34" charset="0"/>
                <a:cs typeface="Arial" panose="020B0604020202020204" pitchFamily="34" charset="0"/>
              </a:rPr>
              <a:t>of a </a:t>
            </a:r>
            <a:r>
              <a:rPr lang="en-US" sz="2800" spc="-5" dirty="0">
                <a:latin typeface="Arial" panose="020B0604020202020204" pitchFamily="34" charset="0"/>
                <a:cs typeface="Arial" panose="020B0604020202020204" pitchFamily="34" charset="0"/>
              </a:rPr>
              <a:t>shear force (from the shear stress </a:t>
            </a:r>
            <a:r>
              <a:rPr lang="en-US" sz="2800" dirty="0">
                <a:latin typeface="Arial" panose="020B0604020202020204" pitchFamily="34" charset="0"/>
                <a:cs typeface="Arial" panose="020B0604020202020204" pitchFamily="34" charset="0"/>
              </a:rPr>
              <a:t> </a:t>
            </a:r>
            <a:r>
              <a:rPr lang="en-US" sz="2800" spc="-5" dirty="0">
                <a:latin typeface="Arial" panose="020B0604020202020204" pitchFamily="34" charset="0"/>
                <a:cs typeface="Arial" panose="020B0604020202020204" pitchFamily="34" charset="0"/>
              </a:rPr>
              <a:t>distribution) and </a:t>
            </a:r>
            <a:r>
              <a:rPr lang="en-US" sz="2800" dirty="0">
                <a:latin typeface="Arial" panose="020B0604020202020204" pitchFamily="34" charset="0"/>
                <a:cs typeface="Arial" panose="020B0604020202020204" pitchFamily="34" charset="0"/>
              </a:rPr>
              <a:t>a </a:t>
            </a:r>
            <a:r>
              <a:rPr lang="en-US" sz="2800" spc="-5" dirty="0">
                <a:latin typeface="Arial" panose="020B0604020202020204" pitchFamily="34" charset="0"/>
                <a:cs typeface="Arial" panose="020B0604020202020204" pitchFamily="34" charset="0"/>
              </a:rPr>
              <a:t>bending couple (from the </a:t>
            </a:r>
            <a:r>
              <a:rPr lang="en-US" sz="2800" dirty="0">
                <a:latin typeface="Arial" panose="020B0604020202020204" pitchFamily="34" charset="0"/>
                <a:cs typeface="Arial" panose="020B0604020202020204" pitchFamily="34" charset="0"/>
              </a:rPr>
              <a:t> </a:t>
            </a:r>
            <a:r>
              <a:rPr lang="en-US" sz="2800" spc="-5" dirty="0">
                <a:latin typeface="Arial" panose="020B0604020202020204" pitchFamily="34" charset="0"/>
                <a:cs typeface="Arial" panose="020B0604020202020204" pitchFamily="34" charset="0"/>
              </a:rPr>
              <a:t>normal</a:t>
            </a:r>
            <a:r>
              <a:rPr lang="en-US" sz="2800" spc="-15" dirty="0">
                <a:latin typeface="Arial" panose="020B0604020202020204" pitchFamily="34" charset="0"/>
                <a:cs typeface="Arial" panose="020B0604020202020204" pitchFamily="34" charset="0"/>
              </a:rPr>
              <a:t> </a:t>
            </a:r>
            <a:r>
              <a:rPr lang="en-US" sz="2800" spc="-5" dirty="0">
                <a:latin typeface="Arial" panose="020B0604020202020204" pitchFamily="34" charset="0"/>
                <a:cs typeface="Arial" panose="020B0604020202020204" pitchFamily="34" charset="0"/>
              </a:rPr>
              <a:t>stress distribution)</a:t>
            </a:r>
            <a:endParaRPr lang="en-US" sz="2800" dirty="0">
              <a:latin typeface="Arial" panose="020B0604020202020204" pitchFamily="34" charset="0"/>
              <a:cs typeface="Arial" panose="020B0604020202020204" pitchFamily="34" charset="0"/>
            </a:endParaRPr>
          </a:p>
          <a:p>
            <a:endParaRPr lang="en-US" altLang="en-US" sz="2800" i="1" dirty="0"/>
          </a:p>
        </p:txBody>
      </p:sp>
      <p:sp>
        <p:nvSpPr>
          <p:cNvPr id="4" name="Rectangle 4"/>
          <p:cNvSpPr>
            <a:spLocks noGrp="1" noChangeArrowheads="1"/>
          </p:cNvSpPr>
          <p:nvPr>
            <p:ph type="title"/>
          </p:nvPr>
        </p:nvSpPr>
        <p:spPr>
          <a:xfrm>
            <a:off x="76200" y="490538"/>
            <a:ext cx="8763000" cy="457200"/>
          </a:xfrm>
          <a:noFill/>
        </p:spPr>
        <p:txBody>
          <a:bodyPr/>
          <a:lstStyle/>
          <a:p>
            <a:pPr eaLnBrk="1" hangingPunct="1"/>
            <a:r>
              <a:rPr lang="en-US" altLang="en-US" sz="2400" dirty="0"/>
              <a:t>BEAMS</a:t>
            </a:r>
          </a:p>
        </p:txBody>
      </p:sp>
      <p:pic>
        <p:nvPicPr>
          <p:cNvPr id="7" name="Picture 6">
            <a:extLst>
              <a:ext uri="{FF2B5EF4-FFF2-40B4-BE49-F238E27FC236}">
                <a16:creationId xmlns:a16="http://schemas.microsoft.com/office/drawing/2014/main" id="{A19B537B-78B7-4197-96D9-988542C39FF6}"/>
              </a:ext>
            </a:extLst>
          </p:cNvPr>
          <p:cNvPicPr>
            <a:picLocks noChangeAspect="1"/>
          </p:cNvPicPr>
          <p:nvPr/>
        </p:nvPicPr>
        <p:blipFill>
          <a:blip r:embed="rId2"/>
          <a:stretch>
            <a:fillRect/>
          </a:stretch>
        </p:blipFill>
        <p:spPr>
          <a:xfrm>
            <a:off x="2743200" y="4876800"/>
            <a:ext cx="2876550" cy="1590675"/>
          </a:xfrm>
          <a:prstGeom prst="rect">
            <a:avLst/>
          </a:prstGeom>
        </p:spPr>
      </p:pic>
    </p:spTree>
    <p:extLst>
      <p:ext uri="{BB962C8B-B14F-4D97-AF65-F5344CB8AC3E}">
        <p14:creationId xmlns:p14="http://schemas.microsoft.com/office/powerpoint/2010/main" val="149069430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dirty="0"/>
              <a:t>Boundary Conditions</a:t>
            </a:r>
          </a:p>
        </p:txBody>
      </p:sp>
      <mc:AlternateContent xmlns:mc="http://schemas.openxmlformats.org/markup-compatibility/2006">
        <mc:Choice xmlns:a14="http://schemas.microsoft.com/office/drawing/2010/main" Requires="a14">
          <p:sp>
            <p:nvSpPr>
              <p:cNvPr id="3" name="Content Placeholder 2"/>
              <p:cNvSpPr>
                <a:spLocks noGrp="1"/>
              </p:cNvSpPr>
              <p:nvPr>
                <p:ph idx="1"/>
              </p:nvPr>
            </p:nvSpPr>
            <p:spPr/>
            <p:txBody>
              <a:bodyPr/>
              <a:lstStyle/>
              <a:p>
                <a:r>
                  <a:rPr lang="en-US" dirty="0"/>
                  <a:t>Simply supported / roller / pin: </a:t>
                </a:r>
                <a14:m>
                  <m:oMath xmlns:m="http://schemas.openxmlformats.org/officeDocument/2006/math">
                    <m:r>
                      <a:rPr lang="en-US" i="1"/>
                      <m:t>𝑀</m:t>
                    </m:r>
                    <m:r>
                      <a:rPr lang="en-US"/>
                      <m:t>=0</m:t>
                    </m:r>
                  </m:oMath>
                </a14:m>
                <a:r>
                  <a:rPr lang="en-US" dirty="0"/>
                  <a:t> at support </a:t>
                </a:r>
              </a:p>
              <a:p>
                <a:r>
                  <a:rPr dirty="0"/>
                  <a:t>Fixed support: Shear and moment both non-zero</a:t>
                </a:r>
              </a:p>
              <a:p>
                <a:r>
                  <a:rPr lang="en-US" dirty="0"/>
                  <a:t>Free end of cantilever: </a:t>
                </a:r>
                <a14:m>
                  <m:oMath xmlns:m="http://schemas.openxmlformats.org/officeDocument/2006/math">
                    <m:r>
                      <a:rPr lang="en-US" i="1"/>
                      <m:t>𝑉</m:t>
                    </m:r>
                    <m:r>
                      <a:rPr lang="en-US"/>
                      <m:t>=0</m:t>
                    </m:r>
                  </m:oMath>
                </a14:m>
                <a:r>
                  <a:rPr lang="en-US" dirty="0"/>
                  <a:t>and </a:t>
                </a:r>
                <a14:m>
                  <m:oMath xmlns:m="http://schemas.openxmlformats.org/officeDocument/2006/math">
                    <m:r>
                      <a:rPr lang="en-US" i="1"/>
                      <m:t>𝑀</m:t>
                    </m:r>
                    <m:r>
                      <a:rPr lang="en-US"/>
                      <m:t>=0</m:t>
                    </m:r>
                  </m:oMath>
                </a14:m>
                <a:r>
                  <a:rPr lang="en-US" dirty="0"/>
                  <a:t> (unless a point load/moment is applied exactly there)</a:t>
                </a:r>
              </a:p>
              <a:p>
                <a:endParaRPr dirty="0"/>
              </a:p>
            </p:txBody>
          </p:sp>
        </mc:Choice>
        <mc:Fallback>
          <p:sp>
            <p:nvSpPr>
              <p:cNvPr id="3" name="Content Placeholder 2"/>
              <p:cNvSpPr>
                <a:spLocks noGrp="1" noRot="1" noChangeAspect="1" noMove="1" noResize="1" noEditPoints="1" noAdjustHandles="1" noChangeArrowheads="1" noChangeShapeType="1" noTextEdit="1"/>
              </p:cNvSpPr>
              <p:nvPr>
                <p:ph idx="1"/>
              </p:nvPr>
            </p:nvSpPr>
            <p:spPr>
              <a:blipFill>
                <a:blip r:embed="rId2"/>
                <a:stretch>
                  <a:fillRect l="-1704" t="-1617" r="-2889"/>
                </a:stretch>
              </a:blipFill>
            </p:spPr>
            <p:txBody>
              <a:bodyPr/>
              <a:lstStyle/>
              <a:p>
                <a:r>
                  <a:rPr lang="en-MY">
                    <a:noFill/>
                  </a:rPr>
                  <a:t> </a:t>
                </a:r>
              </a:p>
            </p:txBody>
          </p:sp>
        </mc:Fallback>
      </mc:AlternateContent>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87311"/>
          </a:xfrm>
        </p:spPr>
        <p:txBody>
          <a:bodyPr>
            <a:normAutofit/>
          </a:bodyPr>
          <a:lstStyle/>
          <a:p>
            <a:r>
              <a:rPr sz="3200" dirty="0"/>
              <a:t>Example 1: Simply Supported Beam + Point Load</a:t>
            </a:r>
          </a:p>
        </p:txBody>
      </p:sp>
      <p:sp>
        <p:nvSpPr>
          <p:cNvPr id="3" name="TextBox 2"/>
          <p:cNvSpPr txBox="1"/>
          <p:nvPr/>
        </p:nvSpPr>
        <p:spPr>
          <a:xfrm>
            <a:off x="914400" y="1371600"/>
            <a:ext cx="7315200" cy="2743200"/>
          </a:xfrm>
          <a:prstGeom prst="rect">
            <a:avLst/>
          </a:prstGeom>
          <a:noFill/>
        </p:spPr>
        <p:txBody>
          <a:bodyPr wrap="none">
            <a:spAutoFit/>
          </a:bodyPr>
          <a:lstStyle/>
          <a:p>
            <a:r>
              <a:rPr dirty="0"/>
              <a:t>• Step-shaped shear force diagram</a:t>
            </a:r>
          </a:p>
          <a:p>
            <a:r>
              <a:rPr dirty="0"/>
              <a:t>• Triangular bending moment diagram</a:t>
            </a:r>
          </a:p>
          <a:p>
            <a:r>
              <a:rPr dirty="0"/>
              <a:t>• Maximum bending moment at mid-span</a:t>
            </a:r>
          </a:p>
          <a:p>
            <a:r>
              <a:rPr dirty="0"/>
              <a:t>• Zero moment at supports</a:t>
            </a:r>
          </a:p>
        </p:txBody>
      </p:sp>
      <p:pic>
        <p:nvPicPr>
          <p:cNvPr id="5" name="Picture 5" descr="AACLPIJ0">
            <a:extLst>
              <a:ext uri="{FF2B5EF4-FFF2-40B4-BE49-F238E27FC236}">
                <a16:creationId xmlns:a16="http://schemas.microsoft.com/office/drawing/2014/main" id="{06067AE8-ECDF-0E00-6569-81A902B402AC}"/>
              </a:ext>
            </a:extLst>
          </p:cNvPr>
          <p:cNvPicPr>
            <a:picLocks noChangeAspect="1" noChangeArrowheads="1"/>
          </p:cNvPicPr>
          <p:nvPr/>
        </p:nvPicPr>
        <p:blipFill>
          <a:blip r:embed="rId2">
            <a:clrChange>
              <a:clrFrom>
                <a:srgbClr val="FFFFFF"/>
              </a:clrFrom>
              <a:clrTo>
                <a:srgbClr val="FFFFFF">
                  <a:alpha val="0"/>
                </a:srgbClr>
              </a:clrTo>
            </a:clrChange>
            <a:lum bright="-12000"/>
            <a:extLst>
              <a:ext uri="{28A0092B-C50C-407E-A947-70E740481C1C}">
                <a14:useLocalDpi xmlns:a14="http://schemas.microsoft.com/office/drawing/2010/main" val="0"/>
              </a:ext>
            </a:extLst>
          </a:blip>
          <a:srcRect/>
          <a:stretch>
            <a:fillRect/>
          </a:stretch>
        </p:blipFill>
        <p:spPr bwMode="auto">
          <a:xfrm>
            <a:off x="1905000" y="3790504"/>
            <a:ext cx="4746504" cy="282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A black text on a white background&#10;&#10;AI-generated content may be incorrect.">
            <a:extLst>
              <a:ext uri="{FF2B5EF4-FFF2-40B4-BE49-F238E27FC236}">
                <a16:creationId xmlns:a16="http://schemas.microsoft.com/office/drawing/2014/main" id="{E53924D1-ED8D-827D-C16D-2A014CB5EE3C}"/>
              </a:ext>
            </a:extLst>
          </p:cNvPr>
          <p:cNvPicPr>
            <a:picLocks noChangeAspect="1"/>
          </p:cNvPicPr>
          <p:nvPr/>
        </p:nvPicPr>
        <p:blipFill>
          <a:blip r:embed="rId3"/>
          <a:stretch>
            <a:fillRect/>
          </a:stretch>
        </p:blipFill>
        <p:spPr>
          <a:xfrm>
            <a:off x="152400" y="2514600"/>
            <a:ext cx="7772400" cy="966253"/>
          </a:xfrm>
          <a:prstGeom prst="rect">
            <a:avLst/>
          </a:prstGeom>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7B0C59-A24B-FB87-84D1-B8888369FD5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F54FB92-1BD8-4A2C-C882-BCB5992C7BF8}"/>
              </a:ext>
            </a:extLst>
          </p:cNvPr>
          <p:cNvSpPr>
            <a:spLocks noGrp="1"/>
          </p:cNvSpPr>
          <p:nvPr>
            <p:ph type="title"/>
          </p:nvPr>
        </p:nvSpPr>
        <p:spPr>
          <a:xfrm>
            <a:off x="457200" y="274638"/>
            <a:ext cx="8229600" cy="787311"/>
          </a:xfrm>
        </p:spPr>
        <p:txBody>
          <a:bodyPr>
            <a:normAutofit/>
          </a:bodyPr>
          <a:lstStyle/>
          <a:p>
            <a:r>
              <a:rPr sz="3200" dirty="0"/>
              <a:t>Example 1: Simply Supported Beam + Point Load</a:t>
            </a:r>
          </a:p>
        </p:txBody>
      </p:sp>
      <p:sp>
        <p:nvSpPr>
          <p:cNvPr id="3" name="TextBox 2">
            <a:extLst>
              <a:ext uri="{FF2B5EF4-FFF2-40B4-BE49-F238E27FC236}">
                <a16:creationId xmlns:a16="http://schemas.microsoft.com/office/drawing/2014/main" id="{59992519-B1AE-D4FA-1BF1-3F3409524CFF}"/>
              </a:ext>
            </a:extLst>
          </p:cNvPr>
          <p:cNvSpPr txBox="1"/>
          <p:nvPr/>
        </p:nvSpPr>
        <p:spPr>
          <a:xfrm>
            <a:off x="914400" y="1371600"/>
            <a:ext cx="7315200" cy="2743200"/>
          </a:xfrm>
          <a:prstGeom prst="rect">
            <a:avLst/>
          </a:prstGeom>
          <a:noFill/>
        </p:spPr>
        <p:txBody>
          <a:bodyPr wrap="none">
            <a:spAutoFit/>
          </a:bodyPr>
          <a:lstStyle/>
          <a:p>
            <a:r>
              <a:rPr dirty="0"/>
              <a:t>• Step-shaped shear force diagram</a:t>
            </a:r>
          </a:p>
          <a:p>
            <a:r>
              <a:rPr dirty="0"/>
              <a:t>• Triangular bending moment diagram</a:t>
            </a:r>
          </a:p>
          <a:p>
            <a:r>
              <a:rPr dirty="0"/>
              <a:t>• Maximum bending moment at mid-span</a:t>
            </a:r>
          </a:p>
          <a:p>
            <a:r>
              <a:rPr dirty="0"/>
              <a:t>• Zero moment at supports</a:t>
            </a:r>
          </a:p>
        </p:txBody>
      </p:sp>
      <p:pic>
        <p:nvPicPr>
          <p:cNvPr id="4" name="Picture 5" descr="AACLPIL0">
            <a:extLst>
              <a:ext uri="{FF2B5EF4-FFF2-40B4-BE49-F238E27FC236}">
                <a16:creationId xmlns:a16="http://schemas.microsoft.com/office/drawing/2014/main" id="{2A770823-0852-14CE-5675-F75C7216DB29}"/>
              </a:ext>
            </a:extLst>
          </p:cNvPr>
          <p:cNvPicPr>
            <a:picLocks noChangeAspect="1" noChangeArrowheads="1"/>
          </p:cNvPicPr>
          <p:nvPr/>
        </p:nvPicPr>
        <p:blipFill>
          <a:blip r:embed="rId2">
            <a:clrChange>
              <a:clrFrom>
                <a:srgbClr val="FFFFFF"/>
              </a:clrFrom>
              <a:clrTo>
                <a:srgbClr val="FFFFFF">
                  <a:alpha val="0"/>
                </a:srgbClr>
              </a:clrTo>
            </a:clrChange>
            <a:lum bright="-12000"/>
            <a:extLst>
              <a:ext uri="{28A0092B-C50C-407E-A947-70E740481C1C}">
                <a14:useLocalDpi xmlns:a14="http://schemas.microsoft.com/office/drawing/2010/main" val="0"/>
              </a:ext>
            </a:extLst>
          </a:blip>
          <a:srcRect/>
          <a:stretch>
            <a:fillRect/>
          </a:stretch>
        </p:blipFill>
        <p:spPr bwMode="auto">
          <a:xfrm>
            <a:off x="5105400" y="1983599"/>
            <a:ext cx="3733800" cy="434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5" descr="AACLPIJ0">
            <a:extLst>
              <a:ext uri="{FF2B5EF4-FFF2-40B4-BE49-F238E27FC236}">
                <a16:creationId xmlns:a16="http://schemas.microsoft.com/office/drawing/2014/main" id="{D15D9F2D-DFB9-88E2-B3E1-33FF635F0341}"/>
              </a:ext>
            </a:extLst>
          </p:cNvPr>
          <p:cNvPicPr>
            <a:picLocks noChangeAspect="1" noChangeArrowheads="1"/>
          </p:cNvPicPr>
          <p:nvPr/>
        </p:nvPicPr>
        <p:blipFill>
          <a:blip r:embed="rId3">
            <a:clrChange>
              <a:clrFrom>
                <a:srgbClr val="FFFFFF"/>
              </a:clrFrom>
              <a:clrTo>
                <a:srgbClr val="FFFFFF">
                  <a:alpha val="0"/>
                </a:srgbClr>
              </a:clrTo>
            </a:clrChange>
            <a:lum bright="-12000"/>
            <a:extLst>
              <a:ext uri="{28A0092B-C50C-407E-A947-70E740481C1C}">
                <a14:useLocalDpi xmlns:a14="http://schemas.microsoft.com/office/drawing/2010/main" val="0"/>
              </a:ext>
            </a:extLst>
          </a:blip>
          <a:srcRect/>
          <a:stretch>
            <a:fillRect/>
          </a:stretch>
        </p:blipFill>
        <p:spPr bwMode="auto">
          <a:xfrm>
            <a:off x="457200" y="3598134"/>
            <a:ext cx="4746504" cy="282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497388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dirty="0"/>
              <a:t>Example 2: Simply Supported Beam + UDL</a:t>
            </a:r>
          </a:p>
        </p:txBody>
      </p:sp>
      <p:sp>
        <p:nvSpPr>
          <p:cNvPr id="3" name="TextBox 2"/>
          <p:cNvSpPr txBox="1"/>
          <p:nvPr/>
        </p:nvSpPr>
        <p:spPr>
          <a:xfrm>
            <a:off x="457200" y="1417638"/>
            <a:ext cx="7315200" cy="2743200"/>
          </a:xfrm>
          <a:prstGeom prst="rect">
            <a:avLst/>
          </a:prstGeom>
          <a:noFill/>
        </p:spPr>
        <p:txBody>
          <a:bodyPr wrap="none">
            <a:spAutoFit/>
          </a:bodyPr>
          <a:lstStyle/>
          <a:p>
            <a:r>
              <a:t>• Straight-line shear force diagram</a:t>
            </a:r>
          </a:p>
          <a:p>
            <a:r>
              <a:t>• Parabolic bending moment diagram</a:t>
            </a:r>
          </a:p>
          <a:p>
            <a:r>
              <a:t>• Maximum bending moment at mid-span</a:t>
            </a:r>
          </a:p>
        </p:txBody>
      </p:sp>
      <p:pic>
        <p:nvPicPr>
          <p:cNvPr id="3074" name="Picture 2" descr="Simply Supported UDL Beam Formulas | Bending Moment Equations">
            <a:extLst>
              <a:ext uri="{FF2B5EF4-FFF2-40B4-BE49-F238E27FC236}">
                <a16:creationId xmlns:a16="http://schemas.microsoft.com/office/drawing/2014/main" id="{D56BC968-3514-9E0C-DF03-998C2332B36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76800" y="846138"/>
            <a:ext cx="3695242" cy="56388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39EEDA-A6F5-BF95-EFA2-11832EE205D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FB9C5CF-1690-EB41-5154-95246595DA75}"/>
              </a:ext>
            </a:extLst>
          </p:cNvPr>
          <p:cNvSpPr>
            <a:spLocks noGrp="1"/>
          </p:cNvSpPr>
          <p:nvPr>
            <p:ph type="title"/>
          </p:nvPr>
        </p:nvSpPr>
        <p:spPr/>
        <p:txBody>
          <a:bodyPr>
            <a:normAutofit/>
          </a:bodyPr>
          <a:lstStyle/>
          <a:p>
            <a:r>
              <a:rPr sz="3600" dirty="0"/>
              <a:t>Example 2: Beam + </a:t>
            </a:r>
            <a:r>
              <a:rPr lang="en-US" sz="3600" dirty="0"/>
              <a:t>Moment</a:t>
            </a:r>
            <a:endParaRPr sz="3600" dirty="0"/>
          </a:p>
        </p:txBody>
      </p:sp>
      <p:pic>
        <p:nvPicPr>
          <p:cNvPr id="5" name="Picture 4" descr="A diagram of a line with arrows and letters&#10;&#10;AI-generated content may be incorrect.">
            <a:extLst>
              <a:ext uri="{FF2B5EF4-FFF2-40B4-BE49-F238E27FC236}">
                <a16:creationId xmlns:a16="http://schemas.microsoft.com/office/drawing/2014/main" id="{C6210E55-7169-1CA6-7FB0-AB22D1FF8C94}"/>
              </a:ext>
            </a:extLst>
          </p:cNvPr>
          <p:cNvPicPr>
            <a:picLocks noChangeAspect="1"/>
          </p:cNvPicPr>
          <p:nvPr/>
        </p:nvPicPr>
        <p:blipFill>
          <a:blip r:embed="rId2"/>
          <a:stretch>
            <a:fillRect/>
          </a:stretch>
        </p:blipFill>
        <p:spPr>
          <a:xfrm>
            <a:off x="1157287" y="1993789"/>
            <a:ext cx="6829425" cy="1838325"/>
          </a:xfrm>
          <a:prstGeom prst="rect">
            <a:avLst/>
          </a:prstGeom>
        </p:spPr>
      </p:pic>
    </p:spTree>
    <p:extLst>
      <p:ext uri="{BB962C8B-B14F-4D97-AF65-F5344CB8AC3E}">
        <p14:creationId xmlns:p14="http://schemas.microsoft.com/office/powerpoint/2010/main" val="239951098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45A380-DB5D-0964-8BCD-2EDE083551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4465372-363D-61DA-B23B-78B83FB45DED}"/>
              </a:ext>
            </a:extLst>
          </p:cNvPr>
          <p:cNvSpPr>
            <a:spLocks noGrp="1"/>
          </p:cNvSpPr>
          <p:nvPr>
            <p:ph type="title"/>
          </p:nvPr>
        </p:nvSpPr>
        <p:spPr>
          <a:xfrm>
            <a:off x="457200" y="274638"/>
            <a:ext cx="8229600" cy="715962"/>
          </a:xfrm>
        </p:spPr>
        <p:txBody>
          <a:bodyPr>
            <a:normAutofit/>
          </a:bodyPr>
          <a:lstStyle/>
          <a:p>
            <a:r>
              <a:rPr sz="3600" dirty="0"/>
              <a:t>Example 2: Beam + </a:t>
            </a:r>
            <a:r>
              <a:rPr lang="en-US" sz="3600" dirty="0"/>
              <a:t>Moment</a:t>
            </a:r>
            <a:endParaRPr sz="3600" dirty="0"/>
          </a:p>
        </p:txBody>
      </p:sp>
      <p:pic>
        <p:nvPicPr>
          <p:cNvPr id="7" name="Picture 6" descr="A diagram of a slope&#10;&#10;AI-generated content may be incorrect.">
            <a:extLst>
              <a:ext uri="{FF2B5EF4-FFF2-40B4-BE49-F238E27FC236}">
                <a16:creationId xmlns:a16="http://schemas.microsoft.com/office/drawing/2014/main" id="{DC8E067E-C302-D739-671D-B240EA157886}"/>
              </a:ext>
            </a:extLst>
          </p:cNvPr>
          <p:cNvPicPr>
            <a:picLocks noChangeAspect="1"/>
          </p:cNvPicPr>
          <p:nvPr/>
        </p:nvPicPr>
        <p:blipFill>
          <a:blip r:embed="rId2"/>
          <a:stretch>
            <a:fillRect/>
          </a:stretch>
        </p:blipFill>
        <p:spPr>
          <a:xfrm>
            <a:off x="5267032" y="878187"/>
            <a:ext cx="3799683" cy="5451326"/>
          </a:xfrm>
          <a:prstGeom prst="rect">
            <a:avLst/>
          </a:prstGeom>
        </p:spPr>
      </p:pic>
      <mc:AlternateContent xmlns:mc="http://schemas.openxmlformats.org/markup-compatibility/2006">
        <mc:Choice xmlns:a14="http://schemas.microsoft.com/office/drawing/2010/main" Requires="a14">
          <p:sp>
            <p:nvSpPr>
              <p:cNvPr id="10" name="TextBox 9">
                <a:extLst>
                  <a:ext uri="{FF2B5EF4-FFF2-40B4-BE49-F238E27FC236}">
                    <a16:creationId xmlns:a16="http://schemas.microsoft.com/office/drawing/2014/main" id="{FDB46CD4-58B8-CE48-773B-0C41F4E2A2F0}"/>
                  </a:ext>
                </a:extLst>
              </p:cNvPr>
              <p:cNvSpPr txBox="1"/>
              <p:nvPr/>
            </p:nvSpPr>
            <p:spPr>
              <a:xfrm>
                <a:off x="262086" y="1365211"/>
                <a:ext cx="4690159" cy="5078313"/>
              </a:xfrm>
              <a:prstGeom prst="rect">
                <a:avLst/>
              </a:prstGeom>
              <a:noFill/>
            </p:spPr>
            <p:txBody>
              <a:bodyPr wrap="square" rtlCol="0">
                <a:spAutoFit/>
              </a:bodyPr>
              <a:lstStyle/>
              <a:p>
                <a:r>
                  <a:rPr lang="en-US" b="1" dirty="0"/>
                  <a:t>SOLUTION</a:t>
                </a:r>
                <a:endParaRPr lang="en-MY" dirty="0"/>
              </a:p>
              <a:p>
                <a:r>
                  <a:rPr lang="en-US" b="1" dirty="0"/>
                  <a:t>Support Reactions.</a:t>
                </a:r>
                <a:r>
                  <a:rPr lang="en-US" dirty="0"/>
                  <a:t> The support reactions are indicated on the free-body diagram shown in Fig. 6–12b.</a:t>
                </a:r>
                <a:endParaRPr lang="en-MY" dirty="0"/>
              </a:p>
              <a:p>
                <a:r>
                  <a:rPr lang="en-US" b="1" dirty="0"/>
                  <a:t>Shear Diagram.</a:t>
                </a:r>
                <a:r>
                  <a:rPr lang="en-US" dirty="0"/>
                  <a:t> The shear values at the beam ends are plotted first, as shown in Fig. 6–12c. Because the beam carries no distributed load, the shear diagram has zero slope and is therefore a horizontal line.</a:t>
                </a:r>
                <a:endParaRPr lang="en-MY" dirty="0"/>
              </a:p>
              <a:p>
                <a:r>
                  <a:rPr lang="en-US" b="1" dirty="0"/>
                  <a:t>Moment Diagram.</a:t>
                </a:r>
                <a:r>
                  <a:rPr lang="en-US" dirty="0"/>
                  <a:t> The bending moment is zero at both ends of the beam, as shown in Fig. 6–12d. The moment diagram has a constant negative slope of </a:t>
                </a:r>
                <a14:m>
                  <m:oMath xmlns:m="http://schemas.openxmlformats.org/officeDocument/2006/math">
                    <m:r>
                      <a:rPr lang="en-US" i="1"/>
                      <m:t>−</m:t>
                    </m:r>
                    <m:sSub>
                      <m:sSubPr>
                        <m:ctrlPr>
                          <a:rPr lang="en-MY" i="1"/>
                        </m:ctrlPr>
                      </m:sSubPr>
                      <m:e>
                        <m:r>
                          <a:rPr lang="en-US" i="1"/>
                          <m:t>𝑀</m:t>
                        </m:r>
                      </m:e>
                      <m:sub>
                        <m:r>
                          <a:rPr lang="en-US" i="1"/>
                          <m:t>0</m:t>
                        </m:r>
                      </m:sub>
                    </m:sSub>
                    <m:r>
                      <a:rPr lang="en-US" i="1"/>
                      <m:t>/2</m:t>
                    </m:r>
                    <m:r>
                      <a:rPr lang="en-US" i="1"/>
                      <m:t>𝐿</m:t>
                    </m:r>
                  </m:oMath>
                </a14:m>
                <a:r>
                  <a:rPr lang="en-US" dirty="0"/>
                  <a:t> , since this value corresponds to the shear force at every section of the beam. The applied couple moment </a:t>
                </a:r>
                <a14:m>
                  <m:oMath xmlns:m="http://schemas.openxmlformats.org/officeDocument/2006/math">
                    <m:sSub>
                      <m:sSubPr>
                        <m:ctrlPr>
                          <a:rPr lang="en-MY" i="1"/>
                        </m:ctrlPr>
                      </m:sSubPr>
                      <m:e>
                        <m:r>
                          <a:rPr lang="en-US" i="1"/>
                          <m:t>𝑀</m:t>
                        </m:r>
                      </m:e>
                      <m:sub>
                        <m:r>
                          <a:rPr lang="en-US" i="1"/>
                          <m:t>0</m:t>
                        </m:r>
                      </m:sub>
                    </m:sSub>
                  </m:oMath>
                </a14:m>
                <a:r>
                  <a:rPr lang="en-US" dirty="0"/>
                  <a:t> , however, produces a discontinuity (jump) in the moment diagram at the midpoint of the beam.</a:t>
                </a:r>
                <a:endParaRPr lang="en-MY" dirty="0"/>
              </a:p>
              <a:p>
                <a:endParaRPr lang="en-MY" dirty="0"/>
              </a:p>
            </p:txBody>
          </p:sp>
        </mc:Choice>
        <mc:Fallback>
          <p:sp>
            <p:nvSpPr>
              <p:cNvPr id="10" name="TextBox 9">
                <a:extLst>
                  <a:ext uri="{FF2B5EF4-FFF2-40B4-BE49-F238E27FC236}">
                    <a16:creationId xmlns:a16="http://schemas.microsoft.com/office/drawing/2014/main" id="{FDB46CD4-58B8-CE48-773B-0C41F4E2A2F0}"/>
                  </a:ext>
                </a:extLst>
              </p:cNvPr>
              <p:cNvSpPr txBox="1">
                <a:spLocks noRot="1" noChangeAspect="1" noMove="1" noResize="1" noEditPoints="1" noAdjustHandles="1" noChangeArrowheads="1" noChangeShapeType="1" noTextEdit="1"/>
              </p:cNvSpPr>
              <p:nvPr/>
            </p:nvSpPr>
            <p:spPr>
              <a:xfrm>
                <a:off x="262086" y="1365211"/>
                <a:ext cx="4690159" cy="5078313"/>
              </a:xfrm>
              <a:prstGeom prst="rect">
                <a:avLst/>
              </a:prstGeom>
              <a:blipFill>
                <a:blip r:embed="rId3"/>
                <a:stretch>
                  <a:fillRect l="-1170" t="-720" r="-650"/>
                </a:stretch>
              </a:blipFill>
            </p:spPr>
            <p:txBody>
              <a:bodyPr/>
              <a:lstStyle/>
              <a:p>
                <a:r>
                  <a:rPr lang="en-MY">
                    <a:noFill/>
                  </a:rPr>
                  <a:t> </a:t>
                </a:r>
              </a:p>
            </p:txBody>
          </p:sp>
        </mc:Fallback>
      </mc:AlternateContent>
    </p:spTree>
    <p:extLst>
      <p:ext uri="{BB962C8B-B14F-4D97-AF65-F5344CB8AC3E}">
        <p14:creationId xmlns:p14="http://schemas.microsoft.com/office/powerpoint/2010/main" val="186829874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normAutofit/>
          </a:bodyPr>
          <a:lstStyle/>
          <a:p>
            <a:r>
              <a:rPr sz="3600" dirty="0"/>
              <a:t>Example 3: Cantilever Beam + Point Load</a:t>
            </a:r>
          </a:p>
        </p:txBody>
      </p:sp>
      <p:sp>
        <p:nvSpPr>
          <p:cNvPr id="3" name="TextBox 2"/>
          <p:cNvSpPr txBox="1"/>
          <p:nvPr/>
        </p:nvSpPr>
        <p:spPr>
          <a:xfrm>
            <a:off x="914400" y="941560"/>
            <a:ext cx="7315200" cy="2743200"/>
          </a:xfrm>
          <a:prstGeom prst="rect">
            <a:avLst/>
          </a:prstGeom>
          <a:noFill/>
        </p:spPr>
        <p:txBody>
          <a:bodyPr wrap="none">
            <a:spAutoFit/>
          </a:bodyPr>
          <a:lstStyle/>
          <a:p>
            <a:r>
              <a:rPr dirty="0"/>
              <a:t>• Constant shear force diagram</a:t>
            </a:r>
          </a:p>
          <a:p>
            <a:r>
              <a:rPr dirty="0"/>
              <a:t>• Linear bending moment diagram</a:t>
            </a:r>
          </a:p>
          <a:p>
            <a:r>
              <a:rPr dirty="0"/>
              <a:t>• Maximum bending moment at fixed support</a:t>
            </a:r>
          </a:p>
        </p:txBody>
      </p:sp>
      <p:pic>
        <p:nvPicPr>
          <p:cNvPr id="5" name="Picture 4" descr="A screenshot of a computer&#10;&#10;AI-generated content may be incorrect.">
            <a:extLst>
              <a:ext uri="{FF2B5EF4-FFF2-40B4-BE49-F238E27FC236}">
                <a16:creationId xmlns:a16="http://schemas.microsoft.com/office/drawing/2014/main" id="{F1F68014-F53E-CB9D-C1D8-E4776C563877}"/>
              </a:ext>
            </a:extLst>
          </p:cNvPr>
          <p:cNvPicPr>
            <a:picLocks noChangeAspect="1"/>
          </p:cNvPicPr>
          <p:nvPr/>
        </p:nvPicPr>
        <p:blipFill>
          <a:blip r:embed="rId2"/>
          <a:stretch>
            <a:fillRect/>
          </a:stretch>
        </p:blipFill>
        <p:spPr>
          <a:xfrm>
            <a:off x="198176" y="1901229"/>
            <a:ext cx="8569063" cy="4445250"/>
          </a:xfrm>
          <a:prstGeom prst="rect">
            <a:avLst/>
          </a:prstGeom>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D3CB7C-9AE7-AEE8-7AF9-0BD2BCE2994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C6A0DDF-F3C5-81E2-862F-77ADFAF34AFE}"/>
              </a:ext>
            </a:extLst>
          </p:cNvPr>
          <p:cNvSpPr>
            <a:spLocks noGrp="1"/>
          </p:cNvSpPr>
          <p:nvPr>
            <p:ph type="title"/>
          </p:nvPr>
        </p:nvSpPr>
        <p:spPr>
          <a:xfrm>
            <a:off x="457200" y="274638"/>
            <a:ext cx="8229600" cy="792162"/>
          </a:xfrm>
        </p:spPr>
        <p:txBody>
          <a:bodyPr>
            <a:normAutofit/>
          </a:bodyPr>
          <a:lstStyle/>
          <a:p>
            <a:r>
              <a:rPr sz="3600" dirty="0"/>
              <a:t>Example 3: Cantilever Beam + Point Load</a:t>
            </a:r>
          </a:p>
        </p:txBody>
      </p:sp>
      <p:pic>
        <p:nvPicPr>
          <p:cNvPr id="6" name="Picture 5" descr="A diagram of a slope&#10;&#10;AI-generated content may be incorrect.">
            <a:extLst>
              <a:ext uri="{FF2B5EF4-FFF2-40B4-BE49-F238E27FC236}">
                <a16:creationId xmlns:a16="http://schemas.microsoft.com/office/drawing/2014/main" id="{3CD0F60A-38E3-EF5B-7039-0C16DB526EB7}"/>
              </a:ext>
            </a:extLst>
          </p:cNvPr>
          <p:cNvPicPr>
            <a:picLocks noChangeAspect="1"/>
          </p:cNvPicPr>
          <p:nvPr/>
        </p:nvPicPr>
        <p:blipFill>
          <a:blip r:embed="rId2"/>
          <a:stretch>
            <a:fillRect/>
          </a:stretch>
        </p:blipFill>
        <p:spPr>
          <a:xfrm>
            <a:off x="1995487" y="941560"/>
            <a:ext cx="5153025" cy="5781675"/>
          </a:xfrm>
          <a:prstGeom prst="rect">
            <a:avLst/>
          </a:prstGeom>
        </p:spPr>
      </p:pic>
    </p:spTree>
    <p:extLst>
      <p:ext uri="{BB962C8B-B14F-4D97-AF65-F5344CB8AC3E}">
        <p14:creationId xmlns:p14="http://schemas.microsoft.com/office/powerpoint/2010/main" val="284543034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normAutofit/>
          </a:bodyPr>
          <a:lstStyle/>
          <a:p>
            <a:r>
              <a:rPr sz="3200" dirty="0"/>
              <a:t>Example 4: Cantilever Beam + UDL</a:t>
            </a:r>
          </a:p>
        </p:txBody>
      </p:sp>
      <p:sp>
        <p:nvSpPr>
          <p:cNvPr id="3" name="TextBox 2"/>
          <p:cNvSpPr txBox="1"/>
          <p:nvPr/>
        </p:nvSpPr>
        <p:spPr>
          <a:xfrm>
            <a:off x="752947" y="957151"/>
            <a:ext cx="3893933" cy="646331"/>
          </a:xfrm>
          <a:prstGeom prst="rect">
            <a:avLst/>
          </a:prstGeom>
          <a:noFill/>
        </p:spPr>
        <p:txBody>
          <a:bodyPr wrap="square">
            <a:spAutoFit/>
          </a:bodyPr>
          <a:lstStyle/>
          <a:p>
            <a:pPr marL="285750" indent="-285750">
              <a:buFont typeface="Arial" panose="020B0604020202020204" pitchFamily="34" charset="0"/>
              <a:buChar char="•"/>
            </a:pPr>
            <a:r>
              <a:rPr dirty="0"/>
              <a:t>Linear shear force diagram</a:t>
            </a:r>
          </a:p>
          <a:p>
            <a:pPr marL="285750" indent="-285750">
              <a:buFont typeface="Arial" panose="020B0604020202020204" pitchFamily="34" charset="0"/>
              <a:buChar char="•"/>
            </a:pPr>
            <a:r>
              <a:rPr dirty="0"/>
              <a:t>Parabolic bending moment diagram</a:t>
            </a:r>
          </a:p>
        </p:txBody>
      </p:sp>
      <p:pic>
        <p:nvPicPr>
          <p:cNvPr id="5" name="Picture 4" descr="A diagram with red text and blue text&#10;&#10;AI-generated content may be incorrect.">
            <a:extLst>
              <a:ext uri="{FF2B5EF4-FFF2-40B4-BE49-F238E27FC236}">
                <a16:creationId xmlns:a16="http://schemas.microsoft.com/office/drawing/2014/main" id="{6B06287E-37E5-52C2-67B3-2BF77B352E1E}"/>
              </a:ext>
            </a:extLst>
          </p:cNvPr>
          <p:cNvPicPr>
            <a:picLocks noChangeAspect="1"/>
          </p:cNvPicPr>
          <p:nvPr/>
        </p:nvPicPr>
        <p:blipFill>
          <a:blip r:embed="rId2"/>
          <a:stretch>
            <a:fillRect/>
          </a:stretch>
        </p:blipFill>
        <p:spPr>
          <a:xfrm>
            <a:off x="895350" y="1685926"/>
            <a:ext cx="7071700" cy="4986926"/>
          </a:xfrm>
          <a:prstGeom prst="rect">
            <a:avLst/>
          </a:prstGeom>
        </p:spPr>
      </p:pic>
      <p:sp>
        <p:nvSpPr>
          <p:cNvPr id="6" name="TextBox 5">
            <a:extLst>
              <a:ext uri="{FF2B5EF4-FFF2-40B4-BE49-F238E27FC236}">
                <a16:creationId xmlns:a16="http://schemas.microsoft.com/office/drawing/2014/main" id="{CA0B3B83-AD30-721D-CF08-619A6DEA7439}"/>
              </a:ext>
            </a:extLst>
          </p:cNvPr>
          <p:cNvSpPr txBox="1"/>
          <p:nvPr/>
        </p:nvSpPr>
        <p:spPr>
          <a:xfrm>
            <a:off x="4497120" y="934533"/>
            <a:ext cx="3893933" cy="646331"/>
          </a:xfrm>
          <a:prstGeom prst="rect">
            <a:avLst/>
          </a:prstGeom>
          <a:noFill/>
        </p:spPr>
        <p:txBody>
          <a:bodyPr wrap="square">
            <a:spAutoFit/>
          </a:bodyPr>
          <a:lstStyle/>
          <a:p>
            <a:pPr marL="285750" indent="-285750">
              <a:buFont typeface="Arial" panose="020B0604020202020204" pitchFamily="34" charset="0"/>
              <a:buChar char="•"/>
            </a:pPr>
            <a:r>
              <a:rPr dirty="0"/>
              <a:t>Maximum bending moment at fixed support</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897F0C-2ABC-F0E6-5EF8-639D63C2B3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7AE4E9B-DAB0-5928-7718-3538331813A4}"/>
              </a:ext>
            </a:extLst>
          </p:cNvPr>
          <p:cNvSpPr>
            <a:spLocks noGrp="1"/>
          </p:cNvSpPr>
          <p:nvPr>
            <p:ph type="title"/>
          </p:nvPr>
        </p:nvSpPr>
        <p:spPr>
          <a:xfrm>
            <a:off x="457200" y="274638"/>
            <a:ext cx="8229600" cy="675976"/>
          </a:xfrm>
        </p:spPr>
        <p:txBody>
          <a:bodyPr>
            <a:normAutofit/>
          </a:bodyPr>
          <a:lstStyle/>
          <a:p>
            <a:r>
              <a:rPr sz="3200" dirty="0"/>
              <a:t>Example 4: Cantilever Beam + UDL</a:t>
            </a:r>
          </a:p>
        </p:txBody>
      </p:sp>
      <p:pic>
        <p:nvPicPr>
          <p:cNvPr id="7" name="Picture 6" descr="A diagram of shearing and shearing&#10;&#10;AI-generated content may be incorrect.">
            <a:extLst>
              <a:ext uri="{FF2B5EF4-FFF2-40B4-BE49-F238E27FC236}">
                <a16:creationId xmlns:a16="http://schemas.microsoft.com/office/drawing/2014/main" id="{4608873B-2F6D-B8DC-6E8D-CB705828F903}"/>
              </a:ext>
            </a:extLst>
          </p:cNvPr>
          <p:cNvPicPr>
            <a:picLocks noChangeAspect="1"/>
          </p:cNvPicPr>
          <p:nvPr/>
        </p:nvPicPr>
        <p:blipFill>
          <a:blip r:embed="rId2"/>
          <a:stretch>
            <a:fillRect/>
          </a:stretch>
        </p:blipFill>
        <p:spPr>
          <a:xfrm>
            <a:off x="2519363" y="950614"/>
            <a:ext cx="3673554" cy="5616873"/>
          </a:xfrm>
          <a:prstGeom prst="rect">
            <a:avLst/>
          </a:prstGeom>
        </p:spPr>
      </p:pic>
    </p:spTree>
    <p:extLst>
      <p:ext uri="{BB962C8B-B14F-4D97-AF65-F5344CB8AC3E}">
        <p14:creationId xmlns:p14="http://schemas.microsoft.com/office/powerpoint/2010/main" val="29916089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B54D0412-A441-46AE-A9BA-014A168E5F16}" type="slidenum">
              <a:rPr lang="en-US" altLang="en-US" sz="1400">
                <a:latin typeface="Arial" panose="020B0604020202020204" pitchFamily="34" charset="0"/>
              </a:rPr>
              <a:pPr eaLnBrk="1" hangingPunct="1">
                <a:buFontTx/>
                <a:buNone/>
              </a:pPr>
              <a:t>6</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p:spPr>
        <p:txBody>
          <a:bodyPr/>
          <a:lstStyle/>
          <a:p>
            <a:pPr eaLnBrk="1" hangingPunct="1"/>
            <a:r>
              <a:rPr lang="en-US" altLang="en-US"/>
              <a:t>Pure Bending</a:t>
            </a:r>
          </a:p>
        </p:txBody>
      </p:sp>
      <p:sp>
        <p:nvSpPr>
          <p:cNvPr id="4" name="Text Box 3"/>
          <p:cNvSpPr txBox="1">
            <a:spLocks noChangeArrowheads="1"/>
          </p:cNvSpPr>
          <p:nvPr/>
        </p:nvSpPr>
        <p:spPr bwMode="auto">
          <a:xfrm>
            <a:off x="4419600" y="5257800"/>
            <a:ext cx="4495800"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31775" indent="-231775"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FontTx/>
              <a:buNone/>
            </a:pPr>
            <a:r>
              <a:rPr lang="en-US" altLang="en-US" sz="2000" i="1"/>
              <a:t>Pure Bending</a:t>
            </a:r>
            <a:r>
              <a:rPr lang="en-US" altLang="en-US" sz="2000"/>
              <a:t>: Prismatic members subjected to equal and opposite couples acting in the same longitudinal plane.</a:t>
            </a:r>
          </a:p>
        </p:txBody>
      </p:sp>
      <p:pic>
        <p:nvPicPr>
          <p:cNvPr id="5" name="Content Placeholder 4" descr="weight"/>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369888" y="1066800"/>
            <a:ext cx="3773487" cy="55451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65650" y="1020763"/>
            <a:ext cx="3759200" cy="413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7229368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CB70B5-98A8-8EF2-21E9-A15D07DA434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14108F4-D9D9-46DA-C425-4ABE0FC4458D}"/>
              </a:ext>
            </a:extLst>
          </p:cNvPr>
          <p:cNvSpPr>
            <a:spLocks noGrp="1"/>
          </p:cNvSpPr>
          <p:nvPr>
            <p:ph type="title"/>
          </p:nvPr>
        </p:nvSpPr>
        <p:spPr>
          <a:xfrm>
            <a:off x="457200" y="274638"/>
            <a:ext cx="8229600" cy="639762"/>
          </a:xfrm>
        </p:spPr>
        <p:txBody>
          <a:bodyPr>
            <a:normAutofit/>
          </a:bodyPr>
          <a:lstStyle/>
          <a:p>
            <a:r>
              <a:rPr sz="3200" dirty="0"/>
              <a:t>Example 4: Cantilever Beam + UDL</a:t>
            </a:r>
          </a:p>
        </p:txBody>
      </p:sp>
      <p:pic>
        <p:nvPicPr>
          <p:cNvPr id="4" name="Picture 3" descr="A diagram of a slope&#10;&#10;AI-generated content may be incorrect.">
            <a:extLst>
              <a:ext uri="{FF2B5EF4-FFF2-40B4-BE49-F238E27FC236}">
                <a16:creationId xmlns:a16="http://schemas.microsoft.com/office/drawing/2014/main" id="{560C5376-E6D2-AA2E-A3E4-5A767BEF8A4D}"/>
              </a:ext>
            </a:extLst>
          </p:cNvPr>
          <p:cNvPicPr>
            <a:picLocks noChangeAspect="1"/>
          </p:cNvPicPr>
          <p:nvPr/>
        </p:nvPicPr>
        <p:blipFill>
          <a:blip r:embed="rId2"/>
          <a:stretch>
            <a:fillRect/>
          </a:stretch>
        </p:blipFill>
        <p:spPr>
          <a:xfrm>
            <a:off x="2343150" y="839554"/>
            <a:ext cx="3930901" cy="5980345"/>
          </a:xfrm>
          <a:prstGeom prst="rect">
            <a:avLst/>
          </a:prstGeom>
        </p:spPr>
      </p:pic>
    </p:spTree>
    <p:extLst>
      <p:ext uri="{BB962C8B-B14F-4D97-AF65-F5344CB8AC3E}">
        <p14:creationId xmlns:p14="http://schemas.microsoft.com/office/powerpoint/2010/main" val="21356956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CA18F7-6749-329B-B2BD-831D9655BE5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2A970FE-9D24-1D9F-ED4A-CB2E0C14F7AF}"/>
              </a:ext>
            </a:extLst>
          </p:cNvPr>
          <p:cNvSpPr>
            <a:spLocks noGrp="1"/>
          </p:cNvSpPr>
          <p:nvPr>
            <p:ph type="title"/>
          </p:nvPr>
        </p:nvSpPr>
        <p:spPr/>
        <p:txBody>
          <a:bodyPr>
            <a:normAutofit/>
          </a:bodyPr>
          <a:lstStyle/>
          <a:p>
            <a:r>
              <a:rPr sz="3200" dirty="0"/>
              <a:t>Example </a:t>
            </a:r>
            <a:r>
              <a:rPr lang="en-US" sz="3200" dirty="0"/>
              <a:t>5</a:t>
            </a:r>
            <a:r>
              <a:rPr sz="3200" dirty="0"/>
              <a:t>: Cantilever Beam + UDL</a:t>
            </a:r>
          </a:p>
        </p:txBody>
      </p:sp>
      <p:pic>
        <p:nvPicPr>
          <p:cNvPr id="5" name="Picture 4" descr="A diagram of a beam&#10;&#10;AI-generated content may be incorrect.">
            <a:extLst>
              <a:ext uri="{FF2B5EF4-FFF2-40B4-BE49-F238E27FC236}">
                <a16:creationId xmlns:a16="http://schemas.microsoft.com/office/drawing/2014/main" id="{74E80E49-22D5-A3FA-9EDF-997BE16BCD0F}"/>
              </a:ext>
            </a:extLst>
          </p:cNvPr>
          <p:cNvPicPr>
            <a:picLocks noChangeAspect="1"/>
          </p:cNvPicPr>
          <p:nvPr/>
        </p:nvPicPr>
        <p:blipFill>
          <a:blip r:embed="rId2"/>
          <a:stretch>
            <a:fillRect/>
          </a:stretch>
        </p:blipFill>
        <p:spPr>
          <a:xfrm>
            <a:off x="1047750" y="2071687"/>
            <a:ext cx="7048500" cy="2714625"/>
          </a:xfrm>
          <a:prstGeom prst="rect">
            <a:avLst/>
          </a:prstGeom>
        </p:spPr>
      </p:pic>
    </p:spTree>
    <p:extLst>
      <p:ext uri="{BB962C8B-B14F-4D97-AF65-F5344CB8AC3E}">
        <p14:creationId xmlns:p14="http://schemas.microsoft.com/office/powerpoint/2010/main" val="325202830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3568D5-4928-6FD2-34B1-0116BEAE49A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44B20AF-C28A-F4C9-CE6B-25087551C31E}"/>
              </a:ext>
            </a:extLst>
          </p:cNvPr>
          <p:cNvSpPr>
            <a:spLocks noGrp="1"/>
          </p:cNvSpPr>
          <p:nvPr>
            <p:ph type="title"/>
          </p:nvPr>
        </p:nvSpPr>
        <p:spPr>
          <a:xfrm>
            <a:off x="457200" y="274638"/>
            <a:ext cx="8229600" cy="675976"/>
          </a:xfrm>
        </p:spPr>
        <p:txBody>
          <a:bodyPr>
            <a:normAutofit/>
          </a:bodyPr>
          <a:lstStyle/>
          <a:p>
            <a:r>
              <a:rPr sz="3200" dirty="0"/>
              <a:t>Example </a:t>
            </a:r>
            <a:r>
              <a:rPr lang="en-US" sz="3200" dirty="0"/>
              <a:t>5</a:t>
            </a:r>
            <a:r>
              <a:rPr sz="3200" dirty="0"/>
              <a:t>: Cantilever Beam + UDL</a:t>
            </a:r>
          </a:p>
        </p:txBody>
      </p:sp>
      <p:pic>
        <p:nvPicPr>
          <p:cNvPr id="4" name="Picture 3" descr="A diagram of a slope&#10;&#10;AI-generated content may be incorrect.">
            <a:extLst>
              <a:ext uri="{FF2B5EF4-FFF2-40B4-BE49-F238E27FC236}">
                <a16:creationId xmlns:a16="http://schemas.microsoft.com/office/drawing/2014/main" id="{71737E82-02AB-EBB8-C0C1-C517D586D0A2}"/>
              </a:ext>
            </a:extLst>
          </p:cNvPr>
          <p:cNvPicPr>
            <a:picLocks noChangeAspect="1"/>
          </p:cNvPicPr>
          <p:nvPr/>
        </p:nvPicPr>
        <p:blipFill>
          <a:blip r:embed="rId2"/>
          <a:stretch>
            <a:fillRect/>
          </a:stretch>
        </p:blipFill>
        <p:spPr>
          <a:xfrm>
            <a:off x="5933957" y="950614"/>
            <a:ext cx="3012989" cy="5771584"/>
          </a:xfrm>
          <a:prstGeom prst="rect">
            <a:avLst/>
          </a:prstGeom>
        </p:spPr>
      </p:pic>
      <p:pic>
        <p:nvPicPr>
          <p:cNvPr id="7" name="Picture 6" descr="A white paper with black text and numbers&#10;&#10;AI-generated content may be incorrect.">
            <a:extLst>
              <a:ext uri="{FF2B5EF4-FFF2-40B4-BE49-F238E27FC236}">
                <a16:creationId xmlns:a16="http://schemas.microsoft.com/office/drawing/2014/main" id="{E8B871E8-22E6-26F3-0662-EA361CC35FFB}"/>
              </a:ext>
            </a:extLst>
          </p:cNvPr>
          <p:cNvPicPr>
            <a:picLocks noChangeAspect="1"/>
          </p:cNvPicPr>
          <p:nvPr/>
        </p:nvPicPr>
        <p:blipFill>
          <a:blip r:embed="rId3"/>
          <a:stretch>
            <a:fillRect/>
          </a:stretch>
        </p:blipFill>
        <p:spPr>
          <a:xfrm>
            <a:off x="197054" y="2178557"/>
            <a:ext cx="5615271" cy="2960180"/>
          </a:xfrm>
          <a:prstGeom prst="rect">
            <a:avLst/>
          </a:prstGeom>
        </p:spPr>
      </p:pic>
    </p:spTree>
    <p:extLst>
      <p:ext uri="{BB962C8B-B14F-4D97-AF65-F5344CB8AC3E}">
        <p14:creationId xmlns:p14="http://schemas.microsoft.com/office/powerpoint/2010/main" val="170661377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536630B9-5FD0-4B7A-9A56-87B2D14F3AB6}" type="slidenum">
              <a:rPr lang="en-US" altLang="en-US" sz="1400">
                <a:latin typeface="Arial" panose="020B0604020202020204" pitchFamily="34" charset="0"/>
              </a:rPr>
              <a:pPr eaLnBrk="1" hangingPunct="1">
                <a:buFontTx/>
                <a:buNone/>
              </a:pPr>
              <a:t>63</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p:spPr>
        <p:txBody>
          <a:bodyPr/>
          <a:lstStyle/>
          <a:p>
            <a:pPr eaLnBrk="1" hangingPunct="1"/>
            <a:r>
              <a:rPr lang="en-US" altLang="en-US" sz="2400" dirty="0"/>
              <a:t>Old Exam Question </a:t>
            </a:r>
          </a:p>
        </p:txBody>
      </p:sp>
      <p:sp>
        <p:nvSpPr>
          <p:cNvPr id="4" name="Rectangle 3"/>
          <p:cNvSpPr txBox="1">
            <a:spLocks noChangeArrowheads="1"/>
          </p:cNvSpPr>
          <p:nvPr/>
        </p:nvSpPr>
        <p:spPr bwMode="auto">
          <a:xfrm>
            <a:off x="157163" y="1143000"/>
            <a:ext cx="8737600" cy="5410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660400" indent="-660400">
              <a:buFontTx/>
              <a:buAutoNum type="alphaLcParenR"/>
            </a:pPr>
            <a:r>
              <a:rPr lang="en-US" altLang="zh-CN" sz="2400" dirty="0">
                <a:solidFill>
                  <a:srgbClr val="000000"/>
                </a:solidFill>
                <a:ea typeface="SimSun" panose="02010600030101010101" pitchFamily="2" charset="-122"/>
              </a:rPr>
              <a:t>Referring to the Figure 7;</a:t>
            </a:r>
          </a:p>
          <a:p>
            <a:pPr marL="660400" indent="-660400">
              <a:buFontTx/>
              <a:buAutoNum type="romanLcPeriod"/>
            </a:pPr>
            <a:r>
              <a:rPr lang="en-US" altLang="zh-CN" sz="2400" dirty="0">
                <a:solidFill>
                  <a:srgbClr val="000000"/>
                </a:solidFill>
                <a:ea typeface="SimSun" panose="02010600030101010101" pitchFamily="2" charset="-122"/>
              </a:rPr>
              <a:t>Draw the shear and bending moment diagram. 										</a:t>
            </a:r>
            <a:r>
              <a:rPr lang="en-US" altLang="zh-CN" sz="2400" b="1" dirty="0">
                <a:solidFill>
                  <a:srgbClr val="000000"/>
                </a:solidFill>
                <a:ea typeface="SimSun" panose="02010600030101010101" pitchFamily="2" charset="-122"/>
              </a:rPr>
              <a:t>(8 marks)</a:t>
            </a:r>
            <a:endParaRPr lang="en-US" altLang="zh-CN" sz="2400" dirty="0">
              <a:solidFill>
                <a:srgbClr val="000000"/>
              </a:solidFill>
              <a:ea typeface="SimSun" panose="02010600030101010101" pitchFamily="2" charset="-122"/>
            </a:endParaRPr>
          </a:p>
          <a:p>
            <a:pPr marL="660400" indent="-660400">
              <a:buFontTx/>
              <a:buAutoNum type="romanLcPeriod"/>
            </a:pPr>
            <a:r>
              <a:rPr lang="en-US" altLang="zh-CN" sz="2400" dirty="0">
                <a:solidFill>
                  <a:srgbClr val="000000"/>
                </a:solidFill>
                <a:ea typeface="SimSun" panose="02010600030101010101" pitchFamily="2" charset="-122"/>
              </a:rPr>
              <a:t>Determine the maximum absolute value of shear and bending moment.							</a:t>
            </a:r>
            <a:r>
              <a:rPr lang="en-US" altLang="zh-CN" sz="2400" b="1" dirty="0">
                <a:solidFill>
                  <a:srgbClr val="000000"/>
                </a:solidFill>
                <a:ea typeface="SimSun" panose="02010600030101010101" pitchFamily="2" charset="-122"/>
              </a:rPr>
              <a:t>(2 marks)</a:t>
            </a:r>
            <a:endParaRPr lang="en-US" altLang="en-US" sz="2400" b="1" dirty="0">
              <a:solidFill>
                <a:srgbClr val="000000"/>
              </a:solidFill>
              <a:ea typeface="SimSun" panose="02010600030101010101" pitchFamily="2" charset="-122"/>
            </a:endParaRPr>
          </a:p>
        </p:txBody>
      </p:sp>
      <p:pic>
        <p:nvPicPr>
          <p:cNvPr id="5"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8800" y="3433763"/>
            <a:ext cx="5334000" cy="2509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6198988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15">
            <a:extLst>
              <a:ext uri="{FF2B5EF4-FFF2-40B4-BE49-F238E27FC236}">
                <a16:creationId xmlns:a16="http://schemas.microsoft.com/office/drawing/2014/main" id="{0D2EE3E6-1156-88EB-ACEE-A460F3D80591}"/>
              </a:ext>
            </a:extLst>
          </p:cNvPr>
          <p:cNvSpPr txBox="1"/>
          <p:nvPr/>
        </p:nvSpPr>
        <p:spPr>
          <a:xfrm>
            <a:off x="346075" y="346075"/>
            <a:ext cx="8683625" cy="457200"/>
          </a:xfrm>
          <a:prstGeom prst="rect">
            <a:avLst/>
          </a:prstGeom>
          <a:solidFill>
            <a:srgbClr val="D2CFDB"/>
          </a:solidFill>
          <a:ln w="9525">
            <a:solidFill>
              <a:srgbClr val="384868"/>
            </a:solidFill>
          </a:ln>
        </p:spPr>
        <p:txBody>
          <a:bodyPr vert="horz" wrap="square" lIns="0" tIns="2540" rIns="0" bIns="0" rtlCol="0">
            <a:spAutoFit/>
          </a:bodyPr>
          <a:lstStyle/>
          <a:p>
            <a:pPr marL="91440">
              <a:lnSpc>
                <a:spcPct val="100000"/>
              </a:lnSpc>
              <a:spcBef>
                <a:spcPts val="20"/>
              </a:spcBef>
            </a:pPr>
            <a:r>
              <a:rPr sz="2800" dirty="0">
                <a:solidFill>
                  <a:srgbClr val="BE5F00"/>
                </a:solidFill>
                <a:latin typeface="Arial MT"/>
                <a:cs typeface="Arial MT"/>
              </a:rPr>
              <a:t>Bending</a:t>
            </a:r>
            <a:r>
              <a:rPr sz="2800" spc="-30" dirty="0">
                <a:solidFill>
                  <a:srgbClr val="BE5F00"/>
                </a:solidFill>
                <a:latin typeface="Arial MT"/>
                <a:cs typeface="Arial MT"/>
              </a:rPr>
              <a:t> </a:t>
            </a:r>
            <a:r>
              <a:rPr sz="2800" dirty="0">
                <a:solidFill>
                  <a:srgbClr val="BE5F00"/>
                </a:solidFill>
                <a:latin typeface="Arial MT"/>
                <a:cs typeface="Arial MT"/>
              </a:rPr>
              <a:t>Deformations</a:t>
            </a:r>
            <a:endParaRPr sz="2800">
              <a:latin typeface="Arial MT"/>
              <a:cs typeface="Arial MT"/>
            </a:endParaRPr>
          </a:p>
        </p:txBody>
      </p:sp>
      <p:pic>
        <p:nvPicPr>
          <p:cNvPr id="5" name="object 16">
            <a:extLst>
              <a:ext uri="{FF2B5EF4-FFF2-40B4-BE49-F238E27FC236}">
                <a16:creationId xmlns:a16="http://schemas.microsoft.com/office/drawing/2014/main" id="{6A865857-016D-E140-888F-7A88692B2880}"/>
              </a:ext>
            </a:extLst>
          </p:cNvPr>
          <p:cNvPicPr/>
          <p:nvPr/>
        </p:nvPicPr>
        <p:blipFill>
          <a:blip r:embed="rId2" cstate="print"/>
          <a:stretch>
            <a:fillRect/>
          </a:stretch>
        </p:blipFill>
        <p:spPr>
          <a:xfrm>
            <a:off x="457200" y="914400"/>
            <a:ext cx="2930525" cy="5486399"/>
          </a:xfrm>
          <a:prstGeom prst="rect">
            <a:avLst/>
          </a:prstGeom>
        </p:spPr>
      </p:pic>
      <p:sp>
        <p:nvSpPr>
          <p:cNvPr id="6" name="object 17">
            <a:extLst>
              <a:ext uri="{FF2B5EF4-FFF2-40B4-BE49-F238E27FC236}">
                <a16:creationId xmlns:a16="http://schemas.microsoft.com/office/drawing/2014/main" id="{3C5EBD29-F3B4-F5DD-302E-FF690E0CA318}"/>
              </a:ext>
            </a:extLst>
          </p:cNvPr>
          <p:cNvSpPr txBox="1"/>
          <p:nvPr/>
        </p:nvSpPr>
        <p:spPr>
          <a:xfrm>
            <a:off x="3534727" y="907795"/>
            <a:ext cx="5339080" cy="5477510"/>
          </a:xfrm>
          <a:prstGeom prst="rect">
            <a:avLst/>
          </a:prstGeom>
        </p:spPr>
        <p:txBody>
          <a:bodyPr vert="horz" wrap="square" lIns="0" tIns="9525" rIns="0" bIns="0" rtlCol="0">
            <a:spAutoFit/>
          </a:bodyPr>
          <a:lstStyle/>
          <a:p>
            <a:pPr marL="240029" marR="490855" indent="-227329">
              <a:lnSpc>
                <a:spcPct val="100800"/>
              </a:lnSpc>
              <a:spcBef>
                <a:spcPts val="75"/>
              </a:spcBef>
            </a:pPr>
            <a:r>
              <a:rPr sz="2400" spc="-5" dirty="0">
                <a:latin typeface="Times New Roman"/>
                <a:cs typeface="Times New Roman"/>
              </a:rPr>
              <a:t>Beam</a:t>
            </a:r>
            <a:r>
              <a:rPr sz="2400" spc="-15" dirty="0">
                <a:latin typeface="Times New Roman"/>
                <a:cs typeface="Times New Roman"/>
              </a:rPr>
              <a:t> </a:t>
            </a:r>
            <a:r>
              <a:rPr sz="2400" spc="-5" dirty="0">
                <a:latin typeface="Times New Roman"/>
                <a:cs typeface="Times New Roman"/>
              </a:rPr>
              <a:t>with </a:t>
            </a:r>
            <a:r>
              <a:rPr sz="2400" dirty="0">
                <a:latin typeface="Times New Roman"/>
                <a:cs typeface="Times New Roman"/>
              </a:rPr>
              <a:t>a</a:t>
            </a:r>
            <a:r>
              <a:rPr sz="2400" spc="-10" dirty="0">
                <a:latin typeface="Times New Roman"/>
                <a:cs typeface="Times New Roman"/>
              </a:rPr>
              <a:t> </a:t>
            </a:r>
            <a:r>
              <a:rPr sz="2400" spc="-5" dirty="0">
                <a:latin typeface="Times New Roman"/>
                <a:cs typeface="Times New Roman"/>
              </a:rPr>
              <a:t>plane</a:t>
            </a:r>
            <a:r>
              <a:rPr sz="2400" spc="-15" dirty="0">
                <a:latin typeface="Times New Roman"/>
                <a:cs typeface="Times New Roman"/>
              </a:rPr>
              <a:t> </a:t>
            </a:r>
            <a:r>
              <a:rPr sz="2400" dirty="0">
                <a:latin typeface="Times New Roman"/>
                <a:cs typeface="Times New Roman"/>
              </a:rPr>
              <a:t>of</a:t>
            </a:r>
            <a:r>
              <a:rPr sz="2400" spc="-5" dirty="0">
                <a:latin typeface="Times New Roman"/>
                <a:cs typeface="Times New Roman"/>
              </a:rPr>
              <a:t> symmetry in </a:t>
            </a:r>
            <a:r>
              <a:rPr sz="2400" dirty="0">
                <a:latin typeface="Times New Roman"/>
                <a:cs typeface="Times New Roman"/>
              </a:rPr>
              <a:t>pure </a:t>
            </a:r>
            <a:r>
              <a:rPr sz="2400" spc="-585" dirty="0">
                <a:latin typeface="Times New Roman"/>
                <a:cs typeface="Times New Roman"/>
              </a:rPr>
              <a:t> </a:t>
            </a:r>
            <a:r>
              <a:rPr sz="2400" spc="-5" dirty="0">
                <a:latin typeface="Times New Roman"/>
                <a:cs typeface="Times New Roman"/>
              </a:rPr>
              <a:t>bending:</a:t>
            </a:r>
            <a:endParaRPr sz="2400" dirty="0">
              <a:latin typeface="Times New Roman"/>
              <a:cs typeface="Times New Roman"/>
            </a:endParaRPr>
          </a:p>
          <a:p>
            <a:pPr marL="240029" indent="-227329">
              <a:lnSpc>
                <a:spcPct val="100000"/>
              </a:lnSpc>
              <a:spcBef>
                <a:spcPts val="710"/>
              </a:spcBef>
              <a:buChar char="•"/>
              <a:tabLst>
                <a:tab pos="239395" algn="l"/>
                <a:tab pos="240029" algn="l"/>
              </a:tabLst>
            </a:pPr>
            <a:r>
              <a:rPr sz="2000" spc="-5" dirty="0">
                <a:latin typeface="Times New Roman"/>
                <a:cs typeface="Times New Roman"/>
              </a:rPr>
              <a:t>member</a:t>
            </a:r>
            <a:r>
              <a:rPr sz="2000" spc="-25" dirty="0">
                <a:latin typeface="Times New Roman"/>
                <a:cs typeface="Times New Roman"/>
              </a:rPr>
              <a:t> </a:t>
            </a:r>
            <a:r>
              <a:rPr sz="2000" spc="-5" dirty="0">
                <a:latin typeface="Times New Roman"/>
                <a:cs typeface="Times New Roman"/>
              </a:rPr>
              <a:t>remains</a:t>
            </a:r>
            <a:r>
              <a:rPr sz="2000" spc="-25" dirty="0">
                <a:latin typeface="Times New Roman"/>
                <a:cs typeface="Times New Roman"/>
              </a:rPr>
              <a:t> </a:t>
            </a:r>
            <a:r>
              <a:rPr sz="2000" spc="-10" dirty="0">
                <a:latin typeface="Times New Roman"/>
                <a:cs typeface="Times New Roman"/>
              </a:rPr>
              <a:t>symmetric</a:t>
            </a:r>
            <a:endParaRPr sz="2000" dirty="0">
              <a:latin typeface="Times New Roman"/>
              <a:cs typeface="Times New Roman"/>
            </a:endParaRPr>
          </a:p>
          <a:p>
            <a:pPr marL="240029" indent="-227329">
              <a:lnSpc>
                <a:spcPct val="100000"/>
              </a:lnSpc>
              <a:spcBef>
                <a:spcPts val="1515"/>
              </a:spcBef>
              <a:buChar char="•"/>
              <a:tabLst>
                <a:tab pos="239395" algn="l"/>
                <a:tab pos="240029" algn="l"/>
              </a:tabLst>
            </a:pPr>
            <a:r>
              <a:rPr sz="2000" spc="-5" dirty="0">
                <a:latin typeface="Times New Roman"/>
                <a:cs typeface="Times New Roman"/>
              </a:rPr>
              <a:t>bends</a:t>
            </a:r>
            <a:r>
              <a:rPr sz="2000" spc="-15" dirty="0">
                <a:latin typeface="Times New Roman"/>
                <a:cs typeface="Times New Roman"/>
              </a:rPr>
              <a:t> </a:t>
            </a:r>
            <a:r>
              <a:rPr sz="2000" spc="-5" dirty="0">
                <a:latin typeface="Times New Roman"/>
                <a:cs typeface="Times New Roman"/>
              </a:rPr>
              <a:t>uniformly</a:t>
            </a:r>
            <a:r>
              <a:rPr sz="2000" spc="-10" dirty="0">
                <a:latin typeface="Times New Roman"/>
                <a:cs typeface="Times New Roman"/>
              </a:rPr>
              <a:t> </a:t>
            </a:r>
            <a:r>
              <a:rPr sz="2000" spc="-5" dirty="0">
                <a:latin typeface="Times New Roman"/>
                <a:cs typeface="Times New Roman"/>
              </a:rPr>
              <a:t>to form</a:t>
            </a:r>
            <a:r>
              <a:rPr sz="2000" spc="-20" dirty="0">
                <a:latin typeface="Times New Roman"/>
                <a:cs typeface="Times New Roman"/>
              </a:rPr>
              <a:t> </a:t>
            </a:r>
            <a:r>
              <a:rPr sz="2000" dirty="0">
                <a:latin typeface="Times New Roman"/>
                <a:cs typeface="Times New Roman"/>
              </a:rPr>
              <a:t>a</a:t>
            </a:r>
            <a:r>
              <a:rPr sz="2000" spc="-15" dirty="0">
                <a:latin typeface="Times New Roman"/>
                <a:cs typeface="Times New Roman"/>
              </a:rPr>
              <a:t> </a:t>
            </a:r>
            <a:r>
              <a:rPr sz="2000" spc="-5" dirty="0">
                <a:latin typeface="Times New Roman"/>
                <a:cs typeface="Times New Roman"/>
              </a:rPr>
              <a:t>circular</a:t>
            </a:r>
            <a:r>
              <a:rPr sz="2000" spc="-10" dirty="0">
                <a:latin typeface="Times New Roman"/>
                <a:cs typeface="Times New Roman"/>
              </a:rPr>
              <a:t> </a:t>
            </a:r>
            <a:r>
              <a:rPr sz="2000" spc="-5" dirty="0">
                <a:latin typeface="Times New Roman"/>
                <a:cs typeface="Times New Roman"/>
              </a:rPr>
              <a:t>arc</a:t>
            </a:r>
            <a:endParaRPr sz="2000" dirty="0">
              <a:latin typeface="Times New Roman"/>
              <a:cs typeface="Times New Roman"/>
            </a:endParaRPr>
          </a:p>
          <a:p>
            <a:pPr marL="240029" marR="353695" indent="-227329">
              <a:lnSpc>
                <a:spcPct val="100000"/>
              </a:lnSpc>
              <a:spcBef>
                <a:spcPts val="1510"/>
              </a:spcBef>
              <a:buChar char="•"/>
              <a:tabLst>
                <a:tab pos="239395" algn="l"/>
                <a:tab pos="240029" algn="l"/>
              </a:tabLst>
            </a:pPr>
            <a:r>
              <a:rPr sz="2000" spc="-5" dirty="0">
                <a:latin typeface="Times New Roman"/>
                <a:cs typeface="Times New Roman"/>
              </a:rPr>
              <a:t>cross-sectional plane passes through arc center </a:t>
            </a:r>
            <a:r>
              <a:rPr sz="2000" spc="-484" dirty="0">
                <a:latin typeface="Times New Roman"/>
                <a:cs typeface="Times New Roman"/>
              </a:rPr>
              <a:t> </a:t>
            </a:r>
            <a:r>
              <a:rPr sz="2000" spc="-5" dirty="0">
                <a:latin typeface="Times New Roman"/>
                <a:cs typeface="Times New Roman"/>
              </a:rPr>
              <a:t>and remains planar</a:t>
            </a:r>
            <a:endParaRPr sz="2000" dirty="0">
              <a:latin typeface="Times New Roman"/>
              <a:cs typeface="Times New Roman"/>
            </a:endParaRPr>
          </a:p>
          <a:p>
            <a:pPr marL="240029" marR="577215" indent="-227329">
              <a:lnSpc>
                <a:spcPct val="100000"/>
              </a:lnSpc>
              <a:spcBef>
                <a:spcPts val="1535"/>
              </a:spcBef>
              <a:buChar char="•"/>
              <a:tabLst>
                <a:tab pos="239395" algn="l"/>
                <a:tab pos="240029" algn="l"/>
              </a:tabLst>
            </a:pPr>
            <a:r>
              <a:rPr sz="2000" spc="-5" dirty="0">
                <a:latin typeface="Times New Roman"/>
                <a:cs typeface="Times New Roman"/>
              </a:rPr>
              <a:t>length </a:t>
            </a:r>
            <a:r>
              <a:rPr sz="2000" dirty="0">
                <a:latin typeface="Times New Roman"/>
                <a:cs typeface="Times New Roman"/>
              </a:rPr>
              <a:t>of </a:t>
            </a:r>
            <a:r>
              <a:rPr sz="2000" spc="-5" dirty="0">
                <a:latin typeface="Times New Roman"/>
                <a:cs typeface="Times New Roman"/>
              </a:rPr>
              <a:t>top decreases and length </a:t>
            </a:r>
            <a:r>
              <a:rPr sz="2000" dirty="0">
                <a:latin typeface="Times New Roman"/>
                <a:cs typeface="Times New Roman"/>
              </a:rPr>
              <a:t>of </a:t>
            </a:r>
            <a:r>
              <a:rPr sz="2000" spc="-5" dirty="0">
                <a:latin typeface="Times New Roman"/>
                <a:cs typeface="Times New Roman"/>
              </a:rPr>
              <a:t>bottom </a:t>
            </a:r>
            <a:r>
              <a:rPr sz="2000" spc="-484" dirty="0">
                <a:latin typeface="Times New Roman"/>
                <a:cs typeface="Times New Roman"/>
              </a:rPr>
              <a:t> </a:t>
            </a:r>
            <a:r>
              <a:rPr sz="2000" spc="-5" dirty="0">
                <a:latin typeface="Times New Roman"/>
                <a:cs typeface="Times New Roman"/>
              </a:rPr>
              <a:t>increases</a:t>
            </a:r>
            <a:endParaRPr sz="2000" dirty="0">
              <a:latin typeface="Times New Roman"/>
              <a:cs typeface="Times New Roman"/>
            </a:endParaRPr>
          </a:p>
          <a:p>
            <a:pPr marL="240029" marR="5080" indent="-227329">
              <a:lnSpc>
                <a:spcPct val="100000"/>
              </a:lnSpc>
              <a:spcBef>
                <a:spcPts val="1540"/>
              </a:spcBef>
              <a:buChar char="•"/>
              <a:tabLst>
                <a:tab pos="239395" algn="l"/>
                <a:tab pos="240029" algn="l"/>
              </a:tabLst>
            </a:pPr>
            <a:r>
              <a:rPr sz="2000" dirty="0">
                <a:latin typeface="Times New Roman"/>
                <a:cs typeface="Times New Roman"/>
              </a:rPr>
              <a:t>a </a:t>
            </a:r>
            <a:r>
              <a:rPr sz="2000" i="1" spc="-5" dirty="0">
                <a:latin typeface="Times New Roman"/>
                <a:cs typeface="Times New Roman"/>
              </a:rPr>
              <a:t>neutral surface </a:t>
            </a:r>
            <a:r>
              <a:rPr sz="2000" spc="-5" dirty="0">
                <a:latin typeface="Times New Roman"/>
                <a:cs typeface="Times New Roman"/>
              </a:rPr>
              <a:t>must exist that is parallel to the </a:t>
            </a:r>
            <a:r>
              <a:rPr sz="2000" dirty="0">
                <a:latin typeface="Times New Roman"/>
                <a:cs typeface="Times New Roman"/>
              </a:rPr>
              <a:t> </a:t>
            </a:r>
            <a:r>
              <a:rPr sz="2000" spc="-5" dirty="0">
                <a:latin typeface="Times New Roman"/>
                <a:cs typeface="Times New Roman"/>
              </a:rPr>
              <a:t>upper and</a:t>
            </a:r>
            <a:r>
              <a:rPr sz="2000" dirty="0">
                <a:latin typeface="Times New Roman"/>
                <a:cs typeface="Times New Roman"/>
              </a:rPr>
              <a:t> </a:t>
            </a:r>
            <a:r>
              <a:rPr sz="2000" spc="-5" dirty="0">
                <a:latin typeface="Times New Roman"/>
                <a:cs typeface="Times New Roman"/>
              </a:rPr>
              <a:t>lower surfaces and</a:t>
            </a:r>
            <a:r>
              <a:rPr sz="2000" dirty="0">
                <a:latin typeface="Times New Roman"/>
                <a:cs typeface="Times New Roman"/>
              </a:rPr>
              <a:t> </a:t>
            </a:r>
            <a:r>
              <a:rPr sz="2000" spc="-5" dirty="0">
                <a:latin typeface="Times New Roman"/>
                <a:cs typeface="Times New Roman"/>
              </a:rPr>
              <a:t>for which</a:t>
            </a:r>
            <a:r>
              <a:rPr sz="2000" dirty="0">
                <a:latin typeface="Times New Roman"/>
                <a:cs typeface="Times New Roman"/>
              </a:rPr>
              <a:t> </a:t>
            </a:r>
            <a:r>
              <a:rPr sz="2000" spc="-5" dirty="0">
                <a:latin typeface="Times New Roman"/>
                <a:cs typeface="Times New Roman"/>
              </a:rPr>
              <a:t>the length </a:t>
            </a:r>
            <a:r>
              <a:rPr sz="2000" spc="-484" dirty="0">
                <a:latin typeface="Times New Roman"/>
                <a:cs typeface="Times New Roman"/>
              </a:rPr>
              <a:t> </a:t>
            </a:r>
            <a:r>
              <a:rPr sz="2000" spc="-5" dirty="0">
                <a:latin typeface="Times New Roman"/>
                <a:cs typeface="Times New Roman"/>
              </a:rPr>
              <a:t>does</a:t>
            </a:r>
            <a:r>
              <a:rPr sz="2000" spc="-10" dirty="0">
                <a:latin typeface="Times New Roman"/>
                <a:cs typeface="Times New Roman"/>
              </a:rPr>
              <a:t> </a:t>
            </a:r>
            <a:r>
              <a:rPr sz="2000" dirty="0">
                <a:latin typeface="Times New Roman"/>
                <a:cs typeface="Times New Roman"/>
              </a:rPr>
              <a:t>not</a:t>
            </a:r>
            <a:r>
              <a:rPr sz="2000" spc="-10" dirty="0">
                <a:latin typeface="Times New Roman"/>
                <a:cs typeface="Times New Roman"/>
              </a:rPr>
              <a:t> </a:t>
            </a:r>
            <a:r>
              <a:rPr sz="2000" spc="-5" dirty="0">
                <a:latin typeface="Times New Roman"/>
                <a:cs typeface="Times New Roman"/>
              </a:rPr>
              <a:t>change</a:t>
            </a:r>
            <a:endParaRPr sz="2000" dirty="0">
              <a:latin typeface="Times New Roman"/>
              <a:cs typeface="Times New Roman"/>
            </a:endParaRPr>
          </a:p>
          <a:p>
            <a:pPr marL="240029" marR="369570" indent="-227329">
              <a:lnSpc>
                <a:spcPct val="100000"/>
              </a:lnSpc>
              <a:spcBef>
                <a:spcPts val="1535"/>
              </a:spcBef>
              <a:buChar char="•"/>
              <a:tabLst>
                <a:tab pos="239395" algn="l"/>
                <a:tab pos="240029" algn="l"/>
              </a:tabLst>
            </a:pPr>
            <a:r>
              <a:rPr sz="2000" spc="-5" dirty="0">
                <a:latin typeface="Times New Roman"/>
                <a:cs typeface="Times New Roman"/>
              </a:rPr>
              <a:t>stresses and strains are negative (compressive) </a:t>
            </a:r>
            <a:r>
              <a:rPr sz="2000" spc="-484" dirty="0">
                <a:latin typeface="Times New Roman"/>
                <a:cs typeface="Times New Roman"/>
              </a:rPr>
              <a:t> </a:t>
            </a:r>
            <a:r>
              <a:rPr sz="2000" spc="-5" dirty="0">
                <a:latin typeface="Times New Roman"/>
                <a:cs typeface="Times New Roman"/>
              </a:rPr>
              <a:t>above the neutral plane and positive (tension) </a:t>
            </a:r>
            <a:r>
              <a:rPr sz="2000" dirty="0">
                <a:latin typeface="Times New Roman"/>
                <a:cs typeface="Times New Roman"/>
              </a:rPr>
              <a:t> </a:t>
            </a:r>
            <a:r>
              <a:rPr sz="2000" spc="-5" dirty="0">
                <a:latin typeface="Times New Roman"/>
                <a:cs typeface="Times New Roman"/>
              </a:rPr>
              <a:t>below</a:t>
            </a:r>
            <a:r>
              <a:rPr sz="2000" dirty="0">
                <a:latin typeface="Times New Roman"/>
                <a:cs typeface="Times New Roman"/>
              </a:rPr>
              <a:t> </a:t>
            </a:r>
            <a:r>
              <a:rPr sz="2000" spc="-5" dirty="0">
                <a:latin typeface="Times New Roman"/>
                <a:cs typeface="Times New Roman"/>
              </a:rPr>
              <a:t>it</a:t>
            </a:r>
            <a:endParaRPr sz="2000" dirty="0">
              <a:latin typeface="Times New Roman"/>
              <a:cs typeface="Times New Roman"/>
            </a:endParaRPr>
          </a:p>
        </p:txBody>
      </p:sp>
    </p:spTree>
    <p:extLst>
      <p:ext uri="{BB962C8B-B14F-4D97-AF65-F5344CB8AC3E}">
        <p14:creationId xmlns:p14="http://schemas.microsoft.com/office/powerpoint/2010/main" val="64981187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object 15">
            <a:extLst>
              <a:ext uri="{FF2B5EF4-FFF2-40B4-BE49-F238E27FC236}">
                <a16:creationId xmlns:a16="http://schemas.microsoft.com/office/drawing/2014/main" id="{C583D858-2BE6-1A20-2049-763CCF080F85}"/>
              </a:ext>
            </a:extLst>
          </p:cNvPr>
          <p:cNvSpPr txBox="1"/>
          <p:nvPr/>
        </p:nvSpPr>
        <p:spPr>
          <a:xfrm>
            <a:off x="346075" y="346075"/>
            <a:ext cx="8683625" cy="457200"/>
          </a:xfrm>
          <a:prstGeom prst="rect">
            <a:avLst/>
          </a:prstGeom>
          <a:solidFill>
            <a:srgbClr val="D2CFDB"/>
          </a:solidFill>
          <a:ln w="9525">
            <a:solidFill>
              <a:srgbClr val="384868"/>
            </a:solidFill>
          </a:ln>
        </p:spPr>
        <p:txBody>
          <a:bodyPr vert="horz" wrap="square" lIns="0" tIns="2540" rIns="0" bIns="0" rtlCol="0">
            <a:spAutoFit/>
          </a:bodyPr>
          <a:lstStyle/>
          <a:p>
            <a:pPr marL="91440">
              <a:lnSpc>
                <a:spcPct val="100000"/>
              </a:lnSpc>
              <a:spcBef>
                <a:spcPts val="20"/>
              </a:spcBef>
            </a:pPr>
            <a:r>
              <a:rPr sz="2800" dirty="0">
                <a:solidFill>
                  <a:srgbClr val="BE5F00"/>
                </a:solidFill>
                <a:latin typeface="Arial MT"/>
                <a:cs typeface="Arial MT"/>
              </a:rPr>
              <a:t>Strain</a:t>
            </a:r>
            <a:r>
              <a:rPr sz="2800" spc="-20" dirty="0">
                <a:solidFill>
                  <a:srgbClr val="BE5F00"/>
                </a:solidFill>
                <a:latin typeface="Arial MT"/>
                <a:cs typeface="Arial MT"/>
              </a:rPr>
              <a:t> </a:t>
            </a:r>
            <a:r>
              <a:rPr sz="2800" dirty="0">
                <a:solidFill>
                  <a:srgbClr val="BE5F00"/>
                </a:solidFill>
                <a:latin typeface="Arial MT"/>
                <a:cs typeface="Arial MT"/>
              </a:rPr>
              <a:t>Due</a:t>
            </a:r>
            <a:r>
              <a:rPr sz="2800" spc="-20" dirty="0">
                <a:solidFill>
                  <a:srgbClr val="BE5F00"/>
                </a:solidFill>
                <a:latin typeface="Arial MT"/>
                <a:cs typeface="Arial MT"/>
              </a:rPr>
              <a:t> </a:t>
            </a:r>
            <a:r>
              <a:rPr sz="2800" spc="-5" dirty="0">
                <a:solidFill>
                  <a:srgbClr val="BE5F00"/>
                </a:solidFill>
                <a:latin typeface="Arial MT"/>
                <a:cs typeface="Arial MT"/>
              </a:rPr>
              <a:t>to</a:t>
            </a:r>
            <a:r>
              <a:rPr sz="2800" spc="-15" dirty="0">
                <a:solidFill>
                  <a:srgbClr val="BE5F00"/>
                </a:solidFill>
                <a:latin typeface="Arial MT"/>
                <a:cs typeface="Arial MT"/>
              </a:rPr>
              <a:t> </a:t>
            </a:r>
            <a:r>
              <a:rPr sz="2800" dirty="0">
                <a:solidFill>
                  <a:srgbClr val="BE5F00"/>
                </a:solidFill>
                <a:latin typeface="Arial MT"/>
                <a:cs typeface="Arial MT"/>
              </a:rPr>
              <a:t>Bending</a:t>
            </a:r>
            <a:endParaRPr sz="2800">
              <a:latin typeface="Arial MT"/>
              <a:cs typeface="Arial MT"/>
            </a:endParaRPr>
          </a:p>
        </p:txBody>
      </p:sp>
      <p:sp>
        <p:nvSpPr>
          <p:cNvPr id="17" name="object 16">
            <a:extLst>
              <a:ext uri="{FF2B5EF4-FFF2-40B4-BE49-F238E27FC236}">
                <a16:creationId xmlns:a16="http://schemas.microsoft.com/office/drawing/2014/main" id="{8C501A31-1AC5-E31B-9DFE-6721456BE505}"/>
              </a:ext>
            </a:extLst>
          </p:cNvPr>
          <p:cNvSpPr txBox="1"/>
          <p:nvPr/>
        </p:nvSpPr>
        <p:spPr>
          <a:xfrm>
            <a:off x="4927270" y="4870013"/>
            <a:ext cx="121285" cy="285115"/>
          </a:xfrm>
          <a:prstGeom prst="rect">
            <a:avLst/>
          </a:prstGeom>
        </p:spPr>
        <p:txBody>
          <a:bodyPr vert="horz" wrap="square" lIns="0" tIns="12700" rIns="0" bIns="0" rtlCol="0">
            <a:spAutoFit/>
          </a:bodyPr>
          <a:lstStyle/>
          <a:p>
            <a:pPr marL="12700">
              <a:lnSpc>
                <a:spcPct val="100000"/>
              </a:lnSpc>
              <a:spcBef>
                <a:spcPts val="100"/>
              </a:spcBef>
            </a:pPr>
            <a:r>
              <a:rPr sz="1700" i="1" dirty="0">
                <a:latin typeface="Times New Roman"/>
                <a:cs typeface="Times New Roman"/>
              </a:rPr>
              <a:t>c</a:t>
            </a:r>
            <a:endParaRPr sz="1700">
              <a:latin typeface="Times New Roman"/>
              <a:cs typeface="Times New Roman"/>
            </a:endParaRPr>
          </a:p>
        </p:txBody>
      </p:sp>
      <p:sp>
        <p:nvSpPr>
          <p:cNvPr id="18" name="object 17">
            <a:extLst>
              <a:ext uri="{FF2B5EF4-FFF2-40B4-BE49-F238E27FC236}">
                <a16:creationId xmlns:a16="http://schemas.microsoft.com/office/drawing/2014/main" id="{7488AD83-DC16-2A1E-E579-42EB38206A6A}"/>
              </a:ext>
            </a:extLst>
          </p:cNvPr>
          <p:cNvSpPr txBox="1"/>
          <p:nvPr/>
        </p:nvSpPr>
        <p:spPr>
          <a:xfrm>
            <a:off x="5890978" y="4162518"/>
            <a:ext cx="316865" cy="299085"/>
          </a:xfrm>
          <a:prstGeom prst="rect">
            <a:avLst/>
          </a:prstGeom>
        </p:spPr>
        <p:txBody>
          <a:bodyPr vert="horz" wrap="square" lIns="0" tIns="11430" rIns="0" bIns="0" rtlCol="0">
            <a:spAutoFit/>
          </a:bodyPr>
          <a:lstStyle/>
          <a:p>
            <a:pPr marL="38100">
              <a:lnSpc>
                <a:spcPct val="100000"/>
              </a:lnSpc>
              <a:spcBef>
                <a:spcPts val="90"/>
              </a:spcBef>
            </a:pPr>
            <a:r>
              <a:rPr sz="1800" spc="45" dirty="0">
                <a:latin typeface="Symbol"/>
                <a:cs typeface="Symbol"/>
              </a:rPr>
              <a:t></a:t>
            </a:r>
            <a:r>
              <a:rPr sz="2100" i="1" spc="67" baseline="-17857" dirty="0">
                <a:latin typeface="Times New Roman"/>
                <a:cs typeface="Times New Roman"/>
              </a:rPr>
              <a:t>m</a:t>
            </a:r>
            <a:endParaRPr sz="2100" baseline="-17857">
              <a:latin typeface="Times New Roman"/>
              <a:cs typeface="Times New Roman"/>
            </a:endParaRPr>
          </a:p>
        </p:txBody>
      </p:sp>
      <p:sp>
        <p:nvSpPr>
          <p:cNvPr id="19" name="object 18">
            <a:extLst>
              <a:ext uri="{FF2B5EF4-FFF2-40B4-BE49-F238E27FC236}">
                <a16:creationId xmlns:a16="http://schemas.microsoft.com/office/drawing/2014/main" id="{14A875F7-6F95-3A16-E5FF-68B8247B60FB}"/>
              </a:ext>
            </a:extLst>
          </p:cNvPr>
          <p:cNvSpPr txBox="1"/>
          <p:nvPr/>
        </p:nvSpPr>
        <p:spPr>
          <a:xfrm>
            <a:off x="4820101" y="4162518"/>
            <a:ext cx="144145" cy="299085"/>
          </a:xfrm>
          <a:prstGeom prst="rect">
            <a:avLst/>
          </a:prstGeom>
        </p:spPr>
        <p:txBody>
          <a:bodyPr vert="horz" wrap="square" lIns="0" tIns="11430" rIns="0" bIns="0" rtlCol="0">
            <a:spAutoFit/>
          </a:bodyPr>
          <a:lstStyle/>
          <a:p>
            <a:pPr marL="12700">
              <a:lnSpc>
                <a:spcPct val="100000"/>
              </a:lnSpc>
              <a:spcBef>
                <a:spcPts val="90"/>
              </a:spcBef>
            </a:pPr>
            <a:r>
              <a:rPr sz="1800" spc="-55" dirty="0">
                <a:latin typeface="Symbol"/>
                <a:cs typeface="Symbol"/>
              </a:rPr>
              <a:t></a:t>
            </a:r>
            <a:endParaRPr sz="1800" dirty="0">
              <a:latin typeface="Symbol"/>
              <a:cs typeface="Symbol"/>
            </a:endParaRPr>
          </a:p>
        </p:txBody>
      </p:sp>
      <p:sp>
        <p:nvSpPr>
          <p:cNvPr id="20" name="object 19">
            <a:extLst>
              <a:ext uri="{FF2B5EF4-FFF2-40B4-BE49-F238E27FC236}">
                <a16:creationId xmlns:a16="http://schemas.microsoft.com/office/drawing/2014/main" id="{B675FF2B-6367-30BC-F05F-89B979DE22EB}"/>
              </a:ext>
            </a:extLst>
          </p:cNvPr>
          <p:cNvSpPr txBox="1"/>
          <p:nvPr/>
        </p:nvSpPr>
        <p:spPr>
          <a:xfrm>
            <a:off x="4778032" y="3476224"/>
            <a:ext cx="1350645" cy="299085"/>
          </a:xfrm>
          <a:prstGeom prst="rect">
            <a:avLst/>
          </a:prstGeom>
        </p:spPr>
        <p:txBody>
          <a:bodyPr vert="horz" wrap="square" lIns="0" tIns="11430" rIns="0" bIns="0" rtlCol="0">
            <a:spAutoFit/>
          </a:bodyPr>
          <a:lstStyle/>
          <a:p>
            <a:pPr marL="12700">
              <a:lnSpc>
                <a:spcPct val="100000"/>
              </a:lnSpc>
              <a:spcBef>
                <a:spcPts val="90"/>
              </a:spcBef>
              <a:tabLst>
                <a:tab pos="546735" algn="l"/>
                <a:tab pos="1219200" algn="l"/>
              </a:tabLst>
            </a:pPr>
            <a:r>
              <a:rPr sz="1700" i="1" dirty="0">
                <a:latin typeface="Times New Roman"/>
                <a:cs typeface="Times New Roman"/>
              </a:rPr>
              <a:t>L	</a:t>
            </a:r>
            <a:r>
              <a:rPr sz="1800" spc="-55" dirty="0">
                <a:latin typeface="Symbol"/>
                <a:cs typeface="Symbol"/>
              </a:rPr>
              <a:t></a:t>
            </a:r>
            <a:r>
              <a:rPr sz="1800" spc="-55" dirty="0">
                <a:latin typeface="Times New Roman"/>
                <a:cs typeface="Times New Roman"/>
              </a:rPr>
              <a:t>	</a:t>
            </a:r>
            <a:r>
              <a:rPr sz="1800" spc="-55" dirty="0">
                <a:latin typeface="Symbol"/>
                <a:cs typeface="Symbol"/>
              </a:rPr>
              <a:t></a:t>
            </a:r>
            <a:endParaRPr sz="1800">
              <a:latin typeface="Symbol"/>
              <a:cs typeface="Symbol"/>
            </a:endParaRPr>
          </a:p>
        </p:txBody>
      </p:sp>
      <p:sp>
        <p:nvSpPr>
          <p:cNvPr id="21" name="object 20">
            <a:extLst>
              <a:ext uri="{FF2B5EF4-FFF2-40B4-BE49-F238E27FC236}">
                <a16:creationId xmlns:a16="http://schemas.microsoft.com/office/drawing/2014/main" id="{6854240D-98DF-21F1-48B0-AF1DA9B76777}"/>
              </a:ext>
            </a:extLst>
          </p:cNvPr>
          <p:cNvSpPr txBox="1"/>
          <p:nvPr/>
        </p:nvSpPr>
        <p:spPr>
          <a:xfrm>
            <a:off x="4280693" y="4691618"/>
            <a:ext cx="1079500" cy="299085"/>
          </a:xfrm>
          <a:prstGeom prst="rect">
            <a:avLst/>
          </a:prstGeom>
        </p:spPr>
        <p:txBody>
          <a:bodyPr vert="horz" wrap="square" lIns="0" tIns="11430" rIns="0" bIns="0" rtlCol="0">
            <a:spAutoFit/>
          </a:bodyPr>
          <a:lstStyle/>
          <a:p>
            <a:pPr marL="38100">
              <a:lnSpc>
                <a:spcPct val="100000"/>
              </a:lnSpc>
              <a:spcBef>
                <a:spcPts val="90"/>
              </a:spcBef>
            </a:pPr>
            <a:r>
              <a:rPr sz="1800" spc="155" dirty="0">
                <a:latin typeface="Symbol"/>
                <a:cs typeface="Symbol"/>
              </a:rPr>
              <a:t></a:t>
            </a:r>
            <a:r>
              <a:rPr sz="2100" i="1" baseline="-17857" dirty="0">
                <a:latin typeface="Times New Roman"/>
                <a:cs typeface="Times New Roman"/>
              </a:rPr>
              <a:t>x </a:t>
            </a:r>
            <a:r>
              <a:rPr sz="2100" i="1" spc="-127" baseline="-17857" dirty="0">
                <a:latin typeface="Times New Roman"/>
                <a:cs typeface="Times New Roman"/>
              </a:rPr>
              <a:t> </a:t>
            </a:r>
            <a:r>
              <a:rPr sz="1700" dirty="0">
                <a:latin typeface="Symbol"/>
                <a:cs typeface="Symbol"/>
              </a:rPr>
              <a:t></a:t>
            </a:r>
            <a:r>
              <a:rPr sz="1700" spc="15" dirty="0">
                <a:latin typeface="Times New Roman"/>
                <a:cs typeface="Times New Roman"/>
              </a:rPr>
              <a:t> </a:t>
            </a:r>
            <a:r>
              <a:rPr sz="1700" dirty="0">
                <a:latin typeface="Symbol"/>
                <a:cs typeface="Symbol"/>
              </a:rPr>
              <a:t></a:t>
            </a:r>
            <a:r>
              <a:rPr sz="1700" spc="-185" dirty="0">
                <a:latin typeface="Times New Roman"/>
                <a:cs typeface="Times New Roman"/>
              </a:rPr>
              <a:t> </a:t>
            </a:r>
            <a:r>
              <a:rPr sz="2550" u="sng" spc="-292" baseline="34313" dirty="0">
                <a:uFill>
                  <a:solidFill>
                    <a:srgbClr val="000000"/>
                  </a:solidFill>
                </a:uFill>
                <a:latin typeface="Times New Roman"/>
                <a:cs typeface="Times New Roman"/>
              </a:rPr>
              <a:t> </a:t>
            </a:r>
            <a:r>
              <a:rPr sz="2550" i="1" u="sng" baseline="34313" dirty="0">
                <a:uFill>
                  <a:solidFill>
                    <a:srgbClr val="000000"/>
                  </a:solidFill>
                </a:uFill>
                <a:latin typeface="Times New Roman"/>
                <a:cs typeface="Times New Roman"/>
              </a:rPr>
              <a:t>y</a:t>
            </a:r>
            <a:r>
              <a:rPr sz="2550" i="1" spc="-217" baseline="34313" dirty="0">
                <a:latin typeface="Times New Roman"/>
                <a:cs typeface="Times New Roman"/>
              </a:rPr>
              <a:t> </a:t>
            </a:r>
            <a:r>
              <a:rPr sz="1800" spc="85" dirty="0">
                <a:latin typeface="Symbol"/>
                <a:cs typeface="Symbol"/>
              </a:rPr>
              <a:t></a:t>
            </a:r>
            <a:r>
              <a:rPr sz="2100" i="1" baseline="-17857" dirty="0">
                <a:latin typeface="Times New Roman"/>
                <a:cs typeface="Times New Roman"/>
              </a:rPr>
              <a:t>m</a:t>
            </a:r>
            <a:endParaRPr sz="2100" baseline="-17857">
              <a:latin typeface="Times New Roman"/>
              <a:cs typeface="Times New Roman"/>
            </a:endParaRPr>
          </a:p>
        </p:txBody>
      </p:sp>
      <p:sp>
        <p:nvSpPr>
          <p:cNvPr id="22" name="object 21">
            <a:extLst>
              <a:ext uri="{FF2B5EF4-FFF2-40B4-BE49-F238E27FC236}">
                <a16:creationId xmlns:a16="http://schemas.microsoft.com/office/drawing/2014/main" id="{CD2AFBE2-251C-0BA5-9789-7EDA4B75F42C}"/>
              </a:ext>
            </a:extLst>
          </p:cNvPr>
          <p:cNvSpPr txBox="1"/>
          <p:nvPr/>
        </p:nvSpPr>
        <p:spPr>
          <a:xfrm>
            <a:off x="5552799" y="3873321"/>
            <a:ext cx="680720" cy="285115"/>
          </a:xfrm>
          <a:prstGeom prst="rect">
            <a:avLst/>
          </a:prstGeom>
        </p:spPr>
        <p:txBody>
          <a:bodyPr vert="horz" wrap="square" lIns="0" tIns="12700" rIns="0" bIns="0" rtlCol="0">
            <a:spAutoFit/>
          </a:bodyPr>
          <a:lstStyle/>
          <a:p>
            <a:pPr marL="38100">
              <a:lnSpc>
                <a:spcPct val="100000"/>
              </a:lnSpc>
              <a:spcBef>
                <a:spcPts val="100"/>
              </a:spcBef>
            </a:pPr>
            <a:r>
              <a:rPr sz="2550" i="1" baseline="-34313" dirty="0">
                <a:latin typeface="Times New Roman"/>
                <a:cs typeface="Times New Roman"/>
              </a:rPr>
              <a:t>ρ </a:t>
            </a:r>
            <a:r>
              <a:rPr sz="2550" baseline="-34313" dirty="0">
                <a:latin typeface="Symbol"/>
                <a:cs typeface="Symbol"/>
              </a:rPr>
              <a:t></a:t>
            </a:r>
            <a:r>
              <a:rPr sz="1700" u="sng" spc="225" dirty="0">
                <a:uFill>
                  <a:solidFill>
                    <a:srgbClr val="000000"/>
                  </a:solidFill>
                </a:uFill>
                <a:latin typeface="Times New Roman"/>
                <a:cs typeface="Times New Roman"/>
              </a:rPr>
              <a:t> </a:t>
            </a:r>
            <a:r>
              <a:rPr sz="1700" i="1" u="sng" dirty="0">
                <a:uFill>
                  <a:solidFill>
                    <a:srgbClr val="000000"/>
                  </a:solidFill>
                </a:uFill>
                <a:latin typeface="Times New Roman"/>
                <a:cs typeface="Times New Roman"/>
              </a:rPr>
              <a:t>c</a:t>
            </a:r>
            <a:r>
              <a:rPr sz="1700" i="1" u="sng" spc="-180" dirty="0">
                <a:uFill>
                  <a:solidFill>
                    <a:srgbClr val="000000"/>
                  </a:solidFill>
                </a:uFill>
                <a:latin typeface="Times New Roman"/>
                <a:cs typeface="Times New Roman"/>
              </a:rPr>
              <a:t> </a:t>
            </a:r>
            <a:endParaRPr sz="1700">
              <a:latin typeface="Times New Roman"/>
              <a:cs typeface="Times New Roman"/>
            </a:endParaRPr>
          </a:p>
        </p:txBody>
      </p:sp>
      <p:sp>
        <p:nvSpPr>
          <p:cNvPr id="23" name="object 22">
            <a:extLst>
              <a:ext uri="{FF2B5EF4-FFF2-40B4-BE49-F238E27FC236}">
                <a16:creationId xmlns:a16="http://schemas.microsoft.com/office/drawing/2014/main" id="{DFAF64E0-C99C-6ACD-8CFD-CF042260526F}"/>
              </a:ext>
            </a:extLst>
          </p:cNvPr>
          <p:cNvSpPr txBox="1"/>
          <p:nvPr/>
        </p:nvSpPr>
        <p:spPr>
          <a:xfrm>
            <a:off x="4280693" y="3861644"/>
            <a:ext cx="698500" cy="299085"/>
          </a:xfrm>
          <a:prstGeom prst="rect">
            <a:avLst/>
          </a:prstGeom>
        </p:spPr>
        <p:txBody>
          <a:bodyPr vert="horz" wrap="square" lIns="0" tIns="11430" rIns="0" bIns="0" rtlCol="0">
            <a:spAutoFit/>
          </a:bodyPr>
          <a:lstStyle/>
          <a:p>
            <a:pPr marL="38100">
              <a:lnSpc>
                <a:spcPct val="100000"/>
              </a:lnSpc>
              <a:spcBef>
                <a:spcPts val="90"/>
              </a:spcBef>
            </a:pPr>
            <a:r>
              <a:rPr sz="2700" spc="67" baseline="-32407" dirty="0">
                <a:latin typeface="Symbol"/>
                <a:cs typeface="Symbol"/>
              </a:rPr>
              <a:t></a:t>
            </a:r>
            <a:r>
              <a:rPr sz="2100" i="1" spc="67" baseline="-59523" dirty="0">
                <a:latin typeface="Times New Roman"/>
                <a:cs typeface="Times New Roman"/>
              </a:rPr>
              <a:t>m</a:t>
            </a:r>
            <a:r>
              <a:rPr sz="2100" i="1" spc="315" baseline="-59523" dirty="0">
                <a:latin typeface="Times New Roman"/>
                <a:cs typeface="Times New Roman"/>
              </a:rPr>
              <a:t> </a:t>
            </a:r>
            <a:r>
              <a:rPr sz="2550" baseline="-34313" dirty="0">
                <a:latin typeface="Symbol"/>
                <a:cs typeface="Symbol"/>
              </a:rPr>
              <a:t></a:t>
            </a:r>
            <a:r>
              <a:rPr sz="1700" u="sng" spc="245" dirty="0">
                <a:uFill>
                  <a:solidFill>
                    <a:srgbClr val="000000"/>
                  </a:solidFill>
                </a:uFill>
                <a:latin typeface="Times New Roman"/>
                <a:cs typeface="Times New Roman"/>
              </a:rPr>
              <a:t> </a:t>
            </a:r>
            <a:r>
              <a:rPr sz="1700" i="1" u="sng" dirty="0">
                <a:uFill>
                  <a:solidFill>
                    <a:srgbClr val="000000"/>
                  </a:solidFill>
                </a:uFill>
                <a:latin typeface="Times New Roman"/>
                <a:cs typeface="Times New Roman"/>
              </a:rPr>
              <a:t>c</a:t>
            </a:r>
            <a:endParaRPr sz="1700">
              <a:latin typeface="Times New Roman"/>
              <a:cs typeface="Times New Roman"/>
            </a:endParaRPr>
          </a:p>
        </p:txBody>
      </p:sp>
      <p:sp>
        <p:nvSpPr>
          <p:cNvPr id="24" name="object 23">
            <a:extLst>
              <a:ext uri="{FF2B5EF4-FFF2-40B4-BE49-F238E27FC236}">
                <a16:creationId xmlns:a16="http://schemas.microsoft.com/office/drawing/2014/main" id="{45381431-C50E-C61B-EA18-1A3CCB019DF6}"/>
              </a:ext>
            </a:extLst>
          </p:cNvPr>
          <p:cNvSpPr txBox="1"/>
          <p:nvPr/>
        </p:nvSpPr>
        <p:spPr>
          <a:xfrm>
            <a:off x="4280693" y="3175339"/>
            <a:ext cx="1872614" cy="299085"/>
          </a:xfrm>
          <a:prstGeom prst="rect">
            <a:avLst/>
          </a:prstGeom>
        </p:spPr>
        <p:txBody>
          <a:bodyPr vert="horz" wrap="square" lIns="0" tIns="11430" rIns="0" bIns="0" rtlCol="0">
            <a:spAutoFit/>
          </a:bodyPr>
          <a:lstStyle/>
          <a:p>
            <a:pPr marL="38100">
              <a:lnSpc>
                <a:spcPct val="100000"/>
              </a:lnSpc>
              <a:spcBef>
                <a:spcPts val="90"/>
              </a:spcBef>
            </a:pPr>
            <a:r>
              <a:rPr sz="2700" spc="112" baseline="-32407" dirty="0">
                <a:latin typeface="Symbol"/>
                <a:cs typeface="Symbol"/>
              </a:rPr>
              <a:t></a:t>
            </a:r>
            <a:r>
              <a:rPr sz="2100" i="1" spc="112" baseline="-59523" dirty="0">
                <a:latin typeface="Times New Roman"/>
                <a:cs typeface="Times New Roman"/>
              </a:rPr>
              <a:t>x</a:t>
            </a:r>
            <a:r>
              <a:rPr sz="2100" i="1" spc="375" baseline="-59523" dirty="0">
                <a:latin typeface="Times New Roman"/>
                <a:cs typeface="Times New Roman"/>
              </a:rPr>
              <a:t> </a:t>
            </a:r>
            <a:r>
              <a:rPr sz="2550" baseline="-34313" dirty="0">
                <a:latin typeface="Symbol"/>
                <a:cs typeface="Symbol"/>
              </a:rPr>
              <a:t></a:t>
            </a:r>
            <a:r>
              <a:rPr sz="2550" spc="7" baseline="-34313" dirty="0">
                <a:latin typeface="Times New Roman"/>
                <a:cs typeface="Times New Roman"/>
              </a:rPr>
              <a:t> </a:t>
            </a:r>
            <a:r>
              <a:rPr sz="1800" u="sng" spc="-50" dirty="0">
                <a:uFill>
                  <a:solidFill>
                    <a:srgbClr val="000000"/>
                  </a:solidFill>
                </a:uFill>
                <a:latin typeface="Symbol"/>
                <a:cs typeface="Symbol"/>
              </a:rPr>
              <a:t></a:t>
            </a:r>
            <a:r>
              <a:rPr sz="1800" spc="355" dirty="0">
                <a:latin typeface="Times New Roman"/>
                <a:cs typeface="Times New Roman"/>
              </a:rPr>
              <a:t> </a:t>
            </a:r>
            <a:r>
              <a:rPr sz="2550" baseline="-34313" dirty="0">
                <a:latin typeface="Symbol"/>
                <a:cs typeface="Symbol"/>
              </a:rPr>
              <a:t></a:t>
            </a:r>
            <a:r>
              <a:rPr sz="2550" spc="7" baseline="-34313" dirty="0">
                <a:latin typeface="Times New Roman"/>
                <a:cs typeface="Times New Roman"/>
              </a:rPr>
              <a:t> </a:t>
            </a:r>
            <a:r>
              <a:rPr sz="2550" baseline="-34313" dirty="0">
                <a:latin typeface="Symbol"/>
                <a:cs typeface="Symbol"/>
              </a:rPr>
              <a:t></a:t>
            </a:r>
            <a:r>
              <a:rPr sz="1700" u="sng" spc="85" dirty="0">
                <a:uFill>
                  <a:solidFill>
                    <a:srgbClr val="000000"/>
                  </a:solidFill>
                </a:uFill>
                <a:latin typeface="Times New Roman"/>
                <a:cs typeface="Times New Roman"/>
              </a:rPr>
              <a:t> </a:t>
            </a:r>
            <a:r>
              <a:rPr sz="1700" i="1" u="sng" spc="-35" dirty="0">
                <a:uFill>
                  <a:solidFill>
                    <a:srgbClr val="000000"/>
                  </a:solidFill>
                </a:uFill>
                <a:latin typeface="Times New Roman"/>
                <a:cs typeface="Times New Roman"/>
              </a:rPr>
              <a:t>y</a:t>
            </a:r>
            <a:r>
              <a:rPr sz="1800" u="sng" spc="-35" dirty="0">
                <a:uFill>
                  <a:solidFill>
                    <a:srgbClr val="000000"/>
                  </a:solidFill>
                </a:uFill>
                <a:latin typeface="Symbol"/>
                <a:cs typeface="Symbol"/>
              </a:rPr>
              <a:t></a:t>
            </a:r>
            <a:r>
              <a:rPr sz="1800" spc="365" dirty="0">
                <a:latin typeface="Times New Roman"/>
                <a:cs typeface="Times New Roman"/>
              </a:rPr>
              <a:t> </a:t>
            </a:r>
            <a:r>
              <a:rPr sz="2550" baseline="-34313" dirty="0">
                <a:latin typeface="Symbol"/>
                <a:cs typeface="Symbol"/>
              </a:rPr>
              <a:t></a:t>
            </a:r>
            <a:r>
              <a:rPr sz="2550" spc="15" baseline="-34313" dirty="0">
                <a:latin typeface="Times New Roman"/>
                <a:cs typeface="Times New Roman"/>
              </a:rPr>
              <a:t> </a:t>
            </a:r>
            <a:r>
              <a:rPr sz="2550" baseline="-34313" dirty="0">
                <a:latin typeface="Symbol"/>
                <a:cs typeface="Symbol"/>
              </a:rPr>
              <a:t></a:t>
            </a:r>
            <a:r>
              <a:rPr sz="1700" u="sng" spc="125" dirty="0">
                <a:uFill>
                  <a:solidFill>
                    <a:srgbClr val="000000"/>
                  </a:solidFill>
                </a:uFill>
                <a:latin typeface="Times New Roman"/>
                <a:cs typeface="Times New Roman"/>
              </a:rPr>
              <a:t> </a:t>
            </a:r>
            <a:r>
              <a:rPr sz="1700" i="1" u="sng" dirty="0">
                <a:uFill>
                  <a:solidFill>
                    <a:srgbClr val="000000"/>
                  </a:solidFill>
                </a:uFill>
                <a:latin typeface="Times New Roman"/>
                <a:cs typeface="Times New Roman"/>
              </a:rPr>
              <a:t>y</a:t>
            </a:r>
            <a:endParaRPr sz="1700">
              <a:latin typeface="Times New Roman"/>
              <a:cs typeface="Times New Roman"/>
            </a:endParaRPr>
          </a:p>
        </p:txBody>
      </p:sp>
      <p:sp>
        <p:nvSpPr>
          <p:cNvPr id="25" name="object 24">
            <a:extLst>
              <a:ext uri="{FF2B5EF4-FFF2-40B4-BE49-F238E27FC236}">
                <a16:creationId xmlns:a16="http://schemas.microsoft.com/office/drawing/2014/main" id="{341D8E18-A267-ABD0-7814-A48C4189FDFD}"/>
              </a:ext>
            </a:extLst>
          </p:cNvPr>
          <p:cNvSpPr txBox="1"/>
          <p:nvPr/>
        </p:nvSpPr>
        <p:spPr>
          <a:xfrm>
            <a:off x="3953827" y="970788"/>
            <a:ext cx="4410710" cy="2124075"/>
          </a:xfrm>
          <a:prstGeom prst="rect">
            <a:avLst/>
          </a:prstGeom>
        </p:spPr>
        <p:txBody>
          <a:bodyPr vert="horz" wrap="square" lIns="0" tIns="165100" rIns="0" bIns="0" rtlCol="0">
            <a:spAutoFit/>
          </a:bodyPr>
          <a:lstStyle/>
          <a:p>
            <a:pPr marL="12700">
              <a:lnSpc>
                <a:spcPct val="100000"/>
              </a:lnSpc>
              <a:spcBef>
                <a:spcPts val="1300"/>
              </a:spcBef>
            </a:pPr>
            <a:r>
              <a:rPr sz="2000" spc="-5" dirty="0">
                <a:latin typeface="Times New Roman"/>
                <a:cs typeface="Times New Roman"/>
              </a:rPr>
              <a:t>Consider</a:t>
            </a:r>
            <a:r>
              <a:rPr sz="2000" spc="-15" dirty="0">
                <a:latin typeface="Times New Roman"/>
                <a:cs typeface="Times New Roman"/>
              </a:rPr>
              <a:t> </a:t>
            </a:r>
            <a:r>
              <a:rPr sz="2000" dirty="0">
                <a:latin typeface="Times New Roman"/>
                <a:cs typeface="Times New Roman"/>
              </a:rPr>
              <a:t>a</a:t>
            </a:r>
            <a:r>
              <a:rPr sz="2000" spc="-10" dirty="0">
                <a:latin typeface="Times New Roman"/>
                <a:cs typeface="Times New Roman"/>
              </a:rPr>
              <a:t> </a:t>
            </a:r>
            <a:r>
              <a:rPr sz="2000" spc="-5" dirty="0">
                <a:latin typeface="Times New Roman"/>
                <a:cs typeface="Times New Roman"/>
              </a:rPr>
              <a:t>beam</a:t>
            </a:r>
            <a:r>
              <a:rPr sz="2000" spc="-20" dirty="0">
                <a:latin typeface="Times New Roman"/>
                <a:cs typeface="Times New Roman"/>
              </a:rPr>
              <a:t> </a:t>
            </a:r>
            <a:r>
              <a:rPr sz="2000" spc="-5" dirty="0">
                <a:latin typeface="Times New Roman"/>
                <a:cs typeface="Times New Roman"/>
              </a:rPr>
              <a:t>segment</a:t>
            </a:r>
            <a:r>
              <a:rPr sz="2000" spc="-15" dirty="0">
                <a:latin typeface="Times New Roman"/>
                <a:cs typeface="Times New Roman"/>
              </a:rPr>
              <a:t> </a:t>
            </a:r>
            <a:r>
              <a:rPr sz="2000" dirty="0">
                <a:latin typeface="Times New Roman"/>
                <a:cs typeface="Times New Roman"/>
              </a:rPr>
              <a:t>of</a:t>
            </a:r>
            <a:r>
              <a:rPr sz="2000" spc="-15" dirty="0">
                <a:latin typeface="Times New Roman"/>
                <a:cs typeface="Times New Roman"/>
              </a:rPr>
              <a:t> </a:t>
            </a:r>
            <a:r>
              <a:rPr sz="2000" spc="-5" dirty="0">
                <a:latin typeface="Times New Roman"/>
                <a:cs typeface="Times New Roman"/>
              </a:rPr>
              <a:t>length </a:t>
            </a:r>
            <a:r>
              <a:rPr sz="2000" i="1" dirty="0">
                <a:latin typeface="Times New Roman"/>
                <a:cs typeface="Times New Roman"/>
              </a:rPr>
              <a:t>L</a:t>
            </a:r>
            <a:r>
              <a:rPr sz="2000" dirty="0">
                <a:latin typeface="Times New Roman"/>
                <a:cs typeface="Times New Roman"/>
              </a:rPr>
              <a:t>.</a:t>
            </a:r>
            <a:endParaRPr sz="2000">
              <a:latin typeface="Times New Roman"/>
              <a:cs typeface="Times New Roman"/>
            </a:endParaRPr>
          </a:p>
          <a:p>
            <a:pPr marL="12700" marR="5080">
              <a:lnSpc>
                <a:spcPct val="100000"/>
              </a:lnSpc>
              <a:spcBef>
                <a:spcPts val="1200"/>
              </a:spcBef>
            </a:pPr>
            <a:r>
              <a:rPr sz="2000" spc="-5" dirty="0">
                <a:latin typeface="Times New Roman"/>
                <a:cs typeface="Times New Roman"/>
              </a:rPr>
              <a:t>After deformation, the length </a:t>
            </a:r>
            <a:r>
              <a:rPr sz="2000" dirty="0">
                <a:latin typeface="Times New Roman"/>
                <a:cs typeface="Times New Roman"/>
              </a:rPr>
              <a:t>of </a:t>
            </a:r>
            <a:r>
              <a:rPr sz="2000" spc="-5" dirty="0">
                <a:latin typeface="Times New Roman"/>
                <a:cs typeface="Times New Roman"/>
              </a:rPr>
              <a:t>the neutral </a:t>
            </a:r>
            <a:r>
              <a:rPr sz="2000" spc="-484" dirty="0">
                <a:latin typeface="Times New Roman"/>
                <a:cs typeface="Times New Roman"/>
              </a:rPr>
              <a:t> </a:t>
            </a:r>
            <a:r>
              <a:rPr sz="2000" spc="-5" dirty="0">
                <a:latin typeface="Times New Roman"/>
                <a:cs typeface="Times New Roman"/>
              </a:rPr>
              <a:t>surface</a:t>
            </a:r>
            <a:r>
              <a:rPr sz="2000" spc="-10" dirty="0">
                <a:latin typeface="Times New Roman"/>
                <a:cs typeface="Times New Roman"/>
              </a:rPr>
              <a:t> </a:t>
            </a:r>
            <a:r>
              <a:rPr sz="2000" spc="-5" dirty="0">
                <a:latin typeface="Times New Roman"/>
                <a:cs typeface="Times New Roman"/>
              </a:rPr>
              <a:t>remains</a:t>
            </a:r>
            <a:r>
              <a:rPr sz="2000" spc="-10" dirty="0">
                <a:latin typeface="Times New Roman"/>
                <a:cs typeface="Times New Roman"/>
              </a:rPr>
              <a:t> </a:t>
            </a:r>
            <a:r>
              <a:rPr sz="2000" i="1" dirty="0">
                <a:latin typeface="Times New Roman"/>
                <a:cs typeface="Times New Roman"/>
              </a:rPr>
              <a:t>L</a:t>
            </a:r>
            <a:r>
              <a:rPr sz="2000" dirty="0">
                <a:latin typeface="Times New Roman"/>
                <a:cs typeface="Times New Roman"/>
              </a:rPr>
              <a:t>.</a:t>
            </a:r>
            <a:r>
              <a:rPr sz="2000" spc="375" dirty="0">
                <a:latin typeface="Times New Roman"/>
                <a:cs typeface="Times New Roman"/>
              </a:rPr>
              <a:t> </a:t>
            </a:r>
            <a:r>
              <a:rPr sz="2000" dirty="0">
                <a:latin typeface="Times New Roman"/>
                <a:cs typeface="Times New Roman"/>
              </a:rPr>
              <a:t>At</a:t>
            </a:r>
            <a:r>
              <a:rPr sz="2000" spc="-15" dirty="0">
                <a:latin typeface="Times New Roman"/>
                <a:cs typeface="Times New Roman"/>
              </a:rPr>
              <a:t> </a:t>
            </a:r>
            <a:r>
              <a:rPr sz="2000" spc="-5" dirty="0">
                <a:latin typeface="Times New Roman"/>
                <a:cs typeface="Times New Roman"/>
              </a:rPr>
              <a:t>other</a:t>
            </a:r>
            <a:r>
              <a:rPr sz="2000" spc="-10" dirty="0">
                <a:latin typeface="Times New Roman"/>
                <a:cs typeface="Times New Roman"/>
              </a:rPr>
              <a:t> </a:t>
            </a:r>
            <a:r>
              <a:rPr sz="2000" spc="-5" dirty="0">
                <a:latin typeface="Times New Roman"/>
                <a:cs typeface="Times New Roman"/>
              </a:rPr>
              <a:t>sections,</a:t>
            </a:r>
            <a:endParaRPr sz="2000">
              <a:latin typeface="Times New Roman"/>
              <a:cs typeface="Times New Roman"/>
            </a:endParaRPr>
          </a:p>
          <a:p>
            <a:pPr marL="381635">
              <a:lnSpc>
                <a:spcPct val="100000"/>
              </a:lnSpc>
              <a:spcBef>
                <a:spcPts val="1280"/>
              </a:spcBef>
            </a:pPr>
            <a:r>
              <a:rPr sz="1700" i="1" dirty="0">
                <a:latin typeface="Times New Roman"/>
                <a:cs typeface="Times New Roman"/>
              </a:rPr>
              <a:t>L</a:t>
            </a:r>
            <a:r>
              <a:rPr sz="2550" baseline="3267" dirty="0">
                <a:latin typeface="Symbol"/>
                <a:cs typeface="Symbol"/>
              </a:rPr>
              <a:t></a:t>
            </a:r>
            <a:r>
              <a:rPr sz="2550" spc="-44" baseline="3267" dirty="0">
                <a:latin typeface="Times New Roman"/>
                <a:cs typeface="Times New Roman"/>
              </a:rPr>
              <a:t> </a:t>
            </a:r>
            <a:r>
              <a:rPr sz="1700" dirty="0">
                <a:latin typeface="Symbol"/>
                <a:cs typeface="Symbol"/>
              </a:rPr>
              <a:t></a:t>
            </a:r>
            <a:r>
              <a:rPr sz="1700" spc="-25" dirty="0">
                <a:latin typeface="Times New Roman"/>
                <a:cs typeface="Times New Roman"/>
              </a:rPr>
              <a:t> </a:t>
            </a:r>
            <a:r>
              <a:rPr sz="2150" spc="-90" dirty="0">
                <a:latin typeface="Symbol"/>
                <a:cs typeface="Symbol"/>
              </a:rPr>
              <a:t></a:t>
            </a:r>
            <a:r>
              <a:rPr sz="1800" spc="-55" dirty="0">
                <a:latin typeface="Symbol"/>
                <a:cs typeface="Symbol"/>
              </a:rPr>
              <a:t></a:t>
            </a:r>
            <a:r>
              <a:rPr sz="1800" spc="-25" dirty="0">
                <a:latin typeface="Times New Roman"/>
                <a:cs typeface="Times New Roman"/>
              </a:rPr>
              <a:t> </a:t>
            </a:r>
            <a:r>
              <a:rPr sz="1700" dirty="0">
                <a:latin typeface="Symbol"/>
                <a:cs typeface="Symbol"/>
              </a:rPr>
              <a:t></a:t>
            </a:r>
            <a:r>
              <a:rPr sz="1700" spc="20" dirty="0">
                <a:latin typeface="Times New Roman"/>
                <a:cs typeface="Times New Roman"/>
              </a:rPr>
              <a:t> </a:t>
            </a:r>
            <a:r>
              <a:rPr sz="1700" i="1" spc="140" dirty="0">
                <a:latin typeface="Times New Roman"/>
                <a:cs typeface="Times New Roman"/>
              </a:rPr>
              <a:t>y</a:t>
            </a:r>
            <a:r>
              <a:rPr sz="2150" spc="-440" dirty="0">
                <a:latin typeface="Symbol"/>
                <a:cs typeface="Symbol"/>
              </a:rPr>
              <a:t></a:t>
            </a:r>
            <a:r>
              <a:rPr sz="1800" spc="-55" dirty="0">
                <a:latin typeface="Symbol"/>
                <a:cs typeface="Symbol"/>
              </a:rPr>
              <a:t></a:t>
            </a:r>
            <a:endParaRPr sz="1800">
              <a:latin typeface="Symbol"/>
              <a:cs typeface="Symbol"/>
            </a:endParaRPr>
          </a:p>
          <a:p>
            <a:pPr marL="361315">
              <a:lnSpc>
                <a:spcPct val="100000"/>
              </a:lnSpc>
              <a:spcBef>
                <a:spcPts val="480"/>
              </a:spcBef>
            </a:pPr>
            <a:r>
              <a:rPr sz="1800" spc="-50" dirty="0">
                <a:latin typeface="Symbol"/>
                <a:cs typeface="Symbol"/>
              </a:rPr>
              <a:t></a:t>
            </a:r>
            <a:r>
              <a:rPr sz="1800" spc="-50" dirty="0">
                <a:latin typeface="Times New Roman"/>
                <a:cs typeface="Times New Roman"/>
              </a:rPr>
              <a:t> </a:t>
            </a:r>
            <a:r>
              <a:rPr sz="1800" spc="-180" dirty="0">
                <a:latin typeface="Times New Roman"/>
                <a:cs typeface="Times New Roman"/>
              </a:rPr>
              <a:t> </a:t>
            </a:r>
            <a:r>
              <a:rPr sz="1700" dirty="0">
                <a:latin typeface="Symbol"/>
                <a:cs typeface="Symbol"/>
              </a:rPr>
              <a:t></a:t>
            </a:r>
            <a:r>
              <a:rPr sz="1700" spc="65" dirty="0">
                <a:latin typeface="Times New Roman"/>
                <a:cs typeface="Times New Roman"/>
              </a:rPr>
              <a:t> </a:t>
            </a:r>
            <a:r>
              <a:rPr sz="1700" i="1" dirty="0">
                <a:latin typeface="Times New Roman"/>
                <a:cs typeface="Times New Roman"/>
              </a:rPr>
              <a:t>L</a:t>
            </a:r>
            <a:r>
              <a:rPr sz="1700" i="1" spc="-120" dirty="0">
                <a:latin typeface="Times New Roman"/>
                <a:cs typeface="Times New Roman"/>
              </a:rPr>
              <a:t> </a:t>
            </a:r>
            <a:r>
              <a:rPr sz="1700" dirty="0">
                <a:latin typeface="Symbol"/>
                <a:cs typeface="Symbol"/>
              </a:rPr>
              <a:t></a:t>
            </a:r>
            <a:r>
              <a:rPr sz="1700" spc="-85" dirty="0">
                <a:latin typeface="Times New Roman"/>
                <a:cs typeface="Times New Roman"/>
              </a:rPr>
              <a:t> </a:t>
            </a:r>
            <a:r>
              <a:rPr sz="1700" i="1" dirty="0">
                <a:latin typeface="Times New Roman"/>
                <a:cs typeface="Times New Roman"/>
              </a:rPr>
              <a:t>L</a:t>
            </a:r>
            <a:r>
              <a:rPr sz="2550" baseline="3267" dirty="0">
                <a:latin typeface="Symbol"/>
                <a:cs typeface="Symbol"/>
              </a:rPr>
              <a:t></a:t>
            </a:r>
            <a:r>
              <a:rPr sz="2550" spc="-44" baseline="3267" dirty="0">
                <a:latin typeface="Times New Roman"/>
                <a:cs typeface="Times New Roman"/>
              </a:rPr>
              <a:t> </a:t>
            </a:r>
            <a:r>
              <a:rPr sz="1700" dirty="0">
                <a:latin typeface="Symbol"/>
                <a:cs typeface="Symbol"/>
              </a:rPr>
              <a:t></a:t>
            </a:r>
            <a:r>
              <a:rPr sz="1700" spc="-25" dirty="0">
                <a:latin typeface="Times New Roman"/>
                <a:cs typeface="Times New Roman"/>
              </a:rPr>
              <a:t> </a:t>
            </a:r>
            <a:r>
              <a:rPr sz="2150" spc="-90" dirty="0">
                <a:latin typeface="Symbol"/>
                <a:cs typeface="Symbol"/>
              </a:rPr>
              <a:t></a:t>
            </a:r>
            <a:r>
              <a:rPr sz="1800" spc="-55" dirty="0">
                <a:latin typeface="Symbol"/>
                <a:cs typeface="Symbol"/>
              </a:rPr>
              <a:t></a:t>
            </a:r>
            <a:r>
              <a:rPr sz="1800" spc="-25" dirty="0">
                <a:latin typeface="Times New Roman"/>
                <a:cs typeface="Times New Roman"/>
              </a:rPr>
              <a:t> </a:t>
            </a:r>
            <a:r>
              <a:rPr sz="1700" dirty="0">
                <a:latin typeface="Symbol"/>
                <a:cs typeface="Symbol"/>
              </a:rPr>
              <a:t></a:t>
            </a:r>
            <a:r>
              <a:rPr sz="1700" spc="20" dirty="0">
                <a:latin typeface="Times New Roman"/>
                <a:cs typeface="Times New Roman"/>
              </a:rPr>
              <a:t> </a:t>
            </a:r>
            <a:r>
              <a:rPr sz="1700" i="1" spc="140" dirty="0">
                <a:latin typeface="Times New Roman"/>
                <a:cs typeface="Times New Roman"/>
              </a:rPr>
              <a:t>y</a:t>
            </a:r>
            <a:r>
              <a:rPr sz="2150" spc="-440" dirty="0">
                <a:latin typeface="Symbol"/>
                <a:cs typeface="Symbol"/>
              </a:rPr>
              <a:t></a:t>
            </a:r>
            <a:r>
              <a:rPr sz="1800" spc="-55" dirty="0">
                <a:latin typeface="Symbol"/>
                <a:cs typeface="Symbol"/>
              </a:rPr>
              <a:t></a:t>
            </a:r>
            <a:r>
              <a:rPr sz="1800" spc="75" dirty="0">
                <a:latin typeface="Times New Roman"/>
                <a:cs typeface="Times New Roman"/>
              </a:rPr>
              <a:t> </a:t>
            </a:r>
            <a:r>
              <a:rPr sz="1700" dirty="0">
                <a:latin typeface="Symbol"/>
                <a:cs typeface="Symbol"/>
              </a:rPr>
              <a:t></a:t>
            </a:r>
            <a:r>
              <a:rPr sz="1700" spc="-55" dirty="0">
                <a:latin typeface="Times New Roman"/>
                <a:cs typeface="Times New Roman"/>
              </a:rPr>
              <a:t> </a:t>
            </a:r>
            <a:r>
              <a:rPr sz="1800" spc="-55" dirty="0">
                <a:latin typeface="Symbol"/>
                <a:cs typeface="Symbol"/>
              </a:rPr>
              <a:t></a:t>
            </a:r>
            <a:r>
              <a:rPr sz="1800" spc="220" dirty="0">
                <a:latin typeface="Times New Roman"/>
                <a:cs typeface="Times New Roman"/>
              </a:rPr>
              <a:t> </a:t>
            </a:r>
            <a:r>
              <a:rPr sz="1700" dirty="0">
                <a:latin typeface="Symbol"/>
                <a:cs typeface="Symbol"/>
              </a:rPr>
              <a:t></a:t>
            </a:r>
            <a:r>
              <a:rPr sz="1700" spc="15" dirty="0">
                <a:latin typeface="Times New Roman"/>
                <a:cs typeface="Times New Roman"/>
              </a:rPr>
              <a:t> </a:t>
            </a:r>
            <a:r>
              <a:rPr sz="1700" dirty="0">
                <a:latin typeface="Symbol"/>
                <a:cs typeface="Symbol"/>
              </a:rPr>
              <a:t></a:t>
            </a:r>
            <a:r>
              <a:rPr sz="1700" spc="-220" dirty="0">
                <a:latin typeface="Times New Roman"/>
                <a:cs typeface="Times New Roman"/>
              </a:rPr>
              <a:t> </a:t>
            </a:r>
            <a:r>
              <a:rPr sz="1700" i="1" spc="-15" dirty="0">
                <a:latin typeface="Times New Roman"/>
                <a:cs typeface="Times New Roman"/>
              </a:rPr>
              <a:t>y</a:t>
            </a:r>
            <a:r>
              <a:rPr sz="1800" spc="-55" dirty="0">
                <a:latin typeface="Symbol"/>
                <a:cs typeface="Symbol"/>
              </a:rPr>
              <a:t></a:t>
            </a:r>
            <a:endParaRPr sz="1800">
              <a:latin typeface="Symbol"/>
              <a:cs typeface="Symbol"/>
            </a:endParaRPr>
          </a:p>
        </p:txBody>
      </p:sp>
      <p:sp>
        <p:nvSpPr>
          <p:cNvPr id="26" name="object 25">
            <a:extLst>
              <a:ext uri="{FF2B5EF4-FFF2-40B4-BE49-F238E27FC236}">
                <a16:creationId xmlns:a16="http://schemas.microsoft.com/office/drawing/2014/main" id="{93358CF7-5741-91AA-42CA-F33716854AB3}"/>
              </a:ext>
            </a:extLst>
          </p:cNvPr>
          <p:cNvSpPr txBox="1"/>
          <p:nvPr/>
        </p:nvSpPr>
        <p:spPr>
          <a:xfrm>
            <a:off x="5170172" y="4007482"/>
            <a:ext cx="205740" cy="285115"/>
          </a:xfrm>
          <a:prstGeom prst="rect">
            <a:avLst/>
          </a:prstGeom>
        </p:spPr>
        <p:txBody>
          <a:bodyPr vert="horz" wrap="square" lIns="0" tIns="12700" rIns="0" bIns="0" rtlCol="0">
            <a:spAutoFit/>
          </a:bodyPr>
          <a:lstStyle/>
          <a:p>
            <a:pPr marL="12700">
              <a:lnSpc>
                <a:spcPct val="100000"/>
              </a:lnSpc>
              <a:spcBef>
                <a:spcPts val="100"/>
              </a:spcBef>
            </a:pPr>
            <a:r>
              <a:rPr sz="1700" dirty="0">
                <a:latin typeface="Times New Roman"/>
                <a:cs typeface="Times New Roman"/>
              </a:rPr>
              <a:t>or</a:t>
            </a:r>
            <a:endParaRPr sz="1700">
              <a:latin typeface="Times New Roman"/>
              <a:cs typeface="Times New Roman"/>
            </a:endParaRPr>
          </a:p>
        </p:txBody>
      </p:sp>
      <p:sp>
        <p:nvSpPr>
          <p:cNvPr id="27" name="object 26">
            <a:extLst>
              <a:ext uri="{FF2B5EF4-FFF2-40B4-BE49-F238E27FC236}">
                <a16:creationId xmlns:a16="http://schemas.microsoft.com/office/drawing/2014/main" id="{EA07CA3F-A647-57EA-7C96-5AC1EB4BC781}"/>
              </a:ext>
            </a:extLst>
          </p:cNvPr>
          <p:cNvSpPr txBox="1"/>
          <p:nvPr/>
        </p:nvSpPr>
        <p:spPr>
          <a:xfrm>
            <a:off x="6388702" y="3321188"/>
            <a:ext cx="1910080" cy="285115"/>
          </a:xfrm>
          <a:prstGeom prst="rect">
            <a:avLst/>
          </a:prstGeom>
        </p:spPr>
        <p:txBody>
          <a:bodyPr vert="horz" wrap="square" lIns="0" tIns="12700" rIns="0" bIns="0" rtlCol="0">
            <a:spAutoFit/>
          </a:bodyPr>
          <a:lstStyle/>
          <a:p>
            <a:pPr marL="12700">
              <a:lnSpc>
                <a:spcPct val="100000"/>
              </a:lnSpc>
              <a:spcBef>
                <a:spcPts val="100"/>
              </a:spcBef>
            </a:pPr>
            <a:r>
              <a:rPr sz="1700" dirty="0">
                <a:latin typeface="Times New Roman"/>
                <a:cs typeface="Times New Roman"/>
              </a:rPr>
              <a:t>(strain v</a:t>
            </a:r>
            <a:r>
              <a:rPr sz="1700" spc="-60" dirty="0">
                <a:latin typeface="Times New Roman"/>
                <a:cs typeface="Times New Roman"/>
              </a:rPr>
              <a:t>a</a:t>
            </a:r>
            <a:r>
              <a:rPr sz="1700" dirty="0">
                <a:latin typeface="Times New Roman"/>
                <a:cs typeface="Times New Roman"/>
              </a:rPr>
              <a:t>ries</a:t>
            </a:r>
            <a:r>
              <a:rPr sz="1700" spc="-125" dirty="0">
                <a:latin typeface="Times New Roman"/>
                <a:cs typeface="Times New Roman"/>
              </a:rPr>
              <a:t> </a:t>
            </a:r>
            <a:r>
              <a:rPr sz="1700" dirty="0">
                <a:latin typeface="Times New Roman"/>
                <a:cs typeface="Times New Roman"/>
              </a:rPr>
              <a:t>linearly)</a:t>
            </a:r>
            <a:endParaRPr sz="1700">
              <a:latin typeface="Times New Roman"/>
              <a:cs typeface="Times New Roman"/>
            </a:endParaRPr>
          </a:p>
        </p:txBody>
      </p:sp>
      <p:pic>
        <p:nvPicPr>
          <p:cNvPr id="28" name="object 27">
            <a:extLst>
              <a:ext uri="{FF2B5EF4-FFF2-40B4-BE49-F238E27FC236}">
                <a16:creationId xmlns:a16="http://schemas.microsoft.com/office/drawing/2014/main" id="{4C16A6D9-8A17-F9FB-C33A-EC07021C8A93}"/>
              </a:ext>
            </a:extLst>
          </p:cNvPr>
          <p:cNvPicPr/>
          <p:nvPr/>
        </p:nvPicPr>
        <p:blipFill>
          <a:blip r:embed="rId2" cstate="print"/>
          <a:stretch>
            <a:fillRect/>
          </a:stretch>
        </p:blipFill>
        <p:spPr>
          <a:xfrm>
            <a:off x="381000" y="838200"/>
            <a:ext cx="3352800" cy="3505200"/>
          </a:xfrm>
          <a:prstGeom prst="rect">
            <a:avLst/>
          </a:prstGeom>
        </p:spPr>
      </p:pic>
      <p:pic>
        <p:nvPicPr>
          <p:cNvPr id="29" name="object 28">
            <a:extLst>
              <a:ext uri="{FF2B5EF4-FFF2-40B4-BE49-F238E27FC236}">
                <a16:creationId xmlns:a16="http://schemas.microsoft.com/office/drawing/2014/main" id="{4A987F8E-934E-5703-DE31-770E2ABEE44F}"/>
              </a:ext>
            </a:extLst>
          </p:cNvPr>
          <p:cNvPicPr/>
          <p:nvPr/>
        </p:nvPicPr>
        <p:blipFill>
          <a:blip r:embed="rId3" cstate="print"/>
          <a:stretch>
            <a:fillRect/>
          </a:stretch>
        </p:blipFill>
        <p:spPr>
          <a:xfrm>
            <a:off x="457200" y="4572000"/>
            <a:ext cx="2895600" cy="1838324"/>
          </a:xfrm>
          <a:prstGeom prst="rect">
            <a:avLst/>
          </a:prstGeom>
        </p:spPr>
      </p:pic>
    </p:spTree>
    <p:extLst>
      <p:ext uri="{BB962C8B-B14F-4D97-AF65-F5344CB8AC3E}">
        <p14:creationId xmlns:p14="http://schemas.microsoft.com/office/powerpoint/2010/main" val="38913427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4"/>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28D3E8D9-83A8-4418-A6F0-8CABB6E63B4E}" type="slidenum">
              <a:rPr lang="en-US" altLang="en-US" sz="1400">
                <a:latin typeface="Arial" panose="020B0604020202020204" pitchFamily="34" charset="0"/>
              </a:rPr>
              <a:pPr eaLnBrk="1" hangingPunct="1">
                <a:buFontTx/>
                <a:buNone/>
              </a:pPr>
              <a:t>66</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a:noFill/>
        </p:spPr>
        <p:txBody>
          <a:bodyPr/>
          <a:lstStyle/>
          <a:p>
            <a:pPr eaLnBrk="1" hangingPunct="1"/>
            <a:r>
              <a:rPr lang="en-US" altLang="en-US" sz="2400" dirty="0"/>
              <a:t>6.3 BENDING DEFORMATION OF A STRAIGHT MEMBER</a:t>
            </a:r>
          </a:p>
        </p:txBody>
      </p:sp>
      <p:sp>
        <p:nvSpPr>
          <p:cNvPr id="4" name="Rectangle 3"/>
          <p:cNvSpPr txBox="1">
            <a:spLocks noChangeArrowheads="1"/>
          </p:cNvSpPr>
          <p:nvPr/>
        </p:nvSpPr>
        <p:spPr bwMode="auto">
          <a:xfrm>
            <a:off x="157163" y="1066800"/>
            <a:ext cx="8758237" cy="1981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altLang="en-US" sz="2800" dirty="0">
                <a:latin typeface="Arial" panose="020B0604020202020204" pitchFamily="34" charset="0"/>
              </a:rPr>
              <a:t>When a bending moment is applied to a straight prismatic beam, the longitudinal lines become </a:t>
            </a:r>
            <a:r>
              <a:rPr lang="en-US" altLang="en-US" sz="2800" i="1" dirty="0">
                <a:latin typeface="Arial" panose="020B0604020202020204" pitchFamily="34" charset="0"/>
              </a:rPr>
              <a:t>curved</a:t>
            </a:r>
            <a:r>
              <a:rPr lang="en-US" altLang="en-US" sz="2800" dirty="0">
                <a:latin typeface="Arial" panose="020B0604020202020204" pitchFamily="34" charset="0"/>
              </a:rPr>
              <a:t> and vertical transverse lines </a:t>
            </a:r>
            <a:r>
              <a:rPr lang="en-US" altLang="en-US" sz="2800" i="1" dirty="0">
                <a:latin typeface="Arial" panose="020B0604020202020204" pitchFamily="34" charset="0"/>
              </a:rPr>
              <a:t>remain straight</a:t>
            </a:r>
            <a:r>
              <a:rPr lang="en-US" altLang="en-US" sz="2800" dirty="0">
                <a:latin typeface="Arial" panose="020B0604020202020204" pitchFamily="34" charset="0"/>
              </a:rPr>
              <a:t> and yet undergo a </a:t>
            </a:r>
            <a:r>
              <a:rPr lang="en-US" altLang="en-US" sz="2800" i="1" dirty="0">
                <a:latin typeface="Arial" panose="020B0604020202020204" pitchFamily="34" charset="0"/>
              </a:rPr>
              <a:t>rotation</a:t>
            </a:r>
          </a:p>
        </p:txBody>
      </p:sp>
      <p:pic>
        <p:nvPicPr>
          <p:cNvPr id="5" name="Picture 22" descr="AACLPLS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95800" y="2971800"/>
            <a:ext cx="4343400" cy="3481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23" descr="AACLPLR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0" y="3048000"/>
            <a:ext cx="3581400" cy="3409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3842356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4"/>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2EA58289-306F-482B-A8C1-589FAB9C51B4}" type="slidenum">
              <a:rPr lang="en-US" altLang="en-US" sz="1400">
                <a:latin typeface="Arial" panose="020B0604020202020204" pitchFamily="34" charset="0"/>
              </a:rPr>
              <a:pPr eaLnBrk="1" hangingPunct="1">
                <a:buFontTx/>
                <a:buNone/>
              </a:pPr>
              <a:t>67</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a:noFill/>
        </p:spPr>
        <p:txBody>
          <a:bodyPr/>
          <a:lstStyle/>
          <a:p>
            <a:pPr eaLnBrk="1" hangingPunct="1"/>
            <a:r>
              <a:rPr lang="en-US" altLang="en-US" sz="2400" dirty="0"/>
              <a:t>6.3 BENDING DEFORMATION OF A STRAIGHT MEMBER</a:t>
            </a:r>
          </a:p>
        </p:txBody>
      </p:sp>
      <p:sp>
        <p:nvSpPr>
          <p:cNvPr id="4" name="Rectangle 3"/>
          <p:cNvSpPr txBox="1">
            <a:spLocks noChangeArrowheads="1"/>
          </p:cNvSpPr>
          <p:nvPr/>
        </p:nvSpPr>
        <p:spPr bwMode="auto">
          <a:xfrm>
            <a:off x="157163" y="1066800"/>
            <a:ext cx="8758237"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altLang="en-US" sz="2800" dirty="0">
                <a:latin typeface="Arial" panose="020B0604020202020204" pitchFamily="34" charset="0"/>
              </a:rPr>
              <a:t>A </a:t>
            </a:r>
            <a:r>
              <a:rPr lang="en-US" altLang="en-US" sz="2800" i="1" u="sng" dirty="0">
                <a:latin typeface="Arial" panose="020B0604020202020204" pitchFamily="34" charset="0"/>
              </a:rPr>
              <a:t>neutral surface</a:t>
            </a:r>
            <a:r>
              <a:rPr lang="en-US" altLang="en-US" sz="2800" dirty="0">
                <a:latin typeface="Arial" panose="020B0604020202020204" pitchFamily="34" charset="0"/>
              </a:rPr>
              <a:t> is where longitudinal fibers of the material will not undergo a change in length.</a:t>
            </a:r>
            <a:endParaRPr lang="en-US" altLang="en-US" sz="2800" i="1" dirty="0">
              <a:latin typeface="Arial" panose="020B0604020202020204" pitchFamily="34" charset="0"/>
            </a:endParaRPr>
          </a:p>
        </p:txBody>
      </p:sp>
      <p:pic>
        <p:nvPicPr>
          <p:cNvPr id="5" name="Picture 6" descr="AACLPLQ0"/>
          <p:cNvPicPr>
            <a:picLocks noGrp="1" noChangeAspect="1" noChangeArrowheads="1"/>
          </p:cNvPicPr>
          <p:nvPr>
            <p:ph sz="half" idx="4294967295"/>
          </p:nvPr>
        </p:nvPicPr>
        <p:blipFill>
          <a:blip r:embed="rId2">
            <a:extLst>
              <a:ext uri="{28A0092B-C50C-407E-A947-70E740481C1C}">
                <a14:useLocalDpi xmlns:a14="http://schemas.microsoft.com/office/drawing/2010/main" val="0"/>
              </a:ext>
            </a:extLst>
          </a:blip>
          <a:srcRect/>
          <a:stretch>
            <a:fillRect/>
          </a:stretch>
        </p:blipFill>
        <p:spPr>
          <a:xfrm>
            <a:off x="2286000" y="2362200"/>
            <a:ext cx="5172075" cy="391001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338081091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4"/>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89D0D69C-F352-4F32-82D4-F6FD267F5039}" type="slidenum">
              <a:rPr lang="en-US" altLang="en-US" sz="1400">
                <a:latin typeface="Arial" panose="020B0604020202020204" pitchFamily="34" charset="0"/>
              </a:rPr>
              <a:pPr eaLnBrk="1" hangingPunct="1">
                <a:buFontTx/>
                <a:buNone/>
              </a:pPr>
              <a:t>68</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a:noFill/>
        </p:spPr>
        <p:txBody>
          <a:bodyPr/>
          <a:lstStyle/>
          <a:p>
            <a:pPr eaLnBrk="1" hangingPunct="1"/>
            <a:r>
              <a:rPr lang="en-US" altLang="en-US" sz="2400" dirty="0"/>
              <a:t>6.3 BENDING DEFORMATION OF A STRAIGHT MEMBER</a:t>
            </a:r>
          </a:p>
        </p:txBody>
      </p:sp>
      <p:sp>
        <p:nvSpPr>
          <p:cNvPr id="4" name="Rectangle 3"/>
          <p:cNvSpPr txBox="1">
            <a:spLocks noChangeArrowheads="1"/>
          </p:cNvSpPr>
          <p:nvPr/>
        </p:nvSpPr>
        <p:spPr bwMode="auto">
          <a:xfrm>
            <a:off x="309563" y="1066800"/>
            <a:ext cx="8453437" cy="5334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533400" indent="-533400"/>
            <a:r>
              <a:rPr lang="en-US" altLang="en-US" sz="2800" dirty="0">
                <a:latin typeface="Arial" panose="020B0604020202020204" pitchFamily="34" charset="0"/>
              </a:rPr>
              <a:t>Thus, we make the following assumptions:</a:t>
            </a:r>
          </a:p>
          <a:p>
            <a:pPr marL="914400" lvl="1" indent="-457200">
              <a:buFontTx/>
              <a:buAutoNum type="arabicPeriod"/>
            </a:pPr>
            <a:r>
              <a:rPr lang="en-US" altLang="en-US" dirty="0">
                <a:latin typeface="Arial" panose="020B0604020202020204" pitchFamily="34" charset="0"/>
              </a:rPr>
              <a:t>Longitudinal axis </a:t>
            </a:r>
            <a:r>
              <a:rPr lang="en-US" altLang="en-US" i="1" dirty="0"/>
              <a:t>x</a:t>
            </a:r>
            <a:r>
              <a:rPr lang="en-US" altLang="en-US" dirty="0">
                <a:latin typeface="Arial" panose="020B0604020202020204" pitchFamily="34" charset="0"/>
              </a:rPr>
              <a:t> (within neutral surface) does not experience any </a:t>
            </a:r>
            <a:r>
              <a:rPr lang="en-US" altLang="en-US" i="1" dirty="0">
                <a:latin typeface="Arial" panose="020B0604020202020204" pitchFamily="34" charset="0"/>
              </a:rPr>
              <a:t>change in length</a:t>
            </a:r>
          </a:p>
          <a:p>
            <a:pPr marL="914400" lvl="1" indent="-457200">
              <a:buFontTx/>
              <a:buAutoNum type="arabicPeriod"/>
            </a:pPr>
            <a:r>
              <a:rPr lang="en-US" altLang="en-US" dirty="0">
                <a:latin typeface="Arial" panose="020B0604020202020204" pitchFamily="34" charset="0"/>
              </a:rPr>
              <a:t>All </a:t>
            </a:r>
            <a:r>
              <a:rPr lang="en-US" altLang="en-US" i="1" dirty="0">
                <a:latin typeface="Arial" panose="020B0604020202020204" pitchFamily="34" charset="0"/>
              </a:rPr>
              <a:t>cross sections</a:t>
            </a:r>
            <a:r>
              <a:rPr lang="en-US" altLang="en-US" dirty="0">
                <a:latin typeface="Arial" panose="020B0604020202020204" pitchFamily="34" charset="0"/>
              </a:rPr>
              <a:t> of the beam </a:t>
            </a:r>
            <a:r>
              <a:rPr lang="en-US" altLang="en-US" i="1" dirty="0">
                <a:latin typeface="Arial" panose="020B0604020202020204" pitchFamily="34" charset="0"/>
              </a:rPr>
              <a:t>remain plane</a:t>
            </a:r>
            <a:r>
              <a:rPr lang="en-US" altLang="en-US" dirty="0">
                <a:latin typeface="Arial" panose="020B0604020202020204" pitchFamily="34" charset="0"/>
              </a:rPr>
              <a:t> and perpendicular to longitudinal axis during the deformation</a:t>
            </a:r>
          </a:p>
          <a:p>
            <a:pPr marL="914400" lvl="1" indent="-457200">
              <a:buFontTx/>
              <a:buAutoNum type="arabicPeriod"/>
            </a:pPr>
            <a:r>
              <a:rPr lang="en-US" altLang="en-US" dirty="0">
                <a:latin typeface="Arial" panose="020B0604020202020204" pitchFamily="34" charset="0"/>
              </a:rPr>
              <a:t>Any </a:t>
            </a:r>
            <a:r>
              <a:rPr lang="en-US" altLang="en-US" i="1" dirty="0">
                <a:latin typeface="Arial" panose="020B0604020202020204" pitchFamily="34" charset="0"/>
              </a:rPr>
              <a:t>deformation</a:t>
            </a:r>
            <a:r>
              <a:rPr lang="en-US" altLang="en-US" dirty="0">
                <a:latin typeface="Arial" panose="020B0604020202020204" pitchFamily="34" charset="0"/>
              </a:rPr>
              <a:t> of the </a:t>
            </a:r>
            <a:r>
              <a:rPr lang="en-US" altLang="en-US" i="1" dirty="0">
                <a:latin typeface="Arial" panose="020B0604020202020204" pitchFamily="34" charset="0"/>
              </a:rPr>
              <a:t>cross-section</a:t>
            </a:r>
            <a:r>
              <a:rPr lang="en-US" altLang="en-US" dirty="0">
                <a:latin typeface="Arial" panose="020B0604020202020204" pitchFamily="34" charset="0"/>
              </a:rPr>
              <a:t> within its own plane will be </a:t>
            </a:r>
            <a:r>
              <a:rPr lang="en-US" altLang="en-US" i="1" dirty="0">
                <a:latin typeface="Arial" panose="020B0604020202020204" pitchFamily="34" charset="0"/>
              </a:rPr>
              <a:t>neglected</a:t>
            </a:r>
          </a:p>
          <a:p>
            <a:pPr marL="533400" indent="-533400"/>
            <a:r>
              <a:rPr lang="en-US" altLang="en-US" sz="2800" dirty="0">
                <a:latin typeface="Arial" panose="020B0604020202020204" pitchFamily="34" charset="0"/>
              </a:rPr>
              <a:t>In particular, the </a:t>
            </a:r>
            <a:r>
              <a:rPr lang="en-US" altLang="en-US" sz="2800" i="1" dirty="0"/>
              <a:t>z</a:t>
            </a:r>
            <a:r>
              <a:rPr lang="en-US" altLang="en-US" sz="2800" dirty="0">
                <a:latin typeface="Arial" panose="020B0604020202020204" pitchFamily="34" charset="0"/>
              </a:rPr>
              <a:t> axis, in plane of x-section and about which the x-section rotates, is called the</a:t>
            </a:r>
            <a:r>
              <a:rPr lang="en-US" altLang="en-US" sz="2800" i="1" dirty="0">
                <a:latin typeface="Arial" panose="020B0604020202020204" pitchFamily="34" charset="0"/>
              </a:rPr>
              <a:t> </a:t>
            </a:r>
            <a:r>
              <a:rPr lang="en-US" altLang="en-US" sz="2800" b="1" i="1" u="sng" dirty="0">
                <a:latin typeface="Arial" panose="020B0604020202020204" pitchFamily="34" charset="0"/>
              </a:rPr>
              <a:t>neutral axis</a:t>
            </a:r>
          </a:p>
        </p:txBody>
      </p:sp>
    </p:spTree>
    <p:extLst>
      <p:ext uri="{BB962C8B-B14F-4D97-AF65-F5344CB8AC3E}">
        <p14:creationId xmlns:p14="http://schemas.microsoft.com/office/powerpoint/2010/main" val="32240351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4"/>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C3B4BED8-5AD4-4306-ABAA-0B4EFF68ADAE}" type="slidenum">
              <a:rPr lang="en-US" altLang="en-US" sz="1400">
                <a:latin typeface="Arial" panose="020B0604020202020204" pitchFamily="34" charset="0"/>
              </a:rPr>
              <a:pPr eaLnBrk="1" hangingPunct="1">
                <a:buFontTx/>
                <a:buNone/>
              </a:pPr>
              <a:t>69</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a:noFill/>
        </p:spPr>
        <p:txBody>
          <a:bodyPr/>
          <a:lstStyle/>
          <a:p>
            <a:pPr eaLnBrk="1" hangingPunct="1"/>
            <a:r>
              <a:rPr lang="en-US" altLang="en-US" sz="2400" dirty="0"/>
              <a:t>6.3 BENDING DEFORMATION OF A STRAIGHT MEMBER</a:t>
            </a:r>
          </a:p>
        </p:txBody>
      </p:sp>
      <p:sp>
        <p:nvSpPr>
          <p:cNvPr id="4" name="Rectangle 3"/>
          <p:cNvSpPr txBox="1">
            <a:spLocks noChangeArrowheads="1"/>
          </p:cNvSpPr>
          <p:nvPr/>
        </p:nvSpPr>
        <p:spPr bwMode="auto">
          <a:xfrm>
            <a:off x="309563" y="1066800"/>
            <a:ext cx="8377237" cy="4038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533400" indent="-533400"/>
            <a:r>
              <a:rPr lang="en-US" altLang="en-US" sz="2800" dirty="0">
                <a:latin typeface="Arial" panose="020B0604020202020204" pitchFamily="34" charset="0"/>
              </a:rPr>
              <a:t>For any specific x-section, the longitudinal normal strain will vary linearly with </a:t>
            </a:r>
            <a:r>
              <a:rPr lang="en-US" altLang="en-US" sz="2800" i="1" dirty="0"/>
              <a:t>y</a:t>
            </a:r>
            <a:r>
              <a:rPr lang="en-US" altLang="en-US" sz="2800" dirty="0">
                <a:latin typeface="Arial" panose="020B0604020202020204" pitchFamily="34" charset="0"/>
              </a:rPr>
              <a:t> from the neutral axis</a:t>
            </a:r>
          </a:p>
          <a:p>
            <a:pPr marL="533400" indent="-533400"/>
            <a:r>
              <a:rPr lang="en-US" altLang="en-US" sz="2800" dirty="0">
                <a:latin typeface="Arial" panose="020B0604020202020204" pitchFamily="34" charset="0"/>
              </a:rPr>
              <a:t>A contraction will occur (</a:t>
            </a:r>
            <a:r>
              <a:rPr lang="en-US" altLang="en-US" sz="2800" dirty="0">
                <a:latin typeface="Arial" panose="020B0604020202020204" pitchFamily="34" charset="0"/>
                <a:sym typeface="Symbol" panose="05050102010706020507" pitchFamily="18" charset="2"/>
              </a:rPr>
              <a:t></a:t>
            </a:r>
            <a:r>
              <a:rPr lang="en-US" altLang="en-US" sz="2800" i="1" dirty="0">
                <a:latin typeface="Arial" panose="020B0604020202020204" pitchFamily="34" charset="0"/>
                <a:sym typeface="Symbol" panose="05050102010706020507" pitchFamily="18" charset="2"/>
              </a:rPr>
              <a:t></a:t>
            </a:r>
            <a:r>
              <a:rPr lang="en-US" altLang="en-US" sz="2800" dirty="0">
                <a:latin typeface="Arial" panose="020B0604020202020204" pitchFamily="34" charset="0"/>
              </a:rPr>
              <a:t>) in fibers located above the neutral axis (</a:t>
            </a:r>
            <a:r>
              <a:rPr lang="en-US" altLang="en-US" sz="2800" i="1" dirty="0"/>
              <a:t>+y)</a:t>
            </a:r>
          </a:p>
          <a:p>
            <a:pPr marL="533400" indent="-533400"/>
            <a:r>
              <a:rPr lang="en-US" altLang="en-US" sz="2800" dirty="0">
                <a:latin typeface="Arial" panose="020B0604020202020204" pitchFamily="34" charset="0"/>
              </a:rPr>
              <a:t>An elongation will occur (+</a:t>
            </a:r>
            <a:r>
              <a:rPr lang="en-US" altLang="en-US" sz="2800" i="1" dirty="0">
                <a:latin typeface="Arial" panose="020B0604020202020204" pitchFamily="34" charset="0"/>
                <a:sym typeface="Symbol" panose="05050102010706020507" pitchFamily="18" charset="2"/>
              </a:rPr>
              <a:t></a:t>
            </a:r>
            <a:r>
              <a:rPr lang="en-US" altLang="en-US" sz="2800" dirty="0">
                <a:latin typeface="Arial" panose="020B0604020202020204" pitchFamily="34" charset="0"/>
              </a:rPr>
              <a:t>) </a:t>
            </a:r>
            <a:br>
              <a:rPr lang="en-US" altLang="en-US" sz="2800" dirty="0">
                <a:latin typeface="Arial" panose="020B0604020202020204" pitchFamily="34" charset="0"/>
              </a:rPr>
            </a:br>
            <a:r>
              <a:rPr lang="en-US" altLang="en-US" sz="2800" dirty="0">
                <a:latin typeface="Arial" panose="020B0604020202020204" pitchFamily="34" charset="0"/>
              </a:rPr>
              <a:t>in fibers located below </a:t>
            </a:r>
            <a:br>
              <a:rPr lang="en-US" altLang="en-US" sz="2800" dirty="0">
                <a:latin typeface="Arial" panose="020B0604020202020204" pitchFamily="34" charset="0"/>
              </a:rPr>
            </a:br>
            <a:r>
              <a:rPr lang="en-US" altLang="en-US" sz="2800" dirty="0">
                <a:latin typeface="Arial" panose="020B0604020202020204" pitchFamily="34" charset="0"/>
              </a:rPr>
              <a:t>the axis (</a:t>
            </a:r>
            <a:r>
              <a:rPr lang="en-US" altLang="en-US" sz="2800" dirty="0">
                <a:latin typeface="Arial" panose="020B0604020202020204" pitchFamily="34" charset="0"/>
                <a:sym typeface="Symbol" panose="05050102010706020507" pitchFamily="18" charset="2"/>
              </a:rPr>
              <a:t></a:t>
            </a:r>
            <a:r>
              <a:rPr lang="en-US" altLang="en-US" sz="2800" i="1" dirty="0"/>
              <a:t>y</a:t>
            </a:r>
            <a:r>
              <a:rPr lang="en-US" altLang="en-US" sz="2800" dirty="0">
                <a:latin typeface="Arial" panose="020B0604020202020204" pitchFamily="34" charset="0"/>
              </a:rPr>
              <a:t>)</a:t>
            </a:r>
          </a:p>
        </p:txBody>
      </p:sp>
      <p:pic>
        <p:nvPicPr>
          <p:cNvPr id="5" name="Content Placeholder 4" descr="AACLPLV0"/>
          <p:cNvPicPr>
            <a:picLocks noGrp="1" noChangeAspect="1" noChangeArrowheads="1"/>
          </p:cNvPicPr>
          <p:nvPr>
            <p:ph sz="half" idx="4294967295"/>
          </p:nvPr>
        </p:nvPicPr>
        <p:blipFill>
          <a:blip r:embed="rId2">
            <a:extLst>
              <a:ext uri="{28A0092B-C50C-407E-A947-70E740481C1C}">
                <a14:useLocalDpi xmlns:a14="http://schemas.microsoft.com/office/drawing/2010/main" val="0"/>
              </a:ext>
            </a:extLst>
          </a:blip>
          <a:srcRect/>
          <a:stretch>
            <a:fillRect/>
          </a:stretch>
        </p:blipFill>
        <p:spPr>
          <a:xfrm>
            <a:off x="5791200" y="3503613"/>
            <a:ext cx="3352800" cy="29876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nvGrpSpPr>
          <p:cNvPr id="6" name="Group 8"/>
          <p:cNvGrpSpPr>
            <a:grpSpLocks/>
          </p:cNvGrpSpPr>
          <p:nvPr/>
        </p:nvGrpSpPr>
        <p:grpSpPr bwMode="auto">
          <a:xfrm>
            <a:off x="2667000" y="5181600"/>
            <a:ext cx="2667000" cy="838200"/>
            <a:chOff x="1440" y="3264"/>
            <a:chExt cx="1680" cy="528"/>
          </a:xfrm>
        </p:grpSpPr>
        <p:sp>
          <p:nvSpPr>
            <p:cNvPr id="7" name="Rectangle 7"/>
            <p:cNvSpPr>
              <a:spLocks noChangeArrowheads="1"/>
            </p:cNvSpPr>
            <p:nvPr/>
          </p:nvSpPr>
          <p:spPr bwMode="auto">
            <a:xfrm>
              <a:off x="1440" y="3264"/>
              <a:ext cx="1680" cy="528"/>
            </a:xfrm>
            <a:prstGeom prst="rect">
              <a:avLst/>
            </a:prstGeom>
            <a:solidFill>
              <a:srgbClr val="FFFFCC"/>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endParaRPr lang="en-MY" altLang="en-US" sz="2800">
                <a:latin typeface="Arial" panose="020B0604020202020204" pitchFamily="34" charset="0"/>
              </a:endParaRPr>
            </a:p>
          </p:txBody>
        </p:sp>
        <p:sp>
          <p:nvSpPr>
            <p:cNvPr id="8" name="Text Box 6"/>
            <p:cNvSpPr txBox="1">
              <a:spLocks noChangeArrowheads="1"/>
            </p:cNvSpPr>
            <p:nvPr/>
          </p:nvSpPr>
          <p:spPr bwMode="auto">
            <a:xfrm>
              <a:off x="1584" y="3360"/>
              <a:ext cx="1438"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dirty="0"/>
                <a:t> </a:t>
              </a:r>
              <a:r>
                <a:rPr lang="en-US" altLang="en-US" sz="2800" i="1" dirty="0">
                  <a:sym typeface="Symbol" panose="05050102010706020507" pitchFamily="18" charset="2"/>
                </a:rPr>
                <a:t> </a:t>
              </a:r>
              <a:r>
                <a:rPr lang="en-US" altLang="en-US" sz="2800" dirty="0"/>
                <a:t>= </a:t>
              </a:r>
              <a:r>
                <a:rPr lang="en-US" altLang="en-US" sz="2800" dirty="0">
                  <a:sym typeface="Symbol" panose="05050102010706020507" pitchFamily="18" charset="2"/>
                </a:rPr>
                <a:t>(</a:t>
              </a:r>
              <a:r>
                <a:rPr lang="en-US" altLang="en-US" sz="2800" i="1" dirty="0">
                  <a:sym typeface="Symbol" panose="05050102010706020507" pitchFamily="18" charset="2"/>
                </a:rPr>
                <a:t>y</a:t>
              </a:r>
              <a:r>
                <a:rPr lang="en-US" altLang="en-US" sz="2800" dirty="0">
                  <a:sym typeface="Symbol" panose="05050102010706020507" pitchFamily="18" charset="2"/>
                </a:rPr>
                <a:t>/</a:t>
              </a:r>
              <a:r>
                <a:rPr lang="en-US" altLang="en-US" sz="2800" i="1" dirty="0">
                  <a:sym typeface="Symbol" panose="05050102010706020507" pitchFamily="18" charset="2"/>
                </a:rPr>
                <a:t>c</a:t>
              </a:r>
              <a:r>
                <a:rPr lang="en-US" altLang="en-US" sz="2800" dirty="0">
                  <a:sym typeface="Symbol" panose="05050102010706020507" pitchFamily="18" charset="2"/>
                </a:rPr>
                <a:t>)</a:t>
              </a:r>
              <a:r>
                <a:rPr lang="en-US" altLang="en-US" sz="2800" i="1" dirty="0">
                  <a:sym typeface="Symbol" panose="05050102010706020507" pitchFamily="18" charset="2"/>
                </a:rPr>
                <a:t></a:t>
              </a:r>
              <a:r>
                <a:rPr lang="en-US" altLang="en-US" sz="2800" baseline="-25000" dirty="0">
                  <a:sym typeface="Symbol" panose="05050102010706020507" pitchFamily="18" charset="2"/>
                </a:rPr>
                <a:t>max</a:t>
              </a:r>
              <a:r>
                <a:rPr lang="en-US" altLang="en-US" sz="2800" baseline="-25000" dirty="0"/>
                <a:t> </a:t>
              </a:r>
            </a:p>
          </p:txBody>
        </p:sp>
      </p:grpSp>
      <p:sp>
        <p:nvSpPr>
          <p:cNvPr id="9" name="Text Box 9"/>
          <p:cNvSpPr txBox="1">
            <a:spLocks noChangeArrowheads="1"/>
          </p:cNvSpPr>
          <p:nvPr/>
        </p:nvSpPr>
        <p:spPr bwMode="auto">
          <a:xfrm>
            <a:off x="538163" y="5399088"/>
            <a:ext cx="2205037"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a:solidFill>
                  <a:srgbClr val="CC3300"/>
                </a:solidFill>
                <a:latin typeface="Arial" panose="020B0604020202020204" pitchFamily="34" charset="0"/>
              </a:rPr>
              <a:t>Equation 6-8</a:t>
            </a:r>
          </a:p>
        </p:txBody>
      </p:sp>
    </p:spTree>
    <p:extLst>
      <p:ext uri="{BB962C8B-B14F-4D97-AF65-F5344CB8AC3E}">
        <p14:creationId xmlns:p14="http://schemas.microsoft.com/office/powerpoint/2010/main" val="25794745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object 15"/>
          <p:cNvSpPr txBox="1"/>
          <p:nvPr/>
        </p:nvSpPr>
        <p:spPr>
          <a:xfrm>
            <a:off x="342900" y="342900"/>
            <a:ext cx="8686800" cy="457200"/>
          </a:xfrm>
          <a:prstGeom prst="rect">
            <a:avLst/>
          </a:prstGeom>
          <a:solidFill>
            <a:srgbClr val="D2CFDB"/>
          </a:solidFill>
          <a:ln w="9525">
            <a:solidFill>
              <a:srgbClr val="384868"/>
            </a:solidFill>
          </a:ln>
        </p:spPr>
        <p:txBody>
          <a:bodyPr vert="horz" wrap="square" lIns="0" tIns="2540" rIns="0" bIns="0" rtlCol="0">
            <a:spAutoFit/>
          </a:bodyPr>
          <a:lstStyle/>
          <a:p>
            <a:pPr marL="91440">
              <a:lnSpc>
                <a:spcPct val="100000"/>
              </a:lnSpc>
              <a:spcBef>
                <a:spcPts val="20"/>
              </a:spcBef>
            </a:pPr>
            <a:r>
              <a:rPr sz="2800" dirty="0">
                <a:solidFill>
                  <a:srgbClr val="BE5F00"/>
                </a:solidFill>
                <a:latin typeface="Arial MT"/>
                <a:cs typeface="Arial MT"/>
              </a:rPr>
              <a:t>Symmetric</a:t>
            </a:r>
            <a:r>
              <a:rPr sz="2800" spc="-15" dirty="0">
                <a:solidFill>
                  <a:srgbClr val="BE5F00"/>
                </a:solidFill>
                <a:latin typeface="Arial MT"/>
                <a:cs typeface="Arial MT"/>
              </a:rPr>
              <a:t> </a:t>
            </a:r>
            <a:r>
              <a:rPr sz="2800" dirty="0">
                <a:solidFill>
                  <a:srgbClr val="BE5F00"/>
                </a:solidFill>
                <a:latin typeface="Arial MT"/>
                <a:cs typeface="Arial MT"/>
              </a:rPr>
              <a:t>Member</a:t>
            </a:r>
            <a:r>
              <a:rPr sz="2800" spc="-10" dirty="0">
                <a:solidFill>
                  <a:srgbClr val="BE5F00"/>
                </a:solidFill>
                <a:latin typeface="Arial MT"/>
                <a:cs typeface="Arial MT"/>
              </a:rPr>
              <a:t> </a:t>
            </a:r>
            <a:r>
              <a:rPr sz="2800" dirty="0">
                <a:solidFill>
                  <a:srgbClr val="BE5F00"/>
                </a:solidFill>
                <a:latin typeface="Arial MT"/>
                <a:cs typeface="Arial MT"/>
              </a:rPr>
              <a:t>in</a:t>
            </a:r>
            <a:r>
              <a:rPr sz="2800" spc="-10" dirty="0">
                <a:solidFill>
                  <a:srgbClr val="BE5F00"/>
                </a:solidFill>
                <a:latin typeface="Arial MT"/>
                <a:cs typeface="Arial MT"/>
              </a:rPr>
              <a:t> </a:t>
            </a:r>
            <a:r>
              <a:rPr sz="2800" dirty="0">
                <a:solidFill>
                  <a:srgbClr val="BE5F00"/>
                </a:solidFill>
                <a:latin typeface="Arial MT"/>
                <a:cs typeface="Arial MT"/>
              </a:rPr>
              <a:t>Pure</a:t>
            </a:r>
            <a:r>
              <a:rPr sz="2800" spc="-5" dirty="0">
                <a:solidFill>
                  <a:srgbClr val="BE5F00"/>
                </a:solidFill>
                <a:latin typeface="Arial MT"/>
                <a:cs typeface="Arial MT"/>
              </a:rPr>
              <a:t> </a:t>
            </a:r>
            <a:r>
              <a:rPr sz="2800" dirty="0">
                <a:solidFill>
                  <a:srgbClr val="BE5F00"/>
                </a:solidFill>
                <a:latin typeface="Arial MT"/>
                <a:cs typeface="Arial MT"/>
              </a:rPr>
              <a:t>Bending</a:t>
            </a:r>
            <a:endParaRPr sz="2800">
              <a:latin typeface="Arial MT"/>
              <a:cs typeface="Arial MT"/>
            </a:endParaRPr>
          </a:p>
        </p:txBody>
      </p:sp>
      <p:grpSp>
        <p:nvGrpSpPr>
          <p:cNvPr id="16" name="object 16"/>
          <p:cNvGrpSpPr/>
          <p:nvPr/>
        </p:nvGrpSpPr>
        <p:grpSpPr>
          <a:xfrm>
            <a:off x="342900" y="1254240"/>
            <a:ext cx="2514600" cy="4953000"/>
            <a:chOff x="381000" y="838200"/>
            <a:chExt cx="3048000" cy="5453380"/>
          </a:xfrm>
        </p:grpSpPr>
        <p:pic>
          <p:nvPicPr>
            <p:cNvPr id="17" name="object 17"/>
            <p:cNvPicPr/>
            <p:nvPr/>
          </p:nvPicPr>
          <p:blipFill>
            <a:blip r:embed="rId2" cstate="print"/>
            <a:stretch>
              <a:fillRect/>
            </a:stretch>
          </p:blipFill>
          <p:spPr>
            <a:xfrm>
              <a:off x="925512" y="4125912"/>
              <a:ext cx="2209799" cy="2165350"/>
            </a:xfrm>
            <a:prstGeom prst="rect">
              <a:avLst/>
            </a:prstGeom>
          </p:spPr>
        </p:pic>
        <p:pic>
          <p:nvPicPr>
            <p:cNvPr id="18" name="object 18"/>
            <p:cNvPicPr/>
            <p:nvPr/>
          </p:nvPicPr>
          <p:blipFill>
            <a:blip r:embed="rId3" cstate="print"/>
            <a:stretch>
              <a:fillRect/>
            </a:stretch>
          </p:blipFill>
          <p:spPr>
            <a:xfrm>
              <a:off x="381000" y="838200"/>
              <a:ext cx="3048000" cy="1744662"/>
            </a:xfrm>
            <a:prstGeom prst="rect">
              <a:avLst/>
            </a:prstGeom>
          </p:spPr>
        </p:pic>
        <p:pic>
          <p:nvPicPr>
            <p:cNvPr id="19" name="object 19"/>
            <p:cNvPicPr/>
            <p:nvPr/>
          </p:nvPicPr>
          <p:blipFill>
            <a:blip r:embed="rId4" cstate="print"/>
            <a:stretch>
              <a:fillRect/>
            </a:stretch>
          </p:blipFill>
          <p:spPr>
            <a:xfrm>
              <a:off x="762000" y="2590800"/>
              <a:ext cx="2209800" cy="1511300"/>
            </a:xfrm>
            <a:prstGeom prst="rect">
              <a:avLst/>
            </a:prstGeom>
          </p:spPr>
        </p:pic>
      </p:grpSp>
      <p:sp>
        <p:nvSpPr>
          <p:cNvPr id="20" name="object 20"/>
          <p:cNvSpPr txBox="1"/>
          <p:nvPr/>
        </p:nvSpPr>
        <p:spPr>
          <a:xfrm>
            <a:off x="3124200" y="925067"/>
            <a:ext cx="5874385" cy="5511765"/>
          </a:xfrm>
          <a:prstGeom prst="rect">
            <a:avLst/>
          </a:prstGeom>
        </p:spPr>
        <p:txBody>
          <a:bodyPr vert="horz" wrap="square" lIns="0" tIns="12700" rIns="0" bIns="0" rtlCol="0">
            <a:spAutoFit/>
          </a:bodyPr>
          <a:lstStyle/>
          <a:p>
            <a:pPr marL="265430" marR="30480" indent="-227329">
              <a:lnSpc>
                <a:spcPct val="100000"/>
              </a:lnSpc>
              <a:spcBef>
                <a:spcPts val="100"/>
              </a:spcBef>
              <a:buChar char="•"/>
              <a:tabLst>
                <a:tab pos="264795" algn="l"/>
                <a:tab pos="265430" algn="l"/>
              </a:tabLst>
            </a:pPr>
            <a:r>
              <a:rPr sz="2000" spc="-5" dirty="0">
                <a:latin typeface="Arial" panose="020B0604020202020204" pitchFamily="34" charset="0"/>
                <a:cs typeface="Arial" panose="020B0604020202020204" pitchFamily="34" charset="0"/>
              </a:rPr>
              <a:t>Internal forces in any cross section are equivalent </a:t>
            </a:r>
            <a:r>
              <a:rPr sz="2000" spc="-484" dirty="0">
                <a:latin typeface="Arial" panose="020B0604020202020204" pitchFamily="34" charset="0"/>
                <a:cs typeface="Arial" panose="020B0604020202020204" pitchFamily="34" charset="0"/>
              </a:rPr>
              <a:t> </a:t>
            </a:r>
            <a:r>
              <a:rPr sz="2000" spc="-5" dirty="0">
                <a:latin typeface="Arial" panose="020B0604020202020204" pitchFamily="34" charset="0"/>
                <a:cs typeface="Arial" panose="020B0604020202020204" pitchFamily="34" charset="0"/>
              </a:rPr>
              <a:t>to </a:t>
            </a:r>
            <a:r>
              <a:rPr sz="2000" dirty="0">
                <a:latin typeface="Arial" panose="020B0604020202020204" pitchFamily="34" charset="0"/>
                <a:cs typeface="Arial" panose="020B0604020202020204" pitchFamily="34" charset="0"/>
              </a:rPr>
              <a:t>a </a:t>
            </a:r>
            <a:r>
              <a:rPr sz="2000" spc="-5" dirty="0">
                <a:latin typeface="Arial" panose="020B0604020202020204" pitchFamily="34" charset="0"/>
                <a:cs typeface="Arial" panose="020B0604020202020204" pitchFamily="34" charset="0"/>
              </a:rPr>
              <a:t>couple.</a:t>
            </a:r>
            <a:r>
              <a:rPr sz="2000" dirty="0">
                <a:latin typeface="Arial" panose="020B0604020202020204" pitchFamily="34" charset="0"/>
                <a:cs typeface="Arial" panose="020B0604020202020204" pitchFamily="34" charset="0"/>
              </a:rPr>
              <a:t> The </a:t>
            </a:r>
            <a:r>
              <a:rPr sz="2000" spc="-5" dirty="0">
                <a:latin typeface="Arial" panose="020B0604020202020204" pitchFamily="34" charset="0"/>
                <a:cs typeface="Arial" panose="020B0604020202020204" pitchFamily="34" charset="0"/>
              </a:rPr>
              <a:t>moment </a:t>
            </a:r>
            <a:r>
              <a:rPr sz="2000" dirty="0">
                <a:latin typeface="Arial" panose="020B0604020202020204" pitchFamily="34" charset="0"/>
                <a:cs typeface="Arial" panose="020B0604020202020204" pitchFamily="34" charset="0"/>
              </a:rPr>
              <a:t>of </a:t>
            </a:r>
            <a:r>
              <a:rPr sz="2000" spc="-5" dirty="0">
                <a:latin typeface="Arial" panose="020B0604020202020204" pitchFamily="34" charset="0"/>
                <a:cs typeface="Arial" panose="020B0604020202020204" pitchFamily="34" charset="0"/>
              </a:rPr>
              <a:t>the couple is the </a:t>
            </a:r>
            <a:r>
              <a:rPr sz="2000" dirty="0">
                <a:latin typeface="Arial" panose="020B0604020202020204" pitchFamily="34" charset="0"/>
                <a:cs typeface="Arial" panose="020B0604020202020204" pitchFamily="34" charset="0"/>
              </a:rPr>
              <a:t> </a:t>
            </a:r>
            <a:r>
              <a:rPr sz="2000" spc="-5" dirty="0">
                <a:latin typeface="Arial" panose="020B0604020202020204" pitchFamily="34" charset="0"/>
                <a:cs typeface="Arial" panose="020B0604020202020204" pitchFamily="34" charset="0"/>
              </a:rPr>
              <a:t>section </a:t>
            </a:r>
            <a:r>
              <a:rPr sz="2000" i="1" spc="-5" dirty="0">
                <a:latin typeface="Arial" panose="020B0604020202020204" pitchFamily="34" charset="0"/>
                <a:cs typeface="Arial" panose="020B0604020202020204" pitchFamily="34" charset="0"/>
              </a:rPr>
              <a:t>bending</a:t>
            </a:r>
            <a:r>
              <a:rPr sz="2000" i="1" dirty="0">
                <a:latin typeface="Arial" panose="020B0604020202020204" pitchFamily="34" charset="0"/>
                <a:cs typeface="Arial" panose="020B0604020202020204" pitchFamily="34" charset="0"/>
              </a:rPr>
              <a:t> </a:t>
            </a:r>
            <a:r>
              <a:rPr sz="2000" i="1" spc="-5" dirty="0">
                <a:latin typeface="Arial" panose="020B0604020202020204" pitchFamily="34" charset="0"/>
                <a:cs typeface="Arial" panose="020B0604020202020204" pitchFamily="34" charset="0"/>
              </a:rPr>
              <a:t>moment</a:t>
            </a:r>
            <a:r>
              <a:rPr sz="2000" spc="-5" dirty="0">
                <a:latin typeface="Arial" panose="020B0604020202020204" pitchFamily="34" charset="0"/>
                <a:cs typeface="Arial" panose="020B0604020202020204" pitchFamily="34" charset="0"/>
              </a:rPr>
              <a:t>.</a:t>
            </a:r>
            <a:endParaRPr sz="2000" dirty="0">
              <a:latin typeface="Arial" panose="020B0604020202020204" pitchFamily="34" charset="0"/>
              <a:cs typeface="Arial" panose="020B0604020202020204" pitchFamily="34" charset="0"/>
            </a:endParaRPr>
          </a:p>
          <a:p>
            <a:pPr marL="265430" marR="337820" indent="-227329">
              <a:lnSpc>
                <a:spcPct val="100000"/>
              </a:lnSpc>
              <a:spcBef>
                <a:spcPts val="840"/>
              </a:spcBef>
              <a:buChar char="•"/>
              <a:tabLst>
                <a:tab pos="264795" algn="l"/>
                <a:tab pos="265430" algn="l"/>
              </a:tabLst>
            </a:pPr>
            <a:r>
              <a:rPr sz="2000" spc="-5" dirty="0">
                <a:latin typeface="Arial" panose="020B0604020202020204" pitchFamily="34" charset="0"/>
                <a:cs typeface="Arial" panose="020B0604020202020204" pitchFamily="34" charset="0"/>
              </a:rPr>
              <a:t>From </a:t>
            </a:r>
            <a:r>
              <a:rPr sz="2000" spc="-10" dirty="0">
                <a:latin typeface="Arial" panose="020B0604020202020204" pitchFamily="34" charset="0"/>
                <a:cs typeface="Arial" panose="020B0604020202020204" pitchFamily="34" charset="0"/>
              </a:rPr>
              <a:t>statics, </a:t>
            </a:r>
            <a:r>
              <a:rPr sz="2000" dirty="0">
                <a:latin typeface="Arial" panose="020B0604020202020204" pitchFamily="34" charset="0"/>
                <a:cs typeface="Arial" panose="020B0604020202020204" pitchFamily="34" charset="0"/>
              </a:rPr>
              <a:t>a </a:t>
            </a:r>
            <a:r>
              <a:rPr sz="2000" spc="-5" dirty="0">
                <a:latin typeface="Arial" panose="020B0604020202020204" pitchFamily="34" charset="0"/>
                <a:cs typeface="Arial" panose="020B0604020202020204" pitchFamily="34" charset="0"/>
              </a:rPr>
              <a:t>couple </a:t>
            </a:r>
            <a:r>
              <a:rPr sz="2000" dirty="0">
                <a:latin typeface="Arial" panose="020B0604020202020204" pitchFamily="34" charset="0"/>
                <a:cs typeface="Arial" panose="020B0604020202020204" pitchFamily="34" charset="0"/>
              </a:rPr>
              <a:t>M </a:t>
            </a:r>
            <a:r>
              <a:rPr sz="2000" spc="-5" dirty="0">
                <a:latin typeface="Arial" panose="020B0604020202020204" pitchFamily="34" charset="0"/>
                <a:cs typeface="Arial" panose="020B0604020202020204" pitchFamily="34" charset="0"/>
              </a:rPr>
              <a:t>consists </a:t>
            </a:r>
            <a:r>
              <a:rPr sz="2000" dirty="0">
                <a:latin typeface="Arial" panose="020B0604020202020204" pitchFamily="34" charset="0"/>
                <a:cs typeface="Arial" panose="020B0604020202020204" pitchFamily="34" charset="0"/>
              </a:rPr>
              <a:t>of </a:t>
            </a:r>
            <a:r>
              <a:rPr sz="2000" spc="-5" dirty="0">
                <a:latin typeface="Arial" panose="020B0604020202020204" pitchFamily="34" charset="0"/>
                <a:cs typeface="Arial" panose="020B0604020202020204" pitchFamily="34" charset="0"/>
              </a:rPr>
              <a:t>two equal </a:t>
            </a:r>
            <a:r>
              <a:rPr sz="2000" spc="-484" dirty="0">
                <a:latin typeface="Arial" panose="020B0604020202020204" pitchFamily="34" charset="0"/>
                <a:cs typeface="Arial" panose="020B0604020202020204" pitchFamily="34" charset="0"/>
              </a:rPr>
              <a:t> </a:t>
            </a:r>
            <a:r>
              <a:rPr sz="2000" spc="-5" dirty="0">
                <a:latin typeface="Arial" panose="020B0604020202020204" pitchFamily="34" charset="0"/>
                <a:cs typeface="Arial" panose="020B0604020202020204" pitchFamily="34" charset="0"/>
              </a:rPr>
              <a:t>and opposite forces.</a:t>
            </a:r>
            <a:endParaRPr sz="2000" dirty="0">
              <a:latin typeface="Arial" panose="020B0604020202020204" pitchFamily="34" charset="0"/>
              <a:cs typeface="Arial" panose="020B0604020202020204" pitchFamily="34" charset="0"/>
            </a:endParaRPr>
          </a:p>
          <a:p>
            <a:pPr marL="265430" marR="210185" indent="-227329">
              <a:lnSpc>
                <a:spcPct val="100000"/>
              </a:lnSpc>
              <a:spcBef>
                <a:spcPts val="885"/>
              </a:spcBef>
              <a:buChar char="•"/>
              <a:tabLst>
                <a:tab pos="264795" algn="l"/>
                <a:tab pos="265430" algn="l"/>
              </a:tabLst>
            </a:pPr>
            <a:r>
              <a:rPr sz="2000" dirty="0">
                <a:latin typeface="Arial" panose="020B0604020202020204" pitchFamily="34" charset="0"/>
                <a:cs typeface="Arial" panose="020B0604020202020204" pitchFamily="34" charset="0"/>
              </a:rPr>
              <a:t>The </a:t>
            </a:r>
            <a:r>
              <a:rPr sz="2000" spc="-5" dirty="0">
                <a:latin typeface="Arial" panose="020B0604020202020204" pitchFamily="34" charset="0"/>
                <a:cs typeface="Arial" panose="020B0604020202020204" pitchFamily="34" charset="0"/>
              </a:rPr>
              <a:t>sum </a:t>
            </a:r>
            <a:r>
              <a:rPr sz="2000" dirty="0">
                <a:latin typeface="Arial" panose="020B0604020202020204" pitchFamily="34" charset="0"/>
                <a:cs typeface="Arial" panose="020B0604020202020204" pitchFamily="34" charset="0"/>
              </a:rPr>
              <a:t>of </a:t>
            </a:r>
            <a:r>
              <a:rPr sz="2000" spc="-5" dirty="0">
                <a:latin typeface="Arial" panose="020B0604020202020204" pitchFamily="34" charset="0"/>
                <a:cs typeface="Arial" panose="020B0604020202020204" pitchFamily="34" charset="0"/>
              </a:rPr>
              <a:t>the components </a:t>
            </a:r>
            <a:r>
              <a:rPr sz="2000" dirty="0">
                <a:latin typeface="Arial" panose="020B0604020202020204" pitchFamily="34" charset="0"/>
                <a:cs typeface="Arial" panose="020B0604020202020204" pitchFamily="34" charset="0"/>
              </a:rPr>
              <a:t>of </a:t>
            </a:r>
            <a:r>
              <a:rPr sz="2000" spc="-5" dirty="0">
                <a:latin typeface="Arial" panose="020B0604020202020204" pitchFamily="34" charset="0"/>
                <a:cs typeface="Arial" panose="020B0604020202020204" pitchFamily="34" charset="0"/>
              </a:rPr>
              <a:t>the forces in any </a:t>
            </a:r>
            <a:r>
              <a:rPr sz="2000" spc="-484" dirty="0">
                <a:latin typeface="Arial" panose="020B0604020202020204" pitchFamily="34" charset="0"/>
                <a:cs typeface="Arial" panose="020B0604020202020204" pitchFamily="34" charset="0"/>
              </a:rPr>
              <a:t> </a:t>
            </a:r>
            <a:r>
              <a:rPr sz="2000" spc="-5" dirty="0">
                <a:latin typeface="Arial" panose="020B0604020202020204" pitchFamily="34" charset="0"/>
                <a:cs typeface="Arial" panose="020B0604020202020204" pitchFamily="34" charset="0"/>
              </a:rPr>
              <a:t>direction is zero.</a:t>
            </a:r>
            <a:endParaRPr sz="2000" dirty="0">
              <a:latin typeface="Arial" panose="020B0604020202020204" pitchFamily="34" charset="0"/>
              <a:cs typeface="Arial" panose="020B0604020202020204" pitchFamily="34" charset="0"/>
            </a:endParaRPr>
          </a:p>
          <a:p>
            <a:pPr marL="265430" marR="592455" indent="-227329">
              <a:lnSpc>
                <a:spcPct val="100000"/>
              </a:lnSpc>
              <a:spcBef>
                <a:spcPts val="865"/>
              </a:spcBef>
              <a:buChar char="•"/>
              <a:tabLst>
                <a:tab pos="264795" algn="l"/>
                <a:tab pos="265430" algn="l"/>
              </a:tabLst>
            </a:pPr>
            <a:r>
              <a:rPr sz="2000" dirty="0">
                <a:latin typeface="Arial" panose="020B0604020202020204" pitchFamily="34" charset="0"/>
                <a:cs typeface="Arial" panose="020B0604020202020204" pitchFamily="34" charset="0"/>
              </a:rPr>
              <a:t>The </a:t>
            </a:r>
            <a:r>
              <a:rPr sz="2000" spc="-5" dirty="0">
                <a:latin typeface="Arial" panose="020B0604020202020204" pitchFamily="34" charset="0"/>
                <a:cs typeface="Arial" panose="020B0604020202020204" pitchFamily="34" charset="0"/>
              </a:rPr>
              <a:t>moment is the same about any axis </a:t>
            </a:r>
            <a:r>
              <a:rPr sz="2000" dirty="0">
                <a:latin typeface="Arial" panose="020B0604020202020204" pitchFamily="34" charset="0"/>
                <a:cs typeface="Arial" panose="020B0604020202020204" pitchFamily="34" charset="0"/>
              </a:rPr>
              <a:t> </a:t>
            </a:r>
            <a:r>
              <a:rPr sz="2000" spc="-5" dirty="0">
                <a:latin typeface="Arial" panose="020B0604020202020204" pitchFamily="34" charset="0"/>
                <a:cs typeface="Arial" panose="020B0604020202020204" pitchFamily="34" charset="0"/>
              </a:rPr>
              <a:t>perpendicular to the plane </a:t>
            </a:r>
            <a:r>
              <a:rPr sz="2000" dirty="0">
                <a:latin typeface="Arial" panose="020B0604020202020204" pitchFamily="34" charset="0"/>
                <a:cs typeface="Arial" panose="020B0604020202020204" pitchFamily="34" charset="0"/>
              </a:rPr>
              <a:t>of </a:t>
            </a:r>
            <a:r>
              <a:rPr sz="2000" spc="-5" dirty="0">
                <a:latin typeface="Arial" panose="020B0604020202020204" pitchFamily="34" charset="0"/>
                <a:cs typeface="Arial" panose="020B0604020202020204" pitchFamily="34" charset="0"/>
              </a:rPr>
              <a:t>the couple and </a:t>
            </a:r>
            <a:r>
              <a:rPr sz="2000" spc="-484" dirty="0">
                <a:latin typeface="Arial" panose="020B0604020202020204" pitchFamily="34" charset="0"/>
                <a:cs typeface="Arial" panose="020B0604020202020204" pitchFamily="34" charset="0"/>
              </a:rPr>
              <a:t> </a:t>
            </a:r>
            <a:r>
              <a:rPr sz="2000" spc="-5" dirty="0">
                <a:latin typeface="Arial" panose="020B0604020202020204" pitchFamily="34" charset="0"/>
                <a:cs typeface="Arial" panose="020B0604020202020204" pitchFamily="34" charset="0"/>
              </a:rPr>
              <a:t>zero about</a:t>
            </a:r>
            <a:r>
              <a:rPr sz="2000" spc="-15" dirty="0">
                <a:latin typeface="Arial" panose="020B0604020202020204" pitchFamily="34" charset="0"/>
                <a:cs typeface="Arial" panose="020B0604020202020204" pitchFamily="34" charset="0"/>
              </a:rPr>
              <a:t> </a:t>
            </a:r>
            <a:r>
              <a:rPr sz="2000" spc="-5" dirty="0">
                <a:latin typeface="Arial" panose="020B0604020202020204" pitchFamily="34" charset="0"/>
                <a:cs typeface="Arial" panose="020B0604020202020204" pitchFamily="34" charset="0"/>
              </a:rPr>
              <a:t>any axis contained in the</a:t>
            </a:r>
            <a:r>
              <a:rPr sz="2000" spc="-10" dirty="0">
                <a:latin typeface="Arial" panose="020B0604020202020204" pitchFamily="34" charset="0"/>
                <a:cs typeface="Arial" panose="020B0604020202020204" pitchFamily="34" charset="0"/>
              </a:rPr>
              <a:t> </a:t>
            </a:r>
            <a:r>
              <a:rPr sz="2000" spc="-5" dirty="0">
                <a:latin typeface="Arial" panose="020B0604020202020204" pitchFamily="34" charset="0"/>
                <a:cs typeface="Arial" panose="020B0604020202020204" pitchFamily="34" charset="0"/>
              </a:rPr>
              <a:t>plane.</a:t>
            </a:r>
            <a:endParaRPr sz="2000" dirty="0">
              <a:latin typeface="Arial" panose="020B0604020202020204" pitchFamily="34" charset="0"/>
              <a:cs typeface="Arial" panose="020B0604020202020204" pitchFamily="34" charset="0"/>
            </a:endParaRPr>
          </a:p>
          <a:p>
            <a:pPr marL="265430" marR="129539" indent="-227329">
              <a:lnSpc>
                <a:spcPct val="100000"/>
              </a:lnSpc>
              <a:spcBef>
                <a:spcPts val="890"/>
              </a:spcBef>
              <a:buChar char="•"/>
              <a:tabLst>
                <a:tab pos="264795" algn="l"/>
                <a:tab pos="265430" algn="l"/>
              </a:tabLst>
            </a:pPr>
            <a:r>
              <a:rPr sz="2000" spc="-5" dirty="0">
                <a:latin typeface="Arial" panose="020B0604020202020204" pitchFamily="34" charset="0"/>
                <a:cs typeface="Arial" panose="020B0604020202020204" pitchFamily="34" charset="0"/>
              </a:rPr>
              <a:t>These requirements may </a:t>
            </a:r>
            <a:r>
              <a:rPr sz="2000" dirty="0">
                <a:latin typeface="Arial" panose="020B0604020202020204" pitchFamily="34" charset="0"/>
                <a:cs typeface="Arial" panose="020B0604020202020204" pitchFamily="34" charset="0"/>
              </a:rPr>
              <a:t>be </a:t>
            </a:r>
            <a:r>
              <a:rPr sz="2000" spc="-5" dirty="0">
                <a:latin typeface="Arial" panose="020B0604020202020204" pitchFamily="34" charset="0"/>
                <a:cs typeface="Arial" panose="020B0604020202020204" pitchFamily="34" charset="0"/>
              </a:rPr>
              <a:t>applied to the sums </a:t>
            </a:r>
            <a:r>
              <a:rPr sz="2000" dirty="0">
                <a:latin typeface="Arial" panose="020B0604020202020204" pitchFamily="34" charset="0"/>
                <a:cs typeface="Arial" panose="020B0604020202020204" pitchFamily="34" charset="0"/>
              </a:rPr>
              <a:t> of </a:t>
            </a:r>
            <a:r>
              <a:rPr sz="2000" spc="-5" dirty="0">
                <a:latin typeface="Arial" panose="020B0604020202020204" pitchFamily="34" charset="0"/>
                <a:cs typeface="Arial" panose="020B0604020202020204" pitchFamily="34" charset="0"/>
              </a:rPr>
              <a:t>the components and moments </a:t>
            </a:r>
            <a:r>
              <a:rPr sz="2000" dirty="0">
                <a:latin typeface="Arial" panose="020B0604020202020204" pitchFamily="34" charset="0"/>
                <a:cs typeface="Arial" panose="020B0604020202020204" pitchFamily="34" charset="0"/>
              </a:rPr>
              <a:t>of </a:t>
            </a:r>
            <a:r>
              <a:rPr sz="2000" spc="-5" dirty="0">
                <a:latin typeface="Arial" panose="020B0604020202020204" pitchFamily="34" charset="0"/>
                <a:cs typeface="Arial" panose="020B0604020202020204" pitchFamily="34" charset="0"/>
              </a:rPr>
              <a:t>the </a:t>
            </a:r>
            <a:r>
              <a:rPr sz="2000" spc="-10" dirty="0">
                <a:latin typeface="Arial" panose="020B0604020202020204" pitchFamily="34" charset="0"/>
                <a:cs typeface="Arial" panose="020B0604020202020204" pitchFamily="34" charset="0"/>
              </a:rPr>
              <a:t>statically </a:t>
            </a:r>
            <a:r>
              <a:rPr sz="2000" spc="-484" dirty="0">
                <a:latin typeface="Arial" panose="020B0604020202020204" pitchFamily="34" charset="0"/>
                <a:cs typeface="Arial" panose="020B0604020202020204" pitchFamily="34" charset="0"/>
              </a:rPr>
              <a:t> </a:t>
            </a:r>
            <a:r>
              <a:rPr sz="2000" spc="-10" dirty="0">
                <a:latin typeface="Arial" panose="020B0604020202020204" pitchFamily="34" charset="0"/>
                <a:cs typeface="Arial" panose="020B0604020202020204" pitchFamily="34" charset="0"/>
              </a:rPr>
              <a:t>indeterminate</a:t>
            </a:r>
            <a:r>
              <a:rPr sz="2000" spc="-5" dirty="0">
                <a:latin typeface="Arial" panose="020B0604020202020204" pitchFamily="34" charset="0"/>
                <a:cs typeface="Arial" panose="020B0604020202020204" pitchFamily="34" charset="0"/>
              </a:rPr>
              <a:t> </a:t>
            </a:r>
            <a:r>
              <a:rPr sz="2000" spc="-10" dirty="0">
                <a:latin typeface="Arial" panose="020B0604020202020204" pitchFamily="34" charset="0"/>
                <a:cs typeface="Arial" panose="020B0604020202020204" pitchFamily="34" charset="0"/>
              </a:rPr>
              <a:t>elementary</a:t>
            </a:r>
            <a:r>
              <a:rPr sz="2000" dirty="0">
                <a:latin typeface="Arial" panose="020B0604020202020204" pitchFamily="34" charset="0"/>
                <a:cs typeface="Arial" panose="020B0604020202020204" pitchFamily="34" charset="0"/>
              </a:rPr>
              <a:t> </a:t>
            </a:r>
            <a:r>
              <a:rPr sz="2000" spc="-5" dirty="0">
                <a:latin typeface="Arial" panose="020B0604020202020204" pitchFamily="34" charset="0"/>
                <a:cs typeface="Arial" panose="020B0604020202020204" pitchFamily="34" charset="0"/>
              </a:rPr>
              <a:t>internal</a:t>
            </a:r>
            <a:r>
              <a:rPr sz="2000" spc="-10" dirty="0">
                <a:latin typeface="Arial" panose="020B0604020202020204" pitchFamily="34" charset="0"/>
                <a:cs typeface="Arial" panose="020B0604020202020204" pitchFamily="34" charset="0"/>
              </a:rPr>
              <a:t> </a:t>
            </a:r>
            <a:r>
              <a:rPr sz="2000" spc="-5" dirty="0">
                <a:latin typeface="Arial" panose="020B0604020202020204" pitchFamily="34" charset="0"/>
                <a:cs typeface="Arial" panose="020B0604020202020204" pitchFamily="34" charset="0"/>
              </a:rPr>
              <a:t>forces.</a:t>
            </a:r>
            <a:endParaRPr sz="2000" dirty="0">
              <a:latin typeface="Arial" panose="020B0604020202020204" pitchFamily="34" charset="0"/>
              <a:cs typeface="Arial" panose="020B0604020202020204" pitchFamily="34" charset="0"/>
            </a:endParaRPr>
          </a:p>
          <a:p>
            <a:pPr marL="737235">
              <a:lnSpc>
                <a:spcPct val="100000"/>
              </a:lnSpc>
              <a:spcBef>
                <a:spcPts val="560"/>
              </a:spcBef>
            </a:pPr>
            <a:r>
              <a:rPr sz="1700" i="1" spc="-65" dirty="0">
                <a:latin typeface="Times New Roman"/>
                <a:cs typeface="Times New Roman"/>
              </a:rPr>
              <a:t>F</a:t>
            </a:r>
            <a:r>
              <a:rPr sz="2100" i="1" baseline="-17857" dirty="0">
                <a:latin typeface="Times New Roman"/>
                <a:cs typeface="Times New Roman"/>
              </a:rPr>
              <a:t>x </a:t>
            </a:r>
            <a:r>
              <a:rPr sz="2100" i="1" spc="-127" baseline="-17857" dirty="0">
                <a:latin typeface="Times New Roman"/>
                <a:cs typeface="Times New Roman"/>
              </a:rPr>
              <a:t> </a:t>
            </a:r>
            <a:r>
              <a:rPr sz="1700" dirty="0">
                <a:latin typeface="Symbol"/>
                <a:cs typeface="Symbol"/>
              </a:rPr>
              <a:t></a:t>
            </a:r>
            <a:r>
              <a:rPr sz="1700" spc="40" dirty="0">
                <a:latin typeface="Times New Roman"/>
                <a:cs typeface="Times New Roman"/>
              </a:rPr>
              <a:t> </a:t>
            </a:r>
            <a:r>
              <a:rPr sz="2550" spc="179" baseline="-8169" dirty="0">
                <a:latin typeface="Symbol"/>
                <a:cs typeface="Symbol"/>
              </a:rPr>
              <a:t></a:t>
            </a:r>
            <a:r>
              <a:rPr sz="1800" spc="-60" dirty="0">
                <a:latin typeface="Symbol"/>
                <a:cs typeface="Symbol"/>
              </a:rPr>
              <a:t></a:t>
            </a:r>
            <a:r>
              <a:rPr sz="1800" spc="-165" dirty="0">
                <a:latin typeface="Times New Roman"/>
                <a:cs typeface="Times New Roman"/>
              </a:rPr>
              <a:t> </a:t>
            </a:r>
            <a:r>
              <a:rPr sz="2100" i="1" baseline="-17857" dirty="0">
                <a:latin typeface="Times New Roman"/>
                <a:cs typeface="Times New Roman"/>
              </a:rPr>
              <a:t>x </a:t>
            </a:r>
            <a:r>
              <a:rPr sz="2100" i="1" spc="-127" baseline="-17857" dirty="0">
                <a:latin typeface="Times New Roman"/>
                <a:cs typeface="Times New Roman"/>
              </a:rPr>
              <a:t> </a:t>
            </a:r>
            <a:r>
              <a:rPr sz="1700" i="1" spc="-5" dirty="0">
                <a:latin typeface="Times New Roman"/>
                <a:cs typeface="Times New Roman"/>
              </a:rPr>
              <a:t>d</a:t>
            </a:r>
            <a:r>
              <a:rPr sz="1700" i="1" dirty="0">
                <a:latin typeface="Times New Roman"/>
                <a:cs typeface="Times New Roman"/>
              </a:rPr>
              <a:t>A</a:t>
            </a:r>
            <a:r>
              <a:rPr sz="1700" i="1" spc="-40" dirty="0">
                <a:latin typeface="Times New Roman"/>
                <a:cs typeface="Times New Roman"/>
              </a:rPr>
              <a:t> </a:t>
            </a:r>
            <a:r>
              <a:rPr sz="1700" dirty="0">
                <a:latin typeface="Symbol"/>
                <a:cs typeface="Symbol"/>
              </a:rPr>
              <a:t></a:t>
            </a:r>
            <a:r>
              <a:rPr sz="1700" spc="-15" dirty="0">
                <a:latin typeface="Times New Roman"/>
                <a:cs typeface="Times New Roman"/>
              </a:rPr>
              <a:t> </a:t>
            </a:r>
            <a:r>
              <a:rPr sz="1700" dirty="0">
                <a:latin typeface="Times New Roman"/>
                <a:cs typeface="Times New Roman"/>
              </a:rPr>
              <a:t>0</a:t>
            </a:r>
          </a:p>
          <a:p>
            <a:pPr marL="638175">
              <a:lnSpc>
                <a:spcPct val="100000"/>
              </a:lnSpc>
              <a:spcBef>
                <a:spcPts val="440"/>
              </a:spcBef>
            </a:pPr>
            <a:r>
              <a:rPr sz="1700" i="1" dirty="0">
                <a:latin typeface="Times New Roman"/>
                <a:cs typeface="Times New Roman"/>
              </a:rPr>
              <a:t>M</a:t>
            </a:r>
            <a:r>
              <a:rPr sz="1700" i="1" spc="-110" dirty="0">
                <a:latin typeface="Times New Roman"/>
                <a:cs typeface="Times New Roman"/>
              </a:rPr>
              <a:t> </a:t>
            </a:r>
            <a:r>
              <a:rPr sz="2100" i="1" baseline="-17857" dirty="0">
                <a:latin typeface="Times New Roman"/>
                <a:cs typeface="Times New Roman"/>
              </a:rPr>
              <a:t>y </a:t>
            </a:r>
            <a:r>
              <a:rPr sz="2100" i="1" spc="-89" baseline="-17857" dirty="0">
                <a:latin typeface="Times New Roman"/>
                <a:cs typeface="Times New Roman"/>
              </a:rPr>
              <a:t> </a:t>
            </a:r>
            <a:r>
              <a:rPr sz="1700" dirty="0">
                <a:latin typeface="Symbol"/>
                <a:cs typeface="Symbol"/>
              </a:rPr>
              <a:t></a:t>
            </a:r>
            <a:r>
              <a:rPr sz="1700" spc="40" dirty="0">
                <a:latin typeface="Times New Roman"/>
                <a:cs typeface="Times New Roman"/>
              </a:rPr>
              <a:t> </a:t>
            </a:r>
            <a:r>
              <a:rPr sz="2550" baseline="-8169" dirty="0">
                <a:latin typeface="Symbol"/>
                <a:cs typeface="Symbol"/>
              </a:rPr>
              <a:t></a:t>
            </a:r>
            <a:r>
              <a:rPr sz="2550" spc="-135" baseline="-8169" dirty="0">
                <a:latin typeface="Times New Roman"/>
                <a:cs typeface="Times New Roman"/>
              </a:rPr>
              <a:t> </a:t>
            </a:r>
            <a:r>
              <a:rPr sz="1700" i="1" dirty="0">
                <a:latin typeface="Times New Roman"/>
                <a:cs typeface="Times New Roman"/>
              </a:rPr>
              <a:t>z</a:t>
            </a:r>
            <a:r>
              <a:rPr sz="1800" spc="-60" dirty="0">
                <a:latin typeface="Symbol"/>
                <a:cs typeface="Symbol"/>
              </a:rPr>
              <a:t></a:t>
            </a:r>
            <a:r>
              <a:rPr sz="1800" spc="-165" dirty="0">
                <a:latin typeface="Times New Roman"/>
                <a:cs typeface="Times New Roman"/>
              </a:rPr>
              <a:t> </a:t>
            </a:r>
            <a:r>
              <a:rPr sz="2100" i="1" baseline="-17857" dirty="0">
                <a:latin typeface="Times New Roman"/>
                <a:cs typeface="Times New Roman"/>
              </a:rPr>
              <a:t>x </a:t>
            </a:r>
            <a:r>
              <a:rPr sz="2100" i="1" spc="-127" baseline="-17857" dirty="0">
                <a:latin typeface="Times New Roman"/>
                <a:cs typeface="Times New Roman"/>
              </a:rPr>
              <a:t> </a:t>
            </a:r>
            <a:r>
              <a:rPr sz="1700" i="1" spc="-5" dirty="0">
                <a:latin typeface="Times New Roman"/>
                <a:cs typeface="Times New Roman"/>
              </a:rPr>
              <a:t>d</a:t>
            </a:r>
            <a:r>
              <a:rPr sz="1700" i="1" dirty="0">
                <a:latin typeface="Times New Roman"/>
                <a:cs typeface="Times New Roman"/>
              </a:rPr>
              <a:t>A</a:t>
            </a:r>
            <a:r>
              <a:rPr sz="1700" i="1" spc="-40" dirty="0">
                <a:latin typeface="Times New Roman"/>
                <a:cs typeface="Times New Roman"/>
              </a:rPr>
              <a:t> </a:t>
            </a:r>
            <a:r>
              <a:rPr sz="1700" dirty="0">
                <a:latin typeface="Symbol"/>
                <a:cs typeface="Symbol"/>
              </a:rPr>
              <a:t></a:t>
            </a:r>
            <a:r>
              <a:rPr sz="1700" spc="-15" dirty="0">
                <a:latin typeface="Times New Roman"/>
                <a:cs typeface="Times New Roman"/>
              </a:rPr>
              <a:t> </a:t>
            </a:r>
            <a:r>
              <a:rPr sz="1700" dirty="0">
                <a:latin typeface="Times New Roman"/>
                <a:cs typeface="Times New Roman"/>
              </a:rPr>
              <a:t>0</a:t>
            </a:r>
          </a:p>
          <a:p>
            <a:pPr marL="655320">
              <a:lnSpc>
                <a:spcPct val="100000"/>
              </a:lnSpc>
              <a:spcBef>
                <a:spcPts val="725"/>
              </a:spcBef>
            </a:pPr>
            <a:r>
              <a:rPr sz="1700" i="1" dirty="0">
                <a:latin typeface="Times New Roman"/>
                <a:cs typeface="Times New Roman"/>
              </a:rPr>
              <a:t>M</a:t>
            </a:r>
            <a:r>
              <a:rPr sz="1700" i="1" spc="-175" dirty="0">
                <a:latin typeface="Times New Roman"/>
                <a:cs typeface="Times New Roman"/>
              </a:rPr>
              <a:t> </a:t>
            </a:r>
            <a:r>
              <a:rPr sz="2100" i="1" baseline="-17857" dirty="0">
                <a:latin typeface="Times New Roman"/>
                <a:cs typeface="Times New Roman"/>
              </a:rPr>
              <a:t>z </a:t>
            </a:r>
            <a:r>
              <a:rPr sz="2100" i="1" spc="-75" baseline="-17857" dirty="0">
                <a:latin typeface="Times New Roman"/>
                <a:cs typeface="Times New Roman"/>
              </a:rPr>
              <a:t> </a:t>
            </a:r>
            <a:r>
              <a:rPr sz="1700" dirty="0">
                <a:latin typeface="Symbol"/>
                <a:cs typeface="Symbol"/>
              </a:rPr>
              <a:t></a:t>
            </a:r>
            <a:r>
              <a:rPr sz="1700" spc="40" dirty="0">
                <a:latin typeface="Times New Roman"/>
                <a:cs typeface="Times New Roman"/>
              </a:rPr>
              <a:t> </a:t>
            </a:r>
            <a:r>
              <a:rPr sz="2550" baseline="-8169" dirty="0">
                <a:latin typeface="Symbol"/>
                <a:cs typeface="Symbol"/>
              </a:rPr>
              <a:t></a:t>
            </a:r>
            <a:r>
              <a:rPr sz="2550" spc="-254" baseline="-8169" dirty="0">
                <a:latin typeface="Times New Roman"/>
                <a:cs typeface="Times New Roman"/>
              </a:rPr>
              <a:t> </a:t>
            </a:r>
            <a:r>
              <a:rPr sz="1700" dirty="0">
                <a:latin typeface="Symbol"/>
                <a:cs typeface="Symbol"/>
              </a:rPr>
              <a:t></a:t>
            </a:r>
            <a:r>
              <a:rPr sz="1700" spc="20" dirty="0">
                <a:latin typeface="Times New Roman"/>
                <a:cs typeface="Times New Roman"/>
              </a:rPr>
              <a:t> </a:t>
            </a:r>
            <a:r>
              <a:rPr sz="1700" i="1" spc="-15" dirty="0">
                <a:latin typeface="Times New Roman"/>
                <a:cs typeface="Times New Roman"/>
              </a:rPr>
              <a:t>y</a:t>
            </a:r>
            <a:r>
              <a:rPr sz="1800" spc="-60" dirty="0">
                <a:latin typeface="Symbol"/>
                <a:cs typeface="Symbol"/>
              </a:rPr>
              <a:t></a:t>
            </a:r>
            <a:r>
              <a:rPr sz="1800" spc="-165" dirty="0">
                <a:latin typeface="Times New Roman"/>
                <a:cs typeface="Times New Roman"/>
              </a:rPr>
              <a:t> </a:t>
            </a:r>
            <a:r>
              <a:rPr sz="2100" i="1" baseline="-17857" dirty="0">
                <a:latin typeface="Times New Roman"/>
                <a:cs typeface="Times New Roman"/>
              </a:rPr>
              <a:t>x </a:t>
            </a:r>
            <a:r>
              <a:rPr sz="2100" i="1" spc="-127" baseline="-17857" dirty="0">
                <a:latin typeface="Times New Roman"/>
                <a:cs typeface="Times New Roman"/>
              </a:rPr>
              <a:t> </a:t>
            </a:r>
            <a:r>
              <a:rPr sz="1700" i="1" spc="-5" dirty="0">
                <a:latin typeface="Times New Roman"/>
                <a:cs typeface="Times New Roman"/>
              </a:rPr>
              <a:t>d</a:t>
            </a:r>
            <a:r>
              <a:rPr sz="1700" i="1" dirty="0">
                <a:latin typeface="Times New Roman"/>
                <a:cs typeface="Times New Roman"/>
              </a:rPr>
              <a:t>A</a:t>
            </a:r>
            <a:r>
              <a:rPr sz="1700" i="1" spc="-40" dirty="0">
                <a:latin typeface="Times New Roman"/>
                <a:cs typeface="Times New Roman"/>
              </a:rPr>
              <a:t> </a:t>
            </a:r>
            <a:r>
              <a:rPr sz="1700" dirty="0">
                <a:latin typeface="Symbol"/>
                <a:cs typeface="Symbol"/>
              </a:rPr>
              <a:t></a:t>
            </a:r>
            <a:r>
              <a:rPr sz="1700" spc="40" dirty="0">
                <a:latin typeface="Times New Roman"/>
                <a:cs typeface="Times New Roman"/>
              </a:rPr>
              <a:t> </a:t>
            </a:r>
            <a:r>
              <a:rPr sz="1700" i="1" dirty="0">
                <a:latin typeface="Times New Roman"/>
                <a:cs typeface="Times New Roman"/>
              </a:rPr>
              <a:t>M</a:t>
            </a:r>
            <a:endParaRPr sz="1700" dirty="0">
              <a:latin typeface="Times New Roman"/>
              <a:cs typeface="Times New Roman"/>
            </a:endParaRPr>
          </a:p>
        </p:txBody>
      </p:sp>
      <p:sp>
        <p:nvSpPr>
          <p:cNvPr id="22" name="object 22"/>
          <p:cNvSpPr txBox="1">
            <a:spLocks noGrp="1"/>
          </p:cNvSpPr>
          <p:nvPr>
            <p:ph type="sldNum" sz="quarter" idx="7"/>
          </p:nvPr>
        </p:nvSpPr>
        <p:spPr>
          <a:xfrm>
            <a:off x="8371840" y="6637232"/>
            <a:ext cx="440690" cy="196215"/>
          </a:xfrm>
          <a:prstGeom prst="rect">
            <a:avLst/>
          </a:prstGeom>
        </p:spPr>
        <p:txBody>
          <a:bodyPr vert="horz" wrap="square" lIns="0" tIns="0" rIns="0" bIns="0" rtlCol="0">
            <a:spAutoFit/>
          </a:bodyPr>
          <a:lstStyle>
            <a:defPPr>
              <a:defRPr lang="en-US"/>
            </a:defPPr>
            <a:lvl1pPr marL="0" algn="l" defTabSz="914400" rtl="0" eaLnBrk="1" latinLnBrk="0" hangingPunct="1">
              <a:defRPr sz="1200" b="1" i="0" kern="1200">
                <a:solidFill>
                  <a:srgbClr val="FF9933"/>
                </a:solidFill>
                <a:latin typeface="Arial"/>
                <a:ea typeface="+mn-ea"/>
                <a:cs typeface="Arial"/>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lnSpc>
                <a:spcPts val="1425"/>
              </a:lnSpc>
            </a:pPr>
            <a:r>
              <a:rPr lang="en-MY"/>
              <a:t>4</a:t>
            </a:r>
            <a:r>
              <a:rPr lang="en-MY" spc="-40"/>
              <a:t> </a:t>
            </a:r>
            <a:r>
              <a:rPr lang="en-MY"/>
              <a:t>-</a:t>
            </a:r>
            <a:r>
              <a:rPr lang="en-MY" spc="-35"/>
              <a:t> </a:t>
            </a:r>
            <a:fld id="{81D60167-4931-47E6-BA6A-407CBD079E47}" type="slidenum">
              <a:rPr smtClean="0"/>
              <a:pPr marL="12700">
                <a:lnSpc>
                  <a:spcPts val="1425"/>
                </a:lnSpc>
              </a:pPr>
              <a:t>7</a:t>
            </a:fld>
            <a:endParaRPr dirty="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491F251B-04D8-4AAD-85F9-FEB471D8422C}" type="slidenum">
              <a:rPr lang="en-US" altLang="en-US" sz="1400">
                <a:latin typeface="Arial" panose="020B0604020202020204" pitchFamily="34" charset="0"/>
              </a:rPr>
              <a:pPr eaLnBrk="1" hangingPunct="1">
                <a:buFontTx/>
                <a:buNone/>
              </a:pPr>
              <a:t>70</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a:noFill/>
        </p:spPr>
        <p:txBody>
          <a:bodyPr/>
          <a:lstStyle/>
          <a:p>
            <a:pPr eaLnBrk="1" hangingPunct="1"/>
            <a:r>
              <a:rPr lang="en-US" altLang="en-US" dirty="0"/>
              <a:t>6.4 THE FLEXURE FORMULA</a:t>
            </a:r>
          </a:p>
        </p:txBody>
      </p:sp>
      <p:sp>
        <p:nvSpPr>
          <p:cNvPr id="4" name="Text Box 12"/>
          <p:cNvSpPr txBox="1">
            <a:spLocks noChangeArrowheads="1"/>
          </p:cNvSpPr>
          <p:nvPr/>
        </p:nvSpPr>
        <p:spPr bwMode="auto">
          <a:xfrm>
            <a:off x="304800" y="1066800"/>
            <a:ext cx="8550275" cy="2825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7663" indent="-347663"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r>
              <a:rPr lang="en-US" altLang="en-US" sz="2800">
                <a:latin typeface="Arial" panose="020B0604020202020204" pitchFamily="34" charset="0"/>
                <a:sym typeface="Symbol" panose="05050102010706020507" pitchFamily="18" charset="2"/>
              </a:rPr>
              <a:t>Assume that material behaves in a linear-elastic manner so that Hooke’s law applies.</a:t>
            </a:r>
          </a:p>
          <a:p>
            <a:pPr eaLnBrk="1" hangingPunct="1"/>
            <a:r>
              <a:rPr lang="en-US" altLang="en-US" sz="2800">
                <a:latin typeface="Arial" panose="020B0604020202020204" pitchFamily="34" charset="0"/>
                <a:sym typeface="Symbol" panose="05050102010706020507" pitchFamily="18" charset="2"/>
              </a:rPr>
              <a:t>A </a:t>
            </a:r>
            <a:r>
              <a:rPr lang="en-US" altLang="en-US" sz="2800" i="1">
                <a:latin typeface="Arial" panose="020B0604020202020204" pitchFamily="34" charset="0"/>
                <a:sym typeface="Symbol" panose="05050102010706020507" pitchFamily="18" charset="2"/>
              </a:rPr>
              <a:t>linear variation of normal strain</a:t>
            </a:r>
            <a:r>
              <a:rPr lang="en-US" altLang="en-US" sz="2800">
                <a:latin typeface="Arial" panose="020B0604020202020204" pitchFamily="34" charset="0"/>
                <a:sym typeface="Symbol" panose="05050102010706020507" pitchFamily="18" charset="2"/>
              </a:rPr>
              <a:t> </a:t>
            </a:r>
            <a:br>
              <a:rPr lang="en-US" altLang="en-US" sz="2800">
                <a:latin typeface="Arial" panose="020B0604020202020204" pitchFamily="34" charset="0"/>
                <a:sym typeface="Symbol" panose="05050102010706020507" pitchFamily="18" charset="2"/>
              </a:rPr>
            </a:br>
            <a:r>
              <a:rPr lang="en-US" altLang="en-US" sz="2800" i="1">
                <a:latin typeface="Arial" panose="020B0604020202020204" pitchFamily="34" charset="0"/>
                <a:sym typeface="Symbol" panose="05050102010706020507" pitchFamily="18" charset="2"/>
              </a:rPr>
              <a:t>must</a:t>
            </a:r>
            <a:r>
              <a:rPr lang="en-US" altLang="en-US" sz="2800">
                <a:latin typeface="Arial" panose="020B0604020202020204" pitchFamily="34" charset="0"/>
                <a:sym typeface="Symbol" panose="05050102010706020507" pitchFamily="18" charset="2"/>
              </a:rPr>
              <a:t> then be the consequence of</a:t>
            </a:r>
            <a:br>
              <a:rPr lang="en-US" altLang="en-US" sz="2800">
                <a:latin typeface="Arial" panose="020B0604020202020204" pitchFamily="34" charset="0"/>
                <a:sym typeface="Symbol" panose="05050102010706020507" pitchFamily="18" charset="2"/>
              </a:rPr>
            </a:br>
            <a:r>
              <a:rPr lang="en-US" altLang="en-US" sz="2800">
                <a:latin typeface="Arial" panose="020B0604020202020204" pitchFamily="34" charset="0"/>
                <a:sym typeface="Symbol" panose="05050102010706020507" pitchFamily="18" charset="2"/>
              </a:rPr>
              <a:t>a </a:t>
            </a:r>
            <a:r>
              <a:rPr lang="en-US" altLang="en-US" sz="2800" i="1">
                <a:latin typeface="Arial" panose="020B0604020202020204" pitchFamily="34" charset="0"/>
                <a:sym typeface="Symbol" panose="05050102010706020507" pitchFamily="18" charset="2"/>
              </a:rPr>
              <a:t>linear variation in normal stress</a:t>
            </a:r>
          </a:p>
          <a:p>
            <a:pPr eaLnBrk="1" hangingPunct="1"/>
            <a:r>
              <a:rPr lang="en-US" altLang="en-US" sz="2800">
                <a:latin typeface="Arial" panose="020B0604020202020204" pitchFamily="34" charset="0"/>
                <a:sym typeface="Symbol" panose="05050102010706020507" pitchFamily="18" charset="2"/>
              </a:rPr>
              <a:t>Applying Hooke’s law to Eqn 6-8,</a:t>
            </a:r>
          </a:p>
        </p:txBody>
      </p:sp>
      <p:pic>
        <p:nvPicPr>
          <p:cNvPr id="5" name="Picture 27" descr="AACLPLX0"/>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6138863" y="1905000"/>
            <a:ext cx="2800350" cy="47244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nvGrpSpPr>
          <p:cNvPr id="6" name="Group 29"/>
          <p:cNvGrpSpPr>
            <a:grpSpLocks/>
          </p:cNvGrpSpPr>
          <p:nvPr/>
        </p:nvGrpSpPr>
        <p:grpSpPr bwMode="auto">
          <a:xfrm>
            <a:off x="3048000" y="4267200"/>
            <a:ext cx="2667000" cy="838200"/>
            <a:chOff x="1440" y="3264"/>
            <a:chExt cx="1680" cy="528"/>
          </a:xfrm>
        </p:grpSpPr>
        <p:sp>
          <p:nvSpPr>
            <p:cNvPr id="7" name="Rectangle 30"/>
            <p:cNvSpPr>
              <a:spLocks noChangeArrowheads="1"/>
            </p:cNvSpPr>
            <p:nvPr/>
          </p:nvSpPr>
          <p:spPr bwMode="auto">
            <a:xfrm>
              <a:off x="1440" y="3264"/>
              <a:ext cx="1680" cy="528"/>
            </a:xfrm>
            <a:prstGeom prst="rect">
              <a:avLst/>
            </a:prstGeom>
            <a:solidFill>
              <a:srgbClr val="FFFFCC"/>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endParaRPr lang="en-MY" altLang="en-US" sz="2800">
                <a:latin typeface="Arial" panose="020B0604020202020204" pitchFamily="34" charset="0"/>
              </a:endParaRPr>
            </a:p>
          </p:txBody>
        </p:sp>
        <p:sp>
          <p:nvSpPr>
            <p:cNvPr id="8" name="Text Box 31"/>
            <p:cNvSpPr txBox="1">
              <a:spLocks noChangeArrowheads="1"/>
            </p:cNvSpPr>
            <p:nvPr/>
          </p:nvSpPr>
          <p:spPr bwMode="auto">
            <a:xfrm>
              <a:off x="1584" y="3360"/>
              <a:ext cx="1512"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a:t> </a:t>
              </a:r>
              <a:r>
                <a:rPr lang="en-US" altLang="en-US" sz="2800" i="1">
                  <a:sym typeface="Symbol" panose="05050102010706020507" pitchFamily="18" charset="2"/>
                </a:rPr>
                <a:t> </a:t>
              </a:r>
              <a:r>
                <a:rPr lang="en-US" altLang="en-US" sz="2800"/>
                <a:t>= </a:t>
              </a:r>
              <a:r>
                <a:rPr lang="en-US" altLang="en-US" sz="2800">
                  <a:sym typeface="Symbol" panose="05050102010706020507" pitchFamily="18" charset="2"/>
                </a:rPr>
                <a:t>(</a:t>
              </a:r>
              <a:r>
                <a:rPr lang="en-US" altLang="en-US" sz="2800" i="1">
                  <a:sym typeface="Symbol" panose="05050102010706020507" pitchFamily="18" charset="2"/>
                </a:rPr>
                <a:t>y</a:t>
              </a:r>
              <a:r>
                <a:rPr lang="en-US" altLang="en-US" sz="2800">
                  <a:sym typeface="Symbol" panose="05050102010706020507" pitchFamily="18" charset="2"/>
                </a:rPr>
                <a:t>/</a:t>
              </a:r>
              <a:r>
                <a:rPr lang="en-US" altLang="en-US" sz="2800" i="1">
                  <a:sym typeface="Symbol" panose="05050102010706020507" pitchFamily="18" charset="2"/>
                </a:rPr>
                <a:t>c</a:t>
              </a:r>
              <a:r>
                <a:rPr lang="en-US" altLang="en-US" sz="2800">
                  <a:sym typeface="Symbol" panose="05050102010706020507" pitchFamily="18" charset="2"/>
                </a:rPr>
                <a:t>)</a:t>
              </a:r>
              <a:r>
                <a:rPr lang="en-US" altLang="en-US" sz="2800" i="1">
                  <a:latin typeface="Arial" panose="020B0604020202020204" pitchFamily="34" charset="0"/>
                  <a:sym typeface="Symbol" panose="05050102010706020507" pitchFamily="18" charset="2"/>
                </a:rPr>
                <a:t></a:t>
              </a:r>
              <a:r>
                <a:rPr lang="en-US" altLang="en-US" sz="2800" baseline="-25000">
                  <a:sym typeface="Symbol" panose="05050102010706020507" pitchFamily="18" charset="2"/>
                </a:rPr>
                <a:t>max</a:t>
              </a:r>
              <a:r>
                <a:rPr lang="en-US" altLang="en-US" sz="2800" baseline="-25000"/>
                <a:t> </a:t>
              </a:r>
            </a:p>
          </p:txBody>
        </p:sp>
      </p:grpSp>
      <p:sp>
        <p:nvSpPr>
          <p:cNvPr id="9" name="Text Box 32"/>
          <p:cNvSpPr txBox="1">
            <a:spLocks noChangeArrowheads="1"/>
          </p:cNvSpPr>
          <p:nvPr/>
        </p:nvSpPr>
        <p:spPr bwMode="auto">
          <a:xfrm>
            <a:off x="838200" y="4419600"/>
            <a:ext cx="2205038"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a:solidFill>
                  <a:srgbClr val="CC3300"/>
                </a:solidFill>
                <a:latin typeface="Arial" panose="020B0604020202020204" pitchFamily="34" charset="0"/>
              </a:rPr>
              <a:t>Equation 6-9</a:t>
            </a:r>
          </a:p>
        </p:txBody>
      </p:sp>
    </p:spTree>
    <p:extLst>
      <p:ext uri="{BB962C8B-B14F-4D97-AF65-F5344CB8AC3E}">
        <p14:creationId xmlns:p14="http://schemas.microsoft.com/office/powerpoint/2010/main" val="169133481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EABEC17E-3358-411F-9F91-001ACB9A8DB7}" type="slidenum">
              <a:rPr lang="en-US" altLang="en-US" sz="1400">
                <a:latin typeface="Arial" panose="020B0604020202020204" pitchFamily="34" charset="0"/>
              </a:rPr>
              <a:pPr eaLnBrk="1" hangingPunct="1">
                <a:buFontTx/>
                <a:buNone/>
              </a:pPr>
              <a:t>71</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a:noFill/>
        </p:spPr>
        <p:txBody>
          <a:bodyPr/>
          <a:lstStyle/>
          <a:p>
            <a:pPr eaLnBrk="1" hangingPunct="1"/>
            <a:r>
              <a:rPr lang="en-US" altLang="en-US" sz="2800" dirty="0"/>
              <a:t>6.4 THE FLEXURE FORMULA (locating the neutral axis)</a:t>
            </a:r>
          </a:p>
        </p:txBody>
      </p:sp>
      <p:sp>
        <p:nvSpPr>
          <p:cNvPr id="4" name="Text Box 3"/>
          <p:cNvSpPr txBox="1">
            <a:spLocks noChangeArrowheads="1"/>
          </p:cNvSpPr>
          <p:nvPr/>
        </p:nvSpPr>
        <p:spPr bwMode="auto">
          <a:xfrm>
            <a:off x="304800" y="1066800"/>
            <a:ext cx="5257800" cy="1373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7663" indent="-347663"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r>
              <a:rPr lang="en-US" altLang="en-US" sz="2800" dirty="0">
                <a:latin typeface="Arial" panose="020B0604020202020204" pitchFamily="34" charset="0"/>
                <a:sym typeface="Symbol" panose="05050102010706020507" pitchFamily="18" charset="2"/>
              </a:rPr>
              <a:t>By mathematical expression, equilibrium equations of moment and forces, we get</a:t>
            </a:r>
          </a:p>
        </p:txBody>
      </p:sp>
      <p:pic>
        <p:nvPicPr>
          <p:cNvPr id="5" name="Picture 10" descr="AACLPLY0"/>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5410200" y="1219200"/>
            <a:ext cx="3478213" cy="31940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Text Box 19"/>
          <p:cNvSpPr txBox="1">
            <a:spLocks noChangeArrowheads="1"/>
          </p:cNvSpPr>
          <p:nvPr/>
        </p:nvSpPr>
        <p:spPr bwMode="auto">
          <a:xfrm>
            <a:off x="720725" y="4129088"/>
            <a:ext cx="2403475"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a:solidFill>
                  <a:srgbClr val="CC3300"/>
                </a:solidFill>
                <a:latin typeface="Arial" panose="020B0604020202020204" pitchFamily="34" charset="0"/>
              </a:rPr>
              <a:t>Equation 6-11</a:t>
            </a:r>
          </a:p>
        </p:txBody>
      </p:sp>
      <p:grpSp>
        <p:nvGrpSpPr>
          <p:cNvPr id="7" name="Group 29"/>
          <p:cNvGrpSpPr>
            <a:grpSpLocks/>
          </p:cNvGrpSpPr>
          <p:nvPr/>
        </p:nvGrpSpPr>
        <p:grpSpPr bwMode="auto">
          <a:xfrm>
            <a:off x="3048000" y="2819400"/>
            <a:ext cx="2209800" cy="838200"/>
            <a:chOff x="1920" y="1776"/>
            <a:chExt cx="1392" cy="528"/>
          </a:xfrm>
        </p:grpSpPr>
        <p:sp>
          <p:nvSpPr>
            <p:cNvPr id="8" name="Rectangle 21"/>
            <p:cNvSpPr>
              <a:spLocks noChangeArrowheads="1"/>
            </p:cNvSpPr>
            <p:nvPr/>
          </p:nvSpPr>
          <p:spPr bwMode="auto">
            <a:xfrm>
              <a:off x="1920" y="1776"/>
              <a:ext cx="1392" cy="528"/>
            </a:xfrm>
            <a:prstGeom prst="rect">
              <a:avLst/>
            </a:prstGeom>
            <a:solidFill>
              <a:srgbClr val="FFFFCC"/>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endParaRPr lang="en-MY" altLang="en-US" sz="2800">
                <a:latin typeface="Arial" panose="020B0604020202020204" pitchFamily="34" charset="0"/>
              </a:endParaRPr>
            </a:p>
          </p:txBody>
        </p:sp>
        <p:sp>
          <p:nvSpPr>
            <p:cNvPr id="9" name="Text Box 22"/>
            <p:cNvSpPr txBox="1">
              <a:spLocks noChangeArrowheads="1"/>
            </p:cNvSpPr>
            <p:nvPr/>
          </p:nvSpPr>
          <p:spPr bwMode="auto">
            <a:xfrm>
              <a:off x="2064" y="1876"/>
              <a:ext cx="1081" cy="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i="1" dirty="0">
                  <a:cs typeface="Times New Roman" panose="02020603050405020304" pitchFamily="18" charset="0"/>
                  <a:sym typeface="Symbol" panose="05050102010706020507" pitchFamily="18" charset="2"/>
                </a:rPr>
                <a:t>∫</a:t>
              </a:r>
              <a:r>
                <a:rPr lang="en-US" altLang="en-US" sz="2800" i="1" baseline="-25000" dirty="0">
                  <a:cs typeface="Times New Roman" panose="02020603050405020304" pitchFamily="18" charset="0"/>
                  <a:sym typeface="Symbol" panose="05050102010706020507" pitchFamily="18" charset="2"/>
                </a:rPr>
                <a:t>A</a:t>
              </a:r>
              <a:r>
                <a:rPr lang="en-US" altLang="en-US" sz="2800" i="1" dirty="0">
                  <a:cs typeface="Times New Roman" panose="02020603050405020304" pitchFamily="18" charset="0"/>
                  <a:sym typeface="Symbol" panose="05050102010706020507" pitchFamily="18" charset="2"/>
                </a:rPr>
                <a:t> y </a:t>
              </a:r>
              <a:r>
                <a:rPr lang="en-US" altLang="en-US" sz="2800" i="1" dirty="0" err="1">
                  <a:cs typeface="Times New Roman" panose="02020603050405020304" pitchFamily="18" charset="0"/>
                  <a:sym typeface="Symbol" panose="05050102010706020507" pitchFamily="18" charset="2"/>
                </a:rPr>
                <a:t>dA</a:t>
              </a:r>
              <a:r>
                <a:rPr lang="en-US" altLang="en-US" sz="2800" i="1" dirty="0">
                  <a:sym typeface="Symbol" panose="05050102010706020507" pitchFamily="18" charset="2"/>
                </a:rPr>
                <a:t> </a:t>
              </a:r>
              <a:r>
                <a:rPr lang="en-US" altLang="en-US" sz="2800" dirty="0"/>
                <a:t>= 0</a:t>
              </a:r>
              <a:endParaRPr lang="en-US" altLang="en-US" sz="2800" baseline="-25000" dirty="0"/>
            </a:p>
          </p:txBody>
        </p:sp>
      </p:grpSp>
      <p:sp>
        <p:nvSpPr>
          <p:cNvPr id="10" name="Text Box 23"/>
          <p:cNvSpPr txBox="1">
            <a:spLocks noChangeArrowheads="1"/>
          </p:cNvSpPr>
          <p:nvPr/>
        </p:nvSpPr>
        <p:spPr bwMode="auto">
          <a:xfrm>
            <a:off x="685800" y="2971800"/>
            <a:ext cx="2403475"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a:solidFill>
                  <a:srgbClr val="CC3300"/>
                </a:solidFill>
                <a:latin typeface="Arial" panose="020B0604020202020204" pitchFamily="34" charset="0"/>
              </a:rPr>
              <a:t>Equation 6-10</a:t>
            </a:r>
          </a:p>
        </p:txBody>
      </p:sp>
      <p:grpSp>
        <p:nvGrpSpPr>
          <p:cNvPr id="11" name="Group 28"/>
          <p:cNvGrpSpPr>
            <a:grpSpLocks/>
          </p:cNvGrpSpPr>
          <p:nvPr/>
        </p:nvGrpSpPr>
        <p:grpSpPr bwMode="auto">
          <a:xfrm>
            <a:off x="3048000" y="3886200"/>
            <a:ext cx="3124200" cy="1066800"/>
            <a:chOff x="1920" y="2640"/>
            <a:chExt cx="1968" cy="672"/>
          </a:xfrm>
        </p:grpSpPr>
        <p:sp>
          <p:nvSpPr>
            <p:cNvPr id="12" name="Rectangle 17"/>
            <p:cNvSpPr>
              <a:spLocks noChangeArrowheads="1"/>
            </p:cNvSpPr>
            <p:nvPr/>
          </p:nvSpPr>
          <p:spPr bwMode="auto">
            <a:xfrm>
              <a:off x="1920" y="2640"/>
              <a:ext cx="1968" cy="672"/>
            </a:xfrm>
            <a:prstGeom prst="rect">
              <a:avLst/>
            </a:prstGeom>
            <a:solidFill>
              <a:srgbClr val="FFFFCC"/>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endParaRPr lang="en-MY" altLang="en-US" sz="2800">
                <a:latin typeface="Arial" panose="020B0604020202020204" pitchFamily="34" charset="0"/>
              </a:endParaRPr>
            </a:p>
          </p:txBody>
        </p:sp>
        <p:grpSp>
          <p:nvGrpSpPr>
            <p:cNvPr id="13" name="Group 27"/>
            <p:cNvGrpSpPr>
              <a:grpSpLocks/>
            </p:cNvGrpSpPr>
            <p:nvPr/>
          </p:nvGrpSpPr>
          <p:grpSpPr bwMode="auto">
            <a:xfrm>
              <a:off x="2016" y="2640"/>
              <a:ext cx="1834" cy="650"/>
              <a:chOff x="3024" y="3259"/>
              <a:chExt cx="1834" cy="650"/>
            </a:xfrm>
          </p:grpSpPr>
          <p:sp>
            <p:nvSpPr>
              <p:cNvPr id="14" name="Text Box 18"/>
              <p:cNvSpPr txBox="1">
                <a:spLocks noChangeArrowheads="1"/>
              </p:cNvSpPr>
              <p:nvPr/>
            </p:nvSpPr>
            <p:spPr bwMode="auto">
              <a:xfrm>
                <a:off x="3473" y="3259"/>
                <a:ext cx="550" cy="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buFontTx/>
                  <a:buNone/>
                </a:pPr>
                <a:r>
                  <a:rPr lang="en-US" altLang="en-US" sz="2800" i="1">
                    <a:latin typeface="Arial" panose="020B0604020202020204" pitchFamily="34" charset="0"/>
                    <a:sym typeface="Symbol" panose="05050102010706020507" pitchFamily="18" charset="2"/>
                  </a:rPr>
                  <a:t></a:t>
                </a:r>
                <a:r>
                  <a:rPr lang="en-US" altLang="en-US" sz="2800" baseline="-25000">
                    <a:sym typeface="Symbol" panose="05050102010706020507" pitchFamily="18" charset="2"/>
                  </a:rPr>
                  <a:t>max</a:t>
                </a:r>
                <a:r>
                  <a:rPr lang="en-US" altLang="en-US" sz="2800" baseline="-25000"/>
                  <a:t> </a:t>
                </a:r>
              </a:p>
              <a:p>
                <a:pPr algn="ctr" eaLnBrk="1" hangingPunct="1">
                  <a:buFontTx/>
                  <a:buNone/>
                </a:pPr>
                <a:r>
                  <a:rPr lang="en-US" altLang="en-US" sz="2800" i="1"/>
                  <a:t>c</a:t>
                </a:r>
              </a:p>
            </p:txBody>
          </p:sp>
          <p:sp>
            <p:nvSpPr>
              <p:cNvPr id="15" name="Text Box 25"/>
              <p:cNvSpPr txBox="1">
                <a:spLocks noChangeArrowheads="1"/>
              </p:cNvSpPr>
              <p:nvPr/>
            </p:nvSpPr>
            <p:spPr bwMode="auto">
              <a:xfrm>
                <a:off x="3024" y="3394"/>
                <a:ext cx="1834" cy="4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i="1">
                    <a:cs typeface="Times New Roman" panose="02020603050405020304" pitchFamily="18" charset="0"/>
                    <a:sym typeface="Symbol" panose="05050102010706020507" pitchFamily="18" charset="2"/>
                  </a:rPr>
                  <a:t>M =          </a:t>
                </a:r>
                <a:r>
                  <a:rPr lang="en-US" altLang="en-US" sz="3600" i="1">
                    <a:cs typeface="Times New Roman" panose="02020603050405020304" pitchFamily="18" charset="0"/>
                    <a:sym typeface="Symbol" panose="05050102010706020507" pitchFamily="18" charset="2"/>
                  </a:rPr>
                  <a:t>∫</a:t>
                </a:r>
                <a:r>
                  <a:rPr lang="en-US" altLang="en-US" sz="2800" i="1" baseline="-25000">
                    <a:cs typeface="Times New Roman" panose="02020603050405020304" pitchFamily="18" charset="0"/>
                    <a:sym typeface="Symbol" panose="05050102010706020507" pitchFamily="18" charset="2"/>
                  </a:rPr>
                  <a:t>A</a:t>
                </a:r>
                <a:r>
                  <a:rPr lang="en-US" altLang="en-US" sz="2800" i="1">
                    <a:cs typeface="Times New Roman" panose="02020603050405020304" pitchFamily="18" charset="0"/>
                    <a:sym typeface="Symbol" panose="05050102010706020507" pitchFamily="18" charset="2"/>
                  </a:rPr>
                  <a:t>  y</a:t>
                </a:r>
                <a:r>
                  <a:rPr lang="en-US" altLang="en-US" sz="2800" baseline="30000">
                    <a:cs typeface="Times New Roman" panose="02020603050405020304" pitchFamily="18" charset="0"/>
                    <a:sym typeface="Symbol" panose="05050102010706020507" pitchFamily="18" charset="2"/>
                  </a:rPr>
                  <a:t>2</a:t>
                </a:r>
                <a:r>
                  <a:rPr lang="en-US" altLang="en-US" sz="2800" i="1">
                    <a:cs typeface="Times New Roman" panose="02020603050405020304" pitchFamily="18" charset="0"/>
                    <a:sym typeface="Symbol" panose="05050102010706020507" pitchFamily="18" charset="2"/>
                  </a:rPr>
                  <a:t> dA</a:t>
                </a:r>
                <a:endParaRPr lang="en-US" altLang="en-US" sz="2800" baseline="-25000"/>
              </a:p>
            </p:txBody>
          </p:sp>
          <p:sp>
            <p:nvSpPr>
              <p:cNvPr id="16" name="Line 26"/>
              <p:cNvSpPr>
                <a:spLocks noChangeShapeType="1"/>
              </p:cNvSpPr>
              <p:nvPr/>
            </p:nvSpPr>
            <p:spPr bwMode="auto">
              <a:xfrm>
                <a:off x="3525" y="3627"/>
                <a:ext cx="459"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sp>
        <p:nvSpPr>
          <p:cNvPr id="17" name="Rectangle 30"/>
          <p:cNvSpPr>
            <a:spLocks noChangeArrowheads="1"/>
          </p:cNvSpPr>
          <p:nvPr/>
        </p:nvSpPr>
        <p:spPr bwMode="auto">
          <a:xfrm>
            <a:off x="304800" y="5105400"/>
            <a:ext cx="8458200" cy="1373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7663" indent="-347663"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r>
              <a:rPr lang="en-US" altLang="en-US" sz="2800">
                <a:latin typeface="Arial" panose="020B0604020202020204" pitchFamily="34" charset="0"/>
                <a:sym typeface="Symbol" panose="05050102010706020507" pitchFamily="18" charset="2"/>
              </a:rPr>
              <a:t>The integral represents the </a:t>
            </a:r>
            <a:r>
              <a:rPr lang="en-US" altLang="en-US" sz="2800" i="1">
                <a:latin typeface="Arial" panose="020B0604020202020204" pitchFamily="34" charset="0"/>
                <a:sym typeface="Symbol" panose="05050102010706020507" pitchFamily="18" charset="2"/>
              </a:rPr>
              <a:t>moment of inertia</a:t>
            </a:r>
            <a:r>
              <a:rPr lang="en-US" altLang="en-US" sz="2800">
                <a:latin typeface="Arial" panose="020B0604020202020204" pitchFamily="34" charset="0"/>
                <a:sym typeface="Symbol" panose="05050102010706020507" pitchFamily="18" charset="2"/>
              </a:rPr>
              <a:t> of x-sectional area, computed about the neutral axis. We symbolize its value as </a:t>
            </a:r>
            <a:r>
              <a:rPr lang="en-US" altLang="en-US" sz="2800" i="1">
                <a:sym typeface="Symbol" panose="05050102010706020507" pitchFamily="18" charset="2"/>
              </a:rPr>
              <a:t>I.</a:t>
            </a:r>
          </a:p>
        </p:txBody>
      </p:sp>
    </p:spTree>
    <p:extLst>
      <p:ext uri="{BB962C8B-B14F-4D97-AF65-F5344CB8AC3E}">
        <p14:creationId xmlns:p14="http://schemas.microsoft.com/office/powerpoint/2010/main" val="150162564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C541DC06-4FF7-4BB8-9C45-514806DF1E66}" type="slidenum">
              <a:rPr lang="en-US" altLang="en-US" sz="1400">
                <a:latin typeface="Arial" panose="020B0604020202020204" pitchFamily="34" charset="0"/>
              </a:rPr>
              <a:pPr eaLnBrk="1" hangingPunct="1">
                <a:buFontTx/>
                <a:buNone/>
              </a:pPr>
              <a:t>72</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a:noFill/>
        </p:spPr>
        <p:txBody>
          <a:bodyPr/>
          <a:lstStyle/>
          <a:p>
            <a:pPr eaLnBrk="1" hangingPunct="1"/>
            <a:r>
              <a:rPr lang="en-US" altLang="en-US" dirty="0"/>
              <a:t>6.4 THE FLEXURE FORMULA</a:t>
            </a:r>
          </a:p>
        </p:txBody>
      </p:sp>
      <p:sp>
        <p:nvSpPr>
          <p:cNvPr id="4" name="Text Box 3"/>
          <p:cNvSpPr txBox="1">
            <a:spLocks noChangeArrowheads="1"/>
          </p:cNvSpPr>
          <p:nvPr/>
        </p:nvSpPr>
        <p:spPr bwMode="auto">
          <a:xfrm>
            <a:off x="304800" y="1066800"/>
            <a:ext cx="85344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7663" indent="-347663"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r>
              <a:rPr lang="en-US" altLang="en-US" sz="2800">
                <a:latin typeface="Arial" panose="020B0604020202020204" pitchFamily="34" charset="0"/>
                <a:sym typeface="Symbol" panose="05050102010706020507" pitchFamily="18" charset="2"/>
              </a:rPr>
              <a:t>Hence, Eqn 6-11 can be solved and written as</a:t>
            </a:r>
          </a:p>
        </p:txBody>
      </p:sp>
      <p:sp>
        <p:nvSpPr>
          <p:cNvPr id="5" name="Text Box 5"/>
          <p:cNvSpPr txBox="1">
            <a:spLocks noChangeArrowheads="1"/>
          </p:cNvSpPr>
          <p:nvPr/>
        </p:nvSpPr>
        <p:spPr bwMode="auto">
          <a:xfrm>
            <a:off x="1787525" y="1843088"/>
            <a:ext cx="2403475"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a:solidFill>
                  <a:srgbClr val="CC3300"/>
                </a:solidFill>
                <a:latin typeface="Arial" panose="020B0604020202020204" pitchFamily="34" charset="0"/>
              </a:rPr>
              <a:t>Equation 6-12</a:t>
            </a:r>
          </a:p>
        </p:txBody>
      </p:sp>
      <p:grpSp>
        <p:nvGrpSpPr>
          <p:cNvPr id="6" name="Group 18"/>
          <p:cNvGrpSpPr>
            <a:grpSpLocks/>
          </p:cNvGrpSpPr>
          <p:nvPr/>
        </p:nvGrpSpPr>
        <p:grpSpPr bwMode="auto">
          <a:xfrm>
            <a:off x="4114800" y="1568450"/>
            <a:ext cx="2133600" cy="1098550"/>
            <a:chOff x="1632" y="1276"/>
            <a:chExt cx="1344" cy="692"/>
          </a:xfrm>
        </p:grpSpPr>
        <p:sp>
          <p:nvSpPr>
            <p:cNvPr id="7" name="Rectangle 11"/>
            <p:cNvSpPr>
              <a:spLocks noChangeArrowheads="1"/>
            </p:cNvSpPr>
            <p:nvPr/>
          </p:nvSpPr>
          <p:spPr bwMode="auto">
            <a:xfrm>
              <a:off x="1632" y="1296"/>
              <a:ext cx="1344" cy="672"/>
            </a:xfrm>
            <a:prstGeom prst="rect">
              <a:avLst/>
            </a:prstGeom>
            <a:solidFill>
              <a:srgbClr val="FFFFCC"/>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endParaRPr lang="en-MY" altLang="en-US" sz="2800">
                <a:latin typeface="Arial" panose="020B0604020202020204" pitchFamily="34" charset="0"/>
              </a:endParaRPr>
            </a:p>
          </p:txBody>
        </p:sp>
        <p:grpSp>
          <p:nvGrpSpPr>
            <p:cNvPr id="8" name="Group 17"/>
            <p:cNvGrpSpPr>
              <a:grpSpLocks/>
            </p:cNvGrpSpPr>
            <p:nvPr/>
          </p:nvGrpSpPr>
          <p:grpSpPr bwMode="auto">
            <a:xfrm>
              <a:off x="1680" y="1276"/>
              <a:ext cx="1149" cy="650"/>
              <a:chOff x="1680" y="2182"/>
              <a:chExt cx="1149" cy="650"/>
            </a:xfrm>
          </p:grpSpPr>
          <p:sp>
            <p:nvSpPr>
              <p:cNvPr id="9" name="Text Box 13"/>
              <p:cNvSpPr txBox="1">
                <a:spLocks noChangeArrowheads="1"/>
              </p:cNvSpPr>
              <p:nvPr/>
            </p:nvSpPr>
            <p:spPr bwMode="auto">
              <a:xfrm>
                <a:off x="2382" y="2182"/>
                <a:ext cx="402" cy="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buFontTx/>
                  <a:buNone/>
                </a:pPr>
                <a:r>
                  <a:rPr lang="en-US" altLang="en-US" sz="2800" i="1">
                    <a:sym typeface="Symbol" panose="05050102010706020507" pitchFamily="18" charset="2"/>
                  </a:rPr>
                  <a:t>Mc</a:t>
                </a:r>
                <a:endParaRPr lang="en-US" altLang="en-US" sz="2800" baseline="-25000"/>
              </a:p>
              <a:p>
                <a:pPr algn="ctr" eaLnBrk="1" hangingPunct="1">
                  <a:buFontTx/>
                  <a:buNone/>
                </a:pPr>
                <a:r>
                  <a:rPr lang="en-US" altLang="en-US" sz="2800" i="1"/>
                  <a:t>I</a:t>
                </a:r>
              </a:p>
            </p:txBody>
          </p:sp>
          <p:sp>
            <p:nvSpPr>
              <p:cNvPr id="10" name="Text Box 14"/>
              <p:cNvSpPr txBox="1">
                <a:spLocks noChangeArrowheads="1"/>
              </p:cNvSpPr>
              <p:nvPr/>
            </p:nvSpPr>
            <p:spPr bwMode="auto">
              <a:xfrm>
                <a:off x="1680" y="2331"/>
                <a:ext cx="711"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i="1">
                    <a:cs typeface="Times New Roman" panose="02020603050405020304" pitchFamily="18" charset="0"/>
                    <a:sym typeface="Symbol" panose="05050102010706020507" pitchFamily="18" charset="2"/>
                  </a:rPr>
                  <a:t></a:t>
                </a:r>
                <a:r>
                  <a:rPr lang="en-US" altLang="en-US" sz="2800" i="1" baseline="-25000">
                    <a:cs typeface="Times New Roman" panose="02020603050405020304" pitchFamily="18" charset="0"/>
                    <a:sym typeface="Symbol" panose="05050102010706020507" pitchFamily="18" charset="2"/>
                  </a:rPr>
                  <a:t>max</a:t>
                </a:r>
                <a:r>
                  <a:rPr lang="en-US" altLang="en-US" sz="2800" i="1">
                    <a:cs typeface="Times New Roman" panose="02020603050405020304" pitchFamily="18" charset="0"/>
                    <a:sym typeface="Symbol" panose="05050102010706020507" pitchFamily="18" charset="2"/>
                  </a:rPr>
                  <a:t> =</a:t>
                </a:r>
                <a:endParaRPr lang="en-US" altLang="en-US" sz="2800" baseline="-25000"/>
              </a:p>
            </p:txBody>
          </p:sp>
          <p:sp>
            <p:nvSpPr>
              <p:cNvPr id="11" name="Line 15"/>
              <p:cNvSpPr>
                <a:spLocks noChangeShapeType="1"/>
              </p:cNvSpPr>
              <p:nvPr/>
            </p:nvSpPr>
            <p:spPr bwMode="auto">
              <a:xfrm>
                <a:off x="2370" y="2511"/>
                <a:ext cx="459"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sp>
        <p:nvSpPr>
          <p:cNvPr id="12" name="Text Box 19"/>
          <p:cNvSpPr txBox="1">
            <a:spLocks noChangeArrowheads="1"/>
          </p:cNvSpPr>
          <p:nvPr/>
        </p:nvSpPr>
        <p:spPr bwMode="auto">
          <a:xfrm>
            <a:off x="228600" y="2665413"/>
            <a:ext cx="8686800" cy="3765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798513" indent="-798513"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i="1">
                <a:sym typeface="Symbol" panose="05050102010706020507" pitchFamily="18" charset="2"/>
              </a:rPr>
              <a:t></a:t>
            </a:r>
            <a:r>
              <a:rPr lang="en-US" altLang="en-US" sz="2800" baseline="-25000">
                <a:sym typeface="Symbol" panose="05050102010706020507" pitchFamily="18" charset="2"/>
              </a:rPr>
              <a:t>max</a:t>
            </a:r>
            <a:r>
              <a:rPr lang="en-US" altLang="en-US" sz="2800">
                <a:latin typeface="Arial" panose="020B0604020202020204" pitchFamily="34" charset="0"/>
                <a:sym typeface="Symbol" panose="05050102010706020507" pitchFamily="18" charset="2"/>
              </a:rPr>
              <a:t> = maximum normal stress in member, at a pt on x-sectional area farthest away from neutral axis</a:t>
            </a:r>
          </a:p>
          <a:p>
            <a:pPr eaLnBrk="1" hangingPunct="1">
              <a:buFontTx/>
              <a:buNone/>
            </a:pPr>
            <a:r>
              <a:rPr lang="en-US" altLang="en-US" sz="2800" i="1">
                <a:sym typeface="Symbol" panose="05050102010706020507" pitchFamily="18" charset="2"/>
              </a:rPr>
              <a:t>M</a:t>
            </a:r>
            <a:r>
              <a:rPr lang="en-US" altLang="en-US" sz="2800">
                <a:latin typeface="Arial" panose="020B0604020202020204" pitchFamily="34" charset="0"/>
                <a:sym typeface="Symbol" panose="05050102010706020507" pitchFamily="18" charset="2"/>
              </a:rPr>
              <a:t> = resultant internal moment, computed about neutral axis of x-section</a:t>
            </a:r>
          </a:p>
          <a:p>
            <a:pPr eaLnBrk="1" hangingPunct="1">
              <a:buFontTx/>
              <a:buNone/>
            </a:pPr>
            <a:r>
              <a:rPr lang="en-US" altLang="en-US" sz="2800" i="1">
                <a:sym typeface="Symbol" panose="05050102010706020507" pitchFamily="18" charset="2"/>
              </a:rPr>
              <a:t>I</a:t>
            </a:r>
            <a:r>
              <a:rPr lang="en-US" altLang="en-US" sz="2800">
                <a:latin typeface="Arial" panose="020B0604020202020204" pitchFamily="34" charset="0"/>
                <a:sym typeface="Symbol" panose="05050102010706020507" pitchFamily="18" charset="2"/>
              </a:rPr>
              <a:t> = moment of inertia of x-sectional area computed about neutral axis</a:t>
            </a:r>
          </a:p>
          <a:p>
            <a:pPr eaLnBrk="1" hangingPunct="1">
              <a:buFontTx/>
              <a:buNone/>
            </a:pPr>
            <a:r>
              <a:rPr lang="en-US" altLang="en-US" sz="2800" i="1">
                <a:sym typeface="Symbol" panose="05050102010706020507" pitchFamily="18" charset="2"/>
              </a:rPr>
              <a:t>c</a:t>
            </a:r>
            <a:r>
              <a:rPr lang="en-US" altLang="en-US" sz="2800">
                <a:latin typeface="Arial" panose="020B0604020202020204" pitchFamily="34" charset="0"/>
                <a:sym typeface="Symbol" panose="05050102010706020507" pitchFamily="18" charset="2"/>
              </a:rPr>
              <a:t> = perpendicular distance from neutral axis to a pt farthest away from neutral axis, where </a:t>
            </a:r>
            <a:r>
              <a:rPr lang="en-US" altLang="en-US" sz="2800" i="1">
                <a:latin typeface="Arial" panose="020B0604020202020204" pitchFamily="34" charset="0"/>
                <a:sym typeface="Symbol" panose="05050102010706020507" pitchFamily="18" charset="2"/>
              </a:rPr>
              <a:t></a:t>
            </a:r>
            <a:r>
              <a:rPr lang="en-US" altLang="en-US" sz="2800" baseline="-25000">
                <a:latin typeface="Arial" panose="020B0604020202020204" pitchFamily="34" charset="0"/>
                <a:sym typeface="Symbol" panose="05050102010706020507" pitchFamily="18" charset="2"/>
              </a:rPr>
              <a:t>max</a:t>
            </a:r>
            <a:r>
              <a:rPr lang="en-US" altLang="en-US" sz="2800">
                <a:latin typeface="Arial" panose="020B0604020202020204" pitchFamily="34" charset="0"/>
                <a:sym typeface="Symbol" panose="05050102010706020507" pitchFamily="18" charset="2"/>
              </a:rPr>
              <a:t> acts</a:t>
            </a:r>
          </a:p>
        </p:txBody>
      </p:sp>
    </p:spTree>
    <p:extLst>
      <p:ext uri="{BB962C8B-B14F-4D97-AF65-F5344CB8AC3E}">
        <p14:creationId xmlns:p14="http://schemas.microsoft.com/office/powerpoint/2010/main" val="136450215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3771900" y="4583419"/>
            <a:ext cx="1752600" cy="8382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lide Number Placeholder 3"/>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C541DC06-4FF7-4BB8-9C45-514806DF1E66}" type="slidenum">
              <a:rPr lang="en-US" altLang="en-US" sz="1400">
                <a:latin typeface="Arial" panose="020B0604020202020204" pitchFamily="34" charset="0"/>
              </a:rPr>
              <a:pPr eaLnBrk="1" hangingPunct="1">
                <a:buFontTx/>
                <a:buNone/>
              </a:pPr>
              <a:t>73</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a:noFill/>
        </p:spPr>
        <p:txBody>
          <a:bodyPr/>
          <a:lstStyle/>
          <a:p>
            <a:pPr eaLnBrk="1" hangingPunct="1"/>
            <a:r>
              <a:rPr lang="en-US" altLang="en-US" dirty="0"/>
              <a:t>6.4 THE FLEXURE FORMULA</a:t>
            </a:r>
          </a:p>
        </p:txBody>
      </p:sp>
      <mc:AlternateContent xmlns:mc="http://schemas.openxmlformats.org/markup-compatibility/2006" xmlns:a14="http://schemas.microsoft.com/office/drawing/2010/main">
        <mc:Choice Requires="a14">
          <p:sp>
            <p:nvSpPr>
              <p:cNvPr id="12" name="Text Box 19"/>
              <p:cNvSpPr txBox="1">
                <a:spLocks noChangeArrowheads="1"/>
              </p:cNvSpPr>
              <p:nvPr/>
            </p:nvSpPr>
            <p:spPr bwMode="auto">
              <a:xfrm>
                <a:off x="304800" y="1371600"/>
                <a:ext cx="8686800" cy="4050019"/>
              </a:xfrm>
              <a:prstGeom prst="rect">
                <a:avLst/>
              </a:prstGeom>
              <a:noFill/>
              <a:ln>
                <a:noFill/>
              </a:ln>
              <a:effectLst/>
              <a:extLst>
                <a:ext uri="{909E8E84-426E-40DD-AFC4-6F175D3DCCD1}">
                  <a14:hiddenFill>
                    <a:solidFill>
                      <a:schemeClr val="accent1"/>
                    </a:solidFill>
                  </a14:hiddenFill>
                </a:ext>
                <a:ext uri="{91240B29-F687-4F45-9708-019B960494DF}">
                  <a14:hiddenLine w="9525" algn="ctr">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a:spAutoFit/>
              </a:bodyPr>
              <a:lstStyle>
                <a:lvl1pPr marL="798513" indent="-798513"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dirty="0">
                    <a:latin typeface="Arial" panose="020B0604020202020204" pitchFamily="34" charset="0"/>
                    <a:cs typeface="Arial" panose="020B0604020202020204" pitchFamily="34" charset="0"/>
                    <a:sym typeface="Symbol" panose="05050102010706020507" pitchFamily="18" charset="2"/>
                  </a:rPr>
                  <a:t>The ratio </a:t>
                </a:r>
                <a14:m>
                  <m:oMath xmlns:m="http://schemas.openxmlformats.org/officeDocument/2006/math">
                    <m:f>
                      <m:fPr>
                        <m:ctrlPr>
                          <a:rPr lang="en-US" altLang="en-US" sz="2800" i="1" smtClean="0">
                            <a:latin typeface="Cambria Math" panose="02040503050406030204" pitchFamily="18" charset="0"/>
                            <a:sym typeface="Symbol" panose="05050102010706020507" pitchFamily="18" charset="2"/>
                          </a:rPr>
                        </m:ctrlPr>
                      </m:fPr>
                      <m:num>
                        <m:r>
                          <m:rPr>
                            <m:sty m:val="p"/>
                          </m:rPr>
                          <a:rPr lang="en-US" altLang="en-US" sz="2800" b="0" i="0" smtClean="0">
                            <a:latin typeface="Cambria Math" panose="02040503050406030204" pitchFamily="18" charset="0"/>
                            <a:sym typeface="Symbol" panose="05050102010706020507" pitchFamily="18" charset="2"/>
                          </a:rPr>
                          <m:t>I</m:t>
                        </m:r>
                      </m:num>
                      <m:den>
                        <m:r>
                          <m:rPr>
                            <m:sty m:val="p"/>
                          </m:rPr>
                          <a:rPr lang="en-US" altLang="en-US" sz="2800" b="0" i="0" smtClean="0">
                            <a:latin typeface="Cambria Math" panose="02040503050406030204" pitchFamily="18" charset="0"/>
                            <a:sym typeface="Symbol" panose="05050102010706020507" pitchFamily="18" charset="2"/>
                          </a:rPr>
                          <m:t>c</m:t>
                        </m:r>
                      </m:den>
                    </m:f>
                  </m:oMath>
                </a14:m>
                <a:r>
                  <a:rPr lang="en-US" altLang="en-US" sz="2800" dirty="0">
                    <a:latin typeface="Arial" panose="020B0604020202020204" pitchFamily="34" charset="0"/>
                    <a:cs typeface="Arial" panose="020B0604020202020204" pitchFamily="34" charset="0"/>
                    <a:sym typeface="Symbol" panose="05050102010706020507" pitchFamily="18" charset="2"/>
                  </a:rPr>
                  <a:t> is also defined as the </a:t>
                </a:r>
              </a:p>
              <a:p>
                <a:pPr eaLnBrk="1" hangingPunct="1">
                  <a:buFontTx/>
                  <a:buNone/>
                </a:pPr>
                <a:r>
                  <a:rPr lang="en-US" altLang="en-US" sz="2800" dirty="0">
                    <a:latin typeface="Arial" panose="020B0604020202020204" pitchFamily="34" charset="0"/>
                    <a:cs typeface="Arial" panose="020B0604020202020204" pitchFamily="34" charset="0"/>
                    <a:sym typeface="Symbol" panose="05050102010706020507" pitchFamily="18" charset="2"/>
                  </a:rPr>
                  <a:t>elastic section modulus, S</a:t>
                </a:r>
              </a:p>
              <a:p>
                <a:pPr eaLnBrk="1" hangingPunct="1">
                  <a:buFontTx/>
                  <a:buNone/>
                </a:pPr>
                <a14:m>
                  <m:oMathPara xmlns:m="http://schemas.openxmlformats.org/officeDocument/2006/math">
                    <m:oMathParaPr>
                      <m:jc m:val="centerGroup"/>
                    </m:oMathParaPr>
                    <m:oMath xmlns:m="http://schemas.openxmlformats.org/officeDocument/2006/math">
                      <m:r>
                        <a:rPr lang="en-US" altLang="en-US" sz="2800" b="0" i="1" smtClean="0">
                          <a:latin typeface="Cambria Math" panose="02040503050406030204" pitchFamily="18" charset="0"/>
                          <a:sym typeface="Symbol" panose="05050102010706020507" pitchFamily="18" charset="2"/>
                        </a:rPr>
                        <m:t>𝑆</m:t>
                      </m:r>
                      <m:r>
                        <a:rPr lang="en-US" altLang="en-US" sz="2800" b="0" i="1" smtClean="0">
                          <a:latin typeface="Cambria Math" panose="02040503050406030204" pitchFamily="18" charset="0"/>
                          <a:sym typeface="Symbol" panose="05050102010706020507" pitchFamily="18" charset="2"/>
                        </a:rPr>
                        <m:t>=</m:t>
                      </m:r>
                      <m:f>
                        <m:fPr>
                          <m:ctrlPr>
                            <a:rPr lang="en-US" altLang="en-US" sz="2800" b="0" i="1" smtClean="0">
                              <a:latin typeface="Cambria Math" panose="02040503050406030204" pitchFamily="18" charset="0"/>
                              <a:sym typeface="Symbol" panose="05050102010706020507" pitchFamily="18" charset="2"/>
                            </a:rPr>
                          </m:ctrlPr>
                        </m:fPr>
                        <m:num>
                          <m:r>
                            <a:rPr lang="en-US" altLang="en-US" sz="2800" b="0" i="1" smtClean="0">
                              <a:latin typeface="Cambria Math" panose="02040503050406030204" pitchFamily="18" charset="0"/>
                              <a:sym typeface="Symbol" panose="05050102010706020507" pitchFamily="18" charset="2"/>
                            </a:rPr>
                            <m:t>𝐼</m:t>
                          </m:r>
                        </m:num>
                        <m:den>
                          <m:r>
                            <a:rPr lang="en-US" altLang="en-US" sz="2800" b="0" i="1" smtClean="0">
                              <a:latin typeface="Cambria Math" panose="02040503050406030204" pitchFamily="18" charset="0"/>
                              <a:sym typeface="Symbol" panose="05050102010706020507" pitchFamily="18" charset="2"/>
                            </a:rPr>
                            <m:t>𝑐</m:t>
                          </m:r>
                        </m:den>
                      </m:f>
                    </m:oMath>
                  </m:oMathPara>
                </a14:m>
                <a:endParaRPr lang="en-US" altLang="en-US" sz="2800" i="1" dirty="0">
                  <a:sym typeface="Symbol" panose="05050102010706020507" pitchFamily="18" charset="2"/>
                </a:endParaRPr>
              </a:p>
              <a:p>
                <a:pPr eaLnBrk="1" hangingPunct="1">
                  <a:buFontTx/>
                  <a:buNone/>
                </a:pPr>
                <a:endParaRPr lang="en-US" altLang="en-US" sz="2800" dirty="0">
                  <a:latin typeface="Arial" panose="020B0604020202020204" pitchFamily="34" charset="0"/>
                  <a:cs typeface="Arial" panose="020B0604020202020204" pitchFamily="34" charset="0"/>
                  <a:sym typeface="Symbol" panose="05050102010706020507" pitchFamily="18" charset="2"/>
                </a:endParaRPr>
              </a:p>
              <a:p>
                <a:pPr eaLnBrk="1" hangingPunct="1">
                  <a:buFontTx/>
                  <a:buNone/>
                </a:pPr>
                <a:r>
                  <a:rPr lang="en-US" altLang="en-US" sz="2800" dirty="0">
                    <a:latin typeface="Arial" panose="020B0604020202020204" pitchFamily="34" charset="0"/>
                    <a:cs typeface="Arial" panose="020B0604020202020204" pitchFamily="34" charset="0"/>
                    <a:sym typeface="Symbol" panose="05050102010706020507" pitchFamily="18" charset="2"/>
                  </a:rPr>
                  <a:t>Thus, </a:t>
                </a:r>
                <a:r>
                  <a:rPr lang="en-US" altLang="en-US" sz="2800" dirty="0" err="1">
                    <a:latin typeface="Arial" panose="020B0604020202020204" pitchFamily="34" charset="0"/>
                    <a:cs typeface="Arial" panose="020B0604020202020204" pitchFamily="34" charset="0"/>
                    <a:sym typeface="Symbol" panose="05050102010706020507" pitchFamily="18" charset="2"/>
                  </a:rPr>
                  <a:t>Eqn</a:t>
                </a:r>
                <a:r>
                  <a:rPr lang="en-US" altLang="en-US" sz="2800" dirty="0">
                    <a:latin typeface="Arial" panose="020B0604020202020204" pitchFamily="34" charset="0"/>
                    <a:cs typeface="Arial" panose="020B0604020202020204" pitchFamily="34" charset="0"/>
                    <a:sym typeface="Symbol" panose="05050102010706020507" pitchFamily="18" charset="2"/>
                  </a:rPr>
                  <a:t> 6-12 can be written as</a:t>
                </a:r>
              </a:p>
              <a:p>
                <a:pPr eaLnBrk="1" hangingPunct="1">
                  <a:buFontTx/>
                  <a:buNone/>
                </a:pPr>
                <a:endParaRPr lang="en-US" altLang="en-US" sz="2800" dirty="0">
                  <a:latin typeface="Arial" panose="020B0604020202020204" pitchFamily="34" charset="0"/>
                  <a:cs typeface="Arial" panose="020B0604020202020204" pitchFamily="34" charset="0"/>
                  <a:sym typeface="Symbol" panose="05050102010706020507" pitchFamily="18" charset="2"/>
                </a:endParaRPr>
              </a:p>
              <a:p>
                <a:pPr eaLnBrk="1" hangingPunct="1">
                  <a:buFontTx/>
                  <a:buNone/>
                </a:pPr>
                <a14:m>
                  <m:oMathPara xmlns:m="http://schemas.openxmlformats.org/officeDocument/2006/math">
                    <m:oMathParaPr>
                      <m:jc m:val="centerGroup"/>
                    </m:oMathParaPr>
                    <m:oMath xmlns:m="http://schemas.openxmlformats.org/officeDocument/2006/math">
                      <m:sSub>
                        <m:sSubPr>
                          <m:ctrlPr>
                            <a:rPr lang="en-US" altLang="en-US" sz="2800" b="0" i="1" smtClean="0">
                              <a:latin typeface="Cambria Math" panose="02040503050406030204" pitchFamily="18" charset="0"/>
                              <a:sym typeface="Symbol" panose="05050102010706020507" pitchFamily="18" charset="2"/>
                            </a:rPr>
                          </m:ctrlPr>
                        </m:sSubPr>
                        <m:e>
                          <m:r>
                            <a:rPr lang="en-US" altLang="en-US" sz="2800" b="0" i="1" smtClean="0">
                              <a:latin typeface="Cambria Math" panose="02040503050406030204" pitchFamily="18" charset="0"/>
                              <a:ea typeface="Cambria Math" panose="02040503050406030204" pitchFamily="18" charset="0"/>
                              <a:sym typeface="Symbol" panose="05050102010706020507" pitchFamily="18" charset="2"/>
                            </a:rPr>
                            <m:t>𝜎</m:t>
                          </m:r>
                        </m:e>
                        <m:sub>
                          <m:r>
                            <a:rPr lang="en-US" altLang="en-US" sz="2800" b="0" i="1" smtClean="0">
                              <a:latin typeface="Cambria Math" panose="02040503050406030204" pitchFamily="18" charset="0"/>
                              <a:sym typeface="Symbol" panose="05050102010706020507" pitchFamily="18" charset="2"/>
                            </a:rPr>
                            <m:t>𝑚𝑎𝑥</m:t>
                          </m:r>
                        </m:sub>
                      </m:sSub>
                      <m:r>
                        <a:rPr lang="en-US" altLang="en-US" sz="2800" b="0" i="1" smtClean="0">
                          <a:latin typeface="Cambria Math" panose="02040503050406030204" pitchFamily="18" charset="0"/>
                          <a:sym typeface="Symbol" panose="05050102010706020507" pitchFamily="18" charset="2"/>
                        </a:rPr>
                        <m:t>=</m:t>
                      </m:r>
                      <m:f>
                        <m:fPr>
                          <m:ctrlPr>
                            <a:rPr lang="en-US" altLang="en-US" sz="2800" b="0" i="1" smtClean="0">
                              <a:latin typeface="Cambria Math" panose="02040503050406030204" pitchFamily="18" charset="0"/>
                              <a:sym typeface="Symbol" panose="05050102010706020507" pitchFamily="18" charset="2"/>
                            </a:rPr>
                          </m:ctrlPr>
                        </m:fPr>
                        <m:num>
                          <m:r>
                            <a:rPr lang="en-US" altLang="en-US" sz="2800" b="0" i="1" smtClean="0">
                              <a:latin typeface="Cambria Math" panose="02040503050406030204" pitchFamily="18" charset="0"/>
                              <a:sym typeface="Symbol" panose="05050102010706020507" pitchFamily="18" charset="2"/>
                            </a:rPr>
                            <m:t>𝑀</m:t>
                          </m:r>
                        </m:num>
                        <m:den>
                          <m:r>
                            <a:rPr lang="en-US" altLang="en-US" sz="2800" b="0" i="1" smtClean="0">
                              <a:latin typeface="Cambria Math" panose="02040503050406030204" pitchFamily="18" charset="0"/>
                              <a:sym typeface="Symbol" panose="05050102010706020507" pitchFamily="18" charset="2"/>
                            </a:rPr>
                            <m:t>𝑆</m:t>
                          </m:r>
                        </m:den>
                      </m:f>
                    </m:oMath>
                  </m:oMathPara>
                </a14:m>
                <a:endParaRPr lang="en-US" altLang="en-US" sz="2800" i="1" dirty="0">
                  <a:sym typeface="Symbol" panose="05050102010706020507" pitchFamily="18" charset="2"/>
                </a:endParaRPr>
              </a:p>
            </p:txBody>
          </p:sp>
        </mc:Choice>
        <mc:Fallback xmlns="">
          <p:sp>
            <p:nvSpPr>
              <p:cNvPr id="12" name="Text Box 19"/>
              <p:cNvSpPr txBox="1">
                <a:spLocks noRot="1" noChangeAspect="1" noMove="1" noResize="1" noEditPoints="1" noAdjustHandles="1" noChangeArrowheads="1" noChangeShapeType="1" noTextEdit="1"/>
              </p:cNvSpPr>
              <p:nvPr/>
            </p:nvSpPr>
            <p:spPr bwMode="auto">
              <a:xfrm>
                <a:off x="304800" y="1371600"/>
                <a:ext cx="8686800" cy="4050019"/>
              </a:xfrm>
              <a:prstGeom prst="rect">
                <a:avLst/>
              </a:prstGeom>
              <a:blipFill rotWithShape="0">
                <a:blip r:embed="rId2"/>
                <a:stretch>
                  <a:fillRect l="-1404"/>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noFill/>
                  </a:rPr>
                  <a:t> </a:t>
                </a:r>
              </a:p>
            </p:txBody>
          </p:sp>
        </mc:Fallback>
      </mc:AlternateContent>
    </p:spTree>
    <p:extLst>
      <p:ext uri="{BB962C8B-B14F-4D97-AF65-F5344CB8AC3E}">
        <p14:creationId xmlns:p14="http://schemas.microsoft.com/office/powerpoint/2010/main" val="163346204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CADAC286-7E67-46E1-86DD-6B83B656515C}" type="slidenum">
              <a:rPr lang="en-US" altLang="en-US" sz="1400">
                <a:latin typeface="Arial" panose="020B0604020202020204" pitchFamily="34" charset="0"/>
              </a:rPr>
              <a:pPr eaLnBrk="1" hangingPunct="1">
                <a:buFontTx/>
                <a:buNone/>
              </a:pPr>
              <a:t>74</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a:noFill/>
        </p:spPr>
        <p:txBody>
          <a:bodyPr/>
          <a:lstStyle/>
          <a:p>
            <a:pPr eaLnBrk="1" hangingPunct="1"/>
            <a:r>
              <a:rPr lang="en-US" altLang="en-US" dirty="0"/>
              <a:t>6.4 THE FLEXURE FORMULA</a:t>
            </a:r>
          </a:p>
        </p:txBody>
      </p:sp>
      <p:sp>
        <p:nvSpPr>
          <p:cNvPr id="4" name="Text Box 3"/>
          <p:cNvSpPr txBox="1">
            <a:spLocks noChangeArrowheads="1"/>
          </p:cNvSpPr>
          <p:nvPr/>
        </p:nvSpPr>
        <p:spPr bwMode="auto">
          <a:xfrm>
            <a:off x="304800" y="1066800"/>
            <a:ext cx="8534400"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7663" indent="-347663"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r>
              <a:rPr lang="en-US" altLang="en-US" sz="2800">
                <a:latin typeface="Arial" panose="020B0604020202020204" pitchFamily="34" charset="0"/>
                <a:sym typeface="Symbol" panose="05050102010706020507" pitchFamily="18" charset="2"/>
              </a:rPr>
              <a:t>Normal stress at intermediate distance </a:t>
            </a:r>
            <a:r>
              <a:rPr lang="en-US" altLang="en-US" sz="2800" i="1">
                <a:sym typeface="Symbol" panose="05050102010706020507" pitchFamily="18" charset="2"/>
              </a:rPr>
              <a:t>y</a:t>
            </a:r>
            <a:r>
              <a:rPr lang="en-US" altLang="en-US" sz="2800">
                <a:latin typeface="Arial" panose="020B0604020202020204" pitchFamily="34" charset="0"/>
                <a:sym typeface="Symbol" panose="05050102010706020507" pitchFamily="18" charset="2"/>
              </a:rPr>
              <a:t> can be determined from</a:t>
            </a:r>
          </a:p>
        </p:txBody>
      </p:sp>
      <p:sp>
        <p:nvSpPr>
          <p:cNvPr id="5" name="Text Box 4"/>
          <p:cNvSpPr txBox="1">
            <a:spLocks noChangeArrowheads="1"/>
          </p:cNvSpPr>
          <p:nvPr/>
        </p:nvSpPr>
        <p:spPr bwMode="auto">
          <a:xfrm>
            <a:off x="1787525" y="2224088"/>
            <a:ext cx="2403475"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a:solidFill>
                  <a:srgbClr val="CC3300"/>
                </a:solidFill>
                <a:latin typeface="Arial" panose="020B0604020202020204" pitchFamily="34" charset="0"/>
              </a:rPr>
              <a:t>Equation 6-13</a:t>
            </a:r>
          </a:p>
        </p:txBody>
      </p:sp>
      <p:grpSp>
        <p:nvGrpSpPr>
          <p:cNvPr id="6" name="Group 5"/>
          <p:cNvGrpSpPr>
            <a:grpSpLocks/>
          </p:cNvGrpSpPr>
          <p:nvPr/>
        </p:nvGrpSpPr>
        <p:grpSpPr bwMode="auto">
          <a:xfrm>
            <a:off x="4252913" y="1925125"/>
            <a:ext cx="2133600" cy="1098550"/>
            <a:chOff x="1632" y="1276"/>
            <a:chExt cx="1344" cy="692"/>
          </a:xfrm>
        </p:grpSpPr>
        <p:sp>
          <p:nvSpPr>
            <p:cNvPr id="7" name="Rectangle 6"/>
            <p:cNvSpPr>
              <a:spLocks noChangeArrowheads="1"/>
            </p:cNvSpPr>
            <p:nvPr/>
          </p:nvSpPr>
          <p:spPr bwMode="auto">
            <a:xfrm>
              <a:off x="1632" y="1296"/>
              <a:ext cx="1344" cy="672"/>
            </a:xfrm>
            <a:prstGeom prst="rect">
              <a:avLst/>
            </a:prstGeom>
            <a:solidFill>
              <a:srgbClr val="FFFFCC"/>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endParaRPr lang="en-MY" altLang="en-US" sz="2800">
                <a:latin typeface="Arial" panose="020B0604020202020204" pitchFamily="34" charset="0"/>
              </a:endParaRPr>
            </a:p>
          </p:txBody>
        </p:sp>
        <p:grpSp>
          <p:nvGrpSpPr>
            <p:cNvPr id="8" name="Group 7"/>
            <p:cNvGrpSpPr>
              <a:grpSpLocks/>
            </p:cNvGrpSpPr>
            <p:nvPr/>
          </p:nvGrpSpPr>
          <p:grpSpPr bwMode="auto">
            <a:xfrm>
              <a:off x="1680" y="1276"/>
              <a:ext cx="1149" cy="650"/>
              <a:chOff x="1680" y="2182"/>
              <a:chExt cx="1149" cy="650"/>
            </a:xfrm>
          </p:grpSpPr>
          <p:sp>
            <p:nvSpPr>
              <p:cNvPr id="9" name="Text Box 8"/>
              <p:cNvSpPr txBox="1">
                <a:spLocks noChangeArrowheads="1"/>
              </p:cNvSpPr>
              <p:nvPr/>
            </p:nvSpPr>
            <p:spPr bwMode="auto">
              <a:xfrm>
                <a:off x="2382" y="2182"/>
                <a:ext cx="402" cy="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buFontTx/>
                  <a:buNone/>
                </a:pPr>
                <a:r>
                  <a:rPr lang="en-US" altLang="en-US" sz="2800" i="1">
                    <a:sym typeface="Symbol" panose="05050102010706020507" pitchFamily="18" charset="2"/>
                  </a:rPr>
                  <a:t>My</a:t>
                </a:r>
                <a:endParaRPr lang="en-US" altLang="en-US" sz="2800" baseline="-25000"/>
              </a:p>
              <a:p>
                <a:pPr algn="ctr" eaLnBrk="1" hangingPunct="1">
                  <a:buFontTx/>
                  <a:buNone/>
                </a:pPr>
                <a:r>
                  <a:rPr lang="en-US" altLang="en-US" sz="2800" i="1"/>
                  <a:t>I</a:t>
                </a:r>
              </a:p>
            </p:txBody>
          </p:sp>
          <p:sp>
            <p:nvSpPr>
              <p:cNvPr id="10" name="Text Box 9"/>
              <p:cNvSpPr txBox="1">
                <a:spLocks noChangeArrowheads="1"/>
              </p:cNvSpPr>
              <p:nvPr/>
            </p:nvSpPr>
            <p:spPr bwMode="auto">
              <a:xfrm>
                <a:off x="1680" y="2331"/>
                <a:ext cx="637"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i="1">
                    <a:cs typeface="Times New Roman" panose="02020603050405020304" pitchFamily="18" charset="0"/>
                    <a:sym typeface="Symbol" panose="05050102010706020507" pitchFamily="18" charset="2"/>
                  </a:rPr>
                  <a:t> = </a:t>
                </a:r>
                <a:endParaRPr lang="en-US" altLang="en-US" sz="2800" baseline="-25000">
                  <a:sym typeface="Symbol" panose="05050102010706020507" pitchFamily="18" charset="2"/>
                </a:endParaRPr>
              </a:p>
            </p:txBody>
          </p:sp>
          <p:sp>
            <p:nvSpPr>
              <p:cNvPr id="11" name="Line 10"/>
              <p:cNvSpPr>
                <a:spLocks noChangeShapeType="1"/>
              </p:cNvSpPr>
              <p:nvPr/>
            </p:nvSpPr>
            <p:spPr bwMode="auto">
              <a:xfrm>
                <a:off x="2370" y="2511"/>
                <a:ext cx="459"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sp>
        <p:nvSpPr>
          <p:cNvPr id="12" name="Text Box 11"/>
          <p:cNvSpPr txBox="1">
            <a:spLocks noChangeArrowheads="1"/>
          </p:cNvSpPr>
          <p:nvPr/>
        </p:nvSpPr>
        <p:spPr bwMode="auto">
          <a:xfrm>
            <a:off x="304800" y="3219450"/>
            <a:ext cx="8686800" cy="1458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7663" indent="-347663"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r>
              <a:rPr lang="en-US" altLang="en-US" sz="2800" i="1">
                <a:sym typeface="Symbol" panose="05050102010706020507" pitchFamily="18" charset="2"/>
              </a:rPr>
              <a:t></a:t>
            </a:r>
            <a:r>
              <a:rPr lang="en-US" altLang="en-US" sz="2800">
                <a:latin typeface="Arial" panose="020B0604020202020204" pitchFamily="34" charset="0"/>
                <a:sym typeface="Symbol" panose="05050102010706020507" pitchFamily="18" charset="2"/>
              </a:rPr>
              <a:t> is -ve as it acts in the -ve direction  (compression)</a:t>
            </a:r>
          </a:p>
          <a:p>
            <a:pPr eaLnBrk="1" hangingPunct="1"/>
            <a:r>
              <a:rPr lang="en-US" altLang="en-US" sz="2800">
                <a:latin typeface="Arial" panose="020B0604020202020204" pitchFamily="34" charset="0"/>
                <a:sym typeface="Symbol" panose="05050102010706020507" pitchFamily="18" charset="2"/>
              </a:rPr>
              <a:t>Equations 6-12 and 6-13 are often referred to as the </a:t>
            </a:r>
            <a:r>
              <a:rPr lang="en-US" altLang="en-US" sz="2800" i="1">
                <a:latin typeface="Arial" panose="020B0604020202020204" pitchFamily="34" charset="0"/>
                <a:sym typeface="Symbol" panose="05050102010706020507" pitchFamily="18" charset="2"/>
              </a:rPr>
              <a:t>flexure formula</a:t>
            </a:r>
            <a:r>
              <a:rPr lang="en-US" altLang="en-US" sz="2800">
                <a:latin typeface="Arial" panose="020B0604020202020204" pitchFamily="34" charset="0"/>
                <a:sym typeface="Symbol" panose="05050102010706020507" pitchFamily="18" charset="2"/>
              </a:rPr>
              <a:t>.</a:t>
            </a:r>
          </a:p>
        </p:txBody>
      </p:sp>
      <p:grpSp>
        <p:nvGrpSpPr>
          <p:cNvPr id="13" name="Group 18">
            <a:extLst>
              <a:ext uri="{FF2B5EF4-FFF2-40B4-BE49-F238E27FC236}">
                <a16:creationId xmlns:a16="http://schemas.microsoft.com/office/drawing/2014/main" id="{A4CA2B23-1A4D-4C8F-B623-E963F23A095A}"/>
              </a:ext>
            </a:extLst>
          </p:cNvPr>
          <p:cNvGrpSpPr>
            <a:grpSpLocks/>
          </p:cNvGrpSpPr>
          <p:nvPr/>
        </p:nvGrpSpPr>
        <p:grpSpPr bwMode="auto">
          <a:xfrm>
            <a:off x="1743715" y="4786313"/>
            <a:ext cx="2133600" cy="1098550"/>
            <a:chOff x="1632" y="1276"/>
            <a:chExt cx="1344" cy="692"/>
          </a:xfrm>
        </p:grpSpPr>
        <p:sp>
          <p:nvSpPr>
            <p:cNvPr id="14" name="Rectangle 11">
              <a:extLst>
                <a:ext uri="{FF2B5EF4-FFF2-40B4-BE49-F238E27FC236}">
                  <a16:creationId xmlns:a16="http://schemas.microsoft.com/office/drawing/2014/main" id="{B5D1EA67-B680-4D51-B960-D6C084D03CC3}"/>
                </a:ext>
              </a:extLst>
            </p:cNvPr>
            <p:cNvSpPr>
              <a:spLocks noChangeArrowheads="1"/>
            </p:cNvSpPr>
            <p:nvPr/>
          </p:nvSpPr>
          <p:spPr bwMode="auto">
            <a:xfrm>
              <a:off x="1632" y="1296"/>
              <a:ext cx="1344" cy="672"/>
            </a:xfrm>
            <a:prstGeom prst="rect">
              <a:avLst/>
            </a:prstGeom>
            <a:solidFill>
              <a:srgbClr val="FFFFCC"/>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endParaRPr lang="en-MY" altLang="en-US" sz="2800">
                <a:latin typeface="Arial" panose="020B0604020202020204" pitchFamily="34" charset="0"/>
              </a:endParaRPr>
            </a:p>
          </p:txBody>
        </p:sp>
        <p:grpSp>
          <p:nvGrpSpPr>
            <p:cNvPr id="15" name="Group 17">
              <a:extLst>
                <a:ext uri="{FF2B5EF4-FFF2-40B4-BE49-F238E27FC236}">
                  <a16:creationId xmlns:a16="http://schemas.microsoft.com/office/drawing/2014/main" id="{E94B0748-1E83-4F1C-8986-702DA8DEB77A}"/>
                </a:ext>
              </a:extLst>
            </p:cNvPr>
            <p:cNvGrpSpPr>
              <a:grpSpLocks/>
            </p:cNvGrpSpPr>
            <p:nvPr/>
          </p:nvGrpSpPr>
          <p:grpSpPr bwMode="auto">
            <a:xfrm>
              <a:off x="1680" y="1276"/>
              <a:ext cx="1149" cy="650"/>
              <a:chOff x="1680" y="2182"/>
              <a:chExt cx="1149" cy="650"/>
            </a:xfrm>
          </p:grpSpPr>
          <p:sp>
            <p:nvSpPr>
              <p:cNvPr id="16" name="Text Box 13">
                <a:extLst>
                  <a:ext uri="{FF2B5EF4-FFF2-40B4-BE49-F238E27FC236}">
                    <a16:creationId xmlns:a16="http://schemas.microsoft.com/office/drawing/2014/main" id="{4B7B8891-9946-4D31-AD80-EF97077C480C}"/>
                  </a:ext>
                </a:extLst>
              </p:cNvPr>
              <p:cNvSpPr txBox="1">
                <a:spLocks noChangeArrowheads="1"/>
              </p:cNvSpPr>
              <p:nvPr/>
            </p:nvSpPr>
            <p:spPr bwMode="auto">
              <a:xfrm>
                <a:off x="2382" y="2182"/>
                <a:ext cx="402" cy="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buFontTx/>
                  <a:buNone/>
                </a:pPr>
                <a:r>
                  <a:rPr lang="en-US" altLang="en-US" sz="2800" i="1">
                    <a:sym typeface="Symbol" panose="05050102010706020507" pitchFamily="18" charset="2"/>
                  </a:rPr>
                  <a:t>Mc</a:t>
                </a:r>
                <a:endParaRPr lang="en-US" altLang="en-US" sz="2800" baseline="-25000"/>
              </a:p>
              <a:p>
                <a:pPr algn="ctr" eaLnBrk="1" hangingPunct="1">
                  <a:buFontTx/>
                  <a:buNone/>
                </a:pPr>
                <a:r>
                  <a:rPr lang="en-US" altLang="en-US" sz="2800" i="1"/>
                  <a:t>I</a:t>
                </a:r>
              </a:p>
            </p:txBody>
          </p:sp>
          <p:sp>
            <p:nvSpPr>
              <p:cNvPr id="17" name="Text Box 14">
                <a:extLst>
                  <a:ext uri="{FF2B5EF4-FFF2-40B4-BE49-F238E27FC236}">
                    <a16:creationId xmlns:a16="http://schemas.microsoft.com/office/drawing/2014/main" id="{1C35BD99-73A5-4779-BFAB-1ADF7FEA495B}"/>
                  </a:ext>
                </a:extLst>
              </p:cNvPr>
              <p:cNvSpPr txBox="1">
                <a:spLocks noChangeArrowheads="1"/>
              </p:cNvSpPr>
              <p:nvPr/>
            </p:nvSpPr>
            <p:spPr bwMode="auto">
              <a:xfrm>
                <a:off x="1680" y="2331"/>
                <a:ext cx="711"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i="1" dirty="0">
                    <a:cs typeface="Times New Roman" panose="02020603050405020304" pitchFamily="18" charset="0"/>
                    <a:sym typeface="Symbol" panose="05050102010706020507" pitchFamily="18" charset="2"/>
                  </a:rPr>
                  <a:t></a:t>
                </a:r>
                <a:r>
                  <a:rPr lang="en-US" altLang="en-US" sz="2800" i="1" baseline="-25000" dirty="0">
                    <a:cs typeface="Times New Roman" panose="02020603050405020304" pitchFamily="18" charset="0"/>
                    <a:sym typeface="Symbol" panose="05050102010706020507" pitchFamily="18" charset="2"/>
                  </a:rPr>
                  <a:t>max</a:t>
                </a:r>
                <a:r>
                  <a:rPr lang="en-US" altLang="en-US" sz="2800" i="1" dirty="0">
                    <a:cs typeface="Times New Roman" panose="02020603050405020304" pitchFamily="18" charset="0"/>
                    <a:sym typeface="Symbol" panose="05050102010706020507" pitchFamily="18" charset="2"/>
                  </a:rPr>
                  <a:t> =</a:t>
                </a:r>
                <a:endParaRPr lang="en-US" altLang="en-US" sz="2800" baseline="-25000" dirty="0"/>
              </a:p>
            </p:txBody>
          </p:sp>
          <p:sp>
            <p:nvSpPr>
              <p:cNvPr id="18" name="Line 15">
                <a:extLst>
                  <a:ext uri="{FF2B5EF4-FFF2-40B4-BE49-F238E27FC236}">
                    <a16:creationId xmlns:a16="http://schemas.microsoft.com/office/drawing/2014/main" id="{39D33A01-E31B-465D-809A-79065FC3E2CF}"/>
                  </a:ext>
                </a:extLst>
              </p:cNvPr>
              <p:cNvSpPr>
                <a:spLocks noChangeShapeType="1"/>
              </p:cNvSpPr>
              <p:nvPr/>
            </p:nvSpPr>
            <p:spPr bwMode="auto">
              <a:xfrm>
                <a:off x="2370" y="2511"/>
                <a:ext cx="459"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grpSp>
        <p:nvGrpSpPr>
          <p:cNvPr id="19" name="Group 18">
            <a:extLst>
              <a:ext uri="{FF2B5EF4-FFF2-40B4-BE49-F238E27FC236}">
                <a16:creationId xmlns:a16="http://schemas.microsoft.com/office/drawing/2014/main" id="{97DF0109-AD28-4294-87E1-D3343696AFC4}"/>
              </a:ext>
            </a:extLst>
          </p:cNvPr>
          <p:cNvGrpSpPr>
            <a:grpSpLocks/>
          </p:cNvGrpSpPr>
          <p:nvPr/>
        </p:nvGrpSpPr>
        <p:grpSpPr bwMode="auto">
          <a:xfrm>
            <a:off x="4648200" y="4788286"/>
            <a:ext cx="2133600" cy="1098550"/>
            <a:chOff x="1632" y="1276"/>
            <a:chExt cx="1344" cy="692"/>
          </a:xfrm>
        </p:grpSpPr>
        <p:sp>
          <p:nvSpPr>
            <p:cNvPr id="20" name="Rectangle 19">
              <a:extLst>
                <a:ext uri="{FF2B5EF4-FFF2-40B4-BE49-F238E27FC236}">
                  <a16:creationId xmlns:a16="http://schemas.microsoft.com/office/drawing/2014/main" id="{B937326C-4C78-4E9B-B90B-9442C826C3E3}"/>
                </a:ext>
              </a:extLst>
            </p:cNvPr>
            <p:cNvSpPr>
              <a:spLocks noChangeArrowheads="1"/>
            </p:cNvSpPr>
            <p:nvPr/>
          </p:nvSpPr>
          <p:spPr bwMode="auto">
            <a:xfrm>
              <a:off x="1632" y="1296"/>
              <a:ext cx="1344" cy="672"/>
            </a:xfrm>
            <a:prstGeom prst="rect">
              <a:avLst/>
            </a:prstGeom>
            <a:solidFill>
              <a:srgbClr val="FFFFCC"/>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endParaRPr lang="en-MY" altLang="en-US" sz="2800">
                <a:latin typeface="Arial" panose="020B0604020202020204" pitchFamily="34" charset="0"/>
              </a:endParaRPr>
            </a:p>
          </p:txBody>
        </p:sp>
        <p:grpSp>
          <p:nvGrpSpPr>
            <p:cNvPr id="21" name="Group 20">
              <a:extLst>
                <a:ext uri="{FF2B5EF4-FFF2-40B4-BE49-F238E27FC236}">
                  <a16:creationId xmlns:a16="http://schemas.microsoft.com/office/drawing/2014/main" id="{AC44E58F-9D7F-4BE8-80CD-5423FDC4ED03}"/>
                </a:ext>
              </a:extLst>
            </p:cNvPr>
            <p:cNvGrpSpPr>
              <a:grpSpLocks/>
            </p:cNvGrpSpPr>
            <p:nvPr/>
          </p:nvGrpSpPr>
          <p:grpSpPr bwMode="auto">
            <a:xfrm>
              <a:off x="1680" y="1276"/>
              <a:ext cx="1149" cy="650"/>
              <a:chOff x="1680" y="2182"/>
              <a:chExt cx="1149" cy="650"/>
            </a:xfrm>
          </p:grpSpPr>
          <p:sp>
            <p:nvSpPr>
              <p:cNvPr id="22" name="Text Box 8">
                <a:extLst>
                  <a:ext uri="{FF2B5EF4-FFF2-40B4-BE49-F238E27FC236}">
                    <a16:creationId xmlns:a16="http://schemas.microsoft.com/office/drawing/2014/main" id="{A0A94CE8-87FD-447C-A5E7-868CFD26B88A}"/>
                  </a:ext>
                </a:extLst>
              </p:cNvPr>
              <p:cNvSpPr txBox="1">
                <a:spLocks noChangeArrowheads="1"/>
              </p:cNvSpPr>
              <p:nvPr/>
            </p:nvSpPr>
            <p:spPr bwMode="auto">
              <a:xfrm>
                <a:off x="2382" y="2182"/>
                <a:ext cx="402" cy="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buFontTx/>
                  <a:buNone/>
                </a:pPr>
                <a:r>
                  <a:rPr lang="en-US" altLang="en-US" sz="2800" i="1">
                    <a:sym typeface="Symbol" panose="05050102010706020507" pitchFamily="18" charset="2"/>
                  </a:rPr>
                  <a:t>My</a:t>
                </a:r>
                <a:endParaRPr lang="en-US" altLang="en-US" sz="2800" baseline="-25000"/>
              </a:p>
              <a:p>
                <a:pPr algn="ctr" eaLnBrk="1" hangingPunct="1">
                  <a:buFontTx/>
                  <a:buNone/>
                </a:pPr>
                <a:r>
                  <a:rPr lang="en-US" altLang="en-US" sz="2800" i="1"/>
                  <a:t>I</a:t>
                </a:r>
              </a:p>
            </p:txBody>
          </p:sp>
          <p:sp>
            <p:nvSpPr>
              <p:cNvPr id="23" name="Text Box 9">
                <a:extLst>
                  <a:ext uri="{FF2B5EF4-FFF2-40B4-BE49-F238E27FC236}">
                    <a16:creationId xmlns:a16="http://schemas.microsoft.com/office/drawing/2014/main" id="{2267E269-106A-4428-8CCF-AF93C22E2041}"/>
                  </a:ext>
                </a:extLst>
              </p:cNvPr>
              <p:cNvSpPr txBox="1">
                <a:spLocks noChangeArrowheads="1"/>
              </p:cNvSpPr>
              <p:nvPr/>
            </p:nvSpPr>
            <p:spPr bwMode="auto">
              <a:xfrm>
                <a:off x="1680" y="2331"/>
                <a:ext cx="637"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i="1">
                    <a:cs typeface="Times New Roman" panose="02020603050405020304" pitchFamily="18" charset="0"/>
                    <a:sym typeface="Symbol" panose="05050102010706020507" pitchFamily="18" charset="2"/>
                  </a:rPr>
                  <a:t> = </a:t>
                </a:r>
                <a:endParaRPr lang="en-US" altLang="en-US" sz="2800" baseline="-25000">
                  <a:sym typeface="Symbol" panose="05050102010706020507" pitchFamily="18" charset="2"/>
                </a:endParaRPr>
              </a:p>
            </p:txBody>
          </p:sp>
          <p:sp>
            <p:nvSpPr>
              <p:cNvPr id="24" name="Line 10">
                <a:extLst>
                  <a:ext uri="{FF2B5EF4-FFF2-40B4-BE49-F238E27FC236}">
                    <a16:creationId xmlns:a16="http://schemas.microsoft.com/office/drawing/2014/main" id="{F08B6B1A-F74E-4536-8F0E-B39036512034}"/>
                  </a:ext>
                </a:extLst>
              </p:cNvPr>
              <p:cNvSpPr>
                <a:spLocks noChangeShapeType="1"/>
              </p:cNvSpPr>
              <p:nvPr/>
            </p:nvSpPr>
            <p:spPr bwMode="auto">
              <a:xfrm>
                <a:off x="2370" y="2511"/>
                <a:ext cx="459"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spTree>
    <p:extLst>
      <p:ext uri="{BB962C8B-B14F-4D97-AF65-F5344CB8AC3E}">
        <p14:creationId xmlns:p14="http://schemas.microsoft.com/office/powerpoint/2010/main" val="281084245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5E9344C1-3626-488F-918F-E2CD6F84D154}" type="slidenum">
              <a:rPr lang="en-US" altLang="en-US" sz="1400">
                <a:latin typeface="Arial" panose="020B0604020202020204" pitchFamily="34" charset="0"/>
              </a:rPr>
              <a:pPr eaLnBrk="1" hangingPunct="1">
                <a:buFontTx/>
                <a:buNone/>
              </a:pPr>
              <a:t>75</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a:noFill/>
        </p:spPr>
        <p:txBody>
          <a:bodyPr/>
          <a:lstStyle/>
          <a:p>
            <a:pPr eaLnBrk="1" hangingPunct="1"/>
            <a:r>
              <a:rPr lang="en-US" altLang="en-US" dirty="0"/>
              <a:t>6.4 THE FLEXURE FORMULA</a:t>
            </a:r>
          </a:p>
        </p:txBody>
      </p:sp>
      <p:sp>
        <p:nvSpPr>
          <p:cNvPr id="4" name="Text Box 3"/>
          <p:cNvSpPr txBox="1">
            <a:spLocks noChangeArrowheads="1"/>
          </p:cNvSpPr>
          <p:nvPr/>
        </p:nvSpPr>
        <p:spPr bwMode="auto">
          <a:xfrm>
            <a:off x="304800" y="1004888"/>
            <a:ext cx="8534400" cy="4705350"/>
          </a:xfrm>
          <a:prstGeom prst="rect">
            <a:avLst/>
          </a:prstGeom>
          <a:solidFill>
            <a:srgbClr val="FFFFCC"/>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7663" indent="-347663"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b="1">
                <a:solidFill>
                  <a:srgbClr val="CC3300"/>
                </a:solidFill>
                <a:latin typeface="Arial" panose="020B0604020202020204" pitchFamily="34" charset="0"/>
                <a:sym typeface="Symbol" panose="05050102010706020507" pitchFamily="18" charset="2"/>
              </a:rPr>
              <a:t>IMPORTANT</a:t>
            </a:r>
          </a:p>
          <a:p>
            <a:pPr eaLnBrk="1" hangingPunct="1"/>
            <a:r>
              <a:rPr lang="en-US" altLang="en-US" sz="2800">
                <a:latin typeface="Arial" panose="020B0604020202020204" pitchFamily="34" charset="0"/>
                <a:sym typeface="Symbol" panose="05050102010706020507" pitchFamily="18" charset="2"/>
              </a:rPr>
              <a:t>X-section of straight beam </a:t>
            </a:r>
            <a:r>
              <a:rPr lang="en-US" altLang="en-US" sz="2800" i="1">
                <a:latin typeface="Arial" panose="020B0604020202020204" pitchFamily="34" charset="0"/>
                <a:sym typeface="Symbol" panose="05050102010706020507" pitchFamily="18" charset="2"/>
              </a:rPr>
              <a:t>remains plane</a:t>
            </a:r>
            <a:r>
              <a:rPr lang="en-US" altLang="en-US" sz="2800">
                <a:latin typeface="Arial" panose="020B0604020202020204" pitchFamily="34" charset="0"/>
                <a:sym typeface="Symbol" panose="05050102010706020507" pitchFamily="18" charset="2"/>
              </a:rPr>
              <a:t> when beam deforms due to bending. </a:t>
            </a:r>
          </a:p>
          <a:p>
            <a:pPr eaLnBrk="1" hangingPunct="1"/>
            <a:r>
              <a:rPr lang="en-US" altLang="en-US" sz="2800">
                <a:latin typeface="Arial" panose="020B0604020202020204" pitchFamily="34" charset="0"/>
                <a:sym typeface="Symbol" panose="05050102010706020507" pitchFamily="18" charset="2"/>
              </a:rPr>
              <a:t>The </a:t>
            </a:r>
            <a:r>
              <a:rPr lang="en-US" altLang="en-US" sz="2800" i="1">
                <a:latin typeface="Arial" panose="020B0604020202020204" pitchFamily="34" charset="0"/>
                <a:sym typeface="Symbol" panose="05050102010706020507" pitchFamily="18" charset="2"/>
              </a:rPr>
              <a:t>neutral axis</a:t>
            </a:r>
            <a:r>
              <a:rPr lang="en-US" altLang="en-US" sz="2800">
                <a:latin typeface="Arial" panose="020B0604020202020204" pitchFamily="34" charset="0"/>
                <a:sym typeface="Symbol" panose="05050102010706020507" pitchFamily="18" charset="2"/>
              </a:rPr>
              <a:t> is subjected to </a:t>
            </a:r>
            <a:r>
              <a:rPr lang="en-US" altLang="en-US" sz="2800" i="1">
                <a:latin typeface="Arial" panose="020B0604020202020204" pitchFamily="34" charset="0"/>
                <a:sym typeface="Symbol" panose="05050102010706020507" pitchFamily="18" charset="2"/>
              </a:rPr>
              <a:t>zero stress</a:t>
            </a:r>
          </a:p>
          <a:p>
            <a:pPr eaLnBrk="1" hangingPunct="1"/>
            <a:r>
              <a:rPr lang="en-US" altLang="en-US" sz="2800">
                <a:latin typeface="Arial" panose="020B0604020202020204" pitchFamily="34" charset="0"/>
                <a:sym typeface="Symbol" panose="05050102010706020507" pitchFamily="18" charset="2"/>
              </a:rPr>
              <a:t>Due to deformation, </a:t>
            </a:r>
            <a:r>
              <a:rPr lang="en-US" altLang="en-US" sz="2800" i="1">
                <a:latin typeface="Arial" panose="020B0604020202020204" pitchFamily="34" charset="0"/>
                <a:sym typeface="Symbol" panose="05050102010706020507" pitchFamily="18" charset="2"/>
              </a:rPr>
              <a:t>longitudinal strain</a:t>
            </a:r>
            <a:r>
              <a:rPr lang="en-US" altLang="en-US" sz="2800">
                <a:latin typeface="Arial" panose="020B0604020202020204" pitchFamily="34" charset="0"/>
                <a:sym typeface="Symbol" panose="05050102010706020507" pitchFamily="18" charset="2"/>
              </a:rPr>
              <a:t> varies </a:t>
            </a:r>
            <a:r>
              <a:rPr lang="en-US" altLang="en-US" sz="2800" i="1">
                <a:latin typeface="Arial" panose="020B0604020202020204" pitchFamily="34" charset="0"/>
                <a:sym typeface="Symbol" panose="05050102010706020507" pitchFamily="18" charset="2"/>
              </a:rPr>
              <a:t>linearly</a:t>
            </a:r>
            <a:r>
              <a:rPr lang="en-US" altLang="en-US" sz="2800">
                <a:latin typeface="Arial" panose="020B0604020202020204" pitchFamily="34" charset="0"/>
                <a:sym typeface="Symbol" panose="05050102010706020507" pitchFamily="18" charset="2"/>
              </a:rPr>
              <a:t> from zero at neutral axis to maximum at outer fibers of beam</a:t>
            </a:r>
          </a:p>
          <a:p>
            <a:pPr eaLnBrk="1" hangingPunct="1"/>
            <a:r>
              <a:rPr lang="en-US" altLang="en-US" sz="2800">
                <a:latin typeface="Arial" panose="020B0604020202020204" pitchFamily="34" charset="0"/>
                <a:sym typeface="Symbol" panose="05050102010706020507" pitchFamily="18" charset="2"/>
              </a:rPr>
              <a:t>Provided material is homogeneous and Hooke’s law applies, </a:t>
            </a:r>
            <a:r>
              <a:rPr lang="en-US" altLang="en-US" sz="2800" i="1">
                <a:latin typeface="Arial" panose="020B0604020202020204" pitchFamily="34" charset="0"/>
                <a:sym typeface="Symbol" panose="05050102010706020507" pitchFamily="18" charset="2"/>
              </a:rPr>
              <a:t>stress</a:t>
            </a:r>
            <a:r>
              <a:rPr lang="en-US" altLang="en-US" sz="2800">
                <a:latin typeface="Arial" panose="020B0604020202020204" pitchFamily="34" charset="0"/>
                <a:sym typeface="Symbol" panose="05050102010706020507" pitchFamily="18" charset="2"/>
              </a:rPr>
              <a:t> also varies </a:t>
            </a:r>
            <a:r>
              <a:rPr lang="en-US" altLang="en-US" sz="2800" i="1">
                <a:latin typeface="Arial" panose="020B0604020202020204" pitchFamily="34" charset="0"/>
                <a:sym typeface="Symbol" panose="05050102010706020507" pitchFamily="18" charset="2"/>
              </a:rPr>
              <a:t>linearly</a:t>
            </a:r>
            <a:r>
              <a:rPr lang="en-US" altLang="en-US" sz="2800">
                <a:latin typeface="Arial" panose="020B0604020202020204" pitchFamily="34" charset="0"/>
                <a:sym typeface="Symbol" panose="05050102010706020507" pitchFamily="18" charset="2"/>
              </a:rPr>
              <a:t> over the x-section</a:t>
            </a:r>
          </a:p>
        </p:txBody>
      </p:sp>
    </p:spTree>
    <p:extLst>
      <p:ext uri="{BB962C8B-B14F-4D97-AF65-F5344CB8AC3E}">
        <p14:creationId xmlns:p14="http://schemas.microsoft.com/office/powerpoint/2010/main" val="355654320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988546AE-DD1A-45D0-B32F-324E118A3437}" type="slidenum">
              <a:rPr lang="en-US" altLang="en-US" sz="1400">
                <a:latin typeface="Arial" panose="020B0604020202020204" pitchFamily="34" charset="0"/>
              </a:rPr>
              <a:pPr eaLnBrk="1" hangingPunct="1">
                <a:buFontTx/>
                <a:buNone/>
              </a:pPr>
              <a:t>76</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a:noFill/>
        </p:spPr>
        <p:txBody>
          <a:bodyPr/>
          <a:lstStyle/>
          <a:p>
            <a:pPr eaLnBrk="1" hangingPunct="1"/>
            <a:r>
              <a:rPr lang="en-US" altLang="en-US" dirty="0"/>
              <a:t>6.4 THE FLEXURE FORMULA</a:t>
            </a:r>
          </a:p>
        </p:txBody>
      </p:sp>
      <p:sp>
        <p:nvSpPr>
          <p:cNvPr id="4" name="Text Box 3"/>
          <p:cNvSpPr txBox="1">
            <a:spLocks noChangeArrowheads="1"/>
          </p:cNvSpPr>
          <p:nvPr/>
        </p:nvSpPr>
        <p:spPr bwMode="auto">
          <a:xfrm>
            <a:off x="304800" y="1066800"/>
            <a:ext cx="8534400" cy="4106863"/>
          </a:xfrm>
          <a:prstGeom prst="rect">
            <a:avLst/>
          </a:prstGeom>
          <a:solidFill>
            <a:srgbClr val="FFFFCC"/>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7663" indent="-347663"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b="1">
                <a:solidFill>
                  <a:srgbClr val="CC3300"/>
                </a:solidFill>
                <a:latin typeface="Arial" panose="020B0604020202020204" pitchFamily="34" charset="0"/>
                <a:sym typeface="Symbol" panose="05050102010706020507" pitchFamily="18" charset="2"/>
              </a:rPr>
              <a:t>IMPORTANT</a:t>
            </a:r>
          </a:p>
          <a:p>
            <a:pPr eaLnBrk="1" hangingPunct="1"/>
            <a:r>
              <a:rPr lang="en-US" altLang="en-US" sz="2800">
                <a:latin typeface="Arial" panose="020B0604020202020204" pitchFamily="34" charset="0"/>
                <a:sym typeface="Symbol" panose="05050102010706020507" pitchFamily="18" charset="2"/>
              </a:rPr>
              <a:t>For linear-elastic material, neutral axis passes through </a:t>
            </a:r>
            <a:r>
              <a:rPr lang="en-US" altLang="en-US" sz="2800" i="1">
                <a:latin typeface="Arial" panose="020B0604020202020204" pitchFamily="34" charset="0"/>
                <a:sym typeface="Symbol" panose="05050102010706020507" pitchFamily="18" charset="2"/>
              </a:rPr>
              <a:t>centroid</a:t>
            </a:r>
            <a:r>
              <a:rPr lang="en-US" altLang="en-US" sz="2800">
                <a:latin typeface="Arial" panose="020B0604020202020204" pitchFamily="34" charset="0"/>
                <a:sym typeface="Symbol" panose="05050102010706020507" pitchFamily="18" charset="2"/>
              </a:rPr>
              <a:t> of x-sectional area. This is based on the fact that resultant normal force acting on x-section must be zero</a:t>
            </a:r>
          </a:p>
          <a:p>
            <a:pPr eaLnBrk="1" hangingPunct="1"/>
            <a:r>
              <a:rPr lang="en-US" altLang="en-US" sz="2800">
                <a:latin typeface="Arial" panose="020B0604020202020204" pitchFamily="34" charset="0"/>
                <a:sym typeface="Symbol" panose="05050102010706020507" pitchFamily="18" charset="2"/>
              </a:rPr>
              <a:t>Flexure formula is based on requirement that resultant moment on the x-section is equal to moment produced by linear normal stress distribution about neutral axis</a:t>
            </a:r>
          </a:p>
        </p:txBody>
      </p:sp>
    </p:spTree>
    <p:extLst>
      <p:ext uri="{BB962C8B-B14F-4D97-AF65-F5344CB8AC3E}">
        <p14:creationId xmlns:p14="http://schemas.microsoft.com/office/powerpoint/2010/main" val="229492083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BC2B506F-72C3-4835-AB52-F101D91BDED7}" type="slidenum">
              <a:rPr lang="en-US" altLang="en-US" sz="1400">
                <a:latin typeface="Arial" panose="020B0604020202020204" pitchFamily="34" charset="0"/>
              </a:rPr>
              <a:pPr eaLnBrk="1" hangingPunct="1">
                <a:buFontTx/>
                <a:buNone/>
              </a:pPr>
              <a:t>77</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a:noFill/>
        </p:spPr>
        <p:txBody>
          <a:bodyPr/>
          <a:lstStyle/>
          <a:p>
            <a:pPr eaLnBrk="1" hangingPunct="1"/>
            <a:r>
              <a:rPr lang="en-US" altLang="en-US" dirty="0"/>
              <a:t>6.4 THE FLEXURE FORMULA</a:t>
            </a:r>
          </a:p>
        </p:txBody>
      </p:sp>
      <p:sp>
        <p:nvSpPr>
          <p:cNvPr id="4" name="Text Box 3"/>
          <p:cNvSpPr txBox="1">
            <a:spLocks noChangeArrowheads="1"/>
          </p:cNvSpPr>
          <p:nvPr/>
        </p:nvSpPr>
        <p:spPr bwMode="auto">
          <a:xfrm>
            <a:off x="304800" y="1066800"/>
            <a:ext cx="8534400" cy="4705350"/>
          </a:xfrm>
          <a:prstGeom prst="rect">
            <a:avLst/>
          </a:prstGeom>
          <a:noFill/>
          <a:ln>
            <a:noFill/>
          </a:ln>
          <a:effectLst/>
          <a:extLst>
            <a:ext uri="{909E8E84-426E-40DD-AFC4-6F175D3DCCD1}">
              <a14:hiddenFill xmlns:a14="http://schemas.microsoft.com/office/drawing/2010/main">
                <a:solidFill>
                  <a:srgbClr val="FFFFCC"/>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7663" indent="-347663"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b="1">
                <a:solidFill>
                  <a:srgbClr val="CC3300"/>
                </a:solidFill>
                <a:latin typeface="Arial" panose="020B0604020202020204" pitchFamily="34" charset="0"/>
                <a:sym typeface="Symbol" panose="05050102010706020507" pitchFamily="18" charset="2"/>
              </a:rPr>
              <a:t>Procedure for analysis</a:t>
            </a:r>
          </a:p>
          <a:p>
            <a:pPr eaLnBrk="1" hangingPunct="1">
              <a:buFontTx/>
              <a:buNone/>
            </a:pPr>
            <a:r>
              <a:rPr lang="en-US" altLang="en-US" sz="2800">
                <a:solidFill>
                  <a:schemeClr val="accent2"/>
                </a:solidFill>
                <a:latin typeface="Arial" panose="020B0604020202020204" pitchFamily="34" charset="0"/>
                <a:sym typeface="Symbol" panose="05050102010706020507" pitchFamily="18" charset="2"/>
              </a:rPr>
              <a:t>Internal moment</a:t>
            </a:r>
          </a:p>
          <a:p>
            <a:pPr eaLnBrk="1" hangingPunct="1"/>
            <a:r>
              <a:rPr lang="en-US" altLang="en-US" sz="2800">
                <a:latin typeface="Arial" panose="020B0604020202020204" pitchFamily="34" charset="0"/>
                <a:sym typeface="Symbol" panose="05050102010706020507" pitchFamily="18" charset="2"/>
              </a:rPr>
              <a:t>Section member at pt where bending or normal stress is to be determined and obtain internal moment </a:t>
            </a:r>
            <a:r>
              <a:rPr lang="en-US" altLang="en-US" sz="2800" b="1">
                <a:latin typeface="Arial" panose="020B0604020202020204" pitchFamily="34" charset="0"/>
                <a:sym typeface="Symbol" panose="05050102010706020507" pitchFamily="18" charset="2"/>
              </a:rPr>
              <a:t>M</a:t>
            </a:r>
            <a:r>
              <a:rPr lang="en-US" altLang="en-US" sz="2800">
                <a:latin typeface="Arial" panose="020B0604020202020204" pitchFamily="34" charset="0"/>
                <a:sym typeface="Symbol" panose="05050102010706020507" pitchFamily="18" charset="2"/>
              </a:rPr>
              <a:t> at the section</a:t>
            </a:r>
          </a:p>
          <a:p>
            <a:pPr eaLnBrk="1" hangingPunct="1"/>
            <a:r>
              <a:rPr lang="en-US" altLang="en-US" sz="2800">
                <a:latin typeface="Arial" panose="020B0604020202020204" pitchFamily="34" charset="0"/>
                <a:sym typeface="Symbol" panose="05050102010706020507" pitchFamily="18" charset="2"/>
              </a:rPr>
              <a:t>Centroidal or neutral axis for x-section must be known since </a:t>
            </a:r>
            <a:r>
              <a:rPr lang="en-US" altLang="en-US" sz="2800" b="1">
                <a:latin typeface="Arial" panose="020B0604020202020204" pitchFamily="34" charset="0"/>
                <a:sym typeface="Symbol" panose="05050102010706020507" pitchFamily="18" charset="2"/>
              </a:rPr>
              <a:t>M</a:t>
            </a:r>
            <a:r>
              <a:rPr lang="en-US" altLang="en-US" sz="2800">
                <a:latin typeface="Arial" panose="020B0604020202020204" pitchFamily="34" charset="0"/>
                <a:sym typeface="Symbol" panose="05050102010706020507" pitchFamily="18" charset="2"/>
              </a:rPr>
              <a:t> is computed about this axis</a:t>
            </a:r>
          </a:p>
          <a:p>
            <a:pPr eaLnBrk="1" hangingPunct="1"/>
            <a:r>
              <a:rPr lang="en-US" altLang="en-US" sz="2800">
                <a:latin typeface="Arial" panose="020B0604020202020204" pitchFamily="34" charset="0"/>
                <a:sym typeface="Symbol" panose="05050102010706020507" pitchFamily="18" charset="2"/>
              </a:rPr>
              <a:t>If absolute maximum bending stress is to be determined, then draw moment diagram in order to determine the maximum moment in the diagram</a:t>
            </a:r>
          </a:p>
        </p:txBody>
      </p:sp>
    </p:spTree>
    <p:extLst>
      <p:ext uri="{BB962C8B-B14F-4D97-AF65-F5344CB8AC3E}">
        <p14:creationId xmlns:p14="http://schemas.microsoft.com/office/powerpoint/2010/main" val="52950515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56778F2D-3477-404B-ACAB-DC31BDF909BE}" type="slidenum">
              <a:rPr lang="en-US" altLang="en-US" sz="1400">
                <a:latin typeface="Arial" panose="020B0604020202020204" pitchFamily="34" charset="0"/>
              </a:rPr>
              <a:pPr eaLnBrk="1" hangingPunct="1">
                <a:buFontTx/>
                <a:buNone/>
              </a:pPr>
              <a:t>78</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a:noFill/>
        </p:spPr>
        <p:txBody>
          <a:bodyPr/>
          <a:lstStyle/>
          <a:p>
            <a:pPr eaLnBrk="1" hangingPunct="1"/>
            <a:r>
              <a:rPr lang="en-US" altLang="en-US" dirty="0"/>
              <a:t>6.4 THE FLEXURE FORMULA</a:t>
            </a:r>
          </a:p>
        </p:txBody>
      </p:sp>
      <p:sp>
        <p:nvSpPr>
          <p:cNvPr id="4" name="Text Box 3"/>
          <p:cNvSpPr txBox="1">
            <a:spLocks noChangeArrowheads="1"/>
          </p:cNvSpPr>
          <p:nvPr/>
        </p:nvSpPr>
        <p:spPr bwMode="auto">
          <a:xfrm>
            <a:off x="304800" y="1066800"/>
            <a:ext cx="8534400" cy="3851275"/>
          </a:xfrm>
          <a:prstGeom prst="rect">
            <a:avLst/>
          </a:prstGeom>
          <a:noFill/>
          <a:ln>
            <a:noFill/>
          </a:ln>
          <a:effectLst/>
          <a:extLst>
            <a:ext uri="{909E8E84-426E-40DD-AFC4-6F175D3DCCD1}">
              <a14:hiddenFill xmlns:a14="http://schemas.microsoft.com/office/drawing/2010/main">
                <a:solidFill>
                  <a:srgbClr val="FFFFCC"/>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7663" indent="-347663"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b="1">
                <a:solidFill>
                  <a:srgbClr val="CC3300"/>
                </a:solidFill>
                <a:latin typeface="Arial" panose="020B0604020202020204" pitchFamily="34" charset="0"/>
                <a:sym typeface="Symbol" panose="05050102010706020507" pitchFamily="18" charset="2"/>
              </a:rPr>
              <a:t>Procedure for analysis</a:t>
            </a:r>
          </a:p>
          <a:p>
            <a:pPr eaLnBrk="1" hangingPunct="1">
              <a:buFontTx/>
              <a:buNone/>
            </a:pPr>
            <a:r>
              <a:rPr lang="en-US" altLang="en-US" sz="2800">
                <a:solidFill>
                  <a:schemeClr val="accent2"/>
                </a:solidFill>
                <a:latin typeface="Arial" panose="020B0604020202020204" pitchFamily="34" charset="0"/>
                <a:sym typeface="Symbol" panose="05050102010706020507" pitchFamily="18" charset="2"/>
              </a:rPr>
              <a:t>Section property</a:t>
            </a:r>
          </a:p>
          <a:p>
            <a:pPr eaLnBrk="1" hangingPunct="1"/>
            <a:r>
              <a:rPr lang="en-US" altLang="en-US" sz="2800">
                <a:latin typeface="Arial" panose="020B0604020202020204" pitchFamily="34" charset="0"/>
                <a:sym typeface="Symbol" panose="05050102010706020507" pitchFamily="18" charset="2"/>
              </a:rPr>
              <a:t>Determine moment of inertia </a:t>
            </a:r>
            <a:r>
              <a:rPr lang="en-US" altLang="en-US" sz="2800" i="1">
                <a:sym typeface="Symbol" panose="05050102010706020507" pitchFamily="18" charset="2"/>
              </a:rPr>
              <a:t>I</a:t>
            </a:r>
            <a:r>
              <a:rPr lang="en-US" altLang="en-US" sz="2800">
                <a:latin typeface="Arial" panose="020B0604020202020204" pitchFamily="34" charset="0"/>
                <a:sym typeface="Symbol" panose="05050102010706020507" pitchFamily="18" charset="2"/>
              </a:rPr>
              <a:t>, of x-sectional area about the neutral axis</a:t>
            </a:r>
          </a:p>
          <a:p>
            <a:pPr eaLnBrk="1" hangingPunct="1"/>
            <a:r>
              <a:rPr lang="en-US" altLang="en-US" sz="2800">
                <a:latin typeface="Arial" panose="020B0604020202020204" pitchFamily="34" charset="0"/>
                <a:sym typeface="Symbol" panose="05050102010706020507" pitchFamily="18" charset="2"/>
              </a:rPr>
              <a:t>Methods used are discussed in Textbook Appendix A</a:t>
            </a:r>
          </a:p>
          <a:p>
            <a:pPr eaLnBrk="1" hangingPunct="1"/>
            <a:r>
              <a:rPr lang="en-US" altLang="en-US" sz="2800">
                <a:latin typeface="Arial" panose="020B0604020202020204" pitchFamily="34" charset="0"/>
                <a:sym typeface="Symbol" panose="05050102010706020507" pitchFamily="18" charset="2"/>
              </a:rPr>
              <a:t>Refer to the course book’s inside front cover for the values of </a:t>
            </a:r>
            <a:r>
              <a:rPr lang="en-US" altLang="en-US" sz="2800" i="1">
                <a:sym typeface="Symbol" panose="05050102010706020507" pitchFamily="18" charset="2"/>
              </a:rPr>
              <a:t>I</a:t>
            </a:r>
            <a:r>
              <a:rPr lang="en-US" altLang="en-US" sz="2800">
                <a:latin typeface="Arial" panose="020B0604020202020204" pitchFamily="34" charset="0"/>
                <a:sym typeface="Symbol" panose="05050102010706020507" pitchFamily="18" charset="2"/>
              </a:rPr>
              <a:t> for several common shapes</a:t>
            </a:r>
          </a:p>
        </p:txBody>
      </p:sp>
    </p:spTree>
    <p:extLst>
      <p:ext uri="{BB962C8B-B14F-4D97-AF65-F5344CB8AC3E}">
        <p14:creationId xmlns:p14="http://schemas.microsoft.com/office/powerpoint/2010/main" val="7232832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3592C578-30B3-437A-9D11-AE1CD81BB497}" type="slidenum">
              <a:rPr lang="en-US" altLang="en-US" sz="1400">
                <a:latin typeface="Arial" panose="020B0604020202020204" pitchFamily="34" charset="0"/>
              </a:rPr>
              <a:pPr eaLnBrk="1" hangingPunct="1">
                <a:buFontTx/>
                <a:buNone/>
              </a:pPr>
              <a:t>79</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a:noFill/>
        </p:spPr>
        <p:txBody>
          <a:bodyPr/>
          <a:lstStyle/>
          <a:p>
            <a:pPr eaLnBrk="1" hangingPunct="1"/>
            <a:r>
              <a:rPr lang="en-US" altLang="en-US" dirty="0"/>
              <a:t>6.4 THE FLEXURE FORMULA</a:t>
            </a:r>
          </a:p>
        </p:txBody>
      </p:sp>
      <p:sp>
        <p:nvSpPr>
          <p:cNvPr id="4" name="Text Box 3"/>
          <p:cNvSpPr txBox="1">
            <a:spLocks noChangeArrowheads="1"/>
          </p:cNvSpPr>
          <p:nvPr/>
        </p:nvSpPr>
        <p:spPr bwMode="auto">
          <a:xfrm>
            <a:off x="304800" y="1066800"/>
            <a:ext cx="8534400" cy="4278313"/>
          </a:xfrm>
          <a:prstGeom prst="rect">
            <a:avLst/>
          </a:prstGeom>
          <a:noFill/>
          <a:ln>
            <a:noFill/>
          </a:ln>
          <a:effectLst/>
          <a:extLst>
            <a:ext uri="{909E8E84-426E-40DD-AFC4-6F175D3DCCD1}">
              <a14:hiddenFill xmlns:a14="http://schemas.microsoft.com/office/drawing/2010/main">
                <a:solidFill>
                  <a:srgbClr val="FFFFCC"/>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7663" indent="-347663"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b="1">
                <a:solidFill>
                  <a:srgbClr val="CC3300"/>
                </a:solidFill>
                <a:latin typeface="Arial" panose="020B0604020202020204" pitchFamily="34" charset="0"/>
                <a:sym typeface="Symbol" panose="05050102010706020507" pitchFamily="18" charset="2"/>
              </a:rPr>
              <a:t>Procedure for analysis</a:t>
            </a:r>
          </a:p>
          <a:p>
            <a:pPr eaLnBrk="1" hangingPunct="1">
              <a:buFontTx/>
              <a:buNone/>
            </a:pPr>
            <a:r>
              <a:rPr lang="en-US" altLang="en-US" sz="2800">
                <a:solidFill>
                  <a:schemeClr val="accent2"/>
                </a:solidFill>
                <a:latin typeface="Arial" panose="020B0604020202020204" pitchFamily="34" charset="0"/>
                <a:sym typeface="Symbol" panose="05050102010706020507" pitchFamily="18" charset="2"/>
              </a:rPr>
              <a:t>Normal stress</a:t>
            </a:r>
          </a:p>
          <a:p>
            <a:pPr eaLnBrk="1" hangingPunct="1"/>
            <a:r>
              <a:rPr lang="en-US" altLang="en-US" sz="2800">
                <a:latin typeface="Arial" panose="020B0604020202020204" pitchFamily="34" charset="0"/>
                <a:sym typeface="Symbol" panose="05050102010706020507" pitchFamily="18" charset="2"/>
              </a:rPr>
              <a:t>Specify distance </a:t>
            </a:r>
            <a:r>
              <a:rPr lang="en-US" altLang="en-US" sz="2800" i="1">
                <a:sym typeface="Symbol" panose="05050102010706020507" pitchFamily="18" charset="2"/>
              </a:rPr>
              <a:t>y</a:t>
            </a:r>
            <a:r>
              <a:rPr lang="en-US" altLang="en-US" sz="2800">
                <a:latin typeface="Arial" panose="020B0604020202020204" pitchFamily="34" charset="0"/>
                <a:sym typeface="Symbol" panose="05050102010706020507" pitchFamily="18" charset="2"/>
              </a:rPr>
              <a:t>, measured perpendicular to neutral axis to pt where normal stress is to be determined</a:t>
            </a:r>
          </a:p>
          <a:p>
            <a:pPr eaLnBrk="1" hangingPunct="1"/>
            <a:r>
              <a:rPr lang="en-US" altLang="en-US" sz="2800">
                <a:latin typeface="Arial" panose="020B0604020202020204" pitchFamily="34" charset="0"/>
                <a:sym typeface="Symbol" panose="05050102010706020507" pitchFamily="18" charset="2"/>
              </a:rPr>
              <a:t>Apply equation </a:t>
            </a:r>
            <a:r>
              <a:rPr lang="en-US" altLang="en-US" sz="2800" i="1">
                <a:sym typeface="Symbol" panose="05050102010706020507" pitchFamily="18" charset="2"/>
              </a:rPr>
              <a:t></a:t>
            </a:r>
            <a:r>
              <a:rPr lang="en-US" altLang="en-US" sz="2800">
                <a:sym typeface="Symbol" panose="05050102010706020507" pitchFamily="18" charset="2"/>
              </a:rPr>
              <a:t> = </a:t>
            </a:r>
            <a:r>
              <a:rPr lang="en-US" altLang="en-US" sz="2800" i="1">
                <a:sym typeface="Symbol" panose="05050102010706020507" pitchFamily="18" charset="2"/>
              </a:rPr>
              <a:t>My/I</a:t>
            </a:r>
            <a:r>
              <a:rPr lang="en-US" altLang="en-US" sz="2800">
                <a:latin typeface="Arial" panose="020B0604020202020204" pitchFamily="34" charset="0"/>
                <a:sym typeface="Symbol" panose="05050102010706020507" pitchFamily="18" charset="2"/>
              </a:rPr>
              <a:t>, or if maximum bending stress is needed, use </a:t>
            </a:r>
            <a:r>
              <a:rPr lang="en-US" altLang="en-US" sz="2800" i="1">
                <a:sym typeface="Symbol" panose="05050102010706020507" pitchFamily="18" charset="2"/>
              </a:rPr>
              <a:t></a:t>
            </a:r>
            <a:r>
              <a:rPr lang="en-US" altLang="en-US" sz="2800" baseline="-25000">
                <a:sym typeface="Symbol" panose="05050102010706020507" pitchFamily="18" charset="2"/>
              </a:rPr>
              <a:t>max </a:t>
            </a:r>
            <a:r>
              <a:rPr lang="en-US" altLang="en-US" sz="2800">
                <a:sym typeface="Symbol" panose="05050102010706020507" pitchFamily="18" charset="2"/>
              </a:rPr>
              <a:t>= </a:t>
            </a:r>
            <a:r>
              <a:rPr lang="en-US" altLang="en-US" sz="2800" i="1">
                <a:sym typeface="Symbol" panose="05050102010706020507" pitchFamily="18" charset="2"/>
              </a:rPr>
              <a:t>Mc/I</a:t>
            </a:r>
          </a:p>
          <a:p>
            <a:pPr eaLnBrk="1" hangingPunct="1"/>
            <a:r>
              <a:rPr lang="en-US" altLang="en-US" sz="2800">
                <a:latin typeface="Arial" panose="020B0604020202020204" pitchFamily="34" charset="0"/>
                <a:sym typeface="Symbol" panose="05050102010706020507" pitchFamily="18" charset="2"/>
              </a:rPr>
              <a:t>Ensure units are consistent when substituting values into the equations</a:t>
            </a:r>
          </a:p>
        </p:txBody>
      </p:sp>
    </p:spTree>
    <p:extLst>
      <p:ext uri="{BB962C8B-B14F-4D97-AF65-F5344CB8AC3E}">
        <p14:creationId xmlns:p14="http://schemas.microsoft.com/office/powerpoint/2010/main" val="14325351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15">
            <a:extLst>
              <a:ext uri="{FF2B5EF4-FFF2-40B4-BE49-F238E27FC236}">
                <a16:creationId xmlns:a16="http://schemas.microsoft.com/office/drawing/2014/main" id="{D92AC051-C5C6-4A7B-B756-4AD2DB10EAF3}"/>
              </a:ext>
            </a:extLst>
          </p:cNvPr>
          <p:cNvSpPr txBox="1"/>
          <p:nvPr/>
        </p:nvSpPr>
        <p:spPr>
          <a:xfrm>
            <a:off x="342900" y="342900"/>
            <a:ext cx="8686800" cy="457200"/>
          </a:xfrm>
          <a:prstGeom prst="rect">
            <a:avLst/>
          </a:prstGeom>
          <a:solidFill>
            <a:srgbClr val="D2CFDB"/>
          </a:solidFill>
          <a:ln w="9525">
            <a:solidFill>
              <a:srgbClr val="384868"/>
            </a:solidFill>
          </a:ln>
        </p:spPr>
        <p:txBody>
          <a:bodyPr vert="horz" wrap="square" lIns="0" tIns="2540" rIns="0" bIns="0" rtlCol="0">
            <a:spAutoFit/>
          </a:bodyPr>
          <a:lstStyle/>
          <a:p>
            <a:pPr marL="91440">
              <a:lnSpc>
                <a:spcPct val="100000"/>
              </a:lnSpc>
              <a:spcBef>
                <a:spcPts val="20"/>
              </a:spcBef>
            </a:pPr>
            <a:r>
              <a:rPr sz="2800" dirty="0">
                <a:solidFill>
                  <a:srgbClr val="BE5F00"/>
                </a:solidFill>
                <a:latin typeface="Arial MT"/>
                <a:cs typeface="Arial MT"/>
              </a:rPr>
              <a:t>Other</a:t>
            </a:r>
            <a:r>
              <a:rPr sz="2800" spc="-25" dirty="0">
                <a:solidFill>
                  <a:srgbClr val="BE5F00"/>
                </a:solidFill>
                <a:latin typeface="Arial MT"/>
                <a:cs typeface="Arial MT"/>
              </a:rPr>
              <a:t> </a:t>
            </a:r>
            <a:r>
              <a:rPr sz="2800" dirty="0">
                <a:solidFill>
                  <a:srgbClr val="BE5F00"/>
                </a:solidFill>
                <a:latin typeface="Arial MT"/>
                <a:cs typeface="Arial MT"/>
              </a:rPr>
              <a:t>Loading</a:t>
            </a:r>
            <a:r>
              <a:rPr sz="2800" spc="-20" dirty="0">
                <a:solidFill>
                  <a:srgbClr val="BE5F00"/>
                </a:solidFill>
                <a:latin typeface="Arial MT"/>
                <a:cs typeface="Arial MT"/>
              </a:rPr>
              <a:t> </a:t>
            </a:r>
            <a:r>
              <a:rPr sz="2800" dirty="0">
                <a:solidFill>
                  <a:srgbClr val="BE5F00"/>
                </a:solidFill>
                <a:latin typeface="Arial MT"/>
                <a:cs typeface="Arial MT"/>
              </a:rPr>
              <a:t>Types</a:t>
            </a:r>
            <a:endParaRPr sz="2800">
              <a:latin typeface="Arial MT"/>
              <a:cs typeface="Arial MT"/>
            </a:endParaRPr>
          </a:p>
        </p:txBody>
      </p:sp>
      <p:grpSp>
        <p:nvGrpSpPr>
          <p:cNvPr id="9" name="object 16">
            <a:extLst>
              <a:ext uri="{FF2B5EF4-FFF2-40B4-BE49-F238E27FC236}">
                <a16:creationId xmlns:a16="http://schemas.microsoft.com/office/drawing/2014/main" id="{CDDBF799-9C10-43A6-977A-175710209F91}"/>
              </a:ext>
            </a:extLst>
          </p:cNvPr>
          <p:cNvGrpSpPr/>
          <p:nvPr/>
        </p:nvGrpSpPr>
        <p:grpSpPr>
          <a:xfrm>
            <a:off x="381000" y="914400"/>
            <a:ext cx="4191000" cy="5562600"/>
            <a:chOff x="381000" y="914400"/>
            <a:chExt cx="4191000" cy="5562600"/>
          </a:xfrm>
        </p:grpSpPr>
        <p:pic>
          <p:nvPicPr>
            <p:cNvPr id="10" name="object 17">
              <a:extLst>
                <a:ext uri="{FF2B5EF4-FFF2-40B4-BE49-F238E27FC236}">
                  <a16:creationId xmlns:a16="http://schemas.microsoft.com/office/drawing/2014/main" id="{56E70A1F-9ED5-4F52-8AB7-A3845A363BED}"/>
                </a:ext>
              </a:extLst>
            </p:cNvPr>
            <p:cNvPicPr/>
            <p:nvPr/>
          </p:nvPicPr>
          <p:blipFill>
            <a:blip r:embed="rId2" cstate="print"/>
            <a:stretch>
              <a:fillRect/>
            </a:stretch>
          </p:blipFill>
          <p:spPr>
            <a:xfrm>
              <a:off x="381000" y="914400"/>
              <a:ext cx="4191000" cy="2659062"/>
            </a:xfrm>
            <a:prstGeom prst="rect">
              <a:avLst/>
            </a:prstGeom>
          </p:spPr>
        </p:pic>
        <p:pic>
          <p:nvPicPr>
            <p:cNvPr id="11" name="object 18">
              <a:extLst>
                <a:ext uri="{FF2B5EF4-FFF2-40B4-BE49-F238E27FC236}">
                  <a16:creationId xmlns:a16="http://schemas.microsoft.com/office/drawing/2014/main" id="{ECAEC1EB-3139-42EF-8B47-F8F9291C1A25}"/>
                </a:ext>
              </a:extLst>
            </p:cNvPr>
            <p:cNvPicPr/>
            <p:nvPr/>
          </p:nvPicPr>
          <p:blipFill>
            <a:blip r:embed="rId3" cstate="print"/>
            <a:stretch>
              <a:fillRect/>
            </a:stretch>
          </p:blipFill>
          <p:spPr>
            <a:xfrm>
              <a:off x="1143000" y="3429000"/>
              <a:ext cx="2506662" cy="3047999"/>
            </a:xfrm>
            <a:prstGeom prst="rect">
              <a:avLst/>
            </a:prstGeom>
          </p:spPr>
        </p:pic>
      </p:grpSp>
      <p:sp>
        <p:nvSpPr>
          <p:cNvPr id="12" name="object 19">
            <a:extLst>
              <a:ext uri="{FF2B5EF4-FFF2-40B4-BE49-F238E27FC236}">
                <a16:creationId xmlns:a16="http://schemas.microsoft.com/office/drawing/2014/main" id="{8E6D00B5-0CCB-47FF-AC8B-0B464E542F2C}"/>
              </a:ext>
            </a:extLst>
          </p:cNvPr>
          <p:cNvSpPr txBox="1"/>
          <p:nvPr/>
        </p:nvSpPr>
        <p:spPr>
          <a:xfrm>
            <a:off x="4650740" y="1315211"/>
            <a:ext cx="4392930" cy="5054600"/>
          </a:xfrm>
          <a:prstGeom prst="rect">
            <a:avLst/>
          </a:prstGeom>
        </p:spPr>
        <p:txBody>
          <a:bodyPr vert="horz" wrap="square" lIns="0" tIns="12700" rIns="0" bIns="0" rtlCol="0">
            <a:spAutoFit/>
          </a:bodyPr>
          <a:lstStyle/>
          <a:p>
            <a:pPr marL="244475" marR="5080" indent="-231775">
              <a:lnSpc>
                <a:spcPct val="100000"/>
              </a:lnSpc>
              <a:spcBef>
                <a:spcPts val="100"/>
              </a:spcBef>
              <a:buFont typeface="Times New Roman"/>
              <a:buChar char="•"/>
              <a:tabLst>
                <a:tab pos="243840" algn="l"/>
                <a:tab pos="244475" algn="l"/>
              </a:tabLst>
            </a:pPr>
            <a:r>
              <a:rPr sz="2000" i="1" spc="-5" dirty="0">
                <a:latin typeface="Times New Roman"/>
                <a:cs typeface="Times New Roman"/>
              </a:rPr>
              <a:t>Eccentric</a:t>
            </a:r>
            <a:r>
              <a:rPr sz="2000" i="1" spc="-10" dirty="0">
                <a:latin typeface="Times New Roman"/>
                <a:cs typeface="Times New Roman"/>
              </a:rPr>
              <a:t> </a:t>
            </a:r>
            <a:r>
              <a:rPr sz="2000" i="1" spc="-5" dirty="0">
                <a:latin typeface="Times New Roman"/>
                <a:cs typeface="Times New Roman"/>
              </a:rPr>
              <a:t>Loading</a:t>
            </a:r>
            <a:r>
              <a:rPr sz="2000" spc="-5" dirty="0">
                <a:latin typeface="Times New Roman"/>
                <a:cs typeface="Times New Roman"/>
              </a:rPr>
              <a:t>:</a:t>
            </a:r>
            <a:r>
              <a:rPr sz="2000" spc="370" dirty="0">
                <a:latin typeface="Times New Roman"/>
                <a:cs typeface="Times New Roman"/>
              </a:rPr>
              <a:t> </a:t>
            </a:r>
            <a:r>
              <a:rPr sz="2000" spc="-5" dirty="0">
                <a:latin typeface="Times New Roman"/>
                <a:cs typeface="Times New Roman"/>
              </a:rPr>
              <a:t>Axial</a:t>
            </a:r>
            <a:r>
              <a:rPr sz="2000" spc="-15" dirty="0">
                <a:latin typeface="Times New Roman"/>
                <a:cs typeface="Times New Roman"/>
              </a:rPr>
              <a:t> </a:t>
            </a:r>
            <a:r>
              <a:rPr sz="2000" spc="-5" dirty="0">
                <a:latin typeface="Times New Roman"/>
                <a:cs typeface="Times New Roman"/>
              </a:rPr>
              <a:t>loading which </a:t>
            </a:r>
            <a:r>
              <a:rPr sz="2000" spc="-484" dirty="0">
                <a:latin typeface="Times New Roman"/>
                <a:cs typeface="Times New Roman"/>
              </a:rPr>
              <a:t> </a:t>
            </a:r>
            <a:r>
              <a:rPr sz="2000" spc="-5" dirty="0">
                <a:latin typeface="Times New Roman"/>
                <a:cs typeface="Times New Roman"/>
              </a:rPr>
              <a:t>does </a:t>
            </a:r>
            <a:r>
              <a:rPr sz="2000" dirty="0">
                <a:latin typeface="Times New Roman"/>
                <a:cs typeface="Times New Roman"/>
              </a:rPr>
              <a:t>not </a:t>
            </a:r>
            <a:r>
              <a:rPr sz="2000" spc="-5" dirty="0">
                <a:latin typeface="Times New Roman"/>
                <a:cs typeface="Times New Roman"/>
              </a:rPr>
              <a:t>pass through section centroid </a:t>
            </a:r>
            <a:r>
              <a:rPr sz="2000" dirty="0">
                <a:latin typeface="Times New Roman"/>
                <a:cs typeface="Times New Roman"/>
              </a:rPr>
              <a:t> </a:t>
            </a:r>
            <a:r>
              <a:rPr sz="2000" spc="-5" dirty="0">
                <a:latin typeface="Times New Roman"/>
                <a:cs typeface="Times New Roman"/>
              </a:rPr>
              <a:t>produces internal forces equivalent to an </a:t>
            </a:r>
            <a:r>
              <a:rPr sz="2000" spc="-484" dirty="0">
                <a:latin typeface="Times New Roman"/>
                <a:cs typeface="Times New Roman"/>
              </a:rPr>
              <a:t> </a:t>
            </a:r>
            <a:r>
              <a:rPr sz="2000" spc="-5" dirty="0">
                <a:latin typeface="Times New Roman"/>
                <a:cs typeface="Times New Roman"/>
              </a:rPr>
              <a:t>axial</a:t>
            </a:r>
            <a:r>
              <a:rPr sz="2000" spc="-15" dirty="0">
                <a:latin typeface="Times New Roman"/>
                <a:cs typeface="Times New Roman"/>
              </a:rPr>
              <a:t> </a:t>
            </a:r>
            <a:r>
              <a:rPr sz="2000" spc="-5" dirty="0">
                <a:latin typeface="Times New Roman"/>
                <a:cs typeface="Times New Roman"/>
              </a:rPr>
              <a:t>force and </a:t>
            </a:r>
            <a:r>
              <a:rPr sz="2000" dirty="0">
                <a:latin typeface="Times New Roman"/>
                <a:cs typeface="Times New Roman"/>
              </a:rPr>
              <a:t>a</a:t>
            </a:r>
            <a:r>
              <a:rPr sz="2000" spc="-5" dirty="0">
                <a:latin typeface="Times New Roman"/>
                <a:cs typeface="Times New Roman"/>
              </a:rPr>
              <a:t> couple</a:t>
            </a:r>
            <a:endParaRPr sz="2000">
              <a:latin typeface="Times New Roman"/>
              <a:cs typeface="Times New Roman"/>
            </a:endParaRPr>
          </a:p>
          <a:p>
            <a:pPr>
              <a:lnSpc>
                <a:spcPct val="100000"/>
              </a:lnSpc>
              <a:spcBef>
                <a:spcPts val="10"/>
              </a:spcBef>
              <a:buFont typeface="Times New Roman"/>
              <a:buChar char="•"/>
            </a:pPr>
            <a:endParaRPr sz="2600">
              <a:latin typeface="Times New Roman"/>
              <a:cs typeface="Times New Roman"/>
            </a:endParaRPr>
          </a:p>
          <a:p>
            <a:pPr marL="244475" marR="293370" indent="-231775">
              <a:lnSpc>
                <a:spcPct val="100000"/>
              </a:lnSpc>
              <a:buFont typeface="Times New Roman"/>
              <a:buChar char="•"/>
              <a:tabLst>
                <a:tab pos="243840" algn="l"/>
                <a:tab pos="244475" algn="l"/>
              </a:tabLst>
            </a:pPr>
            <a:r>
              <a:rPr sz="2000" i="1" spc="-15" dirty="0">
                <a:latin typeface="Times New Roman"/>
                <a:cs typeface="Times New Roman"/>
              </a:rPr>
              <a:t>Transverse </a:t>
            </a:r>
            <a:r>
              <a:rPr sz="2000" i="1" spc="-5" dirty="0">
                <a:latin typeface="Times New Roman"/>
                <a:cs typeface="Times New Roman"/>
              </a:rPr>
              <a:t>Loading</a:t>
            </a:r>
            <a:r>
              <a:rPr sz="2000" spc="-5" dirty="0">
                <a:latin typeface="Times New Roman"/>
                <a:cs typeface="Times New Roman"/>
              </a:rPr>
              <a:t>:</a:t>
            </a:r>
            <a:r>
              <a:rPr sz="2000" dirty="0">
                <a:latin typeface="Times New Roman"/>
                <a:cs typeface="Times New Roman"/>
              </a:rPr>
              <a:t> </a:t>
            </a:r>
            <a:r>
              <a:rPr sz="2000" spc="-5" dirty="0">
                <a:latin typeface="Times New Roman"/>
                <a:cs typeface="Times New Roman"/>
              </a:rPr>
              <a:t>Concentrated </a:t>
            </a:r>
            <a:r>
              <a:rPr sz="2000" dirty="0">
                <a:latin typeface="Times New Roman"/>
                <a:cs typeface="Times New Roman"/>
              </a:rPr>
              <a:t>or </a:t>
            </a:r>
            <a:r>
              <a:rPr sz="2000" spc="-484" dirty="0">
                <a:latin typeface="Times New Roman"/>
                <a:cs typeface="Times New Roman"/>
              </a:rPr>
              <a:t> </a:t>
            </a:r>
            <a:r>
              <a:rPr sz="2000" spc="-5" dirty="0">
                <a:latin typeface="Times New Roman"/>
                <a:cs typeface="Times New Roman"/>
              </a:rPr>
              <a:t>distributed transverse load produces </a:t>
            </a:r>
            <a:r>
              <a:rPr sz="2000" dirty="0">
                <a:latin typeface="Times New Roman"/>
                <a:cs typeface="Times New Roman"/>
              </a:rPr>
              <a:t> </a:t>
            </a:r>
            <a:r>
              <a:rPr sz="2000" spc="-5" dirty="0">
                <a:latin typeface="Times New Roman"/>
                <a:cs typeface="Times New Roman"/>
              </a:rPr>
              <a:t>internal forces equivalent to </a:t>
            </a:r>
            <a:r>
              <a:rPr sz="2000" dirty="0">
                <a:latin typeface="Times New Roman"/>
                <a:cs typeface="Times New Roman"/>
              </a:rPr>
              <a:t>a </a:t>
            </a:r>
            <a:r>
              <a:rPr sz="2000" spc="-5" dirty="0">
                <a:latin typeface="Times New Roman"/>
                <a:cs typeface="Times New Roman"/>
              </a:rPr>
              <a:t>shear </a:t>
            </a:r>
            <a:r>
              <a:rPr sz="2000" dirty="0">
                <a:latin typeface="Times New Roman"/>
                <a:cs typeface="Times New Roman"/>
              </a:rPr>
              <a:t> </a:t>
            </a:r>
            <a:r>
              <a:rPr sz="2000" spc="-5" dirty="0">
                <a:latin typeface="Times New Roman"/>
                <a:cs typeface="Times New Roman"/>
              </a:rPr>
              <a:t>force</a:t>
            </a:r>
            <a:r>
              <a:rPr sz="2000" spc="-10" dirty="0">
                <a:latin typeface="Times New Roman"/>
                <a:cs typeface="Times New Roman"/>
              </a:rPr>
              <a:t> </a:t>
            </a:r>
            <a:r>
              <a:rPr sz="2000" spc="-5" dirty="0">
                <a:latin typeface="Times New Roman"/>
                <a:cs typeface="Times New Roman"/>
              </a:rPr>
              <a:t>and</a:t>
            </a:r>
            <a:r>
              <a:rPr sz="2000" dirty="0">
                <a:latin typeface="Times New Roman"/>
                <a:cs typeface="Times New Roman"/>
              </a:rPr>
              <a:t> a</a:t>
            </a:r>
            <a:r>
              <a:rPr sz="2000" spc="-10" dirty="0">
                <a:latin typeface="Times New Roman"/>
                <a:cs typeface="Times New Roman"/>
              </a:rPr>
              <a:t> </a:t>
            </a:r>
            <a:r>
              <a:rPr sz="2000" spc="-5" dirty="0">
                <a:latin typeface="Times New Roman"/>
                <a:cs typeface="Times New Roman"/>
              </a:rPr>
              <a:t>couple</a:t>
            </a:r>
            <a:endParaRPr sz="2000">
              <a:latin typeface="Times New Roman"/>
              <a:cs typeface="Times New Roman"/>
            </a:endParaRPr>
          </a:p>
          <a:p>
            <a:pPr>
              <a:lnSpc>
                <a:spcPct val="100000"/>
              </a:lnSpc>
              <a:spcBef>
                <a:spcPts val="10"/>
              </a:spcBef>
              <a:buFont typeface="Times New Roman"/>
              <a:buChar char="•"/>
            </a:pPr>
            <a:endParaRPr sz="2600">
              <a:latin typeface="Times New Roman"/>
              <a:cs typeface="Times New Roman"/>
            </a:endParaRPr>
          </a:p>
          <a:p>
            <a:pPr marL="240029" marR="100330" indent="-227329">
              <a:lnSpc>
                <a:spcPct val="100000"/>
              </a:lnSpc>
              <a:buFont typeface="Times New Roman"/>
              <a:buChar char="•"/>
              <a:tabLst>
                <a:tab pos="239395" algn="l"/>
                <a:tab pos="240029" algn="l"/>
              </a:tabLst>
            </a:pPr>
            <a:r>
              <a:rPr sz="2000" i="1" spc="-5" dirty="0">
                <a:latin typeface="Times New Roman"/>
                <a:cs typeface="Times New Roman"/>
              </a:rPr>
              <a:t>Principle</a:t>
            </a:r>
            <a:r>
              <a:rPr sz="2000" i="1" spc="-20" dirty="0">
                <a:latin typeface="Times New Roman"/>
                <a:cs typeface="Times New Roman"/>
              </a:rPr>
              <a:t> </a:t>
            </a:r>
            <a:r>
              <a:rPr sz="2000" i="1" dirty="0">
                <a:latin typeface="Times New Roman"/>
                <a:cs typeface="Times New Roman"/>
              </a:rPr>
              <a:t>of</a:t>
            </a:r>
            <a:r>
              <a:rPr sz="2000" i="1" spc="-20" dirty="0">
                <a:latin typeface="Times New Roman"/>
                <a:cs typeface="Times New Roman"/>
              </a:rPr>
              <a:t> </a:t>
            </a:r>
            <a:r>
              <a:rPr sz="2000" i="1" spc="-5" dirty="0">
                <a:latin typeface="Times New Roman"/>
                <a:cs typeface="Times New Roman"/>
              </a:rPr>
              <a:t>Superposition</a:t>
            </a:r>
            <a:r>
              <a:rPr sz="2000" spc="-5" dirty="0">
                <a:latin typeface="Times New Roman"/>
                <a:cs typeface="Times New Roman"/>
              </a:rPr>
              <a:t>:</a:t>
            </a:r>
            <a:r>
              <a:rPr sz="2000" spc="430" dirty="0">
                <a:latin typeface="Times New Roman"/>
                <a:cs typeface="Times New Roman"/>
              </a:rPr>
              <a:t> </a:t>
            </a:r>
            <a:r>
              <a:rPr sz="2000" dirty="0">
                <a:latin typeface="Times New Roman"/>
                <a:cs typeface="Times New Roman"/>
              </a:rPr>
              <a:t>The</a:t>
            </a:r>
            <a:r>
              <a:rPr sz="2000" spc="-15" dirty="0">
                <a:latin typeface="Times New Roman"/>
                <a:cs typeface="Times New Roman"/>
              </a:rPr>
              <a:t> </a:t>
            </a:r>
            <a:r>
              <a:rPr sz="2000" spc="-5" dirty="0">
                <a:latin typeface="Times New Roman"/>
                <a:cs typeface="Times New Roman"/>
              </a:rPr>
              <a:t>normal </a:t>
            </a:r>
            <a:r>
              <a:rPr sz="2000" spc="-484" dirty="0">
                <a:latin typeface="Times New Roman"/>
                <a:cs typeface="Times New Roman"/>
              </a:rPr>
              <a:t> </a:t>
            </a:r>
            <a:r>
              <a:rPr sz="2000" spc="-5" dirty="0">
                <a:latin typeface="Times New Roman"/>
                <a:cs typeface="Times New Roman"/>
              </a:rPr>
              <a:t>stress </a:t>
            </a:r>
            <a:r>
              <a:rPr sz="2000" dirty="0">
                <a:latin typeface="Times New Roman"/>
                <a:cs typeface="Times New Roman"/>
              </a:rPr>
              <a:t>due </a:t>
            </a:r>
            <a:r>
              <a:rPr sz="2000" spc="-5" dirty="0">
                <a:latin typeface="Times New Roman"/>
                <a:cs typeface="Times New Roman"/>
              </a:rPr>
              <a:t>to pure bending may </a:t>
            </a:r>
            <a:r>
              <a:rPr sz="2000" dirty="0">
                <a:latin typeface="Times New Roman"/>
                <a:cs typeface="Times New Roman"/>
              </a:rPr>
              <a:t>be </a:t>
            </a:r>
            <a:r>
              <a:rPr sz="2000" spc="5" dirty="0">
                <a:latin typeface="Times New Roman"/>
                <a:cs typeface="Times New Roman"/>
              </a:rPr>
              <a:t> </a:t>
            </a:r>
            <a:r>
              <a:rPr sz="2000" spc="-5" dirty="0">
                <a:latin typeface="Times New Roman"/>
                <a:cs typeface="Times New Roman"/>
              </a:rPr>
              <a:t>combined with the normal stress </a:t>
            </a:r>
            <a:r>
              <a:rPr sz="2000" dirty="0">
                <a:latin typeface="Times New Roman"/>
                <a:cs typeface="Times New Roman"/>
              </a:rPr>
              <a:t>due </a:t>
            </a:r>
            <a:r>
              <a:rPr sz="2000" spc="-5" dirty="0">
                <a:latin typeface="Times New Roman"/>
                <a:cs typeface="Times New Roman"/>
              </a:rPr>
              <a:t>to </a:t>
            </a:r>
            <a:r>
              <a:rPr sz="2000" spc="-484" dirty="0">
                <a:latin typeface="Times New Roman"/>
                <a:cs typeface="Times New Roman"/>
              </a:rPr>
              <a:t> </a:t>
            </a:r>
            <a:r>
              <a:rPr sz="2000" spc="-5" dirty="0">
                <a:latin typeface="Times New Roman"/>
                <a:cs typeface="Times New Roman"/>
              </a:rPr>
              <a:t>axial loading and shear stress </a:t>
            </a:r>
            <a:r>
              <a:rPr sz="2000" dirty="0">
                <a:latin typeface="Times New Roman"/>
                <a:cs typeface="Times New Roman"/>
              </a:rPr>
              <a:t>due </a:t>
            </a:r>
            <a:r>
              <a:rPr sz="2000" spc="-5" dirty="0">
                <a:latin typeface="Times New Roman"/>
                <a:cs typeface="Times New Roman"/>
              </a:rPr>
              <a:t>to </a:t>
            </a:r>
            <a:r>
              <a:rPr sz="2000" dirty="0">
                <a:latin typeface="Times New Roman"/>
                <a:cs typeface="Times New Roman"/>
              </a:rPr>
              <a:t> </a:t>
            </a:r>
            <a:r>
              <a:rPr sz="2000" spc="-5" dirty="0">
                <a:latin typeface="Times New Roman"/>
                <a:cs typeface="Times New Roman"/>
              </a:rPr>
              <a:t>shear loading to find the complete </a:t>
            </a:r>
            <a:r>
              <a:rPr sz="2000" spc="-10" dirty="0">
                <a:latin typeface="Times New Roman"/>
                <a:cs typeface="Times New Roman"/>
              </a:rPr>
              <a:t>state </a:t>
            </a:r>
            <a:r>
              <a:rPr sz="2000" spc="-5" dirty="0">
                <a:latin typeface="Times New Roman"/>
                <a:cs typeface="Times New Roman"/>
              </a:rPr>
              <a:t> </a:t>
            </a:r>
            <a:r>
              <a:rPr sz="2000" dirty="0">
                <a:latin typeface="Times New Roman"/>
                <a:cs typeface="Times New Roman"/>
              </a:rPr>
              <a:t>of</a:t>
            </a:r>
            <a:r>
              <a:rPr sz="2000" spc="-10" dirty="0">
                <a:latin typeface="Times New Roman"/>
                <a:cs typeface="Times New Roman"/>
              </a:rPr>
              <a:t> </a:t>
            </a:r>
            <a:r>
              <a:rPr sz="2000" spc="-5" dirty="0">
                <a:latin typeface="Times New Roman"/>
                <a:cs typeface="Times New Roman"/>
              </a:rPr>
              <a:t>stress.</a:t>
            </a:r>
            <a:endParaRPr sz="2000">
              <a:latin typeface="Times New Roman"/>
              <a:cs typeface="Times New Roman"/>
            </a:endParaRPr>
          </a:p>
        </p:txBody>
      </p:sp>
    </p:spTree>
    <p:extLst>
      <p:ext uri="{BB962C8B-B14F-4D97-AF65-F5344CB8AC3E}">
        <p14:creationId xmlns:p14="http://schemas.microsoft.com/office/powerpoint/2010/main" val="2151852801"/>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743C6A-8724-4056-5440-0BE83D9C42DF}"/>
            </a:ext>
          </a:extLst>
        </p:cNvPr>
        <p:cNvGrpSpPr/>
        <p:nvPr/>
      </p:nvGrpSpPr>
      <p:grpSpPr>
        <a:xfrm>
          <a:off x="0" y="0"/>
          <a:ext cx="0" cy="0"/>
          <a:chOff x="0" y="0"/>
          <a:chExt cx="0" cy="0"/>
        </a:xfrm>
      </p:grpSpPr>
      <p:sp>
        <p:nvSpPr>
          <p:cNvPr id="4" name="object 15">
            <a:extLst>
              <a:ext uri="{FF2B5EF4-FFF2-40B4-BE49-F238E27FC236}">
                <a16:creationId xmlns:a16="http://schemas.microsoft.com/office/drawing/2014/main" id="{4EA882C9-6E25-C8F4-F36B-A6B87AB81166}"/>
              </a:ext>
            </a:extLst>
          </p:cNvPr>
          <p:cNvSpPr txBox="1"/>
          <p:nvPr/>
        </p:nvSpPr>
        <p:spPr>
          <a:xfrm>
            <a:off x="346075" y="346075"/>
            <a:ext cx="8683625" cy="433452"/>
          </a:xfrm>
          <a:prstGeom prst="rect">
            <a:avLst/>
          </a:prstGeom>
          <a:solidFill>
            <a:srgbClr val="D2CFDB"/>
          </a:solidFill>
          <a:ln w="9525">
            <a:solidFill>
              <a:srgbClr val="384868"/>
            </a:solidFill>
          </a:ln>
        </p:spPr>
        <p:txBody>
          <a:bodyPr vert="horz" wrap="square" lIns="0" tIns="2540" rIns="0" bIns="0" rtlCol="0">
            <a:spAutoFit/>
          </a:bodyPr>
          <a:lstStyle/>
          <a:p>
            <a:pPr marL="91440">
              <a:lnSpc>
                <a:spcPct val="100000"/>
              </a:lnSpc>
              <a:spcBef>
                <a:spcPts val="20"/>
              </a:spcBef>
            </a:pPr>
            <a:r>
              <a:rPr lang="en-US" sz="2800" dirty="0">
                <a:solidFill>
                  <a:srgbClr val="BE5F00"/>
                </a:solidFill>
                <a:latin typeface="Arial MT"/>
                <a:cs typeface="Arial MT"/>
              </a:rPr>
              <a:t>Radius of Curvature</a:t>
            </a:r>
            <a:endParaRPr sz="2800" dirty="0">
              <a:latin typeface="Arial MT"/>
              <a:cs typeface="Arial MT"/>
            </a:endParaRPr>
          </a:p>
        </p:txBody>
      </p:sp>
      <mc:AlternateContent xmlns:mc="http://schemas.openxmlformats.org/markup-compatibility/2006" xmlns:a14="http://schemas.microsoft.com/office/drawing/2010/main">
        <mc:Choice Requires="a14">
          <p:sp>
            <p:nvSpPr>
              <p:cNvPr id="6" name="object 17">
                <a:extLst>
                  <a:ext uri="{FF2B5EF4-FFF2-40B4-BE49-F238E27FC236}">
                    <a16:creationId xmlns:a16="http://schemas.microsoft.com/office/drawing/2014/main" id="{83C4B758-BA5F-4261-D578-CA1A1736FE75}"/>
                  </a:ext>
                </a:extLst>
              </p:cNvPr>
              <p:cNvSpPr txBox="1"/>
              <p:nvPr/>
            </p:nvSpPr>
            <p:spPr>
              <a:xfrm>
                <a:off x="609600" y="3864231"/>
                <a:ext cx="7924800" cy="856388"/>
              </a:xfrm>
              <a:prstGeom prst="rect">
                <a:avLst/>
              </a:prstGeom>
            </p:spPr>
            <p:txBody>
              <a:bodyPr vert="horz" wrap="square" lIns="0" tIns="9525" rIns="0" bIns="0" rtlCol="0">
                <a:spAutoFit/>
              </a:bodyPr>
              <a:lstStyle/>
              <a:p>
                <a:pPr marL="240029" marR="490855" indent="-227329">
                  <a:lnSpc>
                    <a:spcPct val="100800"/>
                  </a:lnSpc>
                  <a:spcBef>
                    <a:spcPts val="75"/>
                  </a:spcBef>
                </a:pPr>
                <a:r>
                  <a:rPr lang="en-US" sz="2400" spc="-5" dirty="0">
                    <a:latin typeface="Times New Roman"/>
                    <a:cs typeface="Times New Roman"/>
                  </a:rPr>
                  <a:t>In the elastic range </a:t>
                </a:r>
                <a14:m>
                  <m:oMath xmlns:m="http://schemas.openxmlformats.org/officeDocument/2006/math">
                    <m:sSub>
                      <m:sSubPr>
                        <m:ctrlPr>
                          <a:rPr lang="en-US" sz="2400" i="1" spc="-5" smtClean="0">
                            <a:latin typeface="Cambria Math" panose="02040503050406030204" pitchFamily="18" charset="0"/>
                            <a:cs typeface="Times New Roman"/>
                          </a:rPr>
                        </m:ctrlPr>
                      </m:sSubPr>
                      <m:e>
                        <m:r>
                          <a:rPr lang="en-US" sz="2400" i="1" spc="-5" smtClean="0">
                            <a:latin typeface="Cambria Math" panose="02040503050406030204" pitchFamily="18" charset="0"/>
                            <a:ea typeface="Cambria Math" panose="02040503050406030204" pitchFamily="18" charset="0"/>
                            <a:cs typeface="Times New Roman"/>
                          </a:rPr>
                          <m:t>𝜀</m:t>
                        </m:r>
                      </m:e>
                      <m:sub>
                        <m:r>
                          <a:rPr lang="en-US" sz="2400" b="0" i="1" spc="-5" smtClean="0">
                            <a:latin typeface="Cambria Math" panose="02040503050406030204" pitchFamily="18" charset="0"/>
                            <a:cs typeface="Times New Roman"/>
                          </a:rPr>
                          <m:t>𝑚</m:t>
                        </m:r>
                      </m:sub>
                    </m:sSub>
                    <m:r>
                      <a:rPr lang="en-US" sz="2400" b="0" i="1" spc="-5" smtClean="0">
                        <a:latin typeface="Cambria Math" panose="02040503050406030204" pitchFamily="18" charset="0"/>
                        <a:cs typeface="Times New Roman"/>
                      </a:rPr>
                      <m:t>=</m:t>
                    </m:r>
                    <m:f>
                      <m:fPr>
                        <m:ctrlPr>
                          <a:rPr lang="en-US" sz="2400" b="0" i="1" spc="-5" smtClean="0">
                            <a:latin typeface="Cambria Math" panose="02040503050406030204" pitchFamily="18" charset="0"/>
                            <a:cs typeface="Times New Roman"/>
                          </a:rPr>
                        </m:ctrlPr>
                      </m:fPr>
                      <m:num>
                        <m:sSub>
                          <m:sSubPr>
                            <m:ctrlPr>
                              <a:rPr lang="en-US" sz="2400" b="0" i="1" spc="-5" smtClean="0">
                                <a:latin typeface="Cambria Math" panose="02040503050406030204" pitchFamily="18" charset="0"/>
                                <a:cs typeface="Times New Roman"/>
                              </a:rPr>
                            </m:ctrlPr>
                          </m:sSubPr>
                          <m:e>
                            <m:r>
                              <a:rPr lang="en-US" sz="2400" b="0" i="1" spc="-5" smtClean="0">
                                <a:latin typeface="Cambria Math" panose="02040503050406030204" pitchFamily="18" charset="0"/>
                                <a:ea typeface="Cambria Math" panose="02040503050406030204" pitchFamily="18" charset="0"/>
                                <a:cs typeface="Times New Roman"/>
                              </a:rPr>
                              <m:t>𝜎</m:t>
                            </m:r>
                          </m:e>
                          <m:sub>
                            <m:r>
                              <a:rPr lang="en-US" sz="2400" b="0" i="1" spc="-5" smtClean="0">
                                <a:latin typeface="Cambria Math" panose="02040503050406030204" pitchFamily="18" charset="0"/>
                                <a:cs typeface="Times New Roman"/>
                              </a:rPr>
                              <m:t>𝑚</m:t>
                            </m:r>
                          </m:sub>
                        </m:sSub>
                      </m:num>
                      <m:den>
                        <m:r>
                          <a:rPr lang="en-US" sz="2400" b="0" i="1" spc="-5" smtClean="0">
                            <a:latin typeface="Cambria Math" panose="02040503050406030204" pitchFamily="18" charset="0"/>
                            <a:cs typeface="Times New Roman"/>
                          </a:rPr>
                          <m:t>𝐸</m:t>
                        </m:r>
                      </m:den>
                    </m:f>
                  </m:oMath>
                </a14:m>
                <a:r>
                  <a:rPr lang="en-US" sz="2400" spc="-5" dirty="0">
                    <a:latin typeface="Times New Roman"/>
                    <a:cs typeface="Times New Roman"/>
                  </a:rPr>
                  <a:t>, with the flexure formula, gives the Radius of curvature, </a:t>
                </a:r>
                <a14:m>
                  <m:oMath xmlns:m="http://schemas.openxmlformats.org/officeDocument/2006/math">
                    <m:r>
                      <a:rPr lang="en-MY" sz="2400" i="1">
                        <a:latin typeface="Cambria Math" panose="02040503050406030204" pitchFamily="18" charset="0"/>
                        <a:ea typeface="Cambria Math" panose="02040503050406030204" pitchFamily="18" charset="0"/>
                      </a:rPr>
                      <m:t>𝜌</m:t>
                    </m:r>
                  </m:oMath>
                </a14:m>
                <a:endParaRPr sz="2400" dirty="0">
                  <a:latin typeface="Times New Roman"/>
                  <a:cs typeface="Times New Roman"/>
                </a:endParaRPr>
              </a:p>
            </p:txBody>
          </p:sp>
        </mc:Choice>
        <mc:Fallback xmlns="">
          <p:sp>
            <p:nvSpPr>
              <p:cNvPr id="6" name="object 17">
                <a:extLst>
                  <a:ext uri="{FF2B5EF4-FFF2-40B4-BE49-F238E27FC236}">
                    <a16:creationId xmlns:a16="http://schemas.microsoft.com/office/drawing/2014/main" id="{83C4B758-BA5F-4261-D578-CA1A1736FE75}"/>
                  </a:ext>
                </a:extLst>
              </p:cNvPr>
              <p:cNvSpPr txBox="1">
                <a:spLocks noRot="1" noChangeAspect="1" noMove="1" noResize="1" noEditPoints="1" noAdjustHandles="1" noChangeArrowheads="1" noChangeShapeType="1" noTextEdit="1"/>
              </p:cNvSpPr>
              <p:nvPr/>
            </p:nvSpPr>
            <p:spPr>
              <a:xfrm>
                <a:off x="609600" y="3864231"/>
                <a:ext cx="7924800" cy="856388"/>
              </a:xfrm>
              <a:prstGeom prst="rect">
                <a:avLst/>
              </a:prstGeom>
              <a:blipFill>
                <a:blip r:embed="rId2"/>
                <a:stretch>
                  <a:fillRect l="-2154" t="-5000" b="-21429"/>
                </a:stretch>
              </a:blipFill>
            </p:spPr>
            <p:txBody>
              <a:bodyPr/>
              <a:lstStyle/>
              <a:p>
                <a:r>
                  <a:rPr lang="en-MY">
                    <a:noFill/>
                  </a:rPr>
                  <a:t> </a:t>
                </a:r>
              </a:p>
            </p:txBody>
          </p:sp>
        </mc:Fallback>
      </mc:AlternateContent>
      <p:pic>
        <p:nvPicPr>
          <p:cNvPr id="1026" name="Picture 2" descr="Beam Bending">
            <a:extLst>
              <a:ext uri="{FF2B5EF4-FFF2-40B4-BE49-F238E27FC236}">
                <a16:creationId xmlns:a16="http://schemas.microsoft.com/office/drawing/2014/main" id="{3946279B-81A5-346A-F11D-AA14B0380A2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08777" y="1355861"/>
            <a:ext cx="6758220" cy="2085975"/>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F527247C-12E8-7E39-166F-A7A9DE9BB453}"/>
                  </a:ext>
                </a:extLst>
              </p:cNvPr>
              <p:cNvSpPr txBox="1"/>
              <p:nvPr/>
            </p:nvSpPr>
            <p:spPr>
              <a:xfrm>
                <a:off x="2057400" y="4950712"/>
                <a:ext cx="965136" cy="756426"/>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MY" sz="2400" i="1" smtClean="0">
                              <a:latin typeface="Cambria Math" panose="02040503050406030204" pitchFamily="18" charset="0"/>
                            </a:rPr>
                          </m:ctrlPr>
                        </m:fPr>
                        <m:num>
                          <m:r>
                            <a:rPr lang="en-US" sz="2400" b="0" i="1" smtClean="0">
                              <a:latin typeface="Cambria Math" panose="02040503050406030204" pitchFamily="18" charset="0"/>
                            </a:rPr>
                            <m:t>1</m:t>
                          </m:r>
                        </m:num>
                        <m:den>
                          <m:r>
                            <a:rPr lang="en-MY" sz="2400" i="1" smtClean="0">
                              <a:latin typeface="Cambria Math" panose="02040503050406030204" pitchFamily="18" charset="0"/>
                              <a:ea typeface="Cambria Math" panose="02040503050406030204" pitchFamily="18" charset="0"/>
                            </a:rPr>
                            <m:t>𝜌</m:t>
                          </m:r>
                        </m:den>
                      </m:f>
                      <m:r>
                        <a:rPr lang="en-US" sz="2400" b="0" i="1" smtClean="0">
                          <a:latin typeface="Cambria Math" panose="02040503050406030204" pitchFamily="18" charset="0"/>
                        </a:rPr>
                        <m:t>=</m:t>
                      </m:r>
                      <m:f>
                        <m:fPr>
                          <m:ctrlPr>
                            <a:rPr lang="en-US" sz="2400" b="0" i="1" smtClean="0">
                              <a:latin typeface="Cambria Math" panose="02040503050406030204" pitchFamily="18" charset="0"/>
                            </a:rPr>
                          </m:ctrlPr>
                        </m:fPr>
                        <m:num>
                          <m:r>
                            <a:rPr lang="en-US" sz="2400" b="0" i="1" smtClean="0">
                              <a:latin typeface="Cambria Math" panose="02040503050406030204" pitchFamily="18" charset="0"/>
                            </a:rPr>
                            <m:t>𝑀</m:t>
                          </m:r>
                        </m:num>
                        <m:den>
                          <m:r>
                            <a:rPr lang="en-US" sz="2400" b="0" i="1" smtClean="0">
                              <a:latin typeface="Cambria Math" panose="02040503050406030204" pitchFamily="18" charset="0"/>
                            </a:rPr>
                            <m:t>𝐸𝐼</m:t>
                          </m:r>
                        </m:den>
                      </m:f>
                    </m:oMath>
                  </m:oMathPara>
                </a14:m>
                <a:endParaRPr lang="en-MY" sz="2400" dirty="0"/>
              </a:p>
            </p:txBody>
          </p:sp>
        </mc:Choice>
        <mc:Fallback xmlns="">
          <p:sp>
            <p:nvSpPr>
              <p:cNvPr id="2" name="TextBox 1">
                <a:extLst>
                  <a:ext uri="{FF2B5EF4-FFF2-40B4-BE49-F238E27FC236}">
                    <a16:creationId xmlns:a16="http://schemas.microsoft.com/office/drawing/2014/main" id="{F527247C-12E8-7E39-166F-A7A9DE9BB453}"/>
                  </a:ext>
                </a:extLst>
              </p:cNvPr>
              <p:cNvSpPr txBox="1">
                <a:spLocks noRot="1" noChangeAspect="1" noMove="1" noResize="1" noEditPoints="1" noAdjustHandles="1" noChangeArrowheads="1" noChangeShapeType="1" noTextEdit="1"/>
              </p:cNvSpPr>
              <p:nvPr/>
            </p:nvSpPr>
            <p:spPr>
              <a:xfrm>
                <a:off x="2057400" y="4950712"/>
                <a:ext cx="965136" cy="756426"/>
              </a:xfrm>
              <a:prstGeom prst="rect">
                <a:avLst/>
              </a:prstGeom>
              <a:blipFill>
                <a:blip r:embed="rId4"/>
                <a:stretch>
                  <a:fillRect/>
                </a:stretch>
              </a:blipFill>
            </p:spPr>
            <p:txBody>
              <a:bodyPr/>
              <a:lstStyle/>
              <a:p>
                <a:r>
                  <a:rPr lang="en-MY">
                    <a:noFill/>
                  </a:rPr>
                  <a:t> </a:t>
                </a:r>
              </a:p>
            </p:txBody>
          </p:sp>
        </mc:Fallback>
      </mc:AlternateContent>
    </p:spTree>
    <p:extLst>
      <p:ext uri="{BB962C8B-B14F-4D97-AF65-F5344CB8AC3E}">
        <p14:creationId xmlns:p14="http://schemas.microsoft.com/office/powerpoint/2010/main" val="2362688718"/>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168C789F-0105-4DA0-B6AB-9BC381986EF4}" type="slidenum">
              <a:rPr lang="en-US" altLang="en-US" sz="1400">
                <a:latin typeface="Arial" panose="020B0604020202020204" pitchFamily="34" charset="0"/>
              </a:rPr>
              <a:pPr eaLnBrk="1" hangingPunct="1">
                <a:buFontTx/>
                <a:buNone/>
              </a:pPr>
              <a:t>81</a:t>
            </a:fld>
            <a:endParaRPr lang="en-US" altLang="en-US" sz="1400">
              <a:latin typeface="Arial" panose="020B0604020202020204" pitchFamily="34" charset="0"/>
            </a:endParaRPr>
          </a:p>
        </p:txBody>
      </p:sp>
      <p:pic>
        <p:nvPicPr>
          <p:cNvPr id="3" name="Picture 2" descr="Ch06_EA-06-14a"/>
          <p:cNvPicPr>
            <a:picLocks noChangeAspect="1" noChangeArrowheads="1"/>
          </p:cNvPicPr>
          <p:nvPr/>
        </p:nvPicPr>
        <p:blipFill>
          <a:blip r:embed="rId2">
            <a:clrChange>
              <a:clrFrom>
                <a:srgbClr val="F5F5F5"/>
              </a:clrFrom>
              <a:clrTo>
                <a:srgbClr val="F5F5F5">
                  <a:alpha val="0"/>
                </a:srgbClr>
              </a:clrTo>
            </a:clrChange>
            <a:extLst>
              <a:ext uri="{28A0092B-C50C-407E-A947-70E740481C1C}">
                <a14:useLocalDpi xmlns:a14="http://schemas.microsoft.com/office/drawing/2010/main" val="0"/>
              </a:ext>
            </a:extLst>
          </a:blip>
          <a:srcRect b="69136"/>
          <a:stretch>
            <a:fillRect/>
          </a:stretch>
        </p:blipFill>
        <p:spPr bwMode="auto">
          <a:xfrm>
            <a:off x="838200" y="1066800"/>
            <a:ext cx="701040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descr="Ch06_EA-06-14a"/>
          <p:cNvPicPr>
            <a:picLocks noChangeAspect="1" noChangeArrowheads="1"/>
          </p:cNvPicPr>
          <p:nvPr/>
        </p:nvPicPr>
        <p:blipFill>
          <a:blip r:embed="rId2">
            <a:clrChange>
              <a:clrFrom>
                <a:srgbClr val="F5F5F5"/>
              </a:clrFrom>
              <a:clrTo>
                <a:srgbClr val="F5F5F5">
                  <a:alpha val="0"/>
                </a:srgbClr>
              </a:clrTo>
            </a:clrChange>
            <a:extLst>
              <a:ext uri="{28A0092B-C50C-407E-A947-70E740481C1C}">
                <a14:useLocalDpi xmlns:a14="http://schemas.microsoft.com/office/drawing/2010/main" val="0"/>
              </a:ext>
            </a:extLst>
          </a:blip>
          <a:srcRect l="42392" t="92592" r="45651"/>
          <a:stretch>
            <a:fillRect/>
          </a:stretch>
        </p:blipFill>
        <p:spPr bwMode="auto">
          <a:xfrm>
            <a:off x="4038600" y="6019800"/>
            <a:ext cx="838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descr="AACLPLZ0"/>
          <p:cNvPicPr>
            <a:picLocks noChangeAspect="1" noChangeArrowheads="1"/>
          </p:cNvPicPr>
          <p:nvPr/>
        </p:nvPicPr>
        <p:blipFill>
          <a:blip r:embed="rId3">
            <a:clrChange>
              <a:clrFrom>
                <a:srgbClr val="FFFFFF"/>
              </a:clrFrom>
              <a:clrTo>
                <a:srgbClr val="FFFFFF">
                  <a:alpha val="0"/>
                </a:srgbClr>
              </a:clrTo>
            </a:clrChange>
            <a:lum bright="-12000"/>
            <a:extLst>
              <a:ext uri="{28A0092B-C50C-407E-A947-70E740481C1C}">
                <a14:useLocalDpi xmlns:a14="http://schemas.microsoft.com/office/drawing/2010/main" val="0"/>
              </a:ext>
            </a:extLst>
          </a:blip>
          <a:srcRect/>
          <a:stretch>
            <a:fillRect/>
          </a:stretch>
        </p:blipFill>
        <p:spPr bwMode="auto">
          <a:xfrm>
            <a:off x="2590800" y="3200400"/>
            <a:ext cx="3124200" cy="2859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8223294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BF76715F-D800-4930-A207-6AA70A47DC1E}" type="slidenum">
              <a:rPr lang="en-US" altLang="en-US" sz="1400">
                <a:latin typeface="Arial" panose="020B0604020202020204" pitchFamily="34" charset="0"/>
              </a:rPr>
              <a:pPr eaLnBrk="1" hangingPunct="1">
                <a:buFontTx/>
                <a:buNone/>
              </a:pPr>
              <a:t>82</a:t>
            </a:fld>
            <a:endParaRPr lang="en-US" altLang="en-US" sz="1400">
              <a:latin typeface="Arial" panose="020B0604020202020204" pitchFamily="34" charset="0"/>
            </a:endParaRPr>
          </a:p>
        </p:txBody>
      </p:sp>
      <p:pic>
        <p:nvPicPr>
          <p:cNvPr id="3" name="Picture 2" descr="Ch06_EA-06-14b"/>
          <p:cNvPicPr>
            <a:picLocks noChangeAspect="1" noChangeArrowheads="1"/>
          </p:cNvPicPr>
          <p:nvPr/>
        </p:nvPicPr>
        <p:blipFill>
          <a:blip r:embed="rId2">
            <a:clrChange>
              <a:clrFrom>
                <a:srgbClr val="F5F5F5"/>
              </a:clrFrom>
              <a:clrTo>
                <a:srgbClr val="F5F5F5">
                  <a:alpha val="0"/>
                </a:srgbClr>
              </a:clrTo>
            </a:clrChange>
            <a:extLst>
              <a:ext uri="{28A0092B-C50C-407E-A947-70E740481C1C}">
                <a14:useLocalDpi xmlns:a14="http://schemas.microsoft.com/office/drawing/2010/main" val="0"/>
              </a:ext>
            </a:extLst>
          </a:blip>
          <a:srcRect/>
          <a:stretch>
            <a:fillRect/>
          </a:stretch>
        </p:blipFill>
        <p:spPr bwMode="auto">
          <a:xfrm>
            <a:off x="381000" y="914400"/>
            <a:ext cx="8305800" cy="5160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34836611"/>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6A3A9BB7-7B85-4088-86B4-1923E68E28DA}" type="slidenum">
              <a:rPr lang="en-US" altLang="en-US" sz="1400">
                <a:latin typeface="Arial" panose="020B0604020202020204" pitchFamily="34" charset="0"/>
              </a:rPr>
              <a:pPr eaLnBrk="1" hangingPunct="1">
                <a:buFontTx/>
                <a:buNone/>
              </a:pPr>
              <a:t>83</a:t>
            </a:fld>
            <a:endParaRPr lang="en-US" altLang="en-US" sz="1400">
              <a:latin typeface="Arial" panose="020B0604020202020204" pitchFamily="34" charset="0"/>
            </a:endParaRPr>
          </a:p>
        </p:txBody>
      </p:sp>
      <p:pic>
        <p:nvPicPr>
          <p:cNvPr id="3" name="Picture 2"/>
          <p:cNvPicPr>
            <a:picLocks noChangeAspect="1" noChangeArrowheads="1"/>
          </p:cNvPicPr>
          <p:nvPr/>
        </p:nvPicPr>
        <p:blipFill>
          <a:blip r:embed="rId2">
            <a:clrChange>
              <a:clrFrom>
                <a:srgbClr val="F2F2F2"/>
              </a:clrFrom>
              <a:clrTo>
                <a:srgbClr val="F2F2F2">
                  <a:alpha val="0"/>
                </a:srgbClr>
              </a:clrTo>
            </a:clrChange>
            <a:extLst>
              <a:ext uri="{28A0092B-C50C-407E-A947-70E740481C1C}">
                <a14:useLocalDpi xmlns:a14="http://schemas.microsoft.com/office/drawing/2010/main" val="0"/>
              </a:ext>
            </a:extLst>
          </a:blip>
          <a:srcRect b="61713"/>
          <a:stretch>
            <a:fillRect/>
          </a:stretch>
        </p:blipFill>
        <p:spPr bwMode="auto">
          <a:xfrm>
            <a:off x="152400" y="379413"/>
            <a:ext cx="8307388" cy="2363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p:cNvPicPr>
            <a:picLocks noChangeAspect="1" noChangeArrowheads="1"/>
          </p:cNvPicPr>
          <p:nvPr/>
        </p:nvPicPr>
        <p:blipFill>
          <a:blip r:embed="rId2">
            <a:clrChange>
              <a:clrFrom>
                <a:srgbClr val="F2F2F2"/>
              </a:clrFrom>
              <a:clrTo>
                <a:srgbClr val="F2F2F2">
                  <a:alpha val="0"/>
                </a:srgbClr>
              </a:clrTo>
            </a:clrChange>
            <a:extLst>
              <a:ext uri="{28A0092B-C50C-407E-A947-70E740481C1C}">
                <a14:useLocalDpi xmlns:a14="http://schemas.microsoft.com/office/drawing/2010/main" val="0"/>
              </a:ext>
            </a:extLst>
          </a:blip>
          <a:srcRect t="41965" r="37627" b="9900"/>
          <a:stretch>
            <a:fillRect/>
          </a:stretch>
        </p:blipFill>
        <p:spPr bwMode="auto">
          <a:xfrm>
            <a:off x="457200" y="2971800"/>
            <a:ext cx="5181600"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descr="AACLPME0"/>
          <p:cNvPicPr>
            <a:picLocks noChangeAspect="1" noChangeArrowheads="1"/>
          </p:cNvPicPr>
          <p:nvPr/>
        </p:nvPicPr>
        <p:blipFill>
          <a:blip r:embed="rId3">
            <a:clrChange>
              <a:clrFrom>
                <a:srgbClr val="FFFFFF"/>
              </a:clrFrom>
              <a:clrTo>
                <a:srgbClr val="FFFFFF">
                  <a:alpha val="0"/>
                </a:srgbClr>
              </a:clrTo>
            </a:clrChange>
            <a:lum bright="-12000"/>
            <a:extLst>
              <a:ext uri="{28A0092B-C50C-407E-A947-70E740481C1C}">
                <a14:useLocalDpi xmlns:a14="http://schemas.microsoft.com/office/drawing/2010/main" val="0"/>
              </a:ext>
            </a:extLst>
          </a:blip>
          <a:srcRect/>
          <a:stretch>
            <a:fillRect/>
          </a:stretch>
        </p:blipFill>
        <p:spPr bwMode="auto">
          <a:xfrm>
            <a:off x="5638800" y="2971800"/>
            <a:ext cx="3124200" cy="312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03663340"/>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53DF4791-258E-4878-9E40-DF85F867A167}" type="slidenum">
              <a:rPr lang="en-US" altLang="en-US" sz="1400">
                <a:latin typeface="Arial" panose="020B0604020202020204" pitchFamily="34" charset="0"/>
              </a:rPr>
              <a:pPr eaLnBrk="1" hangingPunct="1">
                <a:buFontTx/>
                <a:buNone/>
              </a:pPr>
              <a:t>84</a:t>
            </a:fld>
            <a:endParaRPr lang="en-US" altLang="en-US" sz="1400">
              <a:latin typeface="Arial" panose="020B0604020202020204" pitchFamily="34" charset="0"/>
            </a:endParaRPr>
          </a:p>
        </p:txBody>
      </p:sp>
      <p:pic>
        <p:nvPicPr>
          <p:cNvPr id="3" name="Picture 2"/>
          <p:cNvPicPr>
            <a:picLocks noChangeAspect="1" noChangeArrowheads="1"/>
          </p:cNvPicPr>
          <p:nvPr/>
        </p:nvPicPr>
        <p:blipFill>
          <a:blip r:embed="rId2">
            <a:clrChange>
              <a:clrFrom>
                <a:srgbClr val="F2F2F2"/>
              </a:clrFrom>
              <a:clrTo>
                <a:srgbClr val="F2F2F2">
                  <a:alpha val="0"/>
                </a:srgbClr>
              </a:clrTo>
            </a:clrChange>
            <a:extLst>
              <a:ext uri="{28A0092B-C50C-407E-A947-70E740481C1C}">
                <a14:useLocalDpi xmlns:a14="http://schemas.microsoft.com/office/drawing/2010/main" val="0"/>
              </a:ext>
            </a:extLst>
          </a:blip>
          <a:srcRect t="56801"/>
          <a:stretch>
            <a:fillRect/>
          </a:stretch>
        </p:blipFill>
        <p:spPr bwMode="auto">
          <a:xfrm>
            <a:off x="381000" y="3886200"/>
            <a:ext cx="8307388" cy="266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descr="AACLPMD0"/>
          <p:cNvPicPr>
            <a:picLocks noChangeAspect="1" noChangeArrowheads="1"/>
          </p:cNvPicPr>
          <p:nvPr/>
        </p:nvPicPr>
        <p:blipFill>
          <a:blip r:embed="rId3">
            <a:clrChange>
              <a:clrFrom>
                <a:srgbClr val="FFFFFF"/>
              </a:clrFrom>
              <a:clrTo>
                <a:srgbClr val="FFFFFF">
                  <a:alpha val="0"/>
                </a:srgbClr>
              </a:clrTo>
            </a:clrChange>
            <a:lum bright="-12000"/>
            <a:extLst>
              <a:ext uri="{28A0092B-C50C-407E-A947-70E740481C1C}">
                <a14:useLocalDpi xmlns:a14="http://schemas.microsoft.com/office/drawing/2010/main" val="0"/>
              </a:ext>
            </a:extLst>
          </a:blip>
          <a:srcRect/>
          <a:stretch>
            <a:fillRect/>
          </a:stretch>
        </p:blipFill>
        <p:spPr bwMode="auto">
          <a:xfrm>
            <a:off x="1981200" y="1447800"/>
            <a:ext cx="4953000" cy="2476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1051895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AA63F406-6407-4783-9AD0-164F208F6F46}" type="slidenum">
              <a:rPr lang="en-US" altLang="en-US" sz="1400">
                <a:latin typeface="Arial" panose="020B0604020202020204" pitchFamily="34" charset="0"/>
              </a:rPr>
              <a:pPr eaLnBrk="1" hangingPunct="1">
                <a:buFontTx/>
                <a:buNone/>
              </a:pPr>
              <a:t>85</a:t>
            </a:fld>
            <a:endParaRPr lang="en-US" altLang="en-US" sz="1400">
              <a:latin typeface="Arial" panose="020B0604020202020204" pitchFamily="34" charset="0"/>
            </a:endParaRPr>
          </a:p>
        </p:txBody>
      </p:sp>
      <p:pic>
        <p:nvPicPr>
          <p:cNvPr id="3" name="Picture 2"/>
          <p:cNvPicPr>
            <a:picLocks noChangeAspect="1" noChangeArrowheads="1"/>
          </p:cNvPicPr>
          <p:nvPr/>
        </p:nvPicPr>
        <p:blipFill>
          <a:blip r:embed="rId2">
            <a:clrChange>
              <a:clrFrom>
                <a:srgbClr val="F2F2F2"/>
              </a:clrFrom>
              <a:clrTo>
                <a:srgbClr val="F2F2F2">
                  <a:alpha val="0"/>
                </a:srgbClr>
              </a:clrTo>
            </a:clrChange>
            <a:extLst>
              <a:ext uri="{28A0092B-C50C-407E-A947-70E740481C1C}">
                <a14:useLocalDpi xmlns:a14="http://schemas.microsoft.com/office/drawing/2010/main" val="0"/>
              </a:ext>
            </a:extLst>
          </a:blip>
          <a:srcRect/>
          <a:stretch>
            <a:fillRect/>
          </a:stretch>
        </p:blipFill>
        <p:spPr bwMode="auto">
          <a:xfrm>
            <a:off x="381000" y="379413"/>
            <a:ext cx="8307388" cy="6173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19320339"/>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59A98EE1-7F74-4CCF-91D8-72A906235484}" type="slidenum">
              <a:rPr lang="en-US" altLang="en-US" sz="1400">
                <a:latin typeface="Arial" panose="020B0604020202020204" pitchFamily="34" charset="0"/>
              </a:rPr>
              <a:pPr eaLnBrk="1" hangingPunct="1">
                <a:buFontTx/>
                <a:buNone/>
              </a:pPr>
              <a:t>86</a:t>
            </a:fld>
            <a:endParaRPr lang="en-US" altLang="en-US" sz="1400">
              <a:latin typeface="Arial" panose="020B0604020202020204" pitchFamily="34" charset="0"/>
            </a:endParaRPr>
          </a:p>
        </p:txBody>
      </p:sp>
      <p:pic>
        <p:nvPicPr>
          <p:cNvPr id="3" name="Picture 2" descr="AACLPMF0"/>
          <p:cNvPicPr>
            <a:picLocks noChangeAspect="1" noChangeArrowheads="1"/>
          </p:cNvPicPr>
          <p:nvPr/>
        </p:nvPicPr>
        <p:blipFill>
          <a:blip r:embed="rId2">
            <a:clrChange>
              <a:clrFrom>
                <a:srgbClr val="FFFFFF"/>
              </a:clrFrom>
              <a:clrTo>
                <a:srgbClr val="FFFFFF">
                  <a:alpha val="0"/>
                </a:srgbClr>
              </a:clrTo>
            </a:clrChange>
            <a:lum bright="-12000"/>
            <a:extLst>
              <a:ext uri="{28A0092B-C50C-407E-A947-70E740481C1C}">
                <a14:useLocalDpi xmlns:a14="http://schemas.microsoft.com/office/drawing/2010/main" val="0"/>
              </a:ext>
            </a:extLst>
          </a:blip>
          <a:srcRect/>
          <a:stretch>
            <a:fillRect/>
          </a:stretch>
        </p:blipFill>
        <p:spPr bwMode="auto">
          <a:xfrm>
            <a:off x="1295400" y="1524000"/>
            <a:ext cx="64008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1035262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48E31EC6-F703-4168-859C-B8C49B634CFA}" type="slidenum">
              <a:rPr lang="en-US" altLang="en-US" sz="1400">
                <a:latin typeface="Arial" panose="020B0604020202020204" pitchFamily="34" charset="0"/>
              </a:rPr>
              <a:pPr eaLnBrk="1" hangingPunct="1">
                <a:buFontTx/>
                <a:buNone/>
              </a:pPr>
              <a:t>87</a:t>
            </a:fld>
            <a:endParaRPr lang="en-US" altLang="en-US" sz="1400">
              <a:latin typeface="Arial" panose="020B0604020202020204" pitchFamily="34" charset="0"/>
            </a:endParaRPr>
          </a:p>
        </p:txBody>
      </p:sp>
      <p:pic>
        <p:nvPicPr>
          <p:cNvPr id="3" name="Picture 2"/>
          <p:cNvPicPr>
            <a:picLocks noChangeAspect="1" noChangeArrowheads="1"/>
          </p:cNvPicPr>
          <p:nvPr/>
        </p:nvPicPr>
        <p:blipFill>
          <a:blip r:embed="rId2">
            <a:clrChange>
              <a:clrFrom>
                <a:srgbClr val="F2F2F2"/>
              </a:clrFrom>
              <a:clrTo>
                <a:srgbClr val="F2F2F2">
                  <a:alpha val="0"/>
                </a:srgbClr>
              </a:clrTo>
            </a:clrChange>
            <a:extLst>
              <a:ext uri="{28A0092B-C50C-407E-A947-70E740481C1C}">
                <a14:useLocalDpi xmlns:a14="http://schemas.microsoft.com/office/drawing/2010/main" val="0"/>
              </a:ext>
            </a:extLst>
          </a:blip>
          <a:srcRect/>
          <a:stretch>
            <a:fillRect/>
          </a:stretch>
        </p:blipFill>
        <p:spPr bwMode="auto">
          <a:xfrm>
            <a:off x="836613" y="1066800"/>
            <a:ext cx="7621587" cy="566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08844881"/>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2"/>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3D2B5CDC-19CA-4800-8DFC-E6969C785B9D}" type="slidenum">
              <a:rPr lang="en-US" altLang="en-US" sz="1400">
                <a:latin typeface="Arial" panose="020B0604020202020204" pitchFamily="34" charset="0"/>
              </a:rPr>
              <a:pPr eaLnBrk="1" hangingPunct="1">
                <a:buFontTx/>
                <a:buNone/>
              </a:pPr>
              <a:t>88</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p:spPr>
        <p:txBody>
          <a:bodyPr/>
          <a:lstStyle/>
          <a:p>
            <a:pPr eaLnBrk="1" hangingPunct="1"/>
            <a:r>
              <a:rPr lang="en-US" altLang="en-US" dirty="0"/>
              <a:t>Sample Problem 5.1</a:t>
            </a:r>
          </a:p>
        </p:txBody>
      </p:sp>
      <p:pic>
        <p:nvPicPr>
          <p:cNvPr id="4" name="Picture 3" descr="msotw9_temp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8475" y="1568450"/>
            <a:ext cx="4171950" cy="1543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 Box 4"/>
          <p:cNvSpPr txBox="1">
            <a:spLocks noChangeArrowheads="1"/>
          </p:cNvSpPr>
          <p:nvPr/>
        </p:nvSpPr>
        <p:spPr bwMode="auto">
          <a:xfrm>
            <a:off x="619125" y="3513138"/>
            <a:ext cx="4108450" cy="1616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FontTx/>
              <a:buNone/>
            </a:pPr>
            <a:r>
              <a:rPr lang="en-US" altLang="en-US" sz="2000"/>
              <a:t>For the timber beam and loading shown, draw the shear and bend-moment diagrams and determine the maximum normal stress due to bending.</a:t>
            </a:r>
          </a:p>
        </p:txBody>
      </p:sp>
      <p:sp>
        <p:nvSpPr>
          <p:cNvPr id="6" name="Text Box 5"/>
          <p:cNvSpPr txBox="1">
            <a:spLocks noChangeArrowheads="1"/>
          </p:cNvSpPr>
          <p:nvPr/>
        </p:nvSpPr>
        <p:spPr bwMode="auto">
          <a:xfrm>
            <a:off x="4713288" y="914400"/>
            <a:ext cx="4160837" cy="1158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31775" indent="-231775"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FontTx/>
              <a:buNone/>
            </a:pPr>
            <a:r>
              <a:rPr lang="en-US" altLang="en-US" sz="2000"/>
              <a:t>SOLUTION:</a:t>
            </a:r>
          </a:p>
          <a:p>
            <a:pPr eaLnBrk="1" hangingPunct="1">
              <a:spcBef>
                <a:spcPct val="50000"/>
              </a:spcBef>
            </a:pPr>
            <a:r>
              <a:rPr lang="en-US" altLang="en-US" sz="2000"/>
              <a:t>Treating the entire beam as a rigid body, determine the reaction forces.</a:t>
            </a:r>
          </a:p>
        </p:txBody>
      </p:sp>
      <p:sp>
        <p:nvSpPr>
          <p:cNvPr id="7" name="Text Box 6"/>
          <p:cNvSpPr txBox="1">
            <a:spLocks noChangeArrowheads="1"/>
          </p:cNvSpPr>
          <p:nvPr/>
        </p:nvSpPr>
        <p:spPr bwMode="auto">
          <a:xfrm>
            <a:off x="4713288" y="4316413"/>
            <a:ext cx="4160837"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31775" indent="-231775"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pPr>
            <a:r>
              <a:rPr lang="en-US" altLang="en-US" sz="2000"/>
              <a:t>Identify the maximum shear and bending moment from plots of  their distributions.</a:t>
            </a:r>
          </a:p>
        </p:txBody>
      </p:sp>
      <p:sp>
        <p:nvSpPr>
          <p:cNvPr id="8" name="Text Box 7"/>
          <p:cNvSpPr txBox="1">
            <a:spLocks noChangeArrowheads="1"/>
          </p:cNvSpPr>
          <p:nvPr/>
        </p:nvSpPr>
        <p:spPr bwMode="auto">
          <a:xfrm>
            <a:off x="4713288" y="5484813"/>
            <a:ext cx="4160837"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31775" indent="-231775"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pPr>
            <a:r>
              <a:rPr lang="en-US" altLang="en-US" sz="2000"/>
              <a:t>Apply the elastic flexure formulas to determine the corresponding maximum normal stress.</a:t>
            </a:r>
          </a:p>
        </p:txBody>
      </p:sp>
      <p:sp>
        <p:nvSpPr>
          <p:cNvPr id="9" name="Text Box 8"/>
          <p:cNvSpPr txBox="1">
            <a:spLocks noChangeArrowheads="1"/>
          </p:cNvSpPr>
          <p:nvPr/>
        </p:nvSpPr>
        <p:spPr bwMode="auto">
          <a:xfrm>
            <a:off x="4713288" y="2233613"/>
            <a:ext cx="4160837" cy="1920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31775" indent="-231775"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pPr>
            <a:r>
              <a:rPr lang="en-US" altLang="en-US" sz="2000"/>
              <a:t>Section the beam at points near supports and load application points.  Apply equilibrium analyses on resulting free bodies to determine internal shear forces and bending couples.</a:t>
            </a:r>
          </a:p>
        </p:txBody>
      </p:sp>
    </p:spTree>
    <p:extLst>
      <p:ext uri="{BB962C8B-B14F-4D97-AF65-F5344CB8AC3E}">
        <p14:creationId xmlns:p14="http://schemas.microsoft.com/office/powerpoint/2010/main" val="40934932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utoUpdateAnimBg="0"/>
      <p:bldP spid="7" grpId="0" autoUpdateAnimBg="0"/>
      <p:bldP spid="8" grpId="0" autoUpdateAnimBg="0"/>
      <p:bldP spid="9" grpId="0" autoUpdateAnimBg="0"/>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2"/>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9283FCE6-A929-4838-9C3F-3FD11567B4D4}" type="slidenum">
              <a:rPr lang="en-US" altLang="en-US" sz="1400">
                <a:latin typeface="Arial" panose="020B0604020202020204" pitchFamily="34" charset="0"/>
              </a:rPr>
              <a:pPr eaLnBrk="1" hangingPunct="1">
                <a:buFontTx/>
                <a:buNone/>
              </a:pPr>
              <a:t>89</a:t>
            </a:fld>
            <a:endParaRPr lang="en-US" altLang="en-US" sz="1400">
              <a:latin typeface="Arial" panose="020B0604020202020204" pitchFamily="34" charset="0"/>
            </a:endParaRPr>
          </a:p>
        </p:txBody>
      </p:sp>
      <p:pic>
        <p:nvPicPr>
          <p:cNvPr id="3" name="Picture 2" descr="msotw9_temp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76238" y="1066800"/>
            <a:ext cx="2959100" cy="5751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a:spLocks noGrp="1" noChangeArrowheads="1"/>
          </p:cNvSpPr>
          <p:nvPr>
            <p:ph type="title"/>
          </p:nvPr>
        </p:nvSpPr>
        <p:spPr>
          <a:xfrm>
            <a:off x="57150" y="495300"/>
            <a:ext cx="8763000" cy="457200"/>
          </a:xfrm>
        </p:spPr>
        <p:txBody>
          <a:bodyPr/>
          <a:lstStyle/>
          <a:p>
            <a:pPr eaLnBrk="1" hangingPunct="1"/>
            <a:r>
              <a:rPr lang="en-US" altLang="en-US" dirty="0"/>
              <a:t>Sample Problem 5.1</a:t>
            </a:r>
          </a:p>
        </p:txBody>
      </p:sp>
      <p:grpSp>
        <p:nvGrpSpPr>
          <p:cNvPr id="5" name="Group 4"/>
          <p:cNvGrpSpPr>
            <a:grpSpLocks/>
          </p:cNvGrpSpPr>
          <p:nvPr/>
        </p:nvGrpSpPr>
        <p:grpSpPr bwMode="auto">
          <a:xfrm>
            <a:off x="3451225" y="965200"/>
            <a:ext cx="5692775" cy="1470025"/>
            <a:chOff x="2174" y="608"/>
            <a:chExt cx="3586" cy="926"/>
          </a:xfrm>
        </p:grpSpPr>
        <p:sp>
          <p:nvSpPr>
            <p:cNvPr id="6" name="Text Box 5"/>
            <p:cNvSpPr txBox="1">
              <a:spLocks noChangeArrowheads="1"/>
            </p:cNvSpPr>
            <p:nvPr/>
          </p:nvSpPr>
          <p:spPr bwMode="auto">
            <a:xfrm>
              <a:off x="2174" y="608"/>
              <a:ext cx="3586" cy="7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31775" indent="-231775"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FontTx/>
                <a:buNone/>
              </a:pPr>
              <a:r>
                <a:rPr lang="en-US" altLang="en-US" sz="2000"/>
                <a:t>SOLUTION:</a:t>
              </a:r>
            </a:p>
            <a:p>
              <a:pPr eaLnBrk="1" hangingPunct="1">
                <a:spcBef>
                  <a:spcPct val="50000"/>
                </a:spcBef>
              </a:pPr>
              <a:r>
                <a:rPr lang="en-US" altLang="en-US" sz="2000"/>
                <a:t>Treating the entire beam as a rigid body, determine the reaction forces</a:t>
              </a:r>
            </a:p>
          </p:txBody>
        </p:sp>
        <p:graphicFrame>
          <p:nvGraphicFramePr>
            <p:cNvPr id="7" name="Object 6"/>
            <p:cNvGraphicFramePr>
              <a:graphicFrameLocks noChangeAspect="1"/>
            </p:cNvGraphicFramePr>
            <p:nvPr/>
          </p:nvGraphicFramePr>
          <p:xfrm>
            <a:off x="2346" y="1326"/>
            <a:ext cx="3048" cy="208"/>
          </p:xfrm>
          <a:graphic>
            <a:graphicData uri="http://schemas.openxmlformats.org/presentationml/2006/ole">
              <mc:AlternateContent xmlns:mc="http://schemas.openxmlformats.org/markup-compatibility/2006">
                <mc:Choice xmlns:v="urn:schemas-microsoft-com:vml" Requires="v">
                  <p:oleObj name="Equation" r:id="rId3" imgW="4838700" imgH="330200" progId="Equation.3">
                    <p:embed/>
                  </p:oleObj>
                </mc:Choice>
                <mc:Fallback>
                  <p:oleObj name="Equation" r:id="rId3" imgW="4838700" imgH="33020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46" y="1326"/>
                          <a:ext cx="3048" cy="20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grpSp>
        <p:nvGrpSpPr>
          <p:cNvPr id="8" name="Group 7"/>
          <p:cNvGrpSpPr>
            <a:grpSpLocks/>
          </p:cNvGrpSpPr>
          <p:nvPr/>
        </p:nvGrpSpPr>
        <p:grpSpPr bwMode="auto">
          <a:xfrm>
            <a:off x="3451225" y="2528888"/>
            <a:ext cx="5435600" cy="1346200"/>
            <a:chOff x="2174" y="1593"/>
            <a:chExt cx="3424" cy="848"/>
          </a:xfrm>
        </p:grpSpPr>
        <p:sp>
          <p:nvSpPr>
            <p:cNvPr id="9" name="Text Box 8"/>
            <p:cNvSpPr txBox="1">
              <a:spLocks noChangeArrowheads="1"/>
            </p:cNvSpPr>
            <p:nvPr/>
          </p:nvSpPr>
          <p:spPr bwMode="auto">
            <a:xfrm>
              <a:off x="2174" y="1593"/>
              <a:ext cx="3424" cy="4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31775" indent="-231775"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pPr>
              <a:r>
                <a:rPr lang="en-US" altLang="en-US" sz="2000"/>
                <a:t>Section the beam and apply equilibrium analyses on resulting free bodies</a:t>
              </a:r>
            </a:p>
          </p:txBody>
        </p:sp>
        <p:graphicFrame>
          <p:nvGraphicFramePr>
            <p:cNvPr id="10" name="Object 9"/>
            <p:cNvGraphicFramePr>
              <a:graphicFrameLocks noChangeAspect="1"/>
            </p:cNvGraphicFramePr>
            <p:nvPr/>
          </p:nvGraphicFramePr>
          <p:xfrm>
            <a:off x="2438" y="2025"/>
            <a:ext cx="2624" cy="416"/>
          </p:xfrm>
          <a:graphic>
            <a:graphicData uri="http://schemas.openxmlformats.org/presentationml/2006/ole">
              <mc:AlternateContent xmlns:mc="http://schemas.openxmlformats.org/markup-compatibility/2006">
                <mc:Choice xmlns:v="urn:schemas-microsoft-com:vml" Requires="v">
                  <p:oleObj name="Equation" r:id="rId5" imgW="4165600" imgH="660400" progId="Equation.3">
                    <p:embed/>
                  </p:oleObj>
                </mc:Choice>
                <mc:Fallback>
                  <p:oleObj name="Equation" r:id="rId5" imgW="4165600" imgH="66040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38" y="2025"/>
                          <a:ext cx="2624" cy="41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graphicFrame>
        <p:nvGraphicFramePr>
          <p:cNvPr id="11" name="Object 10"/>
          <p:cNvGraphicFramePr>
            <a:graphicFrameLocks noChangeAspect="1"/>
          </p:cNvGraphicFramePr>
          <p:nvPr/>
        </p:nvGraphicFramePr>
        <p:xfrm>
          <a:off x="3876675" y="4067175"/>
          <a:ext cx="4813300" cy="660400"/>
        </p:xfrm>
        <a:graphic>
          <a:graphicData uri="http://schemas.openxmlformats.org/presentationml/2006/ole">
            <mc:AlternateContent xmlns:mc="http://schemas.openxmlformats.org/markup-compatibility/2006">
              <mc:Choice xmlns:v="urn:schemas-microsoft-com:vml" Requires="v">
                <p:oleObj name="Equation" r:id="rId7" imgW="4813300" imgH="660400" progId="Equation.3">
                  <p:embed/>
                </p:oleObj>
              </mc:Choice>
              <mc:Fallback>
                <p:oleObj name="Equation" r:id="rId7" imgW="4813300" imgH="660400" progId="Equation.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876675" y="4067175"/>
                        <a:ext cx="4813300" cy="660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2" name="Object 11"/>
          <p:cNvGraphicFramePr>
            <a:graphicFrameLocks noChangeAspect="1"/>
          </p:cNvGraphicFramePr>
          <p:nvPr/>
        </p:nvGraphicFramePr>
        <p:xfrm>
          <a:off x="4778375" y="4919663"/>
          <a:ext cx="2768600" cy="1422400"/>
        </p:xfrm>
        <a:graphic>
          <a:graphicData uri="http://schemas.openxmlformats.org/presentationml/2006/ole">
            <mc:AlternateContent xmlns:mc="http://schemas.openxmlformats.org/markup-compatibility/2006">
              <mc:Choice xmlns:v="urn:schemas-microsoft-com:vml" Requires="v">
                <p:oleObj name="Equation" r:id="rId9" imgW="2768600" imgH="1422400" progId="Equation.3">
                  <p:embed/>
                </p:oleObj>
              </mc:Choice>
              <mc:Fallback>
                <p:oleObj name="Equation" r:id="rId9" imgW="2768600" imgH="1422400" progId="Equation.3">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778375" y="4919663"/>
                        <a:ext cx="2768600" cy="1422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extLst>
      <p:ext uri="{BB962C8B-B14F-4D97-AF65-F5344CB8AC3E}">
        <p14:creationId xmlns:p14="http://schemas.microsoft.com/office/powerpoint/2010/main" val="10000032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499"/>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499"/>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499"/>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4"/>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8047255F-E58C-44EF-8A4E-2F37993FE28F}" type="slidenum">
              <a:rPr lang="en-US" altLang="en-US" sz="1400">
                <a:latin typeface="Arial" panose="020B0604020202020204" pitchFamily="34" charset="0"/>
              </a:rPr>
              <a:pPr eaLnBrk="1" hangingPunct="1">
                <a:buFontTx/>
                <a:buNone/>
              </a:pPr>
              <a:t>9</a:t>
            </a:fld>
            <a:endParaRPr lang="en-US" altLang="en-US" sz="1400">
              <a:latin typeface="Arial" panose="020B0604020202020204" pitchFamily="34" charset="0"/>
            </a:endParaRPr>
          </a:p>
        </p:txBody>
      </p:sp>
      <p:sp>
        <p:nvSpPr>
          <p:cNvPr id="3" name="Rectangle 3"/>
          <p:cNvSpPr>
            <a:spLocks noGrp="1" noChangeArrowheads="1"/>
          </p:cNvSpPr>
          <p:nvPr>
            <p:ph type="title"/>
          </p:nvPr>
        </p:nvSpPr>
        <p:spPr>
          <a:xfrm>
            <a:off x="57150" y="495300"/>
            <a:ext cx="8763000" cy="457200"/>
          </a:xfrm>
          <a:noFill/>
        </p:spPr>
        <p:txBody>
          <a:bodyPr/>
          <a:lstStyle/>
          <a:p>
            <a:pPr eaLnBrk="1" hangingPunct="1"/>
            <a:r>
              <a:rPr lang="en-US" altLang="en-US" sz="2400" dirty="0"/>
              <a:t>6.1 SHEAR AND MOMENT DIAGRAMS</a:t>
            </a:r>
          </a:p>
        </p:txBody>
      </p:sp>
      <p:sp>
        <p:nvSpPr>
          <p:cNvPr id="4" name="Rectangle 2"/>
          <p:cNvSpPr txBox="1">
            <a:spLocks noChangeArrowheads="1"/>
          </p:cNvSpPr>
          <p:nvPr/>
        </p:nvSpPr>
        <p:spPr bwMode="auto">
          <a:xfrm>
            <a:off x="233363" y="1066800"/>
            <a:ext cx="8605837" cy="5410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altLang="en-US" sz="2800">
                <a:latin typeface="Arial" panose="020B0604020202020204" pitchFamily="34" charset="0"/>
              </a:rPr>
              <a:t>In order to design a beam, it is necessary to determine the maximum shear and moment in the beam</a:t>
            </a:r>
          </a:p>
          <a:p>
            <a:r>
              <a:rPr lang="en-US" altLang="en-US" sz="2800">
                <a:latin typeface="Arial" panose="020B0604020202020204" pitchFamily="34" charset="0"/>
              </a:rPr>
              <a:t>Express </a:t>
            </a:r>
            <a:r>
              <a:rPr lang="en-US" altLang="en-US" sz="2800" b="1">
                <a:latin typeface="Arial" panose="020B0604020202020204" pitchFamily="34" charset="0"/>
              </a:rPr>
              <a:t>V</a:t>
            </a:r>
            <a:r>
              <a:rPr lang="en-US" altLang="en-US" sz="2800">
                <a:latin typeface="Arial" panose="020B0604020202020204" pitchFamily="34" charset="0"/>
              </a:rPr>
              <a:t> and </a:t>
            </a:r>
            <a:r>
              <a:rPr lang="en-US" altLang="en-US" sz="2800" b="1">
                <a:latin typeface="Arial" panose="020B0604020202020204" pitchFamily="34" charset="0"/>
              </a:rPr>
              <a:t>M</a:t>
            </a:r>
            <a:r>
              <a:rPr lang="en-US" altLang="en-US" sz="2800">
                <a:latin typeface="Arial" panose="020B0604020202020204" pitchFamily="34" charset="0"/>
              </a:rPr>
              <a:t> as functions of arbitrary position </a:t>
            </a:r>
            <a:r>
              <a:rPr lang="en-US" altLang="en-US" sz="2800" i="1"/>
              <a:t>x</a:t>
            </a:r>
            <a:r>
              <a:rPr lang="en-US" altLang="en-US" sz="2800">
                <a:latin typeface="Arial" panose="020B0604020202020204" pitchFamily="34" charset="0"/>
              </a:rPr>
              <a:t> along axis.</a:t>
            </a:r>
          </a:p>
          <a:p>
            <a:r>
              <a:rPr lang="en-US" altLang="en-US" sz="2800">
                <a:latin typeface="Arial" panose="020B0604020202020204" pitchFamily="34" charset="0"/>
              </a:rPr>
              <a:t>These functions can be represented by graphs called </a:t>
            </a:r>
            <a:r>
              <a:rPr lang="en-US" altLang="en-US" sz="2800" i="1">
                <a:latin typeface="Arial" panose="020B0604020202020204" pitchFamily="34" charset="0"/>
              </a:rPr>
              <a:t>shear and moment diagrams</a:t>
            </a:r>
          </a:p>
          <a:p>
            <a:r>
              <a:rPr lang="en-US" altLang="en-US" sz="2800">
                <a:latin typeface="Arial" panose="020B0604020202020204" pitchFamily="34" charset="0"/>
              </a:rPr>
              <a:t>Engineers need to know the </a:t>
            </a:r>
            <a:r>
              <a:rPr lang="en-US" altLang="en-US" sz="2800" i="1">
                <a:latin typeface="Arial" panose="020B0604020202020204" pitchFamily="34" charset="0"/>
              </a:rPr>
              <a:t>variation</a:t>
            </a:r>
            <a:r>
              <a:rPr lang="en-US" altLang="en-US" sz="2800">
                <a:latin typeface="Arial" panose="020B0604020202020204" pitchFamily="34" charset="0"/>
              </a:rPr>
              <a:t> of shear and moment along the beam to know where to reinforce it</a:t>
            </a:r>
          </a:p>
        </p:txBody>
      </p:sp>
    </p:spTree>
    <p:extLst>
      <p:ext uri="{BB962C8B-B14F-4D97-AF65-F5344CB8AC3E}">
        <p14:creationId xmlns:p14="http://schemas.microsoft.com/office/powerpoint/2010/main" val="440467630"/>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2"/>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96DFB955-E0AE-44A8-83F8-5986B2C76A5B}" type="slidenum">
              <a:rPr lang="en-US" altLang="en-US" sz="1400">
                <a:latin typeface="Arial" panose="020B0604020202020204" pitchFamily="34" charset="0"/>
              </a:rPr>
              <a:pPr eaLnBrk="1" hangingPunct="1">
                <a:buFontTx/>
                <a:buNone/>
              </a:pPr>
              <a:t>90</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57200"/>
            <a:ext cx="8763000" cy="457200"/>
          </a:xfrm>
        </p:spPr>
        <p:txBody>
          <a:bodyPr/>
          <a:lstStyle/>
          <a:p>
            <a:pPr eaLnBrk="1" hangingPunct="1"/>
            <a:r>
              <a:rPr lang="en-US" altLang="en-US" dirty="0"/>
              <a:t>Sample Problem 5.1</a:t>
            </a:r>
          </a:p>
        </p:txBody>
      </p:sp>
      <p:pic>
        <p:nvPicPr>
          <p:cNvPr id="4" name="Picture 3" descr="msotw9_temp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5438" y="1017588"/>
            <a:ext cx="3748087" cy="1457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4" descr="msotw9_temp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4213" y="2733675"/>
            <a:ext cx="3489325" cy="3254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6" name="Group 5"/>
          <p:cNvGrpSpPr>
            <a:grpSpLocks/>
          </p:cNvGrpSpPr>
          <p:nvPr/>
        </p:nvGrpSpPr>
        <p:grpSpPr bwMode="auto">
          <a:xfrm>
            <a:off x="4186238" y="968375"/>
            <a:ext cx="4957762" cy="1169988"/>
            <a:chOff x="2637" y="610"/>
            <a:chExt cx="3123" cy="737"/>
          </a:xfrm>
        </p:grpSpPr>
        <p:sp>
          <p:nvSpPr>
            <p:cNvPr id="7" name="Text Box 6"/>
            <p:cNvSpPr txBox="1">
              <a:spLocks noChangeArrowheads="1"/>
            </p:cNvSpPr>
            <p:nvPr/>
          </p:nvSpPr>
          <p:spPr bwMode="auto">
            <a:xfrm>
              <a:off x="2637" y="610"/>
              <a:ext cx="3123" cy="4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31775" indent="-231775"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pPr>
              <a:r>
                <a:rPr lang="en-US" altLang="en-US" sz="2000"/>
                <a:t>Identify the maximum shear and bending moment from plots of  their distributions.</a:t>
              </a:r>
            </a:p>
          </p:txBody>
        </p:sp>
        <p:graphicFrame>
          <p:nvGraphicFramePr>
            <p:cNvPr id="8" name="Object 7"/>
            <p:cNvGraphicFramePr>
              <a:graphicFrameLocks noChangeAspect="1"/>
            </p:cNvGraphicFramePr>
            <p:nvPr/>
          </p:nvGraphicFramePr>
          <p:xfrm>
            <a:off x="2983" y="1155"/>
            <a:ext cx="2040" cy="192"/>
          </p:xfrm>
          <a:graphic>
            <a:graphicData uri="http://schemas.openxmlformats.org/presentationml/2006/ole">
              <mc:AlternateContent xmlns:mc="http://schemas.openxmlformats.org/markup-compatibility/2006">
                <mc:Choice xmlns:v="urn:schemas-microsoft-com:vml" Requires="v">
                  <p:oleObj name="Equation" r:id="rId4" imgW="3238500" imgH="304800" progId="Equation.3">
                    <p:embed/>
                  </p:oleObj>
                </mc:Choice>
                <mc:Fallback>
                  <p:oleObj name="Equation" r:id="rId4" imgW="3238500" imgH="304800" progId="Equation.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83" y="1155"/>
                          <a:ext cx="2040" cy="19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sp>
        <p:nvSpPr>
          <p:cNvPr id="9" name="Text Box 9"/>
          <p:cNvSpPr txBox="1">
            <a:spLocks noChangeArrowheads="1"/>
          </p:cNvSpPr>
          <p:nvPr/>
        </p:nvSpPr>
        <p:spPr bwMode="auto">
          <a:xfrm>
            <a:off x="4198938" y="2393950"/>
            <a:ext cx="3921125"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31775" indent="-231775"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pPr>
            <a:r>
              <a:rPr lang="en-US" altLang="en-US" sz="2000"/>
              <a:t>Apply the elastic flexure formulas to determine the corresponding maximum normal stress.</a:t>
            </a:r>
          </a:p>
        </p:txBody>
      </p:sp>
      <p:graphicFrame>
        <p:nvGraphicFramePr>
          <p:cNvPr id="10" name="Object 10"/>
          <p:cNvGraphicFramePr>
            <a:graphicFrameLocks noChangeAspect="1"/>
          </p:cNvGraphicFramePr>
          <p:nvPr/>
        </p:nvGraphicFramePr>
        <p:xfrm>
          <a:off x="4262438" y="3452813"/>
          <a:ext cx="4002087" cy="2033587"/>
        </p:xfrm>
        <a:graphic>
          <a:graphicData uri="http://schemas.openxmlformats.org/presentationml/2006/ole">
            <mc:AlternateContent xmlns:mc="http://schemas.openxmlformats.org/markup-compatibility/2006">
              <mc:Choice xmlns:v="urn:schemas-microsoft-com:vml" Requires="v">
                <p:oleObj name="Equation" r:id="rId6" imgW="2400300" imgH="1219200" progId="Equation.DSMT4">
                  <p:embed/>
                </p:oleObj>
              </mc:Choice>
              <mc:Fallback>
                <p:oleObj name="Equation" r:id="rId6" imgW="2400300" imgH="1219200" progId="Equation.DSMT4">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262438" y="3452813"/>
                        <a:ext cx="4002087" cy="20335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1" name="Object 11"/>
          <p:cNvGraphicFramePr>
            <a:graphicFrameLocks noChangeAspect="1"/>
          </p:cNvGraphicFramePr>
          <p:nvPr/>
        </p:nvGraphicFramePr>
        <p:xfrm>
          <a:off x="4572000" y="5775325"/>
          <a:ext cx="2057400" cy="439738"/>
        </p:xfrm>
        <a:graphic>
          <a:graphicData uri="http://schemas.openxmlformats.org/presentationml/2006/ole">
            <mc:AlternateContent xmlns:mc="http://schemas.openxmlformats.org/markup-compatibility/2006">
              <mc:Choice xmlns:v="urn:schemas-microsoft-com:vml" Requires="v">
                <p:oleObj name="Equation" r:id="rId8" imgW="1663700" imgH="355600" progId="Equation.3">
                  <p:embed/>
                </p:oleObj>
              </mc:Choice>
              <mc:Fallback>
                <p:oleObj name="Equation" r:id="rId8" imgW="1663700" imgH="355600" progId="Equation.3">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72000" y="5775325"/>
                        <a:ext cx="2057400" cy="439738"/>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extLst>
      <p:ext uri="{BB962C8B-B14F-4D97-AF65-F5344CB8AC3E}">
        <p14:creationId xmlns:p14="http://schemas.microsoft.com/office/powerpoint/2010/main" val="2068835976"/>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5">
            <a:extLst>
              <a:ext uri="{FF2B5EF4-FFF2-40B4-BE49-F238E27FC236}">
                <a16:creationId xmlns:a16="http://schemas.microsoft.com/office/drawing/2014/main" id="{E64597A4-C219-B5D0-5E9D-0FDE332848A7}"/>
              </a:ext>
            </a:extLst>
          </p:cNvPr>
          <p:cNvSpPr txBox="1"/>
          <p:nvPr/>
        </p:nvSpPr>
        <p:spPr>
          <a:xfrm>
            <a:off x="342900" y="342900"/>
            <a:ext cx="8686800" cy="433452"/>
          </a:xfrm>
          <a:prstGeom prst="rect">
            <a:avLst/>
          </a:prstGeom>
          <a:solidFill>
            <a:srgbClr val="D2CFDB"/>
          </a:solidFill>
          <a:ln w="9525">
            <a:solidFill>
              <a:srgbClr val="384868"/>
            </a:solidFill>
          </a:ln>
        </p:spPr>
        <p:txBody>
          <a:bodyPr vert="horz" wrap="square" lIns="0" tIns="2540" rIns="0" bIns="0" rtlCol="0">
            <a:spAutoFit/>
          </a:bodyPr>
          <a:lstStyle/>
          <a:p>
            <a:pPr marL="91440">
              <a:lnSpc>
                <a:spcPct val="100000"/>
              </a:lnSpc>
              <a:spcBef>
                <a:spcPts val="20"/>
              </a:spcBef>
            </a:pPr>
            <a:r>
              <a:rPr sz="2800" dirty="0">
                <a:solidFill>
                  <a:srgbClr val="BE5F00"/>
                </a:solidFill>
                <a:latin typeface="Arial MT"/>
                <a:cs typeface="Arial MT"/>
              </a:rPr>
              <a:t>Beam</a:t>
            </a:r>
            <a:r>
              <a:rPr sz="2800" spc="-25" dirty="0">
                <a:solidFill>
                  <a:srgbClr val="BE5F00"/>
                </a:solidFill>
                <a:latin typeface="Arial MT"/>
                <a:cs typeface="Arial MT"/>
              </a:rPr>
              <a:t> </a:t>
            </a:r>
            <a:r>
              <a:rPr sz="2800" dirty="0">
                <a:solidFill>
                  <a:srgbClr val="BE5F00"/>
                </a:solidFill>
                <a:latin typeface="Arial MT"/>
                <a:cs typeface="Arial MT"/>
              </a:rPr>
              <a:t>Section</a:t>
            </a:r>
            <a:r>
              <a:rPr sz="2800" spc="-25" dirty="0">
                <a:solidFill>
                  <a:srgbClr val="BE5F00"/>
                </a:solidFill>
                <a:latin typeface="Arial MT"/>
                <a:cs typeface="Arial MT"/>
              </a:rPr>
              <a:t> </a:t>
            </a:r>
            <a:r>
              <a:rPr sz="2800" dirty="0">
                <a:solidFill>
                  <a:srgbClr val="BE5F00"/>
                </a:solidFill>
                <a:latin typeface="Arial MT"/>
                <a:cs typeface="Arial MT"/>
              </a:rPr>
              <a:t>Properties</a:t>
            </a:r>
            <a:r>
              <a:rPr lang="en-US" sz="2800" dirty="0">
                <a:solidFill>
                  <a:srgbClr val="BE5F00"/>
                </a:solidFill>
                <a:latin typeface="Arial MT"/>
                <a:cs typeface="Arial MT"/>
              </a:rPr>
              <a:t> for Beam Design</a:t>
            </a:r>
            <a:endParaRPr sz="2800" dirty="0">
              <a:latin typeface="Arial MT"/>
              <a:cs typeface="Arial MT"/>
            </a:endParaRPr>
          </a:p>
        </p:txBody>
      </p:sp>
      <p:sp>
        <p:nvSpPr>
          <p:cNvPr id="6" name="object 18">
            <a:extLst>
              <a:ext uri="{FF2B5EF4-FFF2-40B4-BE49-F238E27FC236}">
                <a16:creationId xmlns:a16="http://schemas.microsoft.com/office/drawing/2014/main" id="{92ED04AE-A2F6-52B9-50FA-696EFF489009}"/>
              </a:ext>
            </a:extLst>
          </p:cNvPr>
          <p:cNvSpPr txBox="1"/>
          <p:nvPr/>
        </p:nvSpPr>
        <p:spPr>
          <a:xfrm>
            <a:off x="4995069" y="2237011"/>
            <a:ext cx="2188845" cy="285115"/>
          </a:xfrm>
          <a:prstGeom prst="rect">
            <a:avLst/>
          </a:prstGeom>
        </p:spPr>
        <p:txBody>
          <a:bodyPr vert="horz" wrap="square" lIns="0" tIns="12700" rIns="0" bIns="0" rtlCol="0">
            <a:spAutoFit/>
          </a:bodyPr>
          <a:lstStyle/>
          <a:p>
            <a:pPr marL="38100">
              <a:lnSpc>
                <a:spcPct val="100000"/>
              </a:lnSpc>
              <a:spcBef>
                <a:spcPts val="100"/>
              </a:spcBef>
            </a:pPr>
            <a:r>
              <a:rPr sz="1700" spc="-5" dirty="0">
                <a:latin typeface="Times New Roman"/>
                <a:cs typeface="Times New Roman"/>
              </a:rPr>
              <a:t>section</a:t>
            </a:r>
            <a:r>
              <a:rPr sz="1700" spc="-45" dirty="0">
                <a:latin typeface="Times New Roman"/>
                <a:cs typeface="Times New Roman"/>
              </a:rPr>
              <a:t> </a:t>
            </a:r>
            <a:r>
              <a:rPr sz="1700" dirty="0">
                <a:latin typeface="Times New Roman"/>
                <a:cs typeface="Times New Roman"/>
              </a:rPr>
              <a:t>modulus</a:t>
            </a:r>
          </a:p>
        </p:txBody>
      </p:sp>
      <p:sp>
        <p:nvSpPr>
          <p:cNvPr id="7" name="object 19">
            <a:extLst>
              <a:ext uri="{FF2B5EF4-FFF2-40B4-BE49-F238E27FC236}">
                <a16:creationId xmlns:a16="http://schemas.microsoft.com/office/drawing/2014/main" id="{9B67185F-645C-4F4D-2472-015F735D5FC8}"/>
              </a:ext>
            </a:extLst>
          </p:cNvPr>
          <p:cNvSpPr txBox="1"/>
          <p:nvPr/>
        </p:nvSpPr>
        <p:spPr>
          <a:xfrm>
            <a:off x="3505200" y="922019"/>
            <a:ext cx="5524500" cy="1177245"/>
          </a:xfrm>
          <a:prstGeom prst="rect">
            <a:avLst/>
          </a:prstGeom>
        </p:spPr>
        <p:txBody>
          <a:bodyPr vert="horz" wrap="square" lIns="0" tIns="12700" rIns="0" bIns="0" rtlCol="0">
            <a:spAutoFit/>
          </a:bodyPr>
          <a:lstStyle/>
          <a:p>
            <a:pPr marL="265430" indent="-227329">
              <a:lnSpc>
                <a:spcPts val="2390"/>
              </a:lnSpc>
              <a:spcBef>
                <a:spcPts val="100"/>
              </a:spcBef>
              <a:buChar char="•"/>
              <a:tabLst>
                <a:tab pos="264795" algn="l"/>
                <a:tab pos="265430" algn="l"/>
              </a:tabLst>
            </a:pPr>
            <a:r>
              <a:rPr sz="2000" dirty="0">
                <a:latin typeface="Arial" panose="020B0604020202020204" pitchFamily="34" charset="0"/>
                <a:cs typeface="Arial" panose="020B0604020202020204" pitchFamily="34" charset="0"/>
              </a:rPr>
              <a:t>The</a:t>
            </a:r>
            <a:r>
              <a:rPr sz="2000" spc="-15" dirty="0">
                <a:latin typeface="Arial" panose="020B0604020202020204" pitchFamily="34" charset="0"/>
                <a:cs typeface="Arial" panose="020B0604020202020204" pitchFamily="34" charset="0"/>
              </a:rPr>
              <a:t> </a:t>
            </a:r>
            <a:r>
              <a:rPr sz="2000" spc="-5" dirty="0">
                <a:latin typeface="Arial" panose="020B0604020202020204" pitchFamily="34" charset="0"/>
                <a:cs typeface="Arial" panose="020B0604020202020204" pitchFamily="34" charset="0"/>
              </a:rPr>
              <a:t>maximum</a:t>
            </a:r>
            <a:r>
              <a:rPr sz="2000" spc="-20" dirty="0">
                <a:latin typeface="Arial" panose="020B0604020202020204" pitchFamily="34" charset="0"/>
                <a:cs typeface="Arial" panose="020B0604020202020204" pitchFamily="34" charset="0"/>
              </a:rPr>
              <a:t> </a:t>
            </a:r>
            <a:r>
              <a:rPr sz="2000" spc="-5" dirty="0">
                <a:latin typeface="Arial" panose="020B0604020202020204" pitchFamily="34" charset="0"/>
                <a:cs typeface="Arial" panose="020B0604020202020204" pitchFamily="34" charset="0"/>
              </a:rPr>
              <a:t>normal</a:t>
            </a:r>
            <a:r>
              <a:rPr sz="2000" spc="-20" dirty="0">
                <a:latin typeface="Arial" panose="020B0604020202020204" pitchFamily="34" charset="0"/>
                <a:cs typeface="Arial" panose="020B0604020202020204" pitchFamily="34" charset="0"/>
              </a:rPr>
              <a:t> </a:t>
            </a:r>
            <a:r>
              <a:rPr sz="2000" spc="-5" dirty="0">
                <a:latin typeface="Arial" panose="020B0604020202020204" pitchFamily="34" charset="0"/>
                <a:cs typeface="Arial" panose="020B0604020202020204" pitchFamily="34" charset="0"/>
              </a:rPr>
              <a:t>stress</a:t>
            </a:r>
            <a:r>
              <a:rPr sz="2000" spc="-15" dirty="0">
                <a:latin typeface="Arial" panose="020B0604020202020204" pitchFamily="34" charset="0"/>
                <a:cs typeface="Arial" panose="020B0604020202020204" pitchFamily="34" charset="0"/>
              </a:rPr>
              <a:t> </a:t>
            </a:r>
            <a:r>
              <a:rPr sz="2000" dirty="0">
                <a:latin typeface="Arial" panose="020B0604020202020204" pitchFamily="34" charset="0"/>
                <a:cs typeface="Arial" panose="020B0604020202020204" pitchFamily="34" charset="0"/>
              </a:rPr>
              <a:t>due</a:t>
            </a:r>
            <a:r>
              <a:rPr sz="2000" spc="-15" dirty="0">
                <a:latin typeface="Arial" panose="020B0604020202020204" pitchFamily="34" charset="0"/>
                <a:cs typeface="Arial" panose="020B0604020202020204" pitchFamily="34" charset="0"/>
              </a:rPr>
              <a:t> </a:t>
            </a:r>
            <a:r>
              <a:rPr sz="2000" spc="-5" dirty="0">
                <a:latin typeface="Arial" panose="020B0604020202020204" pitchFamily="34" charset="0"/>
                <a:cs typeface="Arial" panose="020B0604020202020204" pitchFamily="34" charset="0"/>
              </a:rPr>
              <a:t>to</a:t>
            </a:r>
            <a:r>
              <a:rPr sz="2000" spc="-10" dirty="0">
                <a:latin typeface="Arial" panose="020B0604020202020204" pitchFamily="34" charset="0"/>
                <a:cs typeface="Arial" panose="020B0604020202020204" pitchFamily="34" charset="0"/>
              </a:rPr>
              <a:t> </a:t>
            </a:r>
            <a:r>
              <a:rPr sz="2000" spc="-5" dirty="0">
                <a:latin typeface="Arial" panose="020B0604020202020204" pitchFamily="34" charset="0"/>
                <a:cs typeface="Arial" panose="020B0604020202020204" pitchFamily="34" charset="0"/>
              </a:rPr>
              <a:t>bending,</a:t>
            </a:r>
            <a:endParaRPr sz="2000" dirty="0">
              <a:latin typeface="Arial" panose="020B0604020202020204" pitchFamily="34" charset="0"/>
              <a:cs typeface="Arial" panose="020B0604020202020204" pitchFamily="34" charset="0"/>
            </a:endParaRPr>
          </a:p>
          <a:p>
            <a:pPr marL="608965">
              <a:lnSpc>
                <a:spcPts val="2150"/>
              </a:lnSpc>
            </a:pPr>
            <a:r>
              <a:rPr sz="2700" spc="120" baseline="-32407" dirty="0">
                <a:latin typeface="Symbol"/>
                <a:cs typeface="Symbol"/>
              </a:rPr>
              <a:t></a:t>
            </a:r>
            <a:r>
              <a:rPr sz="2100" i="1" spc="120" baseline="-59523" dirty="0">
                <a:latin typeface="Times New Roman"/>
                <a:cs typeface="Times New Roman"/>
              </a:rPr>
              <a:t>m</a:t>
            </a:r>
            <a:r>
              <a:rPr sz="2100" i="1" spc="345" baseline="-59523" dirty="0">
                <a:latin typeface="Times New Roman"/>
                <a:cs typeface="Times New Roman"/>
              </a:rPr>
              <a:t> </a:t>
            </a:r>
            <a:r>
              <a:rPr sz="2550" baseline="-34313" dirty="0">
                <a:latin typeface="Symbol"/>
                <a:cs typeface="Symbol"/>
              </a:rPr>
              <a:t></a:t>
            </a:r>
            <a:r>
              <a:rPr sz="2550" spc="179" baseline="-34313" dirty="0">
                <a:latin typeface="Times New Roman"/>
                <a:cs typeface="Times New Roman"/>
              </a:rPr>
              <a:t> </a:t>
            </a:r>
            <a:r>
              <a:rPr sz="1700" i="1" u="sng" spc="-5" dirty="0">
                <a:uFill>
                  <a:solidFill>
                    <a:srgbClr val="000000"/>
                  </a:solidFill>
                </a:uFill>
                <a:latin typeface="Times New Roman"/>
                <a:cs typeface="Times New Roman"/>
              </a:rPr>
              <a:t>Mc</a:t>
            </a:r>
            <a:r>
              <a:rPr sz="1700" i="1" spc="105" dirty="0">
                <a:latin typeface="Times New Roman"/>
                <a:cs typeface="Times New Roman"/>
              </a:rPr>
              <a:t> </a:t>
            </a:r>
            <a:r>
              <a:rPr sz="2550" baseline="-34313" dirty="0">
                <a:latin typeface="Symbol"/>
                <a:cs typeface="Symbol"/>
              </a:rPr>
              <a:t></a:t>
            </a:r>
            <a:r>
              <a:rPr sz="2550" spc="179" baseline="-34313" dirty="0">
                <a:latin typeface="Times New Roman"/>
                <a:cs typeface="Times New Roman"/>
              </a:rPr>
              <a:t> </a:t>
            </a:r>
            <a:r>
              <a:rPr sz="1700" i="1" u="sng" dirty="0">
                <a:uFill>
                  <a:solidFill>
                    <a:srgbClr val="000000"/>
                  </a:solidFill>
                </a:uFill>
                <a:latin typeface="Times New Roman"/>
                <a:cs typeface="Times New Roman"/>
              </a:rPr>
              <a:t>M</a:t>
            </a:r>
            <a:endParaRPr sz="1700" dirty="0">
              <a:latin typeface="Times New Roman"/>
              <a:cs typeface="Times New Roman"/>
            </a:endParaRPr>
          </a:p>
          <a:p>
            <a:pPr marL="1254760">
              <a:lnSpc>
                <a:spcPct val="100000"/>
              </a:lnSpc>
              <a:spcBef>
                <a:spcPts val="309"/>
              </a:spcBef>
              <a:tabLst>
                <a:tab pos="1742439" algn="l"/>
              </a:tabLst>
            </a:pPr>
            <a:r>
              <a:rPr sz="1700" i="1" dirty="0">
                <a:latin typeface="Times New Roman"/>
                <a:cs typeface="Times New Roman"/>
              </a:rPr>
              <a:t>I	S</a:t>
            </a:r>
            <a:endParaRPr sz="1700" dirty="0">
              <a:latin typeface="Times New Roman"/>
              <a:cs typeface="Times New Roman"/>
            </a:endParaRPr>
          </a:p>
          <a:p>
            <a:pPr marL="632460">
              <a:lnSpc>
                <a:spcPct val="100000"/>
              </a:lnSpc>
              <a:spcBef>
                <a:spcPts val="135"/>
              </a:spcBef>
            </a:pPr>
            <a:r>
              <a:rPr sz="1700" i="1" dirty="0">
                <a:latin typeface="Times New Roman"/>
                <a:cs typeface="Times New Roman"/>
              </a:rPr>
              <a:t>I</a:t>
            </a:r>
            <a:r>
              <a:rPr sz="1700" i="1" spc="195" dirty="0">
                <a:latin typeface="Times New Roman"/>
                <a:cs typeface="Times New Roman"/>
              </a:rPr>
              <a:t> </a:t>
            </a:r>
            <a:r>
              <a:rPr sz="1700" dirty="0">
                <a:latin typeface="Symbol"/>
                <a:cs typeface="Symbol"/>
              </a:rPr>
              <a:t></a:t>
            </a:r>
            <a:r>
              <a:rPr sz="1700" spc="-140" dirty="0">
                <a:latin typeface="Times New Roman"/>
                <a:cs typeface="Times New Roman"/>
              </a:rPr>
              <a:t> </a:t>
            </a:r>
            <a:r>
              <a:rPr sz="1700" spc="-5" dirty="0">
                <a:latin typeface="Times New Roman"/>
                <a:cs typeface="Times New Roman"/>
              </a:rPr>
              <a:t>sectio</a:t>
            </a:r>
            <a:r>
              <a:rPr sz="1700" dirty="0">
                <a:latin typeface="Times New Roman"/>
                <a:cs typeface="Times New Roman"/>
              </a:rPr>
              <a:t>n</a:t>
            </a:r>
            <a:r>
              <a:rPr sz="1700" spc="-35" dirty="0">
                <a:latin typeface="Times New Roman"/>
                <a:cs typeface="Times New Roman"/>
              </a:rPr>
              <a:t> </a:t>
            </a:r>
            <a:r>
              <a:rPr sz="1700" dirty="0">
                <a:latin typeface="Times New Roman"/>
                <a:cs typeface="Times New Roman"/>
              </a:rPr>
              <a:t>moment</a:t>
            </a:r>
            <a:r>
              <a:rPr sz="1700" spc="-110" dirty="0">
                <a:latin typeface="Times New Roman"/>
                <a:cs typeface="Times New Roman"/>
              </a:rPr>
              <a:t> </a:t>
            </a:r>
            <a:r>
              <a:rPr sz="1700" spc="-5" dirty="0">
                <a:latin typeface="Times New Roman"/>
                <a:cs typeface="Times New Roman"/>
              </a:rPr>
              <a:t>o</a:t>
            </a:r>
            <a:r>
              <a:rPr sz="1700" dirty="0">
                <a:latin typeface="Times New Roman"/>
                <a:cs typeface="Times New Roman"/>
              </a:rPr>
              <a:t>f</a:t>
            </a:r>
            <a:r>
              <a:rPr sz="1700" spc="95" dirty="0">
                <a:latin typeface="Times New Roman"/>
                <a:cs typeface="Times New Roman"/>
              </a:rPr>
              <a:t> </a:t>
            </a:r>
            <a:r>
              <a:rPr sz="1700" dirty="0">
                <a:latin typeface="Times New Roman"/>
                <a:cs typeface="Times New Roman"/>
              </a:rPr>
              <a:t>inertia</a:t>
            </a:r>
          </a:p>
        </p:txBody>
      </p:sp>
      <p:pic>
        <p:nvPicPr>
          <p:cNvPr id="8" name="object 20">
            <a:extLst>
              <a:ext uri="{FF2B5EF4-FFF2-40B4-BE49-F238E27FC236}">
                <a16:creationId xmlns:a16="http://schemas.microsoft.com/office/drawing/2014/main" id="{0CD8AAA1-E327-CCC5-99A0-1FA5A8F6FC58}"/>
              </a:ext>
            </a:extLst>
          </p:cNvPr>
          <p:cNvPicPr/>
          <p:nvPr/>
        </p:nvPicPr>
        <p:blipFill>
          <a:blip r:embed="rId2" cstate="print"/>
          <a:stretch>
            <a:fillRect/>
          </a:stretch>
        </p:blipFill>
        <p:spPr>
          <a:xfrm>
            <a:off x="457200" y="1219200"/>
            <a:ext cx="2895600" cy="2347912"/>
          </a:xfrm>
          <a:prstGeom prst="rect">
            <a:avLst/>
          </a:prstGeom>
        </p:spPr>
      </p:pic>
      <p:sp>
        <p:nvSpPr>
          <p:cNvPr id="9" name="object 21">
            <a:extLst>
              <a:ext uri="{FF2B5EF4-FFF2-40B4-BE49-F238E27FC236}">
                <a16:creationId xmlns:a16="http://schemas.microsoft.com/office/drawing/2014/main" id="{959BD004-5808-6087-8DB6-2BC1A0588D93}"/>
              </a:ext>
            </a:extLst>
          </p:cNvPr>
          <p:cNvSpPr txBox="1"/>
          <p:nvPr/>
        </p:nvSpPr>
        <p:spPr>
          <a:xfrm>
            <a:off x="3498216" y="2680715"/>
            <a:ext cx="5182552" cy="1090042"/>
          </a:xfrm>
          <a:prstGeom prst="rect">
            <a:avLst/>
          </a:prstGeom>
        </p:spPr>
        <p:txBody>
          <a:bodyPr vert="horz" wrap="square" lIns="0" tIns="12700" rIns="0" bIns="0" rtlCol="0">
            <a:spAutoFit/>
          </a:bodyPr>
          <a:lstStyle/>
          <a:p>
            <a:pPr marL="285750" marR="5080">
              <a:lnSpc>
                <a:spcPct val="100000"/>
              </a:lnSpc>
              <a:spcBef>
                <a:spcPts val="100"/>
              </a:spcBef>
            </a:pPr>
            <a:r>
              <a:rPr sz="2000" dirty="0">
                <a:latin typeface="Arial" panose="020B0604020202020204" pitchFamily="34" charset="0"/>
                <a:cs typeface="Arial" panose="020B0604020202020204" pitchFamily="34" charset="0"/>
              </a:rPr>
              <a:t>A</a:t>
            </a:r>
            <a:r>
              <a:rPr sz="2000" spc="-114" dirty="0">
                <a:latin typeface="Arial" panose="020B0604020202020204" pitchFamily="34" charset="0"/>
                <a:cs typeface="Arial" panose="020B0604020202020204" pitchFamily="34" charset="0"/>
              </a:rPr>
              <a:t> </a:t>
            </a:r>
            <a:r>
              <a:rPr sz="2000" spc="-5" dirty="0">
                <a:latin typeface="Arial" panose="020B0604020202020204" pitchFamily="34" charset="0"/>
                <a:cs typeface="Arial" panose="020B0604020202020204" pitchFamily="34" charset="0"/>
              </a:rPr>
              <a:t>beam</a:t>
            </a:r>
            <a:r>
              <a:rPr sz="2000" spc="-20" dirty="0">
                <a:latin typeface="Arial" panose="020B0604020202020204" pitchFamily="34" charset="0"/>
                <a:cs typeface="Arial" panose="020B0604020202020204" pitchFamily="34" charset="0"/>
              </a:rPr>
              <a:t> </a:t>
            </a:r>
            <a:r>
              <a:rPr sz="2000" spc="-5" dirty="0">
                <a:latin typeface="Arial" panose="020B0604020202020204" pitchFamily="34" charset="0"/>
                <a:cs typeface="Arial" panose="020B0604020202020204" pitchFamily="34" charset="0"/>
              </a:rPr>
              <a:t>section</a:t>
            </a:r>
            <a:r>
              <a:rPr sz="2000" spc="-10" dirty="0">
                <a:latin typeface="Arial" panose="020B0604020202020204" pitchFamily="34" charset="0"/>
                <a:cs typeface="Arial" panose="020B0604020202020204" pitchFamily="34" charset="0"/>
              </a:rPr>
              <a:t> </a:t>
            </a:r>
            <a:r>
              <a:rPr sz="2000" spc="-5" dirty="0">
                <a:latin typeface="Arial" panose="020B0604020202020204" pitchFamily="34" charset="0"/>
                <a:cs typeface="Arial" panose="020B0604020202020204" pitchFamily="34" charset="0"/>
              </a:rPr>
              <a:t>with</a:t>
            </a:r>
            <a:r>
              <a:rPr sz="2000" spc="-10" dirty="0">
                <a:latin typeface="Arial" panose="020B0604020202020204" pitchFamily="34" charset="0"/>
                <a:cs typeface="Arial" panose="020B0604020202020204" pitchFamily="34" charset="0"/>
              </a:rPr>
              <a:t> </a:t>
            </a:r>
            <a:r>
              <a:rPr sz="2000" dirty="0">
                <a:latin typeface="Arial" panose="020B0604020202020204" pitchFamily="34" charset="0"/>
                <a:cs typeface="Arial" panose="020B0604020202020204" pitchFamily="34" charset="0"/>
              </a:rPr>
              <a:t>a</a:t>
            </a:r>
            <a:r>
              <a:rPr sz="2000" spc="-15" dirty="0">
                <a:latin typeface="Arial" panose="020B0604020202020204" pitchFamily="34" charset="0"/>
                <a:cs typeface="Arial" panose="020B0604020202020204" pitchFamily="34" charset="0"/>
              </a:rPr>
              <a:t> </a:t>
            </a:r>
            <a:r>
              <a:rPr sz="2000" spc="-10" dirty="0">
                <a:latin typeface="Arial" panose="020B0604020202020204" pitchFamily="34" charset="0"/>
                <a:cs typeface="Arial" panose="020B0604020202020204" pitchFamily="34" charset="0"/>
              </a:rPr>
              <a:t>larger</a:t>
            </a:r>
            <a:r>
              <a:rPr sz="2000" spc="-15" dirty="0">
                <a:latin typeface="Arial" panose="020B0604020202020204" pitchFamily="34" charset="0"/>
                <a:cs typeface="Arial" panose="020B0604020202020204" pitchFamily="34" charset="0"/>
              </a:rPr>
              <a:t> </a:t>
            </a:r>
            <a:r>
              <a:rPr sz="2000" spc="-5" dirty="0">
                <a:latin typeface="Arial" panose="020B0604020202020204" pitchFamily="34" charset="0"/>
                <a:cs typeface="Arial" panose="020B0604020202020204" pitchFamily="34" charset="0"/>
              </a:rPr>
              <a:t>section</a:t>
            </a:r>
            <a:r>
              <a:rPr sz="2000" spc="-10" dirty="0">
                <a:latin typeface="Arial" panose="020B0604020202020204" pitchFamily="34" charset="0"/>
                <a:cs typeface="Arial" panose="020B0604020202020204" pitchFamily="34" charset="0"/>
              </a:rPr>
              <a:t> </a:t>
            </a:r>
            <a:r>
              <a:rPr sz="2000" spc="-5" dirty="0">
                <a:latin typeface="Arial" panose="020B0604020202020204" pitchFamily="34" charset="0"/>
                <a:cs typeface="Arial" panose="020B0604020202020204" pitchFamily="34" charset="0"/>
              </a:rPr>
              <a:t>modulus </a:t>
            </a:r>
            <a:r>
              <a:rPr sz="2000" spc="-484" dirty="0">
                <a:latin typeface="Arial" panose="020B0604020202020204" pitchFamily="34" charset="0"/>
                <a:cs typeface="Arial" panose="020B0604020202020204" pitchFamily="34" charset="0"/>
              </a:rPr>
              <a:t> </a:t>
            </a:r>
            <a:r>
              <a:rPr sz="2000" spc="-5" dirty="0">
                <a:latin typeface="Arial" panose="020B0604020202020204" pitchFamily="34" charset="0"/>
                <a:cs typeface="Arial" panose="020B0604020202020204" pitchFamily="34" charset="0"/>
              </a:rPr>
              <a:t>will</a:t>
            </a:r>
            <a:r>
              <a:rPr sz="2000" spc="-15" dirty="0">
                <a:latin typeface="Arial" panose="020B0604020202020204" pitchFamily="34" charset="0"/>
                <a:cs typeface="Arial" panose="020B0604020202020204" pitchFamily="34" charset="0"/>
              </a:rPr>
              <a:t> </a:t>
            </a:r>
            <a:r>
              <a:rPr sz="2000" spc="-5" dirty="0">
                <a:latin typeface="Arial" panose="020B0604020202020204" pitchFamily="34" charset="0"/>
                <a:cs typeface="Arial" panose="020B0604020202020204" pitchFamily="34" charset="0"/>
              </a:rPr>
              <a:t>have</a:t>
            </a:r>
            <a:r>
              <a:rPr sz="2000" spc="-10" dirty="0">
                <a:latin typeface="Arial" panose="020B0604020202020204" pitchFamily="34" charset="0"/>
                <a:cs typeface="Arial" panose="020B0604020202020204" pitchFamily="34" charset="0"/>
              </a:rPr>
              <a:t> </a:t>
            </a:r>
            <a:r>
              <a:rPr sz="2000" dirty="0">
                <a:latin typeface="Arial" panose="020B0604020202020204" pitchFamily="34" charset="0"/>
                <a:cs typeface="Arial" panose="020B0604020202020204" pitchFamily="34" charset="0"/>
              </a:rPr>
              <a:t>a</a:t>
            </a:r>
            <a:r>
              <a:rPr sz="2000" spc="-5" dirty="0">
                <a:latin typeface="Arial" panose="020B0604020202020204" pitchFamily="34" charset="0"/>
                <a:cs typeface="Arial" panose="020B0604020202020204" pitchFamily="34" charset="0"/>
              </a:rPr>
              <a:t> lower</a:t>
            </a:r>
            <a:r>
              <a:rPr sz="2000" spc="-10" dirty="0">
                <a:latin typeface="Arial" panose="020B0604020202020204" pitchFamily="34" charset="0"/>
                <a:cs typeface="Arial" panose="020B0604020202020204" pitchFamily="34" charset="0"/>
              </a:rPr>
              <a:t> </a:t>
            </a:r>
            <a:r>
              <a:rPr sz="2000" spc="-5" dirty="0">
                <a:latin typeface="Arial" panose="020B0604020202020204" pitchFamily="34" charset="0"/>
                <a:cs typeface="Arial" panose="020B0604020202020204" pitchFamily="34" charset="0"/>
              </a:rPr>
              <a:t>maximum</a:t>
            </a:r>
            <a:r>
              <a:rPr sz="2000" spc="-10" dirty="0">
                <a:latin typeface="Arial" panose="020B0604020202020204" pitchFamily="34" charset="0"/>
                <a:cs typeface="Arial" panose="020B0604020202020204" pitchFamily="34" charset="0"/>
              </a:rPr>
              <a:t> </a:t>
            </a:r>
            <a:r>
              <a:rPr sz="2000" spc="-5" dirty="0">
                <a:latin typeface="Arial" panose="020B0604020202020204" pitchFamily="34" charset="0"/>
                <a:cs typeface="Arial" panose="020B0604020202020204" pitchFamily="34" charset="0"/>
              </a:rPr>
              <a:t>stress</a:t>
            </a:r>
            <a:endParaRPr sz="2000" dirty="0">
              <a:latin typeface="Arial" panose="020B0604020202020204" pitchFamily="34" charset="0"/>
              <a:cs typeface="Arial" panose="020B0604020202020204" pitchFamily="34" charset="0"/>
            </a:endParaRPr>
          </a:p>
          <a:p>
            <a:pPr marL="240029" indent="-227329">
              <a:lnSpc>
                <a:spcPct val="100000"/>
              </a:lnSpc>
              <a:spcBef>
                <a:spcPts val="1245"/>
              </a:spcBef>
              <a:buChar char="•"/>
              <a:tabLst>
                <a:tab pos="239395" algn="l"/>
                <a:tab pos="240029" algn="l"/>
              </a:tabLst>
            </a:pPr>
            <a:r>
              <a:rPr sz="2000" spc="-5" dirty="0">
                <a:latin typeface="Arial" panose="020B0604020202020204" pitchFamily="34" charset="0"/>
                <a:cs typeface="Arial" panose="020B0604020202020204" pitchFamily="34" charset="0"/>
              </a:rPr>
              <a:t>Consider</a:t>
            </a:r>
            <a:r>
              <a:rPr sz="2000" spc="-15" dirty="0">
                <a:latin typeface="Arial" panose="020B0604020202020204" pitchFamily="34" charset="0"/>
                <a:cs typeface="Arial" panose="020B0604020202020204" pitchFamily="34" charset="0"/>
              </a:rPr>
              <a:t> </a:t>
            </a:r>
            <a:r>
              <a:rPr sz="2000" dirty="0">
                <a:latin typeface="Arial" panose="020B0604020202020204" pitchFamily="34" charset="0"/>
                <a:cs typeface="Arial" panose="020B0604020202020204" pitchFamily="34" charset="0"/>
              </a:rPr>
              <a:t>a</a:t>
            </a:r>
            <a:r>
              <a:rPr sz="2000" spc="-10" dirty="0">
                <a:latin typeface="Arial" panose="020B0604020202020204" pitchFamily="34" charset="0"/>
                <a:cs typeface="Arial" panose="020B0604020202020204" pitchFamily="34" charset="0"/>
              </a:rPr>
              <a:t> </a:t>
            </a:r>
            <a:r>
              <a:rPr sz="2000" spc="-5" dirty="0">
                <a:latin typeface="Arial" panose="020B0604020202020204" pitchFamily="34" charset="0"/>
                <a:cs typeface="Arial" panose="020B0604020202020204" pitchFamily="34" charset="0"/>
              </a:rPr>
              <a:t>rectangular</a:t>
            </a:r>
            <a:r>
              <a:rPr sz="2000" spc="-15" dirty="0">
                <a:latin typeface="Arial" panose="020B0604020202020204" pitchFamily="34" charset="0"/>
                <a:cs typeface="Arial" panose="020B0604020202020204" pitchFamily="34" charset="0"/>
              </a:rPr>
              <a:t> </a:t>
            </a:r>
            <a:r>
              <a:rPr sz="2000" spc="-5" dirty="0">
                <a:latin typeface="Arial" panose="020B0604020202020204" pitchFamily="34" charset="0"/>
                <a:cs typeface="Arial" panose="020B0604020202020204" pitchFamily="34" charset="0"/>
              </a:rPr>
              <a:t>beam</a:t>
            </a:r>
            <a:r>
              <a:rPr sz="2000" spc="-15" dirty="0">
                <a:latin typeface="Arial" panose="020B0604020202020204" pitchFamily="34" charset="0"/>
                <a:cs typeface="Arial" panose="020B0604020202020204" pitchFamily="34" charset="0"/>
              </a:rPr>
              <a:t> </a:t>
            </a:r>
            <a:r>
              <a:rPr sz="2000" spc="-5" dirty="0">
                <a:latin typeface="Arial" panose="020B0604020202020204" pitchFamily="34" charset="0"/>
                <a:cs typeface="Arial" panose="020B0604020202020204" pitchFamily="34" charset="0"/>
              </a:rPr>
              <a:t>cross</a:t>
            </a:r>
            <a:r>
              <a:rPr sz="2000" spc="-15" dirty="0">
                <a:latin typeface="Arial" panose="020B0604020202020204" pitchFamily="34" charset="0"/>
                <a:cs typeface="Arial" panose="020B0604020202020204" pitchFamily="34" charset="0"/>
              </a:rPr>
              <a:t> </a:t>
            </a:r>
            <a:r>
              <a:rPr sz="2000" spc="-5" dirty="0">
                <a:latin typeface="Arial" panose="020B0604020202020204" pitchFamily="34" charset="0"/>
                <a:cs typeface="Arial" panose="020B0604020202020204" pitchFamily="34" charset="0"/>
              </a:rPr>
              <a:t>section,</a:t>
            </a:r>
            <a:endParaRPr sz="2000" dirty="0">
              <a:latin typeface="Arial" panose="020B0604020202020204" pitchFamily="34" charset="0"/>
              <a:cs typeface="Arial" panose="020B0604020202020204" pitchFamily="34" charset="0"/>
            </a:endParaRPr>
          </a:p>
        </p:txBody>
      </p:sp>
      <p:sp>
        <p:nvSpPr>
          <p:cNvPr id="10" name="object 22">
            <a:extLst>
              <a:ext uri="{FF2B5EF4-FFF2-40B4-BE49-F238E27FC236}">
                <a16:creationId xmlns:a16="http://schemas.microsoft.com/office/drawing/2014/main" id="{A851CAA7-231D-FE59-9B1D-FF0365D64DA3}"/>
              </a:ext>
            </a:extLst>
          </p:cNvPr>
          <p:cNvSpPr/>
          <p:nvPr/>
        </p:nvSpPr>
        <p:spPr>
          <a:xfrm>
            <a:off x="4723263" y="4262657"/>
            <a:ext cx="116839" cy="0"/>
          </a:xfrm>
          <a:custGeom>
            <a:avLst/>
            <a:gdLst/>
            <a:ahLst/>
            <a:cxnLst/>
            <a:rect l="l" t="t" r="r" b="b"/>
            <a:pathLst>
              <a:path w="116839">
                <a:moveTo>
                  <a:pt x="0" y="0"/>
                </a:moveTo>
                <a:lnTo>
                  <a:pt x="116315" y="0"/>
                </a:lnTo>
              </a:path>
            </a:pathLst>
          </a:custGeom>
          <a:ln w="6350">
            <a:solidFill>
              <a:srgbClr val="000000"/>
            </a:solidFill>
          </a:ln>
        </p:spPr>
        <p:txBody>
          <a:bodyPr wrap="square" lIns="0" tIns="0" rIns="0" bIns="0" rtlCol="0"/>
          <a:lstStyle/>
          <a:p>
            <a:endParaRPr/>
          </a:p>
        </p:txBody>
      </p:sp>
      <p:sp>
        <p:nvSpPr>
          <p:cNvPr id="11" name="object 23">
            <a:extLst>
              <a:ext uri="{FF2B5EF4-FFF2-40B4-BE49-F238E27FC236}">
                <a16:creationId xmlns:a16="http://schemas.microsoft.com/office/drawing/2014/main" id="{EDE80304-1272-571E-3005-5C9DF6AA18F0}"/>
              </a:ext>
            </a:extLst>
          </p:cNvPr>
          <p:cNvSpPr/>
          <p:nvPr/>
        </p:nvSpPr>
        <p:spPr>
          <a:xfrm>
            <a:off x="5310734" y="4318260"/>
            <a:ext cx="69215" cy="215900"/>
          </a:xfrm>
          <a:custGeom>
            <a:avLst/>
            <a:gdLst/>
            <a:ahLst/>
            <a:cxnLst/>
            <a:rect l="l" t="t" r="r" b="b"/>
            <a:pathLst>
              <a:path w="69214" h="215900">
                <a:moveTo>
                  <a:pt x="69070" y="0"/>
                </a:moveTo>
                <a:lnTo>
                  <a:pt x="0" y="215626"/>
                </a:lnTo>
              </a:path>
            </a:pathLst>
          </a:custGeom>
          <a:ln w="3175">
            <a:solidFill>
              <a:srgbClr val="000000"/>
            </a:solidFill>
          </a:ln>
        </p:spPr>
        <p:txBody>
          <a:bodyPr wrap="square" lIns="0" tIns="0" rIns="0" bIns="0" rtlCol="0"/>
          <a:lstStyle/>
          <a:p>
            <a:endParaRPr/>
          </a:p>
        </p:txBody>
      </p:sp>
      <p:sp>
        <p:nvSpPr>
          <p:cNvPr id="12" name="object 24">
            <a:extLst>
              <a:ext uri="{FF2B5EF4-FFF2-40B4-BE49-F238E27FC236}">
                <a16:creationId xmlns:a16="http://schemas.microsoft.com/office/drawing/2014/main" id="{E06649EE-D329-ACE2-6770-29C201430DBC}"/>
              </a:ext>
            </a:extLst>
          </p:cNvPr>
          <p:cNvSpPr txBox="1"/>
          <p:nvPr/>
        </p:nvSpPr>
        <p:spPr>
          <a:xfrm>
            <a:off x="4726440" y="3953724"/>
            <a:ext cx="97790" cy="285115"/>
          </a:xfrm>
          <a:prstGeom prst="rect">
            <a:avLst/>
          </a:prstGeom>
        </p:spPr>
        <p:txBody>
          <a:bodyPr vert="horz" wrap="square" lIns="0" tIns="12700" rIns="0" bIns="0" rtlCol="0">
            <a:spAutoFit/>
          </a:bodyPr>
          <a:lstStyle/>
          <a:p>
            <a:pPr marL="12700">
              <a:lnSpc>
                <a:spcPct val="100000"/>
              </a:lnSpc>
              <a:spcBef>
                <a:spcPts val="100"/>
              </a:spcBef>
            </a:pPr>
            <a:r>
              <a:rPr sz="1700" i="1" dirty="0">
                <a:latin typeface="Times New Roman"/>
                <a:cs typeface="Times New Roman"/>
              </a:rPr>
              <a:t>I</a:t>
            </a:r>
            <a:endParaRPr sz="1700">
              <a:latin typeface="Times New Roman"/>
              <a:cs typeface="Times New Roman"/>
            </a:endParaRPr>
          </a:p>
        </p:txBody>
      </p:sp>
      <p:sp>
        <p:nvSpPr>
          <p:cNvPr id="15" name="object 25">
            <a:extLst>
              <a:ext uri="{FF2B5EF4-FFF2-40B4-BE49-F238E27FC236}">
                <a16:creationId xmlns:a16="http://schemas.microsoft.com/office/drawing/2014/main" id="{37C889B5-32C0-1D00-BFA4-17F41D5E33E5}"/>
              </a:ext>
            </a:extLst>
          </p:cNvPr>
          <p:cNvSpPr txBox="1"/>
          <p:nvPr/>
        </p:nvSpPr>
        <p:spPr>
          <a:xfrm>
            <a:off x="5856921" y="4231699"/>
            <a:ext cx="798830" cy="239395"/>
          </a:xfrm>
          <a:prstGeom prst="rect">
            <a:avLst/>
          </a:prstGeom>
        </p:spPr>
        <p:txBody>
          <a:bodyPr vert="horz" wrap="square" lIns="0" tIns="12700" rIns="0" bIns="0" rtlCol="0">
            <a:spAutoFit/>
          </a:bodyPr>
          <a:lstStyle/>
          <a:p>
            <a:pPr marL="12700">
              <a:lnSpc>
                <a:spcPct val="100000"/>
              </a:lnSpc>
              <a:spcBef>
                <a:spcPts val="100"/>
              </a:spcBef>
              <a:tabLst>
                <a:tab pos="695960" algn="l"/>
              </a:tabLst>
            </a:pPr>
            <a:r>
              <a:rPr sz="1400" dirty="0">
                <a:latin typeface="Times New Roman"/>
                <a:cs typeface="Times New Roman"/>
              </a:rPr>
              <a:t>6	6</a:t>
            </a:r>
            <a:endParaRPr sz="1400">
              <a:latin typeface="Times New Roman"/>
              <a:cs typeface="Times New Roman"/>
            </a:endParaRPr>
          </a:p>
        </p:txBody>
      </p:sp>
      <p:sp>
        <p:nvSpPr>
          <p:cNvPr id="16" name="object 26">
            <a:extLst>
              <a:ext uri="{FF2B5EF4-FFF2-40B4-BE49-F238E27FC236}">
                <a16:creationId xmlns:a16="http://schemas.microsoft.com/office/drawing/2014/main" id="{6420509E-1A35-1E8B-8DA4-F5E11F4C7E70}"/>
              </a:ext>
            </a:extLst>
          </p:cNvPr>
          <p:cNvSpPr txBox="1"/>
          <p:nvPr/>
        </p:nvSpPr>
        <p:spPr>
          <a:xfrm>
            <a:off x="5055505" y="3826659"/>
            <a:ext cx="586105" cy="285115"/>
          </a:xfrm>
          <a:prstGeom prst="rect">
            <a:avLst/>
          </a:prstGeom>
        </p:spPr>
        <p:txBody>
          <a:bodyPr vert="horz" wrap="square" lIns="0" tIns="12700" rIns="0" bIns="0" rtlCol="0">
            <a:spAutoFit/>
          </a:bodyPr>
          <a:lstStyle/>
          <a:p>
            <a:pPr marL="38100">
              <a:lnSpc>
                <a:spcPct val="100000"/>
              </a:lnSpc>
              <a:spcBef>
                <a:spcPts val="100"/>
              </a:spcBef>
            </a:pPr>
            <a:r>
              <a:rPr sz="1400" u="sng" dirty="0">
                <a:uFill>
                  <a:solidFill>
                    <a:srgbClr val="000000"/>
                  </a:solidFill>
                </a:uFill>
                <a:latin typeface="Times New Roman"/>
                <a:cs typeface="Times New Roman"/>
              </a:rPr>
              <a:t>1</a:t>
            </a:r>
            <a:r>
              <a:rPr sz="1400" spc="150" dirty="0">
                <a:latin typeface="Times New Roman"/>
                <a:cs typeface="Times New Roman"/>
              </a:rPr>
              <a:t> </a:t>
            </a:r>
            <a:r>
              <a:rPr sz="2550" i="1" spc="7" baseline="-19607" dirty="0">
                <a:latin typeface="Times New Roman"/>
                <a:cs typeface="Times New Roman"/>
              </a:rPr>
              <a:t>bh</a:t>
            </a:r>
            <a:r>
              <a:rPr sz="2100" spc="7" baseline="5952" dirty="0">
                <a:latin typeface="Times New Roman"/>
                <a:cs typeface="Times New Roman"/>
              </a:rPr>
              <a:t>3</a:t>
            </a:r>
            <a:endParaRPr sz="2100" baseline="5952">
              <a:latin typeface="Times New Roman"/>
              <a:cs typeface="Times New Roman"/>
            </a:endParaRPr>
          </a:p>
        </p:txBody>
      </p:sp>
      <p:sp>
        <p:nvSpPr>
          <p:cNvPr id="17" name="object 27">
            <a:extLst>
              <a:ext uri="{FF2B5EF4-FFF2-40B4-BE49-F238E27FC236}">
                <a16:creationId xmlns:a16="http://schemas.microsoft.com/office/drawing/2014/main" id="{B79A023D-0DAB-10DB-B059-E5D656C60BA4}"/>
              </a:ext>
            </a:extLst>
          </p:cNvPr>
          <p:cNvSpPr txBox="1"/>
          <p:nvPr/>
        </p:nvSpPr>
        <p:spPr>
          <a:xfrm>
            <a:off x="4719692" y="4254720"/>
            <a:ext cx="796925" cy="285115"/>
          </a:xfrm>
          <a:prstGeom prst="rect">
            <a:avLst/>
          </a:prstGeom>
        </p:spPr>
        <p:txBody>
          <a:bodyPr vert="horz" wrap="square" lIns="0" tIns="12700" rIns="0" bIns="0" rtlCol="0">
            <a:spAutoFit/>
          </a:bodyPr>
          <a:lstStyle/>
          <a:p>
            <a:pPr marL="12700">
              <a:lnSpc>
                <a:spcPct val="100000"/>
              </a:lnSpc>
              <a:spcBef>
                <a:spcPts val="100"/>
              </a:spcBef>
              <a:tabLst>
                <a:tab pos="485775" algn="l"/>
              </a:tabLst>
            </a:pPr>
            <a:r>
              <a:rPr sz="1700" i="1" dirty="0">
                <a:latin typeface="Times New Roman"/>
                <a:cs typeface="Times New Roman"/>
              </a:rPr>
              <a:t>c	h</a:t>
            </a:r>
            <a:r>
              <a:rPr sz="1700" i="1" spc="125" dirty="0">
                <a:latin typeface="Times New Roman"/>
                <a:cs typeface="Times New Roman"/>
              </a:rPr>
              <a:t> </a:t>
            </a:r>
            <a:r>
              <a:rPr sz="1700" dirty="0">
                <a:latin typeface="Times New Roman"/>
                <a:cs typeface="Times New Roman"/>
              </a:rPr>
              <a:t>2</a:t>
            </a:r>
            <a:endParaRPr sz="1700">
              <a:latin typeface="Times New Roman"/>
              <a:cs typeface="Times New Roman"/>
            </a:endParaRPr>
          </a:p>
        </p:txBody>
      </p:sp>
      <p:sp>
        <p:nvSpPr>
          <p:cNvPr id="18" name="object 28">
            <a:extLst>
              <a:ext uri="{FF2B5EF4-FFF2-40B4-BE49-F238E27FC236}">
                <a16:creationId xmlns:a16="http://schemas.microsoft.com/office/drawing/2014/main" id="{D15156E9-01D9-A547-7458-A01A97F707D0}"/>
              </a:ext>
            </a:extLst>
          </p:cNvPr>
          <p:cNvSpPr txBox="1"/>
          <p:nvPr/>
        </p:nvSpPr>
        <p:spPr>
          <a:xfrm>
            <a:off x="4325937" y="4087934"/>
            <a:ext cx="2650490" cy="285115"/>
          </a:xfrm>
          <a:prstGeom prst="rect">
            <a:avLst/>
          </a:prstGeom>
        </p:spPr>
        <p:txBody>
          <a:bodyPr vert="horz" wrap="square" lIns="0" tIns="12700" rIns="0" bIns="0" rtlCol="0">
            <a:spAutoFit/>
          </a:bodyPr>
          <a:lstStyle/>
          <a:p>
            <a:pPr marL="38100">
              <a:lnSpc>
                <a:spcPct val="100000"/>
              </a:lnSpc>
              <a:spcBef>
                <a:spcPts val="100"/>
              </a:spcBef>
              <a:tabLst>
                <a:tab pos="576580" algn="l"/>
                <a:tab pos="1294765" algn="l"/>
                <a:tab pos="2042160" algn="l"/>
              </a:tabLst>
            </a:pPr>
            <a:r>
              <a:rPr sz="1700" i="1" dirty="0">
                <a:latin typeface="Times New Roman"/>
                <a:cs typeface="Times New Roman"/>
              </a:rPr>
              <a:t>S</a:t>
            </a:r>
            <a:r>
              <a:rPr sz="1700" i="1" spc="150" dirty="0">
                <a:latin typeface="Times New Roman"/>
                <a:cs typeface="Times New Roman"/>
              </a:rPr>
              <a:t> </a:t>
            </a:r>
            <a:r>
              <a:rPr sz="1700" dirty="0">
                <a:latin typeface="Symbol"/>
                <a:cs typeface="Symbol"/>
              </a:rPr>
              <a:t></a:t>
            </a:r>
            <a:r>
              <a:rPr sz="1700" dirty="0">
                <a:latin typeface="Times New Roman"/>
                <a:cs typeface="Times New Roman"/>
              </a:rPr>
              <a:t>	</a:t>
            </a:r>
            <a:r>
              <a:rPr sz="1700" dirty="0">
                <a:latin typeface="Symbol"/>
                <a:cs typeface="Symbol"/>
              </a:rPr>
              <a:t></a:t>
            </a:r>
            <a:r>
              <a:rPr sz="1700" spc="65" dirty="0">
                <a:latin typeface="Times New Roman"/>
                <a:cs typeface="Times New Roman"/>
              </a:rPr>
              <a:t> </a:t>
            </a:r>
            <a:r>
              <a:rPr sz="2100" u="sng" spc="-7" baseline="23809" dirty="0">
                <a:uFill>
                  <a:solidFill>
                    <a:srgbClr val="000000"/>
                  </a:solidFill>
                </a:uFill>
                <a:latin typeface="Times New Roman"/>
                <a:cs typeface="Times New Roman"/>
              </a:rPr>
              <a:t>12	</a:t>
            </a:r>
            <a:r>
              <a:rPr sz="1700" dirty="0">
                <a:latin typeface="Symbol"/>
                <a:cs typeface="Symbol"/>
              </a:rPr>
              <a:t></a:t>
            </a:r>
            <a:r>
              <a:rPr sz="1700" spc="85" dirty="0">
                <a:latin typeface="Times New Roman"/>
                <a:cs typeface="Times New Roman"/>
              </a:rPr>
              <a:t> </a:t>
            </a:r>
            <a:r>
              <a:rPr sz="2100" u="sng" baseline="23809" dirty="0">
                <a:uFill>
                  <a:solidFill>
                    <a:srgbClr val="000000"/>
                  </a:solidFill>
                </a:uFill>
                <a:latin typeface="Times New Roman"/>
                <a:cs typeface="Times New Roman"/>
              </a:rPr>
              <a:t>1</a:t>
            </a:r>
            <a:r>
              <a:rPr sz="2100" spc="-127" baseline="23809" dirty="0">
                <a:latin typeface="Times New Roman"/>
                <a:cs typeface="Times New Roman"/>
              </a:rPr>
              <a:t> </a:t>
            </a:r>
            <a:r>
              <a:rPr sz="1700" i="1" spc="-5" dirty="0">
                <a:latin typeface="Times New Roman"/>
                <a:cs typeface="Times New Roman"/>
              </a:rPr>
              <a:t>bh	</a:t>
            </a:r>
            <a:r>
              <a:rPr sz="1700" dirty="0">
                <a:latin typeface="Symbol"/>
                <a:cs typeface="Symbol"/>
              </a:rPr>
              <a:t></a:t>
            </a:r>
            <a:r>
              <a:rPr sz="1700" spc="45" dirty="0">
                <a:latin typeface="Times New Roman"/>
                <a:cs typeface="Times New Roman"/>
              </a:rPr>
              <a:t> </a:t>
            </a:r>
            <a:r>
              <a:rPr sz="2100" u="sng" baseline="23809" dirty="0">
                <a:uFill>
                  <a:solidFill>
                    <a:srgbClr val="000000"/>
                  </a:solidFill>
                </a:uFill>
                <a:latin typeface="Times New Roman"/>
                <a:cs typeface="Times New Roman"/>
              </a:rPr>
              <a:t>1</a:t>
            </a:r>
            <a:r>
              <a:rPr sz="2100" spc="97" baseline="23809" dirty="0">
                <a:latin typeface="Times New Roman"/>
                <a:cs typeface="Times New Roman"/>
              </a:rPr>
              <a:t> </a:t>
            </a:r>
            <a:r>
              <a:rPr sz="1700" i="1" spc="-5" dirty="0">
                <a:latin typeface="Times New Roman"/>
                <a:cs typeface="Times New Roman"/>
              </a:rPr>
              <a:t>Ah</a:t>
            </a:r>
            <a:endParaRPr sz="1700">
              <a:latin typeface="Times New Roman"/>
              <a:cs typeface="Times New Roman"/>
            </a:endParaRPr>
          </a:p>
        </p:txBody>
      </p:sp>
      <p:pic>
        <p:nvPicPr>
          <p:cNvPr id="19" name="object 29">
            <a:extLst>
              <a:ext uri="{FF2B5EF4-FFF2-40B4-BE49-F238E27FC236}">
                <a16:creationId xmlns:a16="http://schemas.microsoft.com/office/drawing/2014/main" id="{41B6F456-FE8D-2947-CA93-F25F81EE43DD}"/>
              </a:ext>
            </a:extLst>
          </p:cNvPr>
          <p:cNvPicPr/>
          <p:nvPr/>
        </p:nvPicPr>
        <p:blipFill>
          <a:blip r:embed="rId3" cstate="print"/>
          <a:stretch>
            <a:fillRect/>
          </a:stretch>
        </p:blipFill>
        <p:spPr>
          <a:xfrm>
            <a:off x="321446" y="4211556"/>
            <a:ext cx="2971800" cy="1974849"/>
          </a:xfrm>
          <a:prstGeom prst="rect">
            <a:avLst/>
          </a:prstGeom>
        </p:spPr>
      </p:pic>
      <p:sp>
        <p:nvSpPr>
          <p:cNvPr id="20" name="object 30">
            <a:extLst>
              <a:ext uri="{FF2B5EF4-FFF2-40B4-BE49-F238E27FC236}">
                <a16:creationId xmlns:a16="http://schemas.microsoft.com/office/drawing/2014/main" id="{A29C0BB5-9F27-5B92-0087-E6FCA5AEA96A}"/>
              </a:ext>
            </a:extLst>
          </p:cNvPr>
          <p:cNvSpPr txBox="1"/>
          <p:nvPr/>
        </p:nvSpPr>
        <p:spPr>
          <a:xfrm>
            <a:off x="3498216" y="4646676"/>
            <a:ext cx="5417184" cy="2013372"/>
          </a:xfrm>
          <a:prstGeom prst="rect">
            <a:avLst/>
          </a:prstGeom>
        </p:spPr>
        <p:txBody>
          <a:bodyPr vert="horz" wrap="square" lIns="0" tIns="12700" rIns="0" bIns="0" rtlCol="0">
            <a:spAutoFit/>
          </a:bodyPr>
          <a:lstStyle/>
          <a:p>
            <a:pPr marL="285750" marR="5080">
              <a:lnSpc>
                <a:spcPct val="100000"/>
              </a:lnSpc>
              <a:spcBef>
                <a:spcPts val="100"/>
              </a:spcBef>
            </a:pPr>
            <a:r>
              <a:rPr sz="2000" spc="-5" dirty="0">
                <a:latin typeface="Arial" panose="020B0604020202020204" pitchFamily="34" charset="0"/>
                <a:cs typeface="Arial" panose="020B0604020202020204" pitchFamily="34" charset="0"/>
              </a:rPr>
              <a:t>Between two beams with the</a:t>
            </a:r>
            <a:r>
              <a:rPr sz="2000" spc="-10" dirty="0">
                <a:latin typeface="Arial" panose="020B0604020202020204" pitchFamily="34" charset="0"/>
                <a:cs typeface="Arial" panose="020B0604020202020204" pitchFamily="34" charset="0"/>
              </a:rPr>
              <a:t> </a:t>
            </a:r>
            <a:r>
              <a:rPr sz="2000" spc="-5" dirty="0">
                <a:latin typeface="Arial" panose="020B0604020202020204" pitchFamily="34" charset="0"/>
                <a:cs typeface="Arial" panose="020B0604020202020204" pitchFamily="34" charset="0"/>
              </a:rPr>
              <a:t>same</a:t>
            </a:r>
            <a:r>
              <a:rPr sz="2000" dirty="0">
                <a:latin typeface="Arial" panose="020B0604020202020204" pitchFamily="34" charset="0"/>
                <a:cs typeface="Arial" panose="020B0604020202020204" pitchFamily="34" charset="0"/>
              </a:rPr>
              <a:t> </a:t>
            </a:r>
            <a:r>
              <a:rPr sz="2000" spc="-5" dirty="0">
                <a:latin typeface="Arial" panose="020B0604020202020204" pitchFamily="34" charset="0"/>
                <a:cs typeface="Arial" panose="020B0604020202020204" pitchFamily="34" charset="0"/>
              </a:rPr>
              <a:t>cross </a:t>
            </a:r>
            <a:r>
              <a:rPr sz="2000" dirty="0">
                <a:latin typeface="Arial" panose="020B0604020202020204" pitchFamily="34" charset="0"/>
                <a:cs typeface="Arial" panose="020B0604020202020204" pitchFamily="34" charset="0"/>
              </a:rPr>
              <a:t> </a:t>
            </a:r>
            <a:r>
              <a:rPr sz="2000" spc="-5" dirty="0">
                <a:latin typeface="Arial" panose="020B0604020202020204" pitchFamily="34" charset="0"/>
                <a:cs typeface="Arial" panose="020B0604020202020204" pitchFamily="34" charset="0"/>
              </a:rPr>
              <a:t>sectional area, the beam with the greater depth </a:t>
            </a:r>
            <a:r>
              <a:rPr sz="2000" spc="-484" dirty="0">
                <a:latin typeface="Arial" panose="020B0604020202020204" pitchFamily="34" charset="0"/>
                <a:cs typeface="Arial" panose="020B0604020202020204" pitchFamily="34" charset="0"/>
              </a:rPr>
              <a:t> </a:t>
            </a:r>
            <a:r>
              <a:rPr sz="2000" spc="-5" dirty="0">
                <a:latin typeface="Arial" panose="020B0604020202020204" pitchFamily="34" charset="0"/>
                <a:cs typeface="Arial" panose="020B0604020202020204" pitchFamily="34" charset="0"/>
              </a:rPr>
              <a:t>will</a:t>
            </a:r>
            <a:r>
              <a:rPr sz="2000" spc="-15" dirty="0">
                <a:latin typeface="Arial" panose="020B0604020202020204" pitchFamily="34" charset="0"/>
                <a:cs typeface="Arial" panose="020B0604020202020204" pitchFamily="34" charset="0"/>
              </a:rPr>
              <a:t> </a:t>
            </a:r>
            <a:r>
              <a:rPr sz="2000" dirty="0">
                <a:latin typeface="Arial" panose="020B0604020202020204" pitchFamily="34" charset="0"/>
                <a:cs typeface="Arial" panose="020B0604020202020204" pitchFamily="34" charset="0"/>
              </a:rPr>
              <a:t>be</a:t>
            </a:r>
            <a:r>
              <a:rPr sz="2000" spc="-5" dirty="0">
                <a:latin typeface="Arial" panose="020B0604020202020204" pitchFamily="34" charset="0"/>
                <a:cs typeface="Arial" panose="020B0604020202020204" pitchFamily="34" charset="0"/>
              </a:rPr>
              <a:t> more </a:t>
            </a:r>
            <a:r>
              <a:rPr sz="2000" spc="-10" dirty="0">
                <a:latin typeface="Arial" panose="020B0604020202020204" pitchFamily="34" charset="0"/>
                <a:cs typeface="Arial" panose="020B0604020202020204" pitchFamily="34" charset="0"/>
              </a:rPr>
              <a:t>effective</a:t>
            </a:r>
            <a:r>
              <a:rPr sz="2000" spc="-5" dirty="0">
                <a:latin typeface="Arial" panose="020B0604020202020204" pitchFamily="34" charset="0"/>
                <a:cs typeface="Arial" panose="020B0604020202020204" pitchFamily="34" charset="0"/>
              </a:rPr>
              <a:t> in </a:t>
            </a:r>
            <a:r>
              <a:rPr sz="2000" spc="-10" dirty="0">
                <a:latin typeface="Arial" panose="020B0604020202020204" pitchFamily="34" charset="0"/>
                <a:cs typeface="Arial" panose="020B0604020202020204" pitchFamily="34" charset="0"/>
              </a:rPr>
              <a:t>resisting</a:t>
            </a:r>
            <a:r>
              <a:rPr sz="2000" dirty="0">
                <a:latin typeface="Arial" panose="020B0604020202020204" pitchFamily="34" charset="0"/>
                <a:cs typeface="Arial" panose="020B0604020202020204" pitchFamily="34" charset="0"/>
              </a:rPr>
              <a:t> </a:t>
            </a:r>
            <a:r>
              <a:rPr sz="2000" spc="-5" dirty="0">
                <a:latin typeface="Arial" panose="020B0604020202020204" pitchFamily="34" charset="0"/>
                <a:cs typeface="Arial" panose="020B0604020202020204" pitchFamily="34" charset="0"/>
              </a:rPr>
              <a:t>bending.</a:t>
            </a:r>
            <a:endParaRPr sz="2000" dirty="0">
              <a:latin typeface="Arial" panose="020B0604020202020204" pitchFamily="34" charset="0"/>
              <a:cs typeface="Arial" panose="020B0604020202020204" pitchFamily="34" charset="0"/>
            </a:endParaRPr>
          </a:p>
          <a:p>
            <a:pPr marL="240029" marR="212725" indent="-227329">
              <a:lnSpc>
                <a:spcPct val="100000"/>
              </a:lnSpc>
              <a:spcBef>
                <a:spcPts val="1245"/>
              </a:spcBef>
              <a:buChar char="•"/>
              <a:tabLst>
                <a:tab pos="239395" algn="l"/>
                <a:tab pos="240029" algn="l"/>
              </a:tabLst>
            </a:pPr>
            <a:r>
              <a:rPr sz="2000" spc="-5" dirty="0">
                <a:latin typeface="Arial" panose="020B0604020202020204" pitchFamily="34" charset="0"/>
                <a:cs typeface="Arial" panose="020B0604020202020204" pitchFamily="34" charset="0"/>
              </a:rPr>
              <a:t>Structural steel beams are designed to have </a:t>
            </a:r>
            <a:r>
              <a:rPr sz="2000" dirty="0">
                <a:latin typeface="Arial" panose="020B0604020202020204" pitchFamily="34" charset="0"/>
                <a:cs typeface="Arial" panose="020B0604020202020204" pitchFamily="34" charset="0"/>
              </a:rPr>
              <a:t>a </a:t>
            </a:r>
            <a:r>
              <a:rPr sz="2000" spc="-484" dirty="0">
                <a:latin typeface="Arial" panose="020B0604020202020204" pitchFamily="34" charset="0"/>
                <a:cs typeface="Arial" panose="020B0604020202020204" pitchFamily="34" charset="0"/>
              </a:rPr>
              <a:t> </a:t>
            </a:r>
            <a:r>
              <a:rPr sz="2000" spc="-15" dirty="0">
                <a:latin typeface="Arial" panose="020B0604020202020204" pitchFamily="34" charset="0"/>
                <a:cs typeface="Arial" panose="020B0604020202020204" pitchFamily="34" charset="0"/>
              </a:rPr>
              <a:t>large</a:t>
            </a:r>
            <a:r>
              <a:rPr sz="2000" spc="-10" dirty="0">
                <a:latin typeface="Arial" panose="020B0604020202020204" pitchFamily="34" charset="0"/>
                <a:cs typeface="Arial" panose="020B0604020202020204" pitchFamily="34" charset="0"/>
              </a:rPr>
              <a:t> </a:t>
            </a:r>
            <a:r>
              <a:rPr sz="2000" spc="-5" dirty="0">
                <a:latin typeface="Arial" panose="020B0604020202020204" pitchFamily="34" charset="0"/>
                <a:cs typeface="Arial" panose="020B0604020202020204" pitchFamily="34" charset="0"/>
              </a:rPr>
              <a:t>section</a:t>
            </a:r>
            <a:r>
              <a:rPr sz="2000" dirty="0">
                <a:latin typeface="Arial" panose="020B0604020202020204" pitchFamily="34" charset="0"/>
                <a:cs typeface="Arial" panose="020B0604020202020204" pitchFamily="34" charset="0"/>
              </a:rPr>
              <a:t> </a:t>
            </a:r>
            <a:r>
              <a:rPr sz="2000" spc="-5" dirty="0">
                <a:latin typeface="Arial" panose="020B0604020202020204" pitchFamily="34" charset="0"/>
                <a:cs typeface="Arial" panose="020B0604020202020204" pitchFamily="34" charset="0"/>
              </a:rPr>
              <a:t>modulus.</a:t>
            </a:r>
            <a:endParaRPr sz="2000" dirty="0">
              <a:latin typeface="Arial" panose="020B0604020202020204" pitchFamily="34" charset="0"/>
              <a:cs typeface="Arial" panose="020B0604020202020204" pitchFamily="34" charset="0"/>
            </a:endParaRPr>
          </a:p>
        </p:txBody>
      </p:sp>
      <p:sp>
        <p:nvSpPr>
          <p:cNvPr id="21" name="object 31">
            <a:extLst>
              <a:ext uri="{FF2B5EF4-FFF2-40B4-BE49-F238E27FC236}">
                <a16:creationId xmlns:a16="http://schemas.microsoft.com/office/drawing/2014/main" id="{3977417F-7F75-788A-3A2D-26674EC401BC}"/>
              </a:ext>
            </a:extLst>
          </p:cNvPr>
          <p:cNvSpPr/>
          <p:nvPr/>
        </p:nvSpPr>
        <p:spPr>
          <a:xfrm>
            <a:off x="6214818" y="4091862"/>
            <a:ext cx="81280" cy="125730"/>
          </a:xfrm>
          <a:custGeom>
            <a:avLst/>
            <a:gdLst/>
            <a:ahLst/>
            <a:cxnLst/>
            <a:rect l="l" t="t" r="r" b="b"/>
            <a:pathLst>
              <a:path w="81279" h="125729">
                <a:moveTo>
                  <a:pt x="80879" y="0"/>
                </a:moveTo>
                <a:lnTo>
                  <a:pt x="0" y="0"/>
                </a:lnTo>
                <a:lnTo>
                  <a:pt x="0" y="125412"/>
                </a:lnTo>
                <a:lnTo>
                  <a:pt x="80879" y="125412"/>
                </a:lnTo>
                <a:lnTo>
                  <a:pt x="80879" y="0"/>
                </a:lnTo>
                <a:close/>
              </a:path>
            </a:pathLst>
          </a:custGeom>
          <a:solidFill>
            <a:srgbClr val="FFFFFF"/>
          </a:solidFill>
        </p:spPr>
        <p:txBody>
          <a:bodyPr wrap="square" lIns="0" tIns="0" rIns="0" bIns="0" rtlCol="0"/>
          <a:lstStyle/>
          <a:p>
            <a:endParaRPr/>
          </a:p>
        </p:txBody>
      </p:sp>
      <p:sp>
        <p:nvSpPr>
          <p:cNvPr id="22" name="object 32">
            <a:extLst>
              <a:ext uri="{FF2B5EF4-FFF2-40B4-BE49-F238E27FC236}">
                <a16:creationId xmlns:a16="http://schemas.microsoft.com/office/drawing/2014/main" id="{18551B5C-0081-C746-4337-03373C63B462}"/>
              </a:ext>
            </a:extLst>
          </p:cNvPr>
          <p:cNvSpPr txBox="1"/>
          <p:nvPr/>
        </p:nvSpPr>
        <p:spPr>
          <a:xfrm>
            <a:off x="6198109" y="4033934"/>
            <a:ext cx="114935" cy="228268"/>
          </a:xfrm>
          <a:prstGeom prst="rect">
            <a:avLst/>
          </a:prstGeom>
        </p:spPr>
        <p:txBody>
          <a:bodyPr vert="horz" wrap="square" lIns="0" tIns="12700" rIns="0" bIns="0" rtlCol="0">
            <a:spAutoFit/>
          </a:bodyPr>
          <a:lstStyle/>
          <a:p>
            <a:pPr marL="12700">
              <a:lnSpc>
                <a:spcPct val="100000"/>
              </a:lnSpc>
              <a:spcBef>
                <a:spcPts val="100"/>
              </a:spcBef>
            </a:pPr>
            <a:r>
              <a:rPr sz="1400" spc="-700" dirty="0">
                <a:solidFill>
                  <a:srgbClr val="384868"/>
                </a:solidFill>
                <a:latin typeface="Times New Roman"/>
                <a:cs typeface="Times New Roman"/>
              </a:rPr>
              <a:t>2</a:t>
            </a:r>
            <a:endParaRPr sz="2100" baseline="1984" dirty="0">
              <a:latin typeface="Times New Roman"/>
              <a:cs typeface="Times New Roman"/>
            </a:endParaRPr>
          </a:p>
        </p:txBody>
      </p:sp>
      <mc:AlternateContent xmlns:mc="http://schemas.openxmlformats.org/markup-compatibility/2006" xmlns:a14="http://schemas.microsoft.com/office/drawing/2010/main">
        <mc:Choice Requires="a14">
          <p:sp>
            <p:nvSpPr>
              <p:cNvPr id="23" name="TextBox 22">
                <a:extLst>
                  <a:ext uri="{FF2B5EF4-FFF2-40B4-BE49-F238E27FC236}">
                    <a16:creationId xmlns:a16="http://schemas.microsoft.com/office/drawing/2014/main" id="{38B741BE-58BE-EB3A-FA72-AA9922E2DEF5}"/>
                  </a:ext>
                </a:extLst>
              </p:cNvPr>
              <p:cNvSpPr txBox="1"/>
              <p:nvPr/>
            </p:nvSpPr>
            <p:spPr>
              <a:xfrm>
                <a:off x="4096605" y="2111945"/>
                <a:ext cx="830933" cy="51860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𝑆</m:t>
                      </m:r>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𝐼</m:t>
                          </m:r>
                        </m:num>
                        <m:den>
                          <m:r>
                            <a:rPr lang="en-US" b="0" i="1" smtClean="0">
                              <a:latin typeface="Cambria Math" panose="02040503050406030204" pitchFamily="18" charset="0"/>
                            </a:rPr>
                            <m:t>𝑐</m:t>
                          </m:r>
                        </m:den>
                      </m:f>
                      <m:r>
                        <a:rPr lang="en-US" b="0" i="1" smtClean="0">
                          <a:latin typeface="Cambria Math" panose="02040503050406030204" pitchFamily="18" charset="0"/>
                        </a:rPr>
                        <m:t>=</m:t>
                      </m:r>
                    </m:oMath>
                  </m:oMathPara>
                </a14:m>
                <a:endParaRPr lang="en-MY" dirty="0"/>
              </a:p>
            </p:txBody>
          </p:sp>
        </mc:Choice>
        <mc:Fallback xmlns="">
          <p:sp>
            <p:nvSpPr>
              <p:cNvPr id="23" name="TextBox 22">
                <a:extLst>
                  <a:ext uri="{FF2B5EF4-FFF2-40B4-BE49-F238E27FC236}">
                    <a16:creationId xmlns:a16="http://schemas.microsoft.com/office/drawing/2014/main" id="{38B741BE-58BE-EB3A-FA72-AA9922E2DEF5}"/>
                  </a:ext>
                </a:extLst>
              </p:cNvPr>
              <p:cNvSpPr txBox="1">
                <a:spLocks noRot="1" noChangeAspect="1" noMove="1" noResize="1" noEditPoints="1" noAdjustHandles="1" noChangeArrowheads="1" noChangeShapeType="1" noTextEdit="1"/>
              </p:cNvSpPr>
              <p:nvPr/>
            </p:nvSpPr>
            <p:spPr>
              <a:xfrm>
                <a:off x="4096605" y="2111945"/>
                <a:ext cx="830933" cy="518604"/>
              </a:xfrm>
              <a:prstGeom prst="rect">
                <a:avLst/>
              </a:prstGeom>
              <a:blipFill>
                <a:blip r:embed="rId4"/>
                <a:stretch>
                  <a:fillRect/>
                </a:stretch>
              </a:blipFill>
            </p:spPr>
            <p:txBody>
              <a:bodyPr/>
              <a:lstStyle/>
              <a:p>
                <a:r>
                  <a:rPr lang="en-MY">
                    <a:noFill/>
                  </a:rPr>
                  <a:t> </a:t>
                </a:r>
              </a:p>
            </p:txBody>
          </p:sp>
        </mc:Fallback>
      </mc:AlternateContent>
    </p:spTree>
    <p:extLst>
      <p:ext uri="{BB962C8B-B14F-4D97-AF65-F5344CB8AC3E}">
        <p14:creationId xmlns:p14="http://schemas.microsoft.com/office/powerpoint/2010/main" val="4237326077"/>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5EC9D6-7BCF-A85A-5746-62474A52ACAF}"/>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EC2A70EA-013A-422B-AB60-649557BBBF63}"/>
              </a:ext>
            </a:extLst>
          </p:cNvPr>
          <p:cNvSpPr>
            <a:spLocks noGrp="1" noChangeArrowheads="1"/>
          </p:cNvSpPr>
          <p:nvPr>
            <p:ph type="title"/>
          </p:nvPr>
        </p:nvSpPr>
        <p:spPr>
          <a:xfrm>
            <a:off x="57150" y="457200"/>
            <a:ext cx="8763000" cy="457200"/>
          </a:xfrm>
        </p:spPr>
        <p:txBody>
          <a:bodyPr/>
          <a:lstStyle/>
          <a:p>
            <a:pPr eaLnBrk="1" hangingPunct="1"/>
            <a:r>
              <a:rPr lang="en-US" altLang="en-US" dirty="0"/>
              <a:t>Standard Beam Design</a:t>
            </a:r>
          </a:p>
        </p:txBody>
      </p:sp>
      <p:sp>
        <p:nvSpPr>
          <p:cNvPr id="13" name="TextBox 12">
            <a:extLst>
              <a:ext uri="{FF2B5EF4-FFF2-40B4-BE49-F238E27FC236}">
                <a16:creationId xmlns:a16="http://schemas.microsoft.com/office/drawing/2014/main" id="{90706356-E742-B233-0F81-399470DFBF2B}"/>
              </a:ext>
            </a:extLst>
          </p:cNvPr>
          <p:cNvSpPr txBox="1"/>
          <p:nvPr/>
        </p:nvSpPr>
        <p:spPr>
          <a:xfrm>
            <a:off x="457200" y="1447800"/>
            <a:ext cx="7772400" cy="3416320"/>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An </a:t>
            </a:r>
            <a:r>
              <a:rPr lang="en-US" b="1" dirty="0">
                <a:latin typeface="Bookman Old Style" panose="02050604050505020204" pitchFamily="18" charset="0"/>
                <a:cs typeface="Arial" panose="020B0604020202020204" pitchFamily="34" charset="0"/>
              </a:rPr>
              <a:t>I</a:t>
            </a:r>
            <a:r>
              <a:rPr lang="en-US" b="1" dirty="0">
                <a:latin typeface="Arial" panose="020B0604020202020204" pitchFamily="34" charset="0"/>
                <a:cs typeface="Arial" panose="020B0604020202020204" pitchFamily="34" charset="0"/>
              </a:rPr>
              <a:t>-beam </a:t>
            </a:r>
            <a:r>
              <a:rPr lang="en-US" dirty="0">
                <a:latin typeface="Arial" panose="020B0604020202020204" pitchFamily="34" charset="0"/>
                <a:cs typeface="Arial" panose="020B0604020202020204" pitchFamily="34" charset="0"/>
              </a:rPr>
              <a:t>is a beam with an </a:t>
            </a:r>
            <a:r>
              <a:rPr lang="en-US" b="1" dirty="0">
                <a:latin typeface="Bookman Old Style" panose="02050604050505020204" pitchFamily="18" charset="0"/>
                <a:cs typeface="Arial" panose="020B0604020202020204" pitchFamily="34" charset="0"/>
              </a:rPr>
              <a:t>I</a:t>
            </a:r>
            <a:r>
              <a:rPr lang="en-US" dirty="0">
                <a:latin typeface="Arial" panose="020B0604020202020204" pitchFamily="34" charset="0"/>
                <a:cs typeface="Arial" panose="020B0604020202020204" pitchFamily="34" charset="0"/>
              </a:rPr>
              <a:t> or </a:t>
            </a:r>
            <a:r>
              <a:rPr lang="en-US" b="1" dirty="0">
                <a:latin typeface="Arial" panose="020B0604020202020204" pitchFamily="34" charset="0"/>
                <a:cs typeface="Arial" panose="020B0604020202020204" pitchFamily="34" charset="0"/>
              </a:rPr>
              <a:t>H</a:t>
            </a:r>
            <a:r>
              <a:rPr lang="en-US" dirty="0">
                <a:latin typeface="Arial" panose="020B0604020202020204" pitchFamily="34" charset="0"/>
                <a:cs typeface="Arial" panose="020B0604020202020204" pitchFamily="34" charset="0"/>
              </a:rPr>
              <a:t>-shaped cross-section, also known as </a:t>
            </a:r>
          </a:p>
          <a:p>
            <a:endParaRPr lang="en-US"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b="1" dirty="0">
                <a:latin typeface="Arial" panose="020B0604020202020204" pitchFamily="34" charset="0"/>
                <a:cs typeface="Arial" panose="020B0604020202020204" pitchFamily="34" charset="0"/>
              </a:rPr>
              <a:t>H-beam</a:t>
            </a:r>
            <a:r>
              <a:rPr lang="en-US" dirty="0">
                <a:latin typeface="Arial" panose="020B0604020202020204" pitchFamily="34" charset="0"/>
                <a:cs typeface="Arial" panose="020B0604020202020204" pitchFamily="34" charset="0"/>
              </a:rPr>
              <a:t> (for </a:t>
            </a:r>
            <a:r>
              <a:rPr lang="en-US" b="1" dirty="0">
                <a:latin typeface="Arial" panose="020B0604020202020204" pitchFamily="34" charset="0"/>
                <a:cs typeface="Arial" panose="020B0604020202020204" pitchFamily="34" charset="0"/>
              </a:rPr>
              <a:t>universal column</a:t>
            </a:r>
            <a:r>
              <a:rPr lang="en-US" dirty="0">
                <a:latin typeface="Arial" panose="020B0604020202020204" pitchFamily="34" charset="0"/>
                <a:cs typeface="Arial" panose="020B0604020202020204" pitchFamily="34" charset="0"/>
              </a:rPr>
              <a:t>, </a:t>
            </a:r>
            <a:r>
              <a:rPr lang="en-US" b="1" dirty="0">
                <a:latin typeface="Arial" panose="020B0604020202020204" pitchFamily="34" charset="0"/>
                <a:cs typeface="Arial" panose="020B0604020202020204" pitchFamily="34" charset="0"/>
              </a:rPr>
              <a:t>UC</a:t>
            </a:r>
            <a:r>
              <a:rPr lang="en-US" dirty="0">
                <a:latin typeface="Arial" panose="020B0604020202020204" pitchFamily="34" charset="0"/>
                <a:cs typeface="Arial" panose="020B0604020202020204" pitchFamily="34" charset="0"/>
              </a:rPr>
              <a:t>) </a:t>
            </a:r>
          </a:p>
          <a:p>
            <a:pPr marL="285750" indent="-285750">
              <a:buFont typeface="Arial" panose="020B0604020202020204" pitchFamily="34" charset="0"/>
              <a:buChar char="•"/>
            </a:pPr>
            <a:r>
              <a:rPr lang="en-US" b="1" dirty="0">
                <a:latin typeface="Arial" panose="020B0604020202020204" pitchFamily="34" charset="0"/>
                <a:cs typeface="Arial" panose="020B0604020202020204" pitchFamily="34" charset="0"/>
              </a:rPr>
              <a:t>W-beam</a:t>
            </a:r>
            <a:r>
              <a:rPr lang="en-US" dirty="0">
                <a:latin typeface="Arial" panose="020B0604020202020204" pitchFamily="34" charset="0"/>
                <a:cs typeface="Arial" panose="020B0604020202020204" pitchFamily="34" charset="0"/>
              </a:rPr>
              <a:t> (for "wide flange") </a:t>
            </a:r>
          </a:p>
          <a:p>
            <a:pPr marL="285750" indent="-285750">
              <a:buFont typeface="Arial" panose="020B0604020202020204" pitchFamily="34" charset="0"/>
              <a:buChar char="•"/>
            </a:pPr>
            <a:r>
              <a:rPr lang="en-US" b="1" dirty="0">
                <a:latin typeface="Arial" panose="020B0604020202020204" pitchFamily="34" charset="0"/>
                <a:cs typeface="Arial" panose="020B0604020202020204" pitchFamily="34" charset="0"/>
              </a:rPr>
              <a:t>Universal beam</a:t>
            </a:r>
            <a:r>
              <a:rPr lang="en-US" dirty="0">
                <a:latin typeface="Arial" panose="020B0604020202020204" pitchFamily="34" charset="0"/>
                <a:cs typeface="Arial" panose="020B0604020202020204" pitchFamily="34" charset="0"/>
              </a:rPr>
              <a:t> (</a:t>
            </a:r>
            <a:r>
              <a:rPr lang="en-US" b="1" dirty="0">
                <a:latin typeface="Arial" panose="020B0604020202020204" pitchFamily="34" charset="0"/>
                <a:cs typeface="Arial" panose="020B0604020202020204" pitchFamily="34" charset="0"/>
              </a:rPr>
              <a:t>UB</a:t>
            </a:r>
            <a:r>
              <a:rPr lang="en-US" dirty="0">
                <a:latin typeface="Arial" panose="020B0604020202020204" pitchFamily="34" charset="0"/>
                <a:cs typeface="Arial" panose="020B0604020202020204" pitchFamily="34" charset="0"/>
              </a:rPr>
              <a:t>) </a:t>
            </a:r>
          </a:p>
          <a:p>
            <a:pPr marL="285750" indent="-285750">
              <a:buFont typeface="Arial" panose="020B0604020202020204" pitchFamily="34" charset="0"/>
              <a:buChar char="•"/>
            </a:pPr>
            <a:r>
              <a:rPr lang="en-US" b="1" dirty="0">
                <a:latin typeface="Arial" panose="020B0604020202020204" pitchFamily="34" charset="0"/>
                <a:cs typeface="Arial" panose="020B0604020202020204" pitchFamily="34" charset="0"/>
              </a:rPr>
              <a:t>Rolled steel joist</a:t>
            </a:r>
            <a:r>
              <a:rPr lang="en-US" dirty="0">
                <a:latin typeface="Arial" panose="020B0604020202020204" pitchFamily="34" charset="0"/>
                <a:cs typeface="Arial" panose="020B0604020202020204" pitchFamily="34" charset="0"/>
              </a:rPr>
              <a:t> (</a:t>
            </a:r>
            <a:r>
              <a:rPr lang="en-US" b="1" dirty="0">
                <a:latin typeface="Arial" panose="020B0604020202020204" pitchFamily="34" charset="0"/>
                <a:cs typeface="Arial" panose="020B0604020202020204" pitchFamily="34" charset="0"/>
              </a:rPr>
              <a:t>RSJ</a:t>
            </a:r>
            <a:r>
              <a:rPr lang="en-US" dirty="0">
                <a:latin typeface="Arial" panose="020B0604020202020204" pitchFamily="34" charset="0"/>
                <a:cs typeface="Arial" panose="020B0604020202020204" pitchFamily="34" charset="0"/>
              </a:rPr>
              <a:t>) </a:t>
            </a: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or </a:t>
            </a:r>
            <a:r>
              <a:rPr lang="en-US" b="1" dirty="0">
                <a:latin typeface="Arial" panose="020B0604020202020204" pitchFamily="34" charset="0"/>
                <a:cs typeface="Arial" panose="020B0604020202020204" pitchFamily="34" charset="0"/>
              </a:rPr>
              <a:t>Double-T</a:t>
            </a:r>
            <a:r>
              <a:rPr lang="en-US" dirty="0">
                <a:latin typeface="Arial" panose="020B0604020202020204" pitchFamily="34" charset="0"/>
                <a:cs typeface="Arial" panose="020B0604020202020204" pitchFamily="34" charset="0"/>
              </a:rPr>
              <a:t> (especially in Polish, Bulgarian, Spanish, Italian and German). </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The horizontal elements of the </a:t>
            </a:r>
            <a:r>
              <a:rPr lang="en-US" b="1" dirty="0">
                <a:latin typeface="Bookman Old Style" panose="02050604050505020204" pitchFamily="18" charset="0"/>
                <a:cs typeface="Arial" panose="020B0604020202020204" pitchFamily="34" charset="0"/>
              </a:rPr>
              <a:t>I</a:t>
            </a:r>
            <a:r>
              <a:rPr lang="en-US" dirty="0">
                <a:latin typeface="Arial" panose="020B0604020202020204" pitchFamily="34" charset="0"/>
                <a:cs typeface="Arial" panose="020B0604020202020204" pitchFamily="34" charset="0"/>
              </a:rPr>
              <a:t> are flanges, and the vertical element is the "web". I-beams are usually made of structural steel and are used in construction and civil engineering.</a:t>
            </a:r>
          </a:p>
        </p:txBody>
      </p:sp>
      <p:sp>
        <p:nvSpPr>
          <p:cNvPr id="14" name="Rectangle 13">
            <a:extLst>
              <a:ext uri="{FF2B5EF4-FFF2-40B4-BE49-F238E27FC236}">
                <a16:creationId xmlns:a16="http://schemas.microsoft.com/office/drawing/2014/main" id="{109586FD-42CB-C64C-8C04-2B551D4DCECE}"/>
              </a:ext>
            </a:extLst>
          </p:cNvPr>
          <p:cNvSpPr/>
          <p:nvPr/>
        </p:nvSpPr>
        <p:spPr>
          <a:xfrm>
            <a:off x="304800" y="4876800"/>
            <a:ext cx="8229600" cy="615553"/>
          </a:xfrm>
          <a:prstGeom prst="rect">
            <a:avLst/>
          </a:prstGeom>
        </p:spPr>
        <p:txBody>
          <a:bodyPr wrap="square">
            <a:spAutoFit/>
          </a:bodyPr>
          <a:lstStyle/>
          <a:p>
            <a:r>
              <a:rPr lang="en-US" dirty="0"/>
              <a:t>W-Beam calculator</a:t>
            </a:r>
          </a:p>
          <a:p>
            <a:r>
              <a:rPr lang="en-US" sz="1600" dirty="0"/>
              <a:t>https://www.amesweb.info/SectionalPropertiesTabs/StructuralSteelFabrication_Wshape.aspx</a:t>
            </a:r>
          </a:p>
        </p:txBody>
      </p:sp>
    </p:spTree>
    <p:extLst>
      <p:ext uri="{BB962C8B-B14F-4D97-AF65-F5344CB8AC3E}">
        <p14:creationId xmlns:p14="http://schemas.microsoft.com/office/powerpoint/2010/main" val="493078019"/>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Grp="1" noChangeArrowheads="1"/>
          </p:cNvSpPr>
          <p:nvPr>
            <p:ph type="title"/>
          </p:nvPr>
        </p:nvSpPr>
        <p:spPr>
          <a:xfrm>
            <a:off x="57150" y="457200"/>
            <a:ext cx="8763000" cy="457200"/>
          </a:xfrm>
        </p:spPr>
        <p:txBody>
          <a:bodyPr/>
          <a:lstStyle/>
          <a:p>
            <a:pPr eaLnBrk="1" hangingPunct="1"/>
            <a:r>
              <a:rPr lang="en-US" altLang="en-US" dirty="0"/>
              <a:t>W-Beam Design</a:t>
            </a: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5800" y="1295400"/>
            <a:ext cx="3054641" cy="5257800"/>
          </a:xfrm>
          <a:prstGeom prst="rect">
            <a:avLst/>
          </a:prstGeom>
        </p:spPr>
      </p:pic>
      <p:pic>
        <p:nvPicPr>
          <p:cNvPr id="4" name="Picture 3"/>
          <p:cNvPicPr>
            <a:picLocks noChangeAspect="1"/>
          </p:cNvPicPr>
          <p:nvPr/>
        </p:nvPicPr>
        <p:blipFill>
          <a:blip r:embed="rId3"/>
          <a:stretch>
            <a:fillRect/>
          </a:stretch>
        </p:blipFill>
        <p:spPr>
          <a:xfrm>
            <a:off x="3886200" y="1600200"/>
            <a:ext cx="4504762" cy="4457143"/>
          </a:xfrm>
          <a:prstGeom prst="rect">
            <a:avLst/>
          </a:prstGeom>
        </p:spPr>
      </p:pic>
    </p:spTree>
    <p:extLst>
      <p:ext uri="{BB962C8B-B14F-4D97-AF65-F5344CB8AC3E}">
        <p14:creationId xmlns:p14="http://schemas.microsoft.com/office/powerpoint/2010/main" val="691148283"/>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Grp="1" noChangeArrowheads="1"/>
          </p:cNvSpPr>
          <p:nvPr>
            <p:ph type="title"/>
          </p:nvPr>
        </p:nvSpPr>
        <p:spPr>
          <a:xfrm>
            <a:off x="57150" y="457200"/>
            <a:ext cx="8763000" cy="457200"/>
          </a:xfrm>
        </p:spPr>
        <p:txBody>
          <a:bodyPr/>
          <a:lstStyle/>
          <a:p>
            <a:pPr eaLnBrk="1" hangingPunct="1"/>
            <a:r>
              <a:rPr lang="en-US" altLang="en-US" sz="3600" dirty="0"/>
              <a:t>Sample W-Beam Dimensions</a:t>
            </a:r>
          </a:p>
        </p:txBody>
      </p:sp>
      <p:pic>
        <p:nvPicPr>
          <p:cNvPr id="5" name="Picture 4"/>
          <p:cNvPicPr>
            <a:picLocks noChangeAspect="1"/>
          </p:cNvPicPr>
          <p:nvPr/>
        </p:nvPicPr>
        <p:blipFill>
          <a:blip r:embed="rId2"/>
          <a:stretch>
            <a:fillRect/>
          </a:stretch>
        </p:blipFill>
        <p:spPr>
          <a:xfrm>
            <a:off x="1066801" y="987986"/>
            <a:ext cx="6705600" cy="5638455"/>
          </a:xfrm>
          <a:prstGeom prst="rect">
            <a:avLst/>
          </a:prstGeom>
        </p:spPr>
      </p:pic>
    </p:spTree>
    <p:extLst>
      <p:ext uri="{BB962C8B-B14F-4D97-AF65-F5344CB8AC3E}">
        <p14:creationId xmlns:p14="http://schemas.microsoft.com/office/powerpoint/2010/main" val="1477185041"/>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Grp="1" noChangeArrowheads="1"/>
          </p:cNvSpPr>
          <p:nvPr>
            <p:ph type="title"/>
          </p:nvPr>
        </p:nvSpPr>
        <p:spPr>
          <a:xfrm>
            <a:off x="57150" y="457200"/>
            <a:ext cx="8763000" cy="457200"/>
          </a:xfrm>
        </p:spPr>
        <p:txBody>
          <a:bodyPr/>
          <a:lstStyle/>
          <a:p>
            <a:pPr eaLnBrk="1" hangingPunct="1"/>
            <a:r>
              <a:rPr lang="en-US" altLang="en-US" sz="3600" dirty="0"/>
              <a:t>Sample S-Beam Dimensions</a:t>
            </a:r>
          </a:p>
        </p:txBody>
      </p:sp>
      <p:pic>
        <p:nvPicPr>
          <p:cNvPr id="4" name="object 16">
            <a:extLst>
              <a:ext uri="{FF2B5EF4-FFF2-40B4-BE49-F238E27FC236}">
                <a16:creationId xmlns:a16="http://schemas.microsoft.com/office/drawing/2014/main" id="{33C53F90-7281-4EC1-8C45-90F624B903E6}"/>
              </a:ext>
            </a:extLst>
          </p:cNvPr>
          <p:cNvPicPr/>
          <p:nvPr/>
        </p:nvPicPr>
        <p:blipFill>
          <a:blip r:embed="rId2" cstate="print"/>
          <a:stretch>
            <a:fillRect/>
          </a:stretch>
        </p:blipFill>
        <p:spPr>
          <a:xfrm>
            <a:off x="533400" y="1066800"/>
            <a:ext cx="8153400" cy="5494337"/>
          </a:xfrm>
          <a:prstGeom prst="rect">
            <a:avLst/>
          </a:prstGeom>
        </p:spPr>
      </p:pic>
    </p:spTree>
    <p:extLst>
      <p:ext uri="{BB962C8B-B14F-4D97-AF65-F5344CB8AC3E}">
        <p14:creationId xmlns:p14="http://schemas.microsoft.com/office/powerpoint/2010/main" val="1831589063"/>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2"/>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B212ED9E-0F73-4145-8DD7-9F7DD7E57659}" type="slidenum">
              <a:rPr lang="en-US" altLang="en-US" sz="1400">
                <a:latin typeface="Arial" panose="020B0604020202020204" pitchFamily="34" charset="0"/>
              </a:rPr>
              <a:pPr eaLnBrk="1" hangingPunct="1">
                <a:buFontTx/>
                <a:buNone/>
              </a:pPr>
              <a:t>96</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p:spPr>
        <p:txBody>
          <a:bodyPr/>
          <a:lstStyle/>
          <a:p>
            <a:pPr eaLnBrk="1" hangingPunct="1"/>
            <a:r>
              <a:rPr lang="en-US" altLang="en-US"/>
              <a:t>Sample Problem 5.2</a:t>
            </a:r>
          </a:p>
        </p:txBody>
      </p:sp>
      <p:sp>
        <p:nvSpPr>
          <p:cNvPr id="4" name="Text Box 3"/>
          <p:cNvSpPr txBox="1">
            <a:spLocks noChangeArrowheads="1"/>
          </p:cNvSpPr>
          <p:nvPr/>
        </p:nvSpPr>
        <p:spPr bwMode="auto">
          <a:xfrm>
            <a:off x="360363" y="3516313"/>
            <a:ext cx="4327525" cy="2317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FontTx/>
              <a:buNone/>
            </a:pPr>
            <a:r>
              <a:rPr lang="en-US" altLang="en-US" sz="2000"/>
              <a:t>The structure shown is constructed of a W250 </a:t>
            </a:r>
            <a:r>
              <a:rPr lang="en-US" altLang="en-US" sz="2400" b="1">
                <a:sym typeface="Symbol" panose="05050102010706020507" pitchFamily="18" charset="2"/>
              </a:rPr>
              <a:t></a:t>
            </a:r>
            <a:r>
              <a:rPr lang="en-US" altLang="en-US" sz="2000"/>
              <a:t> 167 rolled-steel beam. (</a:t>
            </a:r>
            <a:r>
              <a:rPr lang="en-US" altLang="en-US" sz="2000" i="1"/>
              <a:t>a</a:t>
            </a:r>
            <a:r>
              <a:rPr lang="en-US" altLang="en-US" sz="2000"/>
              <a:t>) Draw the shear and bending-moment diagrams for the beam and the given loading. (</a:t>
            </a:r>
            <a:r>
              <a:rPr lang="en-US" altLang="en-US" sz="2000" i="1"/>
              <a:t>b</a:t>
            </a:r>
            <a:r>
              <a:rPr lang="en-US" altLang="en-US" sz="2000"/>
              <a:t>) Determine normal stress in sections just to the right and left of point </a:t>
            </a:r>
            <a:r>
              <a:rPr lang="en-US" altLang="en-US" sz="2000" i="1"/>
              <a:t>D</a:t>
            </a:r>
            <a:r>
              <a:rPr lang="en-US" altLang="en-US" sz="2000"/>
              <a:t>.</a:t>
            </a:r>
          </a:p>
        </p:txBody>
      </p:sp>
      <p:sp>
        <p:nvSpPr>
          <p:cNvPr id="5" name="Text Box 4"/>
          <p:cNvSpPr txBox="1">
            <a:spLocks noChangeArrowheads="1"/>
          </p:cNvSpPr>
          <p:nvPr/>
        </p:nvSpPr>
        <p:spPr bwMode="auto">
          <a:xfrm>
            <a:off x="4697413" y="974725"/>
            <a:ext cx="4278312" cy="176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31775" indent="-231775"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FontTx/>
              <a:buNone/>
            </a:pPr>
            <a:r>
              <a:rPr lang="en-US" altLang="en-US" sz="2000"/>
              <a:t>SOLUTION:</a:t>
            </a:r>
          </a:p>
          <a:p>
            <a:pPr eaLnBrk="1" hangingPunct="1">
              <a:spcBef>
                <a:spcPct val="50000"/>
              </a:spcBef>
            </a:pPr>
            <a:r>
              <a:rPr lang="en-US" altLang="en-US" sz="2000"/>
              <a:t>Replace the 45-kN load with an equivalent force-couple system at </a:t>
            </a:r>
            <a:r>
              <a:rPr lang="en-US" altLang="en-US" sz="2000" i="1"/>
              <a:t>D</a:t>
            </a:r>
            <a:r>
              <a:rPr lang="en-US" altLang="en-US" sz="2000"/>
              <a:t>.  Find the reactions at </a:t>
            </a:r>
            <a:r>
              <a:rPr lang="en-US" altLang="en-US" sz="2000" i="1"/>
              <a:t>B </a:t>
            </a:r>
            <a:r>
              <a:rPr lang="en-US" altLang="en-US" sz="2000"/>
              <a:t>by considering the beam as a rigid body.</a:t>
            </a:r>
          </a:p>
        </p:txBody>
      </p:sp>
      <p:sp>
        <p:nvSpPr>
          <p:cNvPr id="6" name="Text Box 5"/>
          <p:cNvSpPr txBox="1">
            <a:spLocks noChangeArrowheads="1"/>
          </p:cNvSpPr>
          <p:nvPr/>
        </p:nvSpPr>
        <p:spPr bwMode="auto">
          <a:xfrm>
            <a:off x="4697413" y="2827338"/>
            <a:ext cx="4200525" cy="1920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31775" indent="-231775"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pPr>
            <a:r>
              <a:rPr lang="en-US" altLang="en-US" sz="2000"/>
              <a:t>Section the beam at points near the support and load application points.  Apply equilibrium analyses on resulting free bodies to determine internal shear forces and bending couples.</a:t>
            </a:r>
          </a:p>
        </p:txBody>
      </p:sp>
      <p:sp>
        <p:nvSpPr>
          <p:cNvPr id="7" name="Text Box 6"/>
          <p:cNvSpPr txBox="1">
            <a:spLocks noChangeArrowheads="1"/>
          </p:cNvSpPr>
          <p:nvPr/>
        </p:nvSpPr>
        <p:spPr bwMode="auto">
          <a:xfrm>
            <a:off x="4697413" y="4932363"/>
            <a:ext cx="4237037"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31775" indent="-231775"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pPr>
            <a:r>
              <a:rPr lang="en-US" altLang="en-US" sz="2000"/>
              <a:t>Apply the elastic flexure formulas to determine the maximum normal stress to the left and right of point </a:t>
            </a:r>
            <a:r>
              <a:rPr lang="en-US" altLang="en-US" sz="2000" i="1"/>
              <a:t>D</a:t>
            </a:r>
            <a:r>
              <a:rPr lang="en-US" altLang="en-US" sz="2000"/>
              <a:t>.</a:t>
            </a:r>
          </a:p>
        </p:txBody>
      </p:sp>
      <p:pic>
        <p:nvPicPr>
          <p:cNvPr id="8"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7838" y="1192213"/>
            <a:ext cx="3933825" cy="2078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940003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utoUpdateAnimBg="0"/>
      <p:bldP spid="6" grpId="0" autoUpdateAnimBg="0"/>
      <p:bldP spid="7" grpId="0" autoUpdateAnimBg="0"/>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2"/>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A9B07450-15BA-4F49-A3F5-D9C7980F2A3E}" type="slidenum">
              <a:rPr lang="en-US" altLang="en-US" sz="1400">
                <a:latin typeface="Arial" panose="020B0604020202020204" pitchFamily="34" charset="0"/>
              </a:rPr>
              <a:pPr eaLnBrk="1" hangingPunct="1">
                <a:buFontTx/>
                <a:buNone/>
              </a:pPr>
              <a:t>97</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p:spPr>
        <p:txBody>
          <a:bodyPr/>
          <a:lstStyle/>
          <a:p>
            <a:pPr eaLnBrk="1" hangingPunct="1"/>
            <a:r>
              <a:rPr lang="en-US" altLang="en-US"/>
              <a:t>Sample Problem 5.2</a:t>
            </a:r>
          </a:p>
        </p:txBody>
      </p:sp>
      <p:sp>
        <p:nvSpPr>
          <p:cNvPr id="4" name="Text Box 3"/>
          <p:cNvSpPr txBox="1">
            <a:spLocks noChangeArrowheads="1"/>
          </p:cNvSpPr>
          <p:nvPr/>
        </p:nvSpPr>
        <p:spPr bwMode="auto">
          <a:xfrm>
            <a:off x="4014788" y="974725"/>
            <a:ext cx="5129212" cy="1158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31775" indent="-231775"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FontTx/>
              <a:buNone/>
            </a:pPr>
            <a:r>
              <a:rPr lang="en-US" altLang="en-US" sz="2000"/>
              <a:t>SOLUTION:</a:t>
            </a:r>
          </a:p>
          <a:p>
            <a:pPr eaLnBrk="1" hangingPunct="1">
              <a:spcBef>
                <a:spcPct val="50000"/>
              </a:spcBef>
            </a:pPr>
            <a:r>
              <a:rPr lang="en-US" altLang="en-US" sz="2000"/>
              <a:t>Replace the 45-kN load with equivalent force-couple system at </a:t>
            </a:r>
            <a:r>
              <a:rPr lang="en-US" altLang="en-US" sz="2000" i="1"/>
              <a:t>D</a:t>
            </a:r>
            <a:r>
              <a:rPr lang="en-US" altLang="en-US" sz="2000"/>
              <a:t>. Find reactions at </a:t>
            </a:r>
            <a:r>
              <a:rPr lang="en-US" altLang="en-US" sz="2000" i="1"/>
              <a:t>B.</a:t>
            </a:r>
            <a:endParaRPr lang="en-US" altLang="en-US" sz="2000"/>
          </a:p>
        </p:txBody>
      </p:sp>
      <p:sp>
        <p:nvSpPr>
          <p:cNvPr id="5" name="Rectangle 4"/>
          <p:cNvSpPr>
            <a:spLocks noChangeArrowheads="1"/>
          </p:cNvSpPr>
          <p:nvPr/>
        </p:nvSpPr>
        <p:spPr bwMode="auto">
          <a:xfrm>
            <a:off x="4038600" y="2117725"/>
            <a:ext cx="4738688"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31775" indent="-231775"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pPr>
            <a:r>
              <a:rPr lang="en-US" altLang="en-US" sz="2000"/>
              <a:t>Section the beam and apply equilibrium analyses on resulting free bodies.</a:t>
            </a:r>
          </a:p>
        </p:txBody>
      </p:sp>
      <p:pic>
        <p:nvPicPr>
          <p:cNvPr id="6"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0" y="1093788"/>
            <a:ext cx="3727450" cy="568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19513" y="3000375"/>
            <a:ext cx="5424487" cy="340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29337939"/>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2"/>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EFF8B729-E112-4244-B2BC-8E31DAB3DA49}" type="slidenum">
              <a:rPr lang="en-US" altLang="en-US" sz="1400">
                <a:latin typeface="Arial" panose="020B0604020202020204" pitchFamily="34" charset="0"/>
              </a:rPr>
              <a:pPr eaLnBrk="1" hangingPunct="1">
                <a:buFontTx/>
                <a:buNone/>
              </a:pPr>
              <a:t>98</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p:spPr>
        <p:txBody>
          <a:bodyPr/>
          <a:lstStyle/>
          <a:p>
            <a:pPr eaLnBrk="1" hangingPunct="1"/>
            <a:r>
              <a:rPr lang="en-US" altLang="en-US"/>
              <a:t>Sample Problem 5.2</a:t>
            </a:r>
          </a:p>
        </p:txBody>
      </p:sp>
      <p:sp>
        <p:nvSpPr>
          <p:cNvPr id="4" name="Text Box 3"/>
          <p:cNvSpPr txBox="1">
            <a:spLocks noChangeArrowheads="1"/>
          </p:cNvSpPr>
          <p:nvPr/>
        </p:nvSpPr>
        <p:spPr bwMode="auto">
          <a:xfrm>
            <a:off x="4297363" y="939800"/>
            <a:ext cx="4637087"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31775" indent="-231775"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pPr>
            <a:r>
              <a:rPr lang="en-US" altLang="en-US" sz="2000"/>
              <a:t>Apply the elastic flexure formulas to determine the maximum normal stress to the left and right of point </a:t>
            </a:r>
            <a:r>
              <a:rPr lang="en-US" altLang="en-US" sz="2000" i="1"/>
              <a:t>D</a:t>
            </a:r>
            <a:r>
              <a:rPr lang="en-US" altLang="en-US" sz="2000"/>
              <a:t>.</a:t>
            </a:r>
          </a:p>
        </p:txBody>
      </p:sp>
      <p:sp>
        <p:nvSpPr>
          <p:cNvPr id="5" name="Text Box 4"/>
          <p:cNvSpPr txBox="1">
            <a:spLocks noChangeArrowheads="1"/>
          </p:cNvSpPr>
          <p:nvPr/>
        </p:nvSpPr>
        <p:spPr bwMode="auto">
          <a:xfrm>
            <a:off x="4506913" y="2035175"/>
            <a:ext cx="4637087"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FontTx/>
              <a:buNone/>
            </a:pPr>
            <a:r>
              <a:rPr lang="en-US" altLang="en-US" sz="2000"/>
              <a:t>From Appendix C for a W250 </a:t>
            </a:r>
            <a:r>
              <a:rPr lang="en-US" altLang="en-US" sz="2400" b="1">
                <a:sym typeface="Symbol" panose="05050102010706020507" pitchFamily="18" charset="2"/>
              </a:rPr>
              <a:t></a:t>
            </a:r>
            <a:r>
              <a:rPr lang="en-US" altLang="en-US" sz="2000"/>
              <a:t> 167 rolled steel shape, </a:t>
            </a:r>
            <a:r>
              <a:rPr lang="en-US" altLang="en-US" sz="2000" i="1"/>
              <a:t>S</a:t>
            </a:r>
            <a:r>
              <a:rPr lang="en-US" altLang="en-US" sz="2000"/>
              <a:t> = I/c= 208 </a:t>
            </a:r>
            <a:r>
              <a:rPr lang="en-US" altLang="en-US" sz="2400" b="1">
                <a:sym typeface="Symbol" panose="05050102010706020507" pitchFamily="18" charset="2"/>
              </a:rPr>
              <a:t></a:t>
            </a:r>
            <a:r>
              <a:rPr lang="en-US" altLang="en-US" sz="2400"/>
              <a:t> </a:t>
            </a:r>
            <a:r>
              <a:rPr lang="en-US" altLang="en-US" sz="2000"/>
              <a:t>10</a:t>
            </a:r>
            <a:r>
              <a:rPr lang="en-US" altLang="en-US" sz="2000" baseline="30000"/>
              <a:t>6</a:t>
            </a:r>
            <a:r>
              <a:rPr lang="en-US" altLang="en-US" sz="2000"/>
              <a:t>mm</a:t>
            </a:r>
            <a:r>
              <a:rPr lang="en-US" altLang="en-US" sz="2400"/>
              <a:t> </a:t>
            </a:r>
            <a:r>
              <a:rPr lang="en-US" altLang="en-US" sz="2000"/>
              <a:t>about the </a:t>
            </a:r>
            <a:r>
              <a:rPr lang="en-US" altLang="en-US" sz="2000" i="1"/>
              <a:t>X</a:t>
            </a:r>
            <a:r>
              <a:rPr lang="en-US" altLang="en-US" sz="2400" i="1">
                <a:sym typeface="Symbol" panose="05050102010706020507" pitchFamily="18" charset="2"/>
              </a:rPr>
              <a:t></a:t>
            </a:r>
            <a:r>
              <a:rPr lang="en-US" altLang="en-US" sz="2000" i="1"/>
              <a:t>X</a:t>
            </a:r>
            <a:r>
              <a:rPr lang="en-US" altLang="en-US" sz="2000"/>
              <a:t> axis.</a:t>
            </a:r>
          </a:p>
        </p:txBody>
      </p:sp>
      <p:pic>
        <p:nvPicPr>
          <p:cNvPr id="6"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1201738"/>
            <a:ext cx="3884613" cy="558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13263" y="3454400"/>
            <a:ext cx="4327525" cy="270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62590600"/>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2"/>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E5612EF5-E6F1-4418-811C-540EAE515C26}" type="slidenum">
              <a:rPr lang="en-US" altLang="en-US" sz="1400">
                <a:latin typeface="Arial" panose="020B0604020202020204" pitchFamily="34" charset="0"/>
              </a:rPr>
              <a:pPr eaLnBrk="1" hangingPunct="1">
                <a:buFontTx/>
                <a:buNone/>
              </a:pPr>
              <a:t>99</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p:spPr>
        <p:txBody>
          <a:bodyPr/>
          <a:lstStyle/>
          <a:p>
            <a:pPr eaLnBrk="1" hangingPunct="1"/>
            <a:r>
              <a:rPr lang="en-US" altLang="en-US"/>
              <a:t>Sample Problem 5.3</a:t>
            </a:r>
          </a:p>
        </p:txBody>
      </p:sp>
      <p:sp>
        <p:nvSpPr>
          <p:cNvPr id="4" name="Text Box 3"/>
          <p:cNvSpPr txBox="1">
            <a:spLocks noChangeArrowheads="1"/>
          </p:cNvSpPr>
          <p:nvPr/>
        </p:nvSpPr>
        <p:spPr bwMode="auto">
          <a:xfrm>
            <a:off x="476250" y="3579813"/>
            <a:ext cx="3425825"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FontTx/>
              <a:buNone/>
            </a:pPr>
            <a:r>
              <a:rPr lang="en-US" altLang="en-US" sz="2000"/>
              <a:t>Draw the shear and bending-moment diagrams for the beam and loading shown.</a:t>
            </a:r>
          </a:p>
        </p:txBody>
      </p:sp>
      <p:sp>
        <p:nvSpPr>
          <p:cNvPr id="5" name="Text Box 4"/>
          <p:cNvSpPr txBox="1">
            <a:spLocks noChangeArrowheads="1"/>
          </p:cNvSpPr>
          <p:nvPr/>
        </p:nvSpPr>
        <p:spPr bwMode="auto">
          <a:xfrm>
            <a:off x="3967163" y="1108075"/>
            <a:ext cx="4919662" cy="1158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31775" indent="-231775"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FontTx/>
              <a:buNone/>
            </a:pPr>
            <a:r>
              <a:rPr lang="en-US" altLang="en-US" sz="2000"/>
              <a:t>SOLUTION:</a:t>
            </a:r>
          </a:p>
          <a:p>
            <a:pPr eaLnBrk="1" hangingPunct="1">
              <a:spcBef>
                <a:spcPct val="50000"/>
              </a:spcBef>
            </a:pPr>
            <a:r>
              <a:rPr lang="en-US" altLang="en-US" sz="2000"/>
              <a:t>Taking the entire beam as a free body, determine the reactions at </a:t>
            </a:r>
            <a:r>
              <a:rPr lang="en-US" altLang="en-US" sz="2000" i="1"/>
              <a:t>A</a:t>
            </a:r>
            <a:r>
              <a:rPr lang="en-US" altLang="en-US" sz="2000"/>
              <a:t> and </a:t>
            </a:r>
            <a:r>
              <a:rPr lang="en-US" altLang="en-US" sz="2000" i="1"/>
              <a:t>D</a:t>
            </a:r>
            <a:r>
              <a:rPr lang="en-US" altLang="en-US" sz="2000"/>
              <a:t>.</a:t>
            </a:r>
          </a:p>
        </p:txBody>
      </p:sp>
      <p:sp>
        <p:nvSpPr>
          <p:cNvPr id="6" name="Text Box 5"/>
          <p:cNvSpPr txBox="1">
            <a:spLocks noChangeArrowheads="1"/>
          </p:cNvSpPr>
          <p:nvPr/>
        </p:nvSpPr>
        <p:spPr bwMode="auto">
          <a:xfrm>
            <a:off x="3967163" y="2514600"/>
            <a:ext cx="497205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31775" indent="-231775"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pPr>
            <a:r>
              <a:rPr lang="en-US" altLang="en-US" sz="2000"/>
              <a:t>Apply the relationship between shear and load to develop the shear diagram.</a:t>
            </a:r>
          </a:p>
        </p:txBody>
      </p:sp>
      <p:sp>
        <p:nvSpPr>
          <p:cNvPr id="7" name="Text Box 6"/>
          <p:cNvSpPr txBox="1">
            <a:spLocks noChangeArrowheads="1"/>
          </p:cNvSpPr>
          <p:nvPr/>
        </p:nvSpPr>
        <p:spPr bwMode="auto">
          <a:xfrm>
            <a:off x="3967163" y="3463925"/>
            <a:ext cx="4879975"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31775" indent="-231775"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pPr>
            <a:r>
              <a:rPr lang="en-US" altLang="en-US" sz="2000"/>
              <a:t>Apply the relationship between bending moment and shear to develop the bending-moment diagram.</a:t>
            </a:r>
          </a:p>
        </p:txBody>
      </p:sp>
      <p:pic>
        <p:nvPicPr>
          <p:cNvPr id="8"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9900" y="1331913"/>
            <a:ext cx="3355975" cy="179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892892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utoUpdateAnimBg="0"/>
      <p:bldP spid="6" grpId="0" autoUpdateAnimBg="0"/>
      <p:bldP spid="7" grpId="0" autoUpdateAnimBg="0"/>
    </p:bldLst>
  </p:timing>
</p:sld>
</file>

<file path=ppt/theme/theme1.xml><?xml version="1.0" encoding="utf-8"?>
<a:theme xmlns:a="http://schemas.openxmlformats.org/drawingml/2006/main" name="UTMocw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utmocw4</Template>
  <TotalTime>2346</TotalTime>
  <Words>4240</Words>
  <Application>Microsoft Office PowerPoint</Application>
  <PresentationFormat>On-screen Show (4:3)</PresentationFormat>
  <Paragraphs>525</Paragraphs>
  <Slides>113</Slides>
  <Notes>0</Notes>
  <HiddenSlides>0</HiddenSlides>
  <MMClips>0</MMClips>
  <ScaleCrop>false</ScaleCrop>
  <HeadingPairs>
    <vt:vector size="8" baseType="variant">
      <vt:variant>
        <vt:lpstr>Fonts Used</vt:lpstr>
      </vt:variant>
      <vt:variant>
        <vt:i4>9</vt:i4>
      </vt:variant>
      <vt:variant>
        <vt:lpstr>Theme</vt:lpstr>
      </vt:variant>
      <vt:variant>
        <vt:i4>1</vt:i4>
      </vt:variant>
      <vt:variant>
        <vt:lpstr>Embedded OLE Servers</vt:lpstr>
      </vt:variant>
      <vt:variant>
        <vt:i4>1</vt:i4>
      </vt:variant>
      <vt:variant>
        <vt:lpstr>Slide Titles</vt:lpstr>
      </vt:variant>
      <vt:variant>
        <vt:i4>113</vt:i4>
      </vt:variant>
    </vt:vector>
  </HeadingPairs>
  <TitlesOfParts>
    <vt:vector size="124" baseType="lpstr">
      <vt:lpstr>SimSun</vt:lpstr>
      <vt:lpstr>Arial</vt:lpstr>
      <vt:lpstr>Arial MT</vt:lpstr>
      <vt:lpstr>Bookman Old Style</vt:lpstr>
      <vt:lpstr>Calibri</vt:lpstr>
      <vt:lpstr>Cambria Math</vt:lpstr>
      <vt:lpstr>Google Sans Text</vt:lpstr>
      <vt:lpstr>Symbol</vt:lpstr>
      <vt:lpstr>Times New Roman</vt:lpstr>
      <vt:lpstr>UTMocw template</vt:lpstr>
      <vt:lpstr>Equation</vt:lpstr>
      <vt:lpstr>SETG 2363 Strength of Materials Bending of Beam and Beam Design</vt:lpstr>
      <vt:lpstr>CHAPTER OBJECTIVES</vt:lpstr>
      <vt:lpstr>CHAPTER OUTLINE</vt:lpstr>
      <vt:lpstr>BEAMS</vt:lpstr>
      <vt:lpstr>BEAMS</vt:lpstr>
      <vt:lpstr>Pure Bending</vt:lpstr>
      <vt:lpstr>PowerPoint Presentation</vt:lpstr>
      <vt:lpstr>PowerPoint Presentation</vt:lpstr>
      <vt:lpstr>6.1 SHEAR AND MOMENT DIAGRAMS</vt:lpstr>
      <vt:lpstr>6.1 SHEAR AND MOMENT DIAGRAMS</vt:lpstr>
      <vt:lpstr>6.1 SHEAR AND MOMENT DIAGRAMS</vt:lpstr>
      <vt:lpstr>6.1 SHEAR AND MOMENT DIAGRAMS</vt:lpstr>
      <vt:lpstr>6.1 SHEAR AND MOMENT DIAGRAMS</vt:lpstr>
      <vt:lpstr>6.1 SHEAR AND MOMENT DIAGRAMS</vt:lpstr>
      <vt:lpstr>6.1 SHEAR AND MOMENT DIAGRAMS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EXAMPLE 6.6</vt:lpstr>
      <vt:lpstr>EXAMPLE 6.6 (SOLN)</vt:lpstr>
      <vt:lpstr>PowerPoint Presentation</vt:lpstr>
      <vt:lpstr>EXAMPLE 6.6 (SOLN)</vt:lpstr>
      <vt:lpstr>GRAPHICAL METHOD FOR CONSTRUCTING SHEAR AND MOMENT DIAGRAMS</vt:lpstr>
      <vt:lpstr>PowerPoint Presentation</vt:lpstr>
      <vt:lpstr>GRAPHICAL METHOD FOR CONSTRUCTING SHEAR AND MOMENT DIAGRAMS</vt:lpstr>
      <vt:lpstr>GRAPHICAL METHOD FOR CONSTRUCTING SHEAR AND MOMENT DIAGRAMS</vt:lpstr>
      <vt:lpstr>GRAPHICAL METHOD FOR CONSTRUCTING SHEAR AND MOMENT DIAGRAMS</vt:lpstr>
      <vt:lpstr>Before Drawing Any Diagram</vt:lpstr>
      <vt:lpstr>The Area Rule (This Is the “Graphical” Part)</vt:lpstr>
      <vt:lpstr>Load to Shear – Graphical Rules</vt:lpstr>
      <vt:lpstr>Shear to Moment – Graphical Rules</vt:lpstr>
      <vt:lpstr>PowerPoint Presentation</vt:lpstr>
      <vt:lpstr>Area Method (Key Principle)</vt:lpstr>
      <vt:lpstr>Boundary Conditions</vt:lpstr>
      <vt:lpstr>Example 1: Simply Supported Beam + Point Load</vt:lpstr>
      <vt:lpstr>Example 1: Simply Supported Beam + Point Load</vt:lpstr>
      <vt:lpstr>Example 2: Simply Supported Beam + UDL</vt:lpstr>
      <vt:lpstr>Example 2: Beam + Moment</vt:lpstr>
      <vt:lpstr>Example 2: Beam + Moment</vt:lpstr>
      <vt:lpstr>Example 3: Cantilever Beam + Point Load</vt:lpstr>
      <vt:lpstr>Example 3: Cantilever Beam + Point Load</vt:lpstr>
      <vt:lpstr>Example 4: Cantilever Beam + UDL</vt:lpstr>
      <vt:lpstr>Example 4: Cantilever Beam + UDL</vt:lpstr>
      <vt:lpstr>Example 4: Cantilever Beam + UDL</vt:lpstr>
      <vt:lpstr>Example 5: Cantilever Beam + UDL</vt:lpstr>
      <vt:lpstr>Example 5: Cantilever Beam + UDL</vt:lpstr>
      <vt:lpstr>Old Exam Question </vt:lpstr>
      <vt:lpstr>PowerPoint Presentation</vt:lpstr>
      <vt:lpstr>PowerPoint Presentation</vt:lpstr>
      <vt:lpstr>6.3 BENDING DEFORMATION OF A STRAIGHT MEMBER</vt:lpstr>
      <vt:lpstr>6.3 BENDING DEFORMATION OF A STRAIGHT MEMBER</vt:lpstr>
      <vt:lpstr>6.3 BENDING DEFORMATION OF A STRAIGHT MEMBER</vt:lpstr>
      <vt:lpstr>6.3 BENDING DEFORMATION OF A STRAIGHT MEMBER</vt:lpstr>
      <vt:lpstr>6.4 THE FLEXURE FORMULA</vt:lpstr>
      <vt:lpstr>6.4 THE FLEXURE FORMULA (locating the neutral axis)</vt:lpstr>
      <vt:lpstr>6.4 THE FLEXURE FORMULA</vt:lpstr>
      <vt:lpstr>6.4 THE FLEXURE FORMULA</vt:lpstr>
      <vt:lpstr>6.4 THE FLEXURE FORMULA</vt:lpstr>
      <vt:lpstr>6.4 THE FLEXURE FORMULA</vt:lpstr>
      <vt:lpstr>6.4 THE FLEXURE FORMULA</vt:lpstr>
      <vt:lpstr>6.4 THE FLEXURE FORMULA</vt:lpstr>
      <vt:lpstr>6.4 THE FLEXURE FORMULA</vt:lpstr>
      <vt:lpstr>6.4 THE FLEXURE FORMULA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Sample Problem 5.1</vt:lpstr>
      <vt:lpstr>Sample Problem 5.1</vt:lpstr>
      <vt:lpstr>Sample Problem 5.1</vt:lpstr>
      <vt:lpstr>PowerPoint Presentation</vt:lpstr>
      <vt:lpstr>Standard Beam Design</vt:lpstr>
      <vt:lpstr>W-Beam Design</vt:lpstr>
      <vt:lpstr>Sample W-Beam Dimensions</vt:lpstr>
      <vt:lpstr>Sample S-Beam Dimensions</vt:lpstr>
      <vt:lpstr>Sample Problem 5.2</vt:lpstr>
      <vt:lpstr>Sample Problem 5.2</vt:lpstr>
      <vt:lpstr>Sample Problem 5.2</vt:lpstr>
      <vt:lpstr>Sample Problem 5.3</vt:lpstr>
      <vt:lpstr>Sample Problem 5.3</vt:lpstr>
      <vt:lpstr>Sample Problem 5.3</vt:lpstr>
      <vt:lpstr>Sample Problem 4.2</vt:lpstr>
      <vt:lpstr>Sample Problem 4.2</vt:lpstr>
      <vt:lpstr>Sample Problem 4.2</vt:lpstr>
      <vt:lpstr>Design of Prismatic Beams for Bending</vt:lpstr>
      <vt:lpstr>Design of Prismatic Beams for Bending</vt:lpstr>
      <vt:lpstr>Design of Prismatic Beams for Bending</vt:lpstr>
      <vt:lpstr>Sample Problem 5.8</vt:lpstr>
      <vt:lpstr>Sample Problem 5.8 (Sol’n)</vt:lpstr>
      <vt:lpstr>Sample Problem 5.8 (Sol’n)</vt:lpstr>
      <vt:lpstr>CHAPTER REVIEW</vt:lpstr>
      <vt:lpstr>CHAPTER REVIEW</vt:lpstr>
      <vt:lpstr>CHAPTER REVIEW</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SKMM 2413 Thermodynamics I</dc:title>
  <dc:creator>Mohsin</dc:creator>
  <cp:lastModifiedBy>ucin sietz</cp:lastModifiedBy>
  <cp:revision>80</cp:revision>
  <cp:lastPrinted>2013-10-05T16:25:29Z</cp:lastPrinted>
  <dcterms:created xsi:type="dcterms:W3CDTF">2013-08-28T02:41:09Z</dcterms:created>
  <dcterms:modified xsi:type="dcterms:W3CDTF">2025-12-23T23:50:49Z</dcterms:modified>
</cp:coreProperties>
</file>