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19.jpg" ContentType="image/jpg"/>
  <Override PartName="/ppt/media/image20.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86" r:id="rId2"/>
    <p:sldId id="305" r:id="rId3"/>
    <p:sldId id="306" r:id="rId4"/>
    <p:sldId id="307" r:id="rId5"/>
    <p:sldId id="308" r:id="rId6"/>
    <p:sldId id="309" r:id="rId7"/>
    <p:sldId id="310" r:id="rId8"/>
    <p:sldId id="405" r:id="rId9"/>
    <p:sldId id="404" r:id="rId10"/>
    <p:sldId id="311" r:id="rId11"/>
    <p:sldId id="487" r:id="rId12"/>
    <p:sldId id="312" r:id="rId13"/>
    <p:sldId id="313" r:id="rId14"/>
    <p:sldId id="314" r:id="rId15"/>
    <p:sldId id="406" r:id="rId16"/>
    <p:sldId id="315" r:id="rId17"/>
    <p:sldId id="316" r:id="rId18"/>
    <p:sldId id="317" r:id="rId19"/>
    <p:sldId id="318" r:id="rId20"/>
    <p:sldId id="319" r:id="rId21"/>
    <p:sldId id="320" r:id="rId22"/>
    <p:sldId id="321" r:id="rId23"/>
    <p:sldId id="322" r:id="rId24"/>
    <p:sldId id="323" r:id="rId25"/>
    <p:sldId id="324" r:id="rId26"/>
    <p:sldId id="325" r:id="rId27"/>
    <p:sldId id="326" r:id="rId28"/>
    <p:sldId id="327" r:id="rId29"/>
    <p:sldId id="328" r:id="rId30"/>
    <p:sldId id="329" r:id="rId31"/>
    <p:sldId id="330" r:id="rId32"/>
    <p:sldId id="331" r:id="rId33"/>
    <p:sldId id="332" r:id="rId34"/>
    <p:sldId id="333" r:id="rId35"/>
    <p:sldId id="334" r:id="rId36"/>
    <p:sldId id="335" r:id="rId37"/>
    <p:sldId id="488" r:id="rId38"/>
    <p:sldId id="336" r:id="rId39"/>
    <p:sldId id="337" r:id="rId40"/>
    <p:sldId id="338" r:id="rId41"/>
    <p:sldId id="339" r:id="rId42"/>
    <p:sldId id="340" r:id="rId43"/>
    <p:sldId id="341" r:id="rId44"/>
    <p:sldId id="342" r:id="rId45"/>
    <p:sldId id="343" r:id="rId46"/>
    <p:sldId id="344" r:id="rId47"/>
    <p:sldId id="345" r:id="rId48"/>
    <p:sldId id="346" r:id="rId49"/>
    <p:sldId id="347" r:id="rId50"/>
    <p:sldId id="348" r:id="rId51"/>
    <p:sldId id="349" r:id="rId52"/>
    <p:sldId id="350" r:id="rId53"/>
    <p:sldId id="351" r:id="rId54"/>
    <p:sldId id="352" r:id="rId55"/>
    <p:sldId id="353" r:id="rId56"/>
    <p:sldId id="354" r:id="rId57"/>
    <p:sldId id="355" r:id="rId58"/>
    <p:sldId id="356" r:id="rId59"/>
    <p:sldId id="357" r:id="rId60"/>
    <p:sldId id="358" r:id="rId61"/>
    <p:sldId id="359" r:id="rId62"/>
    <p:sldId id="360" r:id="rId63"/>
    <p:sldId id="361" r:id="rId64"/>
    <p:sldId id="362" r:id="rId65"/>
    <p:sldId id="363" r:id="rId66"/>
    <p:sldId id="364" r:id="rId67"/>
    <p:sldId id="365" r:id="rId68"/>
    <p:sldId id="366" r:id="rId69"/>
    <p:sldId id="367" r:id="rId70"/>
    <p:sldId id="368" r:id="rId71"/>
    <p:sldId id="369" r:id="rId72"/>
    <p:sldId id="370" r:id="rId73"/>
    <p:sldId id="371" r:id="rId74"/>
    <p:sldId id="372" r:id="rId75"/>
    <p:sldId id="373" r:id="rId76"/>
    <p:sldId id="374" r:id="rId77"/>
    <p:sldId id="375" r:id="rId78"/>
    <p:sldId id="376" r:id="rId79"/>
    <p:sldId id="377" r:id="rId80"/>
    <p:sldId id="378" r:id="rId81"/>
    <p:sldId id="379" r:id="rId82"/>
    <p:sldId id="380" r:id="rId83"/>
    <p:sldId id="381" r:id="rId84"/>
    <p:sldId id="382" r:id="rId85"/>
    <p:sldId id="383" r:id="rId86"/>
    <p:sldId id="384" r:id="rId87"/>
    <p:sldId id="385" r:id="rId88"/>
    <p:sldId id="386" r:id="rId89"/>
    <p:sldId id="387" r:id="rId90"/>
    <p:sldId id="388" r:id="rId91"/>
    <p:sldId id="389" r:id="rId92"/>
    <p:sldId id="390" r:id="rId93"/>
    <p:sldId id="391" r:id="rId94"/>
    <p:sldId id="392" r:id="rId95"/>
    <p:sldId id="393" r:id="rId96"/>
    <p:sldId id="394" r:id="rId97"/>
    <p:sldId id="395" r:id="rId98"/>
    <p:sldId id="396" r:id="rId99"/>
    <p:sldId id="397" r:id="rId100"/>
    <p:sldId id="398" r:id="rId101"/>
    <p:sldId id="399" r:id="rId102"/>
    <p:sldId id="400" r:id="rId103"/>
    <p:sldId id="401" r:id="rId104"/>
    <p:sldId id="402" r:id="rId105"/>
    <p:sldId id="403" r:id="rId10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688" autoAdjust="0"/>
  </p:normalViewPr>
  <p:slideViewPr>
    <p:cSldViewPr>
      <p:cViewPr varScale="1">
        <p:scale>
          <a:sx n="100" d="100"/>
          <a:sy n="100" d="100"/>
        </p:scale>
        <p:origin x="191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11/13/2024</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11/13/2024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11/13/2024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E03C2F1-4303-46FD-BD96-DFF132C2F07E}" type="datetimeFigureOut">
              <a:rPr lang="en-US" smtClean="0"/>
              <a:t>11/13/2024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11/13/2024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11/13/2024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11/13/2024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11/13/2024</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11/13/2024</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11/13/2024</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11/13/2024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11/13/2024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MY"/>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11/13/2024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image" Target="../media/image15.wmf"/><Relationship Id="rId7" Type="http://schemas.openxmlformats.org/officeDocument/2006/relationships/image" Target="../media/image17.wmf"/><Relationship Id="rId2" Type="http://schemas.openxmlformats.org/officeDocument/2006/relationships/oleObject" Target="../embeddings/oleObject4.bin"/><Relationship Id="rId1" Type="http://schemas.openxmlformats.org/officeDocument/2006/relationships/slideLayout" Target="../slideLayouts/slideLayout2.xml"/><Relationship Id="rId6" Type="http://schemas.openxmlformats.org/officeDocument/2006/relationships/oleObject" Target="../embeddings/oleObject6.bin"/><Relationship Id="rId5" Type="http://schemas.openxmlformats.org/officeDocument/2006/relationships/image" Target="../media/image16.wmf"/><Relationship Id="rId4" Type="http://schemas.openxmlformats.org/officeDocument/2006/relationships/oleObject" Target="../embeddings/oleObject5.bin"/><Relationship Id="rId9" Type="http://schemas.openxmlformats.org/officeDocument/2006/relationships/image" Target="../media/image18.wmf"/></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1.wmf"/><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oleObject" Target="../embeddings/oleObject8.bin"/><Relationship Id="rId5" Type="http://schemas.openxmlformats.org/officeDocument/2006/relationships/image" Target="../media/image16.wmf"/><Relationship Id="rId4" Type="http://schemas.openxmlformats.org/officeDocument/2006/relationships/oleObject" Target="../embeddings/oleObject5.bin"/></Relationships>
</file>

<file path=ppt/slides/_rels/slide12.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oleObject" Target="../embeddings/oleObject8.bin"/><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9.bin"/><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oleObject" Target="../embeddings/oleObject10.bin"/><Relationship Id="rId7" Type="http://schemas.openxmlformats.org/officeDocument/2006/relationships/slide" Target="slide2.xml"/><Relationship Id="rId2" Type="http://schemas.openxmlformats.org/officeDocument/2006/relationships/image" Target="../media/image38.wmf"/><Relationship Id="rId1" Type="http://schemas.openxmlformats.org/officeDocument/2006/relationships/slideLayout" Target="../slideLayouts/slideLayout2.xml"/><Relationship Id="rId6" Type="http://schemas.openxmlformats.org/officeDocument/2006/relationships/image" Target="../media/image40.wmf"/><Relationship Id="rId5" Type="http://schemas.openxmlformats.org/officeDocument/2006/relationships/oleObject" Target="../embeddings/oleObject11.bin"/><Relationship Id="rId4" Type="http://schemas.openxmlformats.org/officeDocument/2006/relationships/image" Target="../media/image39.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42.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43.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1.bin"/><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oleObject" Target="../embeddings/oleObject2.bin"/><Relationship Id="rId1" Type="http://schemas.openxmlformats.org/officeDocument/2006/relationships/slideLayout" Target="../slideLayouts/slideLayout2.xml"/><Relationship Id="rId6" Type="http://schemas.openxmlformats.org/officeDocument/2006/relationships/image" Target="../media/image14.wmf"/><Relationship Id="rId5" Type="http://schemas.openxmlformats.org/officeDocument/2006/relationships/oleObject" Target="../embeddings/oleObject3.bin"/><Relationship Id="rId4" Type="http://schemas.openxmlformats.org/officeDocument/2006/relationships/image" Target="../media/image13.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SETG 2363</a:t>
            </a:r>
            <a:br>
              <a:rPr lang="en-US" dirty="0"/>
            </a:br>
            <a:r>
              <a:rPr lang="en-US" dirty="0"/>
              <a:t>Strength of Materials</a:t>
            </a:r>
            <a:br>
              <a:rPr lang="en-US" dirty="0"/>
            </a:br>
            <a:r>
              <a:rPr lang="en-US" sz="3600" dirty="0"/>
              <a:t>Torsion</a:t>
            </a:r>
          </a:p>
        </p:txBody>
      </p:sp>
      <p:sp>
        <p:nvSpPr>
          <p:cNvPr id="3" name="Subtitle 2"/>
          <p:cNvSpPr>
            <a:spLocks noGrp="1"/>
          </p:cNvSpPr>
          <p:nvPr>
            <p:ph type="subTitle" idx="1"/>
          </p:nvPr>
        </p:nvSpPr>
        <p:spPr>
          <a:xfrm>
            <a:off x="1371600" y="4724400"/>
            <a:ext cx="6934200" cy="914400"/>
          </a:xfrm>
        </p:spPr>
        <p:txBody>
          <a:bodyPr/>
          <a:lstStyle/>
          <a:p>
            <a:r>
              <a:rPr lang="en-US" dirty="0" err="1"/>
              <a:t>Mohsin</a:t>
            </a:r>
            <a:r>
              <a:rPr lang="en-US" dirty="0"/>
              <a:t> </a:t>
            </a:r>
            <a:r>
              <a:rPr lang="en-US" dirty="0" err="1"/>
              <a:t>Mohd</a:t>
            </a:r>
            <a:r>
              <a:rPr lang="en-US" dirty="0"/>
              <a:t> </a:t>
            </a:r>
            <a:r>
              <a:rPr lang="en-US" dirty="0" err="1"/>
              <a:t>Sies</a:t>
            </a:r>
            <a:endParaRPr lang="en-US" dirty="0"/>
          </a:p>
          <a:p>
            <a:r>
              <a:rPr lang="en-US" sz="2000" dirty="0"/>
              <a:t>Nuclear Engineering,</a:t>
            </a:r>
          </a:p>
          <a:p>
            <a:r>
              <a:rPr lang="en-US" sz="2000" dirty="0"/>
              <a:t>Faculty of Chemical and Energy Engineering,</a:t>
            </a:r>
          </a:p>
          <a:p>
            <a:r>
              <a:rPr lang="en-US" sz="2000" dirty="0"/>
              <a:t> </a:t>
            </a:r>
            <a:r>
              <a:rPr lang="en-US" sz="2000" dirty="0" err="1"/>
              <a:t>Universiti</a:t>
            </a:r>
            <a:r>
              <a:rPr lang="en-US" sz="2000" dirty="0"/>
              <a:t> </a:t>
            </a:r>
            <a:r>
              <a:rPr lang="en-US" sz="2000" dirty="0" err="1"/>
              <a:t>Teknologi</a:t>
            </a:r>
            <a:r>
              <a:rPr lang="en-US" sz="2000" dirty="0"/>
              <a:t> Malaysia</a:t>
            </a:r>
          </a:p>
        </p:txBody>
      </p:sp>
    </p:spTree>
    <p:extLst>
      <p:ext uri="{BB962C8B-B14F-4D97-AF65-F5344CB8AC3E}">
        <p14:creationId xmlns:p14="http://schemas.microsoft.com/office/powerpoint/2010/main" val="2005064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2BE36F1F-33EC-4BB7-B9E2-7C157B437AAF}" type="slidenum">
              <a:rPr lang="en-US" altLang="en-US" sz="1400">
                <a:latin typeface="Arial" panose="020B0604020202020204" pitchFamily="34" charset="0"/>
              </a:rPr>
              <a:pPr eaLnBrk="1" hangingPunct="1"/>
              <a:t>10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19100"/>
          </a:xfrm>
        </p:spPr>
        <p:txBody>
          <a:bodyPr/>
          <a:lstStyle/>
          <a:p>
            <a:pPr eaLnBrk="1" hangingPunct="1"/>
            <a:r>
              <a:rPr lang="en-US" altLang="en-US" dirty="0"/>
              <a:t>Stresses in Elastic Range</a:t>
            </a:r>
          </a:p>
        </p:txBody>
      </p:sp>
      <p:sp>
        <p:nvSpPr>
          <p:cNvPr id="4" name="Text Box 17"/>
          <p:cNvSpPr txBox="1">
            <a:spLocks noChangeArrowheads="1"/>
          </p:cNvSpPr>
          <p:nvPr/>
        </p:nvSpPr>
        <p:spPr bwMode="auto">
          <a:xfrm>
            <a:off x="533400" y="1127125"/>
            <a:ext cx="7934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latin typeface="Arial" panose="020B0604020202020204" pitchFamily="34" charset="0"/>
              </a:rPr>
              <a:t>Multiplying the previous equation by the shear modulus,</a:t>
            </a:r>
          </a:p>
        </p:txBody>
      </p:sp>
      <p:graphicFrame>
        <p:nvGraphicFramePr>
          <p:cNvPr id="5" name="Object 18"/>
          <p:cNvGraphicFramePr>
            <a:graphicFrameLocks noChangeAspect="1"/>
          </p:cNvGraphicFramePr>
          <p:nvPr/>
        </p:nvGraphicFramePr>
        <p:xfrm>
          <a:off x="3352800" y="1447800"/>
          <a:ext cx="2181225" cy="871538"/>
        </p:xfrm>
        <a:graphic>
          <a:graphicData uri="http://schemas.openxmlformats.org/presentationml/2006/ole">
            <mc:AlternateContent xmlns:mc="http://schemas.openxmlformats.org/markup-compatibility/2006">
              <mc:Choice xmlns:v="urn:schemas-microsoft-com:vml" Requires="v">
                <p:oleObj name="Equation" r:id="rId2" imgW="1333500" imgH="533400" progId="Equation.3">
                  <p:embed/>
                </p:oleObj>
              </mc:Choice>
              <mc:Fallback>
                <p:oleObj name="Equation" r:id="rId2" imgW="1333500" imgH="5334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1447800"/>
                        <a:ext cx="2181225" cy="871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19"/>
          <p:cNvGraphicFramePr>
            <a:graphicFrameLocks noChangeAspect="1"/>
          </p:cNvGraphicFramePr>
          <p:nvPr/>
        </p:nvGraphicFramePr>
        <p:xfrm>
          <a:off x="3517900" y="2825750"/>
          <a:ext cx="1663700" cy="908050"/>
        </p:xfrm>
        <a:graphic>
          <a:graphicData uri="http://schemas.openxmlformats.org/presentationml/2006/ole">
            <mc:AlternateContent xmlns:mc="http://schemas.openxmlformats.org/markup-compatibility/2006">
              <mc:Choice xmlns:v="urn:schemas-microsoft-com:vml" Requires="v">
                <p:oleObj name="Equation" r:id="rId4" imgW="977476" imgH="533169" progId="Equation.3">
                  <p:embed/>
                </p:oleObj>
              </mc:Choice>
              <mc:Fallback>
                <p:oleObj name="Equation" r:id="rId4" imgW="977476" imgH="533169"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7900" y="2825750"/>
                        <a:ext cx="1663700" cy="90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21"/>
          <p:cNvSpPr txBox="1">
            <a:spLocks noChangeArrowheads="1"/>
          </p:cNvSpPr>
          <p:nvPr/>
        </p:nvSpPr>
        <p:spPr bwMode="auto">
          <a:xfrm>
            <a:off x="762000" y="2438400"/>
            <a:ext cx="289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latin typeface="Arial" panose="020B0604020202020204" pitchFamily="34" charset="0"/>
              </a:rPr>
              <a:t>From Hooke’s Law,</a:t>
            </a:r>
          </a:p>
        </p:txBody>
      </p:sp>
      <p:graphicFrame>
        <p:nvGraphicFramePr>
          <p:cNvPr id="8" name="Object 22"/>
          <p:cNvGraphicFramePr>
            <a:graphicFrameLocks noChangeAspect="1"/>
          </p:cNvGraphicFramePr>
          <p:nvPr/>
        </p:nvGraphicFramePr>
        <p:xfrm>
          <a:off x="3124200" y="2438400"/>
          <a:ext cx="1385888" cy="401638"/>
        </p:xfrm>
        <a:graphic>
          <a:graphicData uri="http://schemas.openxmlformats.org/presentationml/2006/ole">
            <mc:AlternateContent xmlns:mc="http://schemas.openxmlformats.org/markup-compatibility/2006">
              <mc:Choice xmlns:v="urn:schemas-microsoft-com:vml" Requires="v">
                <p:oleObj name="Equation" r:id="rId6" imgW="660113" imgH="253890" progId="Equation.3">
                  <p:embed/>
                </p:oleObj>
              </mc:Choice>
              <mc:Fallback>
                <p:oleObj name="Equation" r:id="rId6" imgW="660113" imgH="25389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2438400"/>
                        <a:ext cx="1385888" cy="401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 Box 23"/>
          <p:cNvSpPr txBox="1">
            <a:spLocks noChangeArrowheads="1"/>
          </p:cNvSpPr>
          <p:nvPr/>
        </p:nvSpPr>
        <p:spPr bwMode="auto">
          <a:xfrm>
            <a:off x="4572000" y="2438400"/>
            <a:ext cx="1233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latin typeface="Arial" panose="020B0604020202020204" pitchFamily="34" charset="0"/>
              </a:rPr>
              <a:t>, so</a:t>
            </a:r>
          </a:p>
        </p:txBody>
      </p:sp>
      <p:sp>
        <p:nvSpPr>
          <p:cNvPr id="10" name="Text Box 24"/>
          <p:cNvSpPr txBox="1">
            <a:spLocks noChangeArrowheads="1"/>
          </p:cNvSpPr>
          <p:nvPr/>
        </p:nvSpPr>
        <p:spPr bwMode="auto">
          <a:xfrm>
            <a:off x="457200" y="3717925"/>
            <a:ext cx="7934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a:latin typeface="Arial" panose="020B0604020202020204" pitchFamily="34" charset="0"/>
              </a:rPr>
              <a:t>The shearing stress varies linearly with the radial position in the section.</a:t>
            </a:r>
          </a:p>
        </p:txBody>
      </p:sp>
      <p:sp>
        <p:nvSpPr>
          <p:cNvPr id="11" name="Text Box 25"/>
          <p:cNvSpPr txBox="1">
            <a:spLocks noChangeArrowheads="1"/>
          </p:cNvSpPr>
          <p:nvPr/>
        </p:nvSpPr>
        <p:spPr bwMode="auto">
          <a:xfrm>
            <a:off x="304800" y="4495800"/>
            <a:ext cx="861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latin typeface="Arial" panose="020B0604020202020204" pitchFamily="34" charset="0"/>
              </a:rPr>
              <a:t>Recall that the sum of the moments from the internal stress distribution is equal to the torque on the shaft at the section,</a:t>
            </a:r>
          </a:p>
        </p:txBody>
      </p:sp>
      <p:graphicFrame>
        <p:nvGraphicFramePr>
          <p:cNvPr id="12" name="Object 26"/>
          <p:cNvGraphicFramePr>
            <a:graphicFrameLocks noChangeAspect="1"/>
          </p:cNvGraphicFramePr>
          <p:nvPr>
            <p:extLst>
              <p:ext uri="{D42A27DB-BD31-4B8C-83A1-F6EECF244321}">
                <p14:modId xmlns:p14="http://schemas.microsoft.com/office/powerpoint/2010/main" val="3792014824"/>
              </p:ext>
            </p:extLst>
          </p:nvPr>
        </p:nvGraphicFramePr>
        <p:xfrm>
          <a:off x="1659685" y="5396310"/>
          <a:ext cx="5824629" cy="1008856"/>
        </p:xfrm>
        <a:graphic>
          <a:graphicData uri="http://schemas.openxmlformats.org/presentationml/2006/ole">
            <mc:AlternateContent xmlns:mc="http://schemas.openxmlformats.org/markup-compatibility/2006">
              <mc:Choice xmlns:v="urn:schemas-microsoft-com:vml" Requires="v">
                <p:oleObj name="Equation" r:id="rId8" imgW="2273040" imgH="393480" progId="Equation.3">
                  <p:embed/>
                </p:oleObj>
              </mc:Choice>
              <mc:Fallback>
                <p:oleObj name="Equation" r:id="rId8" imgW="2273040" imgH="393480" progId="Equation.3">
                  <p:embed/>
                  <p:pic>
                    <p:nvPicPr>
                      <p:cNvPr id="0" name=""/>
                      <p:cNvPicPr>
                        <a:picLocks noChangeAspect="1" noChangeArrowheads="1"/>
                      </p:cNvPicPr>
                      <p:nvPr/>
                    </p:nvPicPr>
                    <p:blipFill>
                      <a:blip r:embed="rId9"/>
                      <a:srcRect/>
                      <a:stretch>
                        <a:fillRect/>
                      </a:stretch>
                    </p:blipFill>
                    <p:spPr bwMode="auto">
                      <a:xfrm>
                        <a:off x="1659685" y="5396310"/>
                        <a:ext cx="5824629" cy="100885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6491838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479594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46530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85456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681563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585157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50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4ED34-480F-1565-822A-873220B52C48}"/>
            </a:ext>
          </a:extLst>
        </p:cNvPr>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EFD010CF-BBF2-F3BB-79D0-3AAE7ED4C367}"/>
              </a:ext>
            </a:extLst>
          </p:cNvPr>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2BE36F1F-33EC-4BB7-B9E2-7C157B437AAF}" type="slidenum">
              <a:rPr lang="en-US" altLang="en-US" sz="1400">
                <a:latin typeface="Arial" panose="020B0604020202020204" pitchFamily="34" charset="0"/>
              </a:rPr>
              <a:pPr eaLnBrk="1" hangingPunct="1"/>
              <a:t>11</a:t>
            </a:fld>
            <a:endParaRPr lang="en-US" altLang="en-US" sz="1400">
              <a:latin typeface="Arial" panose="020B0604020202020204" pitchFamily="34" charset="0"/>
            </a:endParaRPr>
          </a:p>
        </p:txBody>
      </p:sp>
      <p:sp>
        <p:nvSpPr>
          <p:cNvPr id="3" name="Rectangle 2">
            <a:extLst>
              <a:ext uri="{FF2B5EF4-FFF2-40B4-BE49-F238E27FC236}">
                <a16:creationId xmlns:a16="http://schemas.microsoft.com/office/drawing/2014/main" id="{98FDBFF1-EF42-F70B-FF4F-778236303E9A}"/>
              </a:ext>
            </a:extLst>
          </p:cNvPr>
          <p:cNvSpPr>
            <a:spLocks noGrp="1" noChangeArrowheads="1"/>
          </p:cNvSpPr>
          <p:nvPr>
            <p:ph type="title"/>
          </p:nvPr>
        </p:nvSpPr>
        <p:spPr>
          <a:xfrm>
            <a:off x="57150" y="495300"/>
            <a:ext cx="8763000" cy="419100"/>
          </a:xfrm>
        </p:spPr>
        <p:txBody>
          <a:bodyPr/>
          <a:lstStyle/>
          <a:p>
            <a:pPr eaLnBrk="1" hangingPunct="1"/>
            <a:r>
              <a:rPr lang="en-US" altLang="en-US" dirty="0"/>
              <a:t>Stresses in Elastic Range</a:t>
            </a:r>
          </a:p>
        </p:txBody>
      </p:sp>
      <p:pic>
        <p:nvPicPr>
          <p:cNvPr id="13" name="object 18">
            <a:extLst>
              <a:ext uri="{FF2B5EF4-FFF2-40B4-BE49-F238E27FC236}">
                <a16:creationId xmlns:a16="http://schemas.microsoft.com/office/drawing/2014/main" id="{311C55D7-0461-77E8-B7D4-9EE628A318F9}"/>
              </a:ext>
            </a:extLst>
          </p:cNvPr>
          <p:cNvPicPr/>
          <p:nvPr/>
        </p:nvPicPr>
        <p:blipFill>
          <a:blip r:embed="rId2" cstate="print"/>
          <a:stretch>
            <a:fillRect/>
          </a:stretch>
        </p:blipFill>
        <p:spPr>
          <a:xfrm>
            <a:off x="1000125" y="1093787"/>
            <a:ext cx="1874837" cy="1981200"/>
          </a:xfrm>
          <a:prstGeom prst="rect">
            <a:avLst/>
          </a:prstGeom>
        </p:spPr>
      </p:pic>
      <p:sp>
        <p:nvSpPr>
          <p:cNvPr id="14" name="object 19">
            <a:extLst>
              <a:ext uri="{FF2B5EF4-FFF2-40B4-BE49-F238E27FC236}">
                <a16:creationId xmlns:a16="http://schemas.microsoft.com/office/drawing/2014/main" id="{B9E4B3AB-C9BC-7372-34BD-660081DEA2A6}"/>
              </a:ext>
            </a:extLst>
          </p:cNvPr>
          <p:cNvSpPr txBox="1"/>
          <p:nvPr/>
        </p:nvSpPr>
        <p:spPr>
          <a:xfrm>
            <a:off x="1690467" y="3256950"/>
            <a:ext cx="11493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Times New Roman"/>
                <a:cs typeface="Times New Roman"/>
              </a:rPr>
              <a:t>2</a:t>
            </a:r>
            <a:endParaRPr sz="1400">
              <a:latin typeface="Times New Roman"/>
              <a:cs typeface="Times New Roman"/>
            </a:endParaRPr>
          </a:p>
        </p:txBody>
      </p:sp>
      <p:sp>
        <p:nvSpPr>
          <p:cNvPr id="15" name="object 20">
            <a:extLst>
              <a:ext uri="{FF2B5EF4-FFF2-40B4-BE49-F238E27FC236}">
                <a16:creationId xmlns:a16="http://schemas.microsoft.com/office/drawing/2014/main" id="{65A304B3-EF82-8FDB-73F6-C1671AAD3058}"/>
              </a:ext>
            </a:extLst>
          </p:cNvPr>
          <p:cNvSpPr txBox="1"/>
          <p:nvPr/>
        </p:nvSpPr>
        <p:spPr>
          <a:xfrm>
            <a:off x="1298985" y="3101455"/>
            <a:ext cx="897890" cy="299085"/>
          </a:xfrm>
          <a:prstGeom prst="rect">
            <a:avLst/>
          </a:prstGeom>
        </p:spPr>
        <p:txBody>
          <a:bodyPr vert="horz" wrap="square" lIns="0" tIns="11430" rIns="0" bIns="0" rtlCol="0">
            <a:spAutoFit/>
          </a:bodyPr>
          <a:lstStyle/>
          <a:p>
            <a:pPr marL="38100">
              <a:lnSpc>
                <a:spcPct val="100000"/>
              </a:lnSpc>
              <a:spcBef>
                <a:spcPts val="90"/>
              </a:spcBef>
            </a:pPr>
            <a:r>
              <a:rPr sz="1700" i="1" dirty="0">
                <a:latin typeface="Times New Roman"/>
                <a:cs typeface="Times New Roman"/>
              </a:rPr>
              <a:t>J </a:t>
            </a:r>
            <a:r>
              <a:rPr sz="1700" i="1" spc="-204" dirty="0">
                <a:latin typeface="Times New Roman"/>
                <a:cs typeface="Times New Roman"/>
              </a:rPr>
              <a:t> </a:t>
            </a:r>
            <a:r>
              <a:rPr sz="1700" dirty="0">
                <a:latin typeface="Symbol"/>
                <a:cs typeface="Symbol"/>
              </a:rPr>
              <a:t></a:t>
            </a:r>
            <a:r>
              <a:rPr sz="1700" spc="95" dirty="0">
                <a:latin typeface="Times New Roman"/>
                <a:cs typeface="Times New Roman"/>
              </a:rPr>
              <a:t> </a:t>
            </a:r>
            <a:r>
              <a:rPr sz="2100" u="sng" baseline="23809" dirty="0">
                <a:uFill>
                  <a:solidFill>
                    <a:srgbClr val="000000"/>
                  </a:solidFill>
                </a:uFill>
                <a:latin typeface="Times New Roman"/>
                <a:cs typeface="Times New Roman"/>
              </a:rPr>
              <a:t>1</a:t>
            </a:r>
            <a:r>
              <a:rPr sz="2100" spc="-232" baseline="23809" dirty="0">
                <a:latin typeface="Times New Roman"/>
                <a:cs typeface="Times New Roman"/>
              </a:rPr>
              <a:t> </a:t>
            </a:r>
            <a:r>
              <a:rPr sz="1800" spc="170" dirty="0">
                <a:latin typeface="Symbol"/>
                <a:cs typeface="Symbol"/>
              </a:rPr>
              <a:t></a:t>
            </a:r>
            <a:r>
              <a:rPr sz="1700" i="1" spc="85" dirty="0">
                <a:latin typeface="Times New Roman"/>
                <a:cs typeface="Times New Roman"/>
              </a:rPr>
              <a:t>c</a:t>
            </a:r>
            <a:r>
              <a:rPr sz="2100" baseline="29761" dirty="0">
                <a:latin typeface="Times New Roman"/>
                <a:cs typeface="Times New Roman"/>
              </a:rPr>
              <a:t>4</a:t>
            </a:r>
          </a:p>
        </p:txBody>
      </p:sp>
      <p:pic>
        <p:nvPicPr>
          <p:cNvPr id="16" name="object 21">
            <a:extLst>
              <a:ext uri="{FF2B5EF4-FFF2-40B4-BE49-F238E27FC236}">
                <a16:creationId xmlns:a16="http://schemas.microsoft.com/office/drawing/2014/main" id="{C4304537-2386-7929-AFD0-0DB89B27E8FF}"/>
              </a:ext>
            </a:extLst>
          </p:cNvPr>
          <p:cNvPicPr/>
          <p:nvPr/>
        </p:nvPicPr>
        <p:blipFill>
          <a:blip r:embed="rId3" cstate="print"/>
          <a:stretch>
            <a:fillRect/>
          </a:stretch>
        </p:blipFill>
        <p:spPr>
          <a:xfrm>
            <a:off x="1000125" y="3608387"/>
            <a:ext cx="1946275" cy="2057400"/>
          </a:xfrm>
          <a:prstGeom prst="rect">
            <a:avLst/>
          </a:prstGeom>
        </p:spPr>
      </p:pic>
      <p:sp>
        <p:nvSpPr>
          <p:cNvPr id="17" name="object 22">
            <a:extLst>
              <a:ext uri="{FF2B5EF4-FFF2-40B4-BE49-F238E27FC236}">
                <a16:creationId xmlns:a16="http://schemas.microsoft.com/office/drawing/2014/main" id="{8B1B7A40-8022-468E-50B3-520575A72C08}"/>
              </a:ext>
            </a:extLst>
          </p:cNvPr>
          <p:cNvSpPr txBox="1"/>
          <p:nvPr/>
        </p:nvSpPr>
        <p:spPr>
          <a:xfrm>
            <a:off x="1876262" y="5645138"/>
            <a:ext cx="518159" cy="239395"/>
          </a:xfrm>
          <a:prstGeom prst="rect">
            <a:avLst/>
          </a:prstGeom>
        </p:spPr>
        <p:txBody>
          <a:bodyPr vert="horz" wrap="square" lIns="0" tIns="12700" rIns="0" bIns="0" rtlCol="0">
            <a:spAutoFit/>
          </a:bodyPr>
          <a:lstStyle/>
          <a:p>
            <a:pPr marL="12700">
              <a:lnSpc>
                <a:spcPct val="100000"/>
              </a:lnSpc>
              <a:spcBef>
                <a:spcPts val="100"/>
              </a:spcBef>
              <a:tabLst>
                <a:tab pos="415925" algn="l"/>
              </a:tabLst>
            </a:pPr>
            <a:r>
              <a:rPr sz="1400" dirty="0">
                <a:latin typeface="Times New Roman"/>
                <a:cs typeface="Times New Roman"/>
              </a:rPr>
              <a:t>4	4</a:t>
            </a:r>
            <a:endParaRPr sz="1400">
              <a:latin typeface="Times New Roman"/>
              <a:cs typeface="Times New Roman"/>
            </a:endParaRPr>
          </a:p>
        </p:txBody>
      </p:sp>
      <p:sp>
        <p:nvSpPr>
          <p:cNvPr id="18" name="object 23">
            <a:extLst>
              <a:ext uri="{FF2B5EF4-FFF2-40B4-BE49-F238E27FC236}">
                <a16:creationId xmlns:a16="http://schemas.microsoft.com/office/drawing/2014/main" id="{7CA8DF23-66E0-4D0F-F1B4-AA116B0C4AAA}"/>
              </a:ext>
            </a:extLst>
          </p:cNvPr>
          <p:cNvSpPr txBox="1"/>
          <p:nvPr/>
        </p:nvSpPr>
        <p:spPr>
          <a:xfrm>
            <a:off x="1863958" y="5796101"/>
            <a:ext cx="498475" cy="239395"/>
          </a:xfrm>
          <a:prstGeom prst="rect">
            <a:avLst/>
          </a:prstGeom>
        </p:spPr>
        <p:txBody>
          <a:bodyPr vert="horz" wrap="square" lIns="0" tIns="12700" rIns="0" bIns="0" rtlCol="0">
            <a:spAutoFit/>
          </a:bodyPr>
          <a:lstStyle/>
          <a:p>
            <a:pPr marL="12700">
              <a:lnSpc>
                <a:spcPct val="100000"/>
              </a:lnSpc>
              <a:spcBef>
                <a:spcPts val="100"/>
              </a:spcBef>
              <a:tabLst>
                <a:tab pos="396240" algn="l"/>
              </a:tabLst>
            </a:pPr>
            <a:r>
              <a:rPr sz="1400" dirty="0">
                <a:latin typeface="Times New Roman"/>
                <a:cs typeface="Times New Roman"/>
              </a:rPr>
              <a:t>2	1</a:t>
            </a:r>
            <a:endParaRPr sz="1400">
              <a:latin typeface="Times New Roman"/>
              <a:cs typeface="Times New Roman"/>
            </a:endParaRPr>
          </a:p>
        </p:txBody>
      </p:sp>
      <p:sp>
        <p:nvSpPr>
          <p:cNvPr id="19" name="object 24">
            <a:extLst>
              <a:ext uri="{FF2B5EF4-FFF2-40B4-BE49-F238E27FC236}">
                <a16:creationId xmlns:a16="http://schemas.microsoft.com/office/drawing/2014/main" id="{DF977D1B-9894-7711-EBCD-398BE10FF8C2}"/>
              </a:ext>
            </a:extLst>
          </p:cNvPr>
          <p:cNvSpPr txBox="1"/>
          <p:nvPr/>
        </p:nvSpPr>
        <p:spPr>
          <a:xfrm>
            <a:off x="1461801" y="5847750"/>
            <a:ext cx="11493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Times New Roman"/>
                <a:cs typeface="Times New Roman"/>
              </a:rPr>
              <a:t>2</a:t>
            </a:r>
            <a:endParaRPr sz="1400">
              <a:latin typeface="Times New Roman"/>
              <a:cs typeface="Times New Roman"/>
            </a:endParaRPr>
          </a:p>
        </p:txBody>
      </p:sp>
      <p:sp>
        <p:nvSpPr>
          <p:cNvPr id="20" name="object 25">
            <a:extLst>
              <a:ext uri="{FF2B5EF4-FFF2-40B4-BE49-F238E27FC236}">
                <a16:creationId xmlns:a16="http://schemas.microsoft.com/office/drawing/2014/main" id="{5F0370FD-0FE4-89D9-FDBB-CCAC7C0066A0}"/>
              </a:ext>
            </a:extLst>
          </p:cNvPr>
          <p:cNvSpPr txBox="1"/>
          <p:nvPr/>
        </p:nvSpPr>
        <p:spPr>
          <a:xfrm>
            <a:off x="1459023" y="5664201"/>
            <a:ext cx="114935" cy="239395"/>
          </a:xfrm>
          <a:prstGeom prst="rect">
            <a:avLst/>
          </a:prstGeom>
        </p:spPr>
        <p:txBody>
          <a:bodyPr vert="horz" wrap="square" lIns="0" tIns="12700" rIns="0" bIns="0" rtlCol="0">
            <a:spAutoFit/>
          </a:bodyPr>
          <a:lstStyle/>
          <a:p>
            <a:pPr marL="12700">
              <a:lnSpc>
                <a:spcPct val="100000"/>
              </a:lnSpc>
              <a:spcBef>
                <a:spcPts val="100"/>
              </a:spcBef>
            </a:pPr>
            <a:r>
              <a:rPr sz="1400" u="sng" dirty="0">
                <a:uFill>
                  <a:solidFill>
                    <a:srgbClr val="000000"/>
                  </a:solidFill>
                </a:uFill>
                <a:latin typeface="Times New Roman"/>
                <a:cs typeface="Times New Roman"/>
              </a:rPr>
              <a:t>1</a:t>
            </a:r>
            <a:endParaRPr sz="1400">
              <a:latin typeface="Times New Roman"/>
              <a:cs typeface="Times New Roman"/>
            </a:endParaRPr>
          </a:p>
        </p:txBody>
      </p:sp>
      <p:sp>
        <p:nvSpPr>
          <p:cNvPr id="21" name="object 26">
            <a:extLst>
              <a:ext uri="{FF2B5EF4-FFF2-40B4-BE49-F238E27FC236}">
                <a16:creationId xmlns:a16="http://schemas.microsoft.com/office/drawing/2014/main" id="{8C651428-E57A-80E6-13C2-1382AA331A99}"/>
              </a:ext>
            </a:extLst>
          </p:cNvPr>
          <p:cNvSpPr txBox="1"/>
          <p:nvPr/>
        </p:nvSpPr>
        <p:spPr>
          <a:xfrm>
            <a:off x="1769076" y="5497758"/>
            <a:ext cx="723900" cy="532765"/>
          </a:xfrm>
          <a:prstGeom prst="rect">
            <a:avLst/>
          </a:prstGeom>
        </p:spPr>
        <p:txBody>
          <a:bodyPr vert="horz" wrap="square" lIns="0" tIns="15875" rIns="0" bIns="0" rtlCol="0">
            <a:spAutoFit/>
          </a:bodyPr>
          <a:lstStyle/>
          <a:p>
            <a:pPr marL="12700">
              <a:lnSpc>
                <a:spcPct val="100000"/>
              </a:lnSpc>
              <a:spcBef>
                <a:spcPts val="125"/>
              </a:spcBef>
              <a:tabLst>
                <a:tab pos="263525" algn="l"/>
                <a:tab pos="639445" algn="l"/>
              </a:tabLst>
            </a:pPr>
            <a:r>
              <a:rPr sz="1700" i="1" dirty="0">
                <a:latin typeface="Times New Roman"/>
                <a:cs typeface="Times New Roman"/>
              </a:rPr>
              <a:t>c	</a:t>
            </a:r>
            <a:r>
              <a:rPr sz="1700" dirty="0">
                <a:latin typeface="Symbol"/>
                <a:cs typeface="Symbol"/>
              </a:rPr>
              <a:t></a:t>
            </a:r>
            <a:r>
              <a:rPr sz="1700" spc="-165" dirty="0">
                <a:latin typeface="Times New Roman"/>
                <a:cs typeface="Times New Roman"/>
              </a:rPr>
              <a:t> </a:t>
            </a:r>
            <a:r>
              <a:rPr sz="1700" i="1" dirty="0">
                <a:latin typeface="Times New Roman"/>
                <a:cs typeface="Times New Roman"/>
              </a:rPr>
              <a:t>c	</a:t>
            </a:r>
            <a:r>
              <a:rPr sz="3300" spc="-545" dirty="0">
                <a:latin typeface="Symbol"/>
                <a:cs typeface="Symbol"/>
              </a:rPr>
              <a:t></a:t>
            </a:r>
            <a:endParaRPr sz="3300" dirty="0">
              <a:latin typeface="Symbol"/>
              <a:cs typeface="Symbol"/>
            </a:endParaRPr>
          </a:p>
        </p:txBody>
      </p:sp>
      <p:sp>
        <p:nvSpPr>
          <p:cNvPr id="22" name="object 27">
            <a:extLst>
              <a:ext uri="{FF2B5EF4-FFF2-40B4-BE49-F238E27FC236}">
                <a16:creationId xmlns:a16="http://schemas.microsoft.com/office/drawing/2014/main" id="{E88DFD87-A0B3-4B03-8A40-56AF7600AC85}"/>
              </a:ext>
            </a:extLst>
          </p:cNvPr>
          <p:cNvSpPr txBox="1"/>
          <p:nvPr/>
        </p:nvSpPr>
        <p:spPr>
          <a:xfrm>
            <a:off x="1095785" y="5497758"/>
            <a:ext cx="710565" cy="532765"/>
          </a:xfrm>
          <a:prstGeom prst="rect">
            <a:avLst/>
          </a:prstGeom>
        </p:spPr>
        <p:txBody>
          <a:bodyPr vert="horz" wrap="square" lIns="0" tIns="15875" rIns="0" bIns="0" rtlCol="0">
            <a:spAutoFit/>
          </a:bodyPr>
          <a:lstStyle/>
          <a:p>
            <a:pPr marL="12700">
              <a:lnSpc>
                <a:spcPct val="100000"/>
              </a:lnSpc>
              <a:spcBef>
                <a:spcPts val="125"/>
              </a:spcBef>
              <a:tabLst>
                <a:tab pos="489584" algn="l"/>
              </a:tabLst>
            </a:pPr>
            <a:r>
              <a:rPr sz="1700" i="1" dirty="0">
                <a:latin typeface="Times New Roman"/>
                <a:cs typeface="Times New Roman"/>
              </a:rPr>
              <a:t>J </a:t>
            </a:r>
            <a:r>
              <a:rPr sz="1700" i="1" spc="-204" dirty="0">
                <a:latin typeface="Times New Roman"/>
                <a:cs typeface="Times New Roman"/>
              </a:rPr>
              <a:t> </a:t>
            </a:r>
            <a:r>
              <a:rPr sz="1700" dirty="0">
                <a:latin typeface="Symbol"/>
                <a:cs typeface="Symbol"/>
              </a:rPr>
              <a:t></a:t>
            </a:r>
            <a:r>
              <a:rPr sz="1700" dirty="0">
                <a:latin typeface="Times New Roman"/>
                <a:cs typeface="Times New Roman"/>
              </a:rPr>
              <a:t>	</a:t>
            </a:r>
            <a:r>
              <a:rPr sz="1800" spc="-55" dirty="0">
                <a:latin typeface="Symbol"/>
                <a:cs typeface="Symbol"/>
              </a:rPr>
              <a:t></a:t>
            </a:r>
            <a:r>
              <a:rPr sz="1800" spc="-210" dirty="0">
                <a:latin typeface="Times New Roman"/>
                <a:cs typeface="Times New Roman"/>
              </a:rPr>
              <a:t> </a:t>
            </a:r>
            <a:r>
              <a:rPr sz="3300" spc="-740" dirty="0">
                <a:latin typeface="Symbol"/>
                <a:cs typeface="Symbol"/>
              </a:rPr>
              <a:t></a:t>
            </a:r>
            <a:endParaRPr sz="3300" dirty="0">
              <a:latin typeface="Symbol"/>
              <a:cs typeface="Symbol"/>
            </a:endParaRPr>
          </a:p>
        </p:txBody>
      </p:sp>
      <p:graphicFrame>
        <p:nvGraphicFramePr>
          <p:cNvPr id="23" name="Object 19">
            <a:extLst>
              <a:ext uri="{FF2B5EF4-FFF2-40B4-BE49-F238E27FC236}">
                <a16:creationId xmlns:a16="http://schemas.microsoft.com/office/drawing/2014/main" id="{C010A659-1EBB-8215-F393-4E255AA6D633}"/>
              </a:ext>
            </a:extLst>
          </p:cNvPr>
          <p:cNvGraphicFramePr>
            <a:graphicFrameLocks noChangeAspect="1"/>
          </p:cNvGraphicFramePr>
          <p:nvPr>
            <p:extLst>
              <p:ext uri="{D42A27DB-BD31-4B8C-83A1-F6EECF244321}">
                <p14:modId xmlns:p14="http://schemas.microsoft.com/office/powerpoint/2010/main" val="2000495840"/>
              </p:ext>
            </p:extLst>
          </p:nvPr>
        </p:nvGraphicFramePr>
        <p:xfrm>
          <a:off x="4605340" y="1676400"/>
          <a:ext cx="1663700" cy="908050"/>
        </p:xfrm>
        <a:graphic>
          <a:graphicData uri="http://schemas.openxmlformats.org/presentationml/2006/ole">
            <mc:AlternateContent xmlns:mc="http://schemas.openxmlformats.org/markup-compatibility/2006">
              <mc:Choice xmlns:v="urn:schemas-microsoft-com:vml" Requires="v">
                <p:oleObj name="Equation" r:id="rId4" imgW="977476" imgH="533169" progId="Equation.3">
                  <p:embed/>
                </p:oleObj>
              </mc:Choice>
              <mc:Fallback>
                <p:oleObj name="Equation" r:id="rId4" imgW="977476" imgH="533169" progId="Equation.3">
                  <p:embed/>
                  <p:pic>
                    <p:nvPicPr>
                      <p:cNvPr id="6" name="Object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5340" y="1676400"/>
                        <a:ext cx="1663700" cy="90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 name="Object 23">
            <a:extLst>
              <a:ext uri="{FF2B5EF4-FFF2-40B4-BE49-F238E27FC236}">
                <a16:creationId xmlns:a16="http://schemas.microsoft.com/office/drawing/2014/main" id="{BC9657CF-3C1A-B585-4895-DA5B691ADF72}"/>
              </a:ext>
            </a:extLst>
          </p:cNvPr>
          <p:cNvGraphicFramePr>
            <a:graphicFrameLocks noChangeAspect="1"/>
          </p:cNvGraphicFramePr>
          <p:nvPr>
            <p:extLst>
              <p:ext uri="{D42A27DB-BD31-4B8C-83A1-F6EECF244321}">
                <p14:modId xmlns:p14="http://schemas.microsoft.com/office/powerpoint/2010/main" val="2627713474"/>
              </p:ext>
            </p:extLst>
          </p:nvPr>
        </p:nvGraphicFramePr>
        <p:xfrm>
          <a:off x="4745040" y="3101455"/>
          <a:ext cx="1524000" cy="984250"/>
        </p:xfrm>
        <a:graphic>
          <a:graphicData uri="http://schemas.openxmlformats.org/presentationml/2006/ole">
            <mc:AlternateContent xmlns:mc="http://schemas.openxmlformats.org/markup-compatibility/2006">
              <mc:Choice xmlns:v="urn:schemas-microsoft-com:vml" Requires="v">
                <p:oleObj name="Equation" r:id="rId6" imgW="609480" imgH="393480" progId="Equation.3">
                  <p:embed/>
                </p:oleObj>
              </mc:Choice>
              <mc:Fallback>
                <p:oleObj name="Equation" r:id="rId6" imgW="609480" imgH="393480" progId="Equation.3">
                  <p:embed/>
                  <p:pic>
                    <p:nvPicPr>
                      <p:cNvPr id="11" name="Object 10"/>
                      <p:cNvPicPr/>
                      <p:nvPr/>
                    </p:nvPicPr>
                    <p:blipFill>
                      <a:blip r:embed="rId7"/>
                      <a:stretch>
                        <a:fillRect/>
                      </a:stretch>
                    </p:blipFill>
                    <p:spPr>
                      <a:xfrm>
                        <a:off x="4745040" y="3101455"/>
                        <a:ext cx="1524000" cy="984250"/>
                      </a:xfrm>
                      <a:prstGeom prst="rect">
                        <a:avLst/>
                      </a:prstGeom>
                    </p:spPr>
                  </p:pic>
                </p:oleObj>
              </mc:Fallback>
            </mc:AlternateContent>
          </a:graphicData>
        </a:graphic>
      </p:graphicFrame>
    </p:spTree>
    <p:extLst>
      <p:ext uri="{BB962C8B-B14F-4D97-AF65-F5344CB8AC3E}">
        <p14:creationId xmlns:p14="http://schemas.microsoft.com/office/powerpoint/2010/main" val="1438356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33E3ACE-E598-4B86-A107-58640E21C9FB}" type="slidenum">
              <a:rPr lang="en-US" altLang="en-US" sz="1400">
                <a:latin typeface="Arial" panose="020B0604020202020204" pitchFamily="34" charset="0"/>
              </a:rPr>
              <a:pPr eaLnBrk="1" hangingPunct="1"/>
              <a:t>12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5.2 THE TORSION FORMULA</a:t>
            </a:r>
          </a:p>
        </p:txBody>
      </p:sp>
      <p:sp>
        <p:nvSpPr>
          <p:cNvPr id="4" name="Rectangle 3"/>
          <p:cNvSpPr txBox="1">
            <a:spLocks noChangeArrowheads="1"/>
          </p:cNvSpPr>
          <p:nvPr/>
        </p:nvSpPr>
        <p:spPr bwMode="auto">
          <a:xfrm>
            <a:off x="157163" y="1143000"/>
            <a:ext cx="8758237" cy="137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US" altLang="en-US" sz="2800" dirty="0">
                <a:latin typeface="Arial" panose="020B0604020202020204" pitchFamily="34" charset="0"/>
              </a:rPr>
              <a:t>The integral in the equation can be represented as the </a:t>
            </a:r>
            <a:r>
              <a:rPr lang="en-US" altLang="en-US" sz="2800" u="sng" dirty="0">
                <a:latin typeface="Arial" panose="020B0604020202020204" pitchFamily="34" charset="0"/>
              </a:rPr>
              <a:t>polar moment of inertia</a:t>
            </a:r>
            <a:r>
              <a:rPr lang="en-US" altLang="en-US" sz="2800" dirty="0">
                <a:latin typeface="Arial" panose="020B0604020202020204" pitchFamily="34" charset="0"/>
              </a:rPr>
              <a:t>, </a:t>
            </a:r>
            <a:r>
              <a:rPr lang="en-US" altLang="en-US" sz="2800" i="1" dirty="0"/>
              <a:t>J</a:t>
            </a:r>
            <a:r>
              <a:rPr lang="en-US" altLang="en-US" sz="2800" dirty="0">
                <a:latin typeface="Arial" panose="020B0604020202020204" pitchFamily="34" charset="0"/>
              </a:rPr>
              <a:t>, of shaft’s x-sectional area computed about its longitudinal axis</a:t>
            </a:r>
            <a:endParaRPr lang="en-US" altLang="en-US" sz="2800" i="1" dirty="0"/>
          </a:p>
        </p:txBody>
      </p:sp>
      <p:sp>
        <p:nvSpPr>
          <p:cNvPr id="6" name="Rectangle 17"/>
          <p:cNvSpPr>
            <a:spLocks noChangeArrowheads="1"/>
          </p:cNvSpPr>
          <p:nvPr/>
        </p:nvSpPr>
        <p:spPr bwMode="auto">
          <a:xfrm>
            <a:off x="2971800" y="2514600"/>
            <a:ext cx="2209800" cy="11430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10" name="Rectangle 19"/>
          <p:cNvSpPr>
            <a:spLocks noChangeArrowheads="1"/>
          </p:cNvSpPr>
          <p:nvPr/>
        </p:nvSpPr>
        <p:spPr bwMode="auto">
          <a:xfrm>
            <a:off x="381000" y="3657600"/>
            <a:ext cx="85344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dirty="0">
                <a:sym typeface="Symbol" panose="05050102010706020507" pitchFamily="18" charset="2"/>
              </a:rPr>
              <a:t></a:t>
            </a:r>
            <a:r>
              <a:rPr lang="en-US" altLang="en-US" sz="2800" dirty="0">
                <a:sym typeface="Symbol" panose="05050102010706020507" pitchFamily="18" charset="2"/>
              </a:rPr>
              <a:t> </a:t>
            </a:r>
            <a:r>
              <a:rPr lang="en-US" altLang="en-US" sz="2800" i="1" baseline="-25000" dirty="0">
                <a:sym typeface="Symbol" panose="05050102010706020507" pitchFamily="18" charset="2"/>
              </a:rPr>
              <a:t>max</a:t>
            </a:r>
            <a:r>
              <a:rPr lang="en-US" altLang="en-US" sz="2800" dirty="0">
                <a:sym typeface="Symbol" panose="05050102010706020507" pitchFamily="18" charset="2"/>
              </a:rPr>
              <a:t> = </a:t>
            </a:r>
            <a:r>
              <a:rPr lang="en-US" altLang="en-US" sz="2800" dirty="0">
                <a:latin typeface="Arial" panose="020B0604020202020204" pitchFamily="34" charset="0"/>
                <a:sym typeface="Symbol" panose="05050102010706020507" pitchFamily="18" charset="2"/>
              </a:rPr>
              <a:t>max. shear stress in shaft, at the outer surface</a:t>
            </a:r>
          </a:p>
          <a:p>
            <a:pPr eaLnBrk="1" hangingPunct="1">
              <a:buFontTx/>
              <a:buNone/>
            </a:pPr>
            <a:r>
              <a:rPr lang="en-US" altLang="en-US" sz="2800" i="1" dirty="0">
                <a:sym typeface="Symbol" panose="05050102010706020507" pitchFamily="18" charset="2"/>
              </a:rPr>
              <a:t>T</a:t>
            </a:r>
            <a:r>
              <a:rPr lang="en-US" altLang="en-US" sz="2800" dirty="0">
                <a:sym typeface="Symbol" panose="05050102010706020507" pitchFamily="18" charset="2"/>
              </a:rPr>
              <a:t> = </a:t>
            </a:r>
            <a:r>
              <a:rPr lang="en-US" altLang="en-US" sz="2800" dirty="0">
                <a:latin typeface="Arial" panose="020B0604020202020204" pitchFamily="34" charset="0"/>
                <a:sym typeface="Symbol" panose="05050102010706020507" pitchFamily="18" charset="2"/>
              </a:rPr>
              <a:t>resultant internal torque acting at x-section, from method of sections &amp; equation of moment equilibrium applied about longitudinal axis</a:t>
            </a:r>
          </a:p>
          <a:p>
            <a:pPr eaLnBrk="1" hangingPunct="1">
              <a:buFontTx/>
              <a:buNone/>
            </a:pPr>
            <a:r>
              <a:rPr lang="en-US" altLang="en-US" sz="2800" i="1" dirty="0">
                <a:sym typeface="Symbol" panose="05050102010706020507" pitchFamily="18" charset="2"/>
              </a:rPr>
              <a:t>J</a:t>
            </a:r>
            <a:r>
              <a:rPr lang="en-US" altLang="en-US" sz="2800" dirty="0">
                <a:sym typeface="Symbol" panose="05050102010706020507" pitchFamily="18" charset="2"/>
              </a:rPr>
              <a:t> = </a:t>
            </a:r>
            <a:r>
              <a:rPr lang="en-US" altLang="en-US" sz="2800" dirty="0">
                <a:latin typeface="Arial" panose="020B0604020202020204" pitchFamily="34" charset="0"/>
                <a:sym typeface="Symbol" panose="05050102010706020507" pitchFamily="18" charset="2"/>
              </a:rPr>
              <a:t>polar moment of inertia at x-sectional area</a:t>
            </a:r>
          </a:p>
          <a:p>
            <a:pPr eaLnBrk="1" hangingPunct="1">
              <a:buFontTx/>
              <a:buNone/>
            </a:pPr>
            <a:r>
              <a:rPr lang="en-US" altLang="en-US" sz="2800" i="1" dirty="0">
                <a:sym typeface="Symbol" panose="05050102010706020507" pitchFamily="18" charset="2"/>
              </a:rPr>
              <a:t>c</a:t>
            </a:r>
            <a:r>
              <a:rPr lang="en-US" altLang="en-US" sz="2800" dirty="0">
                <a:sym typeface="Symbol" panose="05050102010706020507" pitchFamily="18" charset="2"/>
              </a:rPr>
              <a:t> = </a:t>
            </a:r>
            <a:r>
              <a:rPr lang="en-US" altLang="en-US" sz="2800" dirty="0">
                <a:latin typeface="Arial" panose="020B0604020202020204" pitchFamily="34" charset="0"/>
                <a:sym typeface="Symbol" panose="05050102010706020507" pitchFamily="18" charset="2"/>
              </a:rPr>
              <a:t>outer radius of the shaft </a:t>
            </a:r>
          </a:p>
        </p:txBody>
      </p:sp>
      <p:graphicFrame>
        <p:nvGraphicFramePr>
          <p:cNvPr id="11" name="Object 10"/>
          <p:cNvGraphicFramePr>
            <a:graphicFrameLocks noChangeAspect="1"/>
          </p:cNvGraphicFramePr>
          <p:nvPr>
            <p:extLst>
              <p:ext uri="{D42A27DB-BD31-4B8C-83A1-F6EECF244321}">
                <p14:modId xmlns:p14="http://schemas.microsoft.com/office/powerpoint/2010/main" val="973673999"/>
              </p:ext>
            </p:extLst>
          </p:nvPr>
        </p:nvGraphicFramePr>
        <p:xfrm>
          <a:off x="3200400" y="2521424"/>
          <a:ext cx="1524000" cy="984250"/>
        </p:xfrm>
        <a:graphic>
          <a:graphicData uri="http://schemas.openxmlformats.org/presentationml/2006/ole">
            <mc:AlternateContent xmlns:mc="http://schemas.openxmlformats.org/markup-compatibility/2006">
              <mc:Choice xmlns:v="urn:schemas-microsoft-com:vml" Requires="v">
                <p:oleObj name="Equation" r:id="rId2" imgW="609480" imgH="393480" progId="Equation.3">
                  <p:embed/>
                </p:oleObj>
              </mc:Choice>
              <mc:Fallback>
                <p:oleObj name="Equation" r:id="rId2" imgW="609480" imgH="393480" progId="Equation.3">
                  <p:embed/>
                  <p:pic>
                    <p:nvPicPr>
                      <p:cNvPr id="0" name=""/>
                      <p:cNvPicPr/>
                      <p:nvPr/>
                    </p:nvPicPr>
                    <p:blipFill>
                      <a:blip r:embed="rId3"/>
                      <a:stretch>
                        <a:fillRect/>
                      </a:stretch>
                    </p:blipFill>
                    <p:spPr>
                      <a:xfrm>
                        <a:off x="3200400" y="2521424"/>
                        <a:ext cx="1524000" cy="984250"/>
                      </a:xfrm>
                      <a:prstGeom prst="rect">
                        <a:avLst/>
                      </a:prstGeom>
                    </p:spPr>
                  </p:pic>
                </p:oleObj>
              </mc:Fallback>
            </mc:AlternateContent>
          </a:graphicData>
        </a:graphic>
      </p:graphicFrame>
    </p:spTree>
    <p:extLst>
      <p:ext uri="{BB962C8B-B14F-4D97-AF65-F5344CB8AC3E}">
        <p14:creationId xmlns:p14="http://schemas.microsoft.com/office/powerpoint/2010/main" val="2892391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1A1B7D95-DDCD-48B0-9E91-A4C09FA2ED9C}" type="slidenum">
              <a:rPr lang="en-US" altLang="en-US" sz="1400">
                <a:latin typeface="Arial" panose="020B0604020202020204" pitchFamily="34" charset="0"/>
              </a:rPr>
              <a:pPr eaLnBrk="1" hangingPunct="1"/>
              <a:t>13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5.2 THE TORSION FORMULA</a:t>
            </a:r>
          </a:p>
        </p:txBody>
      </p:sp>
      <p:sp>
        <p:nvSpPr>
          <p:cNvPr id="4" name="Rectangle 3"/>
          <p:cNvSpPr txBox="1">
            <a:spLocks noChangeArrowheads="1"/>
          </p:cNvSpPr>
          <p:nvPr/>
        </p:nvSpPr>
        <p:spPr bwMode="auto">
          <a:xfrm>
            <a:off x="157163" y="11430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US" altLang="en-US" sz="2800" dirty="0">
                <a:latin typeface="Arial" panose="020B0604020202020204" pitchFamily="34" charset="0"/>
              </a:rPr>
              <a:t>Shear stress at intermediate radial distance, </a:t>
            </a:r>
            <a:r>
              <a:rPr lang="en-US" altLang="en-US" sz="2800" i="1" dirty="0">
                <a:latin typeface="Arial" panose="020B0604020202020204" pitchFamily="34" charset="0"/>
                <a:sym typeface="Symbol" panose="05050102010706020507" pitchFamily="18" charset="2"/>
              </a:rPr>
              <a:t></a:t>
            </a:r>
            <a:endParaRPr lang="en-US" altLang="en-US" sz="2800" i="1" dirty="0">
              <a:sym typeface="Symbol" panose="05050102010706020507" pitchFamily="18" charset="2"/>
            </a:endParaRPr>
          </a:p>
        </p:txBody>
      </p:sp>
      <p:grpSp>
        <p:nvGrpSpPr>
          <p:cNvPr id="5" name="Group 10"/>
          <p:cNvGrpSpPr>
            <a:grpSpLocks/>
          </p:cNvGrpSpPr>
          <p:nvPr/>
        </p:nvGrpSpPr>
        <p:grpSpPr bwMode="auto">
          <a:xfrm>
            <a:off x="3429000" y="1600200"/>
            <a:ext cx="1752600" cy="1031875"/>
            <a:chOff x="2160" y="1572"/>
            <a:chExt cx="1104" cy="650"/>
          </a:xfrm>
        </p:grpSpPr>
        <p:sp>
          <p:nvSpPr>
            <p:cNvPr id="6" name="Rectangle 5"/>
            <p:cNvSpPr>
              <a:spLocks noChangeArrowheads="1"/>
            </p:cNvSpPr>
            <p:nvPr/>
          </p:nvSpPr>
          <p:spPr bwMode="auto">
            <a:xfrm>
              <a:off x="2160" y="1584"/>
              <a:ext cx="1104" cy="624"/>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7" name="Text Box 6"/>
            <p:cNvSpPr txBox="1">
              <a:spLocks noChangeArrowheads="1"/>
            </p:cNvSpPr>
            <p:nvPr/>
          </p:nvSpPr>
          <p:spPr bwMode="auto">
            <a:xfrm>
              <a:off x="2304" y="1728"/>
              <a:ext cx="40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sym typeface="Symbol" panose="05050102010706020507" pitchFamily="18" charset="2"/>
                </a:rPr>
                <a:t> </a:t>
              </a:r>
              <a:r>
                <a:rPr lang="en-US" altLang="en-US" sz="2800">
                  <a:sym typeface="Symbol" panose="05050102010706020507" pitchFamily="18" charset="2"/>
                </a:rPr>
                <a:t>=</a:t>
              </a:r>
            </a:p>
          </p:txBody>
        </p:sp>
        <p:sp>
          <p:nvSpPr>
            <p:cNvPr id="8" name="Rectangle 7"/>
            <p:cNvSpPr>
              <a:spLocks noChangeArrowheads="1"/>
            </p:cNvSpPr>
            <p:nvPr/>
          </p:nvSpPr>
          <p:spPr bwMode="auto">
            <a:xfrm>
              <a:off x="2646" y="1572"/>
              <a:ext cx="364"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a:t>
              </a:r>
              <a:r>
                <a:rPr lang="en-US" altLang="en-US" sz="2800" i="1">
                  <a:latin typeface="Arial" panose="020B0604020202020204" pitchFamily="34" charset="0"/>
                  <a:sym typeface="Symbol" panose="05050102010706020507" pitchFamily="18" charset="2"/>
                </a:rPr>
                <a:t></a:t>
              </a:r>
              <a:endParaRPr lang="en-US" altLang="en-US" sz="2800" i="1">
                <a:sym typeface="Symbol" panose="05050102010706020507" pitchFamily="18" charset="2"/>
              </a:endParaRPr>
            </a:p>
            <a:p>
              <a:pPr algn="ctr" eaLnBrk="1" hangingPunct="1">
                <a:buFontTx/>
                <a:buNone/>
              </a:pPr>
              <a:r>
                <a:rPr lang="en-US" altLang="en-US" sz="2800" i="1">
                  <a:sym typeface="Symbol" panose="05050102010706020507" pitchFamily="18" charset="2"/>
                </a:rPr>
                <a:t>J</a:t>
              </a:r>
            </a:p>
          </p:txBody>
        </p:sp>
        <p:sp>
          <p:nvSpPr>
            <p:cNvPr id="9" name="Line 8"/>
            <p:cNvSpPr>
              <a:spLocks noChangeShapeType="1"/>
            </p:cNvSpPr>
            <p:nvPr/>
          </p:nvSpPr>
          <p:spPr bwMode="auto">
            <a:xfrm>
              <a:off x="2730" y="1908"/>
              <a:ext cx="21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 name="Rectangle 9"/>
          <p:cNvSpPr>
            <a:spLocks noChangeArrowheads="1"/>
          </p:cNvSpPr>
          <p:nvPr/>
        </p:nvSpPr>
        <p:spPr bwMode="auto">
          <a:xfrm>
            <a:off x="381000" y="2590800"/>
            <a:ext cx="8534400" cy="231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The above two equations are referred to as the </a:t>
            </a:r>
            <a:r>
              <a:rPr lang="en-US" altLang="en-US" sz="2800" i="1">
                <a:latin typeface="Arial" panose="020B0604020202020204" pitchFamily="34" charset="0"/>
                <a:sym typeface="Symbol" panose="05050102010706020507" pitchFamily="18" charset="2"/>
              </a:rPr>
              <a:t>torsion formula</a:t>
            </a:r>
          </a:p>
          <a:p>
            <a:pPr eaLnBrk="1" hangingPunct="1"/>
            <a:r>
              <a:rPr lang="en-US" altLang="en-US" sz="2800">
                <a:latin typeface="Arial" panose="020B0604020202020204" pitchFamily="34" charset="0"/>
                <a:sym typeface="Symbol" panose="05050102010706020507" pitchFamily="18" charset="2"/>
              </a:rPr>
              <a:t>Used only if shaft is circular, its material homogenous, and it behaves in an linear-elastic manner since the derivation is based on </a:t>
            </a:r>
            <a:endParaRPr lang="el-GR" altLang="en-US" sz="2800">
              <a:latin typeface="Arial" panose="020B0604020202020204" pitchFamily="34" charset="0"/>
              <a:cs typeface="Arial" panose="020B0604020202020204" pitchFamily="34" charset="0"/>
              <a:sym typeface="Symbol" panose="05050102010706020507" pitchFamily="18" charset="2"/>
            </a:endParaRPr>
          </a:p>
        </p:txBody>
      </p:sp>
      <p:graphicFrame>
        <p:nvGraphicFramePr>
          <p:cNvPr id="11" name="Object 11"/>
          <p:cNvGraphicFramePr>
            <a:graphicFrameLocks noChangeAspect="1"/>
          </p:cNvGraphicFramePr>
          <p:nvPr/>
        </p:nvGraphicFramePr>
        <p:xfrm>
          <a:off x="7467600" y="4522788"/>
          <a:ext cx="990600" cy="430212"/>
        </p:xfrm>
        <a:graphic>
          <a:graphicData uri="http://schemas.openxmlformats.org/presentationml/2006/ole">
            <mc:AlternateContent xmlns:mc="http://schemas.openxmlformats.org/markup-compatibility/2006">
              <mc:Choice xmlns:v="urn:schemas-microsoft-com:vml" Requires="v">
                <p:oleObj name="Equation" r:id="rId2" imgW="380835" imgH="165028" progId="Equation.DSMT4">
                  <p:embed/>
                </p:oleObj>
              </mc:Choice>
              <mc:Fallback>
                <p:oleObj name="Equation" r:id="rId2" imgW="380835" imgH="165028" progId="Equation.DSMT4">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4522788"/>
                        <a:ext cx="990600" cy="430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881963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ABE3FF2-187F-4FB3-9946-839EA92E8F84}" type="slidenum">
              <a:rPr lang="en-US" altLang="en-US" sz="1400">
                <a:latin typeface="Arial" panose="020B0604020202020204" pitchFamily="34" charset="0"/>
              </a:rPr>
              <a:pPr eaLnBrk="1" hangingPunct="1"/>
              <a:t>14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Polar Moment of Inertia</a:t>
            </a:r>
          </a:p>
        </p:txBody>
      </p:sp>
      <p:sp>
        <p:nvSpPr>
          <p:cNvPr id="4" name="Rectangle 3"/>
          <p:cNvSpPr txBox="1">
            <a:spLocks noChangeArrowheads="1"/>
          </p:cNvSpPr>
          <p:nvPr/>
        </p:nvSpPr>
        <p:spPr bwMode="auto">
          <a:xfrm>
            <a:off x="157163" y="1143000"/>
            <a:ext cx="8986837"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dirty="0">
                <a:solidFill>
                  <a:srgbClr val="CC3300"/>
                </a:solidFill>
                <a:latin typeface="Arial" panose="020B0604020202020204" pitchFamily="34" charset="0"/>
              </a:rPr>
              <a:t>Solid shaft</a:t>
            </a:r>
          </a:p>
          <a:p>
            <a:pPr>
              <a:lnSpc>
                <a:spcPct val="90000"/>
              </a:lnSpc>
            </a:pPr>
            <a:r>
              <a:rPr lang="en-US" altLang="en-US" sz="2800" i="1" dirty="0"/>
              <a:t>J</a:t>
            </a:r>
            <a:r>
              <a:rPr lang="en-US" altLang="en-US" sz="2800" dirty="0">
                <a:latin typeface="Arial" panose="020B0604020202020204" pitchFamily="34" charset="0"/>
              </a:rPr>
              <a:t> can be determined using area element in the form of a differential ring or annulus having thickness </a:t>
            </a:r>
            <a:r>
              <a:rPr lang="en-US" altLang="en-US" sz="2800" i="1" dirty="0"/>
              <a:t>d</a:t>
            </a:r>
            <a:r>
              <a:rPr lang="en-US" altLang="en-US" sz="2800" i="1" dirty="0">
                <a:latin typeface="Arial" panose="020B0604020202020204" pitchFamily="34" charset="0"/>
                <a:sym typeface="Symbol" panose="05050102010706020507" pitchFamily="18" charset="2"/>
              </a:rPr>
              <a:t></a:t>
            </a:r>
            <a:r>
              <a:rPr lang="en-US" altLang="en-US" sz="2800" dirty="0">
                <a:latin typeface="Arial" panose="020B0604020202020204" pitchFamily="34" charset="0"/>
              </a:rPr>
              <a:t> and circumference </a:t>
            </a:r>
            <a:r>
              <a:rPr lang="en-US" altLang="en-US" sz="2800" i="1" dirty="0"/>
              <a:t>2</a:t>
            </a:r>
            <a:r>
              <a:rPr lang="en-US" altLang="en-US" sz="2800" i="1" dirty="0">
                <a:sym typeface="Symbol" panose="05050102010706020507" pitchFamily="18" charset="2"/>
              </a:rPr>
              <a:t></a:t>
            </a:r>
            <a:r>
              <a:rPr lang="en-US" altLang="en-US" sz="2800" i="1" dirty="0">
                <a:latin typeface="Arial" panose="020B0604020202020204" pitchFamily="34" charset="0"/>
                <a:sym typeface="Symbol" panose="05050102010706020507" pitchFamily="18" charset="2"/>
              </a:rPr>
              <a:t></a:t>
            </a:r>
            <a:r>
              <a:rPr lang="en-US" altLang="en-US" sz="2800" dirty="0">
                <a:latin typeface="Arial" panose="020B0604020202020204" pitchFamily="34" charset="0"/>
              </a:rPr>
              <a:t> .</a:t>
            </a:r>
          </a:p>
        </p:txBody>
      </p:sp>
      <p:pic>
        <p:nvPicPr>
          <p:cNvPr id="11" name="Picture 12" descr="AACLPAJ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958013" y="2743200"/>
            <a:ext cx="1716087" cy="1752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 name="Picture 12"/>
          <p:cNvPicPr>
            <a:picLocks noChangeAspect="1"/>
          </p:cNvPicPr>
          <p:nvPr/>
        </p:nvPicPr>
        <p:blipFill>
          <a:blip r:embed="rId3"/>
          <a:stretch>
            <a:fillRect/>
          </a:stretch>
        </p:blipFill>
        <p:spPr>
          <a:xfrm>
            <a:off x="304800" y="4724400"/>
            <a:ext cx="8195896" cy="971550"/>
          </a:xfrm>
          <a:prstGeom prst="rect">
            <a:avLst/>
          </a:prstGeom>
        </p:spPr>
      </p:pic>
      <p:sp>
        <p:nvSpPr>
          <p:cNvPr id="14" name="Rectangle 13"/>
          <p:cNvSpPr/>
          <p:nvPr/>
        </p:nvSpPr>
        <p:spPr>
          <a:xfrm>
            <a:off x="838200" y="5944234"/>
            <a:ext cx="4059125" cy="480131"/>
          </a:xfrm>
          <a:prstGeom prst="rect">
            <a:avLst/>
          </a:prstGeom>
        </p:spPr>
        <p:txBody>
          <a:bodyPr wrap="none">
            <a:spAutoFit/>
          </a:bodyPr>
          <a:lstStyle/>
          <a:p>
            <a:pPr>
              <a:lnSpc>
                <a:spcPct val="90000"/>
              </a:lnSpc>
            </a:pPr>
            <a:r>
              <a:rPr lang="en-US" altLang="en-US" sz="2800" dirty="0">
                <a:latin typeface="Arial" panose="020B0604020202020204" pitchFamily="34" charset="0"/>
              </a:rPr>
              <a:t>For this ring,</a:t>
            </a:r>
            <a:r>
              <a:rPr lang="en-US" altLang="en-US" sz="2800" i="1" dirty="0"/>
              <a:t> </a:t>
            </a:r>
            <a:r>
              <a:rPr lang="en-US" altLang="en-US" sz="2800" i="1" dirty="0" err="1"/>
              <a:t>dA</a:t>
            </a:r>
            <a:r>
              <a:rPr lang="en-US" altLang="en-US" sz="2800" i="1" dirty="0"/>
              <a:t> = 2</a:t>
            </a:r>
            <a:r>
              <a:rPr lang="en-US" altLang="en-US" sz="2800" i="1" dirty="0">
                <a:sym typeface="Symbol" panose="05050102010706020507" pitchFamily="18" charset="2"/>
              </a:rPr>
              <a:t></a:t>
            </a:r>
            <a:r>
              <a:rPr lang="en-US" altLang="en-US" sz="2800" i="1" dirty="0">
                <a:latin typeface="Arial" panose="020B0604020202020204" pitchFamily="34" charset="0"/>
                <a:sym typeface="Symbol" panose="05050102010706020507" pitchFamily="18" charset="2"/>
              </a:rPr>
              <a:t> </a:t>
            </a:r>
            <a:r>
              <a:rPr lang="en-US" altLang="en-US" sz="2800" i="1" dirty="0"/>
              <a:t>d</a:t>
            </a:r>
            <a:r>
              <a:rPr lang="en-US" altLang="en-US" sz="2800" i="1" dirty="0">
                <a:latin typeface="Arial" panose="020B0604020202020204" pitchFamily="34" charset="0"/>
                <a:sym typeface="Symbol" panose="05050102010706020507" pitchFamily="18" charset="2"/>
              </a:rPr>
              <a:t></a:t>
            </a:r>
          </a:p>
        </p:txBody>
      </p:sp>
    </p:spTree>
    <p:extLst>
      <p:ext uri="{BB962C8B-B14F-4D97-AF65-F5344CB8AC3E}">
        <p14:creationId xmlns:p14="http://schemas.microsoft.com/office/powerpoint/2010/main" val="956256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ABE3FF2-187F-4FB3-9946-839EA92E8F84}" type="slidenum">
              <a:rPr lang="en-US" altLang="en-US" sz="1400">
                <a:latin typeface="Arial" panose="020B0604020202020204" pitchFamily="34" charset="0"/>
              </a:rPr>
              <a:pPr eaLnBrk="1" hangingPunct="1"/>
              <a:t>15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Polar Moment of Inertia</a:t>
            </a:r>
          </a:p>
        </p:txBody>
      </p:sp>
      <p:sp>
        <p:nvSpPr>
          <p:cNvPr id="4" name="Rectangle 3"/>
          <p:cNvSpPr txBox="1">
            <a:spLocks noChangeArrowheads="1"/>
          </p:cNvSpPr>
          <p:nvPr/>
        </p:nvSpPr>
        <p:spPr bwMode="auto">
          <a:xfrm>
            <a:off x="157163" y="1143000"/>
            <a:ext cx="8986837"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dirty="0">
                <a:solidFill>
                  <a:srgbClr val="CC3300"/>
                </a:solidFill>
                <a:latin typeface="Arial" panose="020B0604020202020204" pitchFamily="34" charset="0"/>
              </a:rPr>
              <a:t>Solid shaft</a:t>
            </a:r>
          </a:p>
          <a:p>
            <a:pPr>
              <a:lnSpc>
                <a:spcPct val="90000"/>
              </a:lnSpc>
              <a:buFontTx/>
              <a:buNone/>
            </a:pPr>
            <a:r>
              <a:rPr lang="en-US" altLang="en-US" sz="2800" dirty="0">
                <a:latin typeface="Arial" panose="020B0604020202020204" pitchFamily="34" charset="0"/>
              </a:rPr>
              <a:t>Hence,</a:t>
            </a:r>
          </a:p>
        </p:txBody>
      </p:sp>
      <p:grpSp>
        <p:nvGrpSpPr>
          <p:cNvPr id="5" name="Group 10"/>
          <p:cNvGrpSpPr>
            <a:grpSpLocks/>
          </p:cNvGrpSpPr>
          <p:nvPr/>
        </p:nvGrpSpPr>
        <p:grpSpPr bwMode="auto">
          <a:xfrm>
            <a:off x="2502665" y="2405062"/>
            <a:ext cx="1752600" cy="1038225"/>
            <a:chOff x="2304" y="2928"/>
            <a:chExt cx="1104" cy="654"/>
          </a:xfrm>
        </p:grpSpPr>
        <p:sp>
          <p:nvSpPr>
            <p:cNvPr id="6" name="Rectangle 5"/>
            <p:cNvSpPr>
              <a:spLocks noChangeArrowheads="1"/>
            </p:cNvSpPr>
            <p:nvPr/>
          </p:nvSpPr>
          <p:spPr bwMode="auto">
            <a:xfrm>
              <a:off x="2304" y="2958"/>
              <a:ext cx="1104" cy="624"/>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7" name="Text Box 6"/>
            <p:cNvSpPr txBox="1">
              <a:spLocks noChangeArrowheads="1"/>
            </p:cNvSpPr>
            <p:nvPr/>
          </p:nvSpPr>
          <p:spPr bwMode="auto">
            <a:xfrm>
              <a:off x="2421" y="3102"/>
              <a:ext cx="90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J</a:t>
              </a:r>
              <a:r>
                <a:rPr lang="en-US" altLang="en-US" sz="2800">
                  <a:latin typeface="Arial" panose="020B0604020202020204" pitchFamily="34" charset="0"/>
                  <a:sym typeface="Symbol" panose="05050102010706020507" pitchFamily="18" charset="2"/>
                </a:rPr>
                <a:t> </a:t>
              </a:r>
              <a:r>
                <a:rPr lang="en-US" altLang="en-US" sz="2800">
                  <a:sym typeface="Symbol" panose="05050102010706020507" pitchFamily="18" charset="2"/>
                </a:rPr>
                <a:t>=	     </a:t>
              </a:r>
              <a:r>
                <a:rPr lang="en-US" altLang="en-US" sz="2800" i="1">
                  <a:sym typeface="Symbol" panose="05050102010706020507" pitchFamily="18" charset="2"/>
                </a:rPr>
                <a:t>c</a:t>
              </a:r>
              <a:r>
                <a:rPr lang="en-US" altLang="en-US" sz="2800" baseline="30000">
                  <a:sym typeface="Symbol" panose="05050102010706020507" pitchFamily="18" charset="2"/>
                </a:rPr>
                <a:t>4</a:t>
              </a:r>
            </a:p>
          </p:txBody>
        </p:sp>
        <p:sp>
          <p:nvSpPr>
            <p:cNvPr id="8" name="Rectangle 7"/>
            <p:cNvSpPr>
              <a:spLocks noChangeArrowheads="1"/>
            </p:cNvSpPr>
            <p:nvPr/>
          </p:nvSpPr>
          <p:spPr bwMode="auto">
            <a:xfrm>
              <a:off x="2804" y="2928"/>
              <a:ext cx="239"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dirty="0">
                  <a:latin typeface="Arial" panose="020B0604020202020204" pitchFamily="34" charset="0"/>
                  <a:sym typeface="Symbol" panose="05050102010706020507" pitchFamily="18" charset="2"/>
                </a:rPr>
                <a:t></a:t>
              </a:r>
              <a:endParaRPr lang="en-US" altLang="en-US" sz="2800" i="1" dirty="0">
                <a:sym typeface="Symbol" panose="05050102010706020507" pitchFamily="18" charset="2"/>
              </a:endParaRPr>
            </a:p>
            <a:p>
              <a:pPr algn="ctr" eaLnBrk="1" hangingPunct="1">
                <a:buFontTx/>
                <a:buNone/>
              </a:pPr>
              <a:r>
                <a:rPr lang="en-US" altLang="en-US" sz="2800" dirty="0">
                  <a:sym typeface="Symbol" panose="05050102010706020507" pitchFamily="18" charset="2"/>
                </a:rPr>
                <a:t>2</a:t>
              </a:r>
            </a:p>
          </p:txBody>
        </p:sp>
        <p:sp>
          <p:nvSpPr>
            <p:cNvPr id="9" name="Line 8"/>
            <p:cNvSpPr>
              <a:spLocks noChangeShapeType="1"/>
            </p:cNvSpPr>
            <p:nvPr/>
          </p:nvSpPr>
          <p:spPr bwMode="auto">
            <a:xfrm>
              <a:off x="2826" y="3264"/>
              <a:ext cx="21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 name="Text Box 11"/>
          <p:cNvSpPr txBox="1">
            <a:spLocks noChangeArrowheads="1"/>
          </p:cNvSpPr>
          <p:nvPr/>
        </p:nvSpPr>
        <p:spPr bwMode="auto">
          <a:xfrm>
            <a:off x="228600" y="4495800"/>
            <a:ext cx="839787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i="1" dirty="0"/>
              <a:t>J</a:t>
            </a:r>
            <a:r>
              <a:rPr lang="en-US" altLang="en-US" sz="2800" dirty="0">
                <a:latin typeface="Arial" panose="020B0604020202020204" pitchFamily="34" charset="0"/>
              </a:rPr>
              <a:t> is a geometric property of the circular area and is always positive. Common units used for its measurement are </a:t>
            </a:r>
            <a:r>
              <a:rPr lang="en-US" altLang="en-US" sz="2800" dirty="0"/>
              <a:t>mm</a:t>
            </a:r>
            <a:r>
              <a:rPr lang="en-US" altLang="en-US" sz="2800" baseline="30000" dirty="0"/>
              <a:t>4</a:t>
            </a:r>
            <a:r>
              <a:rPr lang="en-US" altLang="en-US" sz="2800" dirty="0">
                <a:latin typeface="Arial" panose="020B0604020202020204" pitchFamily="34" charset="0"/>
              </a:rPr>
              <a:t> and </a:t>
            </a:r>
            <a:r>
              <a:rPr lang="en-US" altLang="en-US" sz="2800" dirty="0"/>
              <a:t>m</a:t>
            </a:r>
            <a:r>
              <a:rPr lang="en-US" altLang="en-US" sz="2800" baseline="30000" dirty="0"/>
              <a:t>4</a:t>
            </a:r>
            <a:r>
              <a:rPr lang="en-US" altLang="en-US" sz="2800" dirty="0">
                <a:latin typeface="Arial" panose="020B0604020202020204" pitchFamily="34" charset="0"/>
              </a:rPr>
              <a:t>.</a:t>
            </a:r>
          </a:p>
        </p:txBody>
      </p:sp>
      <p:pic>
        <p:nvPicPr>
          <p:cNvPr id="11" name="Picture 12" descr="AACLPAJ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648154" y="2192337"/>
            <a:ext cx="1716087" cy="1752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61739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24C783B-2EB3-4657-AC8B-690AA32B89F3}" type="slidenum">
              <a:rPr lang="en-US" altLang="en-US" sz="1400">
                <a:latin typeface="Arial" panose="020B0604020202020204" pitchFamily="34" charset="0"/>
              </a:rPr>
              <a:pPr eaLnBrk="1" hangingPunct="1"/>
              <a:t>16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5.2 THE TORSION FORMULA</a:t>
            </a:r>
          </a:p>
        </p:txBody>
      </p:sp>
      <p:sp>
        <p:nvSpPr>
          <p:cNvPr id="4" name="Rectangle 3"/>
          <p:cNvSpPr txBox="1">
            <a:spLocks noChangeArrowheads="1"/>
          </p:cNvSpPr>
          <p:nvPr/>
        </p:nvSpPr>
        <p:spPr bwMode="auto">
          <a:xfrm>
            <a:off x="157163" y="1143000"/>
            <a:ext cx="89868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a:solidFill>
                  <a:srgbClr val="CC3300"/>
                </a:solidFill>
                <a:latin typeface="Arial" panose="020B0604020202020204" pitchFamily="34" charset="0"/>
              </a:rPr>
              <a:t>Tubular shaft</a:t>
            </a:r>
          </a:p>
        </p:txBody>
      </p:sp>
      <p:grpSp>
        <p:nvGrpSpPr>
          <p:cNvPr id="5" name="Group 12"/>
          <p:cNvGrpSpPr>
            <a:grpSpLocks/>
          </p:cNvGrpSpPr>
          <p:nvPr/>
        </p:nvGrpSpPr>
        <p:grpSpPr bwMode="auto">
          <a:xfrm>
            <a:off x="2971800" y="1295400"/>
            <a:ext cx="3124200" cy="1066800"/>
            <a:chOff x="1488" y="1152"/>
            <a:chExt cx="1968" cy="672"/>
          </a:xfrm>
        </p:grpSpPr>
        <p:sp>
          <p:nvSpPr>
            <p:cNvPr id="6" name="Rectangle 5"/>
            <p:cNvSpPr>
              <a:spLocks noChangeArrowheads="1"/>
            </p:cNvSpPr>
            <p:nvPr/>
          </p:nvSpPr>
          <p:spPr bwMode="auto">
            <a:xfrm>
              <a:off x="1488" y="1152"/>
              <a:ext cx="1968"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7" name="Text Box 6"/>
            <p:cNvSpPr txBox="1">
              <a:spLocks noChangeArrowheads="1"/>
            </p:cNvSpPr>
            <p:nvPr/>
          </p:nvSpPr>
          <p:spPr bwMode="auto">
            <a:xfrm>
              <a:off x="1749" y="1323"/>
              <a:ext cx="162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J</a:t>
              </a:r>
              <a:r>
                <a:rPr lang="en-US" altLang="en-US" sz="2800">
                  <a:latin typeface="Arial" panose="020B0604020202020204" pitchFamily="34" charset="0"/>
                  <a:sym typeface="Symbol" panose="05050102010706020507" pitchFamily="18" charset="2"/>
                </a:rPr>
                <a:t> </a:t>
              </a:r>
              <a:r>
                <a:rPr lang="en-US" altLang="en-US" sz="2800">
                  <a:sym typeface="Symbol" panose="05050102010706020507" pitchFamily="18" charset="2"/>
                </a:rPr>
                <a:t>=	     (</a:t>
              </a:r>
              <a:r>
                <a:rPr lang="en-US" altLang="en-US" sz="2800" i="1">
                  <a:sym typeface="Symbol" panose="05050102010706020507" pitchFamily="18" charset="2"/>
                </a:rPr>
                <a:t>c</a:t>
              </a:r>
              <a:r>
                <a:rPr lang="en-US" altLang="en-US" sz="2800" i="1" baseline="-25000">
                  <a:sym typeface="Symbol" panose="05050102010706020507" pitchFamily="18" charset="2"/>
                </a:rPr>
                <a:t>o</a:t>
              </a:r>
              <a:r>
                <a:rPr lang="en-US" altLang="en-US" sz="2800" baseline="30000">
                  <a:sym typeface="Symbol" panose="05050102010706020507" pitchFamily="18" charset="2"/>
                </a:rPr>
                <a:t>4</a:t>
              </a:r>
              <a:r>
                <a:rPr lang="en-US" altLang="en-US" sz="2800">
                  <a:sym typeface="Symbol" panose="05050102010706020507" pitchFamily="18" charset="2"/>
                </a:rPr>
                <a:t>  </a:t>
              </a:r>
              <a:r>
                <a:rPr lang="en-US" altLang="en-US" sz="2800" i="1">
                  <a:sym typeface="Symbol" panose="05050102010706020507" pitchFamily="18" charset="2"/>
                </a:rPr>
                <a:t>c</a:t>
              </a:r>
              <a:r>
                <a:rPr lang="en-US" altLang="en-US" sz="2800" i="1" baseline="-25000">
                  <a:sym typeface="Symbol" panose="05050102010706020507" pitchFamily="18" charset="2"/>
                </a:rPr>
                <a:t>i</a:t>
              </a:r>
              <a:r>
                <a:rPr lang="en-US" altLang="en-US" sz="2800" baseline="30000">
                  <a:sym typeface="Symbol" panose="05050102010706020507" pitchFamily="18" charset="2"/>
                </a:rPr>
                <a:t>4</a:t>
              </a:r>
              <a:r>
                <a:rPr lang="en-US" altLang="en-US" sz="2800">
                  <a:sym typeface="Symbol" panose="05050102010706020507" pitchFamily="18" charset="2"/>
                </a:rPr>
                <a:t>)</a:t>
              </a:r>
              <a:r>
                <a:rPr lang="en-US" altLang="en-US" sz="2800" baseline="30000">
                  <a:sym typeface="Symbol" panose="05050102010706020507" pitchFamily="18" charset="2"/>
                </a:rPr>
                <a:t> </a:t>
              </a:r>
            </a:p>
          </p:txBody>
        </p:sp>
        <p:sp>
          <p:nvSpPr>
            <p:cNvPr id="8" name="Rectangle 7"/>
            <p:cNvSpPr>
              <a:spLocks noChangeArrowheads="1"/>
            </p:cNvSpPr>
            <p:nvPr/>
          </p:nvSpPr>
          <p:spPr bwMode="auto">
            <a:xfrm>
              <a:off x="2132" y="1152"/>
              <a:ext cx="239"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latin typeface="Arial" panose="020B0604020202020204" pitchFamily="34" charset="0"/>
                  <a:sym typeface="Symbol" panose="05050102010706020507" pitchFamily="18" charset="2"/>
                </a:rPr>
                <a:t></a:t>
              </a:r>
              <a:endParaRPr lang="en-US" altLang="en-US" sz="2800" i="1">
                <a:sym typeface="Symbol" panose="05050102010706020507" pitchFamily="18" charset="2"/>
              </a:endParaRPr>
            </a:p>
            <a:p>
              <a:pPr algn="ctr" eaLnBrk="1" hangingPunct="1">
                <a:buFontTx/>
                <a:buNone/>
              </a:pPr>
              <a:r>
                <a:rPr lang="en-US" altLang="en-US" sz="2800">
                  <a:sym typeface="Symbol" panose="05050102010706020507" pitchFamily="18" charset="2"/>
                </a:rPr>
                <a:t>2</a:t>
              </a:r>
            </a:p>
          </p:txBody>
        </p:sp>
        <p:sp>
          <p:nvSpPr>
            <p:cNvPr id="9" name="Line 8"/>
            <p:cNvSpPr>
              <a:spLocks noChangeShapeType="1"/>
            </p:cNvSpPr>
            <p:nvPr/>
          </p:nvSpPr>
          <p:spPr bwMode="auto">
            <a:xfrm>
              <a:off x="2154" y="1488"/>
              <a:ext cx="21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0" name="Picture 10" descr="AACLPAN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762000" y="2590800"/>
            <a:ext cx="8153400" cy="3835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595537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2126A051-4347-4F77-83D5-6DE889A999FD}" type="slidenum">
              <a:rPr lang="en-US" altLang="en-US" sz="1400">
                <a:latin typeface="Arial" panose="020B0604020202020204" pitchFamily="34" charset="0"/>
              </a:rPr>
              <a:pPr eaLnBrk="1" hangingPunct="1"/>
              <a:t>17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Torsional Failure Modes</a:t>
            </a:r>
          </a:p>
        </p:txBody>
      </p:sp>
      <p:grpSp>
        <p:nvGrpSpPr>
          <p:cNvPr id="4" name="Group 3"/>
          <p:cNvGrpSpPr>
            <a:grpSpLocks/>
          </p:cNvGrpSpPr>
          <p:nvPr/>
        </p:nvGrpSpPr>
        <p:grpSpPr bwMode="auto">
          <a:xfrm>
            <a:off x="685800" y="1031875"/>
            <a:ext cx="8077200" cy="1787525"/>
            <a:chOff x="672" y="720"/>
            <a:chExt cx="5088" cy="1126"/>
          </a:xfrm>
        </p:grpSpPr>
        <p:pic>
          <p:nvPicPr>
            <p:cNvPr id="5" name="Picture 4" descr="msotw9_tem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 y="720"/>
              <a:ext cx="1968" cy="1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5"/>
            <p:cNvSpPr txBox="1">
              <a:spLocks noChangeArrowheads="1"/>
            </p:cNvSpPr>
            <p:nvPr/>
          </p:nvSpPr>
          <p:spPr bwMode="auto">
            <a:xfrm>
              <a:off x="3120" y="869"/>
              <a:ext cx="2640"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latin typeface="Arial" panose="020B0604020202020204" pitchFamily="34" charset="0"/>
                </a:rPr>
                <a:t>Ductile materials generally fail in shear. Brittle materials are weaker in tension than shear. </a:t>
              </a:r>
              <a:br>
                <a:rPr lang="en-US" altLang="en-US" sz="2000">
                  <a:latin typeface="Arial" panose="020B0604020202020204" pitchFamily="34" charset="0"/>
                </a:rPr>
              </a:br>
              <a:endParaRPr lang="en-US" altLang="en-US" sz="2000">
                <a:latin typeface="Arial" panose="020B0604020202020204" pitchFamily="34" charset="0"/>
              </a:endParaRPr>
            </a:p>
          </p:txBody>
        </p:sp>
      </p:grpSp>
      <p:grpSp>
        <p:nvGrpSpPr>
          <p:cNvPr id="7" name="Group 6"/>
          <p:cNvGrpSpPr>
            <a:grpSpLocks/>
          </p:cNvGrpSpPr>
          <p:nvPr/>
        </p:nvGrpSpPr>
        <p:grpSpPr bwMode="auto">
          <a:xfrm>
            <a:off x="457200" y="2743200"/>
            <a:ext cx="8686800" cy="1616075"/>
            <a:chOff x="288" y="1872"/>
            <a:chExt cx="5472" cy="1018"/>
          </a:xfrm>
        </p:grpSpPr>
        <p:pic>
          <p:nvPicPr>
            <p:cNvPr id="8" name="Picture 7" descr="msotw9_tem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 y="1887"/>
              <a:ext cx="2688" cy="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8"/>
            <p:cNvSpPr txBox="1">
              <a:spLocks noChangeArrowheads="1"/>
            </p:cNvSpPr>
            <p:nvPr/>
          </p:nvSpPr>
          <p:spPr bwMode="auto">
            <a:xfrm>
              <a:off x="3120" y="1872"/>
              <a:ext cx="2640" cy="1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latin typeface="Arial" panose="020B0604020202020204" pitchFamily="34" charset="0"/>
                </a:rPr>
                <a:t>When subjected to torsion, a ductile specimen breaks along a plane of maximum shear, i.e., a plane perpendicular to the shaft axis.</a:t>
              </a:r>
            </a:p>
          </p:txBody>
        </p:sp>
      </p:grpSp>
      <p:grpSp>
        <p:nvGrpSpPr>
          <p:cNvPr id="10" name="Group 9"/>
          <p:cNvGrpSpPr>
            <a:grpSpLocks/>
          </p:cNvGrpSpPr>
          <p:nvPr/>
        </p:nvGrpSpPr>
        <p:grpSpPr bwMode="auto">
          <a:xfrm>
            <a:off x="385763" y="4556125"/>
            <a:ext cx="8758237" cy="1920875"/>
            <a:chOff x="243" y="2736"/>
            <a:chExt cx="5517" cy="1210"/>
          </a:xfrm>
        </p:grpSpPr>
        <p:pic>
          <p:nvPicPr>
            <p:cNvPr id="11" name="Picture 10" descr="msotw9_tem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 y="2983"/>
              <a:ext cx="2859" cy="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 Box 11"/>
            <p:cNvSpPr txBox="1">
              <a:spLocks noChangeArrowheads="1"/>
            </p:cNvSpPr>
            <p:nvPr/>
          </p:nvSpPr>
          <p:spPr bwMode="auto">
            <a:xfrm>
              <a:off x="3120" y="2736"/>
              <a:ext cx="2640" cy="1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latin typeface="Arial" panose="020B0604020202020204" pitchFamily="34" charset="0"/>
                </a:rPr>
                <a:t>When subjected to torsion, a brittle specimen breaks along planes perpendicular to the direction in which tension is a maximum, i.e., along surfaces at 45</a:t>
              </a:r>
              <a:r>
                <a:rPr lang="en-US" altLang="en-US" sz="2000" baseline="30000">
                  <a:latin typeface="Arial" panose="020B0604020202020204" pitchFamily="34" charset="0"/>
                </a:rPr>
                <a:t>o</a:t>
              </a:r>
              <a:r>
                <a:rPr lang="en-US" altLang="en-US" sz="2000">
                  <a:latin typeface="Arial" panose="020B0604020202020204" pitchFamily="34" charset="0"/>
                </a:rPr>
                <a:t> to the shaft axis.</a:t>
              </a:r>
            </a:p>
          </p:txBody>
        </p:sp>
      </p:grpSp>
    </p:spTree>
    <p:extLst>
      <p:ext uri="{BB962C8B-B14F-4D97-AF65-F5344CB8AC3E}">
        <p14:creationId xmlns:p14="http://schemas.microsoft.com/office/powerpoint/2010/main" val="141798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F2EE210-9299-47F2-8BAC-994932698C44}" type="slidenum">
              <a:rPr lang="en-US" altLang="en-US" sz="1400">
                <a:latin typeface="Arial" panose="020B0604020202020204" pitchFamily="34" charset="0"/>
              </a:rPr>
              <a:pPr eaLnBrk="1" hangingPunct="1"/>
              <a:t>18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5.2 THE TORSION FORMULA</a:t>
            </a:r>
          </a:p>
        </p:txBody>
      </p:sp>
      <p:sp>
        <p:nvSpPr>
          <p:cNvPr id="4" name="Rectangle 3"/>
          <p:cNvSpPr txBox="1">
            <a:spLocks noChangeArrowheads="1"/>
          </p:cNvSpPr>
          <p:nvPr/>
        </p:nvSpPr>
        <p:spPr bwMode="auto">
          <a:xfrm>
            <a:off x="157163" y="1143000"/>
            <a:ext cx="8986837"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a:solidFill>
                  <a:srgbClr val="CC3300"/>
                </a:solidFill>
                <a:latin typeface="Arial" panose="020B0604020202020204" pitchFamily="34" charset="0"/>
              </a:rPr>
              <a:t>Absolute maximum torsional stress</a:t>
            </a:r>
          </a:p>
          <a:p>
            <a:pPr>
              <a:lnSpc>
                <a:spcPct val="90000"/>
              </a:lnSpc>
            </a:pPr>
            <a:r>
              <a:rPr lang="en-US" altLang="en-US" sz="2800">
                <a:latin typeface="Arial" panose="020B0604020202020204" pitchFamily="34" charset="0"/>
              </a:rPr>
              <a:t>Need to find location where ratio </a:t>
            </a:r>
            <a:r>
              <a:rPr lang="en-US" altLang="en-US" sz="2800" i="1"/>
              <a:t>Tc/J</a:t>
            </a:r>
            <a:r>
              <a:rPr lang="en-US" altLang="en-US" sz="2800">
                <a:latin typeface="Arial" panose="020B0604020202020204" pitchFamily="34" charset="0"/>
              </a:rPr>
              <a:t> is maximum</a:t>
            </a:r>
          </a:p>
          <a:p>
            <a:pPr>
              <a:lnSpc>
                <a:spcPct val="90000"/>
              </a:lnSpc>
            </a:pPr>
            <a:r>
              <a:rPr lang="en-US" altLang="en-US" sz="2800">
                <a:latin typeface="Arial" panose="020B0604020202020204" pitchFamily="34" charset="0"/>
              </a:rPr>
              <a:t>Draw a torque diagram (internal torque </a:t>
            </a: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rPr>
              <a:t> vs. </a:t>
            </a:r>
            <a:r>
              <a:rPr lang="en-US" altLang="en-US" sz="2800" i="1"/>
              <a:t>x</a:t>
            </a:r>
            <a:r>
              <a:rPr lang="en-US" altLang="en-US" sz="2800">
                <a:latin typeface="Arial" panose="020B0604020202020204" pitchFamily="34" charset="0"/>
              </a:rPr>
              <a:t> along shaft)</a:t>
            </a:r>
          </a:p>
          <a:p>
            <a:pPr>
              <a:lnSpc>
                <a:spcPct val="90000"/>
              </a:lnSpc>
            </a:pPr>
            <a:r>
              <a:rPr lang="en-US" altLang="en-US" sz="2800">
                <a:latin typeface="Arial" panose="020B0604020202020204" pitchFamily="34" charset="0"/>
              </a:rPr>
              <a:t>Sign Convention: </a:t>
            </a:r>
            <a:r>
              <a:rPr lang="en-US" altLang="en-US" sz="2800" i="1"/>
              <a:t>T</a:t>
            </a:r>
            <a:r>
              <a:rPr lang="en-US" altLang="en-US" sz="2800">
                <a:latin typeface="Arial" panose="020B0604020202020204" pitchFamily="34" charset="0"/>
              </a:rPr>
              <a:t> is positive, by right-hand rule, is directed outward from the shaft</a:t>
            </a:r>
          </a:p>
          <a:p>
            <a:pPr>
              <a:lnSpc>
                <a:spcPct val="90000"/>
              </a:lnSpc>
            </a:pPr>
            <a:r>
              <a:rPr lang="en-US" altLang="en-US" sz="2800">
                <a:latin typeface="Arial" panose="020B0604020202020204" pitchFamily="34" charset="0"/>
              </a:rPr>
              <a:t>Once internal torque throughout shaft is determined, maximum ratio of </a:t>
            </a:r>
            <a:r>
              <a:rPr lang="en-US" altLang="en-US" sz="2800" i="1"/>
              <a:t>Tc/J</a:t>
            </a:r>
            <a:r>
              <a:rPr lang="en-US" altLang="en-US" sz="2800">
                <a:latin typeface="Arial" panose="020B0604020202020204" pitchFamily="34" charset="0"/>
              </a:rPr>
              <a:t> can be identified</a:t>
            </a:r>
          </a:p>
        </p:txBody>
      </p:sp>
    </p:spTree>
    <p:extLst>
      <p:ext uri="{BB962C8B-B14F-4D97-AF65-F5344CB8AC3E}">
        <p14:creationId xmlns:p14="http://schemas.microsoft.com/office/powerpoint/2010/main" val="427243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50F166D6-C2F1-4155-AA02-AD47CF5DD6CA}" type="slidenum">
              <a:rPr lang="en-US" altLang="en-US" sz="1400">
                <a:latin typeface="Arial" panose="020B0604020202020204" pitchFamily="34" charset="0"/>
              </a:rPr>
              <a:pPr eaLnBrk="1" hangingPunct="1"/>
              <a:t>19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5.2 THE TORSION FORMULA</a:t>
            </a:r>
          </a:p>
        </p:txBody>
      </p:sp>
      <p:sp>
        <p:nvSpPr>
          <p:cNvPr id="4" name="Rectangle 3"/>
          <p:cNvSpPr txBox="1">
            <a:spLocks noChangeArrowheads="1"/>
          </p:cNvSpPr>
          <p:nvPr/>
        </p:nvSpPr>
        <p:spPr bwMode="auto">
          <a:xfrm>
            <a:off x="309563" y="1066800"/>
            <a:ext cx="8301037"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a:solidFill>
                  <a:srgbClr val="CC3300"/>
                </a:solidFill>
                <a:latin typeface="Arial" panose="020B0604020202020204" pitchFamily="34" charset="0"/>
              </a:rPr>
              <a:t>Procedure for analysis</a:t>
            </a:r>
          </a:p>
          <a:p>
            <a:pPr>
              <a:lnSpc>
                <a:spcPct val="90000"/>
              </a:lnSpc>
              <a:buFontTx/>
              <a:buNone/>
            </a:pPr>
            <a:r>
              <a:rPr lang="en-US" altLang="en-US" sz="2800">
                <a:solidFill>
                  <a:schemeClr val="accent2"/>
                </a:solidFill>
                <a:latin typeface="Arial" panose="020B0604020202020204" pitchFamily="34" charset="0"/>
              </a:rPr>
              <a:t>Internal loading</a:t>
            </a:r>
          </a:p>
          <a:p>
            <a:pPr>
              <a:lnSpc>
                <a:spcPct val="90000"/>
              </a:lnSpc>
            </a:pPr>
            <a:r>
              <a:rPr lang="en-US" altLang="en-US" sz="2800">
                <a:latin typeface="Arial" panose="020B0604020202020204" pitchFamily="34" charset="0"/>
              </a:rPr>
              <a:t>Section shaft perpendicular to its axis at point where shear stress is to be determined</a:t>
            </a:r>
          </a:p>
          <a:p>
            <a:pPr>
              <a:lnSpc>
                <a:spcPct val="90000"/>
              </a:lnSpc>
            </a:pPr>
            <a:r>
              <a:rPr lang="en-US" altLang="en-US" sz="2800">
                <a:latin typeface="Arial" panose="020B0604020202020204" pitchFamily="34" charset="0"/>
              </a:rPr>
              <a:t>Use free-body diagram and equations of equilibrium to obtain internal torque at section</a:t>
            </a:r>
          </a:p>
          <a:p>
            <a:pPr>
              <a:lnSpc>
                <a:spcPct val="90000"/>
              </a:lnSpc>
              <a:buFontTx/>
              <a:buNone/>
            </a:pPr>
            <a:r>
              <a:rPr lang="en-US" altLang="en-US" sz="2800">
                <a:solidFill>
                  <a:schemeClr val="accent2"/>
                </a:solidFill>
                <a:latin typeface="Arial" panose="020B0604020202020204" pitchFamily="34" charset="0"/>
              </a:rPr>
              <a:t>Section property</a:t>
            </a:r>
          </a:p>
          <a:p>
            <a:pPr>
              <a:lnSpc>
                <a:spcPct val="90000"/>
              </a:lnSpc>
            </a:pPr>
            <a:r>
              <a:rPr lang="en-US" altLang="en-US" sz="2800">
                <a:latin typeface="Arial" panose="020B0604020202020204" pitchFamily="34" charset="0"/>
              </a:rPr>
              <a:t>Compute polar moment of inertia and x-sectional area</a:t>
            </a:r>
          </a:p>
          <a:p>
            <a:pPr>
              <a:lnSpc>
                <a:spcPct val="90000"/>
              </a:lnSpc>
            </a:pPr>
            <a:r>
              <a:rPr lang="en-US" altLang="en-US" sz="2800">
                <a:latin typeface="Arial" panose="020B0604020202020204" pitchFamily="34" charset="0"/>
              </a:rPr>
              <a:t>For solid section, </a:t>
            </a:r>
            <a:r>
              <a:rPr lang="en-US" altLang="en-US" sz="2800" i="1"/>
              <a:t>J</a:t>
            </a:r>
            <a:r>
              <a:rPr lang="en-US" altLang="en-US" sz="2800"/>
              <a:t> = </a:t>
            </a:r>
            <a:r>
              <a:rPr lang="en-US" altLang="en-US" sz="2800">
                <a:sym typeface="Symbol" panose="05050102010706020507" pitchFamily="18" charset="2"/>
              </a:rPr>
              <a:t></a:t>
            </a:r>
            <a:r>
              <a:rPr lang="en-US" altLang="en-US" sz="2800"/>
              <a:t>c</a:t>
            </a:r>
            <a:r>
              <a:rPr lang="en-US" altLang="en-US" sz="2800" baseline="30000"/>
              <a:t>4</a:t>
            </a:r>
            <a:r>
              <a:rPr lang="en-US" altLang="en-US" sz="2800"/>
              <a:t>/2</a:t>
            </a:r>
          </a:p>
          <a:p>
            <a:pPr>
              <a:lnSpc>
                <a:spcPct val="90000"/>
              </a:lnSpc>
            </a:pPr>
            <a:r>
              <a:rPr lang="en-US" altLang="en-US" sz="2800">
                <a:latin typeface="Arial" panose="020B0604020202020204" pitchFamily="34" charset="0"/>
              </a:rPr>
              <a:t>For tube, </a:t>
            </a:r>
            <a:r>
              <a:rPr lang="en-US" altLang="en-US" sz="2800" i="1"/>
              <a:t>J</a:t>
            </a:r>
            <a:r>
              <a:rPr lang="en-US" altLang="en-US" sz="2800"/>
              <a:t> = </a:t>
            </a:r>
            <a:r>
              <a:rPr lang="en-US" altLang="en-US" sz="2800">
                <a:sym typeface="Symbol" panose="05050102010706020507" pitchFamily="18" charset="2"/>
              </a:rPr>
              <a:t>(</a:t>
            </a:r>
            <a:r>
              <a:rPr lang="en-US" altLang="en-US" sz="2800" i="1"/>
              <a:t>c</a:t>
            </a:r>
            <a:r>
              <a:rPr lang="en-US" altLang="en-US" sz="2800" i="1" baseline="-25000"/>
              <a:t>o</a:t>
            </a:r>
            <a:r>
              <a:rPr lang="en-US" altLang="en-US" sz="2800" baseline="30000"/>
              <a:t>4 </a:t>
            </a:r>
            <a:r>
              <a:rPr lang="en-US" altLang="en-US" sz="2800">
                <a:sym typeface="Symbol" panose="05050102010706020507" pitchFamily="18" charset="2"/>
              </a:rPr>
              <a:t></a:t>
            </a:r>
            <a:r>
              <a:rPr lang="en-US" altLang="en-US" sz="2800"/>
              <a:t> </a:t>
            </a:r>
            <a:r>
              <a:rPr lang="en-US" altLang="en-US" sz="2800" i="1"/>
              <a:t>c</a:t>
            </a:r>
            <a:r>
              <a:rPr lang="en-US" altLang="en-US" sz="2800" i="1" baseline="-25000"/>
              <a:t>i</a:t>
            </a:r>
            <a:r>
              <a:rPr lang="en-US" altLang="en-US" sz="2800" i="1" baseline="30000"/>
              <a:t>4</a:t>
            </a:r>
            <a:r>
              <a:rPr lang="en-US" altLang="en-US" sz="2800"/>
              <a:t>)/2</a:t>
            </a:r>
          </a:p>
        </p:txBody>
      </p:sp>
    </p:spTree>
    <p:extLst>
      <p:ext uri="{BB962C8B-B14F-4D97-AF65-F5344CB8AC3E}">
        <p14:creationId xmlns:p14="http://schemas.microsoft.com/office/powerpoint/2010/main" val="4178036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A3E61F3-C728-42B7-8282-F3E1B854CCBC}" type="slidenum">
              <a:rPr lang="en-US" altLang="en-US" sz="1400">
                <a:latin typeface="Arial" panose="020B0604020202020204" pitchFamily="34" charset="0"/>
              </a:rPr>
              <a:pPr eaLnBrk="1" hangingPunct="1"/>
              <a:t>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extLst>
            <a:ext uri="{909E8E84-426E-40DD-AFC4-6F175D3DCCD1}">
              <a14:hiddenFill xmlns:a14="http://schemas.microsoft.com/office/drawing/2010/main">
                <a:solidFill>
                  <a:srgbClr val="CC3300"/>
                </a:solidFill>
              </a14:hiddenFill>
            </a:ext>
          </a:extLst>
        </p:spPr>
        <p:txBody>
          <a:bodyPr/>
          <a:lstStyle/>
          <a:p>
            <a:pPr eaLnBrk="1" hangingPunct="1"/>
            <a:r>
              <a:rPr lang="en-US" altLang="en-US" dirty="0"/>
              <a:t>CHAPTER OBJECTIVES</a:t>
            </a:r>
          </a:p>
        </p:txBody>
      </p:sp>
      <p:sp>
        <p:nvSpPr>
          <p:cNvPr id="4" name="Rectangle 3"/>
          <p:cNvSpPr txBox="1">
            <a:spLocks noChangeArrowheads="1"/>
          </p:cNvSpPr>
          <p:nvPr/>
        </p:nvSpPr>
        <p:spPr bwMode="auto">
          <a:xfrm>
            <a:off x="157163" y="1143000"/>
            <a:ext cx="4643437"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dirty="0">
                <a:latin typeface="Arial" panose="020B0604020202020204" pitchFamily="34" charset="0"/>
              </a:rPr>
              <a:t>Discuss effects of applying torsional loading to a long straight member</a:t>
            </a:r>
          </a:p>
          <a:p>
            <a:r>
              <a:rPr lang="en-US" altLang="en-US" sz="2800" dirty="0">
                <a:latin typeface="Arial" panose="020B0604020202020204" pitchFamily="34" charset="0"/>
              </a:rPr>
              <a:t>Determine stress distribution within the member under torsional load</a:t>
            </a:r>
          </a:p>
        </p:txBody>
      </p:sp>
      <p:sp>
        <p:nvSpPr>
          <p:cNvPr id="5" name="Rectangle 5"/>
          <p:cNvSpPr>
            <a:spLocks noChangeArrowheads="1"/>
          </p:cNvSpPr>
          <p:nvPr/>
        </p:nvSpPr>
        <p:spPr bwMode="auto">
          <a:xfrm>
            <a:off x="157163" y="4419600"/>
            <a:ext cx="86868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457200" indent="-457200" eaLnBrk="1" hangingPunct="1">
              <a:buFont typeface="Arial" panose="020B0604020202020204" pitchFamily="34" charset="0"/>
              <a:buChar char="•"/>
            </a:pPr>
            <a:r>
              <a:rPr lang="en-US" altLang="en-US" sz="2800" dirty="0">
                <a:latin typeface="Arial" panose="020B0604020202020204" pitchFamily="34" charset="0"/>
              </a:rPr>
              <a:t>Determine angle of twist when material behaves in a linear-elastic and inelastic manner</a:t>
            </a:r>
          </a:p>
          <a:p>
            <a:pPr marL="457200" indent="-457200" eaLnBrk="1" hangingPunct="1">
              <a:buFont typeface="Arial" panose="020B0604020202020204" pitchFamily="34" charset="0"/>
              <a:buChar char="•"/>
            </a:pPr>
            <a:r>
              <a:rPr lang="en-US" altLang="en-US" sz="2800" dirty="0">
                <a:latin typeface="Arial" panose="020B0604020202020204" pitchFamily="34" charset="0"/>
              </a:rPr>
              <a:t>Discuss statically indeterminate analysis of shafts and tubes</a:t>
            </a:r>
          </a:p>
        </p:txBody>
      </p:sp>
      <p:pic>
        <p:nvPicPr>
          <p:cNvPr id="8194" name="Picture 2" descr="9,000+ Playground Carousel Stock Photos, Pictures &amp; Royalty-Free Images -  iStock | Playground equipment, Sunflower, Playground wheel">
            <a:extLst>
              <a:ext uri="{FF2B5EF4-FFF2-40B4-BE49-F238E27FC236}">
                <a16:creationId xmlns:a16="http://schemas.microsoft.com/office/drawing/2014/main" id="{10642725-EB79-D074-1E2B-83C23AA00A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143000"/>
            <a:ext cx="3714750"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119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9DC08A8-06AF-49BE-B2A3-986774F3B866}" type="slidenum">
              <a:rPr lang="en-US" altLang="en-US" sz="1400">
                <a:latin typeface="Arial" panose="020B0604020202020204" pitchFamily="34" charset="0"/>
              </a:rPr>
              <a:pPr eaLnBrk="1" hangingPunct="1"/>
              <a:t>20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5.2 THE TORSION FORMULA</a:t>
            </a:r>
          </a:p>
        </p:txBody>
      </p:sp>
      <p:sp>
        <p:nvSpPr>
          <p:cNvPr id="4" name="Rectangle 3"/>
          <p:cNvSpPr txBox="1">
            <a:spLocks noChangeArrowheads="1"/>
          </p:cNvSpPr>
          <p:nvPr/>
        </p:nvSpPr>
        <p:spPr bwMode="auto">
          <a:xfrm>
            <a:off x="309563" y="1066800"/>
            <a:ext cx="8377237"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a:solidFill>
                  <a:srgbClr val="CC3300"/>
                </a:solidFill>
                <a:latin typeface="Arial" panose="020B0604020202020204" pitchFamily="34" charset="0"/>
              </a:rPr>
              <a:t>Procedure for analysis</a:t>
            </a:r>
          </a:p>
          <a:p>
            <a:pPr>
              <a:buFontTx/>
              <a:buNone/>
            </a:pPr>
            <a:r>
              <a:rPr lang="en-US" altLang="en-US" sz="2800">
                <a:solidFill>
                  <a:schemeClr val="accent2"/>
                </a:solidFill>
                <a:latin typeface="Arial" panose="020B0604020202020204" pitchFamily="34" charset="0"/>
              </a:rPr>
              <a:t>Shear stress</a:t>
            </a:r>
          </a:p>
          <a:p>
            <a:r>
              <a:rPr lang="en-US" altLang="en-US" sz="2800">
                <a:latin typeface="Arial" panose="020B0604020202020204" pitchFamily="34" charset="0"/>
              </a:rPr>
              <a:t>Specify radial distance </a:t>
            </a:r>
            <a:r>
              <a:rPr lang="en-US" altLang="en-US" sz="2800" i="1">
                <a:latin typeface="Arial" panose="020B0604020202020204" pitchFamily="34" charset="0"/>
                <a:sym typeface="Symbol" panose="05050102010706020507" pitchFamily="18" charset="2"/>
              </a:rPr>
              <a:t></a:t>
            </a:r>
            <a:r>
              <a:rPr lang="en-US" altLang="en-US" sz="2800">
                <a:latin typeface="Arial" panose="020B0604020202020204" pitchFamily="34" charset="0"/>
                <a:sym typeface="Symbol" panose="05050102010706020507" pitchFamily="18" charset="2"/>
              </a:rPr>
              <a:t>, measured from centre of x-section to point where shear stress is to be found</a:t>
            </a:r>
          </a:p>
          <a:p>
            <a:r>
              <a:rPr lang="en-US" altLang="en-US" sz="2800">
                <a:latin typeface="Arial" panose="020B0604020202020204" pitchFamily="34" charset="0"/>
                <a:sym typeface="Symbol" panose="05050102010706020507" pitchFamily="18" charset="2"/>
              </a:rPr>
              <a:t>Apply torsion formula, </a:t>
            </a:r>
            <a:r>
              <a:rPr lang="en-US" altLang="en-US" sz="2800" i="1">
                <a:sym typeface="Symbol" panose="05050102010706020507" pitchFamily="18" charset="2"/>
              </a:rPr>
              <a:t></a:t>
            </a:r>
            <a:r>
              <a:rPr lang="en-US" altLang="en-US" sz="2800">
                <a:sym typeface="Symbol" panose="05050102010706020507" pitchFamily="18" charset="2"/>
              </a:rPr>
              <a:t> = </a:t>
            </a:r>
            <a:r>
              <a:rPr lang="en-US" altLang="en-US" sz="2800" i="1">
                <a:sym typeface="Symbol" panose="05050102010706020507" pitchFamily="18" charset="2"/>
              </a:rPr>
              <a:t>T </a:t>
            </a:r>
            <a:r>
              <a:rPr lang="en-US" altLang="en-US" sz="2800">
                <a:sym typeface="Symbol" panose="05050102010706020507" pitchFamily="18" charset="2"/>
              </a:rPr>
              <a:t>/</a:t>
            </a:r>
            <a:r>
              <a:rPr lang="en-US" altLang="en-US" sz="2800" i="1">
                <a:sym typeface="Symbol" panose="05050102010706020507" pitchFamily="18" charset="2"/>
              </a:rPr>
              <a:t>J</a:t>
            </a:r>
            <a:r>
              <a:rPr lang="en-US" altLang="en-US" sz="2800">
                <a:latin typeface="Arial" panose="020B0604020202020204" pitchFamily="34" charset="0"/>
                <a:sym typeface="Symbol" panose="05050102010706020507" pitchFamily="18" charset="2"/>
              </a:rPr>
              <a:t> or </a:t>
            </a:r>
            <a:r>
              <a:rPr lang="en-US" altLang="en-US" sz="2800" i="1">
                <a:sym typeface="Symbol" panose="05050102010706020507" pitchFamily="18" charset="2"/>
              </a:rPr>
              <a:t></a:t>
            </a:r>
            <a:r>
              <a:rPr lang="en-US" altLang="en-US" sz="2800" baseline="-25000">
                <a:sym typeface="Symbol" panose="05050102010706020507" pitchFamily="18" charset="2"/>
              </a:rPr>
              <a:t>max</a:t>
            </a:r>
            <a:r>
              <a:rPr lang="en-US" altLang="en-US" sz="2800">
                <a:sym typeface="Symbol" panose="05050102010706020507" pitchFamily="18" charset="2"/>
              </a:rPr>
              <a:t> = </a:t>
            </a:r>
            <a:r>
              <a:rPr lang="en-US" altLang="en-US" sz="2800" i="1">
                <a:sym typeface="Symbol" panose="05050102010706020507" pitchFamily="18" charset="2"/>
              </a:rPr>
              <a:t>Tc</a:t>
            </a:r>
            <a:r>
              <a:rPr lang="en-US" altLang="en-US" sz="2800">
                <a:sym typeface="Symbol" panose="05050102010706020507" pitchFamily="18" charset="2"/>
              </a:rPr>
              <a:t>/</a:t>
            </a:r>
            <a:r>
              <a:rPr lang="en-US" altLang="en-US" sz="2800" i="1">
                <a:sym typeface="Symbol" panose="05050102010706020507" pitchFamily="18" charset="2"/>
              </a:rPr>
              <a:t>J</a:t>
            </a:r>
          </a:p>
          <a:p>
            <a:r>
              <a:rPr lang="en-US" altLang="en-US" sz="2800">
                <a:latin typeface="Arial" panose="020B0604020202020204" pitchFamily="34" charset="0"/>
              </a:rPr>
              <a:t>Shear stress acts on x-section in direction that is always perpendicular to </a:t>
            </a:r>
            <a:r>
              <a:rPr lang="en-US" altLang="en-US" sz="2800" i="1">
                <a:latin typeface="Arial" panose="020B0604020202020204" pitchFamily="34" charset="0"/>
                <a:sym typeface="Symbol" panose="05050102010706020507" pitchFamily="18" charset="2"/>
              </a:rPr>
              <a:t></a:t>
            </a:r>
          </a:p>
        </p:txBody>
      </p:sp>
    </p:spTree>
    <p:extLst>
      <p:ext uri="{BB962C8B-B14F-4D97-AF65-F5344CB8AC3E}">
        <p14:creationId xmlns:p14="http://schemas.microsoft.com/office/powerpoint/2010/main" val="3957350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50C3A8C-7DAE-47E6-85D8-57299E7B4474}" type="slidenum">
              <a:rPr lang="en-US" altLang="en-US" sz="1400">
                <a:latin typeface="Arial" panose="020B0604020202020204" pitchFamily="34" charset="0"/>
              </a:rPr>
              <a:pPr eaLnBrk="1" hangingPunct="1"/>
              <a:t>21</a:t>
            </a:fld>
            <a:endParaRPr lang="en-US" altLang="en-US" sz="1400">
              <a:latin typeface="Arial" panose="020B0604020202020204" pitchFamily="34" charset="0"/>
            </a:endParaRPr>
          </a:p>
        </p:txBody>
      </p:sp>
      <p:pic>
        <p:nvPicPr>
          <p:cNvPr id="4" name="Picture 4" descr="Ch05_EA-05-01a"/>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b="72874"/>
          <a:stretch>
            <a:fillRect/>
          </a:stretch>
        </p:blipFill>
        <p:spPr bwMode="auto">
          <a:xfrm>
            <a:off x="381000" y="1143000"/>
            <a:ext cx="868362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AO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9800" y="3048000"/>
            <a:ext cx="4495800"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2356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59D5C6F-6731-4713-9277-A6E88A710C40}" type="slidenum">
              <a:rPr lang="en-US" altLang="en-US" sz="1400">
                <a:latin typeface="Arial" panose="020B0604020202020204" pitchFamily="34" charset="0"/>
              </a:rPr>
              <a:pPr eaLnBrk="1" hangingPunct="1"/>
              <a:t>22</a:t>
            </a:fld>
            <a:endParaRPr lang="en-US" altLang="en-US" sz="1400">
              <a:latin typeface="Arial" panose="020B0604020202020204" pitchFamily="34" charset="0"/>
            </a:endParaRP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89088"/>
            <a:ext cx="8658225" cy="305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992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1F337F1-2D07-4437-A774-85D6EC9F6BE8}" type="slidenum">
              <a:rPr lang="en-US" altLang="en-US" sz="1400">
                <a:latin typeface="Arial" panose="020B0604020202020204" pitchFamily="34" charset="0"/>
              </a:rPr>
              <a:pPr eaLnBrk="1" hangingPunct="1"/>
              <a:t>23</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5.3</a:t>
            </a:r>
          </a:p>
        </p:txBody>
      </p:sp>
      <p:sp>
        <p:nvSpPr>
          <p:cNvPr id="4" name="Rectangle 3"/>
          <p:cNvSpPr txBox="1">
            <a:spLocks noChangeArrowheads="1"/>
          </p:cNvSpPr>
          <p:nvPr/>
        </p:nvSpPr>
        <p:spPr bwMode="auto">
          <a:xfrm>
            <a:off x="233363" y="1066800"/>
            <a:ext cx="8682037"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dirty="0">
                <a:latin typeface="Arial" panose="020B0604020202020204" pitchFamily="34" charset="0"/>
              </a:rPr>
              <a:t>Shaft shown supported by two bearings and subjected to three torques.</a:t>
            </a:r>
          </a:p>
          <a:p>
            <a:pPr marL="0" indent="0">
              <a:buFontTx/>
              <a:buNone/>
            </a:pPr>
            <a:r>
              <a:rPr lang="en-US" altLang="en-US" sz="2800" dirty="0">
                <a:latin typeface="Arial" panose="020B0604020202020204" pitchFamily="34" charset="0"/>
              </a:rPr>
              <a:t>Determine shear stress developed at points </a:t>
            </a:r>
            <a:r>
              <a:rPr lang="en-US" altLang="en-US" sz="2800" i="1" dirty="0"/>
              <a:t>A (on the surface)</a:t>
            </a:r>
            <a:r>
              <a:rPr lang="en-US" altLang="en-US" sz="2800" dirty="0">
                <a:latin typeface="Arial" panose="020B0604020202020204" pitchFamily="34" charset="0"/>
              </a:rPr>
              <a:t> and </a:t>
            </a:r>
            <a:r>
              <a:rPr lang="en-US" altLang="en-US" sz="2800" i="1" dirty="0"/>
              <a:t>B (</a:t>
            </a:r>
            <a:r>
              <a:rPr lang="en-US" altLang="en-US" sz="2800" dirty="0">
                <a:latin typeface="Arial" panose="020B0604020202020204" pitchFamily="34" charset="0"/>
              </a:rPr>
              <a:t>at </a:t>
            </a:r>
            <a:r>
              <a:rPr lang="en-US" altLang="en-US" sz="2800" i="1" dirty="0">
                <a:sym typeface="Symbol" panose="05050102010706020507" pitchFamily="18" charset="2"/>
              </a:rPr>
              <a:t></a:t>
            </a:r>
            <a:r>
              <a:rPr lang="en-US" altLang="en-US" sz="2800" dirty="0">
                <a:sym typeface="Symbol" panose="05050102010706020507" pitchFamily="18" charset="2"/>
              </a:rPr>
              <a:t> = 15 mm)</a:t>
            </a:r>
            <a:r>
              <a:rPr lang="en-US" altLang="en-US" sz="2800" dirty="0">
                <a:latin typeface="Arial" panose="020B0604020202020204" pitchFamily="34" charset="0"/>
              </a:rPr>
              <a:t>, located at section </a:t>
            </a:r>
            <a:r>
              <a:rPr lang="en-US" altLang="en-US" sz="2800" i="1" dirty="0"/>
              <a:t>a-a</a:t>
            </a:r>
            <a:r>
              <a:rPr lang="en-US" altLang="en-US" sz="2800" dirty="0">
                <a:latin typeface="Arial" panose="020B0604020202020204" pitchFamily="34" charset="0"/>
              </a:rPr>
              <a:t> of the shaft.</a:t>
            </a:r>
          </a:p>
        </p:txBody>
      </p:sp>
      <p:pic>
        <p:nvPicPr>
          <p:cNvPr id="5" name="Picture 9" descr="AACLPAR0"/>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0" y="3276600"/>
            <a:ext cx="4343400" cy="2916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11" descr="AADFCOP0"/>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4572000" y="3124200"/>
            <a:ext cx="4191000" cy="3241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74785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12AA5C4A-B8CE-49FC-9CCF-B7326AC95350}" type="slidenum">
              <a:rPr lang="en-US" altLang="en-US" sz="1400">
                <a:latin typeface="Arial" panose="020B0604020202020204" pitchFamily="34" charset="0"/>
              </a:rPr>
              <a:pPr eaLnBrk="1" hangingPunct="1"/>
              <a:t>24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5.3 (SOLN)</a:t>
            </a:r>
          </a:p>
        </p:txBody>
      </p:sp>
      <p:sp>
        <p:nvSpPr>
          <p:cNvPr id="4" name="Rectangle 3"/>
          <p:cNvSpPr txBox="1">
            <a:spLocks noChangeArrowheads="1"/>
          </p:cNvSpPr>
          <p:nvPr/>
        </p:nvSpPr>
        <p:spPr bwMode="auto">
          <a:xfrm>
            <a:off x="309563" y="1066800"/>
            <a:ext cx="8301037" cy="2971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solidFill>
                  <a:schemeClr val="accent2"/>
                </a:solidFill>
                <a:latin typeface="Arial" panose="020B0604020202020204" pitchFamily="34" charset="0"/>
              </a:rPr>
              <a:t>Internal torque</a:t>
            </a:r>
          </a:p>
          <a:p>
            <a:pPr marL="0" indent="0">
              <a:buFontTx/>
              <a:buNone/>
            </a:pPr>
            <a:r>
              <a:rPr lang="en-US" altLang="en-US" sz="2800">
                <a:latin typeface="Arial" panose="020B0604020202020204" pitchFamily="34" charset="0"/>
              </a:rPr>
              <a:t>Bearing reactions on shaft </a:t>
            </a:r>
            <a:r>
              <a:rPr lang="en-US" altLang="en-US" sz="2800"/>
              <a:t>= 0</a:t>
            </a:r>
            <a:r>
              <a:rPr lang="en-US" altLang="en-US" sz="2800">
                <a:latin typeface="Arial" panose="020B0604020202020204" pitchFamily="34" charset="0"/>
              </a:rPr>
              <a:t>, if shaft weight assumed to be negligible. Applied torques satisfy moment equilibrium about shaft’s axis.</a:t>
            </a:r>
          </a:p>
          <a:p>
            <a:pPr marL="0" indent="0">
              <a:buFontTx/>
              <a:buNone/>
            </a:pPr>
            <a:r>
              <a:rPr lang="en-US" altLang="en-US" sz="2800">
                <a:latin typeface="Arial" panose="020B0604020202020204" pitchFamily="34" charset="0"/>
              </a:rPr>
              <a:t>Internal torque at section </a:t>
            </a:r>
            <a:r>
              <a:rPr lang="en-US" altLang="en-US" sz="2800" i="1"/>
              <a:t>a-a</a:t>
            </a:r>
            <a:r>
              <a:rPr lang="en-US" altLang="en-US" sz="2800">
                <a:latin typeface="Arial" panose="020B0604020202020204" pitchFamily="34" charset="0"/>
              </a:rPr>
              <a:t> determined from free-body diagram of left segment.</a:t>
            </a:r>
          </a:p>
        </p:txBody>
      </p:sp>
      <p:pic>
        <p:nvPicPr>
          <p:cNvPr id="5" name="Picture 27" descr="AADFCOP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334000" y="3657600"/>
            <a:ext cx="3200400" cy="2476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06326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79F53BCD-F563-42CE-9EBC-B9A47A6A1504}" type="slidenum">
              <a:rPr lang="en-US" altLang="en-US" sz="1400">
                <a:latin typeface="Arial" panose="020B0604020202020204" pitchFamily="34" charset="0"/>
              </a:rPr>
              <a:pPr eaLnBrk="1" hangingPunct="1"/>
              <a:t>25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5.3 (SOLN)</a:t>
            </a:r>
          </a:p>
        </p:txBody>
      </p:sp>
      <p:sp>
        <p:nvSpPr>
          <p:cNvPr id="4" name="Rectangle 3"/>
          <p:cNvSpPr txBox="1">
            <a:spLocks noChangeArrowheads="1"/>
          </p:cNvSpPr>
          <p:nvPr/>
        </p:nvSpPr>
        <p:spPr bwMode="auto">
          <a:xfrm>
            <a:off x="309563" y="1066800"/>
            <a:ext cx="83010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solidFill>
                  <a:schemeClr val="accent2"/>
                </a:solidFill>
                <a:latin typeface="Arial" panose="020B0604020202020204" pitchFamily="34" charset="0"/>
              </a:rPr>
              <a:t>Internal torque</a:t>
            </a:r>
          </a:p>
        </p:txBody>
      </p:sp>
      <p:sp>
        <p:nvSpPr>
          <p:cNvPr id="5" name="Text Box 5"/>
          <p:cNvSpPr txBox="1">
            <a:spLocks noChangeArrowheads="1"/>
          </p:cNvSpPr>
          <p:nvPr/>
        </p:nvSpPr>
        <p:spPr bwMode="auto">
          <a:xfrm>
            <a:off x="288925" y="1584325"/>
            <a:ext cx="15605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M</a:t>
            </a:r>
            <a:r>
              <a:rPr lang="en-US" altLang="en-US" sz="2800" i="1" baseline="-25000">
                <a:sym typeface="Symbol" panose="05050102010706020507" pitchFamily="18" charset="2"/>
              </a:rPr>
              <a:t>x</a:t>
            </a:r>
            <a:r>
              <a:rPr lang="en-US" altLang="en-US" sz="2800">
                <a:sym typeface="Symbol" panose="05050102010706020507" pitchFamily="18" charset="2"/>
              </a:rPr>
              <a:t> = 0;</a:t>
            </a:r>
          </a:p>
        </p:txBody>
      </p:sp>
      <p:sp>
        <p:nvSpPr>
          <p:cNvPr id="6" name="Text Box 6"/>
          <p:cNvSpPr txBox="1">
            <a:spLocks noChangeArrowheads="1"/>
          </p:cNvSpPr>
          <p:nvPr/>
        </p:nvSpPr>
        <p:spPr bwMode="auto">
          <a:xfrm>
            <a:off x="2043113" y="1585913"/>
            <a:ext cx="5456237"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4250 kN</a:t>
            </a:r>
            <a:r>
              <a:rPr lang="en-US" altLang="en-US" sz="2800">
                <a:cs typeface="Times New Roman" panose="02020603050405020304" pitchFamily="18" charset="0"/>
                <a:sym typeface="Symbol" panose="05050102010706020507" pitchFamily="18" charset="2"/>
              </a:rPr>
              <a:t>·</a:t>
            </a:r>
            <a:r>
              <a:rPr lang="en-US" altLang="en-US" sz="2800">
                <a:sym typeface="Symbol" panose="05050102010706020507" pitchFamily="18" charset="2"/>
              </a:rPr>
              <a:t>mm  3000 kN</a:t>
            </a:r>
            <a:r>
              <a:rPr lang="en-US" altLang="en-US" sz="2800">
                <a:latin typeface="Arial" panose="020B0604020202020204" pitchFamily="34" charset="0"/>
                <a:sym typeface="Symbol" panose="05050102010706020507" pitchFamily="18" charset="2"/>
              </a:rPr>
              <a:t>·</a:t>
            </a:r>
            <a:r>
              <a:rPr lang="en-US" altLang="en-US" sz="2800">
                <a:sym typeface="Symbol" panose="05050102010706020507" pitchFamily="18" charset="2"/>
              </a:rPr>
              <a:t>mm </a:t>
            </a:r>
            <a:r>
              <a:rPr lang="en-US" altLang="en-US" sz="2800">
                <a:latin typeface="Arial" panose="020B0604020202020204" pitchFamily="34" charset="0"/>
                <a:sym typeface="Symbol" panose="05050102010706020507" pitchFamily="18" charset="2"/>
              </a:rPr>
              <a:t> </a:t>
            </a:r>
            <a:r>
              <a:rPr lang="en-US" altLang="en-US" sz="2800" i="1">
                <a:sym typeface="Symbol" panose="05050102010706020507" pitchFamily="18" charset="2"/>
              </a:rPr>
              <a:t>T</a:t>
            </a:r>
            <a:r>
              <a:rPr lang="en-US" altLang="en-US" sz="2800">
                <a:sym typeface="Symbol" panose="05050102010706020507" pitchFamily="18" charset="2"/>
              </a:rPr>
              <a:t> = 0</a:t>
            </a:r>
          </a:p>
          <a:p>
            <a:pPr eaLnBrk="1" hangingPunct="1">
              <a:buFontTx/>
              <a:buNone/>
            </a:pPr>
            <a:r>
              <a:rPr lang="en-US" altLang="en-US" sz="2800" i="1">
                <a:sym typeface="Symbol" panose="05050102010706020507" pitchFamily="18" charset="2"/>
              </a:rPr>
              <a:t>T</a:t>
            </a:r>
            <a:r>
              <a:rPr lang="en-US" altLang="en-US" sz="2800">
                <a:sym typeface="Symbol" panose="05050102010706020507" pitchFamily="18" charset="2"/>
              </a:rPr>
              <a:t> = 1250 kN</a:t>
            </a:r>
            <a:r>
              <a:rPr lang="en-US" altLang="en-US" sz="2800">
                <a:latin typeface="Arial" panose="020B0604020202020204" pitchFamily="34" charset="0"/>
                <a:sym typeface="Symbol" panose="05050102010706020507" pitchFamily="18" charset="2"/>
              </a:rPr>
              <a:t>·</a:t>
            </a:r>
            <a:r>
              <a:rPr lang="en-US" altLang="en-US" sz="2800">
                <a:sym typeface="Symbol" panose="05050102010706020507" pitchFamily="18" charset="2"/>
              </a:rPr>
              <a:t>mm</a:t>
            </a:r>
          </a:p>
        </p:txBody>
      </p:sp>
      <p:sp>
        <p:nvSpPr>
          <p:cNvPr id="7" name="Rectangle 8"/>
          <p:cNvSpPr>
            <a:spLocks noChangeArrowheads="1"/>
          </p:cNvSpPr>
          <p:nvPr/>
        </p:nvSpPr>
        <p:spPr bwMode="auto">
          <a:xfrm>
            <a:off x="319088" y="2667000"/>
            <a:ext cx="830103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chemeClr val="accent2"/>
                </a:solidFill>
                <a:latin typeface="Arial" panose="020B0604020202020204" pitchFamily="34" charset="0"/>
              </a:rPr>
              <a:t>Section property</a:t>
            </a:r>
          </a:p>
        </p:txBody>
      </p:sp>
      <p:sp>
        <p:nvSpPr>
          <p:cNvPr id="8" name="Text Box 9"/>
          <p:cNvSpPr txBox="1">
            <a:spLocks noChangeArrowheads="1"/>
          </p:cNvSpPr>
          <p:nvPr/>
        </p:nvSpPr>
        <p:spPr bwMode="auto">
          <a:xfrm>
            <a:off x="2017713" y="3290888"/>
            <a:ext cx="506888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J</a:t>
            </a:r>
            <a:r>
              <a:rPr lang="en-US" altLang="en-US" sz="2800">
                <a:sym typeface="Symbol" panose="05050102010706020507" pitchFamily="18" charset="2"/>
              </a:rPr>
              <a:t> = /2(75 mm)</a:t>
            </a:r>
            <a:r>
              <a:rPr lang="en-US" altLang="en-US" sz="2800" baseline="30000">
                <a:sym typeface="Symbol" panose="05050102010706020507" pitchFamily="18" charset="2"/>
              </a:rPr>
              <a:t>4</a:t>
            </a:r>
            <a:r>
              <a:rPr lang="en-US" altLang="en-US" sz="2800">
                <a:sym typeface="Symbol" panose="05050102010706020507" pitchFamily="18" charset="2"/>
              </a:rPr>
              <a:t> = 4.97 10</a:t>
            </a:r>
            <a:r>
              <a:rPr lang="en-US" altLang="en-US" sz="2800" baseline="30000">
                <a:sym typeface="Symbol" panose="05050102010706020507" pitchFamily="18" charset="2"/>
              </a:rPr>
              <a:t>7</a:t>
            </a:r>
            <a:r>
              <a:rPr lang="en-US" altLang="en-US" sz="2800">
                <a:sym typeface="Symbol" panose="05050102010706020507" pitchFamily="18" charset="2"/>
              </a:rPr>
              <a:t> mm</a:t>
            </a:r>
            <a:r>
              <a:rPr lang="en-US" altLang="en-US" sz="2800" baseline="30000">
                <a:sym typeface="Symbol" panose="05050102010706020507" pitchFamily="18" charset="2"/>
              </a:rPr>
              <a:t>4</a:t>
            </a:r>
          </a:p>
        </p:txBody>
      </p:sp>
      <p:sp>
        <p:nvSpPr>
          <p:cNvPr id="9" name="Rectangle 10"/>
          <p:cNvSpPr>
            <a:spLocks noChangeArrowheads="1"/>
          </p:cNvSpPr>
          <p:nvPr/>
        </p:nvSpPr>
        <p:spPr bwMode="auto">
          <a:xfrm>
            <a:off x="304800" y="3886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chemeClr val="accent2"/>
                </a:solidFill>
                <a:latin typeface="Arial" panose="020B0604020202020204" pitchFamily="34" charset="0"/>
              </a:rPr>
              <a:t>Shear stress</a:t>
            </a:r>
          </a:p>
          <a:p>
            <a:pPr eaLnBrk="1" hangingPunct="1">
              <a:buFontTx/>
              <a:buNone/>
            </a:pPr>
            <a:r>
              <a:rPr lang="en-US" altLang="en-US" sz="2800">
                <a:latin typeface="Arial" panose="020B0604020202020204" pitchFamily="34" charset="0"/>
              </a:rPr>
              <a:t>Since point </a:t>
            </a:r>
            <a:r>
              <a:rPr lang="en-US" altLang="en-US" sz="2800" i="1"/>
              <a:t>A</a:t>
            </a:r>
            <a:r>
              <a:rPr lang="en-US" altLang="en-US" sz="2800">
                <a:latin typeface="Arial" panose="020B0604020202020204" pitchFamily="34" charset="0"/>
              </a:rPr>
              <a:t> is at </a:t>
            </a:r>
            <a:r>
              <a:rPr lang="en-US" altLang="en-US" sz="2800" i="1">
                <a:sym typeface="Symbol" panose="05050102010706020507" pitchFamily="18" charset="2"/>
              </a:rPr>
              <a:t></a:t>
            </a:r>
            <a:r>
              <a:rPr lang="en-US" altLang="en-US" sz="2800">
                <a:sym typeface="Symbol" panose="05050102010706020507" pitchFamily="18" charset="2"/>
              </a:rPr>
              <a:t> = </a:t>
            </a:r>
            <a:r>
              <a:rPr lang="en-US" altLang="en-US" sz="2800" i="1">
                <a:sym typeface="Symbol" panose="05050102010706020507" pitchFamily="18" charset="2"/>
              </a:rPr>
              <a:t>c</a:t>
            </a:r>
            <a:r>
              <a:rPr lang="en-US" altLang="en-US" sz="2800">
                <a:sym typeface="Symbol" panose="05050102010706020507" pitchFamily="18" charset="2"/>
              </a:rPr>
              <a:t> = 75 mm</a:t>
            </a:r>
          </a:p>
        </p:txBody>
      </p:sp>
      <p:sp>
        <p:nvSpPr>
          <p:cNvPr id="10" name="Text Box 11"/>
          <p:cNvSpPr txBox="1">
            <a:spLocks noChangeArrowheads="1"/>
          </p:cNvSpPr>
          <p:nvPr/>
        </p:nvSpPr>
        <p:spPr bwMode="auto">
          <a:xfrm>
            <a:off x="1981200" y="5029200"/>
            <a:ext cx="3881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i="1" baseline="-25000">
                <a:sym typeface="Symbol" panose="05050102010706020507" pitchFamily="18" charset="2"/>
              </a:rPr>
              <a:t>B</a:t>
            </a:r>
            <a:r>
              <a:rPr lang="en-US" altLang="en-US" sz="2800">
                <a:sym typeface="Symbol" panose="05050102010706020507" pitchFamily="18" charset="2"/>
              </a:rPr>
              <a:t> = </a:t>
            </a:r>
            <a:r>
              <a:rPr lang="en-US" altLang="en-US" sz="2800" i="1">
                <a:sym typeface="Symbol" panose="05050102010706020507" pitchFamily="18" charset="2"/>
              </a:rPr>
              <a:t>Tc</a:t>
            </a:r>
            <a:r>
              <a:rPr lang="en-US" altLang="en-US" sz="2800">
                <a:sym typeface="Symbol" panose="05050102010706020507" pitchFamily="18" charset="2"/>
              </a:rPr>
              <a:t>/</a:t>
            </a:r>
            <a:r>
              <a:rPr lang="en-US" altLang="en-US" sz="2800" i="1">
                <a:sym typeface="Symbol" panose="05050102010706020507" pitchFamily="18" charset="2"/>
              </a:rPr>
              <a:t>J</a:t>
            </a:r>
            <a:r>
              <a:rPr lang="en-US" altLang="en-US" sz="2800">
                <a:sym typeface="Symbol" panose="05050102010706020507" pitchFamily="18" charset="2"/>
              </a:rPr>
              <a:t> = ... = 1.89 MPa</a:t>
            </a:r>
          </a:p>
        </p:txBody>
      </p:sp>
    </p:spTree>
    <p:extLst>
      <p:ext uri="{BB962C8B-B14F-4D97-AF65-F5344CB8AC3E}">
        <p14:creationId xmlns:p14="http://schemas.microsoft.com/office/powerpoint/2010/main" val="2557609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AC90F81-BFFD-4827-B1B2-DD82C5878329}" type="slidenum">
              <a:rPr lang="en-US" altLang="en-US" sz="1400">
                <a:latin typeface="Arial" panose="020B0604020202020204" pitchFamily="34" charset="0"/>
              </a:rPr>
              <a:pPr eaLnBrk="1" hangingPunct="1"/>
              <a:t>26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5.3 (SOLN)</a:t>
            </a:r>
          </a:p>
        </p:txBody>
      </p:sp>
      <p:sp>
        <p:nvSpPr>
          <p:cNvPr id="4" name="Rectangle 8"/>
          <p:cNvSpPr>
            <a:spLocks noChangeArrowheads="1"/>
          </p:cNvSpPr>
          <p:nvPr/>
        </p:nvSpPr>
        <p:spPr bwMode="auto">
          <a:xfrm>
            <a:off x="304800" y="10668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dirty="0">
                <a:solidFill>
                  <a:schemeClr val="accent2"/>
                </a:solidFill>
                <a:latin typeface="Arial" panose="020B0604020202020204" pitchFamily="34" charset="0"/>
              </a:rPr>
              <a:t>Shear stress</a:t>
            </a:r>
          </a:p>
          <a:p>
            <a:pPr eaLnBrk="1" hangingPunct="1">
              <a:buFontTx/>
              <a:buNone/>
            </a:pPr>
            <a:r>
              <a:rPr lang="en-US" altLang="en-US" sz="2800" dirty="0">
                <a:latin typeface="Arial" panose="020B0604020202020204" pitchFamily="34" charset="0"/>
              </a:rPr>
              <a:t>Likewise for point </a:t>
            </a:r>
            <a:r>
              <a:rPr lang="en-US" altLang="en-US" sz="2800" i="1" dirty="0"/>
              <a:t>B,</a:t>
            </a:r>
            <a:r>
              <a:rPr lang="en-US" altLang="en-US" sz="2800" dirty="0">
                <a:latin typeface="Arial" panose="020B0604020202020204" pitchFamily="34" charset="0"/>
              </a:rPr>
              <a:t> at </a:t>
            </a:r>
            <a:r>
              <a:rPr lang="en-US" altLang="en-US" sz="2800" i="1" dirty="0">
                <a:sym typeface="Symbol" panose="05050102010706020507" pitchFamily="18" charset="2"/>
              </a:rPr>
              <a:t></a:t>
            </a:r>
            <a:r>
              <a:rPr lang="en-US" altLang="en-US" sz="2800" dirty="0">
                <a:sym typeface="Symbol" panose="05050102010706020507" pitchFamily="18" charset="2"/>
              </a:rPr>
              <a:t> = 15 mm</a:t>
            </a:r>
          </a:p>
        </p:txBody>
      </p:sp>
      <p:sp>
        <p:nvSpPr>
          <p:cNvPr id="5" name="Text Box 9"/>
          <p:cNvSpPr txBox="1">
            <a:spLocks noChangeArrowheads="1"/>
          </p:cNvSpPr>
          <p:nvPr/>
        </p:nvSpPr>
        <p:spPr bwMode="auto">
          <a:xfrm>
            <a:off x="1981200" y="2209800"/>
            <a:ext cx="41957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i="1" baseline="-25000">
                <a:sym typeface="Symbol" panose="05050102010706020507" pitchFamily="18" charset="2"/>
              </a:rPr>
              <a:t>B</a:t>
            </a:r>
            <a:r>
              <a:rPr lang="en-US" altLang="en-US" sz="2800">
                <a:sym typeface="Symbol" panose="05050102010706020507" pitchFamily="18" charset="2"/>
              </a:rPr>
              <a:t> = </a:t>
            </a:r>
            <a:r>
              <a:rPr lang="en-US" altLang="en-US" sz="2800" i="1">
                <a:sym typeface="Symbol" panose="05050102010706020507" pitchFamily="18" charset="2"/>
              </a:rPr>
              <a:t>T</a:t>
            </a:r>
            <a:r>
              <a:rPr lang="en-US" altLang="en-US" sz="2800" i="1">
                <a:latin typeface="Arial" panose="020B0604020202020204" pitchFamily="34" charset="0"/>
                <a:sym typeface="Symbol" panose="05050102010706020507" pitchFamily="18" charset="2"/>
              </a:rPr>
              <a:t> </a:t>
            </a:r>
            <a:r>
              <a:rPr lang="en-US" altLang="en-US" sz="2800">
                <a:sym typeface="Symbol" panose="05050102010706020507" pitchFamily="18" charset="2"/>
              </a:rPr>
              <a:t>/</a:t>
            </a:r>
            <a:r>
              <a:rPr lang="en-US" altLang="en-US" sz="2800" i="1">
                <a:sym typeface="Symbol" panose="05050102010706020507" pitchFamily="18" charset="2"/>
              </a:rPr>
              <a:t>J</a:t>
            </a:r>
            <a:r>
              <a:rPr lang="en-US" altLang="en-US" sz="2800">
                <a:sym typeface="Symbol" panose="05050102010706020507" pitchFamily="18" charset="2"/>
              </a:rPr>
              <a:t> = ... = 0.377 MPa</a:t>
            </a:r>
          </a:p>
        </p:txBody>
      </p:sp>
      <p:sp>
        <p:nvSpPr>
          <p:cNvPr id="6" name="Rectangle 11"/>
          <p:cNvSpPr>
            <a:spLocks noChangeArrowheads="1"/>
          </p:cNvSpPr>
          <p:nvPr/>
        </p:nvSpPr>
        <p:spPr bwMode="auto">
          <a:xfrm>
            <a:off x="304800" y="3276600"/>
            <a:ext cx="4191000"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Directions of the stresses on elements </a:t>
            </a:r>
            <a:r>
              <a:rPr lang="en-US" altLang="en-US" sz="2800" i="1"/>
              <a:t>A</a:t>
            </a:r>
            <a:r>
              <a:rPr lang="en-US" altLang="en-US" sz="2800">
                <a:latin typeface="Arial" panose="020B0604020202020204" pitchFamily="34" charset="0"/>
              </a:rPr>
              <a:t> and </a:t>
            </a:r>
            <a:r>
              <a:rPr lang="en-US" altLang="en-US" sz="2800" i="1"/>
              <a:t>B</a:t>
            </a:r>
            <a:r>
              <a:rPr lang="en-US" altLang="en-US" sz="2800">
                <a:latin typeface="Arial" panose="020B0604020202020204" pitchFamily="34" charset="0"/>
              </a:rPr>
              <a:t> established from direction of resultant internal torque </a:t>
            </a:r>
            <a:r>
              <a:rPr lang="en-US" altLang="en-US" sz="2800" b="1">
                <a:latin typeface="Arial" panose="020B0604020202020204" pitchFamily="34" charset="0"/>
              </a:rPr>
              <a:t>T</a:t>
            </a:r>
            <a:r>
              <a:rPr lang="en-US" altLang="en-US" sz="2800">
                <a:latin typeface="Arial" panose="020B0604020202020204" pitchFamily="34" charset="0"/>
              </a:rPr>
              <a:t>.</a:t>
            </a:r>
          </a:p>
        </p:txBody>
      </p:sp>
      <p:pic>
        <p:nvPicPr>
          <p:cNvPr id="7" name="Picture 12" descr="AACLPAS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724400" y="3124200"/>
            <a:ext cx="4257675" cy="3165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94187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7171579E-92C1-4597-85E3-C86CC3702233}" type="slidenum">
              <a:rPr lang="en-US" altLang="en-US" sz="1400">
                <a:latin typeface="Arial" panose="020B0604020202020204" pitchFamily="34" charset="0"/>
              </a:rPr>
              <a:pPr eaLnBrk="1" hangingPunct="1"/>
              <a:t>27</a:t>
            </a:fld>
            <a:endParaRPr lang="en-US" altLang="en-US" sz="1400">
              <a:latin typeface="Arial" panose="020B0604020202020204" pitchFamily="34" charset="0"/>
            </a:endParaRPr>
          </a:p>
        </p:txBody>
      </p:sp>
      <p:pic>
        <p:nvPicPr>
          <p:cNvPr id="3" name="Picture 4" descr="F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247900"/>
            <a:ext cx="5791200"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txBox="1">
            <a:spLocks noChangeArrowheads="1"/>
          </p:cNvSpPr>
          <p:nvPr/>
        </p:nvSpPr>
        <p:spPr bwMode="auto">
          <a:xfrm>
            <a:off x="157163" y="1143000"/>
            <a:ext cx="87376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400"/>
              <a:t>Shafts are used to transmit power are subjected to torques that depends on the power generated by the machine and the angular speed of the shaft.</a:t>
            </a:r>
          </a:p>
        </p:txBody>
      </p:sp>
      <p:sp>
        <p:nvSpPr>
          <p:cNvPr id="5" name="Rectangle 6"/>
          <p:cNvSpPr>
            <a:spLocks noGrp="1" noChangeArrowheads="1"/>
          </p:cNvSpPr>
          <p:nvPr>
            <p:ph type="title"/>
          </p:nvPr>
        </p:nvSpPr>
        <p:spPr>
          <a:xfrm>
            <a:off x="57150" y="495300"/>
            <a:ext cx="8763000" cy="457200"/>
          </a:xfrm>
          <a:noFill/>
        </p:spPr>
        <p:txBody>
          <a:bodyPr/>
          <a:lstStyle/>
          <a:p>
            <a:pPr eaLnBrk="1" hangingPunct="1"/>
            <a:r>
              <a:rPr lang="en-US" altLang="en-US" dirty="0"/>
              <a:t>5.3 POWER TRANSMISSION</a:t>
            </a:r>
          </a:p>
        </p:txBody>
      </p:sp>
    </p:spTree>
    <p:extLst>
      <p:ext uri="{BB962C8B-B14F-4D97-AF65-F5344CB8AC3E}">
        <p14:creationId xmlns:p14="http://schemas.microsoft.com/office/powerpoint/2010/main" val="34136845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6842C002-1DC7-40F1-AFBC-F066BBF02A7D}" type="slidenum">
              <a:rPr lang="en-US" altLang="en-US" sz="1400">
                <a:latin typeface="Arial" panose="020B0604020202020204" pitchFamily="34" charset="0"/>
              </a:rPr>
              <a:pPr eaLnBrk="1" hangingPunct="1"/>
              <a:t>28</a:t>
            </a:fld>
            <a:endParaRPr lang="en-US" altLang="en-US" sz="1400">
              <a:latin typeface="Arial" panose="020B0604020202020204" pitchFamily="34" charset="0"/>
            </a:endParaRPr>
          </a:p>
        </p:txBody>
      </p:sp>
      <p:sp>
        <p:nvSpPr>
          <p:cNvPr id="3" name="Rectangle 2"/>
          <p:cNvSpPr txBox="1">
            <a:spLocks noChangeArrowheads="1"/>
          </p:cNvSpPr>
          <p:nvPr/>
        </p:nvSpPr>
        <p:spPr bwMode="auto">
          <a:xfrm>
            <a:off x="304800" y="1066800"/>
            <a:ext cx="8305800" cy="2514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i="1">
                <a:latin typeface="Arial" panose="020B0604020202020204" pitchFamily="34" charset="0"/>
              </a:rPr>
              <a:t>Power</a:t>
            </a:r>
            <a:r>
              <a:rPr lang="en-US" altLang="en-US" sz="2800">
                <a:latin typeface="Arial" panose="020B0604020202020204" pitchFamily="34" charset="0"/>
              </a:rPr>
              <a:t> is defined as work performed per unit of time</a:t>
            </a:r>
          </a:p>
          <a:p>
            <a:r>
              <a:rPr lang="en-US" altLang="en-US" sz="2800">
                <a:latin typeface="Arial" panose="020B0604020202020204" pitchFamily="34" charset="0"/>
              </a:rPr>
              <a:t>Instantaneous power is</a:t>
            </a:r>
          </a:p>
          <a:p>
            <a:r>
              <a:rPr lang="en-US" altLang="en-US" sz="2800">
                <a:latin typeface="Arial" panose="020B0604020202020204" pitchFamily="34" charset="0"/>
              </a:rPr>
              <a:t>Since shaft’s angular velocity </a:t>
            </a:r>
            <a:r>
              <a:rPr lang="en-US" altLang="en-US" sz="2800" i="1">
                <a:sym typeface="Symbol" panose="05050102010706020507" pitchFamily="18" charset="2"/>
              </a:rPr>
              <a:t></a:t>
            </a:r>
            <a:r>
              <a:rPr lang="en-US" altLang="en-US" sz="2800"/>
              <a:t> = </a:t>
            </a:r>
            <a:r>
              <a:rPr lang="en-US" altLang="en-US" sz="2800" i="1"/>
              <a:t>d</a:t>
            </a:r>
            <a:r>
              <a:rPr lang="en-US" altLang="en-US" sz="2800" i="1">
                <a:sym typeface="Symbol" panose="05050102010706020507" pitchFamily="18" charset="2"/>
              </a:rPr>
              <a:t></a:t>
            </a:r>
            <a:r>
              <a:rPr lang="en-US" altLang="en-US" sz="2800" i="1"/>
              <a:t>/dt</a:t>
            </a:r>
            <a:r>
              <a:rPr lang="en-US" altLang="en-US" sz="2800">
                <a:latin typeface="Arial" panose="020B0604020202020204" pitchFamily="34" charset="0"/>
              </a:rPr>
              <a:t>, we can also express power as</a:t>
            </a:r>
          </a:p>
        </p:txBody>
      </p:sp>
      <p:sp>
        <p:nvSpPr>
          <p:cNvPr id="4" name="Rectangle 3"/>
          <p:cNvSpPr>
            <a:spLocks noGrp="1" noChangeArrowheads="1"/>
          </p:cNvSpPr>
          <p:nvPr>
            <p:ph type="title"/>
          </p:nvPr>
        </p:nvSpPr>
        <p:spPr>
          <a:xfrm>
            <a:off x="76200" y="485775"/>
            <a:ext cx="8763000" cy="457200"/>
          </a:xfrm>
          <a:noFill/>
        </p:spPr>
        <p:txBody>
          <a:bodyPr/>
          <a:lstStyle/>
          <a:p>
            <a:pPr eaLnBrk="1" hangingPunct="1"/>
            <a:r>
              <a:rPr lang="en-US" altLang="en-US" dirty="0"/>
              <a:t>5.3 POWER TRANSMISSION</a:t>
            </a:r>
          </a:p>
        </p:txBody>
      </p:sp>
      <p:grpSp>
        <p:nvGrpSpPr>
          <p:cNvPr id="5" name="Group 12"/>
          <p:cNvGrpSpPr>
            <a:grpSpLocks/>
          </p:cNvGrpSpPr>
          <p:nvPr/>
        </p:nvGrpSpPr>
        <p:grpSpPr bwMode="auto">
          <a:xfrm>
            <a:off x="4648200" y="1828800"/>
            <a:ext cx="2286000" cy="762000"/>
            <a:chOff x="2880" y="1200"/>
            <a:chExt cx="1440" cy="480"/>
          </a:xfrm>
        </p:grpSpPr>
        <p:sp>
          <p:nvSpPr>
            <p:cNvPr id="6" name="Rectangle 11"/>
            <p:cNvSpPr>
              <a:spLocks noChangeArrowheads="1"/>
            </p:cNvSpPr>
            <p:nvPr/>
          </p:nvSpPr>
          <p:spPr bwMode="auto">
            <a:xfrm>
              <a:off x="2880" y="1200"/>
              <a:ext cx="1440" cy="48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7" name="Text Box 10"/>
            <p:cNvSpPr txBox="1">
              <a:spLocks noChangeArrowheads="1"/>
            </p:cNvSpPr>
            <p:nvPr/>
          </p:nvSpPr>
          <p:spPr bwMode="auto">
            <a:xfrm>
              <a:off x="2976" y="1248"/>
              <a:ext cx="128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P</a:t>
              </a:r>
              <a:r>
                <a:rPr lang="en-US" altLang="en-US" sz="2800"/>
                <a:t> = </a:t>
              </a:r>
              <a:r>
                <a:rPr lang="en-US" altLang="en-US" sz="2800" i="1"/>
                <a:t>T </a:t>
              </a:r>
              <a:r>
                <a:rPr lang="en-US" altLang="en-US" sz="2800"/>
                <a:t>(</a:t>
              </a:r>
              <a:r>
                <a:rPr lang="en-US" altLang="en-US" sz="2800" i="1"/>
                <a:t>d</a:t>
              </a:r>
              <a:r>
                <a:rPr lang="en-US" altLang="en-US" sz="2800" i="1">
                  <a:sym typeface="Symbol" panose="05050102010706020507" pitchFamily="18" charset="2"/>
                </a:rPr>
                <a:t></a:t>
              </a:r>
              <a:r>
                <a:rPr lang="en-US" altLang="en-US" sz="2800"/>
                <a:t>/</a:t>
              </a:r>
              <a:r>
                <a:rPr lang="en-US" altLang="en-US" sz="2800" i="1"/>
                <a:t>dt</a:t>
              </a:r>
              <a:r>
                <a:rPr lang="en-US" altLang="en-US" sz="2800"/>
                <a:t>)</a:t>
              </a:r>
            </a:p>
          </p:txBody>
        </p:sp>
      </p:grpSp>
      <p:grpSp>
        <p:nvGrpSpPr>
          <p:cNvPr id="8" name="Group 16"/>
          <p:cNvGrpSpPr>
            <a:grpSpLocks/>
          </p:cNvGrpSpPr>
          <p:nvPr/>
        </p:nvGrpSpPr>
        <p:grpSpPr bwMode="auto">
          <a:xfrm>
            <a:off x="4648200" y="3124200"/>
            <a:ext cx="1676400" cy="762000"/>
            <a:chOff x="2880" y="1968"/>
            <a:chExt cx="1056" cy="480"/>
          </a:xfrm>
        </p:grpSpPr>
        <p:sp>
          <p:nvSpPr>
            <p:cNvPr id="9" name="Rectangle 14"/>
            <p:cNvSpPr>
              <a:spLocks noChangeArrowheads="1"/>
            </p:cNvSpPr>
            <p:nvPr/>
          </p:nvSpPr>
          <p:spPr bwMode="auto">
            <a:xfrm>
              <a:off x="2880" y="1968"/>
              <a:ext cx="1056" cy="48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10" name="Text Box 15"/>
            <p:cNvSpPr txBox="1">
              <a:spLocks noChangeArrowheads="1"/>
            </p:cNvSpPr>
            <p:nvPr/>
          </p:nvSpPr>
          <p:spPr bwMode="auto">
            <a:xfrm>
              <a:off x="2976" y="2016"/>
              <a:ext cx="77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P</a:t>
              </a:r>
              <a:r>
                <a:rPr lang="en-US" altLang="en-US" sz="2800"/>
                <a:t> = </a:t>
              </a:r>
              <a:r>
                <a:rPr lang="en-US" altLang="en-US" sz="2800" i="1"/>
                <a:t>T</a:t>
              </a:r>
              <a:r>
                <a:rPr lang="en-US" altLang="en-US" sz="2800" i="1">
                  <a:latin typeface="Arial" panose="020B0604020202020204" pitchFamily="34" charset="0"/>
                  <a:sym typeface="Symbol" panose="05050102010706020507" pitchFamily="18" charset="2"/>
                </a:rPr>
                <a:t></a:t>
              </a:r>
            </a:p>
          </p:txBody>
        </p:sp>
      </p:grpSp>
      <p:sp>
        <p:nvSpPr>
          <p:cNvPr id="11" name="Rectangle 17"/>
          <p:cNvSpPr>
            <a:spLocks noChangeArrowheads="1"/>
          </p:cNvSpPr>
          <p:nvPr/>
        </p:nvSpPr>
        <p:spPr bwMode="auto">
          <a:xfrm>
            <a:off x="304800" y="3886200"/>
            <a:ext cx="83058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i="1" dirty="0">
                <a:latin typeface="Arial" panose="020B0604020202020204" pitchFamily="34" charset="0"/>
              </a:rPr>
              <a:t>Frequency </a:t>
            </a:r>
            <a:r>
              <a:rPr lang="en-US" altLang="en-US" sz="2800" i="1" dirty="0"/>
              <a:t>f</a:t>
            </a:r>
            <a:r>
              <a:rPr lang="en-US" altLang="en-US" sz="2800" i="1" dirty="0">
                <a:latin typeface="Arial" panose="020B0604020202020204" pitchFamily="34" charset="0"/>
              </a:rPr>
              <a:t> </a:t>
            </a:r>
            <a:r>
              <a:rPr lang="en-US" altLang="en-US" sz="2800" dirty="0">
                <a:latin typeface="Arial" panose="020B0604020202020204" pitchFamily="34" charset="0"/>
              </a:rPr>
              <a:t>of a shaft’s rotation is often reported. It measures the number of cycles per second and since 1 cycle = 2</a:t>
            </a:r>
            <a:r>
              <a:rPr lang="en-US" altLang="en-US" sz="2800" dirty="0">
                <a:sym typeface="Symbol" panose="05050102010706020507" pitchFamily="18" charset="2"/>
              </a:rPr>
              <a:t> </a:t>
            </a:r>
            <a:r>
              <a:rPr lang="en-US" altLang="en-US" sz="2800" dirty="0">
                <a:latin typeface="Arial" panose="020B0604020202020204" pitchFamily="34" charset="0"/>
              </a:rPr>
              <a:t> radians, and </a:t>
            </a:r>
            <a:r>
              <a:rPr lang="en-US" altLang="en-US" i="1" dirty="0">
                <a:sym typeface="Symbol" panose="05050102010706020507" pitchFamily="18" charset="2"/>
              </a:rPr>
              <a:t></a:t>
            </a:r>
            <a:r>
              <a:rPr lang="en-US" altLang="en-US" dirty="0"/>
              <a:t> </a:t>
            </a:r>
            <a:r>
              <a:rPr lang="en-US" altLang="en-US" sz="2800" dirty="0"/>
              <a:t>= 2</a:t>
            </a:r>
            <a:r>
              <a:rPr lang="en-US" altLang="en-US" sz="2800" dirty="0">
                <a:sym typeface="Symbol" panose="05050102010706020507" pitchFamily="18" charset="2"/>
              </a:rPr>
              <a:t></a:t>
            </a:r>
            <a:r>
              <a:rPr lang="en-US" altLang="en-US" sz="2800" i="1" dirty="0"/>
              <a:t>f</a:t>
            </a:r>
            <a:r>
              <a:rPr lang="en-US" altLang="en-US" sz="2800" dirty="0"/>
              <a:t>, then </a:t>
            </a:r>
            <a:r>
              <a:rPr lang="en-US" altLang="en-US" sz="2800" dirty="0">
                <a:latin typeface="Arial" panose="020B0604020202020204" pitchFamily="34" charset="0"/>
              </a:rPr>
              <a:t>power</a:t>
            </a:r>
          </a:p>
        </p:txBody>
      </p:sp>
      <p:grpSp>
        <p:nvGrpSpPr>
          <p:cNvPr id="12" name="Group 18"/>
          <p:cNvGrpSpPr>
            <a:grpSpLocks/>
          </p:cNvGrpSpPr>
          <p:nvPr/>
        </p:nvGrpSpPr>
        <p:grpSpPr bwMode="auto">
          <a:xfrm>
            <a:off x="4648200" y="5410200"/>
            <a:ext cx="1690688" cy="762000"/>
            <a:chOff x="2880" y="1968"/>
            <a:chExt cx="1065" cy="480"/>
          </a:xfrm>
        </p:grpSpPr>
        <p:sp>
          <p:nvSpPr>
            <p:cNvPr id="13" name="Rectangle 19"/>
            <p:cNvSpPr>
              <a:spLocks noChangeArrowheads="1"/>
            </p:cNvSpPr>
            <p:nvPr/>
          </p:nvSpPr>
          <p:spPr bwMode="auto">
            <a:xfrm>
              <a:off x="2880" y="1968"/>
              <a:ext cx="1056" cy="48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14" name="Text Box 20"/>
            <p:cNvSpPr txBox="1">
              <a:spLocks noChangeArrowheads="1"/>
            </p:cNvSpPr>
            <p:nvPr/>
          </p:nvSpPr>
          <p:spPr bwMode="auto">
            <a:xfrm>
              <a:off x="2976" y="2016"/>
              <a:ext cx="96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P</a:t>
              </a:r>
              <a:r>
                <a:rPr lang="en-US" altLang="en-US" sz="2800"/>
                <a:t> = 2</a:t>
              </a:r>
              <a:r>
                <a:rPr lang="en-US" altLang="en-US" sz="2800">
                  <a:sym typeface="Symbol" panose="05050102010706020507" pitchFamily="18" charset="2"/>
                </a:rPr>
                <a:t></a:t>
              </a:r>
              <a:r>
                <a:rPr lang="en-US" altLang="en-US" sz="2800" i="1"/>
                <a:t>f</a:t>
              </a:r>
              <a:r>
                <a:rPr lang="en-US" altLang="en-US" sz="2800"/>
                <a:t> </a:t>
              </a:r>
              <a:r>
                <a:rPr lang="en-US" altLang="en-US" sz="2800" i="1"/>
                <a:t>T</a:t>
              </a:r>
            </a:p>
          </p:txBody>
        </p:sp>
      </p:grpSp>
      <p:sp>
        <p:nvSpPr>
          <p:cNvPr id="15" name="Text Box 21"/>
          <p:cNvSpPr txBox="1">
            <a:spLocks noChangeArrowheads="1"/>
          </p:cNvSpPr>
          <p:nvPr/>
        </p:nvSpPr>
        <p:spPr bwMode="auto">
          <a:xfrm>
            <a:off x="2335213" y="5562600"/>
            <a:ext cx="24034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rgbClr val="CC3300"/>
                </a:solidFill>
                <a:latin typeface="Arial" panose="020B0604020202020204" pitchFamily="34" charset="0"/>
              </a:rPr>
              <a:t>Equation 5-11</a:t>
            </a:r>
          </a:p>
        </p:txBody>
      </p:sp>
    </p:spTree>
    <p:extLst>
      <p:ext uri="{BB962C8B-B14F-4D97-AF65-F5344CB8AC3E}">
        <p14:creationId xmlns:p14="http://schemas.microsoft.com/office/powerpoint/2010/main" val="3349096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E7EEEEDD-E21C-4B9E-B137-B88DFAB7ADF1}" type="slidenum">
              <a:rPr lang="en-US" altLang="en-US" sz="1400">
                <a:latin typeface="Arial" panose="020B0604020202020204" pitchFamily="34" charset="0"/>
              </a:rPr>
              <a:pPr eaLnBrk="1" hangingPunct="1"/>
              <a:t>29</a:t>
            </a:fld>
            <a:endParaRPr lang="en-US" altLang="en-US" sz="1400">
              <a:latin typeface="Arial" panose="020B0604020202020204" pitchFamily="34" charset="0"/>
            </a:endParaRPr>
          </a:p>
        </p:txBody>
      </p:sp>
      <p:sp>
        <p:nvSpPr>
          <p:cNvPr id="3" name="Rectangle 2"/>
          <p:cNvSpPr txBox="1">
            <a:spLocks noChangeArrowheads="1"/>
          </p:cNvSpPr>
          <p:nvPr/>
        </p:nvSpPr>
        <p:spPr bwMode="auto">
          <a:xfrm>
            <a:off x="304800" y="1066800"/>
            <a:ext cx="8458200" cy="2971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dirty="0">
                <a:solidFill>
                  <a:srgbClr val="CC3300"/>
                </a:solidFill>
                <a:latin typeface="Arial" panose="020B0604020202020204" pitchFamily="34" charset="0"/>
              </a:rPr>
              <a:t>Shaft Design</a:t>
            </a:r>
          </a:p>
          <a:p>
            <a:r>
              <a:rPr lang="en-US" altLang="en-US" sz="2800" dirty="0">
                <a:latin typeface="Arial" panose="020B0604020202020204" pitchFamily="34" charset="0"/>
              </a:rPr>
              <a:t>If power transmitted by shaft and its frequency of rotation is known, torque is determined from </a:t>
            </a:r>
            <a:r>
              <a:rPr lang="en-US" altLang="en-US" sz="2800" dirty="0" err="1">
                <a:latin typeface="Arial" panose="020B0604020202020204" pitchFamily="34" charset="0"/>
              </a:rPr>
              <a:t>Eqn</a:t>
            </a:r>
            <a:r>
              <a:rPr lang="en-US" altLang="en-US" sz="2800" dirty="0">
                <a:latin typeface="Arial" panose="020B0604020202020204" pitchFamily="34" charset="0"/>
              </a:rPr>
              <a:t> 5-11</a:t>
            </a:r>
          </a:p>
          <a:p>
            <a:r>
              <a:rPr lang="en-US" altLang="en-US" sz="2800" dirty="0">
                <a:latin typeface="Arial" panose="020B0604020202020204" pitchFamily="34" charset="0"/>
              </a:rPr>
              <a:t>Knowing </a:t>
            </a:r>
            <a:r>
              <a:rPr lang="en-US" altLang="en-US" sz="2800" i="1" dirty="0"/>
              <a:t>T</a:t>
            </a:r>
            <a:r>
              <a:rPr lang="en-US" altLang="en-US" sz="2800" dirty="0">
                <a:latin typeface="Arial" panose="020B0604020202020204" pitchFamily="34" charset="0"/>
              </a:rPr>
              <a:t> and allowable shear stress for material, </a:t>
            </a:r>
            <a:r>
              <a:rPr lang="en-US" altLang="en-US" sz="2800" i="1" dirty="0">
                <a:latin typeface="Arial" panose="020B0604020202020204" pitchFamily="34" charset="0"/>
                <a:sym typeface="Symbol" panose="05050102010706020507" pitchFamily="18" charset="2"/>
              </a:rPr>
              <a:t></a:t>
            </a:r>
            <a:r>
              <a:rPr lang="en-US" altLang="en-US" sz="2800" baseline="-25000" dirty="0"/>
              <a:t>allow</a:t>
            </a:r>
            <a:r>
              <a:rPr lang="en-US" altLang="en-US" sz="2800" dirty="0">
                <a:latin typeface="Arial" panose="020B0604020202020204" pitchFamily="34" charset="0"/>
              </a:rPr>
              <a:t> , we can find minimum design </a:t>
            </a:r>
            <a:r>
              <a:rPr lang="en-US" altLang="en-US" sz="2800" i="1" dirty="0">
                <a:latin typeface="Arial" panose="020B0604020202020204" pitchFamily="34" charset="0"/>
              </a:rPr>
              <a:t>c</a:t>
            </a:r>
            <a:r>
              <a:rPr lang="en-US" altLang="en-US" sz="2800" dirty="0">
                <a:latin typeface="Arial" panose="020B0604020202020204" pitchFamily="34" charset="0"/>
              </a:rPr>
              <a:t> by applying torsion formula,</a:t>
            </a:r>
          </a:p>
        </p:txBody>
      </p:sp>
      <p:sp>
        <p:nvSpPr>
          <p:cNvPr id="4" name="Rectangle 3"/>
          <p:cNvSpPr>
            <a:spLocks noGrp="1" noChangeArrowheads="1"/>
          </p:cNvSpPr>
          <p:nvPr>
            <p:ph type="title"/>
          </p:nvPr>
        </p:nvSpPr>
        <p:spPr>
          <a:xfrm>
            <a:off x="76200" y="485775"/>
            <a:ext cx="8763000" cy="457200"/>
          </a:xfrm>
          <a:noFill/>
        </p:spPr>
        <p:txBody>
          <a:bodyPr/>
          <a:lstStyle/>
          <a:p>
            <a:pPr eaLnBrk="1" hangingPunct="1"/>
            <a:r>
              <a:rPr lang="en-US" altLang="en-US" dirty="0"/>
              <a:t>5.3 POWER TRANSMISSION</a:t>
            </a:r>
          </a:p>
        </p:txBody>
      </p:sp>
      <p:grpSp>
        <p:nvGrpSpPr>
          <p:cNvPr id="5" name="Group 22"/>
          <p:cNvGrpSpPr>
            <a:grpSpLocks/>
          </p:cNvGrpSpPr>
          <p:nvPr/>
        </p:nvGrpSpPr>
        <p:grpSpPr bwMode="auto">
          <a:xfrm>
            <a:off x="3124200" y="4495800"/>
            <a:ext cx="2133600" cy="1447800"/>
            <a:chOff x="1920" y="2544"/>
            <a:chExt cx="1344" cy="912"/>
          </a:xfrm>
        </p:grpSpPr>
        <p:sp>
          <p:nvSpPr>
            <p:cNvPr id="6" name="Rectangle 21"/>
            <p:cNvSpPr>
              <a:spLocks noChangeArrowheads="1"/>
            </p:cNvSpPr>
            <p:nvPr/>
          </p:nvSpPr>
          <p:spPr bwMode="auto">
            <a:xfrm>
              <a:off x="1920" y="2544"/>
              <a:ext cx="1344" cy="91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grpSp>
          <p:nvGrpSpPr>
            <p:cNvPr id="7" name="Group 19"/>
            <p:cNvGrpSpPr>
              <a:grpSpLocks/>
            </p:cNvGrpSpPr>
            <p:nvPr/>
          </p:nvGrpSpPr>
          <p:grpSpPr bwMode="auto">
            <a:xfrm>
              <a:off x="2112" y="2640"/>
              <a:ext cx="987" cy="666"/>
              <a:chOff x="1584" y="2634"/>
              <a:chExt cx="987" cy="666"/>
            </a:xfrm>
          </p:grpSpPr>
          <p:sp>
            <p:nvSpPr>
              <p:cNvPr id="8" name="Text Box 14"/>
              <p:cNvSpPr txBox="1">
                <a:spLocks noChangeArrowheads="1"/>
              </p:cNvSpPr>
              <p:nvPr/>
            </p:nvSpPr>
            <p:spPr bwMode="auto">
              <a:xfrm>
                <a:off x="1622" y="2634"/>
                <a:ext cx="215"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J</a:t>
                </a:r>
              </a:p>
              <a:p>
                <a:pPr eaLnBrk="1" hangingPunct="1">
                  <a:buFontTx/>
                  <a:buNone/>
                </a:pPr>
                <a:r>
                  <a:rPr lang="en-US" altLang="en-US" sz="2800" i="1"/>
                  <a:t>c</a:t>
                </a:r>
              </a:p>
            </p:txBody>
          </p:sp>
          <p:sp>
            <p:nvSpPr>
              <p:cNvPr id="9" name="Text Box 15"/>
              <p:cNvSpPr txBox="1">
                <a:spLocks noChangeArrowheads="1"/>
              </p:cNvSpPr>
              <p:nvPr/>
            </p:nvSpPr>
            <p:spPr bwMode="auto">
              <a:xfrm>
                <a:off x="2016" y="2650"/>
                <a:ext cx="551"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T</a:t>
                </a:r>
              </a:p>
              <a:p>
                <a:pPr algn="ctr" eaLnBrk="1" hangingPunct="1">
                  <a:buFontTx/>
                  <a:buNone/>
                </a:pPr>
                <a:r>
                  <a:rPr lang="en-US" altLang="en-US" sz="2800" i="1">
                    <a:sym typeface="Symbol" panose="05050102010706020507" pitchFamily="18" charset="2"/>
                  </a:rPr>
                  <a:t></a:t>
                </a:r>
                <a:r>
                  <a:rPr lang="en-US" altLang="en-US" sz="2800" baseline="-25000"/>
                  <a:t>allow</a:t>
                </a:r>
              </a:p>
            </p:txBody>
          </p:sp>
          <p:sp>
            <p:nvSpPr>
              <p:cNvPr id="10" name="Text Box 16"/>
              <p:cNvSpPr txBox="1">
                <a:spLocks noChangeArrowheads="1"/>
              </p:cNvSpPr>
              <p:nvPr/>
            </p:nvSpPr>
            <p:spPr bwMode="auto">
              <a:xfrm>
                <a:off x="1827" y="2814"/>
                <a:ext cx="24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a:t>
                </a:r>
              </a:p>
            </p:txBody>
          </p:sp>
          <p:sp>
            <p:nvSpPr>
              <p:cNvPr id="11" name="Line 17"/>
              <p:cNvSpPr>
                <a:spLocks noChangeShapeType="1"/>
              </p:cNvSpPr>
              <p:nvPr/>
            </p:nvSpPr>
            <p:spPr bwMode="auto">
              <a:xfrm>
                <a:off x="1584" y="2976"/>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8"/>
              <p:cNvSpPr>
                <a:spLocks noChangeShapeType="1"/>
              </p:cNvSpPr>
              <p:nvPr/>
            </p:nvSpPr>
            <p:spPr bwMode="auto">
              <a:xfrm>
                <a:off x="2064" y="2976"/>
                <a:ext cx="50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Tree>
    <p:extLst>
      <p:ext uri="{BB962C8B-B14F-4D97-AF65-F5344CB8AC3E}">
        <p14:creationId xmlns:p14="http://schemas.microsoft.com/office/powerpoint/2010/main" val="2062227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546C02D4-4F82-4D7B-B438-45DD14B8440E}" type="slidenum">
              <a:rPr lang="en-US" altLang="en-US" sz="1400">
                <a:latin typeface="Arial" panose="020B0604020202020204" pitchFamily="34" charset="0"/>
              </a:rPr>
              <a:pPr eaLnBrk="1" hangingPunct="1"/>
              <a:t>3</a:t>
            </a:fld>
            <a:endParaRPr lang="en-US" altLang="en-US" sz="1400">
              <a:latin typeface="Arial" panose="020B0604020202020204" pitchFamily="34" charset="0"/>
            </a:endParaRPr>
          </a:p>
        </p:txBody>
      </p:sp>
      <p:pic>
        <p:nvPicPr>
          <p:cNvPr id="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0" y="1828800"/>
            <a:ext cx="447675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Grp="1" noChangeArrowheads="1"/>
          </p:cNvSpPr>
          <p:nvPr>
            <p:ph type="title"/>
          </p:nvPr>
        </p:nvSpPr>
        <p:spPr>
          <a:xfrm>
            <a:off x="76200" y="457200"/>
            <a:ext cx="8839200" cy="533400"/>
          </a:xfrm>
          <a:extLst>
            <a:ext uri="{909E8E84-426E-40DD-AFC4-6F175D3DCCD1}">
              <a14:hiddenFill xmlns:a14="http://schemas.microsoft.com/office/drawing/2010/main">
                <a:solidFill>
                  <a:srgbClr val="CC3300"/>
                </a:solidFill>
              </a14:hiddenFill>
            </a:ext>
          </a:extLst>
        </p:spPr>
        <p:txBody>
          <a:bodyPr/>
          <a:lstStyle/>
          <a:p>
            <a:pPr eaLnBrk="1" hangingPunct="1"/>
            <a:r>
              <a:rPr lang="en-US" altLang="en-US" dirty="0"/>
              <a:t>CHAPTER OUTLINE</a:t>
            </a:r>
          </a:p>
        </p:txBody>
      </p:sp>
      <p:sp>
        <p:nvSpPr>
          <p:cNvPr id="5" name="Rectangle 5"/>
          <p:cNvSpPr txBox="1">
            <a:spLocks noChangeArrowheads="1"/>
          </p:cNvSpPr>
          <p:nvPr/>
        </p:nvSpPr>
        <p:spPr bwMode="auto">
          <a:xfrm>
            <a:off x="304800" y="1066800"/>
            <a:ext cx="86106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AutoNum type="arabicPeriod"/>
            </a:pPr>
            <a:r>
              <a:rPr lang="en-US" altLang="en-US" dirty="0">
                <a:latin typeface="Arial" panose="020B0604020202020204" pitchFamily="34" charset="0"/>
              </a:rPr>
              <a:t>Torsional Deformation of a Circular Shaft</a:t>
            </a:r>
          </a:p>
          <a:p>
            <a:pPr marL="609600" indent="-609600">
              <a:buFontTx/>
              <a:buAutoNum type="arabicPeriod"/>
            </a:pPr>
            <a:r>
              <a:rPr lang="en-US" altLang="en-US" dirty="0">
                <a:latin typeface="Arial" panose="020B0604020202020204" pitchFamily="34" charset="0"/>
              </a:rPr>
              <a:t>The Torsion Formula</a:t>
            </a:r>
          </a:p>
          <a:p>
            <a:pPr marL="609600" indent="-609600">
              <a:buFontTx/>
              <a:buAutoNum type="arabicPeriod"/>
            </a:pPr>
            <a:r>
              <a:rPr lang="en-US" altLang="en-US" dirty="0">
                <a:latin typeface="Arial" panose="020B0604020202020204" pitchFamily="34" charset="0"/>
              </a:rPr>
              <a:t>Power Transmission</a:t>
            </a:r>
          </a:p>
          <a:p>
            <a:pPr marL="609600" indent="-609600">
              <a:buFontTx/>
              <a:buAutoNum type="arabicPeriod"/>
            </a:pPr>
            <a:r>
              <a:rPr lang="en-US" altLang="en-US" dirty="0">
                <a:latin typeface="Arial" panose="020B0604020202020204" pitchFamily="34" charset="0"/>
              </a:rPr>
              <a:t>Angle of Twist</a:t>
            </a:r>
          </a:p>
          <a:p>
            <a:pPr marL="609600" indent="-609600">
              <a:buFontTx/>
              <a:buAutoNum type="arabicPeriod"/>
            </a:pPr>
            <a:r>
              <a:rPr lang="en-US" altLang="en-US" dirty="0">
                <a:latin typeface="Arial" panose="020B0604020202020204" pitchFamily="34" charset="0"/>
              </a:rPr>
              <a:t>Statically Indeterminate Torque-Loaded Members</a:t>
            </a:r>
          </a:p>
          <a:p>
            <a:pPr marL="609600" indent="-609600">
              <a:buFontTx/>
              <a:buAutoNum type="arabicPeriod"/>
            </a:pPr>
            <a:r>
              <a:rPr lang="en-US" altLang="en-US" dirty="0">
                <a:latin typeface="Arial" panose="020B0604020202020204" pitchFamily="34" charset="0"/>
              </a:rPr>
              <a:t>Stress Concentration</a:t>
            </a:r>
          </a:p>
        </p:txBody>
      </p:sp>
    </p:spTree>
    <p:extLst>
      <p:ext uri="{BB962C8B-B14F-4D97-AF65-F5344CB8AC3E}">
        <p14:creationId xmlns:p14="http://schemas.microsoft.com/office/powerpoint/2010/main" val="2199795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B1745FDF-0AFA-4863-BB53-305810A62DD1}" type="slidenum">
              <a:rPr lang="en-US" altLang="en-US" sz="1400">
                <a:latin typeface="Arial" panose="020B0604020202020204" pitchFamily="34" charset="0"/>
              </a:rPr>
              <a:pPr eaLnBrk="1" hangingPunct="1"/>
              <a:t>30</a:t>
            </a:fld>
            <a:endParaRPr lang="en-US" altLang="en-US" sz="1400">
              <a:latin typeface="Arial" panose="020B0604020202020204" pitchFamily="34" charset="0"/>
            </a:endParaRPr>
          </a:p>
        </p:txBody>
      </p:sp>
      <p:sp>
        <p:nvSpPr>
          <p:cNvPr id="3" name="Rectangle 2"/>
          <p:cNvSpPr txBox="1">
            <a:spLocks noChangeArrowheads="1"/>
          </p:cNvSpPr>
          <p:nvPr/>
        </p:nvSpPr>
        <p:spPr bwMode="auto">
          <a:xfrm>
            <a:off x="304800" y="1066800"/>
            <a:ext cx="8458200"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a:solidFill>
                  <a:srgbClr val="CC3300"/>
                </a:solidFill>
                <a:latin typeface="Arial" panose="020B0604020202020204" pitchFamily="34" charset="0"/>
              </a:rPr>
              <a:t>Shaft Design</a:t>
            </a:r>
          </a:p>
          <a:p>
            <a:r>
              <a:rPr lang="en-US" altLang="en-US" sz="2800">
                <a:latin typeface="Arial" panose="020B0604020202020204" pitchFamily="34" charset="0"/>
              </a:rPr>
              <a:t>For solid shaft, substitute </a:t>
            </a:r>
            <a:r>
              <a:rPr lang="en-US" altLang="en-US" sz="2800" i="1"/>
              <a:t>J</a:t>
            </a:r>
            <a:r>
              <a:rPr lang="en-US" altLang="en-US" sz="2800"/>
              <a:t> = (</a:t>
            </a:r>
            <a:r>
              <a:rPr lang="en-US" altLang="en-US" sz="2800">
                <a:sym typeface="Symbol" panose="05050102010706020507" pitchFamily="18" charset="2"/>
              </a:rPr>
              <a:t>/2)</a:t>
            </a:r>
            <a:r>
              <a:rPr lang="en-US" altLang="en-US" sz="2800" i="1">
                <a:sym typeface="Symbol" panose="05050102010706020507" pitchFamily="18" charset="2"/>
              </a:rPr>
              <a:t>c</a:t>
            </a:r>
            <a:r>
              <a:rPr lang="en-US" altLang="en-US" sz="2800" baseline="30000">
                <a:sym typeface="Symbol" panose="05050102010706020507" pitchFamily="18" charset="2"/>
              </a:rPr>
              <a:t>4</a:t>
            </a:r>
            <a:r>
              <a:rPr lang="en-US" altLang="en-US" sz="2800">
                <a:latin typeface="Arial" panose="020B0604020202020204" pitchFamily="34" charset="0"/>
                <a:sym typeface="Symbol" panose="05050102010706020507" pitchFamily="18" charset="2"/>
              </a:rPr>
              <a:t> to determine </a:t>
            </a:r>
            <a:r>
              <a:rPr lang="en-US" altLang="en-US" sz="2800" i="1">
                <a:sym typeface="Symbol" panose="05050102010706020507" pitchFamily="18" charset="2"/>
              </a:rPr>
              <a:t>c</a:t>
            </a:r>
          </a:p>
          <a:p>
            <a:r>
              <a:rPr lang="en-US" altLang="en-US" sz="2800">
                <a:latin typeface="Arial" panose="020B0604020202020204" pitchFamily="34" charset="0"/>
                <a:sym typeface="Symbol" panose="05050102010706020507" pitchFamily="18" charset="2"/>
              </a:rPr>
              <a:t>For tubular shaft, substitute </a:t>
            </a:r>
            <a:r>
              <a:rPr lang="en-US" altLang="en-US" sz="2800" i="1">
                <a:sym typeface="Symbol" panose="05050102010706020507" pitchFamily="18" charset="2"/>
              </a:rPr>
              <a:t>J</a:t>
            </a:r>
            <a:r>
              <a:rPr lang="en-US" altLang="en-US" sz="2800">
                <a:sym typeface="Symbol" panose="05050102010706020507" pitchFamily="18" charset="2"/>
              </a:rPr>
              <a:t> = </a:t>
            </a:r>
            <a:r>
              <a:rPr lang="en-US" altLang="en-US" sz="2800"/>
              <a:t>(</a:t>
            </a:r>
            <a:r>
              <a:rPr lang="en-US" altLang="en-US" sz="2800">
                <a:sym typeface="Symbol" panose="05050102010706020507" pitchFamily="18" charset="2"/>
              </a:rPr>
              <a:t>/2)(</a:t>
            </a:r>
            <a:r>
              <a:rPr lang="en-US" altLang="en-US" sz="2800" i="1">
                <a:sym typeface="Symbol" panose="05050102010706020507" pitchFamily="18" charset="2"/>
              </a:rPr>
              <a:t>c</a:t>
            </a:r>
            <a:r>
              <a:rPr lang="en-US" altLang="en-US" sz="2800" i="1" baseline="-25000">
                <a:sym typeface="Symbol" panose="05050102010706020507" pitchFamily="18" charset="2"/>
              </a:rPr>
              <a:t>o</a:t>
            </a:r>
            <a:r>
              <a:rPr lang="en-US" altLang="en-US" sz="2800" baseline="30000">
                <a:sym typeface="Symbol" panose="05050102010706020507" pitchFamily="18" charset="2"/>
              </a:rPr>
              <a:t>2 </a:t>
            </a:r>
            <a:r>
              <a:rPr lang="en-US" altLang="en-US" sz="2800">
                <a:sym typeface="Symbol" panose="05050102010706020507" pitchFamily="18" charset="2"/>
              </a:rPr>
              <a:t> </a:t>
            </a:r>
            <a:r>
              <a:rPr lang="en-US" altLang="en-US" sz="2800" i="1">
                <a:sym typeface="Symbol" panose="05050102010706020507" pitchFamily="18" charset="2"/>
              </a:rPr>
              <a:t>c</a:t>
            </a:r>
            <a:r>
              <a:rPr lang="en-US" altLang="en-US" sz="2800" i="1" baseline="-25000">
                <a:sym typeface="Symbol" panose="05050102010706020507" pitchFamily="18" charset="2"/>
              </a:rPr>
              <a:t>i</a:t>
            </a:r>
            <a:r>
              <a:rPr lang="en-US" altLang="en-US" sz="2800" baseline="30000">
                <a:sym typeface="Symbol" panose="05050102010706020507" pitchFamily="18" charset="2"/>
              </a:rPr>
              <a:t>2</a:t>
            </a:r>
            <a:r>
              <a:rPr lang="en-US" altLang="en-US" sz="2800">
                <a:sym typeface="Symbol" panose="05050102010706020507" pitchFamily="18" charset="2"/>
              </a:rPr>
              <a:t>)</a:t>
            </a:r>
            <a:r>
              <a:rPr lang="en-US" altLang="en-US" sz="2800">
                <a:latin typeface="Arial" panose="020B0604020202020204" pitchFamily="34" charset="0"/>
                <a:sym typeface="Symbol" panose="05050102010706020507" pitchFamily="18" charset="2"/>
              </a:rPr>
              <a:t> to determine </a:t>
            </a:r>
            <a:r>
              <a:rPr lang="en-US" altLang="en-US" sz="2800" i="1">
                <a:sym typeface="Symbol" panose="05050102010706020507" pitchFamily="18" charset="2"/>
              </a:rPr>
              <a:t>c</a:t>
            </a:r>
            <a:r>
              <a:rPr lang="en-US" altLang="en-US" sz="2800" i="1" baseline="-25000">
                <a:sym typeface="Symbol" panose="05050102010706020507" pitchFamily="18" charset="2"/>
              </a:rPr>
              <a:t>o</a:t>
            </a:r>
            <a:r>
              <a:rPr lang="en-US" altLang="en-US" sz="2800">
                <a:latin typeface="Arial" panose="020B0604020202020204" pitchFamily="34" charset="0"/>
                <a:sym typeface="Symbol" panose="05050102010706020507" pitchFamily="18" charset="2"/>
              </a:rPr>
              <a:t> and </a:t>
            </a:r>
            <a:r>
              <a:rPr lang="en-US" altLang="en-US" sz="2800" i="1">
                <a:sym typeface="Symbol" panose="05050102010706020507" pitchFamily="18" charset="2"/>
              </a:rPr>
              <a:t>c</a:t>
            </a:r>
            <a:r>
              <a:rPr lang="en-US" altLang="en-US" sz="2800" i="1" baseline="-25000">
                <a:sym typeface="Symbol" panose="05050102010706020507" pitchFamily="18" charset="2"/>
              </a:rPr>
              <a:t>i</a:t>
            </a:r>
            <a:endParaRPr lang="en-US" altLang="en-US" sz="2800" i="1" baseline="-25000"/>
          </a:p>
        </p:txBody>
      </p:sp>
      <p:sp>
        <p:nvSpPr>
          <p:cNvPr id="4" name="Rectangle 3"/>
          <p:cNvSpPr>
            <a:spLocks noGrp="1" noChangeArrowheads="1"/>
          </p:cNvSpPr>
          <p:nvPr>
            <p:ph type="title"/>
          </p:nvPr>
        </p:nvSpPr>
        <p:spPr>
          <a:xfrm>
            <a:off x="76200" y="485775"/>
            <a:ext cx="8763000" cy="457200"/>
          </a:xfrm>
          <a:noFill/>
        </p:spPr>
        <p:txBody>
          <a:bodyPr/>
          <a:lstStyle/>
          <a:p>
            <a:pPr eaLnBrk="1" hangingPunct="1"/>
            <a:r>
              <a:rPr lang="en-US" altLang="en-US" dirty="0"/>
              <a:t>5.3 POWER TRANSMISSION</a:t>
            </a:r>
          </a:p>
        </p:txBody>
      </p:sp>
    </p:spTree>
    <p:extLst>
      <p:ext uri="{BB962C8B-B14F-4D97-AF65-F5344CB8AC3E}">
        <p14:creationId xmlns:p14="http://schemas.microsoft.com/office/powerpoint/2010/main" val="14780050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F91DC807-F795-4C9B-B194-360CEFCAEC6D}" type="slidenum">
              <a:rPr lang="en-US" altLang="en-US" sz="1400">
                <a:latin typeface="Arial" panose="020B0604020202020204" pitchFamily="34" charset="0"/>
              </a:rPr>
              <a:pPr eaLnBrk="1" hangingPunct="1"/>
              <a:t>31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5.5</a:t>
            </a:r>
          </a:p>
        </p:txBody>
      </p:sp>
      <p:sp>
        <p:nvSpPr>
          <p:cNvPr id="4" name="Rectangle 3"/>
          <p:cNvSpPr txBox="1">
            <a:spLocks noChangeArrowheads="1"/>
          </p:cNvSpPr>
          <p:nvPr/>
        </p:nvSpPr>
        <p:spPr bwMode="auto">
          <a:xfrm>
            <a:off x="381000" y="1066800"/>
            <a:ext cx="8534400" cy="2362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latin typeface="Arial" panose="020B0604020202020204" pitchFamily="34" charset="0"/>
              </a:rPr>
              <a:t>Solid steel shaft shown used to transmit </a:t>
            </a:r>
            <a:r>
              <a:rPr lang="en-US" altLang="en-US" sz="2800"/>
              <a:t>3750 W</a:t>
            </a:r>
            <a:r>
              <a:rPr lang="en-US" altLang="en-US" sz="2800">
                <a:latin typeface="Arial" panose="020B0604020202020204" pitchFamily="34" charset="0"/>
              </a:rPr>
              <a:t> from attached motor </a:t>
            </a:r>
            <a:r>
              <a:rPr lang="en-US" altLang="en-US" sz="2800" b="1">
                <a:latin typeface="Arial" panose="020B0604020202020204" pitchFamily="34" charset="0"/>
              </a:rPr>
              <a:t>M</a:t>
            </a:r>
            <a:r>
              <a:rPr lang="en-US" altLang="en-US" sz="2800">
                <a:latin typeface="Arial" panose="020B0604020202020204" pitchFamily="34" charset="0"/>
              </a:rPr>
              <a:t>. Shaft rotates at </a:t>
            </a:r>
            <a:r>
              <a:rPr lang="en-US" altLang="en-US" sz="2800" i="1">
                <a:sym typeface="Symbol" panose="05050102010706020507" pitchFamily="18" charset="2"/>
              </a:rPr>
              <a:t></a:t>
            </a:r>
            <a:r>
              <a:rPr lang="en-US" altLang="en-US" sz="2800">
                <a:sym typeface="Symbol" panose="05050102010706020507" pitchFamily="18" charset="2"/>
              </a:rPr>
              <a:t> </a:t>
            </a:r>
            <a:r>
              <a:rPr lang="en-US" altLang="en-US" sz="2800"/>
              <a:t>= 175 rpm</a:t>
            </a:r>
            <a:r>
              <a:rPr lang="en-US" altLang="en-US" sz="2800">
                <a:latin typeface="Arial" panose="020B0604020202020204" pitchFamily="34" charset="0"/>
              </a:rPr>
              <a:t> and the steel </a:t>
            </a:r>
            <a:r>
              <a:rPr lang="en-US" altLang="en-US" sz="2800" i="1">
                <a:sym typeface="Symbol" panose="05050102010706020507" pitchFamily="18" charset="2"/>
              </a:rPr>
              <a:t></a:t>
            </a:r>
            <a:r>
              <a:rPr lang="en-US" altLang="en-US" sz="2800" baseline="-25000"/>
              <a:t>allow</a:t>
            </a:r>
            <a:r>
              <a:rPr lang="en-US" altLang="en-US" sz="2800"/>
              <a:t> = 100 MPa</a:t>
            </a:r>
            <a:r>
              <a:rPr lang="en-US" altLang="en-US" sz="2800">
                <a:latin typeface="Arial" panose="020B0604020202020204" pitchFamily="34" charset="0"/>
              </a:rPr>
              <a:t>.</a:t>
            </a:r>
          </a:p>
          <a:p>
            <a:pPr marL="0" indent="0">
              <a:buFontTx/>
              <a:buNone/>
            </a:pPr>
            <a:r>
              <a:rPr lang="en-US" altLang="en-US" sz="2800">
                <a:latin typeface="Arial" panose="020B0604020202020204" pitchFamily="34" charset="0"/>
              </a:rPr>
              <a:t>Determine required diameter of shaft to nearest mm.</a:t>
            </a:r>
            <a:endParaRPr lang="en-US" altLang="en-US" sz="2800"/>
          </a:p>
        </p:txBody>
      </p:sp>
      <p:pic>
        <p:nvPicPr>
          <p:cNvPr id="5" name="Picture 10" descr="AACLPAW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572000" y="3581400"/>
            <a:ext cx="4121150" cy="2892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55442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C55AB098-9429-4DA8-84FA-32E9D81B7837}" type="slidenum">
              <a:rPr lang="en-US" altLang="en-US" sz="1400">
                <a:latin typeface="Arial" panose="020B0604020202020204" pitchFamily="34" charset="0"/>
              </a:rPr>
              <a:pPr eaLnBrk="1" hangingPunct="1"/>
              <a:t>32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5.5 (SOLN)</a:t>
            </a:r>
          </a:p>
        </p:txBody>
      </p:sp>
      <p:sp>
        <p:nvSpPr>
          <p:cNvPr id="4" name="Rectangle 3"/>
          <p:cNvSpPr txBox="1">
            <a:spLocks noChangeArrowheads="1"/>
          </p:cNvSpPr>
          <p:nvPr/>
        </p:nvSpPr>
        <p:spPr bwMode="auto">
          <a:xfrm>
            <a:off x="254000" y="1066800"/>
            <a:ext cx="88900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Tx/>
              <a:buNone/>
            </a:pPr>
            <a:r>
              <a:rPr lang="en-US" altLang="en-US" sz="2800">
                <a:latin typeface="Arial" panose="020B0604020202020204" pitchFamily="34" charset="0"/>
              </a:rPr>
              <a:t>Torque on shaft determined from </a:t>
            </a:r>
            <a:r>
              <a:rPr lang="en-US" altLang="en-US" sz="2800" i="1"/>
              <a:t>P</a:t>
            </a:r>
            <a:r>
              <a:rPr lang="en-US" altLang="en-US" sz="2800"/>
              <a:t> = </a:t>
            </a:r>
            <a:r>
              <a:rPr lang="en-US" altLang="en-US" sz="2800" i="1"/>
              <a:t>T</a:t>
            </a:r>
            <a:r>
              <a:rPr lang="en-US" altLang="en-US" sz="2800" i="1">
                <a:sym typeface="Symbol" panose="05050102010706020507" pitchFamily="18" charset="2"/>
              </a:rPr>
              <a:t>, </a:t>
            </a:r>
          </a:p>
          <a:p>
            <a:pPr marL="0" indent="0">
              <a:lnSpc>
                <a:spcPct val="90000"/>
              </a:lnSpc>
              <a:buFontTx/>
              <a:buNone/>
            </a:pPr>
            <a:r>
              <a:rPr lang="en-US" altLang="en-US" sz="2800">
                <a:latin typeface="Arial" panose="020B0604020202020204" pitchFamily="34" charset="0"/>
                <a:sym typeface="Symbol" panose="05050102010706020507" pitchFamily="18" charset="2"/>
              </a:rPr>
              <a:t>Thus, </a:t>
            </a:r>
            <a:r>
              <a:rPr lang="en-US" altLang="en-US" sz="2800" i="1">
                <a:sym typeface="Symbol" panose="05050102010706020507" pitchFamily="18" charset="2"/>
              </a:rPr>
              <a:t>P</a:t>
            </a:r>
            <a:r>
              <a:rPr lang="en-US" altLang="en-US" sz="2800">
                <a:sym typeface="Symbol" panose="05050102010706020507" pitchFamily="18" charset="2"/>
              </a:rPr>
              <a:t> = 3750 N</a:t>
            </a:r>
            <a:r>
              <a:rPr lang="en-US" altLang="en-US" sz="2800">
                <a:cs typeface="Times New Roman" panose="02020603050405020304" pitchFamily="18" charset="0"/>
                <a:sym typeface="Symbol" panose="05050102010706020507" pitchFamily="18" charset="2"/>
              </a:rPr>
              <a:t>·</a:t>
            </a:r>
            <a:r>
              <a:rPr lang="en-US" altLang="en-US" sz="2800">
                <a:sym typeface="Symbol" panose="05050102010706020507" pitchFamily="18" charset="2"/>
              </a:rPr>
              <a:t>m/s</a:t>
            </a:r>
            <a:endParaRPr lang="en-US" altLang="en-US" sz="2800"/>
          </a:p>
        </p:txBody>
      </p:sp>
      <p:sp>
        <p:nvSpPr>
          <p:cNvPr id="5" name="Rectangle 30"/>
          <p:cNvSpPr>
            <a:spLocks noChangeArrowheads="1"/>
          </p:cNvSpPr>
          <p:nvPr/>
        </p:nvSpPr>
        <p:spPr bwMode="auto">
          <a:xfrm>
            <a:off x="330200" y="3124200"/>
            <a:ext cx="84328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Thus, </a:t>
            </a:r>
            <a:r>
              <a:rPr lang="en-US" altLang="en-US" sz="2800" i="1"/>
              <a:t>P</a:t>
            </a:r>
            <a:r>
              <a:rPr lang="en-US" altLang="en-US" sz="2800"/>
              <a:t> = </a:t>
            </a:r>
            <a:r>
              <a:rPr lang="en-US" altLang="en-US" sz="2800" i="1"/>
              <a:t>T</a:t>
            </a:r>
            <a:r>
              <a:rPr lang="en-US" altLang="en-US" sz="2800">
                <a:latin typeface="Arial" panose="020B0604020202020204" pitchFamily="34" charset="0"/>
                <a:sym typeface="Symbol" panose="05050102010706020507" pitchFamily="18" charset="2"/>
              </a:rPr>
              <a:t>,</a:t>
            </a:r>
            <a:r>
              <a:rPr lang="en-US" altLang="en-US" sz="2800">
                <a:sym typeface="Symbol" panose="05050102010706020507" pitchFamily="18" charset="2"/>
              </a:rPr>
              <a:t>	</a:t>
            </a:r>
            <a:r>
              <a:rPr lang="en-US" altLang="en-US" sz="2800" i="1">
                <a:sym typeface="Symbol" panose="05050102010706020507" pitchFamily="18" charset="2"/>
              </a:rPr>
              <a:t>T</a:t>
            </a:r>
            <a:r>
              <a:rPr lang="en-US" altLang="en-US" sz="2800">
                <a:sym typeface="Symbol" panose="05050102010706020507" pitchFamily="18" charset="2"/>
              </a:rPr>
              <a:t> = 204.6 N</a:t>
            </a:r>
            <a:r>
              <a:rPr lang="en-US" altLang="en-US" sz="2800">
                <a:cs typeface="Arial" panose="020B0604020202020204" pitchFamily="34" charset="0"/>
                <a:sym typeface="Symbol" panose="05050102010706020507" pitchFamily="18" charset="2"/>
              </a:rPr>
              <a:t>·</a:t>
            </a:r>
            <a:r>
              <a:rPr lang="en-US" altLang="en-US" sz="2800">
                <a:sym typeface="Symbol" panose="05050102010706020507" pitchFamily="18" charset="2"/>
              </a:rPr>
              <a:t>m</a:t>
            </a:r>
          </a:p>
        </p:txBody>
      </p:sp>
      <p:grpSp>
        <p:nvGrpSpPr>
          <p:cNvPr id="6" name="Group 39"/>
          <p:cNvGrpSpPr>
            <a:grpSpLocks/>
          </p:cNvGrpSpPr>
          <p:nvPr/>
        </p:nvGrpSpPr>
        <p:grpSpPr bwMode="auto">
          <a:xfrm>
            <a:off x="1719263" y="2016125"/>
            <a:ext cx="6510337" cy="1108075"/>
            <a:chOff x="1083" y="1318"/>
            <a:chExt cx="4101" cy="698"/>
          </a:xfrm>
        </p:grpSpPr>
        <p:sp>
          <p:nvSpPr>
            <p:cNvPr id="7" name="Text Box 35"/>
            <p:cNvSpPr txBox="1">
              <a:spLocks noChangeArrowheads="1"/>
            </p:cNvSpPr>
            <p:nvPr/>
          </p:nvSpPr>
          <p:spPr bwMode="auto">
            <a:xfrm>
              <a:off x="3018" y="1386"/>
              <a:ext cx="907"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800">
                  <a:latin typeface="Arial" panose="020B0604020202020204" pitchFamily="34" charset="0"/>
                </a:rPr>
                <a:t>(     )</a:t>
              </a:r>
            </a:p>
          </p:txBody>
        </p:sp>
        <p:sp>
          <p:nvSpPr>
            <p:cNvPr id="8" name="Rectangle 24"/>
            <p:cNvSpPr>
              <a:spLocks noChangeArrowheads="1"/>
            </p:cNvSpPr>
            <p:nvPr/>
          </p:nvSpPr>
          <p:spPr bwMode="auto">
            <a:xfrm>
              <a:off x="1083" y="1518"/>
              <a:ext cx="4101" cy="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tabLst>
                  <a:tab pos="4397375" algn="l"/>
                </a:tabLst>
                <a:defRPr sz="3200">
                  <a:solidFill>
                    <a:schemeClr val="tx1"/>
                  </a:solidFill>
                  <a:latin typeface="Times New Roman" panose="02020603050405020304" pitchFamily="18" charset="0"/>
                </a:defRPr>
              </a:lvl1pPr>
              <a:lvl2pPr marL="742950" indent="-285750" eaLnBrk="0" hangingPunct="0">
                <a:buChar char="–"/>
                <a:tabLst>
                  <a:tab pos="4397375" algn="l"/>
                </a:tabLst>
                <a:defRPr sz="2800">
                  <a:solidFill>
                    <a:schemeClr val="tx1"/>
                  </a:solidFill>
                  <a:latin typeface="Times New Roman" panose="02020603050405020304" pitchFamily="18" charset="0"/>
                </a:defRPr>
              </a:lvl2pPr>
              <a:lvl3pPr marL="1143000" indent="-228600" eaLnBrk="0" hangingPunct="0">
                <a:tabLst>
                  <a:tab pos="4397375" algn="l"/>
                </a:tabLst>
                <a:defRPr sz="2400">
                  <a:solidFill>
                    <a:schemeClr val="tx1"/>
                  </a:solidFill>
                  <a:latin typeface="Times New Roman" panose="02020603050405020304" pitchFamily="18" charset="0"/>
                </a:defRPr>
              </a:lvl3pPr>
              <a:lvl4pPr marL="1600200" indent="-228600" eaLnBrk="0" hangingPunct="0">
                <a:buChar char="–"/>
                <a:tabLst>
                  <a:tab pos="4397375" algn="l"/>
                </a:tabLst>
                <a:defRPr sz="2000">
                  <a:solidFill>
                    <a:schemeClr val="tx1"/>
                  </a:solidFill>
                  <a:latin typeface="Times New Roman" panose="02020603050405020304" pitchFamily="18" charset="0"/>
                </a:defRPr>
              </a:lvl4pPr>
              <a:lvl5pPr marL="2057400" indent="-228600" eaLnBrk="0" hangingPunct="0">
                <a:buChar char="»"/>
                <a:tabLst>
                  <a:tab pos="4397375"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cs typeface="Times New Roman" panose="02020603050405020304" pitchFamily="18" charset="0"/>
                  <a:sym typeface="Symbol" panose="05050102010706020507" pitchFamily="18" charset="2"/>
                </a:rPr>
                <a:t>  = 	</a:t>
              </a:r>
              <a:r>
                <a:rPr lang="en-US" altLang="en-US" sz="2800">
                  <a:sym typeface="Symbol" panose="05050102010706020507" pitchFamily="18" charset="2"/>
                </a:rPr>
                <a:t>= 18.33 rad/s</a:t>
              </a:r>
              <a:endParaRPr lang="el-GR" altLang="en-US" sz="2800">
                <a:sym typeface="Symbol" panose="05050102010706020507" pitchFamily="18" charset="2"/>
              </a:endParaRPr>
            </a:p>
          </p:txBody>
        </p:sp>
        <p:sp>
          <p:nvSpPr>
            <p:cNvPr id="9" name="Text Box 31"/>
            <p:cNvSpPr txBox="1">
              <a:spLocks noChangeArrowheads="1"/>
            </p:cNvSpPr>
            <p:nvPr/>
          </p:nvSpPr>
          <p:spPr bwMode="auto">
            <a:xfrm>
              <a:off x="1510" y="1366"/>
              <a:ext cx="794"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175 rev</a:t>
              </a:r>
            </a:p>
            <a:p>
              <a:pPr algn="ctr" eaLnBrk="1" hangingPunct="1">
                <a:buFontTx/>
                <a:buNone/>
              </a:pPr>
              <a:r>
                <a:rPr lang="en-US" altLang="en-US" sz="2800"/>
                <a:t>min</a:t>
              </a:r>
            </a:p>
          </p:txBody>
        </p:sp>
        <p:sp>
          <p:nvSpPr>
            <p:cNvPr id="10" name="Text Box 32"/>
            <p:cNvSpPr txBox="1">
              <a:spLocks noChangeArrowheads="1"/>
            </p:cNvSpPr>
            <p:nvPr/>
          </p:nvSpPr>
          <p:spPr bwMode="auto">
            <a:xfrm>
              <a:off x="2301" y="1344"/>
              <a:ext cx="693"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2</a:t>
              </a:r>
              <a:r>
                <a:rPr lang="en-US" altLang="en-US" sz="2800">
                  <a:sym typeface="Symbol" panose="05050102010706020507" pitchFamily="18" charset="2"/>
                </a:rPr>
                <a:t> rad</a:t>
              </a:r>
              <a:endParaRPr lang="en-US" altLang="en-US" sz="2800"/>
            </a:p>
            <a:p>
              <a:pPr algn="ctr" eaLnBrk="1" hangingPunct="1">
                <a:buFontTx/>
                <a:buNone/>
              </a:pPr>
              <a:r>
                <a:rPr lang="en-US" altLang="en-US" sz="2800"/>
                <a:t>1 rev</a:t>
              </a:r>
            </a:p>
          </p:txBody>
        </p:sp>
        <p:sp>
          <p:nvSpPr>
            <p:cNvPr id="11" name="Text Box 33"/>
            <p:cNvSpPr txBox="1">
              <a:spLocks noChangeArrowheads="1"/>
            </p:cNvSpPr>
            <p:nvPr/>
          </p:nvSpPr>
          <p:spPr bwMode="auto">
            <a:xfrm>
              <a:off x="3148" y="1318"/>
              <a:ext cx="632"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1</a:t>
              </a:r>
              <a:r>
                <a:rPr lang="en-US" altLang="en-US" sz="2800">
                  <a:sym typeface="Symbol" panose="05050102010706020507" pitchFamily="18" charset="2"/>
                </a:rPr>
                <a:t> min</a:t>
              </a:r>
              <a:endParaRPr lang="en-US" altLang="en-US" sz="2800"/>
            </a:p>
            <a:p>
              <a:pPr algn="ctr" eaLnBrk="1" hangingPunct="1">
                <a:buFontTx/>
                <a:buNone/>
              </a:pPr>
              <a:r>
                <a:rPr lang="en-US" altLang="en-US" sz="2800"/>
                <a:t>60 s</a:t>
              </a:r>
            </a:p>
          </p:txBody>
        </p:sp>
        <p:sp>
          <p:nvSpPr>
            <p:cNvPr id="12" name="Text Box 34"/>
            <p:cNvSpPr txBox="1">
              <a:spLocks noChangeArrowheads="1"/>
            </p:cNvSpPr>
            <p:nvPr/>
          </p:nvSpPr>
          <p:spPr bwMode="auto">
            <a:xfrm>
              <a:off x="2160" y="1392"/>
              <a:ext cx="1014"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800">
                  <a:latin typeface="Arial" panose="020B0604020202020204" pitchFamily="34" charset="0"/>
                </a:rPr>
                <a:t>(      )</a:t>
              </a:r>
            </a:p>
          </p:txBody>
        </p:sp>
        <p:sp>
          <p:nvSpPr>
            <p:cNvPr id="13" name="Line 36"/>
            <p:cNvSpPr>
              <a:spLocks noChangeShapeType="1"/>
            </p:cNvSpPr>
            <p:nvPr/>
          </p:nvSpPr>
          <p:spPr bwMode="auto">
            <a:xfrm>
              <a:off x="1584" y="1698"/>
              <a:ext cx="6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37"/>
            <p:cNvSpPr>
              <a:spLocks noChangeShapeType="1"/>
            </p:cNvSpPr>
            <p:nvPr/>
          </p:nvSpPr>
          <p:spPr bwMode="auto">
            <a:xfrm>
              <a:off x="2352" y="1683"/>
              <a:ext cx="6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38"/>
            <p:cNvSpPr>
              <a:spLocks noChangeShapeType="1"/>
            </p:cNvSpPr>
            <p:nvPr/>
          </p:nvSpPr>
          <p:spPr bwMode="auto">
            <a:xfrm>
              <a:off x="3168" y="1680"/>
              <a:ext cx="6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6" name="Group 53"/>
          <p:cNvGrpSpPr>
            <a:grpSpLocks/>
          </p:cNvGrpSpPr>
          <p:nvPr/>
        </p:nvGrpSpPr>
        <p:grpSpPr bwMode="auto">
          <a:xfrm>
            <a:off x="2971800" y="3581400"/>
            <a:ext cx="2971800" cy="1079500"/>
            <a:chOff x="1680" y="2706"/>
            <a:chExt cx="1872" cy="680"/>
          </a:xfrm>
        </p:grpSpPr>
        <p:sp>
          <p:nvSpPr>
            <p:cNvPr id="17" name="Rectangle 42"/>
            <p:cNvSpPr>
              <a:spLocks noChangeArrowheads="1"/>
            </p:cNvSpPr>
            <p:nvPr/>
          </p:nvSpPr>
          <p:spPr bwMode="auto">
            <a:xfrm>
              <a:off x="1947" y="2898"/>
              <a:ext cx="1605" cy="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tabLst>
                  <a:tab pos="4397375" algn="l"/>
                </a:tabLst>
                <a:defRPr sz="3200">
                  <a:solidFill>
                    <a:schemeClr val="tx1"/>
                  </a:solidFill>
                  <a:latin typeface="Times New Roman" panose="02020603050405020304" pitchFamily="18" charset="0"/>
                </a:defRPr>
              </a:lvl1pPr>
              <a:lvl2pPr marL="742950" indent="-285750" eaLnBrk="0" hangingPunct="0">
                <a:buChar char="–"/>
                <a:tabLst>
                  <a:tab pos="4397375" algn="l"/>
                </a:tabLst>
                <a:defRPr sz="2800">
                  <a:solidFill>
                    <a:schemeClr val="tx1"/>
                  </a:solidFill>
                  <a:latin typeface="Times New Roman" panose="02020603050405020304" pitchFamily="18" charset="0"/>
                </a:defRPr>
              </a:lvl2pPr>
              <a:lvl3pPr marL="1143000" indent="-228600" eaLnBrk="0" hangingPunct="0">
                <a:tabLst>
                  <a:tab pos="4397375" algn="l"/>
                </a:tabLst>
                <a:defRPr sz="2400">
                  <a:solidFill>
                    <a:schemeClr val="tx1"/>
                  </a:solidFill>
                  <a:latin typeface="Times New Roman" panose="02020603050405020304" pitchFamily="18" charset="0"/>
                </a:defRPr>
              </a:lvl3pPr>
              <a:lvl4pPr marL="1600200" indent="-228600" eaLnBrk="0" hangingPunct="0">
                <a:buChar char="–"/>
                <a:tabLst>
                  <a:tab pos="4397375" algn="l"/>
                </a:tabLst>
                <a:defRPr sz="2000">
                  <a:solidFill>
                    <a:schemeClr val="tx1"/>
                  </a:solidFill>
                  <a:latin typeface="Times New Roman" panose="02020603050405020304" pitchFamily="18" charset="0"/>
                </a:defRPr>
              </a:lvl4pPr>
              <a:lvl5pPr marL="2057400" indent="-228600" eaLnBrk="0" hangingPunct="0">
                <a:buChar char="»"/>
                <a:tabLst>
                  <a:tab pos="4397375" algn="l"/>
                </a:tabLst>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tabLst>
                  <a:tab pos="4397375" algn="l"/>
                </a:tabLst>
                <a:defRPr sz="2000">
                  <a:solidFill>
                    <a:schemeClr val="tx1"/>
                  </a:solidFill>
                  <a:latin typeface="Times New Roman" panose="02020603050405020304" pitchFamily="18" charset="0"/>
                </a:defRPr>
              </a:lvl9pPr>
            </a:lstStyle>
            <a:p>
              <a:pPr eaLnBrk="1" hangingPunct="1">
                <a:buFontTx/>
                <a:buNone/>
              </a:pPr>
              <a:r>
                <a:rPr lang="en-US" altLang="en-US" sz="2800">
                  <a:cs typeface="Times New Roman" panose="02020603050405020304" pitchFamily="18" charset="0"/>
                  <a:sym typeface="Symbol" panose="05050102010706020507" pitchFamily="18" charset="2"/>
                </a:rPr>
                <a:t>=          </a:t>
              </a:r>
              <a:r>
                <a:rPr lang="en-US" altLang="en-US" sz="2800">
                  <a:sym typeface="Symbol" panose="05050102010706020507" pitchFamily="18" charset="2"/>
                </a:rPr>
                <a:t>=</a:t>
              </a:r>
              <a:endParaRPr lang="el-GR" altLang="en-US" sz="2800">
                <a:sym typeface="Symbol" panose="05050102010706020507" pitchFamily="18" charset="2"/>
              </a:endParaRPr>
            </a:p>
          </p:txBody>
        </p:sp>
        <p:grpSp>
          <p:nvGrpSpPr>
            <p:cNvPr id="18" name="Group 51"/>
            <p:cNvGrpSpPr>
              <a:grpSpLocks/>
            </p:cNvGrpSpPr>
            <p:nvPr/>
          </p:nvGrpSpPr>
          <p:grpSpPr bwMode="auto">
            <a:xfrm>
              <a:off x="1680" y="2736"/>
              <a:ext cx="288" cy="650"/>
              <a:chOff x="1668" y="2736"/>
              <a:chExt cx="288" cy="650"/>
            </a:xfrm>
          </p:grpSpPr>
          <p:sp>
            <p:nvSpPr>
              <p:cNvPr id="25" name="Text Box 43"/>
              <p:cNvSpPr txBox="1">
                <a:spLocks noChangeArrowheads="1"/>
              </p:cNvSpPr>
              <p:nvPr/>
            </p:nvSpPr>
            <p:spPr bwMode="auto">
              <a:xfrm>
                <a:off x="1677" y="2736"/>
                <a:ext cx="215"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J</a:t>
                </a:r>
              </a:p>
              <a:p>
                <a:pPr algn="ctr" eaLnBrk="1" hangingPunct="1">
                  <a:buFontTx/>
                  <a:buNone/>
                </a:pPr>
                <a:r>
                  <a:rPr lang="en-US" altLang="en-US" sz="2800" i="1"/>
                  <a:t>c</a:t>
                </a:r>
              </a:p>
            </p:txBody>
          </p:sp>
          <p:sp>
            <p:nvSpPr>
              <p:cNvPr id="26" name="Line 47"/>
              <p:cNvSpPr>
                <a:spLocks noChangeShapeType="1"/>
              </p:cNvSpPr>
              <p:nvPr/>
            </p:nvSpPr>
            <p:spPr bwMode="auto">
              <a:xfrm>
                <a:off x="1668" y="3068"/>
                <a:ext cx="2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 name="Group 50"/>
            <p:cNvGrpSpPr>
              <a:grpSpLocks/>
            </p:cNvGrpSpPr>
            <p:nvPr/>
          </p:nvGrpSpPr>
          <p:grpSpPr bwMode="auto">
            <a:xfrm>
              <a:off x="2181" y="2732"/>
              <a:ext cx="475" cy="650"/>
              <a:chOff x="2284" y="2714"/>
              <a:chExt cx="475" cy="650"/>
            </a:xfrm>
          </p:grpSpPr>
          <p:sp>
            <p:nvSpPr>
              <p:cNvPr id="23" name="Text Box 44"/>
              <p:cNvSpPr txBox="1">
                <a:spLocks noChangeArrowheads="1"/>
              </p:cNvSpPr>
              <p:nvPr/>
            </p:nvSpPr>
            <p:spPr bwMode="auto">
              <a:xfrm>
                <a:off x="2289" y="2714"/>
                <a:ext cx="470"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sym typeface="Symbol" panose="05050102010706020507" pitchFamily="18" charset="2"/>
                  </a:rPr>
                  <a:t> </a:t>
                </a:r>
                <a:r>
                  <a:rPr lang="en-US" altLang="en-US" sz="2800" i="1">
                    <a:sym typeface="Symbol" panose="05050102010706020507" pitchFamily="18" charset="2"/>
                  </a:rPr>
                  <a:t>c</a:t>
                </a:r>
                <a:r>
                  <a:rPr lang="en-US" altLang="en-US" sz="2800" baseline="30000">
                    <a:sym typeface="Symbol" panose="05050102010706020507" pitchFamily="18" charset="2"/>
                  </a:rPr>
                  <a:t>4</a:t>
                </a:r>
                <a:endParaRPr lang="en-US" altLang="en-US" sz="2800" baseline="30000"/>
              </a:p>
              <a:p>
                <a:pPr algn="ctr" eaLnBrk="1" hangingPunct="1">
                  <a:buFontTx/>
                  <a:buNone/>
                </a:pPr>
                <a:r>
                  <a:rPr lang="en-US" altLang="en-US" sz="2800"/>
                  <a:t>2 </a:t>
                </a:r>
                <a:r>
                  <a:rPr lang="en-US" altLang="en-US" sz="2800" i="1"/>
                  <a:t>c</a:t>
                </a:r>
                <a:r>
                  <a:rPr lang="en-US" altLang="en-US" sz="2800" baseline="30000"/>
                  <a:t>2</a:t>
                </a:r>
              </a:p>
            </p:txBody>
          </p:sp>
          <p:sp>
            <p:nvSpPr>
              <p:cNvPr id="24" name="Line 48"/>
              <p:cNvSpPr>
                <a:spLocks noChangeShapeType="1"/>
              </p:cNvSpPr>
              <p:nvPr/>
            </p:nvSpPr>
            <p:spPr bwMode="auto">
              <a:xfrm>
                <a:off x="2284" y="3053"/>
                <a:ext cx="46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 name="Group 52"/>
            <p:cNvGrpSpPr>
              <a:grpSpLocks/>
            </p:cNvGrpSpPr>
            <p:nvPr/>
          </p:nvGrpSpPr>
          <p:grpSpPr bwMode="auto">
            <a:xfrm>
              <a:off x="2787" y="2706"/>
              <a:ext cx="573" cy="650"/>
              <a:chOff x="3065" y="2688"/>
              <a:chExt cx="573" cy="650"/>
            </a:xfrm>
          </p:grpSpPr>
          <p:sp>
            <p:nvSpPr>
              <p:cNvPr id="21" name="Text Box 45"/>
              <p:cNvSpPr txBox="1">
                <a:spLocks noChangeArrowheads="1"/>
              </p:cNvSpPr>
              <p:nvPr/>
            </p:nvSpPr>
            <p:spPr bwMode="auto">
              <a:xfrm>
                <a:off x="3065" y="2688"/>
                <a:ext cx="551"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T</a:t>
                </a:r>
              </a:p>
              <a:p>
                <a:pPr algn="ctr" eaLnBrk="1" hangingPunct="1">
                  <a:buFontTx/>
                  <a:buNone/>
                </a:pPr>
                <a:r>
                  <a:rPr lang="en-US" altLang="en-US" sz="2800" i="1">
                    <a:sym typeface="Symbol" panose="05050102010706020507" pitchFamily="18" charset="2"/>
                  </a:rPr>
                  <a:t></a:t>
                </a:r>
                <a:r>
                  <a:rPr lang="en-US" altLang="en-US" sz="2800" baseline="-25000">
                    <a:sym typeface="Symbol" panose="05050102010706020507" pitchFamily="18" charset="2"/>
                  </a:rPr>
                  <a:t>allow</a:t>
                </a:r>
              </a:p>
            </p:txBody>
          </p:sp>
          <p:sp>
            <p:nvSpPr>
              <p:cNvPr id="22" name="Line 49"/>
              <p:cNvSpPr>
                <a:spLocks noChangeShapeType="1"/>
              </p:cNvSpPr>
              <p:nvPr/>
            </p:nvSpPr>
            <p:spPr bwMode="auto">
              <a:xfrm>
                <a:off x="3120" y="3050"/>
                <a:ext cx="51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27" name="Text Box 54"/>
          <p:cNvSpPr txBox="1">
            <a:spLocks noChangeArrowheads="1"/>
          </p:cNvSpPr>
          <p:nvPr/>
        </p:nvSpPr>
        <p:spPr bwMode="auto">
          <a:xfrm rot="5400000">
            <a:off x="4417219" y="4574381"/>
            <a:ext cx="6762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 .</a:t>
            </a:r>
          </a:p>
        </p:txBody>
      </p:sp>
      <p:sp>
        <p:nvSpPr>
          <p:cNvPr id="28" name="Text Box 55"/>
          <p:cNvSpPr txBox="1">
            <a:spLocks noChangeArrowheads="1"/>
          </p:cNvSpPr>
          <p:nvPr/>
        </p:nvSpPr>
        <p:spPr bwMode="auto">
          <a:xfrm>
            <a:off x="4191000" y="5029200"/>
            <a:ext cx="21605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c</a:t>
            </a:r>
            <a:r>
              <a:rPr lang="en-US" altLang="en-US" sz="2800"/>
              <a:t> = 10.92 mm</a:t>
            </a:r>
          </a:p>
        </p:txBody>
      </p:sp>
      <p:sp>
        <p:nvSpPr>
          <p:cNvPr id="29" name="Text Box 56"/>
          <p:cNvSpPr txBox="1">
            <a:spLocks noChangeArrowheads="1"/>
          </p:cNvSpPr>
          <p:nvPr/>
        </p:nvSpPr>
        <p:spPr bwMode="auto">
          <a:xfrm>
            <a:off x="304800" y="5562600"/>
            <a:ext cx="8153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Since </a:t>
            </a:r>
            <a:r>
              <a:rPr lang="en-US" altLang="en-US" sz="2800"/>
              <a:t>2</a:t>
            </a:r>
            <a:r>
              <a:rPr lang="en-US" altLang="en-US" sz="2800" i="1"/>
              <a:t>c</a:t>
            </a:r>
            <a:r>
              <a:rPr lang="en-US" altLang="en-US" sz="2800"/>
              <a:t> = 21.84 mm</a:t>
            </a:r>
            <a:r>
              <a:rPr lang="en-US" altLang="en-US" sz="2800">
                <a:latin typeface="Arial" panose="020B0604020202020204" pitchFamily="34" charset="0"/>
              </a:rPr>
              <a:t>, select shaft with diameter of </a:t>
            </a:r>
            <a:r>
              <a:rPr lang="en-US" altLang="en-US" sz="2800" i="1"/>
              <a:t>d</a:t>
            </a:r>
            <a:r>
              <a:rPr lang="en-US" altLang="en-US" sz="2800"/>
              <a:t> = 22 mm</a:t>
            </a:r>
          </a:p>
        </p:txBody>
      </p:sp>
    </p:spTree>
    <p:extLst>
      <p:ext uri="{BB962C8B-B14F-4D97-AF65-F5344CB8AC3E}">
        <p14:creationId xmlns:p14="http://schemas.microsoft.com/office/powerpoint/2010/main" val="6601846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5EC63CA-04C4-40FA-A5E1-46C90B8E8173}" type="slidenum">
              <a:rPr lang="en-US" altLang="en-US" sz="1400">
                <a:latin typeface="Arial" panose="020B0604020202020204" pitchFamily="34" charset="0"/>
              </a:rPr>
              <a:pPr eaLnBrk="1" hangingPunct="1"/>
              <a:t>33</a:t>
            </a:fld>
            <a:endParaRPr lang="en-US" altLang="en-US" sz="1400">
              <a:latin typeface="Arial" panose="020B0604020202020204" pitchFamily="34" charset="0"/>
            </a:endParaRP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998538"/>
            <a:ext cx="8915400" cy="5834062"/>
          </a:xfrm>
          <a:prstGeom prst="rect">
            <a:avLst/>
          </a:prstGeom>
          <a:noFill/>
          <a:ln w="9525">
            <a:noFill/>
            <a:miter lim="800000"/>
            <a:headEnd/>
            <a:tailEnd/>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4" name="Rectangle 5"/>
          <p:cNvSpPr>
            <a:spLocks noGrp="1" noChangeArrowheads="1"/>
          </p:cNvSpPr>
          <p:nvPr>
            <p:ph type="title"/>
          </p:nvPr>
        </p:nvSpPr>
        <p:spPr>
          <a:xfrm>
            <a:off x="57150" y="495300"/>
            <a:ext cx="8763000" cy="457200"/>
          </a:xfrm>
          <a:noFill/>
        </p:spPr>
        <p:txBody>
          <a:bodyPr/>
          <a:lstStyle/>
          <a:p>
            <a:pPr eaLnBrk="1" hangingPunct="1"/>
            <a:r>
              <a:rPr lang="en-US" altLang="en-US" dirty="0"/>
              <a:t>EXAMPLE 5.6 (SOLN)</a:t>
            </a:r>
          </a:p>
        </p:txBody>
      </p:sp>
    </p:spTree>
    <p:extLst>
      <p:ext uri="{BB962C8B-B14F-4D97-AF65-F5344CB8AC3E}">
        <p14:creationId xmlns:p14="http://schemas.microsoft.com/office/powerpoint/2010/main" val="1181125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341313" y="457200"/>
            <a:ext cx="8153400" cy="685800"/>
          </a:xfrm>
          <a:noFill/>
        </p:spPr>
        <p:txBody>
          <a:bodyPr/>
          <a:lstStyle/>
          <a:p>
            <a:r>
              <a:rPr lang="en-US" altLang="en-US" sz="2400" dirty="0">
                <a:solidFill>
                  <a:srgbClr val="006DCF"/>
                </a:solidFill>
                <a:latin typeface="Arial Black" panose="020B0A04020102020204" pitchFamily="34" charset="0"/>
              </a:rPr>
              <a:t>ANGLE OF TWIST</a:t>
            </a:r>
            <a:endParaRPr lang="en-US" altLang="zh-CN" sz="2400" dirty="0">
              <a:solidFill>
                <a:srgbClr val="006DCF"/>
              </a:solidFill>
              <a:latin typeface="Arial Black" panose="020B0A04020102020204" pitchFamily="34" charset="0"/>
              <a:ea typeface="SimSun" panose="02010600030101010101" pitchFamily="2" charset="-122"/>
            </a:endParaRPr>
          </a:p>
        </p:txBody>
      </p:sp>
      <p:sp>
        <p:nvSpPr>
          <p:cNvPr id="3" name="Rectangle 4"/>
          <p:cNvSpPr txBox="1">
            <a:spLocks noChangeArrowheads="1"/>
          </p:cNvSpPr>
          <p:nvPr/>
        </p:nvSpPr>
        <p:spPr bwMode="auto">
          <a:xfrm>
            <a:off x="457200" y="685800"/>
            <a:ext cx="8686800" cy="586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endParaRPr lang="en-US" altLang="en-US" sz="2400" dirty="0"/>
          </a:p>
          <a:p>
            <a:pPr marL="457200" indent="-457200"/>
            <a:endParaRPr lang="en-US" altLang="en-US" sz="2400" dirty="0"/>
          </a:p>
          <a:p>
            <a:pPr marL="457200" indent="-457200"/>
            <a:endParaRPr lang="en-US" altLang="en-US" sz="2400" dirty="0"/>
          </a:p>
          <a:p>
            <a:pPr marL="457200" indent="-457200"/>
            <a:endParaRPr lang="en-US" altLang="en-US" sz="2400" dirty="0"/>
          </a:p>
          <a:p>
            <a:pPr marL="457200" indent="-457200"/>
            <a:endParaRPr lang="en-US" altLang="en-US" sz="2400" dirty="0"/>
          </a:p>
          <a:p>
            <a:pPr marL="457200" indent="-457200"/>
            <a:endParaRPr lang="en-US" altLang="en-US" sz="2400" dirty="0"/>
          </a:p>
          <a:p>
            <a:pPr marL="457200" indent="-457200">
              <a:spcBef>
                <a:spcPct val="0"/>
              </a:spcBef>
            </a:pPr>
            <a:endParaRPr lang="en-US" altLang="en-US" sz="2400" dirty="0"/>
          </a:p>
          <a:p>
            <a:pPr marL="457200" indent="-457200">
              <a:spcBef>
                <a:spcPct val="0"/>
              </a:spcBef>
            </a:pPr>
            <a:endParaRPr lang="en-US" altLang="en-US" sz="2400" dirty="0"/>
          </a:p>
          <a:p>
            <a:pPr marL="457200" indent="-457200">
              <a:spcBef>
                <a:spcPct val="0"/>
              </a:spcBef>
            </a:pPr>
            <a:endParaRPr lang="en-US" altLang="en-US" sz="2400" dirty="0"/>
          </a:p>
          <a:p>
            <a:pPr marL="457200" indent="-457200">
              <a:spcBef>
                <a:spcPct val="0"/>
              </a:spcBef>
            </a:pPr>
            <a:endParaRPr lang="en-US" altLang="en-US" sz="2400" dirty="0"/>
          </a:p>
          <a:p>
            <a:pPr marL="457200" indent="-457200">
              <a:spcBef>
                <a:spcPct val="0"/>
              </a:spcBef>
            </a:pPr>
            <a:endParaRPr lang="en-US" altLang="en-US" sz="2400" dirty="0"/>
          </a:p>
          <a:p>
            <a:pPr marL="457200" indent="-457200">
              <a:spcBef>
                <a:spcPct val="0"/>
              </a:spcBef>
            </a:pPr>
            <a:r>
              <a:rPr lang="en-US" altLang="en-US" sz="2400" dirty="0"/>
              <a:t>For constant torque and cross-sectional area:</a:t>
            </a:r>
            <a:endParaRPr lang="en-US" altLang="en-US" sz="2400" baseline="-25000" dirty="0"/>
          </a:p>
          <a:p>
            <a:pPr marL="457200" indent="-457200"/>
            <a:endParaRPr lang="en-US" altLang="en-US" sz="2400" dirty="0"/>
          </a:p>
        </p:txBody>
      </p:sp>
      <p:pic>
        <p:nvPicPr>
          <p:cNvPr id="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2913" y="1066800"/>
            <a:ext cx="5410200"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Object 5"/>
          <p:cNvGraphicFramePr>
            <a:graphicFrameLocks noChangeAspect="1"/>
          </p:cNvGraphicFramePr>
          <p:nvPr/>
        </p:nvGraphicFramePr>
        <p:xfrm>
          <a:off x="3541713" y="3482975"/>
          <a:ext cx="1751012" cy="1619250"/>
        </p:xfrm>
        <a:graphic>
          <a:graphicData uri="http://schemas.openxmlformats.org/presentationml/2006/ole">
            <mc:AlternateContent xmlns:mc="http://schemas.openxmlformats.org/markup-compatibility/2006">
              <mc:Choice xmlns:v="urn:schemas-microsoft-com:vml" Requires="v">
                <p:oleObj name="Equation" r:id="rId3" imgW="939392" imgH="863225" progId="Equation.3">
                  <p:embed/>
                </p:oleObj>
              </mc:Choice>
              <mc:Fallback>
                <p:oleObj name="Equation" r:id="rId3" imgW="939392" imgH="86322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1713" y="3482975"/>
                        <a:ext cx="1751012" cy="161925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5"/>
          <p:cNvGraphicFramePr>
            <a:graphicFrameLocks noChangeAspect="1"/>
          </p:cNvGraphicFramePr>
          <p:nvPr/>
        </p:nvGraphicFramePr>
        <p:xfrm>
          <a:off x="3733800" y="5602288"/>
          <a:ext cx="922338" cy="738187"/>
        </p:xfrm>
        <a:graphic>
          <a:graphicData uri="http://schemas.openxmlformats.org/presentationml/2006/ole">
            <mc:AlternateContent xmlns:mc="http://schemas.openxmlformats.org/markup-compatibility/2006">
              <mc:Choice xmlns:v="urn:schemas-microsoft-com:vml" Requires="v">
                <p:oleObj name="Equation" r:id="rId5" imgW="495085" imgH="393529" progId="Equation.3">
                  <p:embed/>
                </p:oleObj>
              </mc:Choice>
              <mc:Fallback>
                <p:oleObj name="Equation" r:id="rId5" imgW="495085"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800" y="5602288"/>
                        <a:ext cx="922338" cy="73818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 name="Picture 17" descr="home">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16913" y="5822950"/>
            <a:ext cx="5397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85579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A2AF114-47F6-486F-9087-EB39AD15C58B}" type="slidenum">
              <a:rPr lang="en-US" altLang="en-US" sz="1400">
                <a:latin typeface="Arial" panose="020B0604020202020204" pitchFamily="34" charset="0"/>
              </a:rPr>
              <a:pPr eaLnBrk="1" hangingPunct="1"/>
              <a:t>35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5.4 ANGLE OF TWIST</a:t>
            </a:r>
          </a:p>
        </p:txBody>
      </p:sp>
      <p:sp>
        <p:nvSpPr>
          <p:cNvPr id="4" name="Rectangle 3"/>
          <p:cNvSpPr txBox="1">
            <a:spLocks noChangeArrowheads="1"/>
          </p:cNvSpPr>
          <p:nvPr/>
        </p:nvSpPr>
        <p:spPr bwMode="auto">
          <a:xfrm>
            <a:off x="157163" y="1143000"/>
            <a:ext cx="8758237"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i="1">
                <a:latin typeface="Arial" panose="020B0604020202020204" pitchFamily="34" charset="0"/>
              </a:rPr>
              <a:t>Angle of twist</a:t>
            </a:r>
            <a:r>
              <a:rPr lang="en-US" altLang="en-US" sz="2800">
                <a:latin typeface="Arial" panose="020B0604020202020204" pitchFamily="34" charset="0"/>
              </a:rPr>
              <a:t> is important when analyzing reactions on statically indeterminate shafts</a:t>
            </a:r>
          </a:p>
        </p:txBody>
      </p:sp>
      <p:grpSp>
        <p:nvGrpSpPr>
          <p:cNvPr id="5" name="Group 21"/>
          <p:cNvGrpSpPr>
            <a:grpSpLocks/>
          </p:cNvGrpSpPr>
          <p:nvPr/>
        </p:nvGrpSpPr>
        <p:grpSpPr bwMode="auto">
          <a:xfrm>
            <a:off x="2819400" y="2133600"/>
            <a:ext cx="2743200" cy="1295400"/>
            <a:chOff x="1680" y="1296"/>
            <a:chExt cx="1728" cy="816"/>
          </a:xfrm>
        </p:grpSpPr>
        <p:sp>
          <p:nvSpPr>
            <p:cNvPr id="6" name="Rectangle 20"/>
            <p:cNvSpPr>
              <a:spLocks noChangeArrowheads="1"/>
            </p:cNvSpPr>
            <p:nvPr/>
          </p:nvSpPr>
          <p:spPr bwMode="auto">
            <a:xfrm>
              <a:off x="1680" y="1296"/>
              <a:ext cx="1728"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grpSp>
          <p:nvGrpSpPr>
            <p:cNvPr id="7" name="Group 19"/>
            <p:cNvGrpSpPr>
              <a:grpSpLocks/>
            </p:cNvGrpSpPr>
            <p:nvPr/>
          </p:nvGrpSpPr>
          <p:grpSpPr bwMode="auto">
            <a:xfrm>
              <a:off x="1811" y="1344"/>
              <a:ext cx="1357" cy="650"/>
              <a:chOff x="1728" y="1435"/>
              <a:chExt cx="1357" cy="650"/>
            </a:xfrm>
          </p:grpSpPr>
          <p:sp>
            <p:nvSpPr>
              <p:cNvPr id="8" name="Text Box 12"/>
              <p:cNvSpPr txBox="1">
                <a:spLocks noChangeArrowheads="1"/>
              </p:cNvSpPr>
              <p:nvPr/>
            </p:nvSpPr>
            <p:spPr bwMode="auto">
              <a:xfrm>
                <a:off x="1728" y="1584"/>
                <a:ext cx="47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sym typeface="Symbol" panose="05050102010706020507" pitchFamily="18" charset="2"/>
                  </a:rPr>
                  <a:t>  =</a:t>
                </a:r>
                <a:endParaRPr lang="en-US" altLang="en-US" sz="2800" i="1" baseline="-25000">
                  <a:sym typeface="Symbol" panose="05050102010706020507" pitchFamily="18" charset="2"/>
                </a:endParaRPr>
              </a:p>
            </p:txBody>
          </p:sp>
          <p:sp>
            <p:nvSpPr>
              <p:cNvPr id="9" name="Rectangle 13"/>
              <p:cNvSpPr>
                <a:spLocks noChangeArrowheads="1"/>
              </p:cNvSpPr>
              <p:nvPr/>
            </p:nvSpPr>
            <p:spPr bwMode="auto">
              <a:xfrm>
                <a:off x="2328" y="1435"/>
                <a:ext cx="757"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T(x) dx</a:t>
                </a:r>
                <a:endParaRPr lang="en-US" altLang="en-US" sz="2800" i="1" baseline="-25000">
                  <a:sym typeface="Symbol" panose="05050102010706020507" pitchFamily="18" charset="2"/>
                </a:endParaRPr>
              </a:p>
              <a:p>
                <a:pPr algn="ctr" eaLnBrk="1" hangingPunct="1">
                  <a:buFontTx/>
                  <a:buNone/>
                </a:pPr>
                <a:r>
                  <a:rPr lang="en-US" altLang="en-US" sz="2800" i="1">
                    <a:sym typeface="Symbol" panose="05050102010706020507" pitchFamily="18" charset="2"/>
                  </a:rPr>
                  <a:t>J(x) G</a:t>
                </a:r>
              </a:p>
            </p:txBody>
          </p:sp>
          <p:sp>
            <p:nvSpPr>
              <p:cNvPr id="10" name="Line 14"/>
              <p:cNvSpPr>
                <a:spLocks noChangeShapeType="1"/>
              </p:cNvSpPr>
              <p:nvPr/>
            </p:nvSpPr>
            <p:spPr bwMode="auto">
              <a:xfrm>
                <a:off x="2400" y="1776"/>
                <a:ext cx="63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Text Box 15"/>
              <p:cNvSpPr txBox="1">
                <a:spLocks noChangeArrowheads="1"/>
              </p:cNvSpPr>
              <p:nvPr/>
            </p:nvSpPr>
            <p:spPr bwMode="auto">
              <a:xfrm>
                <a:off x="2112" y="1514"/>
                <a:ext cx="28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000">
                    <a:cs typeface="Times New Roman" panose="02020603050405020304" pitchFamily="18" charset="0"/>
                  </a:rPr>
                  <a:t>∫</a:t>
                </a:r>
                <a:r>
                  <a:rPr lang="en-US" altLang="en-US" sz="2800" baseline="-25000">
                    <a:cs typeface="Times New Roman" panose="02020603050405020304" pitchFamily="18" charset="0"/>
                  </a:rPr>
                  <a:t>0</a:t>
                </a:r>
                <a:endParaRPr lang="en-US" altLang="en-US" sz="2800" i="1">
                  <a:cs typeface="Times New Roman" panose="02020603050405020304" pitchFamily="18" charset="0"/>
                  <a:sym typeface="Symbol" panose="05050102010706020507" pitchFamily="18" charset="2"/>
                </a:endParaRPr>
              </a:p>
            </p:txBody>
          </p:sp>
          <p:sp>
            <p:nvSpPr>
              <p:cNvPr id="12" name="Rectangle 17"/>
              <p:cNvSpPr>
                <a:spLocks noChangeArrowheads="1"/>
              </p:cNvSpPr>
              <p:nvPr/>
            </p:nvSpPr>
            <p:spPr bwMode="auto">
              <a:xfrm>
                <a:off x="2226" y="1476"/>
                <a:ext cx="2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1800"/>
                  <a:t>L</a:t>
                </a:r>
              </a:p>
            </p:txBody>
          </p:sp>
        </p:grpSp>
      </p:grpSp>
      <p:sp>
        <p:nvSpPr>
          <p:cNvPr id="13" name="Text Box 18"/>
          <p:cNvSpPr txBox="1">
            <a:spLocks noChangeArrowheads="1"/>
          </p:cNvSpPr>
          <p:nvPr/>
        </p:nvSpPr>
        <p:spPr bwMode="auto">
          <a:xfrm>
            <a:off x="365125" y="3413125"/>
            <a:ext cx="8550275" cy="291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73138" indent="-973138"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 typeface="Symbol" panose="05050102010706020507" pitchFamily="18" charset="2"/>
              <a:buNone/>
            </a:pPr>
            <a:r>
              <a:rPr lang="en-US" altLang="en-US" sz="2800" i="1" dirty="0">
                <a:latin typeface="Arial" panose="020B0604020202020204" pitchFamily="34" charset="0"/>
                <a:sym typeface="Symbol" panose="05050102010706020507" pitchFamily="18" charset="2"/>
              </a:rPr>
              <a:t></a:t>
            </a:r>
            <a:r>
              <a:rPr lang="en-US" altLang="en-US" sz="2800" dirty="0">
                <a:latin typeface="Arial" panose="020B0604020202020204" pitchFamily="34" charset="0"/>
                <a:sym typeface="Symbol" panose="05050102010706020507" pitchFamily="18" charset="2"/>
              </a:rPr>
              <a:t>  = angle of twist, in radians</a:t>
            </a:r>
          </a:p>
          <a:p>
            <a:pPr eaLnBrk="1" hangingPunct="1">
              <a:buFont typeface="Symbol" panose="05050102010706020507" pitchFamily="18" charset="2"/>
              <a:buNone/>
            </a:pPr>
            <a:r>
              <a:rPr lang="en-US" altLang="en-US" sz="2800" i="1" dirty="0">
                <a:sym typeface="Symbol" panose="05050102010706020507" pitchFamily="18" charset="2"/>
              </a:rPr>
              <a:t>T</a:t>
            </a:r>
            <a:r>
              <a:rPr lang="en-US" altLang="en-US" sz="2800" dirty="0">
                <a:sym typeface="Symbol" panose="05050102010706020507" pitchFamily="18" charset="2"/>
              </a:rPr>
              <a:t>(</a:t>
            </a:r>
            <a:r>
              <a:rPr lang="en-US" altLang="en-US" sz="2800" i="1" dirty="0">
                <a:sym typeface="Symbol" panose="05050102010706020507" pitchFamily="18" charset="2"/>
              </a:rPr>
              <a:t>x</a:t>
            </a:r>
            <a:r>
              <a:rPr lang="en-US" altLang="en-US" sz="2800" dirty="0">
                <a:sym typeface="Symbol" panose="05050102010706020507" pitchFamily="18" charset="2"/>
              </a:rPr>
              <a:t>)</a:t>
            </a:r>
            <a:r>
              <a:rPr lang="en-US" altLang="en-US" sz="2800" dirty="0">
                <a:latin typeface="Arial" panose="020B0604020202020204" pitchFamily="34" charset="0"/>
                <a:sym typeface="Symbol" panose="05050102010706020507" pitchFamily="18" charset="2"/>
              </a:rPr>
              <a:t> = internal torque at arbitrary position </a:t>
            </a:r>
            <a:r>
              <a:rPr lang="en-US" altLang="en-US" sz="2800" i="1" dirty="0">
                <a:sym typeface="Symbol" panose="05050102010706020507" pitchFamily="18" charset="2"/>
              </a:rPr>
              <a:t>x</a:t>
            </a:r>
            <a:r>
              <a:rPr lang="en-US" altLang="en-US" sz="2800" dirty="0">
                <a:latin typeface="Arial" panose="020B0604020202020204" pitchFamily="34" charset="0"/>
                <a:sym typeface="Symbol" panose="05050102010706020507" pitchFamily="18" charset="2"/>
              </a:rPr>
              <a:t>, found from method of sections and equation of moment equilibrium applied about shaft’s axis</a:t>
            </a:r>
          </a:p>
          <a:p>
            <a:pPr eaLnBrk="1" hangingPunct="1">
              <a:buFont typeface="Symbol" panose="05050102010706020507" pitchFamily="18" charset="2"/>
              <a:buNone/>
            </a:pPr>
            <a:r>
              <a:rPr lang="en-US" altLang="en-US" sz="2800" i="1" dirty="0">
                <a:sym typeface="Symbol" panose="05050102010706020507" pitchFamily="18" charset="2"/>
              </a:rPr>
              <a:t>J</a:t>
            </a:r>
            <a:r>
              <a:rPr lang="en-US" altLang="en-US" sz="2800" dirty="0">
                <a:sym typeface="Symbol" panose="05050102010706020507" pitchFamily="18" charset="2"/>
              </a:rPr>
              <a:t>(</a:t>
            </a:r>
            <a:r>
              <a:rPr lang="en-US" altLang="en-US" sz="2800" i="1" dirty="0">
                <a:sym typeface="Symbol" panose="05050102010706020507" pitchFamily="18" charset="2"/>
              </a:rPr>
              <a:t>x</a:t>
            </a:r>
            <a:r>
              <a:rPr lang="en-US" altLang="en-US" sz="2800" dirty="0">
                <a:sym typeface="Symbol" panose="05050102010706020507" pitchFamily="18" charset="2"/>
              </a:rPr>
              <a:t>)</a:t>
            </a:r>
            <a:r>
              <a:rPr lang="en-US" altLang="en-US" sz="2800" dirty="0">
                <a:latin typeface="Arial" panose="020B0604020202020204" pitchFamily="34" charset="0"/>
                <a:sym typeface="Symbol" panose="05050102010706020507" pitchFamily="18" charset="2"/>
              </a:rPr>
              <a:t> = polar moment of inertia as a function of </a:t>
            </a:r>
            <a:r>
              <a:rPr lang="en-US" altLang="en-US" sz="2800" i="1" dirty="0">
                <a:sym typeface="Symbol" panose="05050102010706020507" pitchFamily="18" charset="2"/>
              </a:rPr>
              <a:t>x</a:t>
            </a:r>
          </a:p>
          <a:p>
            <a:pPr eaLnBrk="1" hangingPunct="1">
              <a:buFont typeface="Symbol" panose="05050102010706020507" pitchFamily="18" charset="2"/>
              <a:buNone/>
            </a:pPr>
            <a:r>
              <a:rPr lang="en-US" altLang="en-US" sz="2800" i="1" dirty="0">
                <a:sym typeface="Symbol" panose="05050102010706020507" pitchFamily="18" charset="2"/>
              </a:rPr>
              <a:t>G</a:t>
            </a:r>
            <a:r>
              <a:rPr lang="en-US" altLang="en-US" sz="2800" dirty="0">
                <a:latin typeface="Arial" panose="020B0604020202020204" pitchFamily="34" charset="0"/>
                <a:sym typeface="Symbol" panose="05050102010706020507" pitchFamily="18" charset="2"/>
              </a:rPr>
              <a:t> = shear modulus of elasticity for material</a:t>
            </a:r>
          </a:p>
        </p:txBody>
      </p:sp>
    </p:spTree>
    <p:extLst>
      <p:ext uri="{BB962C8B-B14F-4D97-AF65-F5344CB8AC3E}">
        <p14:creationId xmlns:p14="http://schemas.microsoft.com/office/powerpoint/2010/main" val="264478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0EB0F2B-362B-41BA-B24B-81B2F1C3CB01}" type="slidenum">
              <a:rPr lang="en-US" altLang="en-US" sz="1400">
                <a:latin typeface="Arial" panose="020B0604020202020204" pitchFamily="34" charset="0"/>
              </a:rPr>
              <a:pPr eaLnBrk="1" hangingPunct="1"/>
              <a:t>36</a:t>
            </a:fld>
            <a:endParaRPr lang="en-US" altLang="en-US" sz="1400">
              <a:latin typeface="Arial" panose="020B0604020202020204" pitchFamily="34" charset="0"/>
            </a:endParaRPr>
          </a:p>
        </p:txBody>
      </p:sp>
      <p:pic>
        <p:nvPicPr>
          <p:cNvPr id="3" name="Picture 13" descr="AACLPBU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553200" y="1143000"/>
            <a:ext cx="2398713" cy="2143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p:cNvSpPr>
            <a:spLocks noGrp="1" noChangeArrowheads="1"/>
          </p:cNvSpPr>
          <p:nvPr>
            <p:ph type="title"/>
          </p:nvPr>
        </p:nvSpPr>
        <p:spPr>
          <a:xfrm>
            <a:off x="57150" y="495300"/>
            <a:ext cx="8763000" cy="457200"/>
          </a:xfrm>
          <a:noFill/>
        </p:spPr>
        <p:txBody>
          <a:bodyPr/>
          <a:lstStyle/>
          <a:p>
            <a:pPr eaLnBrk="1" hangingPunct="1"/>
            <a:r>
              <a:rPr lang="en-US" altLang="en-US" dirty="0"/>
              <a:t>5.4 ANGLE OF TWIST</a:t>
            </a:r>
          </a:p>
        </p:txBody>
      </p:sp>
      <p:sp>
        <p:nvSpPr>
          <p:cNvPr id="5" name="Rectangle 3"/>
          <p:cNvSpPr txBox="1">
            <a:spLocks noChangeArrowheads="1"/>
          </p:cNvSpPr>
          <p:nvPr/>
        </p:nvSpPr>
        <p:spPr bwMode="auto">
          <a:xfrm>
            <a:off x="157163" y="11430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a:solidFill>
                  <a:srgbClr val="CC3300"/>
                </a:solidFill>
                <a:latin typeface="Arial" panose="020B0604020202020204" pitchFamily="34" charset="0"/>
              </a:rPr>
              <a:t>Constant torque and x-sectional area</a:t>
            </a:r>
          </a:p>
        </p:txBody>
      </p:sp>
      <p:grpSp>
        <p:nvGrpSpPr>
          <p:cNvPr id="6" name="Group 15"/>
          <p:cNvGrpSpPr>
            <a:grpSpLocks/>
          </p:cNvGrpSpPr>
          <p:nvPr/>
        </p:nvGrpSpPr>
        <p:grpSpPr bwMode="auto">
          <a:xfrm>
            <a:off x="3429000" y="1752600"/>
            <a:ext cx="1981200" cy="1295400"/>
            <a:chOff x="2160" y="1104"/>
            <a:chExt cx="1248" cy="816"/>
          </a:xfrm>
        </p:grpSpPr>
        <p:sp>
          <p:nvSpPr>
            <p:cNvPr id="7" name="Rectangle 5"/>
            <p:cNvSpPr>
              <a:spLocks noChangeArrowheads="1"/>
            </p:cNvSpPr>
            <p:nvPr/>
          </p:nvSpPr>
          <p:spPr bwMode="auto">
            <a:xfrm>
              <a:off x="2160" y="1104"/>
              <a:ext cx="1248"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8" name="Text Box 7"/>
            <p:cNvSpPr txBox="1">
              <a:spLocks noChangeArrowheads="1"/>
            </p:cNvSpPr>
            <p:nvPr/>
          </p:nvSpPr>
          <p:spPr bwMode="auto">
            <a:xfrm>
              <a:off x="2304" y="1317"/>
              <a:ext cx="47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sym typeface="Symbol" panose="05050102010706020507" pitchFamily="18" charset="2"/>
                </a:rPr>
                <a:t>  =</a:t>
              </a:r>
              <a:endParaRPr lang="en-US" altLang="en-US" sz="2800" i="1" baseline="-25000">
                <a:sym typeface="Symbol" panose="05050102010706020507" pitchFamily="18" charset="2"/>
              </a:endParaRPr>
            </a:p>
          </p:txBody>
        </p:sp>
        <p:sp>
          <p:nvSpPr>
            <p:cNvPr id="9" name="Rectangle 8"/>
            <p:cNvSpPr>
              <a:spLocks noChangeArrowheads="1"/>
            </p:cNvSpPr>
            <p:nvPr/>
          </p:nvSpPr>
          <p:spPr bwMode="auto">
            <a:xfrm>
              <a:off x="2791" y="1152"/>
              <a:ext cx="377"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TL</a:t>
              </a:r>
              <a:endParaRPr lang="en-US" altLang="en-US" sz="2800" i="1" baseline="-25000">
                <a:sym typeface="Symbol" panose="05050102010706020507" pitchFamily="18" charset="2"/>
              </a:endParaRPr>
            </a:p>
            <a:p>
              <a:pPr algn="ctr" eaLnBrk="1" hangingPunct="1">
                <a:buFontTx/>
                <a:buNone/>
              </a:pPr>
              <a:r>
                <a:rPr lang="en-US" altLang="en-US" sz="2800" i="1">
                  <a:sym typeface="Symbol" panose="05050102010706020507" pitchFamily="18" charset="2"/>
                </a:rPr>
                <a:t>JG</a:t>
              </a:r>
            </a:p>
          </p:txBody>
        </p:sp>
      </p:grpSp>
      <p:sp>
        <p:nvSpPr>
          <p:cNvPr id="10" name="Line 9"/>
          <p:cNvSpPr>
            <a:spLocks noChangeShapeType="1"/>
          </p:cNvSpPr>
          <p:nvPr/>
        </p:nvSpPr>
        <p:spPr bwMode="auto">
          <a:xfrm>
            <a:off x="4373563" y="2370138"/>
            <a:ext cx="7318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Text Box 12"/>
          <p:cNvSpPr txBox="1">
            <a:spLocks noChangeArrowheads="1"/>
          </p:cNvSpPr>
          <p:nvPr/>
        </p:nvSpPr>
        <p:spPr bwMode="auto">
          <a:xfrm>
            <a:off x="304800" y="3276600"/>
            <a:ext cx="8550275"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 typeface="Symbol" panose="05050102010706020507" pitchFamily="18" charset="2"/>
              <a:buNone/>
            </a:pPr>
            <a:r>
              <a:rPr lang="en-US" altLang="en-US" sz="2800">
                <a:latin typeface="Arial" panose="020B0604020202020204" pitchFamily="34" charset="0"/>
                <a:sym typeface="Symbol" panose="05050102010706020507" pitchFamily="18" charset="2"/>
              </a:rPr>
              <a:t>If shaft is subjected to several different torques, or x-sectional area or shear modulus changes suddenly from one region of the shaft to the next, then apply Eqn 5-15 to each segment before vectorially adding each segment’s angle of twist:</a:t>
            </a:r>
          </a:p>
        </p:txBody>
      </p:sp>
      <p:grpSp>
        <p:nvGrpSpPr>
          <p:cNvPr id="12" name="Group 24"/>
          <p:cNvGrpSpPr>
            <a:grpSpLocks/>
          </p:cNvGrpSpPr>
          <p:nvPr/>
        </p:nvGrpSpPr>
        <p:grpSpPr bwMode="auto">
          <a:xfrm>
            <a:off x="5486400" y="5105400"/>
            <a:ext cx="2057400" cy="1295400"/>
            <a:chOff x="3696" y="3360"/>
            <a:chExt cx="1296" cy="816"/>
          </a:xfrm>
        </p:grpSpPr>
        <p:sp>
          <p:nvSpPr>
            <p:cNvPr id="13" name="Rectangle 17"/>
            <p:cNvSpPr>
              <a:spLocks noChangeArrowheads="1"/>
            </p:cNvSpPr>
            <p:nvPr/>
          </p:nvSpPr>
          <p:spPr bwMode="auto">
            <a:xfrm>
              <a:off x="3696" y="3360"/>
              <a:ext cx="1296"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14" name="Text Box 19"/>
            <p:cNvSpPr txBox="1">
              <a:spLocks noChangeArrowheads="1"/>
            </p:cNvSpPr>
            <p:nvPr/>
          </p:nvSpPr>
          <p:spPr bwMode="auto">
            <a:xfrm>
              <a:off x="3792" y="3557"/>
              <a:ext cx="47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sym typeface="Symbol" panose="05050102010706020507" pitchFamily="18" charset="2"/>
                </a:rPr>
                <a:t>  =</a:t>
              </a:r>
              <a:endParaRPr lang="en-US" altLang="en-US" sz="2800" i="1" baseline="-25000">
                <a:sym typeface="Symbol" panose="05050102010706020507" pitchFamily="18" charset="2"/>
              </a:endParaRPr>
            </a:p>
          </p:txBody>
        </p:sp>
        <p:sp>
          <p:nvSpPr>
            <p:cNvPr id="15" name="Rectangle 20"/>
            <p:cNvSpPr>
              <a:spLocks noChangeArrowheads="1"/>
            </p:cNvSpPr>
            <p:nvPr/>
          </p:nvSpPr>
          <p:spPr bwMode="auto">
            <a:xfrm>
              <a:off x="4423" y="3408"/>
              <a:ext cx="377"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TL</a:t>
              </a:r>
            </a:p>
            <a:p>
              <a:pPr algn="ctr" eaLnBrk="1" hangingPunct="1">
                <a:buFontTx/>
                <a:buNone/>
              </a:pPr>
              <a:r>
                <a:rPr lang="en-US" altLang="en-US" sz="2800" i="1">
                  <a:sym typeface="Symbol" panose="05050102010706020507" pitchFamily="18" charset="2"/>
                </a:rPr>
                <a:t>JG</a:t>
              </a:r>
            </a:p>
          </p:txBody>
        </p:sp>
        <p:sp>
          <p:nvSpPr>
            <p:cNvPr id="16" name="Line 21"/>
            <p:cNvSpPr>
              <a:spLocks noChangeShapeType="1"/>
            </p:cNvSpPr>
            <p:nvPr/>
          </p:nvSpPr>
          <p:spPr bwMode="auto">
            <a:xfrm>
              <a:off x="4435" y="3731"/>
              <a:ext cx="40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Text Box 22"/>
            <p:cNvSpPr txBox="1">
              <a:spLocks noChangeArrowheads="1"/>
            </p:cNvSpPr>
            <p:nvPr/>
          </p:nvSpPr>
          <p:spPr bwMode="auto">
            <a:xfrm>
              <a:off x="4176" y="3515"/>
              <a:ext cx="305"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000">
                  <a:cs typeface="Times New Roman" panose="02020603050405020304" pitchFamily="18" charset="0"/>
                  <a:sym typeface="Symbol" panose="05050102010706020507" pitchFamily="18" charset="2"/>
                </a:rPr>
                <a:t></a:t>
              </a:r>
              <a:endParaRPr lang="en-US" altLang="en-US" sz="2800" i="1">
                <a:cs typeface="Times New Roman" panose="02020603050405020304" pitchFamily="18" charset="0"/>
                <a:sym typeface="Symbol" panose="05050102010706020507" pitchFamily="18" charset="2"/>
              </a:endParaRPr>
            </a:p>
          </p:txBody>
        </p:sp>
      </p:grpSp>
    </p:spTree>
    <p:extLst>
      <p:ext uri="{BB962C8B-B14F-4D97-AF65-F5344CB8AC3E}">
        <p14:creationId xmlns:p14="http://schemas.microsoft.com/office/powerpoint/2010/main" val="2877321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5E5F-EF60-A58B-20AA-3DE8AFD740CA}"/>
            </a:ext>
          </a:extLst>
        </p:cNvPr>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7D719132-BA3B-FA43-0232-F00E6BC58BC6}"/>
              </a:ext>
            </a:extLst>
          </p:cNvPr>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54B8903B-A28C-43C0-B317-5A1BC7544D47}" type="slidenum">
              <a:rPr lang="en-US" altLang="en-US" sz="1400">
                <a:latin typeface="Arial" panose="020B0604020202020204" pitchFamily="34" charset="0"/>
              </a:rPr>
              <a:pPr eaLnBrk="1" hangingPunct="1"/>
              <a:t>37</a:t>
            </a:fld>
            <a:endParaRPr lang="en-US" altLang="en-US" sz="1400">
              <a:latin typeface="Arial" panose="020B0604020202020204" pitchFamily="34" charset="0"/>
            </a:endParaRPr>
          </a:p>
        </p:txBody>
      </p:sp>
      <p:sp>
        <p:nvSpPr>
          <p:cNvPr id="3" name="Rectangle 2">
            <a:extLst>
              <a:ext uri="{FF2B5EF4-FFF2-40B4-BE49-F238E27FC236}">
                <a16:creationId xmlns:a16="http://schemas.microsoft.com/office/drawing/2014/main" id="{1896A13D-4C01-A1A2-4029-60F3EA6C1060}"/>
              </a:ext>
            </a:extLst>
          </p:cNvPr>
          <p:cNvSpPr>
            <a:spLocks noGrp="1" noChangeArrowheads="1"/>
          </p:cNvSpPr>
          <p:nvPr>
            <p:ph type="title"/>
          </p:nvPr>
        </p:nvSpPr>
        <p:spPr>
          <a:xfrm>
            <a:off x="57150" y="495300"/>
            <a:ext cx="8763000" cy="457200"/>
          </a:xfrm>
          <a:noFill/>
        </p:spPr>
        <p:txBody>
          <a:bodyPr/>
          <a:lstStyle/>
          <a:p>
            <a:pPr eaLnBrk="1" hangingPunct="1"/>
            <a:r>
              <a:rPr lang="en-US" altLang="en-US" dirty="0"/>
              <a:t>5.4 ANGLE OF TWIST</a:t>
            </a:r>
          </a:p>
        </p:txBody>
      </p:sp>
      <p:sp>
        <p:nvSpPr>
          <p:cNvPr id="4" name="Rectangle 3">
            <a:extLst>
              <a:ext uri="{FF2B5EF4-FFF2-40B4-BE49-F238E27FC236}">
                <a16:creationId xmlns:a16="http://schemas.microsoft.com/office/drawing/2014/main" id="{F2EB49D0-167B-C361-76C3-DC05D189C540}"/>
              </a:ext>
            </a:extLst>
          </p:cNvPr>
          <p:cNvSpPr txBox="1">
            <a:spLocks noChangeArrowheads="1"/>
          </p:cNvSpPr>
          <p:nvPr/>
        </p:nvSpPr>
        <p:spPr bwMode="auto">
          <a:xfrm>
            <a:off x="157163" y="10668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endParaRPr lang="en-US" altLang="en-US" sz="2800" b="1" dirty="0">
              <a:solidFill>
                <a:srgbClr val="CC3300"/>
              </a:solidFill>
              <a:latin typeface="Arial" panose="020B0604020202020204" pitchFamily="34" charset="0"/>
            </a:endParaRP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B3D8529C-0748-968F-8BA5-99EE4F99D436}"/>
                  </a:ext>
                </a:extLst>
              </p:cNvPr>
              <p:cNvSpPr txBox="1"/>
              <p:nvPr/>
            </p:nvSpPr>
            <p:spPr>
              <a:xfrm>
                <a:off x="3590005" y="1292551"/>
                <a:ext cx="1310423" cy="996298"/>
              </a:xfrm>
              <a:prstGeom prst="rect">
                <a:avLst/>
              </a:prstGeom>
              <a:noFill/>
              <a:ln>
                <a:solidFill>
                  <a:schemeClr val="tx1"/>
                </a:solidFill>
              </a:ln>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m:rPr>
                          <m:nor/>
                        </m:rPr>
                        <a:rPr lang="en-US" altLang="en-US" sz="3200" i="1" dirty="0" smtClean="0">
                          <a:sym typeface="Symbol" panose="05050102010706020507" pitchFamily="18" charset="2"/>
                        </a:rPr>
                        <m:t></m:t>
                      </m:r>
                      <m:r>
                        <a:rPr lang="en-US" altLang="en-US" sz="3200" b="0" i="1" dirty="0" smtClean="0">
                          <a:latin typeface="Cambria Math" panose="02040503050406030204" pitchFamily="18" charset="0"/>
                          <a:sym typeface="Symbol" panose="05050102010706020507" pitchFamily="18" charset="2"/>
                        </a:rPr>
                        <m:t>=</m:t>
                      </m:r>
                      <m:f>
                        <m:fPr>
                          <m:ctrlPr>
                            <a:rPr lang="en-US" altLang="en-US" sz="3200" i="1" dirty="0" smtClean="0">
                              <a:latin typeface="Cambria Math" panose="02040503050406030204" pitchFamily="18" charset="0"/>
                              <a:sym typeface="Symbol" panose="05050102010706020507" pitchFamily="18" charset="2"/>
                            </a:rPr>
                          </m:ctrlPr>
                        </m:fPr>
                        <m:num>
                          <m:r>
                            <a:rPr lang="en-US" altLang="en-US" sz="3200" b="0" i="1" dirty="0" smtClean="0">
                              <a:latin typeface="Cambria Math" panose="02040503050406030204" pitchFamily="18" charset="0"/>
                              <a:sym typeface="Symbol" panose="05050102010706020507" pitchFamily="18" charset="2"/>
                            </a:rPr>
                            <m:t>𝑇𝐿</m:t>
                          </m:r>
                        </m:num>
                        <m:den>
                          <m:r>
                            <a:rPr lang="en-US" altLang="en-US" sz="3200" b="0" i="1" dirty="0" smtClean="0">
                              <a:latin typeface="Cambria Math" panose="02040503050406030204" pitchFamily="18" charset="0"/>
                              <a:sym typeface="Symbol" panose="05050102010706020507" pitchFamily="18" charset="2"/>
                            </a:rPr>
                            <m:t>𝐽𝐺</m:t>
                          </m:r>
                        </m:den>
                      </m:f>
                    </m:oMath>
                  </m:oMathPara>
                </a14:m>
                <a:endParaRPr lang="en-MY" sz="3200" dirty="0"/>
              </a:p>
            </p:txBody>
          </p:sp>
        </mc:Choice>
        <mc:Fallback>
          <p:sp>
            <p:nvSpPr>
              <p:cNvPr id="8" name="TextBox 7">
                <a:extLst>
                  <a:ext uri="{FF2B5EF4-FFF2-40B4-BE49-F238E27FC236}">
                    <a16:creationId xmlns:a16="http://schemas.microsoft.com/office/drawing/2014/main" id="{B3D8529C-0748-968F-8BA5-99EE4F99D436}"/>
                  </a:ext>
                </a:extLst>
              </p:cNvPr>
              <p:cNvSpPr txBox="1">
                <a:spLocks noRot="1" noChangeAspect="1" noMove="1" noResize="1" noEditPoints="1" noAdjustHandles="1" noChangeArrowheads="1" noChangeShapeType="1" noTextEdit="1"/>
              </p:cNvSpPr>
              <p:nvPr/>
            </p:nvSpPr>
            <p:spPr>
              <a:xfrm>
                <a:off x="3590005" y="1292551"/>
                <a:ext cx="1310423" cy="996298"/>
              </a:xfrm>
              <a:prstGeom prst="rect">
                <a:avLst/>
              </a:prstGeom>
              <a:blipFill>
                <a:blip r:embed="rId2"/>
                <a:stretch>
                  <a:fillRect/>
                </a:stretch>
              </a:blipFill>
              <a:ln>
                <a:solidFill>
                  <a:schemeClr val="tx1"/>
                </a:solidFill>
              </a:ln>
            </p:spPr>
            <p:txBody>
              <a:bodyPr/>
              <a:lstStyle/>
              <a:p>
                <a:r>
                  <a:rPr lang="en-MY">
                    <a:noFill/>
                  </a:rPr>
                  <a:t> </a:t>
                </a:r>
              </a:p>
            </p:txBody>
          </p:sp>
        </mc:Fallback>
      </mc:AlternateContent>
      <p:sp>
        <p:nvSpPr>
          <p:cNvPr id="9" name="Rectangle 3">
            <a:extLst>
              <a:ext uri="{FF2B5EF4-FFF2-40B4-BE49-F238E27FC236}">
                <a16:creationId xmlns:a16="http://schemas.microsoft.com/office/drawing/2014/main" id="{6214BBE3-E7E7-1354-C24E-18FD14C179E6}"/>
              </a:ext>
            </a:extLst>
          </p:cNvPr>
          <p:cNvSpPr txBox="1">
            <a:spLocks noChangeArrowheads="1"/>
          </p:cNvSpPr>
          <p:nvPr/>
        </p:nvSpPr>
        <p:spPr bwMode="auto">
          <a:xfrm>
            <a:off x="192881" y="51816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400" dirty="0">
                <a:latin typeface="Arial" panose="020B0604020202020204" pitchFamily="34" charset="0"/>
              </a:rPr>
              <a:t>Analogous to the load-displacement equation</a:t>
            </a:r>
          </a:p>
        </p:txBody>
      </p:sp>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926939F0-649B-20E7-C1D6-49018FB3C681}"/>
                  </a:ext>
                </a:extLst>
              </p:cNvPr>
              <p:cNvSpPr txBox="1"/>
              <p:nvPr/>
            </p:nvSpPr>
            <p:spPr>
              <a:xfrm>
                <a:off x="3751011" y="5685668"/>
                <a:ext cx="988412" cy="609526"/>
              </a:xfrm>
              <a:prstGeom prst="rect">
                <a:avLst/>
              </a:prstGeom>
              <a:noFill/>
              <a:ln>
                <a:noFill/>
              </a:ln>
            </p:spPr>
            <p:txBody>
              <a:bodyPr wrap="none" lIns="0" tIns="0" rIns="0" bIns="0" rtlCol="0">
                <a:spAutoFit/>
              </a:bodyPr>
              <a:lstStyle/>
              <a:p>
                <a:r>
                  <a:rPr lang="el-GR" altLang="en-US" sz="2800" i="1" dirty="0">
                    <a:latin typeface="Cambria Math" panose="02040503050406030204" pitchFamily="18" charset="0"/>
                    <a:ea typeface="Cambria Math" panose="02040503050406030204" pitchFamily="18" charset="0"/>
                    <a:sym typeface="Symbol" panose="05050102010706020507" pitchFamily="18" charset="2"/>
                  </a:rPr>
                  <a:t>δ </a:t>
                </a:r>
                <a14:m>
                  <m:oMath xmlns:m="http://schemas.openxmlformats.org/officeDocument/2006/math">
                    <m:r>
                      <a:rPr lang="en-US" altLang="en-US" sz="2800" b="0" i="1" dirty="0" smtClean="0">
                        <a:latin typeface="Cambria Math" panose="02040503050406030204" pitchFamily="18" charset="0"/>
                        <a:ea typeface="Cambria Math" panose="02040503050406030204" pitchFamily="18" charset="0"/>
                        <a:sym typeface="Symbol" panose="05050102010706020507" pitchFamily="18" charset="2"/>
                      </a:rPr>
                      <m:t>=</m:t>
                    </m:r>
                    <m:f>
                      <m:fPr>
                        <m:ctrlPr>
                          <a:rPr lang="en-US" altLang="en-US" sz="2800" i="1" dirty="0" smtClean="0">
                            <a:latin typeface="Cambria Math" panose="02040503050406030204" pitchFamily="18" charset="0"/>
                            <a:ea typeface="Cambria Math" panose="02040503050406030204" pitchFamily="18" charset="0"/>
                            <a:sym typeface="Symbol" panose="05050102010706020507" pitchFamily="18" charset="2"/>
                          </a:rPr>
                        </m:ctrlPr>
                      </m:fPr>
                      <m:num>
                        <m:r>
                          <a:rPr lang="en-US" altLang="en-US" sz="2800" b="0" i="1" dirty="0" smtClean="0">
                            <a:latin typeface="Cambria Math" panose="02040503050406030204" pitchFamily="18" charset="0"/>
                            <a:ea typeface="Cambria Math" panose="02040503050406030204" pitchFamily="18" charset="0"/>
                            <a:sym typeface="Symbol" panose="05050102010706020507" pitchFamily="18" charset="2"/>
                          </a:rPr>
                          <m:t>𝑃𝐿</m:t>
                        </m:r>
                      </m:num>
                      <m:den>
                        <m:r>
                          <a:rPr lang="en-US" altLang="en-US" sz="2800" b="0" i="1" dirty="0" smtClean="0">
                            <a:latin typeface="Cambria Math" panose="02040503050406030204" pitchFamily="18" charset="0"/>
                            <a:ea typeface="Cambria Math" panose="02040503050406030204" pitchFamily="18" charset="0"/>
                            <a:sym typeface="Symbol" panose="05050102010706020507" pitchFamily="18" charset="2"/>
                          </a:rPr>
                          <m:t>𝐴𝐸</m:t>
                        </m:r>
                      </m:den>
                    </m:f>
                  </m:oMath>
                </a14:m>
                <a:endParaRPr lang="en-MY" sz="2800" dirty="0">
                  <a:latin typeface="Cambria Math" panose="02040503050406030204" pitchFamily="18" charset="0"/>
                  <a:ea typeface="Cambria Math" panose="02040503050406030204" pitchFamily="18" charset="0"/>
                </a:endParaRPr>
              </a:p>
            </p:txBody>
          </p:sp>
        </mc:Choice>
        <mc:Fallback>
          <p:sp>
            <p:nvSpPr>
              <p:cNvPr id="15" name="TextBox 14">
                <a:extLst>
                  <a:ext uri="{FF2B5EF4-FFF2-40B4-BE49-F238E27FC236}">
                    <a16:creationId xmlns:a16="http://schemas.microsoft.com/office/drawing/2014/main" id="{926939F0-649B-20E7-C1D6-49018FB3C681}"/>
                  </a:ext>
                </a:extLst>
              </p:cNvPr>
              <p:cNvSpPr txBox="1">
                <a:spLocks noRot="1" noChangeAspect="1" noMove="1" noResize="1" noEditPoints="1" noAdjustHandles="1" noChangeArrowheads="1" noChangeShapeType="1" noTextEdit="1"/>
              </p:cNvSpPr>
              <p:nvPr/>
            </p:nvSpPr>
            <p:spPr>
              <a:xfrm>
                <a:off x="3751011" y="5685668"/>
                <a:ext cx="988412" cy="609526"/>
              </a:xfrm>
              <a:prstGeom prst="rect">
                <a:avLst/>
              </a:prstGeom>
              <a:blipFill>
                <a:blip r:embed="rId3"/>
                <a:stretch>
                  <a:fillRect l="-21605" t="-5000" b="-18000"/>
                </a:stretch>
              </a:blipFill>
              <a:ln>
                <a:noFill/>
              </a:ln>
            </p:spPr>
            <p:txBody>
              <a:bodyPr/>
              <a:lstStyle/>
              <a:p>
                <a:r>
                  <a:rPr lang="en-MY">
                    <a:noFill/>
                  </a:rPr>
                  <a:t> </a:t>
                </a:r>
              </a:p>
            </p:txBody>
          </p:sp>
        </mc:Fallback>
      </mc:AlternateContent>
      <p:sp>
        <p:nvSpPr>
          <p:cNvPr id="18" name="Text Box 18">
            <a:extLst>
              <a:ext uri="{FF2B5EF4-FFF2-40B4-BE49-F238E27FC236}">
                <a16:creationId xmlns:a16="http://schemas.microsoft.com/office/drawing/2014/main" id="{8DA504BF-D367-D3B2-73D2-87AFDEAE703E}"/>
              </a:ext>
            </a:extLst>
          </p:cNvPr>
          <p:cNvSpPr txBox="1">
            <a:spLocks noChangeArrowheads="1"/>
          </p:cNvSpPr>
          <p:nvPr/>
        </p:nvSpPr>
        <p:spPr bwMode="auto">
          <a:xfrm>
            <a:off x="419893" y="2545594"/>
            <a:ext cx="85502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73138" indent="-973138"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 typeface="Symbol" panose="05050102010706020507" pitchFamily="18" charset="2"/>
              <a:buNone/>
            </a:pPr>
            <a:r>
              <a:rPr lang="en-US" altLang="en-US" sz="2800" i="1" dirty="0">
                <a:latin typeface="Arial" panose="020B0604020202020204" pitchFamily="34" charset="0"/>
                <a:sym typeface="Symbol" panose="05050102010706020507" pitchFamily="18" charset="2"/>
              </a:rPr>
              <a:t></a:t>
            </a:r>
            <a:r>
              <a:rPr lang="en-US" altLang="en-US" sz="2800" dirty="0">
                <a:latin typeface="Arial" panose="020B0604020202020204" pitchFamily="34" charset="0"/>
                <a:sym typeface="Symbol" panose="05050102010706020507" pitchFamily="18" charset="2"/>
              </a:rPr>
              <a:t>  = angle of twist, in radians</a:t>
            </a:r>
          </a:p>
          <a:p>
            <a:pPr eaLnBrk="1" hangingPunct="1">
              <a:buFont typeface="Symbol" panose="05050102010706020507" pitchFamily="18" charset="2"/>
              <a:buNone/>
            </a:pPr>
            <a:r>
              <a:rPr lang="en-US" altLang="en-US" sz="2800" i="1" dirty="0">
                <a:sym typeface="Symbol" panose="05050102010706020507" pitchFamily="18" charset="2"/>
              </a:rPr>
              <a:t>T</a:t>
            </a:r>
            <a:r>
              <a:rPr lang="en-US" altLang="en-US" sz="2800" dirty="0">
                <a:latin typeface="Arial" panose="020B0604020202020204" pitchFamily="34" charset="0"/>
                <a:sym typeface="Symbol" panose="05050102010706020507" pitchFamily="18" charset="2"/>
              </a:rPr>
              <a:t> = internal torque </a:t>
            </a:r>
          </a:p>
          <a:p>
            <a:pPr eaLnBrk="1" hangingPunct="1">
              <a:buFont typeface="Symbol" panose="05050102010706020507" pitchFamily="18" charset="2"/>
              <a:buNone/>
            </a:pPr>
            <a:r>
              <a:rPr lang="en-US" altLang="en-US" sz="2800" i="1" dirty="0">
                <a:sym typeface="Symbol" panose="05050102010706020507" pitchFamily="18" charset="2"/>
              </a:rPr>
              <a:t>J</a:t>
            </a:r>
            <a:r>
              <a:rPr lang="en-US" altLang="en-US" sz="2800" dirty="0">
                <a:latin typeface="Arial" panose="020B0604020202020204" pitchFamily="34" charset="0"/>
                <a:sym typeface="Symbol" panose="05050102010706020507" pitchFamily="18" charset="2"/>
              </a:rPr>
              <a:t> = polar moment of inertia</a:t>
            </a:r>
            <a:endParaRPr lang="en-US" altLang="en-US" sz="2800" i="1" dirty="0">
              <a:sym typeface="Symbol" panose="05050102010706020507" pitchFamily="18" charset="2"/>
            </a:endParaRPr>
          </a:p>
          <a:p>
            <a:pPr eaLnBrk="1" hangingPunct="1">
              <a:buFont typeface="Symbol" panose="05050102010706020507" pitchFamily="18" charset="2"/>
              <a:buNone/>
            </a:pPr>
            <a:r>
              <a:rPr lang="en-US" altLang="en-US" sz="2800" i="1" dirty="0">
                <a:sym typeface="Symbol" panose="05050102010706020507" pitchFamily="18" charset="2"/>
              </a:rPr>
              <a:t>G</a:t>
            </a:r>
            <a:r>
              <a:rPr lang="en-US" altLang="en-US" sz="2800" dirty="0">
                <a:latin typeface="Arial" panose="020B0604020202020204" pitchFamily="34" charset="0"/>
                <a:sym typeface="Symbol" panose="05050102010706020507" pitchFamily="18" charset="2"/>
              </a:rPr>
              <a:t> = shear modulus of elasticity for material</a:t>
            </a:r>
          </a:p>
        </p:txBody>
      </p:sp>
    </p:spTree>
    <p:extLst>
      <p:ext uri="{BB962C8B-B14F-4D97-AF65-F5344CB8AC3E}">
        <p14:creationId xmlns:p14="http://schemas.microsoft.com/office/powerpoint/2010/main" val="1283624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62820955-1A6A-4637-87A1-A1110E4756C2}" type="slidenum">
              <a:rPr lang="en-US" altLang="en-US" sz="1400">
                <a:latin typeface="Arial" panose="020B0604020202020204" pitchFamily="34" charset="0"/>
              </a:rPr>
              <a:pPr eaLnBrk="1" hangingPunct="1"/>
              <a:t>38</a:t>
            </a:fld>
            <a:endParaRPr lang="en-US" altLang="en-US" sz="1400">
              <a:latin typeface="Arial" panose="020B0604020202020204" pitchFamily="34" charset="0"/>
            </a:endParaRPr>
          </a:p>
        </p:txBody>
      </p:sp>
      <p:pic>
        <p:nvPicPr>
          <p:cNvPr id="3" name="Picture 18" descr="AACLPBW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209800" y="2582863"/>
            <a:ext cx="5715000" cy="4046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3"/>
          <p:cNvSpPr>
            <a:spLocks noGrp="1" noChangeArrowheads="1"/>
          </p:cNvSpPr>
          <p:nvPr>
            <p:ph type="title"/>
          </p:nvPr>
        </p:nvSpPr>
        <p:spPr>
          <a:xfrm>
            <a:off x="57150" y="495300"/>
            <a:ext cx="8763000" cy="457200"/>
          </a:xfrm>
          <a:noFill/>
        </p:spPr>
        <p:txBody>
          <a:bodyPr/>
          <a:lstStyle/>
          <a:p>
            <a:pPr eaLnBrk="1" hangingPunct="1"/>
            <a:r>
              <a:rPr lang="en-US" altLang="en-US" dirty="0"/>
              <a:t>5.4 ANGLE OF TWIST</a:t>
            </a:r>
          </a:p>
        </p:txBody>
      </p:sp>
      <p:sp>
        <p:nvSpPr>
          <p:cNvPr id="5" name="Rectangle 4"/>
          <p:cNvSpPr txBox="1">
            <a:spLocks noChangeArrowheads="1"/>
          </p:cNvSpPr>
          <p:nvPr/>
        </p:nvSpPr>
        <p:spPr bwMode="auto">
          <a:xfrm>
            <a:off x="157163" y="11430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a:solidFill>
                  <a:srgbClr val="CC3300"/>
                </a:solidFill>
                <a:latin typeface="Arial" panose="020B0604020202020204" pitchFamily="34" charset="0"/>
              </a:rPr>
              <a:t>Sign convention</a:t>
            </a:r>
          </a:p>
        </p:txBody>
      </p:sp>
      <p:sp>
        <p:nvSpPr>
          <p:cNvPr id="6" name="Text Box 10"/>
          <p:cNvSpPr txBox="1">
            <a:spLocks noChangeArrowheads="1"/>
          </p:cNvSpPr>
          <p:nvPr/>
        </p:nvSpPr>
        <p:spPr bwMode="auto">
          <a:xfrm>
            <a:off x="304800" y="1676400"/>
            <a:ext cx="855027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65138" indent="-465138"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sym typeface="Symbol" panose="05050102010706020507" pitchFamily="18" charset="2"/>
              </a:rPr>
              <a:t>Use right-hand rule: torque and angle of twist are positive when thumb is directed outward from the shaft</a:t>
            </a:r>
          </a:p>
        </p:txBody>
      </p:sp>
    </p:spTree>
    <p:extLst>
      <p:ext uri="{BB962C8B-B14F-4D97-AF65-F5344CB8AC3E}">
        <p14:creationId xmlns:p14="http://schemas.microsoft.com/office/powerpoint/2010/main" val="29385157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1B185563-173F-4A8F-8C56-03D8198E73A8}" type="slidenum">
              <a:rPr lang="en-US" altLang="en-US" sz="1400">
                <a:latin typeface="Arial" panose="020B0604020202020204" pitchFamily="34" charset="0"/>
              </a:rPr>
              <a:pPr eaLnBrk="1" hangingPunct="1"/>
              <a:t>39</a:t>
            </a:fld>
            <a:endParaRPr lang="en-US" altLang="en-US" sz="1400">
              <a:latin typeface="Arial" panose="020B0604020202020204" pitchFamily="34" charset="0"/>
            </a:endParaRPr>
          </a:p>
        </p:txBody>
      </p:sp>
      <p:sp>
        <p:nvSpPr>
          <p:cNvPr id="3" name="Rectangle 3"/>
          <p:cNvSpPr>
            <a:spLocks noGrp="1" noChangeArrowheads="1"/>
          </p:cNvSpPr>
          <p:nvPr>
            <p:ph type="title"/>
          </p:nvPr>
        </p:nvSpPr>
        <p:spPr>
          <a:xfrm>
            <a:off x="57150" y="495300"/>
            <a:ext cx="8763000" cy="457200"/>
          </a:xfrm>
          <a:noFill/>
        </p:spPr>
        <p:txBody>
          <a:bodyPr/>
          <a:lstStyle/>
          <a:p>
            <a:pPr eaLnBrk="1" hangingPunct="1"/>
            <a:r>
              <a:rPr lang="en-US" altLang="en-US" dirty="0"/>
              <a:t>5.4 ANGLE OF TWIST</a:t>
            </a:r>
          </a:p>
        </p:txBody>
      </p:sp>
      <p:sp>
        <p:nvSpPr>
          <p:cNvPr id="4" name="Rectangle 4"/>
          <p:cNvSpPr txBox="1">
            <a:spLocks noChangeArrowheads="1"/>
          </p:cNvSpPr>
          <p:nvPr/>
        </p:nvSpPr>
        <p:spPr bwMode="auto">
          <a:xfrm>
            <a:off x="157163" y="10668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a:solidFill>
                  <a:srgbClr val="CC3300"/>
                </a:solidFill>
                <a:latin typeface="Arial" panose="020B0604020202020204" pitchFamily="34" charset="0"/>
              </a:rPr>
              <a:t>Procedure for analysis</a:t>
            </a:r>
          </a:p>
        </p:txBody>
      </p:sp>
      <p:sp>
        <p:nvSpPr>
          <p:cNvPr id="5" name="Text Box 5"/>
          <p:cNvSpPr txBox="1">
            <a:spLocks noChangeArrowheads="1"/>
          </p:cNvSpPr>
          <p:nvPr/>
        </p:nvSpPr>
        <p:spPr bwMode="auto">
          <a:xfrm>
            <a:off x="152400" y="1524000"/>
            <a:ext cx="8550275"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65138" indent="-465138"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chemeClr val="accent2"/>
                </a:solidFill>
                <a:latin typeface="Arial" panose="020B0604020202020204" pitchFamily="34" charset="0"/>
                <a:sym typeface="Symbol" panose="05050102010706020507" pitchFamily="18" charset="2"/>
              </a:rPr>
              <a:t>Internal torque</a:t>
            </a:r>
          </a:p>
          <a:p>
            <a:pPr eaLnBrk="1" hangingPunct="1"/>
            <a:r>
              <a:rPr lang="en-US" altLang="en-US" sz="2800">
                <a:latin typeface="Arial" panose="020B0604020202020204" pitchFamily="34" charset="0"/>
                <a:sym typeface="Symbol" panose="05050102010706020507" pitchFamily="18" charset="2"/>
              </a:rPr>
              <a:t>Use method of sections and equation of moment equilibrium applied along shaft’s axis</a:t>
            </a:r>
          </a:p>
          <a:p>
            <a:pPr eaLnBrk="1" hangingPunct="1"/>
            <a:r>
              <a:rPr lang="en-US" altLang="en-US" sz="2800">
                <a:latin typeface="Arial" panose="020B0604020202020204" pitchFamily="34" charset="0"/>
                <a:sym typeface="Symbol" panose="05050102010706020507" pitchFamily="18" charset="2"/>
              </a:rPr>
              <a:t>If torque varies along shaft’s length, section made at arbitrary position </a:t>
            </a:r>
            <a:r>
              <a:rPr lang="en-US" altLang="en-US" sz="2800" i="1">
                <a:sym typeface="Symbol" panose="05050102010706020507" pitchFamily="18" charset="2"/>
              </a:rPr>
              <a:t>x</a:t>
            </a:r>
            <a:r>
              <a:rPr lang="en-US" altLang="en-US" sz="2800">
                <a:latin typeface="Arial" panose="020B0604020202020204" pitchFamily="34" charset="0"/>
                <a:sym typeface="Symbol" panose="05050102010706020507" pitchFamily="18" charset="2"/>
              </a:rPr>
              <a:t> along shaft is represented as </a:t>
            </a:r>
            <a:r>
              <a:rPr lang="en-US" altLang="en-US" sz="2800" i="1">
                <a:sym typeface="Symbol" panose="05050102010706020507" pitchFamily="18" charset="2"/>
              </a:rPr>
              <a:t>T(x)</a:t>
            </a:r>
          </a:p>
          <a:p>
            <a:pPr eaLnBrk="1" hangingPunct="1"/>
            <a:r>
              <a:rPr lang="en-US" altLang="en-US" sz="2800">
                <a:latin typeface="Arial" panose="020B0604020202020204" pitchFamily="34" charset="0"/>
                <a:sym typeface="Symbol" panose="05050102010706020507" pitchFamily="18" charset="2"/>
              </a:rPr>
              <a:t>If several constant external torques act on shaft between its ends, internal torque in each segment must be determined and shown as a torque diagram</a:t>
            </a:r>
          </a:p>
        </p:txBody>
      </p:sp>
    </p:spTree>
    <p:extLst>
      <p:ext uri="{BB962C8B-B14F-4D97-AF65-F5344CB8AC3E}">
        <p14:creationId xmlns:p14="http://schemas.microsoft.com/office/powerpoint/2010/main" val="299143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2AB9328-76D4-451C-9010-B0A16BA9D642}" type="slidenum">
              <a:rPr lang="en-US" altLang="en-US" sz="1400">
                <a:latin typeface="Arial" panose="020B0604020202020204" pitchFamily="34" charset="0"/>
              </a:rPr>
              <a:pPr eaLnBrk="1" hangingPunct="1"/>
              <a:t>4</a:t>
            </a:fld>
            <a:endParaRPr lang="en-US" altLang="en-US" sz="1400">
              <a:latin typeface="Arial" panose="020B0604020202020204" pitchFamily="34" charset="0"/>
            </a:endParaRPr>
          </a:p>
        </p:txBody>
      </p:sp>
      <p:sp>
        <p:nvSpPr>
          <p:cNvPr id="3" name="Rectangle 3"/>
          <p:cNvSpPr txBox="1">
            <a:spLocks noChangeArrowheads="1"/>
          </p:cNvSpPr>
          <p:nvPr/>
        </p:nvSpPr>
        <p:spPr bwMode="auto">
          <a:xfrm>
            <a:off x="382588" y="1066800"/>
            <a:ext cx="8377237"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a:latin typeface="Arial" panose="020B0604020202020204" pitchFamily="34" charset="0"/>
              </a:rPr>
              <a:t>Torsion is a moment that twists/deforms a member about its longitudinal axis</a:t>
            </a:r>
          </a:p>
          <a:p>
            <a:r>
              <a:rPr lang="en-US" altLang="en-US" sz="2800">
                <a:latin typeface="Arial" panose="020B0604020202020204" pitchFamily="34" charset="0"/>
              </a:rPr>
              <a:t>By observation, if angle of rotation is </a:t>
            </a:r>
            <a:r>
              <a:rPr lang="en-US" altLang="en-US" sz="2800" i="1">
                <a:latin typeface="Arial" panose="020B0604020202020204" pitchFamily="34" charset="0"/>
              </a:rPr>
              <a:t>small</a:t>
            </a:r>
            <a:r>
              <a:rPr lang="en-US" altLang="en-US" sz="2800">
                <a:latin typeface="Arial" panose="020B0604020202020204" pitchFamily="34" charset="0"/>
              </a:rPr>
              <a:t>, </a:t>
            </a:r>
            <a:r>
              <a:rPr lang="en-US" altLang="en-US" sz="2800" i="1">
                <a:latin typeface="Arial" panose="020B0604020202020204" pitchFamily="34" charset="0"/>
              </a:rPr>
              <a:t>length of shaft</a:t>
            </a:r>
            <a:r>
              <a:rPr lang="en-US" altLang="en-US" sz="2800">
                <a:latin typeface="Arial" panose="020B0604020202020204" pitchFamily="34" charset="0"/>
              </a:rPr>
              <a:t> and its </a:t>
            </a:r>
            <a:r>
              <a:rPr lang="en-US" altLang="en-US" sz="2800" i="1">
                <a:latin typeface="Arial" panose="020B0604020202020204" pitchFamily="34" charset="0"/>
              </a:rPr>
              <a:t>radius remain unchanged</a:t>
            </a:r>
            <a:endParaRPr lang="en-US" altLang="en-US" sz="2800" i="1"/>
          </a:p>
        </p:txBody>
      </p:sp>
      <p:sp>
        <p:nvSpPr>
          <p:cNvPr id="4" name="Rectangle 4"/>
          <p:cNvSpPr>
            <a:spLocks noGrp="1" noChangeArrowheads="1"/>
          </p:cNvSpPr>
          <p:nvPr>
            <p:ph type="title"/>
          </p:nvPr>
        </p:nvSpPr>
        <p:spPr>
          <a:xfrm>
            <a:off x="76200" y="490538"/>
            <a:ext cx="8763000" cy="457200"/>
          </a:xfrm>
          <a:noFill/>
        </p:spPr>
        <p:txBody>
          <a:bodyPr/>
          <a:lstStyle/>
          <a:p>
            <a:pPr eaLnBrk="1" hangingPunct="1"/>
            <a:r>
              <a:rPr lang="en-US" altLang="en-US" sz="2400" dirty="0"/>
              <a:t>5.1 TORSIONAL DEFORMATION OF A CIRCULAR SHAFT</a:t>
            </a:r>
          </a:p>
        </p:txBody>
      </p:sp>
      <p:pic>
        <p:nvPicPr>
          <p:cNvPr id="5" name="Picture 7" descr="AACLPAE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4963" y="3200400"/>
            <a:ext cx="3271837"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AACLPAD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276600"/>
            <a:ext cx="297815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1422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54B8903B-A28C-43C0-B317-5A1BC7544D47}" type="slidenum">
              <a:rPr lang="en-US" altLang="en-US" sz="1400">
                <a:latin typeface="Arial" panose="020B0604020202020204" pitchFamily="34" charset="0"/>
              </a:rPr>
              <a:pPr eaLnBrk="1" hangingPunct="1"/>
              <a:t>40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5.4 ANGLE OF TWIST</a:t>
            </a:r>
          </a:p>
        </p:txBody>
      </p:sp>
      <p:sp>
        <p:nvSpPr>
          <p:cNvPr id="4" name="Rectangle 3"/>
          <p:cNvSpPr txBox="1">
            <a:spLocks noChangeArrowheads="1"/>
          </p:cNvSpPr>
          <p:nvPr/>
        </p:nvSpPr>
        <p:spPr bwMode="auto">
          <a:xfrm>
            <a:off x="157163" y="1066800"/>
            <a:ext cx="8758237"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a:solidFill>
                  <a:srgbClr val="CC3300"/>
                </a:solidFill>
                <a:latin typeface="Arial" panose="020B0604020202020204" pitchFamily="34" charset="0"/>
              </a:rPr>
              <a:t>Procedure for analysis</a:t>
            </a:r>
          </a:p>
        </p:txBody>
      </p:sp>
      <p:sp>
        <p:nvSpPr>
          <p:cNvPr id="5" name="Text Box 4"/>
          <p:cNvSpPr txBox="1">
            <a:spLocks noChangeArrowheads="1"/>
          </p:cNvSpPr>
          <p:nvPr/>
        </p:nvSpPr>
        <p:spPr bwMode="auto">
          <a:xfrm>
            <a:off x="152400" y="1524000"/>
            <a:ext cx="8550275"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65138" indent="-465138"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dirty="0">
                <a:solidFill>
                  <a:schemeClr val="accent2"/>
                </a:solidFill>
                <a:latin typeface="Arial" panose="020B0604020202020204" pitchFamily="34" charset="0"/>
                <a:sym typeface="Symbol" panose="05050102010706020507" pitchFamily="18" charset="2"/>
              </a:rPr>
              <a:t>Angle of twist</a:t>
            </a:r>
          </a:p>
          <a:p>
            <a:pPr eaLnBrk="1" hangingPunct="1"/>
            <a:r>
              <a:rPr lang="en-US" altLang="en-US" sz="2800" dirty="0">
                <a:latin typeface="Arial" panose="020B0604020202020204" pitchFamily="34" charset="0"/>
                <a:sym typeface="Symbol" panose="05050102010706020507" pitchFamily="18" charset="2"/>
              </a:rPr>
              <a:t>When circular x-sectional area varies along shaft’s axis, polar moment of inertia expressed as a function of its position </a:t>
            </a:r>
            <a:r>
              <a:rPr lang="en-US" altLang="en-US" sz="2800" i="1" dirty="0">
                <a:sym typeface="Symbol" panose="05050102010706020507" pitchFamily="18" charset="2"/>
              </a:rPr>
              <a:t>x</a:t>
            </a:r>
            <a:r>
              <a:rPr lang="en-US" altLang="en-US" sz="2800" dirty="0">
                <a:latin typeface="Arial" panose="020B0604020202020204" pitchFamily="34" charset="0"/>
                <a:sym typeface="Symbol" panose="05050102010706020507" pitchFamily="18" charset="2"/>
              </a:rPr>
              <a:t> along its axis, </a:t>
            </a:r>
            <a:r>
              <a:rPr lang="en-US" altLang="en-US" sz="2800" i="1" dirty="0">
                <a:sym typeface="Symbol" panose="05050102010706020507" pitchFamily="18" charset="2"/>
              </a:rPr>
              <a:t>J</a:t>
            </a:r>
            <a:r>
              <a:rPr lang="en-US" altLang="en-US" sz="2800" dirty="0">
                <a:latin typeface="Arial" panose="020B0604020202020204" pitchFamily="34" charset="0"/>
                <a:sym typeface="Symbol" panose="05050102010706020507" pitchFamily="18" charset="2"/>
              </a:rPr>
              <a:t>(</a:t>
            </a:r>
            <a:r>
              <a:rPr lang="en-US" altLang="en-US" sz="2800" i="1" dirty="0">
                <a:sym typeface="Symbol" panose="05050102010706020507" pitchFamily="18" charset="2"/>
              </a:rPr>
              <a:t>x</a:t>
            </a:r>
            <a:r>
              <a:rPr lang="en-US" altLang="en-US" sz="2800" dirty="0">
                <a:latin typeface="Arial" panose="020B0604020202020204" pitchFamily="34" charset="0"/>
                <a:sym typeface="Symbol" panose="05050102010706020507" pitchFamily="18" charset="2"/>
              </a:rPr>
              <a:t>)</a:t>
            </a:r>
          </a:p>
          <a:p>
            <a:pPr eaLnBrk="1" hangingPunct="1"/>
            <a:r>
              <a:rPr lang="en-US" altLang="en-US" sz="2800" dirty="0">
                <a:latin typeface="Arial" panose="020B0604020202020204" pitchFamily="34" charset="0"/>
                <a:sym typeface="Symbol" panose="05050102010706020507" pitchFamily="18" charset="2"/>
              </a:rPr>
              <a:t>If </a:t>
            </a:r>
            <a:r>
              <a:rPr lang="en-US" altLang="en-US" sz="2800" i="1" dirty="0">
                <a:sym typeface="Symbol" panose="05050102010706020507" pitchFamily="18" charset="2"/>
              </a:rPr>
              <a:t>J</a:t>
            </a:r>
            <a:r>
              <a:rPr lang="en-US" altLang="en-US" sz="2800" dirty="0">
                <a:latin typeface="Arial" panose="020B0604020202020204" pitchFamily="34" charset="0"/>
                <a:sym typeface="Symbol" panose="05050102010706020507" pitchFamily="18" charset="2"/>
              </a:rPr>
              <a:t> or internal torque suddenly changes between ends of shaft, </a:t>
            </a:r>
            <a:r>
              <a:rPr lang="en-US" altLang="en-US" sz="2800" i="1" dirty="0">
                <a:latin typeface="Arial" panose="020B0604020202020204" pitchFamily="34" charset="0"/>
                <a:sym typeface="Symbol" panose="05050102010706020507" pitchFamily="18" charset="2"/>
              </a:rPr>
              <a:t></a:t>
            </a:r>
            <a:r>
              <a:rPr lang="en-US" altLang="en-US" sz="2800" dirty="0">
                <a:sym typeface="Symbol" panose="05050102010706020507" pitchFamily="18" charset="2"/>
              </a:rPr>
              <a:t> = </a:t>
            </a:r>
            <a:r>
              <a:rPr lang="en-US" altLang="en-US" sz="2800" dirty="0">
                <a:cs typeface="Times New Roman" panose="02020603050405020304" pitchFamily="18" charset="0"/>
                <a:sym typeface="Symbol" panose="05050102010706020507" pitchFamily="18" charset="2"/>
              </a:rPr>
              <a:t>∫ (</a:t>
            </a:r>
            <a:r>
              <a:rPr lang="en-US" altLang="en-US" sz="2800" i="1" dirty="0">
                <a:cs typeface="Times New Roman" panose="02020603050405020304" pitchFamily="18" charset="0"/>
                <a:sym typeface="Symbol" panose="05050102010706020507" pitchFamily="18" charset="2"/>
              </a:rPr>
              <a:t>T</a:t>
            </a:r>
            <a:r>
              <a:rPr lang="en-US" altLang="en-US" sz="2800" dirty="0">
                <a:cs typeface="Times New Roman" panose="02020603050405020304" pitchFamily="18" charset="0"/>
                <a:sym typeface="Symbol" panose="05050102010706020507" pitchFamily="18" charset="2"/>
              </a:rPr>
              <a:t>(</a:t>
            </a:r>
            <a:r>
              <a:rPr lang="en-US" altLang="en-US" sz="2800" i="1" dirty="0">
                <a:cs typeface="Times New Roman" panose="02020603050405020304" pitchFamily="18" charset="0"/>
                <a:sym typeface="Symbol" panose="05050102010706020507" pitchFamily="18" charset="2"/>
              </a:rPr>
              <a:t>x</a:t>
            </a:r>
            <a:r>
              <a:rPr lang="en-US" altLang="en-US" sz="2800" dirty="0">
                <a:cs typeface="Times New Roman" panose="02020603050405020304" pitchFamily="18" charset="0"/>
                <a:sym typeface="Symbol" panose="05050102010706020507" pitchFamily="18" charset="2"/>
              </a:rPr>
              <a:t>)</a:t>
            </a:r>
            <a:r>
              <a:rPr lang="en-US" altLang="en-US" sz="2800" dirty="0">
                <a:sym typeface="Symbol" panose="05050102010706020507" pitchFamily="18" charset="2"/>
              </a:rPr>
              <a:t>/</a:t>
            </a:r>
            <a:r>
              <a:rPr lang="en-US" altLang="en-US" sz="2800" i="1" dirty="0">
                <a:sym typeface="Symbol" panose="05050102010706020507" pitchFamily="18" charset="2"/>
              </a:rPr>
              <a:t>J(x)G) dx</a:t>
            </a:r>
            <a:r>
              <a:rPr lang="en-US" altLang="en-US" sz="2800" dirty="0">
                <a:latin typeface="Arial" panose="020B0604020202020204" pitchFamily="34" charset="0"/>
                <a:sym typeface="Symbol" panose="05050102010706020507" pitchFamily="18" charset="2"/>
              </a:rPr>
              <a:t> or </a:t>
            </a:r>
            <a:r>
              <a:rPr lang="en-US" altLang="en-US" sz="2800" i="1" dirty="0">
                <a:sym typeface="Symbol" panose="05050102010706020507" pitchFamily="18" charset="2"/>
              </a:rPr>
              <a:t></a:t>
            </a:r>
            <a:r>
              <a:rPr lang="en-US" altLang="en-US" sz="2800" dirty="0">
                <a:sym typeface="Symbol" panose="05050102010706020507" pitchFamily="18" charset="2"/>
              </a:rPr>
              <a:t> = </a:t>
            </a:r>
            <a:r>
              <a:rPr lang="en-US" altLang="en-US" sz="2800" i="1" dirty="0">
                <a:sym typeface="Symbol" panose="05050102010706020507" pitchFamily="18" charset="2"/>
              </a:rPr>
              <a:t>TL</a:t>
            </a:r>
            <a:r>
              <a:rPr lang="en-US" altLang="en-US" sz="2800" dirty="0">
                <a:sym typeface="Symbol" panose="05050102010706020507" pitchFamily="18" charset="2"/>
              </a:rPr>
              <a:t>/</a:t>
            </a:r>
            <a:r>
              <a:rPr lang="en-US" altLang="en-US" sz="2800" i="1" dirty="0">
                <a:sym typeface="Symbol" panose="05050102010706020507" pitchFamily="18" charset="2"/>
              </a:rPr>
              <a:t>JG</a:t>
            </a:r>
            <a:r>
              <a:rPr lang="en-US" altLang="en-US" sz="2800" dirty="0">
                <a:latin typeface="Arial" panose="020B0604020202020204" pitchFamily="34" charset="0"/>
                <a:sym typeface="Symbol" panose="05050102010706020507" pitchFamily="18" charset="2"/>
              </a:rPr>
              <a:t> must be applied to each segment for which </a:t>
            </a:r>
            <a:r>
              <a:rPr lang="en-US" altLang="en-US" sz="2800" i="1" dirty="0">
                <a:sym typeface="Symbol" panose="05050102010706020507" pitchFamily="18" charset="2"/>
              </a:rPr>
              <a:t>J</a:t>
            </a:r>
            <a:r>
              <a:rPr lang="en-US" altLang="en-US" sz="2800" dirty="0">
                <a:sym typeface="Symbol" panose="05050102010706020507" pitchFamily="18" charset="2"/>
              </a:rPr>
              <a:t>, </a:t>
            </a:r>
            <a:r>
              <a:rPr lang="en-US" altLang="en-US" sz="2800" i="1" dirty="0">
                <a:sym typeface="Symbol" panose="05050102010706020507" pitchFamily="18" charset="2"/>
              </a:rPr>
              <a:t>T</a:t>
            </a:r>
            <a:r>
              <a:rPr lang="en-US" altLang="en-US" sz="2800" dirty="0">
                <a:latin typeface="Arial" panose="020B0604020202020204" pitchFamily="34" charset="0"/>
                <a:sym typeface="Symbol" panose="05050102010706020507" pitchFamily="18" charset="2"/>
              </a:rPr>
              <a:t> and </a:t>
            </a:r>
            <a:r>
              <a:rPr lang="en-US" altLang="en-US" sz="2800" i="1" dirty="0">
                <a:sym typeface="Symbol" panose="05050102010706020507" pitchFamily="18" charset="2"/>
              </a:rPr>
              <a:t>G</a:t>
            </a:r>
            <a:r>
              <a:rPr lang="en-US" altLang="en-US" sz="2800" dirty="0">
                <a:latin typeface="Arial" panose="020B0604020202020204" pitchFamily="34" charset="0"/>
                <a:sym typeface="Symbol" panose="05050102010706020507" pitchFamily="18" charset="2"/>
              </a:rPr>
              <a:t> are continuous or constant</a:t>
            </a:r>
          </a:p>
          <a:p>
            <a:pPr eaLnBrk="1" hangingPunct="1"/>
            <a:r>
              <a:rPr lang="en-US" altLang="en-US" sz="2800" dirty="0">
                <a:latin typeface="Arial" panose="020B0604020202020204" pitchFamily="34" charset="0"/>
                <a:sym typeface="Symbol" panose="05050102010706020507" pitchFamily="18" charset="2"/>
              </a:rPr>
              <a:t>Use consistent sign convention for internal torque and also the set of units</a:t>
            </a:r>
          </a:p>
        </p:txBody>
      </p:sp>
    </p:spTree>
    <p:extLst>
      <p:ext uri="{BB962C8B-B14F-4D97-AF65-F5344CB8AC3E}">
        <p14:creationId xmlns:p14="http://schemas.microsoft.com/office/powerpoint/2010/main" val="3448933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A73DDA50-01F5-48EB-9E5F-823F7C364CF0}" type="slidenum">
              <a:rPr lang="en-US" altLang="en-US" sz="1400">
                <a:latin typeface="Arial" panose="020B0604020202020204" pitchFamily="34" charset="0"/>
              </a:rPr>
              <a:pPr eaLnBrk="1" hangingPunct="1"/>
              <a:t>41</a:t>
            </a:fld>
            <a:endParaRPr lang="en-US" altLang="en-US" sz="1400">
              <a:latin typeface="Arial" panose="020B0604020202020204" pitchFamily="34" charset="0"/>
            </a:endParaRPr>
          </a:p>
        </p:txBody>
      </p:sp>
      <p:pic>
        <p:nvPicPr>
          <p:cNvPr id="4" name="Picture 6"/>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t="27142" r="34862" b="49396"/>
          <a:stretch>
            <a:fillRect/>
          </a:stretch>
        </p:blipFill>
        <p:spPr bwMode="auto">
          <a:xfrm>
            <a:off x="0" y="304800"/>
            <a:ext cx="8229600" cy="220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AACLPCA0"/>
          <p:cNvPicPr>
            <a:picLocks noChangeAspect="1" noChangeArrowheads="1"/>
          </p:cNvPicPr>
          <p:nvPr/>
        </p:nvPicPr>
        <p:blipFill>
          <a:blip r:embed="rId3">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152400" y="2870200"/>
            <a:ext cx="48768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AACLPTX0"/>
          <p:cNvPicPr>
            <a:picLocks noChangeAspect="1" noChangeArrowheads="1"/>
          </p:cNvPicPr>
          <p:nvPr/>
        </p:nvPicPr>
        <p:blipFill>
          <a:blip r:embed="rId4">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4660900" y="2605088"/>
            <a:ext cx="4483100" cy="257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17636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AE34A628-DF5C-44CE-91E1-FC8DC5268EB3}" type="slidenum">
              <a:rPr lang="en-US" altLang="en-US" sz="1400">
                <a:latin typeface="Arial" panose="020B0604020202020204" pitchFamily="34" charset="0"/>
              </a:rPr>
              <a:pPr eaLnBrk="1" hangingPunct="1"/>
              <a:t>42</a:t>
            </a:fld>
            <a:endParaRPr lang="en-US" altLang="en-US" sz="1400">
              <a:latin typeface="Arial" panose="020B0604020202020204" pitchFamily="34" charset="0"/>
            </a:endParaRPr>
          </a:p>
        </p:txBody>
      </p:sp>
      <p:sp>
        <p:nvSpPr>
          <p:cNvPr id="8" name="Rectangle 2"/>
          <p:cNvSpPr>
            <a:spLocks noGrp="1" noChangeArrowheads="1"/>
          </p:cNvSpPr>
          <p:nvPr>
            <p:ph type="title"/>
          </p:nvPr>
        </p:nvSpPr>
        <p:spPr>
          <a:xfrm>
            <a:off x="57150" y="495300"/>
            <a:ext cx="8763000" cy="457200"/>
          </a:xfrm>
        </p:spPr>
        <p:txBody>
          <a:bodyPr/>
          <a:lstStyle/>
          <a:p>
            <a:pPr eaLnBrk="1" hangingPunct="1"/>
            <a:endParaRPr lang="en-US" altLang="en-US"/>
          </a:p>
        </p:txBody>
      </p:sp>
      <p:pic>
        <p:nvPicPr>
          <p:cNvPr id="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6800"/>
            <a:ext cx="7940675" cy="185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638800"/>
            <a:ext cx="7696200" cy="101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descr="AACLPCB0"/>
          <p:cNvPicPr>
            <a:picLocks noChangeAspect="1" noChangeArrowheads="1"/>
          </p:cNvPicPr>
          <p:nvPr/>
        </p:nvPicPr>
        <p:blipFill>
          <a:blip r:embed="rId4">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2895600" y="3162300"/>
            <a:ext cx="32004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48281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CCE1045F-B4AC-4802-AB3C-68BAE71FC2CA}" type="slidenum">
              <a:rPr lang="en-US" altLang="en-US" sz="1400">
                <a:latin typeface="Arial" panose="020B0604020202020204" pitchFamily="34" charset="0"/>
              </a:rPr>
              <a:pPr eaLnBrk="1" hangingPunct="1"/>
              <a:t>43</a:t>
            </a:fld>
            <a:endParaRPr lang="en-US" altLang="en-US" sz="1400">
              <a:latin typeface="Arial" panose="020B0604020202020204" pitchFamily="34" charset="0"/>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8153400"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47800"/>
            <a:ext cx="5867400" cy="234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733800"/>
            <a:ext cx="17526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descr="AACLPCC0"/>
          <p:cNvPicPr>
            <a:picLocks noChangeAspect="1" noChangeArrowheads="1"/>
          </p:cNvPicPr>
          <p:nvPr/>
        </p:nvPicPr>
        <p:blipFill>
          <a:blip r:embed="rId5">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3962400" y="3886200"/>
            <a:ext cx="47244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81910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8810760-8E95-44B4-9956-89F1A2B7031C}" type="slidenum">
              <a:rPr lang="en-US" altLang="en-US" sz="1400">
                <a:latin typeface="Arial" panose="020B0604020202020204" pitchFamily="34" charset="0"/>
              </a:rPr>
              <a:pPr eaLnBrk="1" hangingPunct="1"/>
              <a:t>44</a:t>
            </a:fld>
            <a:endParaRPr lang="en-US" altLang="en-US" sz="1400">
              <a:latin typeface="Arial" panose="020B0604020202020204" pitchFamily="34" charset="0"/>
            </a:endParaRPr>
          </a:p>
        </p:txBody>
      </p:sp>
      <p:pic>
        <p:nvPicPr>
          <p:cNvPr id="4" name="Picture 4" descr="AACLPCD0"/>
          <p:cNvPicPr>
            <a:picLocks noChangeAspect="1" noChangeArrowheads="1"/>
          </p:cNvPicPr>
          <p:nvPr/>
        </p:nvPicPr>
        <p:blipFill>
          <a:blip r:embed="rId2">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2359025" y="3124200"/>
            <a:ext cx="3813175"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143000"/>
            <a:ext cx="8458200" cy="171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76181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D93E5E5-48E4-4803-8E2E-733C3C0DCC80}" type="slidenum">
              <a:rPr lang="en-US" altLang="en-US" sz="1400">
                <a:latin typeface="Arial" panose="020B0604020202020204" pitchFamily="34" charset="0"/>
              </a:rPr>
              <a:pPr eaLnBrk="1" hangingPunct="1"/>
              <a:t>45</a:t>
            </a:fld>
            <a:endParaRPr lang="en-US" altLang="en-US" sz="1400">
              <a:latin typeface="Arial" panose="020B0604020202020204" pitchFamily="34" charset="0"/>
            </a:endParaRPr>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0630"/>
          <a:stretch>
            <a:fillRect/>
          </a:stretch>
        </p:blipFill>
        <p:spPr bwMode="auto">
          <a:xfrm>
            <a:off x="-76200" y="-228600"/>
            <a:ext cx="83058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PCE0"/>
          <p:cNvPicPr>
            <a:picLocks noChangeAspect="1" noChangeArrowheads="1"/>
          </p:cNvPicPr>
          <p:nvPr/>
        </p:nvPicPr>
        <p:blipFill>
          <a:blip r:embed="rId3">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1295400" y="2819400"/>
            <a:ext cx="5715000" cy="308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52484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2902933-A56C-4523-87B0-4D3676ACD070}" type="slidenum">
              <a:rPr lang="en-US" altLang="en-US" sz="1400">
                <a:latin typeface="Arial" panose="020B0604020202020204" pitchFamily="34" charset="0"/>
              </a:rPr>
              <a:pPr eaLnBrk="1" hangingPunct="1"/>
              <a:t>46</a:t>
            </a:fld>
            <a:endParaRPr lang="en-US" altLang="en-US" sz="1400">
              <a:latin typeface="Arial" panose="020B0604020202020204" pitchFamily="34" charset="0"/>
            </a:endParaRPr>
          </a:p>
        </p:txBody>
      </p:sp>
      <p:pic>
        <p:nvPicPr>
          <p:cNvPr id="4" name="Picture 5" descr="AACLPCF0"/>
          <p:cNvPicPr>
            <a:picLocks noChangeAspect="1" noChangeArrowheads="1"/>
          </p:cNvPicPr>
          <p:nvPr/>
        </p:nvPicPr>
        <p:blipFill>
          <a:blip r:embed="rId2">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2286000" y="4535488"/>
            <a:ext cx="4419600" cy="232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066800"/>
            <a:ext cx="7086600" cy="321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7041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A487D22F-146A-486C-A11A-3136034A450A}" type="slidenum">
              <a:rPr lang="en-US" altLang="en-US" sz="1400">
                <a:latin typeface="Arial" panose="020B0604020202020204" pitchFamily="34" charset="0"/>
              </a:rPr>
              <a:pPr eaLnBrk="1" hangingPunct="1"/>
              <a:t>47</a:t>
            </a:fld>
            <a:endParaRPr lang="en-US" altLang="en-US" sz="1400">
              <a:latin typeface="Arial" panose="020B0604020202020204" pitchFamily="34" charset="0"/>
            </a:endParaRPr>
          </a:p>
        </p:txBody>
      </p:sp>
      <p:pic>
        <p:nvPicPr>
          <p:cNvPr id="4" name="Picture 3" descr="AACLPCG0"/>
          <p:cNvPicPr>
            <a:picLocks noChangeAspect="1" noChangeArrowheads="1"/>
          </p:cNvPicPr>
          <p:nvPr/>
        </p:nvPicPr>
        <p:blipFill>
          <a:blip r:embed="rId2">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2057400" y="4737100"/>
            <a:ext cx="4800600" cy="204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p:cNvGrpSpPr>
          <p:nvPr/>
        </p:nvGrpSpPr>
        <p:grpSpPr bwMode="auto">
          <a:xfrm>
            <a:off x="228600" y="990600"/>
            <a:ext cx="8305800" cy="3768725"/>
            <a:chOff x="192" y="720"/>
            <a:chExt cx="5232" cy="2374"/>
          </a:xfrm>
        </p:grpSpPr>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 y="720"/>
              <a:ext cx="2928"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 y="1296"/>
              <a:ext cx="5232" cy="1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0721731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87A7DEA1-C8F4-4A47-91F9-3256081E3571}" type="slidenum">
              <a:rPr lang="en-US" altLang="en-US" sz="1400">
                <a:latin typeface="Arial" panose="020B0604020202020204" pitchFamily="34" charset="0"/>
              </a:rPr>
              <a:pPr eaLnBrk="1" hangingPunct="1"/>
              <a:t>48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sz="3200" dirty="0"/>
              <a:t>5.5 STATICALLY INDETERMINATE TORQUE-LOADED MEMBERS</a:t>
            </a:r>
          </a:p>
        </p:txBody>
      </p:sp>
      <p:sp>
        <p:nvSpPr>
          <p:cNvPr id="4" name="Rectangle 3"/>
          <p:cNvSpPr txBox="1">
            <a:spLocks noChangeArrowheads="1"/>
          </p:cNvSpPr>
          <p:nvPr/>
        </p:nvSpPr>
        <p:spPr bwMode="auto">
          <a:xfrm>
            <a:off x="157163" y="1143000"/>
            <a:ext cx="8758237"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a:latin typeface="Arial" panose="020B0604020202020204" pitchFamily="34" charset="0"/>
              </a:rPr>
              <a:t>A torsionally loaded shaft is statically indeterminate if moment equation of equilibrium, applied about axis of shaft, is not enough to determine unknown torques acting on the shaft</a:t>
            </a:r>
          </a:p>
        </p:txBody>
      </p:sp>
      <p:pic>
        <p:nvPicPr>
          <p:cNvPr id="5" name="Picture 14" descr="AACLPDM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352800"/>
            <a:ext cx="4876800" cy="316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73837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37CA3B7-2075-4A34-8AEB-0ED954B8E617}" type="slidenum">
              <a:rPr lang="en-US" altLang="en-US" sz="1400">
                <a:latin typeface="Arial" panose="020B0604020202020204" pitchFamily="34" charset="0"/>
              </a:rPr>
              <a:pPr eaLnBrk="1" hangingPunct="1"/>
              <a:t>49</a:t>
            </a:fld>
            <a:endParaRPr lang="en-US" altLang="en-US" sz="1400">
              <a:latin typeface="Arial" panose="020B0604020202020204" pitchFamily="34" charset="0"/>
            </a:endParaRPr>
          </a:p>
        </p:txBody>
      </p:sp>
      <p:sp>
        <p:nvSpPr>
          <p:cNvPr id="3" name="Rectangle 10"/>
          <p:cNvSpPr>
            <a:spLocks noChangeArrowheads="1"/>
          </p:cNvSpPr>
          <p:nvPr/>
        </p:nvSpPr>
        <p:spPr bwMode="auto">
          <a:xfrm>
            <a:off x="2286000" y="2133600"/>
            <a:ext cx="2743200" cy="6858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9"/>
          <p:cNvSpPr>
            <a:spLocks noChangeArrowheads="1"/>
          </p:cNvSpPr>
          <p:nvPr/>
        </p:nvSpPr>
        <p:spPr bwMode="auto">
          <a:xfrm>
            <a:off x="2743200" y="5181600"/>
            <a:ext cx="1524000" cy="914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5" name="Rectangle 2"/>
          <p:cNvSpPr>
            <a:spLocks noGrp="1" noChangeArrowheads="1"/>
          </p:cNvSpPr>
          <p:nvPr>
            <p:ph type="title"/>
          </p:nvPr>
        </p:nvSpPr>
        <p:spPr>
          <a:xfrm>
            <a:off x="57150" y="495300"/>
            <a:ext cx="8763000" cy="457200"/>
          </a:xfrm>
          <a:noFill/>
        </p:spPr>
        <p:txBody>
          <a:bodyPr/>
          <a:lstStyle/>
          <a:p>
            <a:pPr eaLnBrk="1" hangingPunct="1"/>
            <a:r>
              <a:rPr lang="en-US" altLang="en-US" sz="3200" dirty="0"/>
              <a:t>5.5 STATICALLY INDETERMINATE TORQUE-LOADED MEMBERS</a:t>
            </a:r>
          </a:p>
        </p:txBody>
      </p:sp>
      <p:sp>
        <p:nvSpPr>
          <p:cNvPr id="6" name="Rectangle 3"/>
          <p:cNvSpPr txBox="1">
            <a:spLocks noChangeArrowheads="1"/>
          </p:cNvSpPr>
          <p:nvPr/>
        </p:nvSpPr>
        <p:spPr bwMode="auto">
          <a:xfrm>
            <a:off x="157163" y="1143000"/>
            <a:ext cx="8758237"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a:latin typeface="Arial" panose="020B0604020202020204" pitchFamily="34" charset="0"/>
              </a:rPr>
              <a:t>From free-body diagram, reactive torques at supports A and B are unknown, Thus,</a:t>
            </a:r>
          </a:p>
        </p:txBody>
      </p:sp>
      <p:pic>
        <p:nvPicPr>
          <p:cNvPr id="7" name="Picture 4" descr="AACLPDN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1752600"/>
            <a:ext cx="2366963"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609600" y="2209800"/>
            <a:ext cx="41862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a:t>
            </a:r>
            <a:r>
              <a:rPr lang="en-US" altLang="en-US" sz="2800" i="1"/>
              <a:t>M</a:t>
            </a:r>
            <a:r>
              <a:rPr lang="en-US" altLang="en-US" sz="2800" i="1" baseline="-25000"/>
              <a:t>x</a:t>
            </a:r>
            <a:r>
              <a:rPr lang="en-US" altLang="en-US" sz="2800"/>
              <a:t> = 0;	</a:t>
            </a:r>
            <a:r>
              <a:rPr lang="en-US" altLang="en-US" sz="2800" i="1"/>
              <a:t>T</a:t>
            </a:r>
            <a:r>
              <a:rPr lang="en-US" altLang="en-US" sz="2800"/>
              <a:t> </a:t>
            </a:r>
            <a:r>
              <a:rPr lang="en-US" altLang="en-US" sz="2800">
                <a:sym typeface="Symbol" panose="05050102010706020507" pitchFamily="18" charset="2"/>
              </a:rPr>
              <a:t> </a:t>
            </a:r>
            <a:r>
              <a:rPr lang="en-US" altLang="en-US" sz="2800" i="1"/>
              <a:t>T</a:t>
            </a:r>
            <a:r>
              <a:rPr lang="en-US" altLang="en-US" sz="2800" i="1" baseline="-25000"/>
              <a:t>A </a:t>
            </a:r>
            <a:r>
              <a:rPr lang="en-US" altLang="en-US" sz="2800">
                <a:latin typeface="Arial" panose="020B0604020202020204" pitchFamily="34" charset="0"/>
                <a:sym typeface="Symbol" panose="05050102010706020507" pitchFamily="18" charset="2"/>
              </a:rPr>
              <a:t> </a:t>
            </a:r>
            <a:r>
              <a:rPr lang="en-US" altLang="en-US" sz="2800" i="1"/>
              <a:t>T</a:t>
            </a:r>
            <a:r>
              <a:rPr lang="en-US" altLang="en-US" sz="2800" i="1" baseline="-25000"/>
              <a:t>B</a:t>
            </a:r>
            <a:r>
              <a:rPr lang="en-US" altLang="en-US" sz="2800"/>
              <a:t> = 0</a:t>
            </a:r>
          </a:p>
        </p:txBody>
      </p:sp>
      <p:sp>
        <p:nvSpPr>
          <p:cNvPr id="9" name="Rectangle 7"/>
          <p:cNvSpPr>
            <a:spLocks noChangeArrowheads="1"/>
          </p:cNvSpPr>
          <p:nvPr/>
        </p:nvSpPr>
        <p:spPr bwMode="auto">
          <a:xfrm>
            <a:off x="228600" y="2819400"/>
            <a:ext cx="6248400"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7663" indent="-34766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rPr>
              <a:t>Since problem is statically indeterminate, formulate the condition of compatibility; end supports are fixed, thus angle of twist of both ends should sum to zero</a:t>
            </a:r>
          </a:p>
        </p:txBody>
      </p:sp>
      <p:sp>
        <p:nvSpPr>
          <p:cNvPr id="10" name="Rectangle 8"/>
          <p:cNvSpPr>
            <a:spLocks noChangeArrowheads="1"/>
          </p:cNvSpPr>
          <p:nvPr/>
        </p:nvSpPr>
        <p:spPr bwMode="auto">
          <a:xfrm>
            <a:off x="2819400" y="5334000"/>
            <a:ext cx="1287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i="1" baseline="-25000">
                <a:sym typeface="Symbol" panose="05050102010706020507" pitchFamily="18" charset="2"/>
              </a:rPr>
              <a:t>A/B</a:t>
            </a:r>
            <a:r>
              <a:rPr lang="en-US" altLang="en-US" sz="2800"/>
              <a:t> = 0</a:t>
            </a:r>
          </a:p>
        </p:txBody>
      </p:sp>
    </p:spTree>
    <p:extLst>
      <p:ext uri="{BB962C8B-B14F-4D97-AF65-F5344CB8AC3E}">
        <p14:creationId xmlns:p14="http://schemas.microsoft.com/office/powerpoint/2010/main" val="3671610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BE12891A-6065-4BDD-93DE-054E488509C8}" type="slidenum">
              <a:rPr lang="en-US" altLang="en-US" sz="1400">
                <a:latin typeface="Arial" panose="020B0604020202020204" pitchFamily="34" charset="0"/>
              </a:rPr>
              <a:pPr eaLnBrk="1" hangingPunct="1"/>
              <a:t>5</a:t>
            </a:fld>
            <a:endParaRPr lang="en-US" altLang="en-US" sz="1400">
              <a:latin typeface="Arial" panose="020B0604020202020204" pitchFamily="34" charset="0"/>
            </a:endParaRPr>
          </a:p>
        </p:txBody>
      </p:sp>
      <p:sp>
        <p:nvSpPr>
          <p:cNvPr id="3" name="Text Box 2"/>
          <p:cNvSpPr txBox="1">
            <a:spLocks noChangeArrowheads="1"/>
          </p:cNvSpPr>
          <p:nvPr/>
        </p:nvSpPr>
        <p:spPr bwMode="auto">
          <a:xfrm>
            <a:off x="3489325" y="1414463"/>
            <a:ext cx="5181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dirty="0"/>
              <a:t>From observation, the angle of twist of the shaft is proportional to the applied torque and to the shaft length.</a:t>
            </a:r>
          </a:p>
        </p:txBody>
      </p:sp>
      <p:graphicFrame>
        <p:nvGraphicFramePr>
          <p:cNvPr id="4" name="Object 3"/>
          <p:cNvGraphicFramePr>
            <a:graphicFrameLocks noChangeAspect="1"/>
          </p:cNvGraphicFramePr>
          <p:nvPr/>
        </p:nvGraphicFramePr>
        <p:xfrm>
          <a:off x="4327525" y="2481263"/>
          <a:ext cx="598488" cy="647700"/>
        </p:xfrm>
        <a:graphic>
          <a:graphicData uri="http://schemas.openxmlformats.org/presentationml/2006/ole">
            <mc:AlternateContent xmlns:mc="http://schemas.openxmlformats.org/markup-compatibility/2006">
              <mc:Choice xmlns:v="urn:schemas-microsoft-com:vml" Requires="v">
                <p:oleObj name="Equation" r:id="rId2" imgW="545863" imgH="647419" progId="Equation.3">
                  <p:embed/>
                </p:oleObj>
              </mc:Choice>
              <mc:Fallback>
                <p:oleObj name="Equation" r:id="rId2" imgW="545863" imgH="647419"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7525" y="2481263"/>
                        <a:ext cx="598488"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Rectangle 4"/>
          <p:cNvSpPr>
            <a:spLocks noGrp="1" noChangeArrowheads="1"/>
          </p:cNvSpPr>
          <p:nvPr>
            <p:ph type="title"/>
          </p:nvPr>
        </p:nvSpPr>
        <p:spPr>
          <a:xfrm>
            <a:off x="57150" y="495300"/>
            <a:ext cx="8763000" cy="457200"/>
          </a:xfrm>
        </p:spPr>
        <p:txBody>
          <a:bodyPr/>
          <a:lstStyle/>
          <a:p>
            <a:pPr eaLnBrk="1" hangingPunct="1"/>
            <a:r>
              <a:rPr lang="en-US" altLang="en-US" dirty="0"/>
              <a:t>Shaft Deformations</a:t>
            </a:r>
          </a:p>
        </p:txBody>
      </p:sp>
      <p:sp>
        <p:nvSpPr>
          <p:cNvPr id="6" name="Text Box 5"/>
          <p:cNvSpPr txBox="1">
            <a:spLocks noChangeArrowheads="1"/>
          </p:cNvSpPr>
          <p:nvPr/>
        </p:nvSpPr>
        <p:spPr bwMode="auto">
          <a:xfrm>
            <a:off x="3489325" y="3155950"/>
            <a:ext cx="5257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When subjected to torsion, every cross section of a circular shaft remains plane and undistorted.</a:t>
            </a:r>
          </a:p>
        </p:txBody>
      </p:sp>
      <p:sp>
        <p:nvSpPr>
          <p:cNvPr id="7" name="Text Box 6"/>
          <p:cNvSpPr txBox="1">
            <a:spLocks noChangeArrowheads="1"/>
          </p:cNvSpPr>
          <p:nvPr/>
        </p:nvSpPr>
        <p:spPr bwMode="auto">
          <a:xfrm>
            <a:off x="3489325" y="5224463"/>
            <a:ext cx="4876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Cross-sections of noncircular (non-axisymmetric) shafts are distorted when subjected to torsion.</a:t>
            </a:r>
          </a:p>
        </p:txBody>
      </p:sp>
      <p:sp>
        <p:nvSpPr>
          <p:cNvPr id="8" name="Text Box 7"/>
          <p:cNvSpPr txBox="1">
            <a:spLocks noChangeArrowheads="1"/>
          </p:cNvSpPr>
          <p:nvPr/>
        </p:nvSpPr>
        <p:spPr bwMode="auto">
          <a:xfrm>
            <a:off x="3489325" y="4189413"/>
            <a:ext cx="5257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Cross-sections for hollow and solid circular shafts remain plain and undistorted because a circular shaft is axisymmetric.</a:t>
            </a:r>
          </a:p>
        </p:txBody>
      </p:sp>
      <p:pic>
        <p:nvPicPr>
          <p:cNvPr id="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068388"/>
            <a:ext cx="2284412" cy="563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287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P spid="8"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C902CA5-8330-49E0-A142-05154ED5D7E1}" type="slidenum">
              <a:rPr lang="en-US" altLang="en-US" sz="1400">
                <a:latin typeface="Arial" panose="020B0604020202020204" pitchFamily="34" charset="0"/>
              </a:rPr>
              <a:pPr eaLnBrk="1" hangingPunct="1"/>
              <a:t>50</a:t>
            </a:fld>
            <a:endParaRPr lang="en-US" altLang="en-US" sz="1400">
              <a:latin typeface="Arial" panose="020B0604020202020204" pitchFamily="34" charset="0"/>
            </a:endParaRPr>
          </a:p>
        </p:txBody>
      </p:sp>
      <p:sp>
        <p:nvSpPr>
          <p:cNvPr id="3" name="Rectangle 2"/>
          <p:cNvSpPr>
            <a:spLocks noChangeArrowheads="1"/>
          </p:cNvSpPr>
          <p:nvPr/>
        </p:nvSpPr>
        <p:spPr bwMode="auto">
          <a:xfrm>
            <a:off x="1600200" y="2590800"/>
            <a:ext cx="3581400" cy="11430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3"/>
          <p:cNvSpPr>
            <a:spLocks noGrp="1" noChangeArrowheads="1"/>
          </p:cNvSpPr>
          <p:nvPr>
            <p:ph type="title"/>
          </p:nvPr>
        </p:nvSpPr>
        <p:spPr>
          <a:xfrm>
            <a:off x="57150" y="495300"/>
            <a:ext cx="8763000" cy="457200"/>
          </a:xfrm>
          <a:noFill/>
        </p:spPr>
        <p:txBody>
          <a:bodyPr/>
          <a:lstStyle/>
          <a:p>
            <a:pPr eaLnBrk="1" hangingPunct="1"/>
            <a:r>
              <a:rPr lang="en-US" altLang="en-US" sz="3200" dirty="0"/>
              <a:t>5.5 STATICALLY INDETERMINATE TORQUE-LOADED MEMBERS</a:t>
            </a:r>
          </a:p>
        </p:txBody>
      </p:sp>
      <p:sp>
        <p:nvSpPr>
          <p:cNvPr id="5" name="Rectangle 4"/>
          <p:cNvSpPr txBox="1">
            <a:spLocks noChangeArrowheads="1"/>
          </p:cNvSpPr>
          <p:nvPr/>
        </p:nvSpPr>
        <p:spPr bwMode="auto">
          <a:xfrm>
            <a:off x="157163" y="1143000"/>
            <a:ext cx="8758237" cy="144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800">
                <a:latin typeface="Arial" panose="020B0604020202020204" pitchFamily="34" charset="0"/>
              </a:rPr>
              <a:t>Assume linear-elastic behavior, and using load-displacement relationship, </a:t>
            </a:r>
            <a:r>
              <a:rPr lang="en-US" altLang="en-US" sz="2800" i="1">
                <a:sym typeface="Symbol" panose="05050102010706020507" pitchFamily="18" charset="2"/>
              </a:rPr>
              <a:t></a:t>
            </a:r>
            <a:r>
              <a:rPr lang="en-US" altLang="en-US" sz="2800">
                <a:sym typeface="Symbol" panose="05050102010706020507" pitchFamily="18" charset="2"/>
              </a:rPr>
              <a:t> = </a:t>
            </a:r>
            <a:r>
              <a:rPr lang="en-US" altLang="en-US" sz="2800" i="1">
                <a:sym typeface="Symbol" panose="05050102010706020507" pitchFamily="18" charset="2"/>
              </a:rPr>
              <a:t>TL</a:t>
            </a:r>
            <a:r>
              <a:rPr lang="en-US" altLang="en-US" sz="2800">
                <a:sym typeface="Symbol" panose="05050102010706020507" pitchFamily="18" charset="2"/>
              </a:rPr>
              <a:t>/</a:t>
            </a:r>
            <a:r>
              <a:rPr lang="en-US" altLang="en-US" sz="2800" i="1">
                <a:sym typeface="Symbol" panose="05050102010706020507" pitchFamily="18" charset="2"/>
              </a:rPr>
              <a:t>JG</a:t>
            </a:r>
            <a:r>
              <a:rPr lang="en-US" altLang="en-US" sz="2800">
                <a:latin typeface="Arial" panose="020B0604020202020204" pitchFamily="34" charset="0"/>
                <a:sym typeface="Symbol" panose="05050102010706020507" pitchFamily="18" charset="2"/>
              </a:rPr>
              <a:t>, thus compatibility equation can be written as</a:t>
            </a:r>
            <a:endParaRPr lang="en-US" altLang="en-US" sz="2800">
              <a:latin typeface="Arial" panose="020B0604020202020204" pitchFamily="34" charset="0"/>
            </a:endParaRPr>
          </a:p>
        </p:txBody>
      </p:sp>
      <p:pic>
        <p:nvPicPr>
          <p:cNvPr id="6" name="Picture 5" descr="AACLPDN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2590800"/>
            <a:ext cx="2366963"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a:grpSpLocks/>
          </p:cNvGrpSpPr>
          <p:nvPr/>
        </p:nvGrpSpPr>
        <p:grpSpPr bwMode="auto">
          <a:xfrm>
            <a:off x="1824038" y="2667000"/>
            <a:ext cx="3281362" cy="1031875"/>
            <a:chOff x="720" y="1872"/>
            <a:chExt cx="2067" cy="650"/>
          </a:xfrm>
        </p:grpSpPr>
        <p:sp>
          <p:nvSpPr>
            <p:cNvPr id="8" name="Text Box 7"/>
            <p:cNvSpPr txBox="1">
              <a:spLocks noChangeArrowheads="1"/>
            </p:cNvSpPr>
            <p:nvPr/>
          </p:nvSpPr>
          <p:spPr bwMode="auto">
            <a:xfrm>
              <a:off x="720" y="1872"/>
              <a:ext cx="960"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a:t>
              </a:r>
              <a:r>
                <a:rPr lang="en-US" altLang="en-US" sz="2800" i="1" baseline="-25000">
                  <a:sym typeface="Symbol" panose="05050102010706020507" pitchFamily="18" charset="2"/>
                </a:rPr>
                <a:t>A </a:t>
              </a:r>
              <a:r>
                <a:rPr lang="en-US" altLang="en-US" sz="2800" i="1">
                  <a:sym typeface="Symbol" panose="05050102010706020507" pitchFamily="18" charset="2"/>
                </a:rPr>
                <a:t>L</a:t>
              </a:r>
              <a:r>
                <a:rPr lang="en-US" altLang="en-US" sz="2800" i="1" baseline="-25000">
                  <a:sym typeface="Symbol" panose="05050102010706020507" pitchFamily="18" charset="2"/>
                </a:rPr>
                <a:t>AC</a:t>
              </a:r>
            </a:p>
            <a:p>
              <a:pPr algn="ctr" eaLnBrk="1" hangingPunct="1">
                <a:buFontTx/>
                <a:buNone/>
              </a:pPr>
              <a:r>
                <a:rPr lang="en-US" altLang="en-US" sz="2800" i="1">
                  <a:sym typeface="Symbol" panose="05050102010706020507" pitchFamily="18" charset="2"/>
                </a:rPr>
                <a:t>JG</a:t>
              </a:r>
              <a:endParaRPr lang="en-US" altLang="en-US" sz="2800" i="1"/>
            </a:p>
          </p:txBody>
        </p:sp>
        <p:sp>
          <p:nvSpPr>
            <p:cNvPr id="9" name="Rectangle 8"/>
            <p:cNvSpPr>
              <a:spLocks noChangeArrowheads="1"/>
            </p:cNvSpPr>
            <p:nvPr/>
          </p:nvSpPr>
          <p:spPr bwMode="auto">
            <a:xfrm>
              <a:off x="1709" y="1872"/>
              <a:ext cx="691"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a:t>
              </a:r>
              <a:r>
                <a:rPr lang="en-US" altLang="en-US" sz="2800" i="1" baseline="-25000">
                  <a:sym typeface="Symbol" panose="05050102010706020507" pitchFamily="18" charset="2"/>
                </a:rPr>
                <a:t>B </a:t>
              </a:r>
              <a:r>
                <a:rPr lang="en-US" altLang="en-US" sz="2800" i="1">
                  <a:sym typeface="Symbol" panose="05050102010706020507" pitchFamily="18" charset="2"/>
                </a:rPr>
                <a:t>L</a:t>
              </a:r>
              <a:r>
                <a:rPr lang="en-US" altLang="en-US" sz="2800" i="1" baseline="-25000">
                  <a:sym typeface="Symbol" panose="05050102010706020507" pitchFamily="18" charset="2"/>
                </a:rPr>
                <a:t>BC</a:t>
              </a:r>
            </a:p>
            <a:p>
              <a:pPr algn="ctr" eaLnBrk="1" hangingPunct="1">
                <a:buFontTx/>
                <a:buNone/>
              </a:pPr>
              <a:r>
                <a:rPr lang="en-US" altLang="en-US" sz="2800" i="1">
                  <a:sym typeface="Symbol" panose="05050102010706020507" pitchFamily="18" charset="2"/>
                </a:rPr>
                <a:t>JG</a:t>
              </a:r>
            </a:p>
          </p:txBody>
        </p:sp>
        <p:sp>
          <p:nvSpPr>
            <p:cNvPr id="10" name="Text Box 9"/>
            <p:cNvSpPr txBox="1">
              <a:spLocks noChangeArrowheads="1"/>
            </p:cNvSpPr>
            <p:nvPr/>
          </p:nvSpPr>
          <p:spPr bwMode="auto">
            <a:xfrm>
              <a:off x="1521" y="2025"/>
              <a:ext cx="126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 0</a:t>
              </a:r>
            </a:p>
          </p:txBody>
        </p:sp>
        <p:sp>
          <p:nvSpPr>
            <p:cNvPr id="11" name="Line 10"/>
            <p:cNvSpPr>
              <a:spLocks noChangeShapeType="1"/>
            </p:cNvSpPr>
            <p:nvPr/>
          </p:nvSpPr>
          <p:spPr bwMode="auto">
            <a:xfrm>
              <a:off x="816" y="2217"/>
              <a:ext cx="72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1"/>
            <p:cNvSpPr>
              <a:spLocks noChangeShapeType="1"/>
            </p:cNvSpPr>
            <p:nvPr/>
          </p:nvSpPr>
          <p:spPr bwMode="auto">
            <a:xfrm>
              <a:off x="1738" y="2217"/>
              <a:ext cx="6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3" name="Rectangle 12"/>
          <p:cNvSpPr>
            <a:spLocks noChangeArrowheads="1"/>
          </p:cNvSpPr>
          <p:nvPr/>
        </p:nvSpPr>
        <p:spPr bwMode="auto">
          <a:xfrm>
            <a:off x="152400" y="3657600"/>
            <a:ext cx="59436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5138" indent="-465138"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2800">
                <a:latin typeface="Arial" panose="020B0604020202020204" pitchFamily="34" charset="0"/>
              </a:rPr>
              <a:t>Solving the equations simultaneously, and realizing that</a:t>
            </a:r>
            <a:br>
              <a:rPr lang="en-US" altLang="en-US" sz="2800">
                <a:latin typeface="Arial" panose="020B0604020202020204" pitchFamily="34" charset="0"/>
              </a:rPr>
            </a:br>
            <a:r>
              <a:rPr lang="en-US" altLang="en-US" sz="2800" i="1"/>
              <a:t>L</a:t>
            </a:r>
            <a:r>
              <a:rPr lang="en-US" altLang="en-US" sz="2800"/>
              <a:t> = </a:t>
            </a:r>
            <a:r>
              <a:rPr lang="en-US" altLang="en-US" sz="2800" i="1"/>
              <a:t>L</a:t>
            </a:r>
            <a:r>
              <a:rPr lang="en-US" altLang="en-US" sz="2800" i="1" baseline="-25000"/>
              <a:t>AC</a:t>
            </a:r>
            <a:r>
              <a:rPr lang="en-US" altLang="en-US" sz="2800"/>
              <a:t> + </a:t>
            </a:r>
            <a:r>
              <a:rPr lang="en-US" altLang="en-US" sz="2800" i="1"/>
              <a:t>L</a:t>
            </a:r>
            <a:r>
              <a:rPr lang="en-US" altLang="en-US" sz="2800" i="1" baseline="-25000"/>
              <a:t>BC</a:t>
            </a:r>
            <a:r>
              <a:rPr lang="en-US" altLang="en-US" sz="2800"/>
              <a:t>,</a:t>
            </a:r>
            <a:r>
              <a:rPr lang="en-US" altLang="en-US" sz="2800">
                <a:latin typeface="Arial" panose="020B0604020202020204" pitchFamily="34" charset="0"/>
              </a:rPr>
              <a:t> we get</a:t>
            </a:r>
          </a:p>
        </p:txBody>
      </p:sp>
      <p:grpSp>
        <p:nvGrpSpPr>
          <p:cNvPr id="14" name="Group 13"/>
          <p:cNvGrpSpPr>
            <a:grpSpLocks/>
          </p:cNvGrpSpPr>
          <p:nvPr/>
        </p:nvGrpSpPr>
        <p:grpSpPr bwMode="auto">
          <a:xfrm>
            <a:off x="990600" y="5105400"/>
            <a:ext cx="2286000" cy="1295400"/>
            <a:chOff x="384" y="3216"/>
            <a:chExt cx="1440" cy="816"/>
          </a:xfrm>
        </p:grpSpPr>
        <p:sp>
          <p:nvSpPr>
            <p:cNvPr id="15" name="Rectangle 14"/>
            <p:cNvSpPr>
              <a:spLocks noChangeArrowheads="1"/>
            </p:cNvSpPr>
            <p:nvPr/>
          </p:nvSpPr>
          <p:spPr bwMode="auto">
            <a:xfrm>
              <a:off x="384" y="3216"/>
              <a:ext cx="1440"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grpSp>
          <p:nvGrpSpPr>
            <p:cNvPr id="16" name="Group 15"/>
            <p:cNvGrpSpPr>
              <a:grpSpLocks/>
            </p:cNvGrpSpPr>
            <p:nvPr/>
          </p:nvGrpSpPr>
          <p:grpSpPr bwMode="auto">
            <a:xfrm>
              <a:off x="470" y="3268"/>
              <a:ext cx="1342" cy="650"/>
              <a:chOff x="470" y="3268"/>
              <a:chExt cx="1342" cy="650"/>
            </a:xfrm>
          </p:grpSpPr>
          <p:sp>
            <p:nvSpPr>
              <p:cNvPr id="17" name="Text Box 16"/>
              <p:cNvSpPr txBox="1">
                <a:spLocks noChangeArrowheads="1"/>
              </p:cNvSpPr>
              <p:nvPr/>
            </p:nvSpPr>
            <p:spPr bwMode="auto">
              <a:xfrm>
                <a:off x="470" y="3450"/>
                <a:ext cx="7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T</a:t>
                </a:r>
                <a:r>
                  <a:rPr lang="en-US" altLang="en-US" sz="2800" i="1" baseline="-25000"/>
                  <a:t>A</a:t>
                </a:r>
                <a:r>
                  <a:rPr lang="en-US" altLang="en-US" sz="2800" i="1"/>
                  <a:t> = T</a:t>
                </a:r>
              </a:p>
            </p:txBody>
          </p:sp>
          <p:sp>
            <p:nvSpPr>
              <p:cNvPr id="18" name="Text Box 17"/>
              <p:cNvSpPr txBox="1">
                <a:spLocks noChangeArrowheads="1"/>
              </p:cNvSpPr>
              <p:nvPr/>
            </p:nvSpPr>
            <p:spPr bwMode="auto">
              <a:xfrm>
                <a:off x="1245" y="3268"/>
                <a:ext cx="435"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L</a:t>
                </a:r>
                <a:r>
                  <a:rPr lang="en-US" altLang="en-US" sz="2800" i="1" baseline="-25000"/>
                  <a:t>BC</a:t>
                </a:r>
              </a:p>
              <a:p>
                <a:pPr algn="ctr" eaLnBrk="1" hangingPunct="1">
                  <a:buFontTx/>
                  <a:buNone/>
                </a:pPr>
                <a:r>
                  <a:rPr lang="en-US" altLang="en-US" sz="2800" i="1"/>
                  <a:t>L</a:t>
                </a:r>
              </a:p>
            </p:txBody>
          </p:sp>
          <p:sp>
            <p:nvSpPr>
              <p:cNvPr id="19" name="Text Box 18"/>
              <p:cNvSpPr txBox="1">
                <a:spLocks noChangeArrowheads="1"/>
              </p:cNvSpPr>
              <p:nvPr/>
            </p:nvSpPr>
            <p:spPr bwMode="auto">
              <a:xfrm>
                <a:off x="1104" y="3408"/>
                <a:ext cx="70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3600">
                    <a:latin typeface="Arial" panose="020B0604020202020204" pitchFamily="34" charset="0"/>
                  </a:rPr>
                  <a:t>(     )</a:t>
                </a:r>
              </a:p>
            </p:txBody>
          </p:sp>
          <p:sp>
            <p:nvSpPr>
              <p:cNvPr id="20" name="Line 19"/>
              <p:cNvSpPr>
                <a:spLocks noChangeShapeType="1"/>
              </p:cNvSpPr>
              <p:nvPr/>
            </p:nvSpPr>
            <p:spPr bwMode="auto">
              <a:xfrm>
                <a:off x="1239" y="3621"/>
                <a:ext cx="4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21" name="Group 20"/>
          <p:cNvGrpSpPr>
            <a:grpSpLocks/>
          </p:cNvGrpSpPr>
          <p:nvPr/>
        </p:nvGrpSpPr>
        <p:grpSpPr bwMode="auto">
          <a:xfrm>
            <a:off x="3962400" y="5181600"/>
            <a:ext cx="2286000" cy="1295400"/>
            <a:chOff x="2208" y="3264"/>
            <a:chExt cx="1440" cy="816"/>
          </a:xfrm>
        </p:grpSpPr>
        <p:sp>
          <p:nvSpPr>
            <p:cNvPr id="22" name="Rectangle 21"/>
            <p:cNvSpPr>
              <a:spLocks noChangeArrowheads="1"/>
            </p:cNvSpPr>
            <p:nvPr/>
          </p:nvSpPr>
          <p:spPr bwMode="auto">
            <a:xfrm>
              <a:off x="2208" y="3264"/>
              <a:ext cx="1440"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grpSp>
          <p:nvGrpSpPr>
            <p:cNvPr id="23" name="Group 22"/>
            <p:cNvGrpSpPr>
              <a:grpSpLocks/>
            </p:cNvGrpSpPr>
            <p:nvPr/>
          </p:nvGrpSpPr>
          <p:grpSpPr bwMode="auto">
            <a:xfrm>
              <a:off x="2304" y="3273"/>
              <a:ext cx="1296" cy="650"/>
              <a:chOff x="2304" y="3273"/>
              <a:chExt cx="1296" cy="650"/>
            </a:xfrm>
          </p:grpSpPr>
          <p:sp>
            <p:nvSpPr>
              <p:cNvPr id="24" name="Text Box 23"/>
              <p:cNvSpPr txBox="1">
                <a:spLocks noChangeArrowheads="1"/>
              </p:cNvSpPr>
              <p:nvPr/>
            </p:nvSpPr>
            <p:spPr bwMode="auto">
              <a:xfrm>
                <a:off x="2304" y="3456"/>
                <a:ext cx="7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T</a:t>
                </a:r>
                <a:r>
                  <a:rPr lang="en-US" altLang="en-US" sz="2800" i="1" baseline="-25000"/>
                  <a:t>B</a:t>
                </a:r>
                <a:r>
                  <a:rPr lang="en-US" altLang="en-US" sz="2800" i="1"/>
                  <a:t> = T</a:t>
                </a:r>
              </a:p>
            </p:txBody>
          </p:sp>
          <p:sp>
            <p:nvSpPr>
              <p:cNvPr id="25" name="Text Box 24"/>
              <p:cNvSpPr txBox="1">
                <a:spLocks noChangeArrowheads="1"/>
              </p:cNvSpPr>
              <p:nvPr/>
            </p:nvSpPr>
            <p:spPr bwMode="auto">
              <a:xfrm>
                <a:off x="3039" y="3273"/>
                <a:ext cx="435"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L</a:t>
                </a:r>
                <a:r>
                  <a:rPr lang="en-US" altLang="en-US" sz="2800" i="1" baseline="-25000"/>
                  <a:t>AC</a:t>
                </a:r>
              </a:p>
              <a:p>
                <a:pPr algn="ctr" eaLnBrk="1" hangingPunct="1">
                  <a:buFontTx/>
                  <a:buNone/>
                </a:pPr>
                <a:r>
                  <a:rPr lang="en-US" altLang="en-US" sz="2800" i="1"/>
                  <a:t>L</a:t>
                </a:r>
              </a:p>
            </p:txBody>
          </p:sp>
          <p:sp>
            <p:nvSpPr>
              <p:cNvPr id="26" name="Text Box 25"/>
              <p:cNvSpPr txBox="1">
                <a:spLocks noChangeArrowheads="1"/>
              </p:cNvSpPr>
              <p:nvPr/>
            </p:nvSpPr>
            <p:spPr bwMode="auto">
              <a:xfrm>
                <a:off x="2892" y="3408"/>
                <a:ext cx="70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3600">
                    <a:latin typeface="Arial" panose="020B0604020202020204" pitchFamily="34" charset="0"/>
                  </a:rPr>
                  <a:t>(     )</a:t>
                </a:r>
              </a:p>
            </p:txBody>
          </p:sp>
          <p:sp>
            <p:nvSpPr>
              <p:cNvPr id="27" name="Line 26"/>
              <p:cNvSpPr>
                <a:spLocks noChangeShapeType="1"/>
              </p:cNvSpPr>
              <p:nvPr/>
            </p:nvSpPr>
            <p:spPr bwMode="auto">
              <a:xfrm>
                <a:off x="3033" y="3630"/>
                <a:ext cx="4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Tree>
    <p:extLst>
      <p:ext uri="{BB962C8B-B14F-4D97-AF65-F5344CB8AC3E}">
        <p14:creationId xmlns:p14="http://schemas.microsoft.com/office/powerpoint/2010/main" val="30940433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DFA76AA-3C59-452A-93C6-7FFE15E3F06A}" type="slidenum">
              <a:rPr lang="en-US" altLang="en-US" sz="1400">
                <a:latin typeface="Arial" panose="020B0604020202020204" pitchFamily="34" charset="0"/>
              </a:rPr>
              <a:pPr eaLnBrk="1" hangingPunct="1"/>
              <a:t>51</a:t>
            </a:fld>
            <a:endParaRPr lang="en-US" altLang="en-US" sz="1400">
              <a:latin typeface="Arial" panose="020B0604020202020204" pitchFamily="34" charset="0"/>
            </a:endParaRPr>
          </a:p>
        </p:txBody>
      </p:sp>
      <p:sp>
        <p:nvSpPr>
          <p:cNvPr id="3" name="Rectangle 26"/>
          <p:cNvSpPr>
            <a:spLocks noChangeArrowheads="1"/>
          </p:cNvSpPr>
          <p:nvPr/>
        </p:nvSpPr>
        <p:spPr bwMode="auto">
          <a:xfrm>
            <a:off x="609600" y="5076825"/>
            <a:ext cx="1676400" cy="4572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2"/>
          <p:cNvSpPr>
            <a:spLocks noGrp="1" noChangeArrowheads="1"/>
          </p:cNvSpPr>
          <p:nvPr>
            <p:ph type="title"/>
          </p:nvPr>
        </p:nvSpPr>
        <p:spPr>
          <a:xfrm>
            <a:off x="57150" y="495300"/>
            <a:ext cx="8763000" cy="457200"/>
          </a:xfrm>
          <a:noFill/>
        </p:spPr>
        <p:txBody>
          <a:bodyPr/>
          <a:lstStyle/>
          <a:p>
            <a:pPr eaLnBrk="1" hangingPunct="1"/>
            <a:r>
              <a:rPr lang="en-US" altLang="en-US" sz="3200" dirty="0"/>
              <a:t>5.5 STATICALLY INDETERMINATE TORQUE-LOADED MEMBERS</a:t>
            </a:r>
          </a:p>
        </p:txBody>
      </p:sp>
      <p:sp>
        <p:nvSpPr>
          <p:cNvPr id="5" name="Rectangle 3"/>
          <p:cNvSpPr txBox="1">
            <a:spLocks noChangeArrowheads="1"/>
          </p:cNvSpPr>
          <p:nvPr/>
        </p:nvSpPr>
        <p:spPr bwMode="auto">
          <a:xfrm>
            <a:off x="233363" y="1066800"/>
            <a:ext cx="8453437"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b="1" dirty="0">
                <a:solidFill>
                  <a:srgbClr val="CC3300"/>
                </a:solidFill>
                <a:latin typeface="Arial" panose="020B0604020202020204" pitchFamily="34" charset="0"/>
              </a:rPr>
              <a:t>Procedure for analysis</a:t>
            </a:r>
          </a:p>
          <a:p>
            <a:pPr>
              <a:lnSpc>
                <a:spcPct val="90000"/>
              </a:lnSpc>
              <a:buFontTx/>
              <a:buNone/>
            </a:pPr>
            <a:r>
              <a:rPr lang="en-US" altLang="en-US" sz="2800" dirty="0">
                <a:solidFill>
                  <a:schemeClr val="accent2"/>
                </a:solidFill>
                <a:latin typeface="Arial" panose="020B0604020202020204" pitchFamily="34" charset="0"/>
              </a:rPr>
              <a:t>Equilibrium</a:t>
            </a:r>
          </a:p>
          <a:p>
            <a:pPr>
              <a:lnSpc>
                <a:spcPct val="90000"/>
              </a:lnSpc>
            </a:pPr>
            <a:r>
              <a:rPr lang="en-US" altLang="en-US" sz="2800" dirty="0">
                <a:latin typeface="Arial" panose="020B0604020202020204" pitchFamily="34" charset="0"/>
              </a:rPr>
              <a:t>Draw a free-body diagram</a:t>
            </a:r>
          </a:p>
          <a:p>
            <a:pPr>
              <a:lnSpc>
                <a:spcPct val="90000"/>
              </a:lnSpc>
            </a:pPr>
            <a:r>
              <a:rPr lang="en-US" altLang="en-US" sz="2800" dirty="0">
                <a:latin typeface="Arial" panose="020B0604020202020204" pitchFamily="34" charset="0"/>
              </a:rPr>
              <a:t>Write equations of equilibrium about axis of shaft</a:t>
            </a:r>
          </a:p>
          <a:p>
            <a:pPr>
              <a:lnSpc>
                <a:spcPct val="90000"/>
              </a:lnSpc>
              <a:buFontTx/>
              <a:buNone/>
            </a:pPr>
            <a:r>
              <a:rPr lang="en-US" altLang="en-US" sz="2800" dirty="0">
                <a:solidFill>
                  <a:schemeClr val="accent2"/>
                </a:solidFill>
                <a:latin typeface="Arial" panose="020B0604020202020204" pitchFamily="34" charset="0"/>
              </a:rPr>
              <a:t>Compatibility</a:t>
            </a:r>
          </a:p>
          <a:p>
            <a:pPr>
              <a:lnSpc>
                <a:spcPct val="90000"/>
              </a:lnSpc>
            </a:pPr>
            <a:r>
              <a:rPr lang="en-US" altLang="en-US" sz="2800" dirty="0">
                <a:latin typeface="Arial" panose="020B0604020202020204" pitchFamily="34" charset="0"/>
              </a:rPr>
              <a:t>Express compatibility conditions in terms of rotational displacement caused by reactive torques</a:t>
            </a:r>
          </a:p>
          <a:p>
            <a:pPr>
              <a:lnSpc>
                <a:spcPct val="90000"/>
              </a:lnSpc>
            </a:pPr>
            <a:r>
              <a:rPr lang="en-US" altLang="en-US" sz="2800" dirty="0">
                <a:latin typeface="Arial" panose="020B0604020202020204" pitchFamily="34" charset="0"/>
              </a:rPr>
              <a:t>Use torque-displacement relationship, such as </a:t>
            </a:r>
            <a:br>
              <a:rPr lang="en-US" altLang="en-US" sz="2800" dirty="0">
                <a:latin typeface="Arial" panose="020B0604020202020204" pitchFamily="34" charset="0"/>
              </a:rPr>
            </a:br>
            <a:r>
              <a:rPr lang="en-US" altLang="en-US" sz="2800" i="1" dirty="0">
                <a:sym typeface="Symbol" panose="05050102010706020507" pitchFamily="18" charset="2"/>
              </a:rPr>
              <a:t></a:t>
            </a:r>
            <a:r>
              <a:rPr lang="en-US" altLang="en-US" sz="2800" dirty="0">
                <a:sym typeface="Symbol" panose="05050102010706020507" pitchFamily="18" charset="2"/>
              </a:rPr>
              <a:t> = </a:t>
            </a:r>
            <a:r>
              <a:rPr lang="en-US" altLang="en-US" sz="2800" i="1" dirty="0">
                <a:sym typeface="Symbol" panose="05050102010706020507" pitchFamily="18" charset="2"/>
              </a:rPr>
              <a:t>TL</a:t>
            </a:r>
            <a:r>
              <a:rPr lang="en-US" altLang="en-US" sz="2800" dirty="0">
                <a:sym typeface="Symbol" panose="05050102010706020507" pitchFamily="18" charset="2"/>
              </a:rPr>
              <a:t>/</a:t>
            </a:r>
            <a:r>
              <a:rPr lang="en-US" altLang="en-US" sz="2800" i="1" dirty="0">
                <a:sym typeface="Symbol" panose="05050102010706020507" pitchFamily="18" charset="2"/>
              </a:rPr>
              <a:t>JG</a:t>
            </a:r>
          </a:p>
          <a:p>
            <a:pPr>
              <a:lnSpc>
                <a:spcPct val="90000"/>
              </a:lnSpc>
            </a:pPr>
            <a:r>
              <a:rPr lang="en-US" altLang="en-US" sz="2800" dirty="0">
                <a:latin typeface="Arial" panose="020B0604020202020204" pitchFamily="34" charset="0"/>
                <a:sym typeface="Symbol" panose="05050102010706020507" pitchFamily="18" charset="2"/>
              </a:rPr>
              <a:t>Solve equilibrium and compatibility equations for unknown torques</a:t>
            </a:r>
          </a:p>
        </p:txBody>
      </p:sp>
    </p:spTree>
    <p:extLst>
      <p:ext uri="{BB962C8B-B14F-4D97-AF65-F5344CB8AC3E}">
        <p14:creationId xmlns:p14="http://schemas.microsoft.com/office/powerpoint/2010/main" val="24388502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B626AEFE-403F-4A4D-A6E9-3B7B0657C66F}" type="slidenum">
              <a:rPr lang="en-US" altLang="en-US" sz="1400">
                <a:latin typeface="Arial" panose="020B0604020202020204" pitchFamily="34" charset="0"/>
              </a:rPr>
              <a:pPr eaLnBrk="1" hangingPunct="1"/>
              <a:t>52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5.11</a:t>
            </a:r>
          </a:p>
        </p:txBody>
      </p:sp>
      <p:sp>
        <p:nvSpPr>
          <p:cNvPr id="4" name="Rectangle 3"/>
          <p:cNvSpPr txBox="1">
            <a:spLocks noChangeArrowheads="1"/>
          </p:cNvSpPr>
          <p:nvPr/>
        </p:nvSpPr>
        <p:spPr bwMode="auto">
          <a:xfrm>
            <a:off x="381000" y="1066800"/>
            <a:ext cx="8534400" cy="152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latin typeface="Arial" panose="020B0604020202020204" pitchFamily="34" charset="0"/>
              </a:rPr>
              <a:t>Solid steel shaft shown has a diameter of </a:t>
            </a:r>
            <a:r>
              <a:rPr lang="en-US" altLang="en-US" sz="2800"/>
              <a:t>20 mm</a:t>
            </a:r>
            <a:r>
              <a:rPr lang="en-US" altLang="en-US" sz="2800">
                <a:latin typeface="Arial" panose="020B0604020202020204" pitchFamily="34" charset="0"/>
              </a:rPr>
              <a:t>. If it is subjected to two torques, determine reactions at fixed supports </a:t>
            </a:r>
            <a:r>
              <a:rPr lang="en-US" altLang="en-US" sz="2800" i="1"/>
              <a:t>A</a:t>
            </a:r>
            <a:r>
              <a:rPr lang="en-US" altLang="en-US" sz="2800">
                <a:latin typeface="Arial" panose="020B0604020202020204" pitchFamily="34" charset="0"/>
              </a:rPr>
              <a:t> and </a:t>
            </a:r>
            <a:r>
              <a:rPr lang="en-US" altLang="en-US" sz="2800" i="1"/>
              <a:t>B</a:t>
            </a:r>
            <a:r>
              <a:rPr lang="en-US" altLang="en-US" sz="2800">
                <a:latin typeface="Arial" panose="020B0604020202020204" pitchFamily="34" charset="0"/>
              </a:rPr>
              <a:t>.</a:t>
            </a:r>
            <a:endParaRPr lang="en-US" altLang="en-US" sz="2800"/>
          </a:p>
        </p:txBody>
      </p:sp>
      <p:pic>
        <p:nvPicPr>
          <p:cNvPr id="5" name="Picture 6" descr="AACLPDO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286000" y="2590800"/>
            <a:ext cx="4505325" cy="3200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496725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750C4772-8F3E-4112-8E6A-D94D37DB3ECD}" type="slidenum">
              <a:rPr lang="en-US" altLang="en-US" sz="1400">
                <a:latin typeface="Arial" panose="020B0604020202020204" pitchFamily="34" charset="0"/>
              </a:rPr>
              <a:pPr eaLnBrk="1" hangingPunct="1"/>
              <a:t>53</a:t>
            </a:fld>
            <a:endParaRPr lang="en-US" altLang="en-US" sz="1400">
              <a:latin typeface="Arial" panose="020B0604020202020204" pitchFamily="34" charset="0"/>
            </a:endParaRPr>
          </a:p>
        </p:txBody>
      </p:sp>
      <p:pic>
        <p:nvPicPr>
          <p:cNvPr id="3" name="Picture 6" descr="AACLPDP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638800" y="1295400"/>
            <a:ext cx="3309938" cy="25511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p:cNvSpPr>
            <a:spLocks noGrp="1" noChangeArrowheads="1"/>
          </p:cNvSpPr>
          <p:nvPr>
            <p:ph type="title"/>
          </p:nvPr>
        </p:nvSpPr>
        <p:spPr>
          <a:xfrm>
            <a:off x="57150" y="495300"/>
            <a:ext cx="8763000" cy="457200"/>
          </a:xfrm>
        </p:spPr>
        <p:txBody>
          <a:bodyPr/>
          <a:lstStyle/>
          <a:p>
            <a:pPr eaLnBrk="1" hangingPunct="1"/>
            <a:r>
              <a:rPr lang="en-US" altLang="en-US" dirty="0"/>
              <a:t>EXAMPLE 5.11 (SOLN)</a:t>
            </a:r>
          </a:p>
        </p:txBody>
      </p:sp>
      <p:sp>
        <p:nvSpPr>
          <p:cNvPr id="5" name="Rectangle 3"/>
          <p:cNvSpPr txBox="1">
            <a:spLocks noChangeArrowheads="1"/>
          </p:cNvSpPr>
          <p:nvPr/>
        </p:nvSpPr>
        <p:spPr bwMode="auto">
          <a:xfrm>
            <a:off x="381000" y="1066800"/>
            <a:ext cx="6477000" cy="152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solidFill>
                  <a:schemeClr val="accent2"/>
                </a:solidFill>
                <a:latin typeface="Arial" panose="020B0604020202020204" pitchFamily="34" charset="0"/>
              </a:rPr>
              <a:t>Equilibrium</a:t>
            </a:r>
          </a:p>
          <a:p>
            <a:pPr marL="0" indent="0">
              <a:buFontTx/>
              <a:buNone/>
            </a:pPr>
            <a:r>
              <a:rPr lang="en-US" altLang="en-US" sz="2800">
                <a:latin typeface="Arial" panose="020B0604020202020204" pitchFamily="34" charset="0"/>
              </a:rPr>
              <a:t>From free-body diagram, problem is statically indeterminate.</a:t>
            </a:r>
            <a:endParaRPr lang="en-US" altLang="en-US" sz="2800"/>
          </a:p>
        </p:txBody>
      </p:sp>
      <p:sp>
        <p:nvSpPr>
          <p:cNvPr id="6" name="Text Box 8"/>
          <p:cNvSpPr txBox="1">
            <a:spLocks noChangeArrowheads="1"/>
          </p:cNvSpPr>
          <p:nvPr/>
        </p:nvSpPr>
        <p:spPr bwMode="auto">
          <a:xfrm>
            <a:off x="457200" y="2667000"/>
            <a:ext cx="1541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 </a:t>
            </a:r>
            <a:r>
              <a:rPr lang="en-US" altLang="en-US" sz="2800" i="1"/>
              <a:t>M</a:t>
            </a:r>
            <a:r>
              <a:rPr lang="en-US" altLang="en-US" sz="2800" i="1" baseline="-25000"/>
              <a:t>x</a:t>
            </a:r>
            <a:r>
              <a:rPr lang="en-US" altLang="en-US" sz="2800"/>
              <a:t> = 0;</a:t>
            </a:r>
          </a:p>
        </p:txBody>
      </p:sp>
      <p:sp>
        <p:nvSpPr>
          <p:cNvPr id="7" name="Text Box 9"/>
          <p:cNvSpPr txBox="1">
            <a:spLocks noChangeArrowheads="1"/>
          </p:cNvSpPr>
          <p:nvPr/>
        </p:nvSpPr>
        <p:spPr bwMode="auto">
          <a:xfrm>
            <a:off x="457200" y="3352800"/>
            <a:ext cx="53387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 </a:t>
            </a:r>
            <a:r>
              <a:rPr lang="en-US" altLang="en-US" sz="2800" i="1"/>
              <a:t>T</a:t>
            </a:r>
            <a:r>
              <a:rPr lang="en-US" altLang="en-US" sz="2800" i="1" baseline="-25000"/>
              <a:t>B</a:t>
            </a:r>
            <a:r>
              <a:rPr lang="en-US" altLang="en-US" sz="2800"/>
              <a:t> + 800 N</a:t>
            </a:r>
            <a:r>
              <a:rPr lang="en-US" altLang="en-US" sz="2800">
                <a:cs typeface="Times New Roman" panose="02020603050405020304" pitchFamily="18" charset="0"/>
              </a:rPr>
              <a:t>·</a:t>
            </a:r>
            <a:r>
              <a:rPr lang="en-US" altLang="en-US" sz="2800"/>
              <a:t>m </a:t>
            </a:r>
            <a:r>
              <a:rPr lang="en-US" altLang="en-US" sz="2800" i="1">
                <a:latin typeface="Arial" panose="020B0604020202020204" pitchFamily="34" charset="0"/>
                <a:sym typeface="Symbol" panose="05050102010706020507" pitchFamily="18" charset="2"/>
              </a:rPr>
              <a:t></a:t>
            </a:r>
            <a:r>
              <a:rPr lang="en-US" altLang="en-US" sz="2800"/>
              <a:t> 500 N·m </a:t>
            </a:r>
            <a:r>
              <a:rPr lang="en-US" altLang="en-US" sz="2800" i="1">
                <a:latin typeface="Arial" panose="020B0604020202020204" pitchFamily="34" charset="0"/>
                <a:sym typeface="Symbol" panose="05050102010706020507" pitchFamily="18" charset="2"/>
              </a:rPr>
              <a:t> </a:t>
            </a:r>
            <a:r>
              <a:rPr lang="en-US" altLang="en-US" sz="2800" i="1"/>
              <a:t>T</a:t>
            </a:r>
            <a:r>
              <a:rPr lang="en-US" altLang="en-US" sz="2800" i="1" baseline="-25000"/>
              <a:t>A</a:t>
            </a:r>
            <a:r>
              <a:rPr lang="en-US" altLang="en-US" sz="2800"/>
              <a:t> = 0</a:t>
            </a:r>
          </a:p>
        </p:txBody>
      </p:sp>
      <p:sp>
        <p:nvSpPr>
          <p:cNvPr id="8" name="Rectangle 10"/>
          <p:cNvSpPr>
            <a:spLocks noChangeArrowheads="1"/>
          </p:cNvSpPr>
          <p:nvPr/>
        </p:nvSpPr>
        <p:spPr bwMode="auto">
          <a:xfrm>
            <a:off x="381000" y="3962400"/>
            <a:ext cx="8458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chemeClr val="accent2"/>
                </a:solidFill>
                <a:latin typeface="Arial" panose="020B0604020202020204" pitchFamily="34" charset="0"/>
              </a:rPr>
              <a:t>Compatibility</a:t>
            </a:r>
          </a:p>
          <a:p>
            <a:pPr eaLnBrk="1" hangingPunct="1">
              <a:buFontTx/>
              <a:buNone/>
            </a:pPr>
            <a:r>
              <a:rPr lang="en-US" altLang="en-US" sz="2800">
                <a:latin typeface="Arial" panose="020B0604020202020204" pitchFamily="34" charset="0"/>
              </a:rPr>
              <a:t>Since ends of shaft are fixed, sum of angles of twist for both ends equal to zero. Hence,</a:t>
            </a:r>
            <a:endParaRPr lang="en-US" altLang="en-US" sz="2800"/>
          </a:p>
        </p:txBody>
      </p:sp>
      <p:sp>
        <p:nvSpPr>
          <p:cNvPr id="9" name="Rectangle 11"/>
          <p:cNvSpPr>
            <a:spLocks noChangeArrowheads="1"/>
          </p:cNvSpPr>
          <p:nvPr/>
        </p:nvSpPr>
        <p:spPr bwMode="auto">
          <a:xfrm>
            <a:off x="2819400" y="5638800"/>
            <a:ext cx="1287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i="1" baseline="-25000">
                <a:sym typeface="Symbol" panose="05050102010706020507" pitchFamily="18" charset="2"/>
              </a:rPr>
              <a:t>A/B</a:t>
            </a:r>
            <a:r>
              <a:rPr lang="en-US" altLang="en-US" sz="2800"/>
              <a:t> = 0</a:t>
            </a:r>
          </a:p>
        </p:txBody>
      </p:sp>
    </p:spTree>
    <p:extLst>
      <p:ext uri="{BB962C8B-B14F-4D97-AF65-F5344CB8AC3E}">
        <p14:creationId xmlns:p14="http://schemas.microsoft.com/office/powerpoint/2010/main" val="4727830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3763F3C-DB2D-4E81-B7CF-FE3AF909B1AA}" type="slidenum">
              <a:rPr lang="en-US" altLang="en-US" sz="1400">
                <a:latin typeface="Arial" panose="020B0604020202020204" pitchFamily="34" charset="0"/>
              </a:rPr>
              <a:pPr eaLnBrk="1" hangingPunct="1"/>
              <a:t>54</a:t>
            </a:fld>
            <a:endParaRPr lang="en-US" altLang="en-US" sz="1400">
              <a:latin typeface="Arial" panose="020B0604020202020204" pitchFamily="34" charset="0"/>
            </a:endParaRPr>
          </a:p>
        </p:txBody>
      </p:sp>
      <p:sp>
        <p:nvSpPr>
          <p:cNvPr id="3" name="Rectangle 3"/>
          <p:cNvSpPr>
            <a:spLocks noGrp="1" noChangeArrowheads="1"/>
          </p:cNvSpPr>
          <p:nvPr>
            <p:ph type="title"/>
          </p:nvPr>
        </p:nvSpPr>
        <p:spPr>
          <a:xfrm>
            <a:off x="57150" y="495300"/>
            <a:ext cx="8763000" cy="457200"/>
          </a:xfrm>
        </p:spPr>
        <p:txBody>
          <a:bodyPr/>
          <a:lstStyle/>
          <a:p>
            <a:pPr eaLnBrk="1" hangingPunct="1"/>
            <a:r>
              <a:rPr lang="en-US" altLang="en-US" dirty="0"/>
              <a:t>EXAMPLE 5.11 (SOLN)</a:t>
            </a:r>
          </a:p>
        </p:txBody>
      </p:sp>
      <p:sp>
        <p:nvSpPr>
          <p:cNvPr id="4" name="Text Box 6"/>
          <p:cNvSpPr txBox="1">
            <a:spLocks noChangeArrowheads="1"/>
          </p:cNvSpPr>
          <p:nvPr/>
        </p:nvSpPr>
        <p:spPr bwMode="auto">
          <a:xfrm>
            <a:off x="1403350" y="3367088"/>
            <a:ext cx="32448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ym typeface="Symbol" panose="05050102010706020507" pitchFamily="18" charset="2"/>
              </a:rPr>
              <a:t>1.8</a:t>
            </a:r>
            <a:r>
              <a:rPr lang="en-US" altLang="en-US" sz="2800" i="1"/>
              <a:t>T</a:t>
            </a:r>
            <a:r>
              <a:rPr lang="en-US" altLang="en-US" sz="2800" i="1" baseline="-25000"/>
              <a:t>A</a:t>
            </a:r>
            <a:r>
              <a:rPr lang="en-US" altLang="en-US" sz="2800"/>
              <a:t> </a:t>
            </a:r>
            <a:r>
              <a:rPr lang="en-US" altLang="en-US" sz="2800" i="1">
                <a:latin typeface="Arial" panose="020B0604020202020204" pitchFamily="34" charset="0"/>
                <a:sym typeface="Symbol" panose="05050102010706020507" pitchFamily="18" charset="2"/>
              </a:rPr>
              <a:t></a:t>
            </a:r>
            <a:r>
              <a:rPr lang="en-US" altLang="en-US" sz="2800"/>
              <a:t> 0.2</a:t>
            </a:r>
            <a:r>
              <a:rPr lang="en-US" altLang="en-US" sz="2800" i="1"/>
              <a:t>T</a:t>
            </a:r>
            <a:r>
              <a:rPr lang="en-US" altLang="en-US" sz="2800" i="1" baseline="-25000"/>
              <a:t>B</a:t>
            </a:r>
            <a:r>
              <a:rPr lang="en-US" altLang="en-US" sz="2800"/>
              <a:t> = </a:t>
            </a:r>
            <a:r>
              <a:rPr lang="en-US" altLang="en-US" sz="2800">
                <a:latin typeface="Arial" panose="020B0604020202020204" pitchFamily="34" charset="0"/>
                <a:sym typeface="Symbol" panose="05050102010706020507" pitchFamily="18" charset="2"/>
              </a:rPr>
              <a:t></a:t>
            </a:r>
            <a:r>
              <a:rPr lang="en-US" altLang="en-US" sz="2800">
                <a:sym typeface="Symbol" panose="05050102010706020507" pitchFamily="18" charset="2"/>
              </a:rPr>
              <a:t>750</a:t>
            </a:r>
            <a:endParaRPr lang="en-US" altLang="en-US" sz="2800"/>
          </a:p>
        </p:txBody>
      </p:sp>
      <p:sp>
        <p:nvSpPr>
          <p:cNvPr id="5" name="Rectangle 7"/>
          <p:cNvSpPr>
            <a:spLocks noChangeArrowheads="1"/>
          </p:cNvSpPr>
          <p:nvPr/>
        </p:nvSpPr>
        <p:spPr bwMode="auto">
          <a:xfrm>
            <a:off x="381000" y="1066800"/>
            <a:ext cx="8458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solidFill>
                  <a:schemeClr val="accent2"/>
                </a:solidFill>
                <a:latin typeface="Arial" panose="020B0604020202020204" pitchFamily="34" charset="0"/>
              </a:rPr>
              <a:t>Compatibility</a:t>
            </a:r>
          </a:p>
          <a:p>
            <a:pPr eaLnBrk="1" hangingPunct="1">
              <a:buFontTx/>
              <a:buNone/>
            </a:pPr>
            <a:r>
              <a:rPr lang="en-US" altLang="en-US" sz="2800">
                <a:latin typeface="Arial" panose="020B0604020202020204" pitchFamily="34" charset="0"/>
              </a:rPr>
              <a:t>The condition is expressed using the load-displacement relationship, </a:t>
            </a:r>
            <a:r>
              <a:rPr lang="en-US" altLang="en-US" sz="2800" i="1">
                <a:sym typeface="Symbol" panose="05050102010706020507" pitchFamily="18" charset="2"/>
              </a:rPr>
              <a:t></a:t>
            </a:r>
            <a:r>
              <a:rPr lang="en-US" altLang="en-US" sz="2800">
                <a:sym typeface="Symbol" panose="05050102010706020507" pitchFamily="18" charset="2"/>
              </a:rPr>
              <a:t> = </a:t>
            </a:r>
            <a:r>
              <a:rPr lang="en-US" altLang="en-US" sz="2800" i="1">
                <a:sym typeface="Symbol" panose="05050102010706020507" pitchFamily="18" charset="2"/>
              </a:rPr>
              <a:t>TL</a:t>
            </a:r>
            <a:r>
              <a:rPr lang="en-US" altLang="en-US" sz="2800">
                <a:sym typeface="Symbol" panose="05050102010706020507" pitchFamily="18" charset="2"/>
              </a:rPr>
              <a:t>/</a:t>
            </a:r>
            <a:r>
              <a:rPr lang="en-US" altLang="en-US" sz="2800" i="1">
                <a:sym typeface="Symbol" panose="05050102010706020507" pitchFamily="18" charset="2"/>
              </a:rPr>
              <a:t>JG.</a:t>
            </a:r>
            <a:r>
              <a:rPr lang="en-US" altLang="en-US" sz="2800">
                <a:latin typeface="Arial" panose="020B0604020202020204" pitchFamily="34" charset="0"/>
              </a:rPr>
              <a:t> </a:t>
            </a:r>
          </a:p>
        </p:txBody>
      </p:sp>
      <p:pic>
        <p:nvPicPr>
          <p:cNvPr id="6" name="Picture 11" descr="AACLPDQ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791200" y="2667000"/>
            <a:ext cx="3233738" cy="3489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13"/>
          <p:cNvSpPr txBox="1">
            <a:spLocks noChangeArrowheads="1"/>
          </p:cNvSpPr>
          <p:nvPr/>
        </p:nvSpPr>
        <p:spPr bwMode="auto">
          <a:xfrm rot="5400000">
            <a:off x="2678906" y="2669382"/>
            <a:ext cx="6762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 . .</a:t>
            </a:r>
          </a:p>
        </p:txBody>
      </p:sp>
      <p:sp>
        <p:nvSpPr>
          <p:cNvPr id="8" name="Rectangle 14"/>
          <p:cNvSpPr>
            <a:spLocks noChangeArrowheads="1"/>
          </p:cNvSpPr>
          <p:nvPr/>
        </p:nvSpPr>
        <p:spPr bwMode="auto">
          <a:xfrm>
            <a:off x="457200" y="4129088"/>
            <a:ext cx="5054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Solving simultaneously, we get</a:t>
            </a:r>
          </a:p>
        </p:txBody>
      </p:sp>
      <p:sp>
        <p:nvSpPr>
          <p:cNvPr id="9" name="Text Box 15"/>
          <p:cNvSpPr txBox="1">
            <a:spLocks noChangeArrowheads="1"/>
          </p:cNvSpPr>
          <p:nvPr/>
        </p:nvSpPr>
        <p:spPr bwMode="auto">
          <a:xfrm>
            <a:off x="685800" y="4953000"/>
            <a:ext cx="5810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t>T</a:t>
            </a:r>
            <a:r>
              <a:rPr lang="en-US" altLang="en-US" sz="2800" i="1" baseline="-25000"/>
              <a:t>A</a:t>
            </a:r>
            <a:r>
              <a:rPr lang="en-US" altLang="en-US" sz="2800"/>
              <a:t> = </a:t>
            </a:r>
            <a:r>
              <a:rPr lang="en-US" altLang="en-US" sz="2800">
                <a:sym typeface="Symbol" panose="05050102010706020507" pitchFamily="18" charset="2"/>
              </a:rPr>
              <a:t></a:t>
            </a:r>
            <a:r>
              <a:rPr lang="en-US" altLang="en-US" sz="2800"/>
              <a:t>345 N</a:t>
            </a:r>
            <a:r>
              <a:rPr lang="en-US" altLang="en-US" sz="2800">
                <a:cs typeface="Times New Roman" panose="02020603050405020304" pitchFamily="18" charset="0"/>
              </a:rPr>
              <a:t>·</a:t>
            </a:r>
            <a:r>
              <a:rPr lang="en-US" altLang="en-US" sz="2800"/>
              <a:t>m		</a:t>
            </a:r>
            <a:r>
              <a:rPr lang="en-US" altLang="en-US" sz="2800" i="1"/>
              <a:t>T</a:t>
            </a:r>
            <a:r>
              <a:rPr lang="en-US" altLang="en-US" sz="2800" i="1" baseline="-25000"/>
              <a:t>B</a:t>
            </a:r>
            <a:r>
              <a:rPr lang="en-US" altLang="en-US" sz="2800"/>
              <a:t> = 645 N</a:t>
            </a:r>
            <a:r>
              <a:rPr lang="en-US" altLang="en-US" sz="2800">
                <a:cs typeface="Times New Roman" panose="02020603050405020304" pitchFamily="18" charset="0"/>
              </a:rPr>
              <a:t>·</a:t>
            </a:r>
            <a:r>
              <a:rPr lang="en-US" altLang="en-US" sz="2800"/>
              <a:t>m</a:t>
            </a:r>
          </a:p>
        </p:txBody>
      </p:sp>
    </p:spTree>
    <p:extLst>
      <p:ext uri="{BB962C8B-B14F-4D97-AF65-F5344CB8AC3E}">
        <p14:creationId xmlns:p14="http://schemas.microsoft.com/office/powerpoint/2010/main" val="31127371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BD701ED8-A09C-4406-B278-A2196F4F31B0}" type="slidenum">
              <a:rPr lang="en-US" altLang="en-US" sz="1400">
                <a:latin typeface="Arial" panose="020B0604020202020204" pitchFamily="34" charset="0"/>
              </a:rPr>
              <a:pPr eaLnBrk="1" hangingPunct="1"/>
              <a:t>55</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5.8 STRESS CONCENTRATION</a:t>
            </a:r>
          </a:p>
        </p:txBody>
      </p:sp>
      <p:sp>
        <p:nvSpPr>
          <p:cNvPr id="4" name="Rectangle 3"/>
          <p:cNvSpPr txBox="1">
            <a:spLocks noChangeArrowheads="1"/>
          </p:cNvSpPr>
          <p:nvPr/>
        </p:nvSpPr>
        <p:spPr bwMode="auto">
          <a:xfrm>
            <a:off x="233363" y="1066800"/>
            <a:ext cx="5557837" cy="556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a:latin typeface="Arial" panose="020B0604020202020204" pitchFamily="34" charset="0"/>
              </a:rPr>
              <a:t>Three common discontinuities of the x-section are:</a:t>
            </a:r>
          </a:p>
          <a:p>
            <a:pPr marL="838200" lvl="1" indent="-381000">
              <a:buFontTx/>
              <a:buAutoNum type="alphaLcParenR"/>
            </a:pPr>
            <a:r>
              <a:rPr lang="en-US" altLang="en-US">
                <a:latin typeface="Arial" panose="020B0604020202020204" pitchFamily="34" charset="0"/>
              </a:rPr>
              <a:t>is a </a:t>
            </a:r>
            <a:r>
              <a:rPr lang="en-US" altLang="en-US" i="1">
                <a:latin typeface="Arial" panose="020B0604020202020204" pitchFamily="34" charset="0"/>
              </a:rPr>
              <a:t>coupling</a:t>
            </a:r>
            <a:r>
              <a:rPr lang="en-US" altLang="en-US">
                <a:latin typeface="Arial" panose="020B0604020202020204" pitchFamily="34" charset="0"/>
              </a:rPr>
              <a:t>, for connecting 2 collinear shafts together</a:t>
            </a:r>
          </a:p>
          <a:p>
            <a:pPr marL="838200" lvl="1" indent="-381000">
              <a:buFontTx/>
              <a:buAutoNum type="alphaLcParenR"/>
            </a:pPr>
            <a:r>
              <a:rPr lang="en-US" altLang="en-US">
                <a:latin typeface="Arial" panose="020B0604020202020204" pitchFamily="34" charset="0"/>
              </a:rPr>
              <a:t>is a </a:t>
            </a:r>
            <a:r>
              <a:rPr lang="en-US" altLang="en-US" i="1">
                <a:latin typeface="Arial" panose="020B0604020202020204" pitchFamily="34" charset="0"/>
              </a:rPr>
              <a:t>keyway</a:t>
            </a:r>
            <a:r>
              <a:rPr lang="en-US" altLang="en-US">
                <a:latin typeface="Arial" panose="020B0604020202020204" pitchFamily="34" charset="0"/>
              </a:rPr>
              <a:t> used to connect gears or pulleys to a shaft</a:t>
            </a:r>
          </a:p>
          <a:p>
            <a:pPr marL="838200" lvl="1" indent="-381000">
              <a:buFontTx/>
              <a:buAutoNum type="alphaLcParenR"/>
            </a:pPr>
            <a:r>
              <a:rPr lang="en-US" altLang="en-US">
                <a:latin typeface="Arial" panose="020B0604020202020204" pitchFamily="34" charset="0"/>
              </a:rPr>
              <a:t>is a </a:t>
            </a:r>
            <a:r>
              <a:rPr lang="en-US" altLang="en-US" i="1">
                <a:latin typeface="Arial" panose="020B0604020202020204" pitchFamily="34" charset="0"/>
              </a:rPr>
              <a:t>shoulder fillet</a:t>
            </a:r>
            <a:r>
              <a:rPr lang="en-US" altLang="en-US">
                <a:latin typeface="Arial" panose="020B0604020202020204" pitchFamily="34" charset="0"/>
              </a:rPr>
              <a:t> used to fabricate a single collinear shaft from 2 shafts with different diameters</a:t>
            </a:r>
          </a:p>
        </p:txBody>
      </p:sp>
      <p:pic>
        <p:nvPicPr>
          <p:cNvPr id="5" name="Content Placeholder 4" descr="AACLPFU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891213" y="1219200"/>
            <a:ext cx="3252787" cy="5105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245615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C09A57C3-725E-4D8B-B868-B331F16AB8A6}" type="slidenum">
              <a:rPr lang="en-US" altLang="en-US" sz="1400">
                <a:latin typeface="Arial" panose="020B0604020202020204" pitchFamily="34" charset="0"/>
              </a:rPr>
              <a:pPr eaLnBrk="1" hangingPunct="1"/>
              <a:t>56</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5.8 STRESS CONCENTRATION</a:t>
            </a:r>
          </a:p>
        </p:txBody>
      </p:sp>
      <p:sp>
        <p:nvSpPr>
          <p:cNvPr id="4" name="Rectangle 3"/>
          <p:cNvSpPr txBox="1">
            <a:spLocks noChangeArrowheads="1"/>
          </p:cNvSpPr>
          <p:nvPr/>
        </p:nvSpPr>
        <p:spPr bwMode="auto">
          <a:xfrm>
            <a:off x="233363" y="1066800"/>
            <a:ext cx="5557837"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a:latin typeface="Arial" panose="020B0604020202020204" pitchFamily="34" charset="0"/>
              </a:rPr>
              <a:t>Dots on x-section indicate where maximum shear stress will occur</a:t>
            </a:r>
          </a:p>
          <a:p>
            <a:pPr marL="457200" indent="-457200"/>
            <a:r>
              <a:rPr lang="en-US" altLang="en-US" sz="2800">
                <a:latin typeface="Arial" panose="020B0604020202020204" pitchFamily="34" charset="0"/>
              </a:rPr>
              <a:t>This maximum shear stress can be determined from torsional stress-concentration factor, </a:t>
            </a:r>
            <a:r>
              <a:rPr lang="en-US" altLang="en-US" sz="2800" i="1"/>
              <a:t>K</a:t>
            </a:r>
          </a:p>
        </p:txBody>
      </p:sp>
      <p:pic>
        <p:nvPicPr>
          <p:cNvPr id="5" name="Content Placeholder 4" descr="AACLPFU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891213" y="1219200"/>
            <a:ext cx="3252787" cy="5105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738967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71E805FD-7221-4489-9BB3-28B531793616}" type="slidenum">
              <a:rPr lang="en-US" altLang="en-US" sz="1400">
                <a:latin typeface="Arial" panose="020B0604020202020204" pitchFamily="34" charset="0"/>
              </a:rPr>
              <a:pPr eaLnBrk="1" hangingPunct="1"/>
              <a:t>57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5.8 STRESS CONCENTRATION</a:t>
            </a:r>
          </a:p>
        </p:txBody>
      </p:sp>
      <p:sp>
        <p:nvSpPr>
          <p:cNvPr id="4" name="Rectangle 3"/>
          <p:cNvSpPr txBox="1">
            <a:spLocks noChangeArrowheads="1"/>
          </p:cNvSpPr>
          <p:nvPr/>
        </p:nvSpPr>
        <p:spPr bwMode="auto">
          <a:xfrm>
            <a:off x="233363" y="1066800"/>
            <a:ext cx="4643437"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US" altLang="en-US" sz="2800" i="1"/>
              <a:t>K</a:t>
            </a:r>
            <a:r>
              <a:rPr lang="en-US" altLang="en-US" sz="2800">
                <a:latin typeface="Arial" panose="020B0604020202020204" pitchFamily="34" charset="0"/>
              </a:rPr>
              <a:t>, can be obtained from a graph as shown</a:t>
            </a:r>
          </a:p>
          <a:p>
            <a:pPr marL="457200" indent="-457200"/>
            <a:r>
              <a:rPr lang="en-US" altLang="en-US" sz="2800">
                <a:latin typeface="Arial" panose="020B0604020202020204" pitchFamily="34" charset="0"/>
              </a:rPr>
              <a:t>Find geometric ratio </a:t>
            </a:r>
            <a:r>
              <a:rPr lang="en-US" altLang="en-US" sz="2800" i="1"/>
              <a:t>D/d</a:t>
            </a:r>
            <a:r>
              <a:rPr lang="en-US" altLang="en-US" sz="2800">
                <a:latin typeface="Arial" panose="020B0604020202020204" pitchFamily="34" charset="0"/>
              </a:rPr>
              <a:t> for appropriate curve</a:t>
            </a:r>
          </a:p>
          <a:p>
            <a:pPr marL="457200" indent="-457200"/>
            <a:r>
              <a:rPr lang="en-US" altLang="en-US" sz="2800">
                <a:latin typeface="Arial" panose="020B0604020202020204" pitchFamily="34" charset="0"/>
              </a:rPr>
              <a:t>Once </a:t>
            </a:r>
            <a:r>
              <a:rPr lang="en-US" altLang="en-US" sz="2800" i="1"/>
              <a:t>r/d</a:t>
            </a:r>
            <a:r>
              <a:rPr lang="en-US" altLang="en-US" sz="2800">
                <a:latin typeface="Arial" panose="020B0604020202020204" pitchFamily="34" charset="0"/>
              </a:rPr>
              <a:t> calculated, value of </a:t>
            </a:r>
            <a:r>
              <a:rPr lang="en-US" altLang="en-US" sz="2800" i="1"/>
              <a:t>K</a:t>
            </a:r>
            <a:r>
              <a:rPr lang="en-US" altLang="en-US" sz="2800">
                <a:latin typeface="Arial" panose="020B0604020202020204" pitchFamily="34" charset="0"/>
              </a:rPr>
              <a:t> found along ordinate</a:t>
            </a:r>
          </a:p>
          <a:p>
            <a:pPr marL="457200" indent="-457200"/>
            <a:r>
              <a:rPr lang="en-US" altLang="en-US" sz="2800">
                <a:latin typeface="Arial" panose="020B0604020202020204" pitchFamily="34" charset="0"/>
              </a:rPr>
              <a:t>Maximum shear stress is then determined from</a:t>
            </a:r>
          </a:p>
        </p:txBody>
      </p:sp>
      <p:pic>
        <p:nvPicPr>
          <p:cNvPr id="5" name="Content Placeholder 4" descr="AACLPFV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876800" y="1143000"/>
            <a:ext cx="4191000" cy="410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6" name="Group 5"/>
          <p:cNvGrpSpPr>
            <a:grpSpLocks/>
          </p:cNvGrpSpPr>
          <p:nvPr/>
        </p:nvGrpSpPr>
        <p:grpSpPr bwMode="auto">
          <a:xfrm>
            <a:off x="1371600" y="5410200"/>
            <a:ext cx="2743200" cy="838200"/>
            <a:chOff x="432" y="3408"/>
            <a:chExt cx="1728" cy="528"/>
          </a:xfrm>
        </p:grpSpPr>
        <p:sp>
          <p:nvSpPr>
            <p:cNvPr id="7" name="Rectangle 6"/>
            <p:cNvSpPr>
              <a:spLocks noChangeArrowheads="1"/>
            </p:cNvSpPr>
            <p:nvPr/>
          </p:nvSpPr>
          <p:spPr bwMode="auto">
            <a:xfrm>
              <a:off x="432" y="3408"/>
              <a:ext cx="1728" cy="52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8" name="Text Box 7"/>
            <p:cNvSpPr txBox="1">
              <a:spLocks noChangeArrowheads="1"/>
            </p:cNvSpPr>
            <p:nvPr/>
          </p:nvSpPr>
          <p:spPr bwMode="auto">
            <a:xfrm>
              <a:off x="566" y="3446"/>
              <a:ext cx="13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baseline="-25000">
                  <a:sym typeface="Symbol" panose="05050102010706020507" pitchFamily="18" charset="2"/>
                </a:rPr>
                <a:t>max</a:t>
              </a:r>
              <a:r>
                <a:rPr lang="en-US" altLang="en-US" sz="2800">
                  <a:sym typeface="Symbol" panose="05050102010706020507" pitchFamily="18" charset="2"/>
                </a:rPr>
                <a:t> = </a:t>
              </a:r>
              <a:r>
                <a:rPr lang="en-US" altLang="en-US" sz="2800" i="1">
                  <a:sym typeface="Symbol" panose="05050102010706020507" pitchFamily="18" charset="2"/>
                </a:rPr>
                <a:t>K</a:t>
              </a:r>
              <a:r>
                <a:rPr lang="en-US" altLang="en-US" sz="2800">
                  <a:sym typeface="Symbol" panose="05050102010706020507" pitchFamily="18" charset="2"/>
                </a:rPr>
                <a:t>(</a:t>
              </a:r>
              <a:r>
                <a:rPr lang="en-US" altLang="en-US" sz="2800" i="1">
                  <a:sym typeface="Symbol" panose="05050102010706020507" pitchFamily="18" charset="2"/>
                </a:rPr>
                <a:t>Tc</a:t>
              </a:r>
              <a:r>
                <a:rPr lang="en-US" altLang="en-US" sz="2800">
                  <a:sym typeface="Symbol" panose="05050102010706020507" pitchFamily="18" charset="2"/>
                </a:rPr>
                <a:t>/</a:t>
              </a:r>
              <a:r>
                <a:rPr lang="en-US" altLang="en-US" sz="2800" i="1">
                  <a:sym typeface="Symbol" panose="05050102010706020507" pitchFamily="18" charset="2"/>
                </a:rPr>
                <a:t>J</a:t>
              </a:r>
              <a:r>
                <a:rPr lang="en-US" altLang="en-US" sz="2800">
                  <a:sym typeface="Symbol" panose="05050102010706020507" pitchFamily="18" charset="2"/>
                </a:rPr>
                <a:t>)</a:t>
              </a:r>
            </a:p>
          </p:txBody>
        </p:sp>
      </p:grpSp>
    </p:spTree>
    <p:extLst>
      <p:ext uri="{BB962C8B-B14F-4D97-AF65-F5344CB8AC3E}">
        <p14:creationId xmlns:p14="http://schemas.microsoft.com/office/powerpoint/2010/main" val="19547117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3D46475-988B-47DC-B347-028EFCD60887}" type="slidenum">
              <a:rPr lang="en-US" altLang="en-US" sz="1400">
                <a:latin typeface="Arial" panose="020B0604020202020204" pitchFamily="34" charset="0"/>
              </a:rPr>
              <a:pPr eaLnBrk="1" hangingPunct="1"/>
              <a:t>58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a:noFill/>
        </p:spPr>
        <p:txBody>
          <a:bodyPr/>
          <a:lstStyle/>
          <a:p>
            <a:pPr eaLnBrk="1" hangingPunct="1"/>
            <a:r>
              <a:rPr lang="en-US" altLang="en-US" dirty="0"/>
              <a:t>5.8 STRESS CONCENTRATION</a:t>
            </a:r>
          </a:p>
        </p:txBody>
      </p:sp>
      <p:sp>
        <p:nvSpPr>
          <p:cNvPr id="4" name="Rectangle 3"/>
          <p:cNvSpPr txBox="1">
            <a:spLocks noChangeArrowheads="1"/>
          </p:cNvSpPr>
          <p:nvPr/>
        </p:nvSpPr>
        <p:spPr bwMode="auto">
          <a:xfrm>
            <a:off x="233363" y="1066800"/>
            <a:ext cx="8453437" cy="5257800"/>
          </a:xfrm>
          <a:prstGeom prst="rect">
            <a:avLst/>
          </a:prstGeom>
          <a:solidFill>
            <a:srgbClr val="FFFFCC"/>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Tx/>
              <a:buNone/>
            </a:pPr>
            <a:r>
              <a:rPr lang="en-US" altLang="en-US" sz="2800" b="1">
                <a:solidFill>
                  <a:srgbClr val="CC3300"/>
                </a:solidFill>
                <a:latin typeface="Arial" panose="020B0604020202020204" pitchFamily="34" charset="0"/>
              </a:rPr>
              <a:t>IMPORTANT</a:t>
            </a:r>
          </a:p>
          <a:p>
            <a:pPr marL="457200" indent="-457200"/>
            <a:r>
              <a:rPr lang="en-US" altLang="en-US" sz="2800" i="1">
                <a:latin typeface="Arial" panose="020B0604020202020204" pitchFamily="34" charset="0"/>
              </a:rPr>
              <a:t>Stress concentrations</a:t>
            </a:r>
            <a:r>
              <a:rPr lang="en-US" altLang="en-US" sz="2800">
                <a:latin typeface="Arial" panose="020B0604020202020204" pitchFamily="34" charset="0"/>
              </a:rPr>
              <a:t> in shafts occur at points of sudden x-sectional change. The more severe the change, the larger the stress concentration</a:t>
            </a:r>
          </a:p>
          <a:p>
            <a:pPr marL="457200" indent="-457200"/>
            <a:r>
              <a:rPr lang="en-US" altLang="en-US" sz="2800">
                <a:latin typeface="Arial" panose="020B0604020202020204" pitchFamily="34" charset="0"/>
              </a:rPr>
              <a:t>For design/analysis, not necessary to know exact shear-stress distribution on x-section. Instead, obtain maximum shear stress using stress concentration factor </a:t>
            </a:r>
            <a:r>
              <a:rPr lang="en-US" altLang="en-US" sz="2800" i="1"/>
              <a:t>K</a:t>
            </a:r>
          </a:p>
          <a:p>
            <a:pPr marL="457200" indent="-457200"/>
            <a:r>
              <a:rPr lang="en-US" altLang="en-US" sz="2800">
                <a:latin typeface="Arial" panose="020B0604020202020204" pitchFamily="34" charset="0"/>
              </a:rPr>
              <a:t>If material is </a:t>
            </a:r>
            <a:r>
              <a:rPr lang="en-US" altLang="en-US" sz="2800" i="1">
                <a:latin typeface="Arial" panose="020B0604020202020204" pitchFamily="34" charset="0"/>
              </a:rPr>
              <a:t>brittle</a:t>
            </a:r>
            <a:r>
              <a:rPr lang="en-US" altLang="en-US" sz="2800">
                <a:latin typeface="Arial" panose="020B0604020202020204" pitchFamily="34" charset="0"/>
              </a:rPr>
              <a:t>, or subjected to </a:t>
            </a:r>
            <a:r>
              <a:rPr lang="en-US" altLang="en-US" sz="2800" i="1">
                <a:latin typeface="Arial" panose="020B0604020202020204" pitchFamily="34" charset="0"/>
              </a:rPr>
              <a:t>fatigue</a:t>
            </a:r>
            <a:r>
              <a:rPr lang="en-US" altLang="en-US" sz="2800">
                <a:latin typeface="Arial" panose="020B0604020202020204" pitchFamily="34" charset="0"/>
              </a:rPr>
              <a:t> loadings, then stress concentrations need to be considered in design/analysis.</a:t>
            </a:r>
          </a:p>
        </p:txBody>
      </p:sp>
    </p:spTree>
    <p:extLst>
      <p:ext uri="{BB962C8B-B14F-4D97-AF65-F5344CB8AC3E}">
        <p14:creationId xmlns:p14="http://schemas.microsoft.com/office/powerpoint/2010/main" val="13641027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5F54034-5465-47A2-A779-B7CA0F5E6E36}" type="slidenum">
              <a:rPr lang="en-US" altLang="en-US" sz="1400">
                <a:latin typeface="Arial" panose="020B0604020202020204" pitchFamily="34" charset="0"/>
              </a:rPr>
              <a:pPr eaLnBrk="1" hangingPunct="1"/>
              <a:t>59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5.18</a:t>
            </a:r>
          </a:p>
        </p:txBody>
      </p:sp>
      <p:sp>
        <p:nvSpPr>
          <p:cNvPr id="4" name="Rectangle 3"/>
          <p:cNvSpPr txBox="1">
            <a:spLocks noChangeArrowheads="1"/>
          </p:cNvSpPr>
          <p:nvPr/>
        </p:nvSpPr>
        <p:spPr bwMode="auto">
          <a:xfrm>
            <a:off x="381000" y="1066800"/>
            <a:ext cx="8534400"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latin typeface="Arial" panose="020B0604020202020204" pitchFamily="34" charset="0"/>
              </a:rPr>
              <a:t>Stepped shaft shown is supported at bearings at </a:t>
            </a:r>
            <a:r>
              <a:rPr lang="en-US" altLang="en-US" sz="2800" i="1"/>
              <a:t>A</a:t>
            </a:r>
            <a:r>
              <a:rPr lang="en-US" altLang="en-US" sz="2800">
                <a:latin typeface="Arial" panose="020B0604020202020204" pitchFamily="34" charset="0"/>
              </a:rPr>
              <a:t> and </a:t>
            </a:r>
            <a:r>
              <a:rPr lang="en-US" altLang="en-US" sz="2800" i="1"/>
              <a:t>B</a:t>
            </a:r>
            <a:r>
              <a:rPr lang="en-US" altLang="en-US" sz="2800">
                <a:latin typeface="Arial" panose="020B0604020202020204" pitchFamily="34" charset="0"/>
              </a:rPr>
              <a:t>. </a:t>
            </a:r>
            <a:r>
              <a:rPr lang="en-US" altLang="en-US" sz="2800">
                <a:latin typeface="Arial" panose="020B0604020202020204" pitchFamily="34" charset="0"/>
                <a:sym typeface="Symbol" panose="05050102010706020507" pitchFamily="18" charset="2"/>
              </a:rPr>
              <a:t>Determine maximum stress in the shaft due to applied torques. Fillet at junction of each shaft has radius </a:t>
            </a:r>
            <a:r>
              <a:rPr lang="en-US" altLang="en-US" sz="2800" i="1">
                <a:sym typeface="Symbol" panose="05050102010706020507" pitchFamily="18" charset="2"/>
              </a:rPr>
              <a:t>r</a:t>
            </a:r>
            <a:r>
              <a:rPr lang="en-US" altLang="en-US" sz="2800">
                <a:sym typeface="Symbol" panose="05050102010706020507" pitchFamily="18" charset="2"/>
              </a:rPr>
              <a:t> = 6 mm</a:t>
            </a:r>
            <a:r>
              <a:rPr lang="en-US" altLang="en-US" sz="2800">
                <a:latin typeface="Arial" panose="020B0604020202020204" pitchFamily="34" charset="0"/>
                <a:sym typeface="Symbol" panose="05050102010706020507" pitchFamily="18" charset="2"/>
              </a:rPr>
              <a:t>.</a:t>
            </a:r>
            <a:endParaRPr lang="en-US" altLang="en-US" sz="2800">
              <a:sym typeface="Symbol" panose="05050102010706020507" pitchFamily="18" charset="2"/>
            </a:endParaRPr>
          </a:p>
        </p:txBody>
      </p:sp>
      <p:pic>
        <p:nvPicPr>
          <p:cNvPr id="5" name="Picture 4" descr="AACLPFW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819400"/>
            <a:ext cx="5032375" cy="320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2893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7A3993EF-5095-4386-A152-4B292C736691}" type="slidenum">
              <a:rPr lang="en-US" altLang="en-US" sz="1400">
                <a:latin typeface="Arial" panose="020B0604020202020204" pitchFamily="34" charset="0"/>
              </a:rPr>
              <a:pPr eaLnBrk="1" hangingPunct="1"/>
              <a:t>6</a:t>
            </a:fld>
            <a:endParaRPr lang="en-US" altLang="en-US" sz="1400">
              <a:latin typeface="Arial" panose="020B0604020202020204" pitchFamily="34" charset="0"/>
            </a:endParaRP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363" y="1524000"/>
            <a:ext cx="8199437" cy="477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5"/>
          <p:cNvSpPr>
            <a:spLocks noGrp="1" noChangeArrowheads="1"/>
          </p:cNvSpPr>
          <p:nvPr>
            <p:ph type="title"/>
          </p:nvPr>
        </p:nvSpPr>
        <p:spPr>
          <a:xfrm>
            <a:off x="57150" y="457200"/>
            <a:ext cx="8763000" cy="457200"/>
          </a:xfrm>
          <a:noFill/>
        </p:spPr>
        <p:txBody>
          <a:bodyPr/>
          <a:lstStyle/>
          <a:p>
            <a:pPr eaLnBrk="1" hangingPunct="1"/>
            <a:r>
              <a:rPr lang="en-US" altLang="en-US" dirty="0"/>
              <a:t>Shaft Deformations</a:t>
            </a:r>
          </a:p>
        </p:txBody>
      </p:sp>
    </p:spTree>
    <p:extLst>
      <p:ext uri="{BB962C8B-B14F-4D97-AF65-F5344CB8AC3E}">
        <p14:creationId xmlns:p14="http://schemas.microsoft.com/office/powerpoint/2010/main" val="11230993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0E95B2DB-6488-422C-83CF-44E8D21A3958}" type="slidenum">
              <a:rPr lang="en-US" altLang="en-US" sz="1400">
                <a:latin typeface="Arial" panose="020B0604020202020204" pitchFamily="34" charset="0"/>
              </a:rPr>
              <a:pPr eaLnBrk="1" hangingPunct="1"/>
              <a:t>60</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5.18 (SOLN)</a:t>
            </a:r>
          </a:p>
        </p:txBody>
      </p:sp>
      <p:sp>
        <p:nvSpPr>
          <p:cNvPr id="4" name="Rectangle 3"/>
          <p:cNvSpPr txBox="1">
            <a:spLocks noChangeArrowheads="1"/>
          </p:cNvSpPr>
          <p:nvPr/>
        </p:nvSpPr>
        <p:spPr bwMode="auto">
          <a:xfrm>
            <a:off x="381000" y="1066800"/>
            <a:ext cx="84582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solidFill>
                  <a:schemeClr val="accent2"/>
                </a:solidFill>
                <a:latin typeface="Arial" panose="020B0604020202020204" pitchFamily="34" charset="0"/>
              </a:rPr>
              <a:t>Internal torque</a:t>
            </a:r>
          </a:p>
          <a:p>
            <a:pPr marL="0" indent="0">
              <a:buFontTx/>
              <a:buNone/>
            </a:pPr>
            <a:r>
              <a:rPr lang="en-US" altLang="en-US" sz="2800">
                <a:latin typeface="Arial" panose="020B0604020202020204" pitchFamily="34" charset="0"/>
              </a:rPr>
              <a:t>By inspection, moment equilibrium about axis of shaft is satisfied. Since maximum shear stress occurs at rooted ends of smaller diameter shafts, internal torque (</a:t>
            </a:r>
            <a:r>
              <a:rPr lang="en-US" altLang="en-US" sz="2800"/>
              <a:t>30 N</a:t>
            </a:r>
            <a:r>
              <a:rPr lang="en-US" altLang="en-US" sz="2800">
                <a:cs typeface="Arial" panose="020B0604020202020204" pitchFamily="34" charset="0"/>
              </a:rPr>
              <a:t>·</a:t>
            </a:r>
            <a:r>
              <a:rPr lang="en-US" altLang="en-US" sz="2800"/>
              <a:t>m</a:t>
            </a:r>
            <a:r>
              <a:rPr lang="en-US" altLang="en-US" sz="2800">
                <a:latin typeface="Arial" panose="020B0604020202020204" pitchFamily="34" charset="0"/>
              </a:rPr>
              <a:t>) can be found by applying method of sections</a:t>
            </a:r>
            <a:endParaRPr lang="en-US" altLang="en-US" sz="2800">
              <a:sym typeface="Symbol" panose="05050102010706020507" pitchFamily="18" charset="2"/>
            </a:endParaRPr>
          </a:p>
        </p:txBody>
      </p:sp>
      <p:pic>
        <p:nvPicPr>
          <p:cNvPr id="5" name="Picture 4" descr="AACLPFX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4038600"/>
            <a:ext cx="3352800"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23088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DF38B6E-D2A6-4565-B907-BA68FC999B32}" type="slidenum">
              <a:rPr lang="en-US" altLang="en-US" sz="1400">
                <a:latin typeface="Arial" panose="020B0604020202020204" pitchFamily="34" charset="0"/>
              </a:rPr>
              <a:pPr eaLnBrk="1" hangingPunct="1"/>
              <a:t>61</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5.18 (SOLN)</a:t>
            </a:r>
          </a:p>
        </p:txBody>
      </p:sp>
      <p:sp>
        <p:nvSpPr>
          <p:cNvPr id="4" name="Rectangle 3"/>
          <p:cNvSpPr txBox="1">
            <a:spLocks noChangeArrowheads="1"/>
          </p:cNvSpPr>
          <p:nvPr/>
        </p:nvSpPr>
        <p:spPr bwMode="auto">
          <a:xfrm>
            <a:off x="304800" y="1066800"/>
            <a:ext cx="84582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solidFill>
                  <a:schemeClr val="accent2"/>
                </a:solidFill>
                <a:latin typeface="Arial" panose="020B0604020202020204" pitchFamily="34" charset="0"/>
              </a:rPr>
              <a:t>Maximum shear stress</a:t>
            </a:r>
          </a:p>
          <a:p>
            <a:pPr marL="0" indent="0">
              <a:buFontTx/>
              <a:buNone/>
            </a:pPr>
            <a:r>
              <a:rPr lang="en-US" altLang="en-US" sz="2800">
                <a:latin typeface="Arial" panose="020B0604020202020204" pitchFamily="34" charset="0"/>
              </a:rPr>
              <a:t>From shaft geometry, we have</a:t>
            </a:r>
            <a:endParaRPr lang="en-US" altLang="en-US" sz="2800">
              <a:sym typeface="Symbol" panose="05050102010706020507" pitchFamily="18" charset="2"/>
            </a:endParaRPr>
          </a:p>
        </p:txBody>
      </p:sp>
      <p:grpSp>
        <p:nvGrpSpPr>
          <p:cNvPr id="5" name="Group 4"/>
          <p:cNvGrpSpPr>
            <a:grpSpLocks/>
          </p:cNvGrpSpPr>
          <p:nvPr/>
        </p:nvGrpSpPr>
        <p:grpSpPr bwMode="auto">
          <a:xfrm>
            <a:off x="1952625" y="2120900"/>
            <a:ext cx="3333750" cy="2112963"/>
            <a:chOff x="1230" y="1336"/>
            <a:chExt cx="2100" cy="1331"/>
          </a:xfrm>
        </p:grpSpPr>
        <p:sp>
          <p:nvSpPr>
            <p:cNvPr id="6" name="Text Box 5"/>
            <p:cNvSpPr txBox="1">
              <a:spLocks noChangeArrowheads="1"/>
            </p:cNvSpPr>
            <p:nvPr/>
          </p:nvSpPr>
          <p:spPr bwMode="auto">
            <a:xfrm>
              <a:off x="1230" y="1337"/>
              <a:ext cx="278"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D</a:t>
              </a:r>
            </a:p>
            <a:p>
              <a:pPr algn="ctr" eaLnBrk="1" hangingPunct="1">
                <a:buFontTx/>
                <a:buNone/>
              </a:pPr>
              <a:r>
                <a:rPr lang="en-US" altLang="en-US" sz="2800" i="1"/>
                <a:t>d</a:t>
              </a:r>
            </a:p>
          </p:txBody>
        </p:sp>
        <p:sp>
          <p:nvSpPr>
            <p:cNvPr id="7" name="Text Box 6"/>
            <p:cNvSpPr txBox="1">
              <a:spLocks noChangeArrowheads="1"/>
            </p:cNvSpPr>
            <p:nvPr/>
          </p:nvSpPr>
          <p:spPr bwMode="auto">
            <a:xfrm>
              <a:off x="1266" y="2017"/>
              <a:ext cx="228"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t>r</a:t>
              </a:r>
            </a:p>
            <a:p>
              <a:pPr algn="ctr" eaLnBrk="1" hangingPunct="1">
                <a:buFontTx/>
                <a:buNone/>
              </a:pPr>
              <a:r>
                <a:rPr lang="en-US" altLang="en-US" sz="2800" i="1"/>
                <a:t>d</a:t>
              </a:r>
            </a:p>
          </p:txBody>
        </p:sp>
        <p:sp>
          <p:nvSpPr>
            <p:cNvPr id="8" name="Text Box 7"/>
            <p:cNvSpPr txBox="1">
              <a:spLocks noChangeArrowheads="1"/>
            </p:cNvSpPr>
            <p:nvPr/>
          </p:nvSpPr>
          <p:spPr bwMode="auto">
            <a:xfrm>
              <a:off x="1682" y="1336"/>
              <a:ext cx="1006"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2(40 mm)</a:t>
              </a:r>
            </a:p>
            <a:p>
              <a:pPr algn="ctr" eaLnBrk="1" hangingPunct="1">
                <a:buFontTx/>
                <a:buNone/>
              </a:pPr>
              <a:r>
                <a:rPr lang="en-US" altLang="en-US" sz="2800"/>
                <a:t>2(20 mm)</a:t>
              </a:r>
            </a:p>
          </p:txBody>
        </p:sp>
        <p:sp>
          <p:nvSpPr>
            <p:cNvPr id="9" name="Text Box 8"/>
            <p:cNvSpPr txBox="1">
              <a:spLocks noChangeArrowheads="1"/>
            </p:cNvSpPr>
            <p:nvPr/>
          </p:nvSpPr>
          <p:spPr bwMode="auto">
            <a:xfrm>
              <a:off x="1682" y="2009"/>
              <a:ext cx="1006"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a:t>6 mm)</a:t>
              </a:r>
            </a:p>
            <a:p>
              <a:pPr algn="ctr" eaLnBrk="1" hangingPunct="1">
                <a:buFontTx/>
                <a:buNone/>
              </a:pPr>
              <a:r>
                <a:rPr lang="en-US" altLang="en-US" sz="2800"/>
                <a:t>2(20 mm)</a:t>
              </a:r>
            </a:p>
          </p:txBody>
        </p:sp>
        <p:sp>
          <p:nvSpPr>
            <p:cNvPr id="10" name="Text Box 9"/>
            <p:cNvSpPr txBox="1">
              <a:spLocks noChangeArrowheads="1"/>
            </p:cNvSpPr>
            <p:nvPr/>
          </p:nvSpPr>
          <p:spPr bwMode="auto">
            <a:xfrm>
              <a:off x="1488" y="1500"/>
              <a:ext cx="156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			= 2</a:t>
              </a:r>
            </a:p>
          </p:txBody>
        </p:sp>
        <p:sp>
          <p:nvSpPr>
            <p:cNvPr id="11" name="Text Box 10"/>
            <p:cNvSpPr txBox="1">
              <a:spLocks noChangeArrowheads="1"/>
            </p:cNvSpPr>
            <p:nvPr/>
          </p:nvSpPr>
          <p:spPr bwMode="auto">
            <a:xfrm>
              <a:off x="1488" y="2172"/>
              <a:ext cx="184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t>=			= 0.15</a:t>
              </a:r>
            </a:p>
          </p:txBody>
        </p:sp>
        <p:sp>
          <p:nvSpPr>
            <p:cNvPr id="12" name="Line 11"/>
            <p:cNvSpPr>
              <a:spLocks noChangeShapeType="1"/>
            </p:cNvSpPr>
            <p:nvPr/>
          </p:nvSpPr>
          <p:spPr bwMode="auto">
            <a:xfrm>
              <a:off x="1728" y="2352"/>
              <a:ext cx="9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2"/>
            <p:cNvSpPr>
              <a:spLocks noChangeShapeType="1"/>
            </p:cNvSpPr>
            <p:nvPr/>
          </p:nvSpPr>
          <p:spPr bwMode="auto">
            <a:xfrm>
              <a:off x="1728" y="1680"/>
              <a:ext cx="9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3"/>
            <p:cNvSpPr>
              <a:spLocks noChangeShapeType="1"/>
            </p:cNvSpPr>
            <p:nvPr/>
          </p:nvSpPr>
          <p:spPr bwMode="auto">
            <a:xfrm>
              <a:off x="1278" y="2343"/>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4"/>
            <p:cNvSpPr>
              <a:spLocks noChangeShapeType="1"/>
            </p:cNvSpPr>
            <p:nvPr/>
          </p:nvSpPr>
          <p:spPr bwMode="auto">
            <a:xfrm>
              <a:off x="1248" y="1671"/>
              <a:ext cx="2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6" name="Rectangle 15"/>
          <p:cNvSpPr>
            <a:spLocks noChangeArrowheads="1"/>
          </p:cNvSpPr>
          <p:nvPr/>
        </p:nvSpPr>
        <p:spPr bwMode="auto">
          <a:xfrm>
            <a:off x="457200" y="4419600"/>
            <a:ext cx="47466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a:latin typeface="Arial" panose="020B0604020202020204" pitchFamily="34" charset="0"/>
              </a:rPr>
              <a:t>Thus, from the graph, </a:t>
            </a:r>
            <a:r>
              <a:rPr lang="en-US" altLang="en-US" sz="2800" i="1"/>
              <a:t>K</a:t>
            </a:r>
            <a:r>
              <a:rPr lang="en-US" altLang="en-US" sz="2800"/>
              <a:t> = 1.3</a:t>
            </a:r>
          </a:p>
        </p:txBody>
      </p:sp>
      <p:sp>
        <p:nvSpPr>
          <p:cNvPr id="17" name="Text Box 16"/>
          <p:cNvSpPr txBox="1">
            <a:spLocks noChangeArrowheads="1"/>
          </p:cNvSpPr>
          <p:nvPr/>
        </p:nvSpPr>
        <p:spPr bwMode="auto">
          <a:xfrm>
            <a:off x="898525" y="5165725"/>
            <a:ext cx="4622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baseline="-25000">
                <a:sym typeface="Symbol" panose="05050102010706020507" pitchFamily="18" charset="2"/>
              </a:rPr>
              <a:t>max</a:t>
            </a:r>
            <a:r>
              <a:rPr lang="en-US" altLang="en-US" sz="2800">
                <a:sym typeface="Symbol" panose="05050102010706020507" pitchFamily="18" charset="2"/>
              </a:rPr>
              <a:t> = </a:t>
            </a:r>
            <a:r>
              <a:rPr lang="en-US" altLang="en-US" sz="2800" i="1">
                <a:sym typeface="Symbol" panose="05050102010706020507" pitchFamily="18" charset="2"/>
              </a:rPr>
              <a:t>K</a:t>
            </a:r>
            <a:r>
              <a:rPr lang="en-US" altLang="en-US" sz="2800">
                <a:sym typeface="Symbol" panose="05050102010706020507" pitchFamily="18" charset="2"/>
              </a:rPr>
              <a:t>(</a:t>
            </a:r>
            <a:r>
              <a:rPr lang="en-US" altLang="en-US" sz="2800" i="1">
                <a:sym typeface="Symbol" panose="05050102010706020507" pitchFamily="18" charset="2"/>
              </a:rPr>
              <a:t>Tc</a:t>
            </a:r>
            <a:r>
              <a:rPr lang="en-US" altLang="en-US" sz="2800">
                <a:sym typeface="Symbol" panose="05050102010706020507" pitchFamily="18" charset="2"/>
              </a:rPr>
              <a:t>/</a:t>
            </a:r>
            <a:r>
              <a:rPr lang="en-US" altLang="en-US" sz="2800" i="1">
                <a:sym typeface="Symbol" panose="05050102010706020507" pitchFamily="18" charset="2"/>
              </a:rPr>
              <a:t>J</a:t>
            </a:r>
            <a:r>
              <a:rPr lang="en-US" altLang="en-US" sz="2800">
                <a:sym typeface="Symbol" panose="05050102010706020507" pitchFamily="18" charset="2"/>
              </a:rPr>
              <a:t>) = ... = 3.10 MPa</a:t>
            </a:r>
          </a:p>
        </p:txBody>
      </p:sp>
      <p:pic>
        <p:nvPicPr>
          <p:cNvPr id="18" name="Content Placeholder 17" descr="AACLPFV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486400" y="1447800"/>
            <a:ext cx="3352800" cy="3281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946386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4"/>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34831AEA-95D2-4777-A0F4-8096B2614DBB}" type="slidenum">
              <a:rPr lang="en-US" altLang="en-US" sz="1400">
                <a:latin typeface="Arial" panose="020B0604020202020204" pitchFamily="34" charset="0"/>
              </a:rPr>
              <a:pPr eaLnBrk="1" hangingPunct="1"/>
              <a:t>62</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dirty="0"/>
              <a:t>EXAMPLE 5.18 (SOLN)</a:t>
            </a:r>
          </a:p>
        </p:txBody>
      </p:sp>
      <p:sp>
        <p:nvSpPr>
          <p:cNvPr id="4" name="Rectangle 3"/>
          <p:cNvSpPr txBox="1">
            <a:spLocks noChangeArrowheads="1"/>
          </p:cNvSpPr>
          <p:nvPr/>
        </p:nvSpPr>
        <p:spPr bwMode="auto">
          <a:xfrm>
            <a:off x="304800" y="1066800"/>
            <a:ext cx="84582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sz="2800">
                <a:solidFill>
                  <a:schemeClr val="accent2"/>
                </a:solidFill>
                <a:latin typeface="Arial" panose="020B0604020202020204" pitchFamily="34" charset="0"/>
              </a:rPr>
              <a:t>Maximum shear stress</a:t>
            </a:r>
          </a:p>
          <a:p>
            <a:pPr marL="0" indent="0">
              <a:buFontTx/>
              <a:buNone/>
            </a:pPr>
            <a:r>
              <a:rPr lang="en-US" altLang="en-US" sz="2800">
                <a:latin typeface="Arial" panose="020B0604020202020204" pitchFamily="34" charset="0"/>
              </a:rPr>
              <a:t>From experimental evidence, actual stress distribution along radial line of x-section at critical section looks similar to:</a:t>
            </a:r>
            <a:endParaRPr lang="en-US" altLang="en-US" sz="2800">
              <a:sym typeface="Symbol" panose="05050102010706020507" pitchFamily="18" charset="2"/>
            </a:endParaRPr>
          </a:p>
        </p:txBody>
      </p:sp>
      <p:pic>
        <p:nvPicPr>
          <p:cNvPr id="5" name="Picture 4" descr="AACLPFY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2711450"/>
            <a:ext cx="4038600" cy="36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28297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DA718960-AD02-4EE1-9F09-B8E05A0FFE84}" type="slidenum">
              <a:rPr lang="en-US" altLang="en-US" sz="1400">
                <a:latin typeface="Arial" panose="020B0604020202020204" pitchFamily="34" charset="0"/>
              </a:rPr>
              <a:pPr eaLnBrk="1" hangingPunct="1"/>
              <a:t>63</a:t>
            </a:fld>
            <a:endParaRPr lang="en-US" altLang="en-US" sz="1400">
              <a:latin typeface="Arial" panose="020B0604020202020204" pitchFamily="34" charset="0"/>
            </a:endParaRPr>
          </a:p>
        </p:txBody>
      </p:sp>
      <p:sp>
        <p:nvSpPr>
          <p:cNvPr id="3" name="Rectangle 2"/>
          <p:cNvSpPr>
            <a:spLocks noChangeArrowheads="1"/>
          </p:cNvSpPr>
          <p:nvPr/>
        </p:nvSpPr>
        <p:spPr bwMode="auto">
          <a:xfrm>
            <a:off x="4572000" y="3352800"/>
            <a:ext cx="1676400" cy="4572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3"/>
          <p:cNvSpPr>
            <a:spLocks noChangeArrowheads="1"/>
          </p:cNvSpPr>
          <p:nvPr/>
        </p:nvSpPr>
        <p:spPr bwMode="auto">
          <a:xfrm>
            <a:off x="2971800" y="4267200"/>
            <a:ext cx="2514600" cy="533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5" name="Rectangle 4"/>
          <p:cNvSpPr>
            <a:spLocks noChangeArrowheads="1"/>
          </p:cNvSpPr>
          <p:nvPr/>
        </p:nvSpPr>
        <p:spPr bwMode="auto">
          <a:xfrm>
            <a:off x="5791200" y="5181600"/>
            <a:ext cx="1295400" cy="533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6" name="Rectangle 5"/>
          <p:cNvSpPr>
            <a:spLocks noGrp="1" noChangeArrowheads="1"/>
          </p:cNvSpPr>
          <p:nvPr>
            <p:ph type="title"/>
          </p:nvPr>
        </p:nvSpPr>
        <p:spPr>
          <a:xfrm>
            <a:off x="76200" y="457200"/>
            <a:ext cx="8229600" cy="533400"/>
          </a:xfrm>
        </p:spPr>
        <p:txBody>
          <a:bodyPr/>
          <a:lstStyle/>
          <a:p>
            <a:pPr eaLnBrk="1" hangingPunct="1"/>
            <a:r>
              <a:rPr lang="en-US" altLang="en-US" dirty="0"/>
              <a:t>CHAPTER REVIEW</a:t>
            </a:r>
          </a:p>
        </p:txBody>
      </p:sp>
      <p:sp>
        <p:nvSpPr>
          <p:cNvPr id="7" name="Rectangle 6"/>
          <p:cNvSpPr txBox="1">
            <a:spLocks noChangeArrowheads="1"/>
          </p:cNvSpPr>
          <p:nvPr/>
        </p:nvSpPr>
        <p:spPr bwMode="auto">
          <a:xfrm>
            <a:off x="457200" y="1066800"/>
            <a:ext cx="83058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sz="2800">
                <a:latin typeface="Arial" panose="020B0604020202020204" pitchFamily="34" charset="0"/>
              </a:rPr>
              <a:t>Torque causes a shaft with circular x-section to twist, such that shear strain in shaft is proportional to its radial distance from its centre</a:t>
            </a:r>
          </a:p>
          <a:p>
            <a:pPr marL="609600" indent="-609600"/>
            <a:r>
              <a:rPr lang="en-US" altLang="en-US" sz="2800">
                <a:latin typeface="Arial" panose="020B0604020202020204" pitchFamily="34" charset="0"/>
              </a:rPr>
              <a:t>Provided that material is homogeneous and Hooke’s law applies, shear stress determined from torsion formula,  </a:t>
            </a:r>
            <a:r>
              <a:rPr lang="en-US" altLang="en-US" sz="2800" i="1">
                <a:sym typeface="Symbol" panose="05050102010706020507" pitchFamily="18" charset="2"/>
              </a:rPr>
              <a:t> = </a:t>
            </a:r>
            <a:r>
              <a:rPr lang="en-US" altLang="en-US" sz="2800">
                <a:sym typeface="Symbol" panose="05050102010706020507" pitchFamily="18" charset="2"/>
              </a:rPr>
              <a:t>(</a:t>
            </a:r>
            <a:r>
              <a:rPr lang="en-US" altLang="en-US" sz="2800" i="1">
                <a:sym typeface="Symbol" panose="05050102010706020507" pitchFamily="18" charset="2"/>
              </a:rPr>
              <a:t>Tc</a:t>
            </a:r>
            <a:r>
              <a:rPr lang="en-US" altLang="en-US" sz="2800">
                <a:sym typeface="Symbol" panose="05050102010706020507" pitchFamily="18" charset="2"/>
              </a:rPr>
              <a:t>)</a:t>
            </a:r>
            <a:r>
              <a:rPr lang="en-US" altLang="en-US" sz="2800" i="1">
                <a:sym typeface="Symbol" panose="05050102010706020507" pitchFamily="18" charset="2"/>
              </a:rPr>
              <a:t>/J</a:t>
            </a:r>
          </a:p>
          <a:p>
            <a:pPr marL="609600" indent="-609600"/>
            <a:r>
              <a:rPr lang="en-US" altLang="en-US" sz="2800">
                <a:latin typeface="Arial" panose="020B0604020202020204" pitchFamily="34" charset="0"/>
              </a:rPr>
              <a:t>Design of shaft requires finding the geometric parameter,  </a:t>
            </a:r>
            <a:r>
              <a:rPr lang="en-US" altLang="en-US" sz="2800"/>
              <a:t>(</a:t>
            </a:r>
            <a:r>
              <a:rPr lang="en-US" altLang="en-US" sz="2800" i="1"/>
              <a:t>J/C</a:t>
            </a:r>
            <a:r>
              <a:rPr lang="en-US" altLang="en-US" sz="2800"/>
              <a:t>) = (</a:t>
            </a:r>
            <a:r>
              <a:rPr lang="en-US" altLang="en-US" sz="2800" i="1"/>
              <a:t>T</a:t>
            </a:r>
            <a:r>
              <a:rPr lang="en-US" altLang="en-US" sz="2800"/>
              <a:t>/</a:t>
            </a:r>
            <a:r>
              <a:rPr lang="en-US" altLang="en-US" sz="2800" i="1">
                <a:sym typeface="Symbol" panose="05050102010706020507" pitchFamily="18" charset="2"/>
              </a:rPr>
              <a:t></a:t>
            </a:r>
            <a:r>
              <a:rPr lang="en-US" altLang="en-US" sz="2800" baseline="-25000"/>
              <a:t>allow</a:t>
            </a:r>
            <a:r>
              <a:rPr lang="en-US" altLang="en-US" sz="2800"/>
              <a:t>)</a:t>
            </a:r>
            <a:endParaRPr lang="en-US" altLang="en-US" sz="2800">
              <a:latin typeface="Arial" panose="020B0604020202020204" pitchFamily="34" charset="0"/>
            </a:endParaRPr>
          </a:p>
          <a:p>
            <a:pPr marL="609600" indent="-609600"/>
            <a:r>
              <a:rPr lang="en-US" altLang="en-US" sz="2800">
                <a:latin typeface="Arial" panose="020B0604020202020204" pitchFamily="34" charset="0"/>
              </a:rPr>
              <a:t>Power generated by rotating shaft is reported, from which torque is derived;</a:t>
            </a:r>
            <a:r>
              <a:rPr lang="en-US" altLang="en-US" sz="2800" i="1"/>
              <a:t>  P = T</a:t>
            </a:r>
            <a:r>
              <a:rPr lang="en-US" altLang="en-US" sz="2800" i="1">
                <a:sym typeface="Symbol" panose="05050102010706020507" pitchFamily="18" charset="2"/>
              </a:rPr>
              <a:t></a:t>
            </a:r>
          </a:p>
        </p:txBody>
      </p:sp>
    </p:spTree>
    <p:extLst>
      <p:ext uri="{BB962C8B-B14F-4D97-AF65-F5344CB8AC3E}">
        <p14:creationId xmlns:p14="http://schemas.microsoft.com/office/powerpoint/2010/main" val="25770550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C797B8DF-DA47-49B9-90AD-4DBD271D8BE9}" type="slidenum">
              <a:rPr lang="en-US" altLang="en-US" sz="1400">
                <a:latin typeface="Arial" panose="020B0604020202020204" pitchFamily="34" charset="0"/>
              </a:rPr>
              <a:pPr eaLnBrk="1" hangingPunct="1"/>
              <a:t>64</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76200" y="457200"/>
            <a:ext cx="8229600" cy="533400"/>
          </a:xfrm>
        </p:spPr>
        <p:txBody>
          <a:bodyPr/>
          <a:lstStyle/>
          <a:p>
            <a:pPr eaLnBrk="1" hangingPunct="1"/>
            <a:r>
              <a:rPr lang="en-US" altLang="en-US" dirty="0"/>
              <a:t>CHAPTER REVIEW</a:t>
            </a:r>
          </a:p>
        </p:txBody>
      </p:sp>
      <p:sp>
        <p:nvSpPr>
          <p:cNvPr id="4" name="Rectangle 3"/>
          <p:cNvSpPr txBox="1">
            <a:spLocks noChangeArrowheads="1"/>
          </p:cNvSpPr>
          <p:nvPr/>
        </p:nvSpPr>
        <p:spPr bwMode="auto">
          <a:xfrm>
            <a:off x="457200" y="1066800"/>
            <a:ext cx="83058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sz="2800">
                <a:latin typeface="Arial" panose="020B0604020202020204" pitchFamily="34" charset="0"/>
              </a:rPr>
              <a:t>Angle of twist of circular shaft determined from</a:t>
            </a:r>
          </a:p>
          <a:p>
            <a:pPr marL="609600" indent="-609600"/>
            <a:endParaRPr lang="en-US" altLang="en-US" sz="2800">
              <a:latin typeface="Arial" panose="020B0604020202020204" pitchFamily="34" charset="0"/>
            </a:endParaRPr>
          </a:p>
          <a:p>
            <a:pPr marL="609600" indent="-609600"/>
            <a:endParaRPr lang="en-US" altLang="en-US" sz="2800">
              <a:latin typeface="Arial" panose="020B0604020202020204" pitchFamily="34" charset="0"/>
            </a:endParaRPr>
          </a:p>
          <a:p>
            <a:pPr marL="609600" indent="-609600"/>
            <a:r>
              <a:rPr lang="en-US" altLang="en-US" sz="2800">
                <a:latin typeface="Arial" panose="020B0604020202020204" pitchFamily="34" charset="0"/>
              </a:rPr>
              <a:t>If  torque and </a:t>
            </a:r>
            <a:r>
              <a:rPr lang="en-US" altLang="en-US" sz="2800" i="1"/>
              <a:t>JG</a:t>
            </a:r>
            <a:r>
              <a:rPr lang="en-US" altLang="en-US" sz="2800">
                <a:latin typeface="Arial" panose="020B0604020202020204" pitchFamily="34" charset="0"/>
              </a:rPr>
              <a:t> are constant, then</a:t>
            </a:r>
          </a:p>
          <a:p>
            <a:pPr marL="609600" indent="-609600"/>
            <a:endParaRPr lang="en-US" altLang="en-US" sz="2800" i="1">
              <a:sym typeface="Symbol" panose="05050102010706020507" pitchFamily="18" charset="2"/>
            </a:endParaRPr>
          </a:p>
          <a:p>
            <a:pPr marL="609600" indent="-609600"/>
            <a:endParaRPr lang="en-US" altLang="en-US" sz="2800" i="1">
              <a:sym typeface="Symbol" panose="05050102010706020507" pitchFamily="18" charset="2"/>
            </a:endParaRPr>
          </a:p>
          <a:p>
            <a:pPr marL="609600" indent="-609600"/>
            <a:r>
              <a:rPr lang="en-US" altLang="en-US" sz="2800">
                <a:latin typeface="Arial" panose="020B0604020202020204" pitchFamily="34" charset="0"/>
              </a:rPr>
              <a:t>For application, use a sign convention for internal torque and be sure material does not yield, but remains linear elastic</a:t>
            </a:r>
          </a:p>
        </p:txBody>
      </p:sp>
      <p:grpSp>
        <p:nvGrpSpPr>
          <p:cNvPr id="5" name="Group 4"/>
          <p:cNvGrpSpPr>
            <a:grpSpLocks/>
          </p:cNvGrpSpPr>
          <p:nvPr/>
        </p:nvGrpSpPr>
        <p:grpSpPr bwMode="auto">
          <a:xfrm>
            <a:off x="3200400" y="3048000"/>
            <a:ext cx="2057400" cy="1066800"/>
            <a:chOff x="2016" y="1920"/>
            <a:chExt cx="1296" cy="672"/>
          </a:xfrm>
        </p:grpSpPr>
        <p:sp>
          <p:nvSpPr>
            <p:cNvPr id="6" name="Rectangle 5"/>
            <p:cNvSpPr>
              <a:spLocks noChangeArrowheads="1"/>
            </p:cNvSpPr>
            <p:nvPr/>
          </p:nvSpPr>
          <p:spPr bwMode="auto">
            <a:xfrm>
              <a:off x="2016" y="1920"/>
              <a:ext cx="1296"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7" name="Text Box 6"/>
            <p:cNvSpPr txBox="1">
              <a:spLocks noChangeArrowheads="1"/>
            </p:cNvSpPr>
            <p:nvPr/>
          </p:nvSpPr>
          <p:spPr bwMode="auto">
            <a:xfrm>
              <a:off x="2112" y="2069"/>
              <a:ext cx="47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sym typeface="Symbol" panose="05050102010706020507" pitchFamily="18" charset="2"/>
                </a:rPr>
                <a:t>  =</a:t>
              </a:r>
              <a:endParaRPr lang="en-US" altLang="en-US" sz="2800" i="1" baseline="-25000">
                <a:sym typeface="Symbol" panose="05050102010706020507" pitchFamily="18" charset="2"/>
              </a:endParaRPr>
            </a:p>
          </p:txBody>
        </p:sp>
        <p:sp>
          <p:nvSpPr>
            <p:cNvPr id="8" name="Rectangle 7"/>
            <p:cNvSpPr>
              <a:spLocks noChangeArrowheads="1"/>
            </p:cNvSpPr>
            <p:nvPr/>
          </p:nvSpPr>
          <p:spPr bwMode="auto">
            <a:xfrm>
              <a:off x="2743" y="1920"/>
              <a:ext cx="377"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TL</a:t>
              </a:r>
            </a:p>
            <a:p>
              <a:pPr algn="ctr" eaLnBrk="1" hangingPunct="1">
                <a:buFontTx/>
                <a:buNone/>
              </a:pPr>
              <a:r>
                <a:rPr lang="en-US" altLang="en-US" sz="2800" i="1">
                  <a:sym typeface="Symbol" panose="05050102010706020507" pitchFamily="18" charset="2"/>
                </a:rPr>
                <a:t>JG</a:t>
              </a:r>
            </a:p>
          </p:txBody>
        </p:sp>
        <p:sp>
          <p:nvSpPr>
            <p:cNvPr id="9" name="Line 8"/>
            <p:cNvSpPr>
              <a:spLocks noChangeShapeType="1"/>
            </p:cNvSpPr>
            <p:nvPr/>
          </p:nvSpPr>
          <p:spPr bwMode="auto">
            <a:xfrm>
              <a:off x="2755" y="2243"/>
              <a:ext cx="40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Text Box 9"/>
            <p:cNvSpPr txBox="1">
              <a:spLocks noChangeArrowheads="1"/>
            </p:cNvSpPr>
            <p:nvPr/>
          </p:nvSpPr>
          <p:spPr bwMode="auto">
            <a:xfrm>
              <a:off x="2496" y="2027"/>
              <a:ext cx="305"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000">
                  <a:cs typeface="Times New Roman" panose="02020603050405020304" pitchFamily="18" charset="0"/>
                  <a:sym typeface="Symbol" panose="05050102010706020507" pitchFamily="18" charset="2"/>
                </a:rPr>
                <a:t></a:t>
              </a:r>
              <a:endParaRPr lang="en-US" altLang="en-US" sz="2800" i="1">
                <a:cs typeface="Times New Roman" panose="02020603050405020304" pitchFamily="18" charset="0"/>
                <a:sym typeface="Symbol" panose="05050102010706020507" pitchFamily="18" charset="2"/>
              </a:endParaRPr>
            </a:p>
          </p:txBody>
        </p:sp>
      </p:grpSp>
      <p:grpSp>
        <p:nvGrpSpPr>
          <p:cNvPr id="11" name="Group 10"/>
          <p:cNvGrpSpPr>
            <a:grpSpLocks/>
          </p:cNvGrpSpPr>
          <p:nvPr/>
        </p:nvGrpSpPr>
        <p:grpSpPr bwMode="auto">
          <a:xfrm>
            <a:off x="2971800" y="1524000"/>
            <a:ext cx="2667000" cy="1143000"/>
            <a:chOff x="1872" y="960"/>
            <a:chExt cx="1680" cy="720"/>
          </a:xfrm>
        </p:grpSpPr>
        <p:sp>
          <p:nvSpPr>
            <p:cNvPr id="12" name="Rectangle 11"/>
            <p:cNvSpPr>
              <a:spLocks noChangeArrowheads="1"/>
            </p:cNvSpPr>
            <p:nvPr/>
          </p:nvSpPr>
          <p:spPr bwMode="auto">
            <a:xfrm>
              <a:off x="1872" y="960"/>
              <a:ext cx="1680" cy="72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13" name="Text Box 12"/>
            <p:cNvSpPr txBox="1">
              <a:spLocks noChangeArrowheads="1"/>
            </p:cNvSpPr>
            <p:nvPr/>
          </p:nvSpPr>
          <p:spPr bwMode="auto">
            <a:xfrm>
              <a:off x="1968" y="1109"/>
              <a:ext cx="47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800" i="1">
                  <a:sym typeface="Symbol" panose="05050102010706020507" pitchFamily="18" charset="2"/>
                </a:rPr>
                <a:t></a:t>
              </a:r>
              <a:r>
                <a:rPr lang="en-US" altLang="en-US" sz="2800">
                  <a:sym typeface="Symbol" panose="05050102010706020507" pitchFamily="18" charset="2"/>
                </a:rPr>
                <a:t>  =</a:t>
              </a:r>
              <a:endParaRPr lang="en-US" altLang="en-US" sz="2800" i="1" baseline="-25000">
                <a:sym typeface="Symbol" panose="05050102010706020507" pitchFamily="18" charset="2"/>
              </a:endParaRPr>
            </a:p>
          </p:txBody>
        </p:sp>
        <p:sp>
          <p:nvSpPr>
            <p:cNvPr id="14" name="Rectangle 13"/>
            <p:cNvSpPr>
              <a:spLocks noChangeArrowheads="1"/>
            </p:cNvSpPr>
            <p:nvPr/>
          </p:nvSpPr>
          <p:spPr bwMode="auto">
            <a:xfrm>
              <a:off x="2651" y="960"/>
              <a:ext cx="757"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2800" i="1">
                  <a:sym typeface="Symbol" panose="05050102010706020507" pitchFamily="18" charset="2"/>
                </a:rPr>
                <a:t>T(x) dx</a:t>
              </a:r>
            </a:p>
            <a:p>
              <a:pPr algn="ctr" eaLnBrk="1" hangingPunct="1">
                <a:buFontTx/>
                <a:buNone/>
              </a:pPr>
              <a:r>
                <a:rPr lang="en-US" altLang="en-US" sz="2800" i="1">
                  <a:sym typeface="Symbol" panose="05050102010706020507" pitchFamily="18" charset="2"/>
                </a:rPr>
                <a:t>JG</a:t>
              </a:r>
            </a:p>
          </p:txBody>
        </p:sp>
        <p:sp>
          <p:nvSpPr>
            <p:cNvPr id="15" name="Line 14"/>
            <p:cNvSpPr>
              <a:spLocks noChangeShapeType="1"/>
            </p:cNvSpPr>
            <p:nvPr/>
          </p:nvSpPr>
          <p:spPr bwMode="auto">
            <a:xfrm>
              <a:off x="2707" y="1283"/>
              <a:ext cx="70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Text Box 15"/>
            <p:cNvSpPr txBox="1">
              <a:spLocks noChangeArrowheads="1"/>
            </p:cNvSpPr>
            <p:nvPr/>
          </p:nvSpPr>
          <p:spPr bwMode="auto">
            <a:xfrm>
              <a:off x="2352" y="1073"/>
              <a:ext cx="31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4000">
                  <a:cs typeface="Times New Roman" panose="02020603050405020304" pitchFamily="18" charset="0"/>
                  <a:sym typeface="Symbol" panose="05050102010706020507" pitchFamily="18" charset="2"/>
                </a:rPr>
                <a:t>∫</a:t>
              </a:r>
              <a:r>
                <a:rPr lang="en-US" altLang="en-US" sz="4000" baseline="-25000">
                  <a:cs typeface="Times New Roman" panose="02020603050405020304" pitchFamily="18" charset="0"/>
                  <a:sym typeface="Symbol" panose="05050102010706020507" pitchFamily="18" charset="2"/>
                </a:rPr>
                <a:t>0</a:t>
              </a:r>
              <a:endParaRPr lang="en-US" altLang="en-US" sz="2800" i="1" baseline="-25000">
                <a:cs typeface="Times New Roman" panose="02020603050405020304" pitchFamily="18" charset="0"/>
                <a:sym typeface="Symbol" panose="05050102010706020507" pitchFamily="18" charset="2"/>
              </a:endParaRPr>
            </a:p>
          </p:txBody>
        </p:sp>
        <p:sp>
          <p:nvSpPr>
            <p:cNvPr id="17" name="Text Box 16"/>
            <p:cNvSpPr txBox="1">
              <a:spLocks noChangeArrowheads="1"/>
            </p:cNvSpPr>
            <p:nvPr/>
          </p:nvSpPr>
          <p:spPr bwMode="auto">
            <a:xfrm>
              <a:off x="2465" y="97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en-US" altLang="en-US" sz="2400" i="1"/>
                <a:t>L</a:t>
              </a:r>
            </a:p>
          </p:txBody>
        </p:sp>
      </p:grpSp>
    </p:spTree>
    <p:extLst>
      <p:ext uri="{BB962C8B-B14F-4D97-AF65-F5344CB8AC3E}">
        <p14:creationId xmlns:p14="http://schemas.microsoft.com/office/powerpoint/2010/main" val="42850958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FC8CEA46-BF45-4EA0-84F1-AE92DA43FE3E}" type="slidenum">
              <a:rPr lang="en-US" altLang="en-US" sz="1400">
                <a:latin typeface="Arial" panose="020B0604020202020204" pitchFamily="34" charset="0"/>
              </a:rPr>
              <a:pPr eaLnBrk="1" hangingPunct="1"/>
              <a:t>65</a:t>
            </a:fld>
            <a:endParaRPr lang="en-US" altLang="en-US" sz="1400">
              <a:latin typeface="Arial" panose="020B0604020202020204" pitchFamily="34" charset="0"/>
            </a:endParaRPr>
          </a:p>
        </p:txBody>
      </p:sp>
      <p:sp>
        <p:nvSpPr>
          <p:cNvPr id="3" name="Rectangle 2"/>
          <p:cNvSpPr>
            <a:spLocks noChangeArrowheads="1"/>
          </p:cNvSpPr>
          <p:nvPr/>
        </p:nvSpPr>
        <p:spPr bwMode="auto">
          <a:xfrm>
            <a:off x="4800600" y="2362200"/>
            <a:ext cx="1676400" cy="533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3"/>
          <p:cNvSpPr txBox="1">
            <a:spLocks noChangeArrowheads="1"/>
          </p:cNvSpPr>
          <p:nvPr/>
        </p:nvSpPr>
        <p:spPr bwMode="auto">
          <a:xfrm>
            <a:off x="457200" y="1066800"/>
            <a:ext cx="83058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sz="2800">
                <a:latin typeface="Arial" panose="020B0604020202020204" pitchFamily="34" charset="0"/>
              </a:rPr>
              <a:t>If shaft is statically indeterminate, reactive torques determined from equilibrium, compatibility of twist, and torque-twist relationships, such as   </a:t>
            </a:r>
            <a:r>
              <a:rPr lang="en-US" altLang="en-US" sz="2800" i="1">
                <a:latin typeface="Arial" panose="020B0604020202020204" pitchFamily="34" charset="0"/>
                <a:sym typeface="Symbol" panose="05050102010706020507" pitchFamily="18" charset="2"/>
              </a:rPr>
              <a:t></a:t>
            </a:r>
            <a:r>
              <a:rPr lang="en-US" altLang="en-US" sz="2800"/>
              <a:t> = </a:t>
            </a:r>
            <a:r>
              <a:rPr lang="en-US" altLang="en-US" sz="2800" i="1"/>
              <a:t>TL/JG</a:t>
            </a:r>
          </a:p>
          <a:p>
            <a:pPr marL="609600" indent="-609600"/>
            <a:r>
              <a:rPr lang="en-US" altLang="en-US" sz="2800">
                <a:latin typeface="Arial" panose="020B0604020202020204" pitchFamily="34" charset="0"/>
                <a:sym typeface="Symbol" panose="05050102010706020507" pitchFamily="18" charset="2"/>
              </a:rPr>
              <a:t>Solid noncircular shafts tend to warp out of plane when subjected to torque. Formulas are available to determine elastic shear stress and twist for these cases</a:t>
            </a:r>
          </a:p>
          <a:p>
            <a:pPr marL="609600" indent="-609600"/>
            <a:r>
              <a:rPr lang="en-US" altLang="en-US" sz="2800">
                <a:latin typeface="Arial" panose="020B0604020202020204" pitchFamily="34" charset="0"/>
                <a:sym typeface="Symbol" panose="05050102010706020507" pitchFamily="18" charset="2"/>
              </a:rPr>
              <a:t>Shear stress in tubes determined by considering shear flow. Assumes that shear stress across each thickness of tube is constant</a:t>
            </a:r>
          </a:p>
        </p:txBody>
      </p:sp>
      <p:sp>
        <p:nvSpPr>
          <p:cNvPr id="5" name="Rectangle 4"/>
          <p:cNvSpPr>
            <a:spLocks noGrp="1" noChangeArrowheads="1"/>
          </p:cNvSpPr>
          <p:nvPr>
            <p:ph type="title"/>
          </p:nvPr>
        </p:nvSpPr>
        <p:spPr>
          <a:xfrm>
            <a:off x="76200" y="457200"/>
            <a:ext cx="8229600" cy="533400"/>
          </a:xfrm>
        </p:spPr>
        <p:txBody>
          <a:bodyPr/>
          <a:lstStyle/>
          <a:p>
            <a:pPr eaLnBrk="1" hangingPunct="1"/>
            <a:r>
              <a:rPr lang="en-US" altLang="en-US" dirty="0"/>
              <a:t>CHAPTER REVIEW</a:t>
            </a:r>
          </a:p>
        </p:txBody>
      </p:sp>
    </p:spTree>
    <p:extLst>
      <p:ext uri="{BB962C8B-B14F-4D97-AF65-F5344CB8AC3E}">
        <p14:creationId xmlns:p14="http://schemas.microsoft.com/office/powerpoint/2010/main" val="19068396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19E94142-28F2-4710-986A-D8BFEBCEC06F}" type="slidenum">
              <a:rPr lang="en-US" altLang="en-US" sz="1400">
                <a:latin typeface="Arial" panose="020B0604020202020204" pitchFamily="34" charset="0"/>
              </a:rPr>
              <a:pPr eaLnBrk="1" hangingPunct="1"/>
              <a:t>66</a:t>
            </a:fld>
            <a:endParaRPr lang="en-US" altLang="en-US" sz="1400">
              <a:latin typeface="Arial" panose="020B0604020202020204" pitchFamily="34" charset="0"/>
            </a:endParaRPr>
          </a:p>
        </p:txBody>
      </p:sp>
      <p:sp>
        <p:nvSpPr>
          <p:cNvPr id="3" name="Rectangle 2"/>
          <p:cNvSpPr>
            <a:spLocks noChangeArrowheads="1"/>
          </p:cNvSpPr>
          <p:nvPr/>
        </p:nvSpPr>
        <p:spPr bwMode="auto">
          <a:xfrm>
            <a:off x="990600" y="1524000"/>
            <a:ext cx="1828800" cy="6096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4" name="Rectangle 3"/>
          <p:cNvSpPr>
            <a:spLocks noChangeArrowheads="1"/>
          </p:cNvSpPr>
          <p:nvPr/>
        </p:nvSpPr>
        <p:spPr bwMode="auto">
          <a:xfrm>
            <a:off x="4038600" y="3733800"/>
            <a:ext cx="2286000" cy="5334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MY" altLang="en-US" sz="2800">
              <a:latin typeface="Arial" panose="020B0604020202020204" pitchFamily="34" charset="0"/>
            </a:endParaRPr>
          </a:p>
        </p:txBody>
      </p:sp>
      <p:sp>
        <p:nvSpPr>
          <p:cNvPr id="5" name="Rectangle 4"/>
          <p:cNvSpPr>
            <a:spLocks noGrp="1" noChangeArrowheads="1"/>
          </p:cNvSpPr>
          <p:nvPr>
            <p:ph type="title"/>
          </p:nvPr>
        </p:nvSpPr>
        <p:spPr>
          <a:xfrm>
            <a:off x="76200" y="457200"/>
            <a:ext cx="8229600" cy="533400"/>
          </a:xfrm>
        </p:spPr>
        <p:txBody>
          <a:bodyPr/>
          <a:lstStyle/>
          <a:p>
            <a:pPr eaLnBrk="1" hangingPunct="1"/>
            <a:r>
              <a:rPr lang="en-US" altLang="en-US" dirty="0"/>
              <a:t>CHAPTER REVIEW</a:t>
            </a:r>
          </a:p>
        </p:txBody>
      </p:sp>
      <p:sp>
        <p:nvSpPr>
          <p:cNvPr id="6" name="Rectangle 5"/>
          <p:cNvSpPr txBox="1">
            <a:spLocks noChangeArrowheads="1"/>
          </p:cNvSpPr>
          <p:nvPr/>
        </p:nvSpPr>
        <p:spPr bwMode="auto">
          <a:xfrm>
            <a:off x="457200" y="1066800"/>
            <a:ext cx="83058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sz="2800">
                <a:latin typeface="Arial" panose="020B0604020202020204" pitchFamily="34" charset="0"/>
                <a:sym typeface="Symbol" panose="05050102010706020507" pitchFamily="18" charset="2"/>
              </a:rPr>
              <a:t>Shear stress in tubes determined from</a:t>
            </a:r>
            <a:r>
              <a:rPr lang="en-US" altLang="en-US" sz="2800" i="1">
                <a:sym typeface="Symbol" panose="05050102010706020507" pitchFamily="18" charset="2"/>
              </a:rPr>
              <a:t> </a:t>
            </a:r>
            <a:br>
              <a:rPr lang="en-US" altLang="en-US" sz="2800" i="1">
                <a:sym typeface="Symbol" panose="05050102010706020507" pitchFamily="18" charset="2"/>
              </a:rPr>
            </a:br>
            <a:r>
              <a:rPr lang="en-US" altLang="en-US" sz="2800" i="1">
                <a:sym typeface="Symbol" panose="05050102010706020507" pitchFamily="18" charset="2"/>
              </a:rPr>
              <a:t> = T/2tA</a:t>
            </a:r>
            <a:r>
              <a:rPr lang="en-US" altLang="en-US" sz="2800" i="1" baseline="-25000">
                <a:sym typeface="Symbol" panose="05050102010706020507" pitchFamily="18" charset="2"/>
              </a:rPr>
              <a:t>m</a:t>
            </a:r>
          </a:p>
          <a:p>
            <a:pPr marL="609600" indent="-609600"/>
            <a:r>
              <a:rPr lang="en-US" altLang="en-US" sz="2800">
                <a:latin typeface="Arial" panose="020B0604020202020204" pitchFamily="34" charset="0"/>
                <a:sym typeface="Symbol" panose="05050102010706020507" pitchFamily="18" charset="2"/>
              </a:rPr>
              <a:t>Stress concentrations occur in shafts when x-section suddenly changes. Maximum shear stress determined using stress concentration factor, </a:t>
            </a:r>
            <a:r>
              <a:rPr lang="en-US" altLang="en-US" sz="2800" i="1">
                <a:sym typeface="Symbol" panose="05050102010706020507" pitchFamily="18" charset="2"/>
              </a:rPr>
              <a:t>K</a:t>
            </a:r>
            <a:r>
              <a:rPr lang="en-US" altLang="en-US" sz="2800">
                <a:latin typeface="Arial" panose="020B0604020202020204" pitchFamily="34" charset="0"/>
                <a:sym typeface="Symbol" panose="05050102010706020507" pitchFamily="18" charset="2"/>
              </a:rPr>
              <a:t> (found by experiment and represented in graphical form). </a:t>
            </a:r>
            <a:r>
              <a:rPr lang="en-US" altLang="en-US" sz="2800" i="1">
                <a:sym typeface="Symbol" panose="05050102010706020507" pitchFamily="18" charset="2"/>
              </a:rPr>
              <a:t></a:t>
            </a:r>
            <a:r>
              <a:rPr lang="en-US" altLang="en-US" sz="2800" baseline="-25000">
                <a:sym typeface="Symbol" panose="05050102010706020507" pitchFamily="18" charset="2"/>
              </a:rPr>
              <a:t>max</a:t>
            </a:r>
            <a:r>
              <a:rPr lang="en-US" altLang="en-US" sz="2800" i="1">
                <a:sym typeface="Symbol" panose="05050102010706020507" pitchFamily="18" charset="2"/>
              </a:rPr>
              <a:t> = K</a:t>
            </a:r>
            <a:r>
              <a:rPr lang="en-US" altLang="en-US" sz="2800">
                <a:sym typeface="Symbol" panose="05050102010706020507" pitchFamily="18" charset="2"/>
              </a:rPr>
              <a:t>(</a:t>
            </a:r>
            <a:r>
              <a:rPr lang="en-US" altLang="en-US" sz="2800" i="1">
                <a:sym typeface="Symbol" panose="05050102010706020507" pitchFamily="18" charset="2"/>
              </a:rPr>
              <a:t>Tc/J</a:t>
            </a:r>
            <a:r>
              <a:rPr lang="en-US" altLang="en-US" sz="2800">
                <a:sym typeface="Symbol" panose="05050102010706020507" pitchFamily="18" charset="2"/>
              </a:rPr>
              <a:t>)</a:t>
            </a:r>
          </a:p>
          <a:p>
            <a:pPr marL="609600" indent="-609600"/>
            <a:r>
              <a:rPr lang="en-US" altLang="en-US" sz="2800">
                <a:latin typeface="Arial" panose="020B0604020202020204" pitchFamily="34" charset="0"/>
                <a:sym typeface="Symbol" panose="05050102010706020507" pitchFamily="18" charset="2"/>
              </a:rPr>
              <a:t>If applied torque causes material to exceed elastic limit, then stress distribution is not proportional to radial distance from centerline of shaft</a:t>
            </a:r>
          </a:p>
        </p:txBody>
      </p:sp>
    </p:spTree>
    <p:extLst>
      <p:ext uri="{BB962C8B-B14F-4D97-AF65-F5344CB8AC3E}">
        <p14:creationId xmlns:p14="http://schemas.microsoft.com/office/powerpoint/2010/main" val="41775975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6DBF42C-75B4-4FBC-AD78-EB6CBE9A969E}" type="slidenum">
              <a:rPr lang="en-US" altLang="en-US" sz="1400">
                <a:latin typeface="Arial" panose="020B0604020202020204" pitchFamily="34" charset="0"/>
              </a:rPr>
              <a:pPr eaLnBrk="1" hangingPunct="1"/>
              <a:t>67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76200" y="457200"/>
            <a:ext cx="8229600" cy="533400"/>
          </a:xfrm>
        </p:spPr>
        <p:txBody>
          <a:bodyPr/>
          <a:lstStyle/>
          <a:p>
            <a:pPr eaLnBrk="1" hangingPunct="1"/>
            <a:r>
              <a:rPr lang="en-US" altLang="en-US" dirty="0"/>
              <a:t>CHAPTER REVIEW</a:t>
            </a:r>
          </a:p>
        </p:txBody>
      </p:sp>
      <p:sp>
        <p:nvSpPr>
          <p:cNvPr id="4" name="Rectangle 3"/>
          <p:cNvSpPr txBox="1">
            <a:spLocks noChangeArrowheads="1"/>
          </p:cNvSpPr>
          <p:nvPr/>
        </p:nvSpPr>
        <p:spPr bwMode="auto">
          <a:xfrm>
            <a:off x="457200" y="1066800"/>
            <a:ext cx="8305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sz="2800">
                <a:latin typeface="Arial" panose="020B0604020202020204" pitchFamily="34" charset="0"/>
                <a:sym typeface="Symbol" panose="05050102010706020507" pitchFamily="18" charset="2"/>
              </a:rPr>
              <a:t>Instead, such applied torque is related to stress distribution using the shear-stress-shear-strain diagram and equilibrium</a:t>
            </a:r>
          </a:p>
          <a:p>
            <a:pPr marL="609600" indent="-609600"/>
            <a:r>
              <a:rPr lang="en-US" altLang="en-US" sz="2800">
                <a:latin typeface="Arial" panose="020B0604020202020204" pitchFamily="34" charset="0"/>
                <a:sym typeface="Symbol" panose="05050102010706020507" pitchFamily="18" charset="2"/>
              </a:rPr>
              <a:t>If a shaft is subjected to plastic torque, and then released, it will cause material to respond elastically, causing residual shear stress to be developed in the shaft</a:t>
            </a:r>
          </a:p>
        </p:txBody>
      </p:sp>
    </p:spTree>
    <p:extLst>
      <p:ext uri="{BB962C8B-B14F-4D97-AF65-F5344CB8AC3E}">
        <p14:creationId xmlns:p14="http://schemas.microsoft.com/office/powerpoint/2010/main" val="3964375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109436BA-5E0E-4B74-9D42-4FDCD903B33C}" type="slidenum">
              <a:rPr lang="en-US" altLang="en-US" sz="1400">
                <a:latin typeface="Arial" panose="020B0604020202020204" pitchFamily="34" charset="0"/>
              </a:rPr>
              <a:pPr eaLnBrk="1" hangingPunct="1"/>
              <a:t>68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685800"/>
            <a:ext cx="8763000" cy="457200"/>
          </a:xfrm>
        </p:spPr>
        <p:txBody>
          <a:bodyPr/>
          <a:lstStyle/>
          <a:p>
            <a:pPr eaLnBrk="1" hangingPunct="1"/>
            <a:r>
              <a:rPr lang="en-US" altLang="en-US" b="0" dirty="0">
                <a:solidFill>
                  <a:schemeClr val="tx1"/>
                </a:solidFill>
                <a:latin typeface="Times New Roman" panose="02020603050405020304" pitchFamily="18" charset="0"/>
              </a:rPr>
              <a:t>Question 1</a:t>
            </a:r>
            <a:br>
              <a:rPr lang="en-US" altLang="en-US" sz="1800" b="0" dirty="0">
                <a:solidFill>
                  <a:schemeClr val="tx1"/>
                </a:solidFill>
                <a:latin typeface="Times New Roman" panose="02020603050405020304" pitchFamily="18" charset="0"/>
              </a:rPr>
            </a:br>
            <a:endParaRPr lang="en-US" altLang="en-US" sz="1800" b="0" dirty="0">
              <a:solidFill>
                <a:schemeClr val="tx1"/>
              </a:solidFill>
              <a:latin typeface="Times New Roman" panose="02020603050405020304" pitchFamily="18" charset="0"/>
            </a:endParaRPr>
          </a:p>
        </p:txBody>
      </p:sp>
      <p:sp>
        <p:nvSpPr>
          <p:cNvPr id="4" name="Rectangle 3"/>
          <p:cNvSpPr txBox="1">
            <a:spLocks noChangeArrowheads="1"/>
          </p:cNvSpPr>
          <p:nvPr/>
        </p:nvSpPr>
        <p:spPr bwMode="auto">
          <a:xfrm>
            <a:off x="157163" y="1143000"/>
            <a:ext cx="87376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000"/>
              <a:t>The shaft of the pulley assembly is to be redesigned. Knowing that the allowable shearing stress in each shaft is 60MPa, determine the smallest allowable diameter of a) Shaft AB, b) Shaft BC</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198688"/>
            <a:ext cx="5791200" cy="400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96315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2C49C408-0CC9-45CE-BC28-C4081D9B0AB7}" type="slidenum">
              <a:rPr lang="en-US" altLang="en-US" sz="1400">
                <a:latin typeface="Arial" panose="020B0604020202020204" pitchFamily="34" charset="0"/>
              </a:rPr>
              <a:pPr eaLnBrk="1" hangingPunct="1"/>
              <a:t>69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457200"/>
          </a:xfrm>
        </p:spPr>
        <p:txBody>
          <a:bodyPr/>
          <a:lstStyle/>
          <a:p>
            <a:pPr eaLnBrk="1" hangingPunct="1"/>
            <a:r>
              <a:rPr lang="en-US" altLang="en-US" b="0">
                <a:solidFill>
                  <a:schemeClr val="tx1"/>
                </a:solidFill>
                <a:latin typeface="Times New Roman" panose="02020603050405020304" pitchFamily="18" charset="0"/>
              </a:rPr>
              <a:t>Question 2</a:t>
            </a:r>
            <a:endParaRPr lang="en-US" altLang="en-US" sz="1800" b="0">
              <a:solidFill>
                <a:schemeClr val="tx1"/>
              </a:solidFill>
              <a:latin typeface="Times New Roman" panose="02020603050405020304" pitchFamily="18" charset="0"/>
            </a:endParaRPr>
          </a:p>
        </p:txBody>
      </p:sp>
      <p:sp>
        <p:nvSpPr>
          <p:cNvPr id="4" name="Rectangle 3"/>
          <p:cNvSpPr txBox="1">
            <a:spLocks noChangeArrowheads="1"/>
          </p:cNvSpPr>
          <p:nvPr/>
        </p:nvSpPr>
        <p:spPr bwMode="auto">
          <a:xfrm>
            <a:off x="157163" y="1143000"/>
            <a:ext cx="87376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2400"/>
              <a:t>The two solid shafts and gears shown are used to transmit 12kW from the motor at A operating at a speed of 1260rpm, to machine tool at D. Knowing that each shaft has a diameter of 25mm, determine the maximum shearing stress a) in shaft AB, b) in shaft CD</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693988"/>
            <a:ext cx="5334000" cy="381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32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3DCBDD6-8525-4184-8618-8ABF7B03459B}" type="slidenum">
              <a:rPr lang="en-US" altLang="en-US" sz="1400">
                <a:latin typeface="Arial" panose="020B0604020202020204" pitchFamily="34" charset="0"/>
              </a:rPr>
              <a:pPr eaLnBrk="1" hangingPunct="1"/>
              <a:t>7</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396875"/>
          </a:xfrm>
        </p:spPr>
        <p:txBody>
          <a:bodyPr/>
          <a:lstStyle/>
          <a:p>
            <a:pPr eaLnBrk="1" hangingPunct="1"/>
            <a:r>
              <a:rPr lang="en-US" altLang="en-US" dirty="0"/>
              <a:t>Shearing Strain</a:t>
            </a:r>
          </a:p>
        </p:txBody>
      </p:sp>
      <p:pic>
        <p:nvPicPr>
          <p:cNvPr id="13" name="Picture 12"/>
          <p:cNvPicPr>
            <a:picLocks noChangeAspect="1"/>
          </p:cNvPicPr>
          <p:nvPr/>
        </p:nvPicPr>
        <p:blipFill>
          <a:blip r:embed="rId2"/>
          <a:stretch>
            <a:fillRect/>
          </a:stretch>
        </p:blipFill>
        <p:spPr>
          <a:xfrm>
            <a:off x="1752600" y="1143000"/>
            <a:ext cx="5257800" cy="5225934"/>
          </a:xfrm>
          <a:prstGeom prst="rect">
            <a:avLst/>
          </a:prstGeom>
        </p:spPr>
      </p:pic>
    </p:spTree>
    <p:extLst>
      <p:ext uri="{BB962C8B-B14F-4D97-AF65-F5344CB8AC3E}">
        <p14:creationId xmlns:p14="http://schemas.microsoft.com/office/powerpoint/2010/main" val="12044647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89658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84066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45424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2936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04676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52171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5499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075975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75805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5360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3DCBDD6-8525-4184-8618-8ABF7B03459B}" type="slidenum">
              <a:rPr lang="en-US" altLang="en-US" sz="1400">
                <a:latin typeface="Arial" panose="020B0604020202020204" pitchFamily="34" charset="0"/>
              </a:rPr>
              <a:pPr eaLnBrk="1" hangingPunct="1"/>
              <a:t>8</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396875"/>
          </a:xfrm>
        </p:spPr>
        <p:txBody>
          <a:bodyPr/>
          <a:lstStyle/>
          <a:p>
            <a:pPr eaLnBrk="1" hangingPunct="1"/>
            <a:r>
              <a:rPr lang="en-US" altLang="en-US" dirty="0"/>
              <a:t>Shearing Strain</a:t>
            </a:r>
          </a:p>
        </p:txBody>
      </p:sp>
      <p:pic>
        <p:nvPicPr>
          <p:cNvPr id="4" name="Picture 3"/>
          <p:cNvPicPr>
            <a:picLocks noChangeAspect="1"/>
          </p:cNvPicPr>
          <p:nvPr/>
        </p:nvPicPr>
        <p:blipFill>
          <a:blip r:embed="rId2"/>
          <a:stretch>
            <a:fillRect/>
          </a:stretch>
        </p:blipFill>
        <p:spPr>
          <a:xfrm>
            <a:off x="2635156" y="1066800"/>
            <a:ext cx="4343399" cy="5315103"/>
          </a:xfrm>
          <a:prstGeom prst="rect">
            <a:avLst/>
          </a:prstGeom>
        </p:spPr>
      </p:pic>
    </p:spTree>
    <p:extLst>
      <p:ext uri="{BB962C8B-B14F-4D97-AF65-F5344CB8AC3E}">
        <p14:creationId xmlns:p14="http://schemas.microsoft.com/office/powerpoint/2010/main" val="34725523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86628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12162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2810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76729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93945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91007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60765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564981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694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2295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a:noFill/>
        </p:spPr>
        <p:txBody>
          <a:bodyPr/>
          <a:lstStyle>
            <a:lvl1pPr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fld id="{43DCBDD6-8525-4184-8618-8ABF7B03459B}" type="slidenum">
              <a:rPr lang="en-US" altLang="en-US" sz="1400">
                <a:latin typeface="Arial" panose="020B0604020202020204" pitchFamily="34" charset="0"/>
              </a:rPr>
              <a:pPr eaLnBrk="1" hangingPunct="1"/>
              <a:t>9</a:t>
            </a:fld>
            <a:endParaRPr lang="en-US" altLang="en-US" sz="1400">
              <a:latin typeface="Arial" panose="020B0604020202020204" pitchFamily="34" charset="0"/>
            </a:endParaRPr>
          </a:p>
        </p:txBody>
      </p:sp>
      <p:sp>
        <p:nvSpPr>
          <p:cNvPr id="3" name="Rectangle 2"/>
          <p:cNvSpPr>
            <a:spLocks noGrp="1" noChangeArrowheads="1"/>
          </p:cNvSpPr>
          <p:nvPr>
            <p:ph type="title"/>
          </p:nvPr>
        </p:nvSpPr>
        <p:spPr>
          <a:xfrm>
            <a:off x="57150" y="495300"/>
            <a:ext cx="8763000" cy="396875"/>
          </a:xfrm>
        </p:spPr>
        <p:txBody>
          <a:bodyPr/>
          <a:lstStyle/>
          <a:p>
            <a:pPr eaLnBrk="1" hangingPunct="1"/>
            <a:r>
              <a:rPr lang="en-US" altLang="en-US" dirty="0"/>
              <a:t>Shearing Strain</a:t>
            </a:r>
          </a:p>
        </p:txBody>
      </p:sp>
      <p:sp>
        <p:nvSpPr>
          <p:cNvPr id="4" name="Text Box 3"/>
          <p:cNvSpPr txBox="1">
            <a:spLocks noChangeArrowheads="1"/>
          </p:cNvSpPr>
          <p:nvPr/>
        </p:nvSpPr>
        <p:spPr bwMode="auto">
          <a:xfrm>
            <a:off x="3567113" y="1181100"/>
            <a:ext cx="5181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Consider an interior section of the shaft. As a torsional load is applied, an element on the interior cylinder deforms into a rhombus.  </a:t>
            </a:r>
          </a:p>
        </p:txBody>
      </p:sp>
      <p:grpSp>
        <p:nvGrpSpPr>
          <p:cNvPr id="5" name="Group 4"/>
          <p:cNvGrpSpPr>
            <a:grpSpLocks/>
          </p:cNvGrpSpPr>
          <p:nvPr/>
        </p:nvGrpSpPr>
        <p:grpSpPr bwMode="auto">
          <a:xfrm>
            <a:off x="3567113" y="4533900"/>
            <a:ext cx="5181600" cy="914400"/>
            <a:chOff x="2400" y="2496"/>
            <a:chExt cx="3264" cy="576"/>
          </a:xfrm>
        </p:grpSpPr>
        <p:sp>
          <p:nvSpPr>
            <p:cNvPr id="6" name="Text Box 5"/>
            <p:cNvSpPr txBox="1">
              <a:spLocks noChangeArrowheads="1"/>
            </p:cNvSpPr>
            <p:nvPr/>
          </p:nvSpPr>
          <p:spPr bwMode="auto">
            <a:xfrm>
              <a:off x="2400" y="2496"/>
              <a:ext cx="326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Shear strain is proportional to twist and radius</a:t>
              </a:r>
            </a:p>
          </p:txBody>
        </p:sp>
        <p:graphicFrame>
          <p:nvGraphicFramePr>
            <p:cNvPr id="7" name="Object 6"/>
            <p:cNvGraphicFramePr>
              <a:graphicFrameLocks noChangeAspect="1"/>
            </p:cNvGraphicFramePr>
            <p:nvPr/>
          </p:nvGraphicFramePr>
          <p:xfrm>
            <a:off x="2688" y="2736"/>
            <a:ext cx="1600" cy="336"/>
          </p:xfrm>
          <a:graphic>
            <a:graphicData uri="http://schemas.openxmlformats.org/presentationml/2006/ole">
              <mc:AlternateContent xmlns:mc="http://schemas.openxmlformats.org/markup-compatibility/2006">
                <mc:Choice xmlns:v="urn:schemas-microsoft-com:vml" Requires="v">
                  <p:oleObj name="Equation" r:id="rId2" imgW="2540000" imgH="533400" progId="Equation.3">
                    <p:embed/>
                  </p:oleObj>
                </mc:Choice>
                <mc:Fallback>
                  <p:oleObj name="Equation" r:id="rId2" imgW="2540000" imgH="5334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8" y="2736"/>
                          <a:ext cx="1600"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pic>
        <p:nvPicPr>
          <p:cNvPr id="8" name="Picture 7" descr="msotw9_temp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143000"/>
            <a:ext cx="2727325"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a:grpSpLocks/>
          </p:cNvGrpSpPr>
          <p:nvPr/>
        </p:nvGrpSpPr>
        <p:grpSpPr bwMode="auto">
          <a:xfrm>
            <a:off x="3567113" y="3375025"/>
            <a:ext cx="4114800" cy="914400"/>
            <a:chOff x="2352" y="1728"/>
            <a:chExt cx="2592" cy="576"/>
          </a:xfrm>
        </p:grpSpPr>
        <p:graphicFrame>
          <p:nvGraphicFramePr>
            <p:cNvPr id="10" name="Object 9"/>
            <p:cNvGraphicFramePr>
              <a:graphicFrameLocks noChangeAspect="1"/>
            </p:cNvGraphicFramePr>
            <p:nvPr/>
          </p:nvGraphicFramePr>
          <p:xfrm>
            <a:off x="2688" y="1968"/>
            <a:ext cx="1200" cy="336"/>
          </p:xfrm>
          <a:graphic>
            <a:graphicData uri="http://schemas.openxmlformats.org/presentationml/2006/ole">
              <mc:AlternateContent xmlns:mc="http://schemas.openxmlformats.org/markup-compatibility/2006">
                <mc:Choice xmlns:v="urn:schemas-microsoft-com:vml" Requires="v">
                  <p:oleObj name="Equation" r:id="rId5" imgW="1905000" imgH="533400" progId="Equation.3">
                    <p:embed/>
                  </p:oleObj>
                </mc:Choice>
                <mc:Fallback>
                  <p:oleObj name="Equation" r:id="rId5" imgW="1905000" imgH="5334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8" y="1968"/>
                          <a:ext cx="1200"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 name="Text Box 10"/>
            <p:cNvSpPr txBox="1">
              <a:spLocks noChangeArrowheads="1"/>
            </p:cNvSpPr>
            <p:nvPr/>
          </p:nvSpPr>
          <p:spPr bwMode="auto">
            <a:xfrm>
              <a:off x="2352" y="1728"/>
              <a:ext cx="259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It follows that</a:t>
              </a:r>
            </a:p>
          </p:txBody>
        </p:sp>
      </p:grpSp>
      <p:sp>
        <p:nvSpPr>
          <p:cNvPr id="12" name="Text Box 11"/>
          <p:cNvSpPr txBox="1">
            <a:spLocks noChangeArrowheads="1"/>
          </p:cNvSpPr>
          <p:nvPr/>
        </p:nvSpPr>
        <p:spPr bwMode="auto">
          <a:xfrm>
            <a:off x="3567113" y="2430463"/>
            <a:ext cx="5105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3200">
                <a:solidFill>
                  <a:schemeClr val="tx1"/>
                </a:solidFill>
                <a:latin typeface="Times New Roman" panose="02020603050405020304" pitchFamily="18" charset="0"/>
              </a:defRPr>
            </a:lvl1pPr>
            <a:lvl2pPr marL="742950" indent="-285750" eaLnBrk="0" hangingPunct="0">
              <a:buChar char="–"/>
              <a:defRPr sz="28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buChar char="–"/>
              <a:defRPr sz="2000">
                <a:solidFill>
                  <a:schemeClr val="tx1"/>
                </a:solidFill>
                <a:latin typeface="Times New Roman" panose="02020603050405020304" pitchFamily="18" charset="0"/>
              </a:defRPr>
            </a:lvl4pPr>
            <a:lvl5pPr marL="2057400" indent="-228600" eaLnBrk="0" hangingPunc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pPr>
            <a:r>
              <a:rPr lang="en-US" altLang="en-US" sz="2000"/>
              <a:t>Since the ends of the element remain planar, the shear strain is equal to angle of twist.</a:t>
            </a:r>
          </a:p>
        </p:txBody>
      </p:sp>
    </p:spTree>
    <p:extLst>
      <p:ext uri="{BB962C8B-B14F-4D97-AF65-F5344CB8AC3E}">
        <p14:creationId xmlns:p14="http://schemas.microsoft.com/office/powerpoint/2010/main" val="157103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85453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2400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17002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42611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449616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89739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817557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27820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00462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9609656"/>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753</TotalTime>
  <Words>3079</Words>
  <Application>Microsoft Office PowerPoint</Application>
  <PresentationFormat>On-screen Show (4:3)</PresentationFormat>
  <Paragraphs>427</Paragraphs>
  <Slides>105</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105</vt:i4>
      </vt:variant>
    </vt:vector>
  </HeadingPairs>
  <TitlesOfParts>
    <vt:vector size="113" baseType="lpstr">
      <vt:lpstr>Arial</vt:lpstr>
      <vt:lpstr>Arial Black</vt:lpstr>
      <vt:lpstr>Calibri</vt:lpstr>
      <vt:lpstr>Cambria Math</vt:lpstr>
      <vt:lpstr>Symbol</vt:lpstr>
      <vt:lpstr>Times New Roman</vt:lpstr>
      <vt:lpstr>UTMocw template</vt:lpstr>
      <vt:lpstr>Equation</vt:lpstr>
      <vt:lpstr>SETG 2363 Strength of Materials Torsion</vt:lpstr>
      <vt:lpstr>CHAPTER OBJECTIVES</vt:lpstr>
      <vt:lpstr>CHAPTER OUTLINE</vt:lpstr>
      <vt:lpstr>5.1 TORSIONAL DEFORMATION OF A CIRCULAR SHAFT</vt:lpstr>
      <vt:lpstr>Shaft Deformations</vt:lpstr>
      <vt:lpstr>Shaft Deformations</vt:lpstr>
      <vt:lpstr>Shearing Strain</vt:lpstr>
      <vt:lpstr>Shearing Strain</vt:lpstr>
      <vt:lpstr>Shearing Strain</vt:lpstr>
      <vt:lpstr>Stresses in Elastic Range</vt:lpstr>
      <vt:lpstr>Stresses in Elastic Range</vt:lpstr>
      <vt:lpstr>5.2 THE TORSION FORMULA</vt:lpstr>
      <vt:lpstr>5.2 THE TORSION FORMULA</vt:lpstr>
      <vt:lpstr>Polar Moment of Inertia</vt:lpstr>
      <vt:lpstr>Polar Moment of Inertia</vt:lpstr>
      <vt:lpstr>5.2 THE TORSION FORMULA</vt:lpstr>
      <vt:lpstr>Torsional Failure Modes</vt:lpstr>
      <vt:lpstr>5.2 THE TORSION FORMULA</vt:lpstr>
      <vt:lpstr>5.2 THE TORSION FORMULA</vt:lpstr>
      <vt:lpstr>5.2 THE TORSION FORMULA</vt:lpstr>
      <vt:lpstr>PowerPoint Presentation</vt:lpstr>
      <vt:lpstr>PowerPoint Presentation</vt:lpstr>
      <vt:lpstr>EXAMPLE 5.3</vt:lpstr>
      <vt:lpstr>EXAMPLE 5.3 (SOLN)</vt:lpstr>
      <vt:lpstr>EXAMPLE 5.3 (SOLN)</vt:lpstr>
      <vt:lpstr>EXAMPLE 5.3 (SOLN)</vt:lpstr>
      <vt:lpstr>5.3 POWER TRANSMISSION</vt:lpstr>
      <vt:lpstr>5.3 POWER TRANSMISSION</vt:lpstr>
      <vt:lpstr>5.3 POWER TRANSMISSION</vt:lpstr>
      <vt:lpstr>5.3 POWER TRANSMISSION</vt:lpstr>
      <vt:lpstr>EXAMPLE 5.5</vt:lpstr>
      <vt:lpstr>EXAMPLE 5.5 (SOLN)</vt:lpstr>
      <vt:lpstr>EXAMPLE 5.6 (SOLN)</vt:lpstr>
      <vt:lpstr>ANGLE OF TWIST</vt:lpstr>
      <vt:lpstr>5.4 ANGLE OF TWIST</vt:lpstr>
      <vt:lpstr>5.4 ANGLE OF TWIST</vt:lpstr>
      <vt:lpstr>5.4 ANGLE OF TWIST</vt:lpstr>
      <vt:lpstr>5.4 ANGLE OF TWIST</vt:lpstr>
      <vt:lpstr>5.4 ANGLE OF TWIST</vt:lpstr>
      <vt:lpstr>5.4 ANGLE OF TWIST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5.5 STATICALLY INDETERMINATE TORQUE-LOADED MEMBERS</vt:lpstr>
      <vt:lpstr>5.5 STATICALLY INDETERMINATE TORQUE-LOADED MEMBERS</vt:lpstr>
      <vt:lpstr>5.5 STATICALLY INDETERMINATE TORQUE-LOADED MEMBERS</vt:lpstr>
      <vt:lpstr>5.5 STATICALLY INDETERMINATE TORQUE-LOADED MEMBERS</vt:lpstr>
      <vt:lpstr>EXAMPLE 5.11</vt:lpstr>
      <vt:lpstr>EXAMPLE 5.11 (SOLN)</vt:lpstr>
      <vt:lpstr>EXAMPLE 5.11 (SOLN)</vt:lpstr>
      <vt:lpstr>5.8 STRESS CONCENTRATION</vt:lpstr>
      <vt:lpstr>5.8 STRESS CONCENTRATION</vt:lpstr>
      <vt:lpstr>5.8 STRESS CONCENTRATION</vt:lpstr>
      <vt:lpstr>5.8 STRESS CONCENTRATION</vt:lpstr>
      <vt:lpstr>EXAMPLE 5.18</vt:lpstr>
      <vt:lpstr>EXAMPLE 5.18 (SOLN)</vt:lpstr>
      <vt:lpstr>EXAMPLE 5.18 (SOLN)</vt:lpstr>
      <vt:lpstr>EXAMPLE 5.18 (SOLN)</vt:lpstr>
      <vt:lpstr>CHAPTER REVIEW</vt:lpstr>
      <vt:lpstr>CHAPTER REVIEW</vt:lpstr>
      <vt:lpstr>CHAPTER REVIEW</vt:lpstr>
      <vt:lpstr>CHAPTER REVIEW</vt:lpstr>
      <vt:lpstr>CHAPTER REVIEW</vt:lpstr>
      <vt:lpstr>Question 1 </vt:lpstr>
      <vt:lpstr>Question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ucin sietz</cp:lastModifiedBy>
  <cp:revision>46</cp:revision>
  <cp:lastPrinted>2013-10-05T16:25:29Z</cp:lastPrinted>
  <dcterms:created xsi:type="dcterms:W3CDTF">2013-08-28T02:41:09Z</dcterms:created>
  <dcterms:modified xsi:type="dcterms:W3CDTF">2024-11-13T04:32:45Z</dcterms:modified>
</cp:coreProperties>
</file>