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4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86" r:id="rId2"/>
    <p:sldId id="387" r:id="rId3"/>
    <p:sldId id="388" r:id="rId4"/>
    <p:sldId id="264" r:id="rId5"/>
    <p:sldId id="394" r:id="rId6"/>
    <p:sldId id="487" r:id="rId7"/>
    <p:sldId id="395" r:id="rId8"/>
    <p:sldId id="396" r:id="rId9"/>
    <p:sldId id="397" r:id="rId10"/>
    <p:sldId id="398" r:id="rId11"/>
    <p:sldId id="399" r:id="rId12"/>
    <p:sldId id="400" r:id="rId13"/>
    <p:sldId id="401" r:id="rId14"/>
    <p:sldId id="402" r:id="rId15"/>
    <p:sldId id="403" r:id="rId16"/>
    <p:sldId id="404" r:id="rId17"/>
    <p:sldId id="405" r:id="rId18"/>
    <p:sldId id="406" r:id="rId19"/>
    <p:sldId id="407" r:id="rId20"/>
    <p:sldId id="408" r:id="rId21"/>
    <p:sldId id="409" r:id="rId22"/>
    <p:sldId id="412" r:id="rId23"/>
    <p:sldId id="413" r:id="rId24"/>
    <p:sldId id="414" r:id="rId25"/>
    <p:sldId id="415" r:id="rId26"/>
    <p:sldId id="416" r:id="rId27"/>
    <p:sldId id="417" r:id="rId28"/>
    <p:sldId id="421" r:id="rId29"/>
    <p:sldId id="422" r:id="rId30"/>
    <p:sldId id="423" r:id="rId31"/>
    <p:sldId id="424" r:id="rId32"/>
    <p:sldId id="425" r:id="rId33"/>
    <p:sldId id="426" r:id="rId34"/>
    <p:sldId id="427" r:id="rId35"/>
    <p:sldId id="410" r:id="rId36"/>
    <p:sldId id="428" r:id="rId37"/>
    <p:sldId id="429" r:id="rId38"/>
    <p:sldId id="430" r:id="rId39"/>
    <p:sldId id="431" r:id="rId40"/>
    <p:sldId id="432" r:id="rId41"/>
    <p:sldId id="433" r:id="rId42"/>
    <p:sldId id="434" r:id="rId43"/>
    <p:sldId id="418" r:id="rId44"/>
    <p:sldId id="419" r:id="rId45"/>
    <p:sldId id="420" r:id="rId46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w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0.wmf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SETG 2363</a:t>
            </a:r>
            <a:br>
              <a:rPr lang="en-US" dirty="0"/>
            </a:br>
            <a:r>
              <a:rPr lang="en-US" dirty="0"/>
              <a:t>Strength of Materials</a:t>
            </a:r>
            <a:br>
              <a:rPr lang="en-US" dirty="0"/>
            </a:br>
            <a:r>
              <a:rPr lang="en-US" sz="3600" dirty="0"/>
              <a:t>Stress, Strain Under Axial Loading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/>
              <a:t>Mohsin</a:t>
            </a:r>
            <a:r>
              <a:rPr lang="en-US" dirty="0"/>
              <a:t> </a:t>
            </a:r>
            <a:r>
              <a:rPr lang="en-US" dirty="0" err="1"/>
              <a:t>Mohd</a:t>
            </a:r>
            <a:r>
              <a:rPr lang="en-US" dirty="0"/>
              <a:t> </a:t>
            </a:r>
            <a:r>
              <a:rPr lang="en-US" dirty="0" err="1"/>
              <a:t>Sies</a:t>
            </a:r>
            <a:endParaRPr lang="en-US" dirty="0"/>
          </a:p>
          <a:p>
            <a:r>
              <a:rPr lang="en-US" sz="2000" dirty="0"/>
              <a:t>Nuclear Engineering,</a:t>
            </a:r>
          </a:p>
          <a:p>
            <a:r>
              <a:rPr lang="en-US" sz="2000" dirty="0"/>
              <a:t>Faculty of Chemical and Energy Engineering,</a:t>
            </a:r>
          </a:p>
          <a:p>
            <a:r>
              <a:rPr lang="en-US" sz="2000" dirty="0"/>
              <a:t> </a:t>
            </a:r>
            <a:r>
              <a:rPr lang="en-US" sz="2000" dirty="0" err="1"/>
              <a:t>Universiti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 Malaysia</a:t>
            </a:r>
          </a:p>
        </p:txBody>
      </p:sp>
    </p:spTree>
    <p:extLst>
      <p:ext uri="{BB962C8B-B14F-4D97-AF65-F5344CB8AC3E}">
        <p14:creationId xmlns:p14="http://schemas.microsoft.com/office/powerpoint/2010/main" val="2005064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D91D300-1548-44CC-B1DC-6EB7B0D5230E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2248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b="1" dirty="0">
                <a:solidFill>
                  <a:srgbClr val="CC3300"/>
                </a:solidFill>
                <a:latin typeface="Arial" panose="020B0604020202020204" pitchFamily="34" charset="0"/>
              </a:rPr>
              <a:t>Procedure for analysis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dirty="0">
                <a:solidFill>
                  <a:schemeClr val="accent2"/>
                </a:solidFill>
                <a:latin typeface="Arial" panose="020B0604020202020204" pitchFamily="34" charset="0"/>
              </a:rPr>
              <a:t>Internal force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latin typeface="Arial" panose="020B0604020202020204" pitchFamily="34" charset="0"/>
              </a:rPr>
              <a:t>Use method of sections to determine internal axial force </a:t>
            </a:r>
            <a:r>
              <a:rPr lang="en-US" altLang="en-US" sz="2800" i="1" dirty="0"/>
              <a:t>P</a:t>
            </a:r>
            <a:r>
              <a:rPr lang="en-US" altLang="en-US" sz="2800" dirty="0">
                <a:latin typeface="Arial" panose="020B0604020202020204" pitchFamily="34" charset="0"/>
              </a:rPr>
              <a:t> in the member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latin typeface="Arial" panose="020B0604020202020204" pitchFamily="34" charset="0"/>
              </a:rPr>
              <a:t>If the force varies along member’s strength, section is made at the arbitrary location </a:t>
            </a:r>
            <a:r>
              <a:rPr lang="en-US" altLang="en-US" sz="2800" i="1" dirty="0"/>
              <a:t>x</a:t>
            </a:r>
            <a:r>
              <a:rPr lang="en-US" altLang="en-US" sz="2800" dirty="0">
                <a:latin typeface="Arial" panose="020B0604020202020204" pitchFamily="34" charset="0"/>
              </a:rPr>
              <a:t> from one end of member and force is represented as a function of </a:t>
            </a:r>
            <a:r>
              <a:rPr lang="en-US" altLang="en-US" sz="2800" i="1" dirty="0"/>
              <a:t>x</a:t>
            </a:r>
            <a:r>
              <a:rPr lang="en-US" altLang="en-US" sz="2800" dirty="0">
                <a:latin typeface="Arial" panose="020B0604020202020204" pitchFamily="34" charset="0"/>
              </a:rPr>
              <a:t>, i.e., </a:t>
            </a:r>
            <a:r>
              <a:rPr lang="en-US" altLang="en-US" sz="2800" i="1" dirty="0"/>
              <a:t>P(x)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latin typeface="Arial" panose="020B0604020202020204" pitchFamily="34" charset="0"/>
              </a:rPr>
              <a:t>If several </a:t>
            </a:r>
            <a:r>
              <a:rPr lang="en-US" altLang="en-US" sz="2800" i="1" dirty="0">
                <a:latin typeface="Arial" panose="020B0604020202020204" pitchFamily="34" charset="0"/>
              </a:rPr>
              <a:t>constant external forces</a:t>
            </a:r>
            <a:r>
              <a:rPr lang="en-US" altLang="en-US" sz="2800" dirty="0">
                <a:latin typeface="Arial" panose="020B0604020202020204" pitchFamily="34" charset="0"/>
              </a:rPr>
              <a:t> act on member, internal force in each </a:t>
            </a:r>
            <a:r>
              <a:rPr lang="en-US" altLang="en-US" sz="2800" i="1" dirty="0">
                <a:latin typeface="Arial" panose="020B0604020202020204" pitchFamily="34" charset="0"/>
              </a:rPr>
              <a:t>segment</a:t>
            </a:r>
            <a:r>
              <a:rPr lang="en-US" altLang="en-US" sz="2800" dirty="0">
                <a:latin typeface="Arial" panose="020B0604020202020204" pitchFamily="34" charset="0"/>
              </a:rPr>
              <a:t>, between two external forces, must then be determined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>
                <a:solidFill>
                  <a:schemeClr val="bg1"/>
                </a:solidFill>
              </a:rPr>
              <a:t>4.2 ELASTIC DEFORMATION OF AN AXIALLY LOADED MEMBER</a:t>
            </a:r>
          </a:p>
        </p:txBody>
      </p:sp>
    </p:spTree>
    <p:extLst>
      <p:ext uri="{BB962C8B-B14F-4D97-AF65-F5344CB8AC3E}">
        <p14:creationId xmlns:p14="http://schemas.microsoft.com/office/powerpoint/2010/main" val="3503118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3EE3F7FE-D57C-4F0B-B340-C8E79A9ED585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2248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dirty="0">
                <a:solidFill>
                  <a:srgbClr val="CC3300"/>
                </a:solidFill>
                <a:latin typeface="Arial" panose="020B0604020202020204" pitchFamily="34" charset="0"/>
              </a:rPr>
              <a:t>Procedure for analysis</a:t>
            </a:r>
          </a:p>
          <a:p>
            <a:pPr>
              <a:buFontTx/>
              <a:buNone/>
            </a:pPr>
            <a:r>
              <a:rPr lang="en-US" altLang="en-US" sz="2800" dirty="0">
                <a:solidFill>
                  <a:schemeClr val="accent2"/>
                </a:solidFill>
                <a:latin typeface="Arial" panose="020B0604020202020204" pitchFamily="34" charset="0"/>
              </a:rPr>
              <a:t>Internal force</a:t>
            </a:r>
          </a:p>
          <a:p>
            <a:r>
              <a:rPr lang="en-US" altLang="en-US" sz="2800" dirty="0">
                <a:latin typeface="Arial" panose="020B0604020202020204" pitchFamily="34" charset="0"/>
              </a:rPr>
              <a:t>For any segment, internal tensile force is positive and internal compressive force is negative. Results of loading can be shown graphically by constructing the normal-force diagram</a:t>
            </a:r>
          </a:p>
          <a:p>
            <a:pPr>
              <a:buFontTx/>
              <a:buNone/>
            </a:pPr>
            <a:r>
              <a:rPr lang="en-US" altLang="en-US" sz="2800" dirty="0">
                <a:solidFill>
                  <a:schemeClr val="accent2"/>
                </a:solidFill>
                <a:latin typeface="Arial" panose="020B0604020202020204" pitchFamily="34" charset="0"/>
              </a:rPr>
              <a:t>Displacement</a:t>
            </a:r>
          </a:p>
          <a:p>
            <a:r>
              <a:rPr lang="en-US" altLang="en-US" sz="2800" dirty="0">
                <a:latin typeface="Arial" panose="020B0604020202020204" pitchFamily="34" charset="0"/>
              </a:rPr>
              <a:t>When member’s cross-sectional area </a:t>
            </a:r>
            <a:r>
              <a:rPr lang="en-US" altLang="en-US" sz="2800" i="1" dirty="0">
                <a:latin typeface="Arial" panose="020B0604020202020204" pitchFamily="34" charset="0"/>
              </a:rPr>
              <a:t>varies</a:t>
            </a:r>
            <a:r>
              <a:rPr lang="en-US" altLang="en-US" sz="2800" dirty="0">
                <a:latin typeface="Arial" panose="020B0604020202020204" pitchFamily="34" charset="0"/>
              </a:rPr>
              <a:t> along its axis, the area should be expressed as a function of its position </a:t>
            </a:r>
            <a:r>
              <a:rPr lang="en-US" altLang="en-US" sz="2800" i="1" dirty="0"/>
              <a:t>x</a:t>
            </a:r>
            <a:r>
              <a:rPr lang="en-US" altLang="en-US" sz="2800" dirty="0">
                <a:latin typeface="Arial" panose="020B0604020202020204" pitchFamily="34" charset="0"/>
              </a:rPr>
              <a:t>, i.e., </a:t>
            </a:r>
            <a:r>
              <a:rPr lang="en-US" altLang="en-US" sz="2800" i="1" dirty="0"/>
              <a:t>A(x)</a:t>
            </a:r>
            <a:endParaRPr lang="en-US" altLang="en-US" sz="2800" dirty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>
                <a:solidFill>
                  <a:schemeClr val="bg1"/>
                </a:solidFill>
              </a:rPr>
              <a:t>4.2 ELASTIC DEFORMATION OF AN AXIALLY LOADED MEMBER</a:t>
            </a:r>
          </a:p>
        </p:txBody>
      </p:sp>
    </p:spTree>
    <p:extLst>
      <p:ext uri="{BB962C8B-B14F-4D97-AF65-F5344CB8AC3E}">
        <p14:creationId xmlns:p14="http://schemas.microsoft.com/office/powerpoint/2010/main" val="1408717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9D8F9687-AD3B-49B5-9E5B-B334497ED724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301037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dirty="0">
                <a:solidFill>
                  <a:srgbClr val="CC3300"/>
                </a:solidFill>
                <a:latin typeface="Arial" panose="020B0604020202020204" pitchFamily="34" charset="0"/>
              </a:rPr>
              <a:t>Procedure for analysis</a:t>
            </a:r>
          </a:p>
          <a:p>
            <a:pPr>
              <a:buFontTx/>
              <a:buNone/>
            </a:pPr>
            <a:r>
              <a:rPr lang="en-US" altLang="en-US" sz="2800" dirty="0">
                <a:solidFill>
                  <a:schemeClr val="accent2"/>
                </a:solidFill>
                <a:latin typeface="Arial" panose="020B0604020202020204" pitchFamily="34" charset="0"/>
              </a:rPr>
              <a:t>Displacement</a:t>
            </a:r>
          </a:p>
          <a:p>
            <a:r>
              <a:rPr lang="en-US" altLang="en-US" sz="2800" dirty="0">
                <a:latin typeface="Arial" panose="020B0604020202020204" pitchFamily="34" charset="0"/>
              </a:rPr>
              <a:t>If cross-sectional area, modulus of elasticity, or internal loading suddenly changes, then </a:t>
            </a:r>
            <a:r>
              <a:rPr lang="en-US" altLang="en-US" sz="2800" dirty="0" err="1">
                <a:latin typeface="Arial" panose="020B0604020202020204" pitchFamily="34" charset="0"/>
              </a:rPr>
              <a:t>Eqn</a:t>
            </a:r>
            <a:r>
              <a:rPr lang="en-US" altLang="en-US" sz="2800" dirty="0">
                <a:latin typeface="Arial" panose="020B0604020202020204" pitchFamily="34" charset="0"/>
              </a:rPr>
              <a:t> 4-2 should be applied to each segment for which the quantity are constant</a:t>
            </a:r>
          </a:p>
          <a:p>
            <a:r>
              <a:rPr lang="en-US" altLang="en-US" sz="2800" dirty="0">
                <a:latin typeface="Arial" panose="020B0604020202020204" pitchFamily="34" charset="0"/>
              </a:rPr>
              <a:t>When substituting data into equations, account for proper sign for P, tensile loadings +</a:t>
            </a:r>
            <a:r>
              <a:rPr lang="en-US" altLang="en-US" sz="2800" dirty="0" err="1">
                <a:latin typeface="Arial" panose="020B0604020202020204" pitchFamily="34" charset="0"/>
              </a:rPr>
              <a:t>ve</a:t>
            </a:r>
            <a:r>
              <a:rPr lang="en-US" altLang="en-US" sz="2800" dirty="0">
                <a:latin typeface="Arial" panose="020B0604020202020204" pitchFamily="34" charset="0"/>
              </a:rPr>
              <a:t>, compressive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en-US" altLang="en-US" sz="2800" dirty="0" err="1">
                <a:latin typeface="Arial" panose="020B0604020202020204" pitchFamily="34" charset="0"/>
              </a:rPr>
              <a:t>ve</a:t>
            </a:r>
            <a:r>
              <a:rPr lang="en-US" altLang="en-US" sz="2800" dirty="0">
                <a:latin typeface="Arial" panose="020B0604020202020204" pitchFamily="34" charset="0"/>
              </a:rPr>
              <a:t>. Use consistent set of units. If result is +</a:t>
            </a:r>
            <a:r>
              <a:rPr lang="en-US" altLang="en-US" sz="2800" dirty="0" err="1">
                <a:latin typeface="Arial" panose="020B0604020202020204" pitchFamily="34" charset="0"/>
              </a:rPr>
              <a:t>ve</a:t>
            </a:r>
            <a:r>
              <a:rPr lang="en-US" altLang="en-US" sz="2800" dirty="0">
                <a:latin typeface="Arial" panose="020B0604020202020204" pitchFamily="34" charset="0"/>
              </a:rPr>
              <a:t>, elongation occurs,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en-US" altLang="en-US" sz="2800" dirty="0" err="1">
                <a:latin typeface="Arial" panose="020B0604020202020204" pitchFamily="34" charset="0"/>
              </a:rPr>
              <a:t>ve</a:t>
            </a:r>
            <a:r>
              <a:rPr lang="en-US" altLang="en-US" sz="2800" dirty="0">
                <a:latin typeface="Arial" panose="020B0604020202020204" pitchFamily="34" charset="0"/>
              </a:rPr>
              <a:t> means it’s a contraction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>
                <a:solidFill>
                  <a:schemeClr val="bg1"/>
                </a:solidFill>
              </a:rPr>
              <a:t>4.2 ELASTIC DEFORMATION OF AN AXIALLY LOADED MEMBER</a:t>
            </a:r>
          </a:p>
        </p:txBody>
      </p:sp>
    </p:spTree>
    <p:extLst>
      <p:ext uri="{BB962C8B-B14F-4D97-AF65-F5344CB8AC3E}">
        <p14:creationId xmlns:p14="http://schemas.microsoft.com/office/powerpoint/2010/main" val="1139713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E25AC82-DB0C-4708-9D42-BBCA2CF79201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EXAMPLE 4.1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990600"/>
            <a:ext cx="807720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Composite A-36 steel bar shown made from two segments AB and BD. Area </a:t>
            </a:r>
            <a:r>
              <a:rPr lang="en-US" altLang="en-US" sz="2800" i="1"/>
              <a:t>A</a:t>
            </a:r>
            <a:r>
              <a:rPr lang="en-US" altLang="en-US" sz="2800" i="1" baseline="-25000"/>
              <a:t>AB</a:t>
            </a:r>
            <a:r>
              <a:rPr lang="en-US" altLang="en-US" sz="2800"/>
              <a:t> = 600 mm</a:t>
            </a:r>
            <a:r>
              <a:rPr lang="en-US" altLang="en-US" sz="2800" baseline="30000"/>
              <a:t>2</a:t>
            </a:r>
            <a:r>
              <a:rPr lang="en-US" altLang="en-US" sz="2800"/>
              <a:t> </a:t>
            </a:r>
            <a:r>
              <a:rPr lang="en-US" altLang="en-US" sz="2800">
                <a:latin typeface="Arial" panose="020B0604020202020204" pitchFamily="34" charset="0"/>
              </a:rPr>
              <a:t>and </a:t>
            </a:r>
            <a:r>
              <a:rPr lang="en-US" altLang="en-US" sz="2800" i="1"/>
              <a:t>A</a:t>
            </a:r>
            <a:r>
              <a:rPr lang="en-US" altLang="en-US" sz="2800" i="1" baseline="-25000"/>
              <a:t>BD</a:t>
            </a:r>
            <a:r>
              <a:rPr lang="en-US" altLang="en-US" sz="2800"/>
              <a:t> = 1200 mm</a:t>
            </a:r>
            <a:r>
              <a:rPr lang="en-US" altLang="en-US" sz="2800" baseline="30000"/>
              <a:t>2</a:t>
            </a:r>
            <a:r>
              <a:rPr lang="en-US" altLang="en-US" sz="2800"/>
              <a:t>.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81000" y="2438400"/>
            <a:ext cx="45720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Determine the vertical displacement of end </a:t>
            </a:r>
            <a:r>
              <a:rPr lang="en-US" altLang="en-US" sz="2800" i="1"/>
              <a:t>A</a:t>
            </a:r>
            <a:r>
              <a:rPr lang="en-US" altLang="en-US" sz="2800">
                <a:latin typeface="Arial" panose="020B0604020202020204" pitchFamily="34" charset="0"/>
              </a:rPr>
              <a:t> and displacement of </a:t>
            </a:r>
            <a:r>
              <a:rPr lang="en-US" altLang="en-US" sz="2800" i="1"/>
              <a:t>B</a:t>
            </a:r>
            <a:r>
              <a:rPr lang="en-US" altLang="en-US" sz="2800">
                <a:latin typeface="Arial" panose="020B0604020202020204" pitchFamily="34" charset="0"/>
              </a:rPr>
              <a:t> relative to </a:t>
            </a:r>
            <a:r>
              <a:rPr lang="en-US" altLang="en-US" sz="2800" i="1"/>
              <a:t>C</a:t>
            </a:r>
            <a:r>
              <a:rPr lang="en-US" altLang="en-US" sz="280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6" name="Picture 8" descr="AACLOUK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75" y="1905000"/>
            <a:ext cx="211455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2450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E216741-9411-41C2-BAD9-48A3734E0FA7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EXAMPLE 4.1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066800"/>
            <a:ext cx="8458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>
                <a:solidFill>
                  <a:schemeClr val="accent2"/>
                </a:solidFill>
                <a:latin typeface="Arial" panose="020B0604020202020204" pitchFamily="34" charset="0"/>
              </a:rPr>
              <a:t>Internal force</a:t>
            </a:r>
          </a:p>
          <a:p>
            <a:pPr marL="0" indent="0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Due to external loadings, internal axial forces in regions </a:t>
            </a:r>
            <a:r>
              <a:rPr lang="en-US" altLang="en-US" sz="2800" i="1"/>
              <a:t>AB</a:t>
            </a:r>
            <a:r>
              <a:rPr lang="en-US" altLang="en-US" sz="2800">
                <a:latin typeface="Arial" panose="020B0604020202020204" pitchFamily="34" charset="0"/>
              </a:rPr>
              <a:t>, </a:t>
            </a:r>
            <a:r>
              <a:rPr lang="en-US" altLang="en-US" sz="2800" i="1"/>
              <a:t>BC</a:t>
            </a:r>
            <a:r>
              <a:rPr lang="en-US" altLang="en-US" sz="2800">
                <a:latin typeface="Arial" panose="020B0604020202020204" pitchFamily="34" charset="0"/>
              </a:rPr>
              <a:t> and </a:t>
            </a:r>
            <a:r>
              <a:rPr lang="en-US" altLang="en-US" sz="2800" i="1"/>
              <a:t>CD</a:t>
            </a:r>
            <a:r>
              <a:rPr lang="en-US" altLang="en-US" sz="2800">
                <a:latin typeface="Arial" panose="020B0604020202020204" pitchFamily="34" charset="0"/>
              </a:rPr>
              <a:t> are different.</a:t>
            </a:r>
          </a:p>
        </p:txBody>
      </p:sp>
      <p:pic>
        <p:nvPicPr>
          <p:cNvPr id="5" name="Picture 12" descr="AACLOUM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550" y="2819400"/>
            <a:ext cx="169545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AACLOUL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590800"/>
            <a:ext cx="2957513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457200" y="2755900"/>
            <a:ext cx="3505200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Apply method of sections and equation of vertical force equilibrium as shown. Variation is also plotted.</a:t>
            </a:r>
          </a:p>
        </p:txBody>
      </p:sp>
    </p:spTree>
    <p:extLst>
      <p:ext uri="{BB962C8B-B14F-4D97-AF65-F5344CB8AC3E}">
        <p14:creationId xmlns:p14="http://schemas.microsoft.com/office/powerpoint/2010/main" val="2195606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7B1D595-8204-43B6-A5D1-5E5223B5063D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EXAMPLE 4.1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066800"/>
            <a:ext cx="8458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>
                <a:solidFill>
                  <a:schemeClr val="accent2"/>
                </a:solidFill>
                <a:latin typeface="Arial" panose="020B0604020202020204" pitchFamily="34" charset="0"/>
              </a:rPr>
              <a:t>Displacement</a:t>
            </a:r>
          </a:p>
          <a:p>
            <a:pPr marL="0" indent="0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From tables,</a:t>
            </a:r>
            <a:r>
              <a:rPr lang="en-US" altLang="en-US" sz="2800" i="1">
                <a:latin typeface="Arial" panose="020B0604020202020204" pitchFamily="34" charset="0"/>
              </a:rPr>
              <a:t>  </a:t>
            </a:r>
            <a:r>
              <a:rPr lang="en-US" altLang="en-US" sz="2800" i="1"/>
              <a:t>E</a:t>
            </a:r>
            <a:r>
              <a:rPr lang="en-US" altLang="en-US" sz="2800" i="1" baseline="-25000"/>
              <a:t>st</a:t>
            </a:r>
            <a:r>
              <a:rPr lang="en-US" altLang="en-US" sz="2800"/>
              <a:t> = 210(10</a:t>
            </a:r>
            <a:r>
              <a:rPr lang="en-US" altLang="en-US" sz="2800" baseline="30000"/>
              <a:t>3</a:t>
            </a:r>
            <a:r>
              <a:rPr lang="en-US" altLang="en-US" sz="2800"/>
              <a:t>) MPa.</a:t>
            </a:r>
          </a:p>
          <a:p>
            <a:pPr marL="0" indent="0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Use sign convention, vertical displacement of </a:t>
            </a:r>
            <a:r>
              <a:rPr lang="en-US" altLang="en-US" sz="2800" i="1"/>
              <a:t>A</a:t>
            </a:r>
            <a:r>
              <a:rPr lang="en-US" altLang="en-US" sz="2800">
                <a:latin typeface="Arial" panose="020B0604020202020204" pitchFamily="34" charset="0"/>
              </a:rPr>
              <a:t> relative to fixed support </a:t>
            </a:r>
            <a:r>
              <a:rPr lang="en-US" altLang="en-US" sz="2800" i="1"/>
              <a:t>D</a:t>
            </a:r>
            <a:r>
              <a:rPr lang="en-US" altLang="en-US" sz="2800">
                <a:latin typeface="Arial" panose="020B0604020202020204" pitchFamily="34" charset="0"/>
              </a:rPr>
              <a:t> is</a:t>
            </a:r>
          </a:p>
        </p:txBody>
      </p: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533400" y="3025775"/>
            <a:ext cx="7162800" cy="3603625"/>
            <a:chOff x="336" y="1858"/>
            <a:chExt cx="4512" cy="2270"/>
          </a:xfrm>
        </p:grpSpPr>
        <p:sp>
          <p:nvSpPr>
            <p:cNvPr id="6" name="Text Box 10"/>
            <p:cNvSpPr txBox="1">
              <a:spLocks noChangeArrowheads="1"/>
            </p:cNvSpPr>
            <p:nvPr/>
          </p:nvSpPr>
          <p:spPr bwMode="auto">
            <a:xfrm>
              <a:off x="336" y="2039"/>
              <a:ext cx="6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sym typeface="Symbol" panose="05050102010706020507" pitchFamily="18" charset="2"/>
                </a:rPr>
                <a:t>δ</a:t>
              </a:r>
              <a:r>
                <a:rPr lang="en-US" altLang="en-US" sz="2800" i="1" baseline="-25000">
                  <a:sym typeface="Symbol" panose="05050102010706020507" pitchFamily="18" charset="2"/>
                </a:rPr>
                <a:t>A</a:t>
              </a:r>
              <a:r>
                <a:rPr lang="en-US" altLang="en-US" sz="2800">
                  <a:latin typeface="Arial" panose="020B0604020202020204" pitchFamily="34" charset="0"/>
                </a:rPr>
                <a:t> </a:t>
              </a:r>
              <a:r>
                <a:rPr lang="en-US" altLang="en-US" sz="2800">
                  <a:cs typeface="Times New Roman" panose="02020603050405020304" pitchFamily="18" charset="0"/>
                </a:rPr>
                <a:t>=</a:t>
              </a:r>
              <a:endParaRPr lang="el-GR" altLang="en-US" sz="2800">
                <a:cs typeface="Times New Roman" panose="02020603050405020304" pitchFamily="18" charset="0"/>
              </a:endParaRPr>
            </a:p>
          </p:txBody>
        </p:sp>
        <p:sp>
          <p:nvSpPr>
            <p:cNvPr id="7" name="Text Box 11"/>
            <p:cNvSpPr txBox="1">
              <a:spLocks noChangeArrowheads="1"/>
            </p:cNvSpPr>
            <p:nvPr/>
          </p:nvSpPr>
          <p:spPr bwMode="auto">
            <a:xfrm>
              <a:off x="1098" y="1872"/>
              <a:ext cx="390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PL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/>
                <a:t>AE</a:t>
              </a:r>
            </a:p>
          </p:txBody>
        </p:sp>
        <p:sp>
          <p:nvSpPr>
            <p:cNvPr id="8" name="Line 12"/>
            <p:cNvSpPr>
              <a:spLocks noChangeShapeType="1"/>
            </p:cNvSpPr>
            <p:nvPr/>
          </p:nvSpPr>
          <p:spPr bwMode="auto">
            <a:xfrm>
              <a:off x="1085" y="2208"/>
              <a:ext cx="4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 Box 13"/>
            <p:cNvSpPr txBox="1">
              <a:spLocks noChangeArrowheads="1"/>
            </p:cNvSpPr>
            <p:nvPr/>
          </p:nvSpPr>
          <p:spPr bwMode="auto">
            <a:xfrm>
              <a:off x="785" y="1920"/>
              <a:ext cx="367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4400">
                  <a:latin typeface="Arial" panose="020B0604020202020204" pitchFamily="34" charset="0"/>
                  <a:sym typeface="Symbol" panose="05050102010706020507" pitchFamily="18" charset="2"/>
                </a:rPr>
                <a:t></a:t>
              </a:r>
            </a:p>
          </p:txBody>
        </p:sp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1728" y="1858"/>
              <a:ext cx="2716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/>
                <a:t>[+75 kN](1 m)(10</a:t>
              </a:r>
              <a:r>
                <a:rPr lang="en-US" altLang="en-US" sz="2800" baseline="30000"/>
                <a:t>6</a:t>
              </a:r>
              <a:r>
                <a:rPr lang="en-US" altLang="en-US" sz="2800"/>
                <a:t>)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/>
                <a:t>[600 mm</a:t>
              </a:r>
              <a:r>
                <a:rPr lang="en-US" altLang="en-US" sz="2800" baseline="30000"/>
                <a:t>2</a:t>
              </a:r>
              <a:r>
                <a:rPr lang="en-US" altLang="en-US" sz="2800"/>
                <a:t> (210)(10</a:t>
              </a:r>
              <a:r>
                <a:rPr lang="en-US" altLang="en-US" sz="2800" baseline="30000"/>
                <a:t>3</a:t>
              </a:r>
              <a:r>
                <a:rPr lang="en-US" altLang="en-US" sz="2800"/>
                <a:t>) kN/m</a:t>
              </a:r>
              <a:r>
                <a:rPr lang="en-US" altLang="en-US" sz="2800" baseline="30000"/>
                <a:t>2</a:t>
              </a:r>
              <a:r>
                <a:rPr lang="en-US" altLang="en-US" sz="2800"/>
                <a:t>]</a:t>
              </a:r>
            </a:p>
          </p:txBody>
        </p:sp>
        <p:sp>
          <p:nvSpPr>
            <p:cNvPr id="11" name="Text Box 15"/>
            <p:cNvSpPr txBox="1">
              <a:spLocks noChangeArrowheads="1"/>
            </p:cNvSpPr>
            <p:nvPr/>
          </p:nvSpPr>
          <p:spPr bwMode="auto">
            <a:xfrm>
              <a:off x="1486" y="2046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</a:t>
              </a:r>
            </a:p>
          </p:txBody>
        </p:sp>
        <p:sp>
          <p:nvSpPr>
            <p:cNvPr id="12" name="Text Box 16"/>
            <p:cNvSpPr txBox="1">
              <a:spLocks noChangeArrowheads="1"/>
            </p:cNvSpPr>
            <p:nvPr/>
          </p:nvSpPr>
          <p:spPr bwMode="auto">
            <a:xfrm>
              <a:off x="2020" y="2448"/>
              <a:ext cx="2828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/>
                <a:t>[+35 kN](0.75 m)(10</a:t>
              </a:r>
              <a:r>
                <a:rPr lang="en-US" altLang="en-US" sz="2800" baseline="30000"/>
                <a:t>6</a:t>
              </a:r>
              <a:r>
                <a:rPr lang="en-US" altLang="en-US" sz="2800"/>
                <a:t>)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/>
                <a:t>[1200 mm</a:t>
              </a:r>
              <a:r>
                <a:rPr lang="en-US" altLang="en-US" sz="2800" baseline="30000"/>
                <a:t>2</a:t>
              </a:r>
              <a:r>
                <a:rPr lang="en-US" altLang="en-US" sz="2800"/>
                <a:t> (210)(10</a:t>
              </a:r>
              <a:r>
                <a:rPr lang="en-US" altLang="en-US" sz="2800" baseline="30000"/>
                <a:t>3</a:t>
              </a:r>
              <a:r>
                <a:rPr lang="en-US" altLang="en-US" sz="2800"/>
                <a:t>) kN/m</a:t>
              </a:r>
              <a:r>
                <a:rPr lang="en-US" altLang="en-US" sz="2800" baseline="30000"/>
                <a:t>2</a:t>
              </a:r>
              <a:r>
                <a:rPr lang="en-US" altLang="en-US" sz="2800"/>
                <a:t>]</a:t>
              </a:r>
            </a:p>
          </p:txBody>
        </p:sp>
        <p:sp>
          <p:nvSpPr>
            <p:cNvPr id="13" name="Text Box 17"/>
            <p:cNvSpPr txBox="1">
              <a:spLocks noChangeArrowheads="1"/>
            </p:cNvSpPr>
            <p:nvPr/>
          </p:nvSpPr>
          <p:spPr bwMode="auto">
            <a:xfrm>
              <a:off x="1840" y="2619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+</a:t>
              </a:r>
            </a:p>
          </p:txBody>
        </p:sp>
        <p:sp>
          <p:nvSpPr>
            <p:cNvPr id="14" name="Text Box 18"/>
            <p:cNvSpPr txBox="1">
              <a:spLocks noChangeArrowheads="1"/>
            </p:cNvSpPr>
            <p:nvPr/>
          </p:nvSpPr>
          <p:spPr bwMode="auto">
            <a:xfrm>
              <a:off x="2020" y="3168"/>
              <a:ext cx="2828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/>
                <a:t>[</a:t>
              </a:r>
              <a:r>
                <a:rPr lang="en-US" altLang="en-US" sz="2800">
                  <a:cs typeface="Times New Roman" panose="02020603050405020304" pitchFamily="18" charset="0"/>
                </a:rPr>
                <a:t>−4</a:t>
              </a:r>
              <a:r>
                <a:rPr lang="en-US" altLang="en-US" sz="2800"/>
                <a:t>5 kN](0.5 m)(10</a:t>
              </a:r>
              <a:r>
                <a:rPr lang="en-US" altLang="en-US" sz="2800" baseline="30000"/>
                <a:t>6</a:t>
              </a:r>
              <a:r>
                <a:rPr lang="en-US" altLang="en-US" sz="2800"/>
                <a:t>)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/>
                <a:t>[1200 mm</a:t>
              </a:r>
              <a:r>
                <a:rPr lang="en-US" altLang="en-US" sz="2800" baseline="30000"/>
                <a:t>2</a:t>
              </a:r>
              <a:r>
                <a:rPr lang="en-US" altLang="en-US" sz="2800"/>
                <a:t> (210)(10</a:t>
              </a:r>
              <a:r>
                <a:rPr lang="en-US" altLang="en-US" sz="2800" baseline="30000"/>
                <a:t>3</a:t>
              </a:r>
              <a:r>
                <a:rPr lang="en-US" altLang="en-US" sz="2800"/>
                <a:t>) kN/m</a:t>
              </a:r>
              <a:r>
                <a:rPr lang="en-US" altLang="en-US" sz="2800" baseline="30000"/>
                <a:t>2</a:t>
              </a:r>
              <a:r>
                <a:rPr lang="en-US" altLang="en-US" sz="2800"/>
                <a:t>]</a:t>
              </a:r>
            </a:p>
          </p:txBody>
        </p:sp>
        <p:sp>
          <p:nvSpPr>
            <p:cNvPr id="15" name="Text Box 19"/>
            <p:cNvSpPr txBox="1">
              <a:spLocks noChangeArrowheads="1"/>
            </p:cNvSpPr>
            <p:nvPr/>
          </p:nvSpPr>
          <p:spPr bwMode="auto">
            <a:xfrm>
              <a:off x="1828" y="3339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+</a:t>
              </a:r>
            </a:p>
          </p:txBody>
        </p:sp>
        <p:sp>
          <p:nvSpPr>
            <p:cNvPr id="16" name="Text Box 20"/>
            <p:cNvSpPr txBox="1">
              <a:spLocks noChangeArrowheads="1"/>
            </p:cNvSpPr>
            <p:nvPr/>
          </p:nvSpPr>
          <p:spPr bwMode="auto">
            <a:xfrm>
              <a:off x="1488" y="3801"/>
              <a:ext cx="12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 +0.61 mm</a:t>
              </a:r>
            </a:p>
          </p:txBody>
        </p:sp>
        <p:sp>
          <p:nvSpPr>
            <p:cNvPr id="17" name="Line 21"/>
            <p:cNvSpPr>
              <a:spLocks noChangeShapeType="1"/>
            </p:cNvSpPr>
            <p:nvPr/>
          </p:nvSpPr>
          <p:spPr bwMode="auto">
            <a:xfrm>
              <a:off x="1806" y="2208"/>
              <a:ext cx="27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22"/>
            <p:cNvSpPr>
              <a:spLocks noChangeShapeType="1"/>
            </p:cNvSpPr>
            <p:nvPr/>
          </p:nvSpPr>
          <p:spPr bwMode="auto">
            <a:xfrm>
              <a:off x="2071" y="2784"/>
              <a:ext cx="27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23"/>
            <p:cNvSpPr>
              <a:spLocks noChangeShapeType="1"/>
            </p:cNvSpPr>
            <p:nvPr/>
          </p:nvSpPr>
          <p:spPr bwMode="auto">
            <a:xfrm>
              <a:off x="2068" y="3504"/>
              <a:ext cx="27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12762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3DE9142-DA04-4AA9-974F-9A07A40D282D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EXAMPLE 4.1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066800"/>
            <a:ext cx="8458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>
                <a:solidFill>
                  <a:schemeClr val="accent2"/>
                </a:solidFill>
                <a:latin typeface="Arial" panose="020B0604020202020204" pitchFamily="34" charset="0"/>
              </a:rPr>
              <a:t>Displacement</a:t>
            </a:r>
          </a:p>
          <a:p>
            <a:pPr marL="0" indent="0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Since result is positive, the bar elongates and so displacement at </a:t>
            </a:r>
            <a:r>
              <a:rPr lang="en-US" altLang="en-US" sz="2800" i="1"/>
              <a:t>A</a:t>
            </a:r>
            <a:r>
              <a:rPr lang="en-US" altLang="en-US" sz="2800">
                <a:latin typeface="Arial" panose="020B0604020202020204" pitchFamily="34" charset="0"/>
              </a:rPr>
              <a:t> is upward</a:t>
            </a:r>
            <a:endParaRPr lang="en-US" altLang="en-US" sz="2800"/>
          </a:p>
          <a:p>
            <a:pPr marL="0" indent="0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Apply Equation 4-2 between </a:t>
            </a:r>
            <a:r>
              <a:rPr lang="en-US" altLang="en-US" sz="2800" i="1"/>
              <a:t>B</a:t>
            </a:r>
            <a:r>
              <a:rPr lang="en-US" altLang="en-US" sz="2800">
                <a:latin typeface="Arial" panose="020B0604020202020204" pitchFamily="34" charset="0"/>
              </a:rPr>
              <a:t> and </a:t>
            </a:r>
            <a:r>
              <a:rPr lang="en-US" altLang="en-US" sz="2800" i="1"/>
              <a:t>C</a:t>
            </a:r>
            <a:r>
              <a:rPr lang="en-US" altLang="en-US" sz="2800">
                <a:latin typeface="Arial" panose="020B0604020202020204" pitchFamily="34" charset="0"/>
              </a:rPr>
              <a:t>, </a:t>
            </a:r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581025" y="3178175"/>
            <a:ext cx="6734175" cy="1698625"/>
            <a:chOff x="336" y="1906"/>
            <a:chExt cx="4242" cy="1070"/>
          </a:xfrm>
        </p:grpSpPr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336" y="2087"/>
              <a:ext cx="6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sym typeface="Symbol" panose="05050102010706020507" pitchFamily="18" charset="2"/>
                </a:rPr>
                <a:t>δ</a:t>
              </a:r>
              <a:r>
                <a:rPr lang="en-US" altLang="en-US" sz="2800" i="1" baseline="-25000">
                  <a:sym typeface="Symbol" panose="05050102010706020507" pitchFamily="18" charset="2"/>
                </a:rPr>
                <a:t>A</a:t>
              </a:r>
              <a:r>
                <a:rPr lang="en-US" altLang="en-US" sz="2800">
                  <a:latin typeface="Arial" panose="020B0604020202020204" pitchFamily="34" charset="0"/>
                </a:rPr>
                <a:t> </a:t>
              </a:r>
              <a:r>
                <a:rPr lang="en-US" altLang="en-US" sz="2800">
                  <a:cs typeface="Times New Roman" panose="02020603050405020304" pitchFamily="18" charset="0"/>
                </a:rPr>
                <a:t>=</a:t>
              </a:r>
              <a:endParaRPr lang="el-GR" altLang="en-US" sz="2800">
                <a:cs typeface="Times New Roman" panose="02020603050405020304" pitchFamily="18" charset="0"/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799" y="1920"/>
              <a:ext cx="804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P</a:t>
              </a:r>
              <a:r>
                <a:rPr lang="en-US" altLang="en-US" sz="2800" i="1" baseline="-25000"/>
                <a:t>BC </a:t>
              </a:r>
              <a:r>
                <a:rPr lang="en-US" altLang="en-US" sz="2800" i="1"/>
                <a:t>L</a:t>
              </a:r>
              <a:r>
                <a:rPr lang="en-US" altLang="en-US" sz="2800" i="1" baseline="-25000"/>
                <a:t>BC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/>
                <a:t>A</a:t>
              </a:r>
              <a:r>
                <a:rPr lang="en-US" altLang="en-US" sz="2800" i="1" baseline="-25000"/>
                <a:t>BC </a:t>
              </a:r>
              <a:r>
                <a:rPr lang="en-US" altLang="en-US" sz="2800" i="1"/>
                <a:t>E</a:t>
              </a: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816" y="2256"/>
              <a:ext cx="74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1750" y="1906"/>
              <a:ext cx="2828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/>
                <a:t>[+35 kN](0.75 m)(10</a:t>
              </a:r>
              <a:r>
                <a:rPr lang="en-US" altLang="en-US" sz="2800" baseline="30000"/>
                <a:t>6</a:t>
              </a:r>
              <a:r>
                <a:rPr lang="en-US" altLang="en-US" sz="2800"/>
                <a:t>)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/>
                <a:t>[1200 mm</a:t>
              </a:r>
              <a:r>
                <a:rPr lang="en-US" altLang="en-US" sz="2800" baseline="30000"/>
                <a:t>2</a:t>
              </a:r>
              <a:r>
                <a:rPr lang="en-US" altLang="en-US" sz="2800"/>
                <a:t> (210)(10</a:t>
              </a:r>
              <a:r>
                <a:rPr lang="en-US" altLang="en-US" sz="2800" baseline="30000"/>
                <a:t>3</a:t>
              </a:r>
              <a:r>
                <a:rPr lang="en-US" altLang="en-US" sz="2800"/>
                <a:t>) kN/m</a:t>
              </a:r>
              <a:r>
                <a:rPr lang="en-US" altLang="en-US" sz="2800" baseline="30000"/>
                <a:t>2</a:t>
              </a:r>
              <a:r>
                <a:rPr lang="en-US" altLang="en-US" sz="2800"/>
                <a:t>]</a:t>
              </a: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1534" y="2085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</a:t>
              </a:r>
            </a:p>
          </p:txBody>
        </p:sp>
        <p:sp>
          <p:nvSpPr>
            <p:cNvPr id="11" name="Text Box 15"/>
            <p:cNvSpPr txBox="1">
              <a:spLocks noChangeArrowheads="1"/>
            </p:cNvSpPr>
            <p:nvPr/>
          </p:nvSpPr>
          <p:spPr bwMode="auto">
            <a:xfrm>
              <a:off x="1537" y="2649"/>
              <a:ext cx="13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 +0.104 mm</a:t>
              </a:r>
            </a:p>
          </p:txBody>
        </p:sp>
        <p:sp>
          <p:nvSpPr>
            <p:cNvPr id="12" name="Line 16"/>
            <p:cNvSpPr>
              <a:spLocks noChangeShapeType="1"/>
            </p:cNvSpPr>
            <p:nvPr/>
          </p:nvSpPr>
          <p:spPr bwMode="auto">
            <a:xfrm>
              <a:off x="1806" y="2256"/>
              <a:ext cx="27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533400" y="5073650"/>
            <a:ext cx="8382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Here, </a:t>
            </a:r>
            <a:r>
              <a:rPr lang="en-US" altLang="en-US" sz="2800" i="1"/>
              <a:t>B</a:t>
            </a:r>
            <a:r>
              <a:rPr lang="en-US" altLang="en-US" sz="2800">
                <a:latin typeface="Arial" panose="020B0604020202020204" pitchFamily="34" charset="0"/>
              </a:rPr>
              <a:t> moves away from </a:t>
            </a:r>
            <a:r>
              <a:rPr lang="en-US" altLang="en-US" sz="2800" i="1"/>
              <a:t>C</a:t>
            </a:r>
            <a:r>
              <a:rPr lang="en-US" altLang="en-US" sz="2800">
                <a:latin typeface="Arial" panose="020B0604020202020204" pitchFamily="34" charset="0"/>
              </a:rPr>
              <a:t>, since segment elongates</a:t>
            </a:r>
          </a:p>
        </p:txBody>
      </p:sp>
    </p:spTree>
    <p:extLst>
      <p:ext uri="{BB962C8B-B14F-4D97-AF65-F5344CB8AC3E}">
        <p14:creationId xmlns:p14="http://schemas.microsoft.com/office/powerpoint/2010/main" val="1827258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28D1288-3019-43C7-974F-3FC61E345617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en-US" sz="1400"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356"/>
          <a:stretch>
            <a:fillRect/>
          </a:stretch>
        </p:blipFill>
        <p:spPr bwMode="auto">
          <a:xfrm>
            <a:off x="76200" y="-304800"/>
            <a:ext cx="9444038" cy="313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ACLOUN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429000"/>
            <a:ext cx="419100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ACLOUO0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581400"/>
            <a:ext cx="411480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22876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6BD5BCCF-3089-4391-AC0D-E9828AE8CF3C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en-US" sz="1400"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0103"/>
            <a:ext cx="8301038" cy="616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48342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51F21A7-14B4-46FE-B305-AEDFD67BABE2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en-US" sz="1400"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64"/>
          <a:stretch>
            <a:fillRect/>
          </a:stretch>
        </p:blipFill>
        <p:spPr bwMode="auto">
          <a:xfrm>
            <a:off x="-1519238" y="593725"/>
            <a:ext cx="11806238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ACLOUP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778125"/>
            <a:ext cx="2819400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ACLOUQ0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633663"/>
            <a:ext cx="3124200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ACLOUR0 copy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714875"/>
            <a:ext cx="342900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3570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D118A91-2E6E-4D99-850B-4B8BADC8E776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839200" cy="533400"/>
          </a:xfrm>
          <a:extLst>
            <a:ext uri="{909E8E84-426E-40DD-AFC4-6F175D3DCCD1}">
              <a14:hiddenFill xmlns:a14="http://schemas.microsoft.com/office/drawing/2010/main">
                <a:solidFill>
                  <a:srgbClr val="CC3300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CHAPTER OBJECTIVES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8600" y="1066800"/>
            <a:ext cx="5638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>
                <a:latin typeface="Arial" panose="020B0604020202020204" pitchFamily="34" charset="0"/>
              </a:rPr>
              <a:t>Determine deformation of axially loaded members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Develop a method to find support reactions when it cannot be determined from equilibrium equations</a:t>
            </a:r>
          </a:p>
        </p:txBody>
      </p:sp>
      <p:pic>
        <p:nvPicPr>
          <p:cNvPr id="6" name="Picture 6" descr="AAABZST0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375" y="1143000"/>
            <a:ext cx="2816225" cy="28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39007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940E294-C3B2-402D-AF97-411A830EDB84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4" name="Picture 4" descr="AACLOUP0 cop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95400"/>
            <a:ext cx="3733800" cy="252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AACLOUQ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343400"/>
            <a:ext cx="3276600" cy="196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3886200" y="1066800"/>
            <a:ext cx="5029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altLang="en-US" sz="2400">
                <a:latin typeface="Arial" panose="020B0604020202020204" pitchFamily="34" charset="0"/>
              </a:rPr>
              <a:t>Support reaction at C and D were determined from equilibrium of AB</a:t>
            </a:r>
          </a:p>
          <a:p>
            <a:pPr marL="0" indent="0"/>
            <a:r>
              <a:rPr lang="en-US" altLang="en-US" sz="2400">
                <a:latin typeface="Arial" panose="020B0604020202020204" pitchFamily="34" charset="0"/>
              </a:rPr>
              <a:t>Displacement of the top of each post;</a:t>
            </a:r>
          </a:p>
          <a:p>
            <a:pPr marL="0" indent="0"/>
            <a:r>
              <a:rPr lang="en-US" altLang="en-US" sz="2400">
                <a:latin typeface="Arial" panose="020B0604020202020204" pitchFamily="34" charset="0"/>
              </a:rPr>
              <a:t>Post AC</a:t>
            </a:r>
          </a:p>
          <a:p>
            <a:pPr marL="0" indent="0"/>
            <a:endParaRPr lang="en-US" altLang="en-US" sz="2400">
              <a:latin typeface="Arial" panose="020B0604020202020204" pitchFamily="34" charset="0"/>
            </a:endParaRPr>
          </a:p>
          <a:p>
            <a:pPr marL="0" indent="0"/>
            <a:endParaRPr lang="en-US" altLang="en-US" sz="2400">
              <a:latin typeface="Arial" panose="020B0604020202020204" pitchFamily="34" charset="0"/>
            </a:endParaRPr>
          </a:p>
          <a:p>
            <a:pPr marL="0" indent="0"/>
            <a:endParaRPr lang="en-US" altLang="en-US" sz="2400">
              <a:latin typeface="Arial" panose="020B0604020202020204" pitchFamily="34" charset="0"/>
            </a:endParaRPr>
          </a:p>
          <a:p>
            <a:pPr marL="0" indent="0"/>
            <a:endParaRPr lang="en-US" altLang="en-US" sz="2400">
              <a:latin typeface="Arial" panose="020B0604020202020204" pitchFamily="34" charset="0"/>
            </a:endParaRPr>
          </a:p>
        </p:txBody>
      </p:sp>
      <p:graphicFrame>
        <p:nvGraphicFramePr>
          <p:cNvPr id="7" name="Object 8"/>
          <p:cNvGraphicFramePr>
            <a:graphicFrameLocks noChangeAspect="1"/>
          </p:cNvGraphicFramePr>
          <p:nvPr/>
        </p:nvGraphicFramePr>
        <p:xfrm>
          <a:off x="3733800" y="3076575"/>
          <a:ext cx="5181600" cy="1389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124200" imgH="838200" progId="Equation.DSMT4">
                  <p:embed/>
                </p:oleObj>
              </mc:Choice>
              <mc:Fallback>
                <p:oleObj name="Equation" r:id="rId4" imgW="3124200" imgH="838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076575"/>
                        <a:ext cx="5181600" cy="1389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3962400" y="4724400"/>
            <a:ext cx="5029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/>
              <a:t>Post BD</a:t>
            </a:r>
          </a:p>
          <a:p>
            <a:pPr eaLnBrk="1" hangingPunct="1"/>
            <a:endParaRPr lang="en-US" altLang="en-US" sz="2400"/>
          </a:p>
          <a:p>
            <a:pPr eaLnBrk="1" hangingPunct="1"/>
            <a:endParaRPr lang="en-US" altLang="en-US" sz="2400"/>
          </a:p>
          <a:p>
            <a:pPr eaLnBrk="1" hangingPunct="1"/>
            <a:endParaRPr lang="en-US" altLang="en-US" sz="2400"/>
          </a:p>
          <a:p>
            <a:pPr eaLnBrk="1" hangingPunct="1"/>
            <a:endParaRPr lang="en-US" altLang="en-US" sz="2400"/>
          </a:p>
        </p:txBody>
      </p:sp>
      <p:graphicFrame>
        <p:nvGraphicFramePr>
          <p:cNvPr id="9" name="Object 10"/>
          <p:cNvGraphicFramePr>
            <a:graphicFrameLocks noChangeAspect="1"/>
          </p:cNvGraphicFramePr>
          <p:nvPr/>
        </p:nvGraphicFramePr>
        <p:xfrm>
          <a:off x="3897313" y="5133975"/>
          <a:ext cx="5246687" cy="146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009900" imgH="838200" progId="Equation.DSMT4">
                  <p:embed/>
                </p:oleObj>
              </mc:Choice>
              <mc:Fallback>
                <p:oleObj name="Equation" r:id="rId6" imgW="3009900" imgH="838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7313" y="5133975"/>
                        <a:ext cx="5246687" cy="146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49049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619C334-1012-4DEC-949D-4B5984A32407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4" name="Picture 6" descr="AACLOUS0 cop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95400"/>
            <a:ext cx="5181600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457200" y="3581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/>
              <a:t>The displacement of point F is therefore;</a:t>
            </a:r>
          </a:p>
          <a:p>
            <a:pPr eaLnBrk="1" hangingPunct="1"/>
            <a:endParaRPr lang="en-US" altLang="en-US" sz="2400"/>
          </a:p>
          <a:p>
            <a:pPr eaLnBrk="1" hangingPunct="1"/>
            <a:endParaRPr lang="en-US" altLang="en-US" sz="2400"/>
          </a:p>
          <a:p>
            <a:pPr eaLnBrk="1" hangingPunct="1"/>
            <a:endParaRPr lang="en-US" altLang="en-US" sz="2400"/>
          </a:p>
          <a:p>
            <a:pPr eaLnBrk="1" hangingPunct="1"/>
            <a:endParaRPr lang="en-US" altLang="en-US" sz="2400"/>
          </a:p>
        </p:txBody>
      </p:sp>
      <p:graphicFrame>
        <p:nvGraphicFramePr>
          <p:cNvPr id="6" name="Object 8"/>
          <p:cNvGraphicFramePr>
            <a:graphicFrameLocks noChangeAspect="1"/>
          </p:cNvGraphicFramePr>
          <p:nvPr/>
        </p:nvGraphicFramePr>
        <p:xfrm>
          <a:off x="838200" y="4038600"/>
          <a:ext cx="6938963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311400" imgH="431800" progId="Equation.DSMT4">
                  <p:embed/>
                </p:oleObj>
              </mc:Choice>
              <mc:Fallback>
                <p:oleObj name="Equation" r:id="rId3" imgW="2311400" imgH="431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038600"/>
                        <a:ext cx="6938963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60517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4391FDD-4507-4B53-9E5E-31D7EE121C81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22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n-US" altLang="en-US" sz="2800" dirty="0">
                <a:latin typeface="Arial" panose="020B0604020202020204" pitchFamily="34" charset="0"/>
              </a:rPr>
              <a:t>For a bar fixed-supported at one end, equilibrium equations is sufficient to find the reaction at the support. Such a problem is </a:t>
            </a:r>
            <a:r>
              <a:rPr lang="en-US" altLang="en-US" sz="2800" i="1" dirty="0">
                <a:latin typeface="Arial" panose="020B0604020202020204" pitchFamily="34" charset="0"/>
              </a:rPr>
              <a:t>statically determinate</a:t>
            </a:r>
          </a:p>
          <a:p>
            <a:pPr marL="609600" indent="-609600"/>
            <a:r>
              <a:rPr lang="en-US" altLang="en-US" sz="2800" dirty="0">
                <a:latin typeface="Arial" panose="020B0604020202020204" pitchFamily="34" charset="0"/>
              </a:rPr>
              <a:t>If bar is fixed at </a:t>
            </a:r>
            <a:r>
              <a:rPr lang="en-US" altLang="en-US" sz="2800" i="1" dirty="0">
                <a:latin typeface="Arial" panose="020B0604020202020204" pitchFamily="34" charset="0"/>
              </a:rPr>
              <a:t>both ends</a:t>
            </a:r>
            <a:r>
              <a:rPr lang="en-US" altLang="en-US" sz="2800" dirty="0">
                <a:latin typeface="Arial" panose="020B0604020202020204" pitchFamily="34" charset="0"/>
              </a:rPr>
              <a:t>, then two unknown axial reactions occur, and the bar is </a:t>
            </a:r>
            <a:r>
              <a:rPr lang="en-US" altLang="en-US" sz="2800" i="1" dirty="0">
                <a:latin typeface="Arial" panose="020B0604020202020204" pitchFamily="34" charset="0"/>
              </a:rPr>
              <a:t>statically indeterminate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0482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3200" dirty="0">
                <a:latin typeface="Arial" panose="020B0604020202020204" pitchFamily="34" charset="0"/>
              </a:rPr>
              <a:t>Statically Indeterminate Structure</a:t>
            </a:r>
            <a:endParaRPr lang="en-US" altLang="en-US" sz="3200" b="0" dirty="0">
              <a:solidFill>
                <a:schemeClr val="bg1"/>
              </a:solidFill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763" y="3352800"/>
            <a:ext cx="2078037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352800"/>
            <a:ext cx="15621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890588" y="4038600"/>
            <a:ext cx="17764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cs typeface="Times New Roman" panose="02020603050405020304" pitchFamily="18" charset="0"/>
              </a:rPr>
              <a:t>+↑</a:t>
            </a:r>
            <a:r>
              <a:rPr lang="en-US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 </a:t>
            </a:r>
            <a:r>
              <a:rPr lang="en-US" altLang="en-US" sz="2800" i="1"/>
              <a:t>F</a:t>
            </a:r>
            <a:r>
              <a:rPr lang="en-US" altLang="en-US" sz="2800"/>
              <a:t> = 0;</a:t>
            </a:r>
          </a:p>
        </p:txBody>
      </p:sp>
      <p:grpSp>
        <p:nvGrpSpPr>
          <p:cNvPr id="8" name="Group 10"/>
          <p:cNvGrpSpPr>
            <a:grpSpLocks/>
          </p:cNvGrpSpPr>
          <p:nvPr/>
        </p:nvGrpSpPr>
        <p:grpSpPr bwMode="auto">
          <a:xfrm>
            <a:off x="762000" y="4724400"/>
            <a:ext cx="2971800" cy="914400"/>
            <a:chOff x="480" y="2976"/>
            <a:chExt cx="1872" cy="576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480" y="2976"/>
              <a:ext cx="1872" cy="576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672" y="3024"/>
              <a:ext cx="15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F</a:t>
              </a:r>
              <a:r>
                <a:rPr lang="en-US" altLang="en-US" sz="2800" i="1" baseline="-25000"/>
                <a:t>B</a:t>
              </a:r>
              <a:r>
                <a:rPr lang="en-US" altLang="en-US" sz="2800"/>
                <a:t> + </a:t>
              </a:r>
              <a:r>
                <a:rPr lang="en-US" altLang="en-US" sz="2800" i="1"/>
                <a:t>F</a:t>
              </a:r>
              <a:r>
                <a:rPr lang="en-US" altLang="en-US" sz="2800" i="1" baseline="-25000"/>
                <a:t>A</a:t>
              </a:r>
              <a:r>
                <a:rPr lang="en-US" altLang="en-US" sz="2800"/>
                <a:t> </a:t>
              </a:r>
              <a:r>
                <a:rPr lang="en-US" altLang="en-US" sz="2800" i="1"/>
                <a:t>− P</a:t>
              </a:r>
              <a:r>
                <a:rPr lang="en-US" altLang="en-US" sz="2800"/>
                <a:t> = 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6041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CA42AB7-6824-4C05-8461-D875CD58059F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23</a:t>
            </a:fld>
            <a:endParaRPr lang="en-US" sz="1400">
              <a:latin typeface="Arial" panose="020B0604020202020204" pitchFamily="34" charset="0"/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033463"/>
            <a:ext cx="8836025" cy="574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8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>
                <a:solidFill>
                  <a:schemeClr val="bg1"/>
                </a:solidFill>
              </a:rPr>
              <a:t>4.4 STATICALLY INDETERMINATE AXIALLY LOADED MEMBER</a:t>
            </a:r>
          </a:p>
        </p:txBody>
      </p:sp>
    </p:spTree>
    <p:extLst>
      <p:ext uri="{BB962C8B-B14F-4D97-AF65-F5344CB8AC3E}">
        <p14:creationId xmlns:p14="http://schemas.microsoft.com/office/powerpoint/2010/main" val="2112526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E5AB9B8-904C-4501-BFAB-C78127F03897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24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n-US" altLang="en-US" sz="2800" dirty="0">
                <a:latin typeface="Arial" panose="020B0604020202020204" pitchFamily="34" charset="0"/>
              </a:rPr>
              <a:t>To establish additional equation, consider geometry of deformation. Such an equation is referred to as a compatibility or kinematic condition</a:t>
            </a:r>
          </a:p>
          <a:p>
            <a:pPr marL="609600" indent="-609600"/>
            <a:r>
              <a:rPr lang="en-US" altLang="en-US" sz="2800" dirty="0">
                <a:latin typeface="Arial" panose="020B0604020202020204" pitchFamily="34" charset="0"/>
              </a:rPr>
              <a:t>Since relative displacement of one end of bar to the other end is equal to zero, since end supports fixed,</a:t>
            </a:r>
            <a:endParaRPr lang="en-US" altLang="en-US" sz="2800" i="1" dirty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0482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3200" b="0" dirty="0"/>
              <a:t>Compatibility Equation</a:t>
            </a: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2895600" y="3962400"/>
            <a:ext cx="1844675" cy="609600"/>
            <a:chOff x="1824" y="2496"/>
            <a:chExt cx="1162" cy="384"/>
          </a:xfrm>
        </p:grpSpPr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1824" y="2496"/>
              <a:ext cx="1056" cy="38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1968" y="2496"/>
              <a:ext cx="101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cs typeface="Times New Roman" panose="02020603050405020304" pitchFamily="18" charset="0"/>
                </a:rPr>
                <a:t>δ</a:t>
              </a:r>
              <a:r>
                <a:rPr lang="en-US" altLang="en-US" sz="2800" i="1" baseline="-25000">
                  <a:cs typeface="Times New Roman" panose="02020603050405020304" pitchFamily="18" charset="0"/>
                </a:rPr>
                <a:t>A/B</a:t>
              </a:r>
              <a:r>
                <a:rPr lang="en-US" altLang="en-US" sz="2800">
                  <a:cs typeface="Times New Roman" panose="02020603050405020304" pitchFamily="18" charset="0"/>
                </a:rPr>
                <a:t> = 0</a:t>
              </a:r>
              <a:endParaRPr lang="el-GR" altLang="en-US" sz="2800"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04800" y="4648200"/>
            <a:ext cx="85344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This equation can be expressed in terms of applied loads using a </a:t>
            </a:r>
            <a:r>
              <a:rPr lang="en-US" altLang="en-US" sz="2800" i="1">
                <a:latin typeface="Arial" panose="020B0604020202020204" pitchFamily="34" charset="0"/>
              </a:rPr>
              <a:t>load-displacement relationship</a:t>
            </a:r>
            <a:r>
              <a:rPr lang="en-US" altLang="en-US" sz="2800">
                <a:latin typeface="Arial" panose="020B0604020202020204" pitchFamily="34" charset="0"/>
              </a:rPr>
              <a:t>, which depends on the material behavior</a:t>
            </a:r>
          </a:p>
        </p:txBody>
      </p:sp>
    </p:spTree>
    <p:extLst>
      <p:ext uri="{BB962C8B-B14F-4D97-AF65-F5344CB8AC3E}">
        <p14:creationId xmlns:p14="http://schemas.microsoft.com/office/powerpoint/2010/main" val="16006980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3E8D518-ED34-4B1C-BD1E-78595C7EB618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25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n-US" altLang="en-US" sz="2800">
                <a:latin typeface="Arial" panose="020B0604020202020204" pitchFamily="34" charset="0"/>
              </a:rPr>
              <a:t>For linear elastic behavior, compatibility equation can be written as</a:t>
            </a:r>
            <a:endParaRPr lang="en-US" altLang="en-US" sz="2800" i="1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0482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>
                <a:solidFill>
                  <a:schemeClr val="bg1"/>
                </a:solidFill>
              </a:rPr>
              <a:t>4.4 STATICALLY INDETERMINATE AXIALLY LOADED MEMBER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04800" y="3168650"/>
            <a:ext cx="8534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Assume AE is constant, solve equations simultaneously,</a:t>
            </a:r>
          </a:p>
        </p:txBody>
      </p:sp>
      <p:grpSp>
        <p:nvGrpSpPr>
          <p:cNvPr id="6" name="Group 25"/>
          <p:cNvGrpSpPr>
            <a:grpSpLocks/>
          </p:cNvGrpSpPr>
          <p:nvPr/>
        </p:nvGrpSpPr>
        <p:grpSpPr bwMode="auto">
          <a:xfrm>
            <a:off x="3657600" y="1909763"/>
            <a:ext cx="4114800" cy="1143000"/>
            <a:chOff x="2304" y="1203"/>
            <a:chExt cx="2592" cy="720"/>
          </a:xfrm>
        </p:grpSpPr>
        <p:sp>
          <p:nvSpPr>
            <p:cNvPr id="7" name="Rectangle 24"/>
            <p:cNvSpPr>
              <a:spLocks noChangeArrowheads="1"/>
            </p:cNvSpPr>
            <p:nvPr/>
          </p:nvSpPr>
          <p:spPr bwMode="auto">
            <a:xfrm>
              <a:off x="2304" y="1203"/>
              <a:ext cx="2592" cy="72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grpSp>
          <p:nvGrpSpPr>
            <p:cNvPr id="8" name="Group 11"/>
            <p:cNvGrpSpPr>
              <a:grpSpLocks/>
            </p:cNvGrpSpPr>
            <p:nvPr/>
          </p:nvGrpSpPr>
          <p:grpSpPr bwMode="auto">
            <a:xfrm>
              <a:off x="2580" y="1216"/>
              <a:ext cx="2268" cy="656"/>
              <a:chOff x="948" y="1290"/>
              <a:chExt cx="2268" cy="656"/>
            </a:xfrm>
          </p:grpSpPr>
          <p:sp>
            <p:nvSpPr>
              <p:cNvPr id="9" name="Text Box 4"/>
              <p:cNvSpPr txBox="1">
                <a:spLocks noChangeArrowheads="1"/>
              </p:cNvSpPr>
              <p:nvPr/>
            </p:nvSpPr>
            <p:spPr bwMode="auto">
              <a:xfrm>
                <a:off x="2736" y="1467"/>
                <a:ext cx="48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2800">
                    <a:cs typeface="Times New Roman" panose="02020603050405020304" pitchFamily="18" charset="0"/>
                  </a:rPr>
                  <a:t>= 0</a:t>
                </a:r>
                <a:endParaRPr lang="el-GR" altLang="en-US" sz="2800"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999" y="1290"/>
                <a:ext cx="703" cy="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F</a:t>
                </a:r>
                <a:r>
                  <a:rPr lang="en-US" altLang="en-US" sz="2800" i="1" baseline="-25000"/>
                  <a:t>A </a:t>
                </a:r>
                <a:r>
                  <a:rPr lang="en-US" altLang="en-US" sz="2800" i="1"/>
                  <a:t>L</a:t>
                </a:r>
                <a:r>
                  <a:rPr lang="en-US" altLang="en-US" sz="2800" i="1" baseline="-25000"/>
                  <a:t>AC</a:t>
                </a:r>
              </a:p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AE</a:t>
                </a:r>
              </a:p>
            </p:txBody>
          </p:sp>
          <p:sp>
            <p:nvSpPr>
              <p:cNvPr id="11" name="Text Box 7"/>
              <p:cNvSpPr txBox="1">
                <a:spLocks noChangeArrowheads="1"/>
              </p:cNvSpPr>
              <p:nvPr/>
            </p:nvSpPr>
            <p:spPr bwMode="auto">
              <a:xfrm>
                <a:off x="1985" y="1296"/>
                <a:ext cx="703" cy="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F</a:t>
                </a:r>
                <a:r>
                  <a:rPr lang="en-US" altLang="en-US" sz="2800" i="1" baseline="-25000"/>
                  <a:t>B </a:t>
                </a:r>
                <a:r>
                  <a:rPr lang="en-US" altLang="en-US" sz="2800" i="1"/>
                  <a:t>L</a:t>
                </a:r>
                <a:r>
                  <a:rPr lang="en-US" altLang="en-US" sz="2800" i="1" baseline="-25000"/>
                  <a:t>CB</a:t>
                </a:r>
              </a:p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AE</a:t>
                </a:r>
              </a:p>
            </p:txBody>
          </p:sp>
          <p:sp>
            <p:nvSpPr>
              <p:cNvPr id="12" name="Line 8"/>
              <p:cNvSpPr>
                <a:spLocks noChangeShapeType="1"/>
              </p:cNvSpPr>
              <p:nvPr/>
            </p:nvSpPr>
            <p:spPr bwMode="auto">
              <a:xfrm>
                <a:off x="948" y="1632"/>
                <a:ext cx="76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 Box 9"/>
              <p:cNvSpPr txBox="1">
                <a:spLocks noChangeArrowheads="1"/>
              </p:cNvSpPr>
              <p:nvPr/>
            </p:nvSpPr>
            <p:spPr bwMode="auto">
              <a:xfrm>
                <a:off x="1728" y="1479"/>
                <a:ext cx="336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2800">
                    <a:cs typeface="Times New Roman" panose="02020603050405020304" pitchFamily="18" charset="0"/>
                  </a:rPr>
                  <a:t>−</a:t>
                </a:r>
              </a:p>
            </p:txBody>
          </p:sp>
          <p:sp>
            <p:nvSpPr>
              <p:cNvPr id="14" name="Line 10"/>
              <p:cNvSpPr>
                <a:spLocks noChangeShapeType="1"/>
              </p:cNvSpPr>
              <p:nvPr/>
            </p:nvSpPr>
            <p:spPr bwMode="auto">
              <a:xfrm>
                <a:off x="1968" y="1632"/>
                <a:ext cx="76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5" name="Group 27"/>
          <p:cNvGrpSpPr>
            <a:grpSpLocks/>
          </p:cNvGrpSpPr>
          <p:nvPr/>
        </p:nvGrpSpPr>
        <p:grpSpPr bwMode="auto">
          <a:xfrm>
            <a:off x="1828800" y="4419600"/>
            <a:ext cx="5943600" cy="1295400"/>
            <a:chOff x="912" y="2592"/>
            <a:chExt cx="3744" cy="816"/>
          </a:xfrm>
        </p:grpSpPr>
        <p:sp>
          <p:nvSpPr>
            <p:cNvPr id="16" name="Rectangle 26"/>
            <p:cNvSpPr>
              <a:spLocks noChangeArrowheads="1"/>
            </p:cNvSpPr>
            <p:nvPr/>
          </p:nvSpPr>
          <p:spPr bwMode="auto">
            <a:xfrm>
              <a:off x="912" y="2592"/>
              <a:ext cx="3744" cy="816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grpSp>
          <p:nvGrpSpPr>
            <p:cNvPr id="17" name="Group 23"/>
            <p:cNvGrpSpPr>
              <a:grpSpLocks/>
            </p:cNvGrpSpPr>
            <p:nvPr/>
          </p:nvGrpSpPr>
          <p:grpSpPr bwMode="auto">
            <a:xfrm>
              <a:off x="1008" y="2662"/>
              <a:ext cx="1338" cy="650"/>
              <a:chOff x="1008" y="2518"/>
              <a:chExt cx="1338" cy="650"/>
            </a:xfrm>
          </p:grpSpPr>
          <p:sp>
            <p:nvSpPr>
              <p:cNvPr id="23" name="Text Box 15"/>
              <p:cNvSpPr txBox="1">
                <a:spLocks noChangeArrowheads="1"/>
              </p:cNvSpPr>
              <p:nvPr/>
            </p:nvSpPr>
            <p:spPr bwMode="auto">
              <a:xfrm>
                <a:off x="1765" y="2518"/>
                <a:ext cx="435" cy="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L</a:t>
                </a:r>
                <a:r>
                  <a:rPr lang="en-US" altLang="en-US" sz="2800" i="1" baseline="-25000"/>
                  <a:t>CB</a:t>
                </a:r>
              </a:p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L</a:t>
                </a:r>
              </a:p>
            </p:txBody>
          </p:sp>
          <p:sp>
            <p:nvSpPr>
              <p:cNvPr id="24" name="Line 16"/>
              <p:cNvSpPr>
                <a:spLocks noChangeShapeType="1"/>
              </p:cNvSpPr>
              <p:nvPr/>
            </p:nvSpPr>
            <p:spPr bwMode="auto">
              <a:xfrm>
                <a:off x="1776" y="2854"/>
                <a:ext cx="40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Text Box 17"/>
              <p:cNvSpPr txBox="1">
                <a:spLocks noChangeArrowheads="1"/>
              </p:cNvSpPr>
              <p:nvPr/>
            </p:nvSpPr>
            <p:spPr bwMode="auto">
              <a:xfrm>
                <a:off x="1008" y="2701"/>
                <a:ext cx="86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2800" i="1"/>
                  <a:t>F</a:t>
                </a:r>
                <a:r>
                  <a:rPr lang="en-US" altLang="en-US" sz="2800" i="1" baseline="-25000"/>
                  <a:t>A</a:t>
                </a:r>
                <a:r>
                  <a:rPr lang="en-US" altLang="en-US" sz="2800" i="1"/>
                  <a:t> </a:t>
                </a:r>
                <a:r>
                  <a:rPr lang="en-US" altLang="en-US" sz="2800" i="1">
                    <a:cs typeface="Times New Roman" panose="02020603050405020304" pitchFamily="18" charset="0"/>
                  </a:rPr>
                  <a:t>= P</a:t>
                </a:r>
              </a:p>
            </p:txBody>
          </p:sp>
          <p:sp>
            <p:nvSpPr>
              <p:cNvPr id="26" name="Text Box 20"/>
              <p:cNvSpPr txBox="1">
                <a:spLocks noChangeArrowheads="1"/>
              </p:cNvSpPr>
              <p:nvPr/>
            </p:nvSpPr>
            <p:spPr bwMode="auto">
              <a:xfrm>
                <a:off x="1644" y="2556"/>
                <a:ext cx="702" cy="4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4400"/>
                  <a:t>(    )</a:t>
                </a:r>
              </a:p>
            </p:txBody>
          </p:sp>
        </p:grpSp>
        <p:grpSp>
          <p:nvGrpSpPr>
            <p:cNvPr id="18" name="Group 22"/>
            <p:cNvGrpSpPr>
              <a:grpSpLocks/>
            </p:cNvGrpSpPr>
            <p:nvPr/>
          </p:nvGrpSpPr>
          <p:grpSpPr bwMode="auto">
            <a:xfrm>
              <a:off x="3171" y="2640"/>
              <a:ext cx="1341" cy="650"/>
              <a:chOff x="2835" y="2512"/>
              <a:chExt cx="1341" cy="650"/>
            </a:xfrm>
          </p:grpSpPr>
          <p:sp>
            <p:nvSpPr>
              <p:cNvPr id="19" name="Text Box 14"/>
              <p:cNvSpPr txBox="1">
                <a:spLocks noChangeArrowheads="1"/>
              </p:cNvSpPr>
              <p:nvPr/>
            </p:nvSpPr>
            <p:spPr bwMode="auto">
              <a:xfrm>
                <a:off x="3600" y="2512"/>
                <a:ext cx="435" cy="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L</a:t>
                </a:r>
                <a:r>
                  <a:rPr lang="en-US" altLang="en-US" sz="2800" i="1" baseline="-25000"/>
                  <a:t>AC</a:t>
                </a:r>
              </a:p>
              <a:p>
                <a:pPr algn="ctr" eaLnBrk="1" hangingPunct="1">
                  <a:buFontTx/>
                  <a:buNone/>
                </a:pPr>
                <a:r>
                  <a:rPr lang="en-US" altLang="en-US" sz="2800" i="1"/>
                  <a:t>L</a:t>
                </a:r>
              </a:p>
            </p:txBody>
          </p:sp>
          <p:sp>
            <p:nvSpPr>
              <p:cNvPr id="20" name="Line 18"/>
              <p:cNvSpPr>
                <a:spLocks noChangeShapeType="1"/>
              </p:cNvSpPr>
              <p:nvPr/>
            </p:nvSpPr>
            <p:spPr bwMode="auto">
              <a:xfrm>
                <a:off x="3614" y="2854"/>
                <a:ext cx="40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 Box 19"/>
              <p:cNvSpPr txBox="1">
                <a:spLocks noChangeArrowheads="1"/>
              </p:cNvSpPr>
              <p:nvPr/>
            </p:nvSpPr>
            <p:spPr bwMode="auto">
              <a:xfrm>
                <a:off x="2835" y="2697"/>
                <a:ext cx="86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2800" i="1"/>
                  <a:t>F</a:t>
                </a:r>
                <a:r>
                  <a:rPr lang="en-US" altLang="en-US" sz="2800" i="1" baseline="-25000"/>
                  <a:t>B</a:t>
                </a:r>
                <a:r>
                  <a:rPr lang="en-US" altLang="en-US" sz="2800" i="1"/>
                  <a:t> </a:t>
                </a:r>
                <a:r>
                  <a:rPr lang="en-US" altLang="en-US" sz="2800" i="1">
                    <a:cs typeface="Times New Roman" panose="02020603050405020304" pitchFamily="18" charset="0"/>
                  </a:rPr>
                  <a:t>= P</a:t>
                </a:r>
              </a:p>
            </p:txBody>
          </p:sp>
          <p:sp>
            <p:nvSpPr>
              <p:cNvPr id="22" name="Text Box 21"/>
              <p:cNvSpPr txBox="1">
                <a:spLocks noChangeArrowheads="1"/>
              </p:cNvSpPr>
              <p:nvPr/>
            </p:nvSpPr>
            <p:spPr bwMode="auto">
              <a:xfrm>
                <a:off x="3474" y="2574"/>
                <a:ext cx="702" cy="4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4400"/>
                  <a:t>(    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238341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BA23A8C-739B-4497-A1BB-88A57A22F08D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26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Procedure for analysis</a:t>
            </a:r>
          </a:p>
          <a:p>
            <a:pPr marL="609600" indent="-609600">
              <a:buFontTx/>
              <a:buNone/>
            </a:pPr>
            <a:r>
              <a:rPr lang="en-US" altLang="en-US" sz="2800">
                <a:solidFill>
                  <a:schemeClr val="accent2"/>
                </a:solidFill>
                <a:latin typeface="Arial" panose="020B0604020202020204" pitchFamily="34" charset="0"/>
              </a:rPr>
              <a:t>Equilibrium</a:t>
            </a:r>
          </a:p>
          <a:p>
            <a:pPr marL="609600" indent="-609600"/>
            <a:r>
              <a:rPr lang="en-US" altLang="en-US" sz="2800">
                <a:latin typeface="Arial" panose="020B0604020202020204" pitchFamily="34" charset="0"/>
              </a:rPr>
              <a:t>Draw a free-body diagram of member to identify all forces acting on it</a:t>
            </a:r>
          </a:p>
          <a:p>
            <a:pPr marL="609600" indent="-609600"/>
            <a:r>
              <a:rPr lang="en-US" altLang="en-US" sz="2800">
                <a:latin typeface="Arial" panose="020B0604020202020204" pitchFamily="34" charset="0"/>
              </a:rPr>
              <a:t>If unknown reactions on free-body diagram greater than no. of equations, then problem is statically indeterminate</a:t>
            </a:r>
          </a:p>
          <a:p>
            <a:pPr marL="609600" indent="-609600"/>
            <a:r>
              <a:rPr lang="en-US" altLang="en-US" sz="2800">
                <a:latin typeface="Arial" panose="020B0604020202020204" pitchFamily="34" charset="0"/>
              </a:rPr>
              <a:t>Write the equations of equilibrium for the member</a:t>
            </a:r>
            <a:endParaRPr lang="en-US" altLang="en-US" sz="2800" i="1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0482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>
                <a:solidFill>
                  <a:schemeClr val="bg1"/>
                </a:solidFill>
              </a:rPr>
              <a:t>4.4 STATICALLY INDETERMINATE AXIALLY LOADED MEMBER</a:t>
            </a:r>
          </a:p>
        </p:txBody>
      </p:sp>
    </p:spTree>
    <p:extLst>
      <p:ext uri="{BB962C8B-B14F-4D97-AF65-F5344CB8AC3E}">
        <p14:creationId xmlns:p14="http://schemas.microsoft.com/office/powerpoint/2010/main" val="20061630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A507496-BD53-4A37-950B-1E99C3E3A012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27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382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Procedure for analysis</a:t>
            </a:r>
          </a:p>
          <a:p>
            <a:pPr marL="609600" indent="-609600">
              <a:buFontTx/>
              <a:buNone/>
            </a:pPr>
            <a:r>
              <a:rPr lang="en-US" altLang="en-US" sz="2800">
                <a:solidFill>
                  <a:schemeClr val="accent2"/>
                </a:solidFill>
                <a:latin typeface="Arial" panose="020B0604020202020204" pitchFamily="34" charset="0"/>
              </a:rPr>
              <a:t>Compatibility</a:t>
            </a:r>
          </a:p>
          <a:p>
            <a:pPr marL="609600" indent="-609600"/>
            <a:r>
              <a:rPr lang="en-US" altLang="en-US" sz="2800">
                <a:latin typeface="Arial" panose="020B0604020202020204" pitchFamily="34" charset="0"/>
              </a:rPr>
              <a:t>Draw a diagram to investigate elongation or contraction of loaded member</a:t>
            </a:r>
          </a:p>
          <a:p>
            <a:pPr marL="609600" indent="-609600"/>
            <a:r>
              <a:rPr lang="en-US" altLang="en-US" sz="2800">
                <a:latin typeface="Arial" panose="020B0604020202020204" pitchFamily="34" charset="0"/>
              </a:rPr>
              <a:t>Express compatibility conditions in terms of displacements caused by forces</a:t>
            </a:r>
          </a:p>
          <a:p>
            <a:pPr marL="609600" indent="-609600"/>
            <a:r>
              <a:rPr lang="en-US" altLang="en-US" sz="2800">
                <a:latin typeface="Arial" panose="020B0604020202020204" pitchFamily="34" charset="0"/>
              </a:rPr>
              <a:t>Use load-displacement relations (</a:t>
            </a:r>
            <a:r>
              <a:rPr lang="el-GR" altLang="en-US" sz="2800" i="1">
                <a:cs typeface="Times New Roman" panose="02020603050405020304" pitchFamily="18" charset="0"/>
              </a:rPr>
              <a:t>δ</a:t>
            </a:r>
            <a:r>
              <a:rPr lang="en-US" altLang="en-US" sz="2800" i="1">
                <a:cs typeface="Times New Roman" panose="02020603050405020304" pitchFamily="18" charset="0"/>
              </a:rPr>
              <a:t>=PL/AE</a:t>
            </a:r>
            <a:r>
              <a:rPr lang="en-US" altLang="en-US" sz="2800">
                <a:latin typeface="Arial" panose="020B0604020202020204" pitchFamily="34" charset="0"/>
                <a:cs typeface="Times New Roman" panose="02020603050405020304" pitchFamily="18" charset="0"/>
              </a:rPr>
              <a:t>) to relate unknown displacements to </a:t>
            </a:r>
            <a:r>
              <a:rPr lang="en-US" altLang="en-US" sz="2800">
                <a:latin typeface="Arial" panose="020B0604020202020204" pitchFamily="34" charset="0"/>
              </a:rPr>
              <a:t>reactions</a:t>
            </a:r>
          </a:p>
          <a:p>
            <a:pPr marL="609600" indent="-609600"/>
            <a:r>
              <a:rPr lang="en-US" altLang="en-US" sz="2800">
                <a:latin typeface="Arial" panose="020B0604020202020204" pitchFamily="34" charset="0"/>
              </a:rPr>
              <a:t>Solve the equations. If result is negative, this means the force acts in opposite direction of that indicated on free-body diagram</a:t>
            </a:r>
            <a:endParaRPr lang="en-US" altLang="en-US" sz="2800" i="1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04825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>
                <a:solidFill>
                  <a:schemeClr val="bg1"/>
                </a:solidFill>
              </a:rPr>
              <a:t>4.4 STATICALLY INDETERMINATE AXIALLY LOADED MEMBER</a:t>
            </a:r>
          </a:p>
        </p:txBody>
      </p:sp>
    </p:spTree>
    <p:extLst>
      <p:ext uri="{BB962C8B-B14F-4D97-AF65-F5344CB8AC3E}">
        <p14:creationId xmlns:p14="http://schemas.microsoft.com/office/powerpoint/2010/main" val="18978886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E858EA8-B552-4694-BEB1-7B9EE090399A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28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4" name="Picture 7" descr="Ch04_EA-04-06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967"/>
          <a:stretch>
            <a:fillRect/>
          </a:stretch>
        </p:blipFill>
        <p:spPr bwMode="auto">
          <a:xfrm>
            <a:off x="228600" y="533400"/>
            <a:ext cx="7239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AACLOVX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895600"/>
            <a:ext cx="2598738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AACLOVZ0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971800"/>
            <a:ext cx="2711450" cy="259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11538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688F2D31-E3CF-4EEB-8C13-94D3D4104626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29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93788"/>
            <a:ext cx="7586663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57400"/>
            <a:ext cx="7659688" cy="445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4080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DAA4378-CDD9-457E-9A65-C02B08E933A3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9067800" cy="533400"/>
          </a:xfrm>
          <a:extLst>
            <a:ext uri="{909E8E84-426E-40DD-AFC4-6F175D3DCCD1}">
              <a14:hiddenFill xmlns:a14="http://schemas.microsoft.com/office/drawing/2010/main">
                <a:solidFill>
                  <a:srgbClr val="CC3300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CHAPTER OUTLINE</a:t>
            </a: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304800" y="1371600"/>
            <a:ext cx="8610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en-US" sz="2800" dirty="0">
                <a:latin typeface="Arial" panose="020B0604020202020204" pitchFamily="34" charset="0"/>
              </a:rPr>
              <a:t>Elastic Deformation of an Axially Loaded Member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en-US" sz="2800" dirty="0">
                <a:latin typeface="Arial" panose="020B0604020202020204" pitchFamily="34" charset="0"/>
              </a:rPr>
              <a:t>Principle of Superposition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en-US" sz="2800" dirty="0">
                <a:latin typeface="Arial" panose="020B0604020202020204" pitchFamily="34" charset="0"/>
              </a:rPr>
              <a:t>Statically Indeterminate Axially Loaded Member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en-US" sz="2800" dirty="0">
                <a:latin typeface="Arial" panose="020B0604020202020204" pitchFamily="34" charset="0"/>
              </a:rPr>
              <a:t>Force Method of Analysis for Axially Loaded Member</a:t>
            </a:r>
          </a:p>
        </p:txBody>
      </p:sp>
    </p:spTree>
    <p:extLst>
      <p:ext uri="{BB962C8B-B14F-4D97-AF65-F5344CB8AC3E}">
        <p14:creationId xmlns:p14="http://schemas.microsoft.com/office/powerpoint/2010/main" val="29718674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D636BED-F0C4-4A36-9F20-A6C05B9FE7DB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30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7851775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AACLOVZ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191000"/>
            <a:ext cx="2559050" cy="245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85681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4935A0B-FF5F-4F51-A881-1F68B4C7E1A5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31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07" b="59062"/>
          <a:stretch>
            <a:fillRect/>
          </a:stretch>
        </p:blipFill>
        <p:spPr bwMode="auto">
          <a:xfrm>
            <a:off x="0" y="-990600"/>
            <a:ext cx="8077200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AACLOWA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209800"/>
            <a:ext cx="4495800" cy="437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20014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77C1987-E874-44BF-9CB0-95F46320A6C1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32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1204913"/>
            <a:ext cx="7731125" cy="252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 descr="AACLOWB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010025"/>
            <a:ext cx="358140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05984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668FE76F-6D06-4009-B6CF-94B6393FFDC0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33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066800"/>
            <a:ext cx="7694613" cy="284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833813"/>
            <a:ext cx="3482975" cy="302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12950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721186C-BA76-4997-BF22-9B3F1A2DA066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34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90600"/>
            <a:ext cx="7658100" cy="398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724400"/>
            <a:ext cx="4114800" cy="209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89444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80D52A7-6D29-489D-8F6E-E69300D2C189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35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dirty="0">
                <a:latin typeface="Arial" panose="020B0604020202020204" pitchFamily="34" charset="0"/>
              </a:rPr>
              <a:t>After subdividing the load into components, the </a:t>
            </a:r>
            <a:r>
              <a:rPr lang="en-US" altLang="en-US" sz="2800" i="1" dirty="0">
                <a:latin typeface="Arial" panose="020B0604020202020204" pitchFamily="34" charset="0"/>
              </a:rPr>
              <a:t>principle of superposition</a:t>
            </a:r>
            <a:r>
              <a:rPr lang="en-US" altLang="en-US" sz="2800" dirty="0">
                <a:latin typeface="Arial" panose="020B0604020202020204" pitchFamily="34" charset="0"/>
              </a:rPr>
              <a:t> states that the resultant stress or displacement at the point can be determined by first finding the stress or displacement caused by each component load acting </a:t>
            </a:r>
            <a:r>
              <a:rPr lang="en-US" altLang="en-US" sz="2800" i="1" dirty="0">
                <a:latin typeface="Arial" panose="020B0604020202020204" pitchFamily="34" charset="0"/>
              </a:rPr>
              <a:t>separately</a:t>
            </a:r>
            <a:r>
              <a:rPr lang="en-US" altLang="en-US" sz="2800" dirty="0">
                <a:latin typeface="Arial" panose="020B0604020202020204" pitchFamily="34" charset="0"/>
              </a:rPr>
              <a:t> on the member.</a:t>
            </a:r>
          </a:p>
          <a:p>
            <a:r>
              <a:rPr lang="en-US" altLang="en-US" sz="2800" dirty="0">
                <a:latin typeface="Arial" panose="020B0604020202020204" pitchFamily="34" charset="0"/>
              </a:rPr>
              <a:t>Resultant stress/displacement determined algebraically by adding the contributions of each component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334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latin typeface="Arial" panose="020B0604020202020204" pitchFamily="34" charset="0"/>
              </a:rPr>
              <a:t>Principle of Superposition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6821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8C76C98-B9C4-4EA0-9328-4E546F3FF522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36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295400"/>
            <a:ext cx="8534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>
                <a:latin typeface="Arial" panose="020B0604020202020204" pitchFamily="34" charset="0"/>
              </a:rPr>
              <a:t>Used to also solve statically indeterminate problems by using superposition of the forces acting on the free-body diagram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First, choose any one of the two supports as “redundant” and remove its effect on the bar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Thus, the bar becomes statically determinate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Apply principle of superposition and solve the equations simultaneously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0063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4.5 FORCE METHOD OF ANALYSIS FOR AXIALLY LOADED MEMBERS</a:t>
            </a:r>
          </a:p>
        </p:txBody>
      </p:sp>
    </p:spTree>
    <p:extLst>
      <p:ext uri="{BB962C8B-B14F-4D97-AF65-F5344CB8AC3E}">
        <p14:creationId xmlns:p14="http://schemas.microsoft.com/office/powerpoint/2010/main" val="33074449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D3593F7-5A29-4632-8A77-31EDD2735FA6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37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534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>
                <a:latin typeface="Arial" panose="020B0604020202020204" pitchFamily="34" charset="0"/>
              </a:rPr>
              <a:t>From free-body diagram, we can determine the reaction at </a:t>
            </a:r>
            <a:r>
              <a:rPr lang="en-US" altLang="en-US" i="1"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0063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4.5 FORCE METHOD OF ANALYSIS FOR AXIALLY LOADED MEMBERS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0"/>
            <a:ext cx="27813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590800"/>
            <a:ext cx="3028950" cy="271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590800"/>
            <a:ext cx="285750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562600" y="3352800"/>
            <a:ext cx="5111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5400">
                <a:solidFill>
                  <a:srgbClr val="FF0000"/>
                </a:solidFill>
                <a:latin typeface="Arial" panose="020B0604020202020204" pitchFamily="34" charset="0"/>
              </a:rPr>
              <a:t>+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667000" y="3352800"/>
            <a:ext cx="584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5400">
                <a:solidFill>
                  <a:srgbClr val="FF0000"/>
                </a:solidFill>
                <a:latin typeface="Arial" panose="020B0604020202020204" pitchFamily="34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37080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2D145FC-A677-4674-A833-4A44085D30A5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38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914400"/>
            <a:ext cx="86058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b="1">
                <a:solidFill>
                  <a:srgbClr val="CC3300"/>
                </a:solidFill>
                <a:latin typeface="Arial" panose="020B0604020202020204" pitchFamily="34" charset="0"/>
              </a:rPr>
              <a:t>Procedure for Analysis</a:t>
            </a:r>
          </a:p>
          <a:p>
            <a:pPr>
              <a:buFontTx/>
              <a:buNone/>
            </a:pPr>
            <a:r>
              <a:rPr lang="en-US" altLang="en-US">
                <a:solidFill>
                  <a:schemeClr val="accent2"/>
                </a:solidFill>
                <a:latin typeface="Arial" panose="020B0604020202020204" pitchFamily="34" charset="0"/>
              </a:rPr>
              <a:t>Compatibility</a:t>
            </a:r>
          </a:p>
          <a:p>
            <a:r>
              <a:rPr lang="en-US" altLang="en-US">
                <a:latin typeface="Arial" panose="020B0604020202020204" pitchFamily="34" charset="0"/>
              </a:rPr>
              <a:t>Choose one of the supports as redundant and write the equation of compatibility.</a:t>
            </a:r>
          </a:p>
          <a:p>
            <a:r>
              <a:rPr lang="en-US" altLang="en-US">
                <a:latin typeface="Arial" panose="020B0604020202020204" pitchFamily="34" charset="0"/>
              </a:rPr>
              <a:t>Known displacement at redundant support (usually zero), equated to displacement at support caused </a:t>
            </a:r>
            <a:r>
              <a:rPr lang="en-US" altLang="en-US" i="1">
                <a:latin typeface="Arial" panose="020B0604020202020204" pitchFamily="34" charset="0"/>
              </a:rPr>
              <a:t>only</a:t>
            </a:r>
            <a:r>
              <a:rPr lang="en-US" altLang="en-US">
                <a:latin typeface="Arial" panose="020B0604020202020204" pitchFamily="34" charset="0"/>
              </a:rPr>
              <a:t> by external loads acting on the member </a:t>
            </a:r>
            <a:r>
              <a:rPr lang="en-US" altLang="en-US" i="1">
                <a:latin typeface="Arial" panose="020B0604020202020204" pitchFamily="34" charset="0"/>
              </a:rPr>
              <a:t>plus </a:t>
            </a:r>
            <a:r>
              <a:rPr lang="en-US" altLang="en-US">
                <a:latin typeface="Arial" panose="020B0604020202020204" pitchFamily="34" charset="0"/>
              </a:rPr>
              <a:t>the displacement at the support caused </a:t>
            </a:r>
            <a:r>
              <a:rPr lang="en-US" altLang="en-US" i="1">
                <a:latin typeface="Arial" panose="020B0604020202020204" pitchFamily="34" charset="0"/>
              </a:rPr>
              <a:t>only</a:t>
            </a:r>
            <a:r>
              <a:rPr lang="en-US" altLang="en-US">
                <a:latin typeface="Arial" panose="020B0604020202020204" pitchFamily="34" charset="0"/>
              </a:rPr>
              <a:t> by the redundant reaction acting on the member.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0063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4.5 FORCE METHOD OF ANALYSIS FOR AXIALLY LOADED MEMBERS</a:t>
            </a:r>
          </a:p>
        </p:txBody>
      </p:sp>
    </p:spTree>
    <p:extLst>
      <p:ext uri="{BB962C8B-B14F-4D97-AF65-F5344CB8AC3E}">
        <p14:creationId xmlns:p14="http://schemas.microsoft.com/office/powerpoint/2010/main" val="18799030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14A23F7-C5AF-40C0-B58F-1D04FA155D21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39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6058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b="1">
                <a:solidFill>
                  <a:srgbClr val="CC3300"/>
                </a:solidFill>
                <a:latin typeface="Arial" panose="020B0604020202020204" pitchFamily="34" charset="0"/>
              </a:rPr>
              <a:t>Procedure for Analysis</a:t>
            </a:r>
          </a:p>
          <a:p>
            <a:pPr>
              <a:buFontTx/>
              <a:buNone/>
            </a:pPr>
            <a:r>
              <a:rPr lang="en-US" altLang="en-US">
                <a:solidFill>
                  <a:schemeClr val="accent2"/>
                </a:solidFill>
                <a:latin typeface="Arial" panose="020B0604020202020204" pitchFamily="34" charset="0"/>
              </a:rPr>
              <a:t>Compatibility</a:t>
            </a:r>
          </a:p>
          <a:p>
            <a:r>
              <a:rPr lang="en-US" altLang="en-US">
                <a:latin typeface="Arial" panose="020B0604020202020204" pitchFamily="34" charset="0"/>
              </a:rPr>
              <a:t>Express external load and redundant displacements in terms of the loadings using load-displacement relationship</a:t>
            </a:r>
          </a:p>
          <a:p>
            <a:r>
              <a:rPr lang="en-US" altLang="en-US">
                <a:latin typeface="Arial" panose="020B0604020202020204" pitchFamily="34" charset="0"/>
              </a:rPr>
              <a:t>Use compatibility equation to solve for magnitude of redundant force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0063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4.5 FORCE METHOD OF ANALYSIS FOR AXIALLY LOADED MEMBERS</a:t>
            </a:r>
          </a:p>
        </p:txBody>
      </p:sp>
    </p:spTree>
    <p:extLst>
      <p:ext uri="{BB962C8B-B14F-4D97-AF65-F5344CB8AC3E}">
        <p14:creationId xmlns:p14="http://schemas.microsoft.com/office/powerpoint/2010/main" val="1274890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346075" y="346075"/>
            <a:ext cx="8683625" cy="457200"/>
          </a:xfrm>
          <a:prstGeom prst="rect">
            <a:avLst/>
          </a:prstGeom>
          <a:solidFill>
            <a:srgbClr val="D2CFDB"/>
          </a:solidFill>
          <a:ln w="9525">
            <a:solidFill>
              <a:srgbClr val="384868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sz="2800" dirty="0">
                <a:solidFill>
                  <a:srgbClr val="BE5F00"/>
                </a:solidFill>
                <a:latin typeface="Arial MT"/>
                <a:cs typeface="Arial MT"/>
              </a:rPr>
              <a:t>Deformations</a:t>
            </a:r>
            <a:r>
              <a:rPr sz="2800" spc="-90" dirty="0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sz="2800" spc="-10" dirty="0">
                <a:solidFill>
                  <a:srgbClr val="BE5F00"/>
                </a:solidFill>
                <a:latin typeface="Arial MT"/>
                <a:cs typeface="Arial MT"/>
              </a:rPr>
              <a:t>Under</a:t>
            </a:r>
            <a:r>
              <a:rPr sz="2800" spc="-180" dirty="0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BE5F00"/>
                </a:solidFill>
                <a:latin typeface="Arial MT"/>
                <a:cs typeface="Arial MT"/>
              </a:rPr>
              <a:t>Axial</a:t>
            </a:r>
            <a:r>
              <a:rPr sz="2800" spc="-65" dirty="0">
                <a:solidFill>
                  <a:srgbClr val="BE5F00"/>
                </a:solidFill>
                <a:latin typeface="Arial MT"/>
                <a:cs typeface="Arial MT"/>
              </a:rPr>
              <a:t> </a:t>
            </a:r>
            <a:r>
              <a:rPr sz="2800" spc="-10" dirty="0">
                <a:solidFill>
                  <a:srgbClr val="BE5F00"/>
                </a:solidFill>
                <a:latin typeface="Arial MT"/>
                <a:cs typeface="Arial MT"/>
              </a:rPr>
              <a:t>Loading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085940" y="1884581"/>
            <a:ext cx="8153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2125" algn="l"/>
              </a:tabLst>
            </a:pPr>
            <a:r>
              <a:rPr sz="2000" i="1" spc="-50" dirty="0">
                <a:latin typeface="Times New Roman"/>
                <a:cs typeface="Times New Roman"/>
              </a:rPr>
              <a:t>E</a:t>
            </a:r>
            <a:r>
              <a:rPr sz="2000" i="1" dirty="0">
                <a:latin typeface="Times New Roman"/>
                <a:cs typeface="Times New Roman"/>
              </a:rPr>
              <a:t>	</a:t>
            </a:r>
            <a:r>
              <a:rPr sz="2000" i="1" spc="-25" dirty="0">
                <a:latin typeface="Times New Roman"/>
                <a:cs typeface="Times New Roman"/>
              </a:rPr>
              <a:t>AE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33433" y="1518177"/>
            <a:ext cx="1309370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3150" baseline="-33068" dirty="0">
                <a:latin typeface="Symbol"/>
                <a:cs typeface="Symbol"/>
              </a:rPr>
              <a:t></a:t>
            </a:r>
            <a:r>
              <a:rPr sz="3150" spc="247" baseline="-33068" dirty="0">
                <a:latin typeface="Times New Roman"/>
                <a:cs typeface="Times New Roman"/>
              </a:rPr>
              <a:t> </a:t>
            </a:r>
            <a:r>
              <a:rPr sz="3000" baseline="-34722" dirty="0">
                <a:latin typeface="Symbol"/>
                <a:cs typeface="Symbol"/>
              </a:rPr>
              <a:t></a:t>
            </a:r>
            <a:r>
              <a:rPr sz="3000" spc="-89" baseline="-34722" dirty="0">
                <a:latin typeface="Times New Roman"/>
                <a:cs typeface="Times New Roman"/>
              </a:rPr>
              <a:t> </a:t>
            </a:r>
            <a:r>
              <a:rPr sz="2100" u="sng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</a:t>
            </a:r>
            <a:r>
              <a:rPr sz="2100" spc="350" dirty="0">
                <a:latin typeface="Times New Roman"/>
                <a:cs typeface="Times New Roman"/>
              </a:rPr>
              <a:t> </a:t>
            </a:r>
            <a:r>
              <a:rPr sz="3000" baseline="-34722" dirty="0">
                <a:latin typeface="Symbol"/>
                <a:cs typeface="Symbol"/>
              </a:rPr>
              <a:t></a:t>
            </a:r>
            <a:r>
              <a:rPr sz="3000" spc="15" baseline="-34722" dirty="0">
                <a:latin typeface="Times New Roman"/>
                <a:cs typeface="Times New Roman"/>
              </a:rPr>
              <a:t> </a:t>
            </a:r>
            <a:r>
              <a:rPr sz="2000" u="sng" spc="2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i="1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</a:t>
            </a:r>
            <a:r>
              <a:rPr sz="2000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408487" y="1675436"/>
            <a:ext cx="758190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dirty="0">
                <a:latin typeface="Symbol"/>
                <a:cs typeface="Symbol"/>
              </a:rPr>
              <a:t></a:t>
            </a:r>
            <a:r>
              <a:rPr sz="2100" spc="2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Symbol"/>
                <a:cs typeface="Symbol"/>
              </a:rPr>
              <a:t>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Times New Roman"/>
                <a:cs typeface="Times New Roman"/>
              </a:rPr>
              <a:t>E</a:t>
            </a:r>
            <a:r>
              <a:rPr sz="2100" spc="-25" dirty="0">
                <a:latin typeface="Symbol"/>
                <a:cs typeface="Symbol"/>
              </a:rPr>
              <a:t></a:t>
            </a:r>
            <a:endParaRPr sz="2100">
              <a:latin typeface="Symbol"/>
              <a:cs typeface="Symbo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736340" y="1214628"/>
            <a:ext cx="23031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840" indent="-231140">
              <a:lnSpc>
                <a:spcPct val="100000"/>
              </a:lnSpc>
              <a:spcBef>
                <a:spcPts val="100"/>
              </a:spcBef>
              <a:buChar char="•"/>
              <a:tabLst>
                <a:tab pos="243840" algn="l"/>
              </a:tabLst>
            </a:pP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Hooke’s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Law: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736340" y="2382011"/>
            <a:ext cx="319849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840" indent="-231140">
              <a:lnSpc>
                <a:spcPct val="100000"/>
              </a:lnSpc>
              <a:spcBef>
                <a:spcPts val="100"/>
              </a:spcBef>
              <a:buChar char="•"/>
              <a:tabLst>
                <a:tab pos="243840" algn="l"/>
              </a:tabLst>
            </a:pP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definition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strain: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43749" y="3052981"/>
            <a:ext cx="1670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i="1" spc="-50" dirty="0">
                <a:latin typeface="Times New Roman"/>
                <a:cs typeface="Times New Roman"/>
              </a:rPr>
              <a:t>L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391025" y="2843836"/>
            <a:ext cx="605790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2100" dirty="0">
                <a:latin typeface="Symbol"/>
                <a:cs typeface="Symbol"/>
              </a:rPr>
              <a:t></a:t>
            </a:r>
            <a:r>
              <a:rPr sz="2100" spc="1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Symbol"/>
                <a:cs typeface="Symbol"/>
              </a:rPr>
              <a:t>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3150" u="sng" spc="-75" baseline="33068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</a:t>
            </a:r>
            <a:endParaRPr sz="3150" baseline="33068">
              <a:latin typeface="Symbol"/>
              <a:cs typeface="Symbo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871211" y="4229305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4">
                <a:moveTo>
                  <a:pt x="0" y="0"/>
                </a:moveTo>
                <a:lnTo>
                  <a:pt x="36111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object 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1447800"/>
            <a:ext cx="2600325" cy="3886200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5093134" y="5715191"/>
            <a:ext cx="516890" cy="0"/>
          </a:xfrm>
          <a:custGeom>
            <a:avLst/>
            <a:gdLst/>
            <a:ahLst/>
            <a:cxnLst/>
            <a:rect l="l" t="t" r="r" b="b"/>
            <a:pathLst>
              <a:path w="516889">
                <a:moveTo>
                  <a:pt x="0" y="0"/>
                </a:moveTo>
                <a:lnTo>
                  <a:pt x="51645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685540" y="3549396"/>
            <a:ext cx="4709160" cy="2552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indent="-231140">
              <a:lnSpc>
                <a:spcPct val="100000"/>
              </a:lnSpc>
              <a:spcBef>
                <a:spcPts val="100"/>
              </a:spcBef>
              <a:buChar char="•"/>
              <a:tabLst>
                <a:tab pos="294640" algn="l"/>
              </a:tabLst>
            </a:pPr>
            <a:r>
              <a:rPr sz="2000" dirty="0">
                <a:latin typeface="Times New Roman"/>
                <a:cs typeface="Times New Roman"/>
              </a:rPr>
              <a:t>Equating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solving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for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deformation,</a:t>
            </a:r>
            <a:endParaRPr sz="2000">
              <a:latin typeface="Times New Roman"/>
              <a:cs typeface="Times New Roman"/>
            </a:endParaRPr>
          </a:p>
          <a:p>
            <a:pPr marL="739140">
              <a:lnSpc>
                <a:spcPct val="100000"/>
              </a:lnSpc>
              <a:spcBef>
                <a:spcPts val="15"/>
              </a:spcBef>
            </a:pPr>
            <a:r>
              <a:rPr sz="3150" baseline="-33068" dirty="0">
                <a:latin typeface="Symbol"/>
                <a:cs typeface="Symbol"/>
              </a:rPr>
              <a:t></a:t>
            </a:r>
            <a:r>
              <a:rPr sz="3150" spc="450" baseline="-33068" dirty="0">
                <a:latin typeface="Times New Roman"/>
                <a:cs typeface="Times New Roman"/>
              </a:rPr>
              <a:t> </a:t>
            </a:r>
            <a:r>
              <a:rPr sz="3000" baseline="-34722" dirty="0">
                <a:latin typeface="Symbol"/>
                <a:cs typeface="Symbol"/>
              </a:rPr>
              <a:t></a:t>
            </a:r>
            <a:r>
              <a:rPr sz="3000" spc="450" baseline="-34722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Times New Roman"/>
                <a:cs typeface="Times New Roman"/>
              </a:rPr>
              <a:t>PL</a:t>
            </a:r>
            <a:endParaRPr sz="2000">
              <a:latin typeface="Times New Roman"/>
              <a:cs typeface="Times New Roman"/>
            </a:endParaRPr>
          </a:p>
          <a:p>
            <a:pPr marL="1214120">
              <a:lnSpc>
                <a:spcPct val="100000"/>
              </a:lnSpc>
              <a:spcBef>
                <a:spcPts val="355"/>
              </a:spcBef>
            </a:pPr>
            <a:r>
              <a:rPr sz="2000" i="1" spc="-25" dirty="0">
                <a:latin typeface="Times New Roman"/>
                <a:cs typeface="Times New Roman"/>
              </a:rPr>
              <a:t>AE</a:t>
            </a:r>
            <a:endParaRPr sz="2000">
              <a:latin typeface="Times New Roman"/>
              <a:cs typeface="Times New Roman"/>
            </a:endParaRPr>
          </a:p>
          <a:p>
            <a:pPr marL="290830" marR="43180" indent="-227329">
              <a:lnSpc>
                <a:spcPct val="100000"/>
              </a:lnSpc>
              <a:spcBef>
                <a:spcPts val="1525"/>
              </a:spcBef>
              <a:buChar char="•"/>
              <a:tabLst>
                <a:tab pos="290830" algn="l"/>
              </a:tabLst>
            </a:pPr>
            <a:r>
              <a:rPr sz="2000" dirty="0">
                <a:latin typeface="Times New Roman"/>
                <a:cs typeface="Times New Roman"/>
              </a:rPr>
              <a:t>With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variations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loading,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cross-</a:t>
            </a:r>
            <a:r>
              <a:rPr sz="2000" dirty="0">
                <a:latin typeface="Times New Roman"/>
                <a:cs typeface="Times New Roman"/>
              </a:rPr>
              <a:t>section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or </a:t>
            </a:r>
            <a:r>
              <a:rPr sz="2000" dirty="0">
                <a:latin typeface="Times New Roman"/>
                <a:cs typeface="Times New Roman"/>
              </a:rPr>
              <a:t>material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properties,</a:t>
            </a:r>
            <a:endParaRPr sz="2000">
              <a:latin typeface="Times New Roman"/>
              <a:cs typeface="Times New Roman"/>
            </a:endParaRPr>
          </a:p>
          <a:p>
            <a:pPr marL="739140">
              <a:lnSpc>
                <a:spcPct val="100000"/>
              </a:lnSpc>
              <a:spcBef>
                <a:spcPts val="50"/>
              </a:spcBef>
            </a:pPr>
            <a:r>
              <a:rPr sz="3150" baseline="-34391" dirty="0">
                <a:latin typeface="Symbol"/>
                <a:cs typeface="Symbol"/>
              </a:rPr>
              <a:t></a:t>
            </a:r>
            <a:r>
              <a:rPr sz="3150" spc="465" baseline="-34391" dirty="0">
                <a:latin typeface="Times New Roman"/>
                <a:cs typeface="Times New Roman"/>
              </a:rPr>
              <a:t> </a:t>
            </a:r>
            <a:r>
              <a:rPr sz="3000" baseline="-36111" dirty="0">
                <a:latin typeface="Symbol"/>
                <a:cs typeface="Symbol"/>
              </a:rPr>
              <a:t></a:t>
            </a:r>
            <a:r>
              <a:rPr sz="3000" spc="15" baseline="-36111" dirty="0">
                <a:latin typeface="Times New Roman"/>
                <a:cs typeface="Times New Roman"/>
              </a:rPr>
              <a:t> </a:t>
            </a:r>
            <a:r>
              <a:rPr sz="3000" baseline="-40277" dirty="0">
                <a:latin typeface="Symbol"/>
                <a:cs typeface="Symbol"/>
              </a:rPr>
              <a:t></a:t>
            </a:r>
            <a:r>
              <a:rPr sz="3000" spc="270" baseline="-40277" dirty="0">
                <a:latin typeface="Times New Roman"/>
                <a:cs typeface="Times New Roman"/>
              </a:rPr>
              <a:t> </a:t>
            </a:r>
            <a:r>
              <a:rPr sz="2000" i="1" spc="-155" dirty="0">
                <a:latin typeface="Times New Roman"/>
                <a:cs typeface="Times New Roman"/>
              </a:rPr>
              <a:t>P</a:t>
            </a:r>
            <a:r>
              <a:rPr sz="2550" i="1" spc="-232" baseline="-16339" dirty="0">
                <a:latin typeface="Times New Roman"/>
                <a:cs typeface="Times New Roman"/>
              </a:rPr>
              <a:t>i</a:t>
            </a:r>
            <a:r>
              <a:rPr sz="2550" i="1" spc="-284" baseline="-16339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Times New Roman"/>
                <a:cs typeface="Times New Roman"/>
              </a:rPr>
              <a:t>L</a:t>
            </a:r>
            <a:r>
              <a:rPr sz="2550" i="1" spc="-37" baseline="-16339" dirty="0">
                <a:latin typeface="Times New Roman"/>
                <a:cs typeface="Times New Roman"/>
              </a:rPr>
              <a:t>i</a:t>
            </a:r>
            <a:endParaRPr sz="2550" baseline="-16339">
              <a:latin typeface="Times New Roman"/>
              <a:cs typeface="Times New Roman"/>
            </a:endParaRPr>
          </a:p>
          <a:p>
            <a:pPr marL="1238250">
              <a:lnSpc>
                <a:spcPct val="100000"/>
              </a:lnSpc>
              <a:spcBef>
                <a:spcPts val="905"/>
              </a:spcBef>
              <a:tabLst>
                <a:tab pos="1436370" algn="l"/>
              </a:tabLst>
            </a:pPr>
            <a:r>
              <a:rPr sz="1700" i="1" spc="-50" dirty="0">
                <a:latin typeface="Times New Roman"/>
                <a:cs typeface="Times New Roman"/>
              </a:rPr>
              <a:t>i</a:t>
            </a:r>
            <a:r>
              <a:rPr sz="1700" i="1" dirty="0">
                <a:latin typeface="Times New Roman"/>
                <a:cs typeface="Times New Roman"/>
              </a:rPr>
              <a:t>	</a:t>
            </a:r>
            <a:r>
              <a:rPr sz="3000" i="1" spc="-120" baseline="13888" dirty="0">
                <a:latin typeface="Times New Roman"/>
                <a:cs typeface="Times New Roman"/>
              </a:rPr>
              <a:t>A</a:t>
            </a:r>
            <a:r>
              <a:rPr sz="1700" i="1" spc="-80" dirty="0">
                <a:latin typeface="Times New Roman"/>
                <a:cs typeface="Times New Roman"/>
              </a:rPr>
              <a:t>i</a:t>
            </a:r>
            <a:r>
              <a:rPr sz="1700" i="1" spc="-175" dirty="0">
                <a:latin typeface="Times New Roman"/>
                <a:cs typeface="Times New Roman"/>
              </a:rPr>
              <a:t> </a:t>
            </a:r>
            <a:r>
              <a:rPr sz="3000" i="1" spc="-37" baseline="13888" dirty="0">
                <a:latin typeface="Times New Roman"/>
                <a:cs typeface="Times New Roman"/>
              </a:rPr>
              <a:t>E</a:t>
            </a:r>
            <a:r>
              <a:rPr sz="1700" i="1" spc="-25" dirty="0">
                <a:latin typeface="Times New Roman"/>
                <a:cs typeface="Times New Roman"/>
              </a:rPr>
              <a:t>i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xfrm>
            <a:off x="8371840" y="6637232"/>
            <a:ext cx="452754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200" b="1" i="0">
                <a:solidFill>
                  <a:srgbClr val="FF9933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lang="en-MY"/>
              <a:t>2</a:t>
            </a:r>
            <a:r>
              <a:rPr lang="en-MY" spc="-10"/>
              <a:t> </a:t>
            </a:r>
            <a:r>
              <a:rPr lang="en-MY"/>
              <a:t>- </a:t>
            </a:r>
            <a:fld id="{81D60167-4931-47E6-BA6A-407CBD079E47}" type="slidenum">
              <a:rPr spc="-25" smtClean="0"/>
              <a:pPr marL="12700">
                <a:lnSpc>
                  <a:spcPts val="1425"/>
                </a:lnSpc>
              </a:pPr>
              <a:t>4</a:t>
            </a:fld>
            <a:endParaRPr spc="-25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FB20F6C4-1C26-46E5-BA22-845A8153CE00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40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6058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b="1">
                <a:solidFill>
                  <a:srgbClr val="CC3300"/>
                </a:solidFill>
                <a:latin typeface="Arial" panose="020B0604020202020204" pitchFamily="34" charset="0"/>
              </a:rPr>
              <a:t>Procedure for Analysis</a:t>
            </a:r>
          </a:p>
          <a:p>
            <a:pPr>
              <a:buFontTx/>
              <a:buNone/>
            </a:pPr>
            <a:r>
              <a:rPr lang="en-US" altLang="en-US">
                <a:solidFill>
                  <a:schemeClr val="accent2"/>
                </a:solidFill>
                <a:latin typeface="Arial" panose="020B0604020202020204" pitchFamily="34" charset="0"/>
              </a:rPr>
              <a:t>Equilibrium</a:t>
            </a:r>
          </a:p>
          <a:p>
            <a:r>
              <a:rPr lang="en-US" altLang="en-US">
                <a:latin typeface="Arial" panose="020B0604020202020204" pitchFamily="34" charset="0"/>
              </a:rPr>
              <a:t>Draw a free-body diagram and write appropriate equations of equilibrium for member using calculated result for redundant force.</a:t>
            </a:r>
          </a:p>
          <a:p>
            <a:r>
              <a:rPr lang="en-US" altLang="en-US">
                <a:latin typeface="Arial" panose="020B0604020202020204" pitchFamily="34" charset="0"/>
              </a:rPr>
              <a:t>Solve the equations for other reactions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0063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000">
                <a:solidFill>
                  <a:schemeClr val="bg1"/>
                </a:solidFill>
              </a:rPr>
              <a:t>4.5 FORCE METHOD OF ANALYSIS FOR AXIALLY LOADED MEMBERS</a:t>
            </a:r>
          </a:p>
        </p:txBody>
      </p:sp>
    </p:spTree>
    <p:extLst>
      <p:ext uri="{BB962C8B-B14F-4D97-AF65-F5344CB8AC3E}">
        <p14:creationId xmlns:p14="http://schemas.microsoft.com/office/powerpoint/2010/main" val="3340724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600"/>
          <a:stretch>
            <a:fillRect/>
          </a:stretch>
        </p:blipFill>
        <p:spPr bwMode="auto">
          <a:xfrm>
            <a:off x="385763" y="371475"/>
            <a:ext cx="8301037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Picture27a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4F4F2"/>
              </a:clrFrom>
              <a:clrTo>
                <a:srgbClr val="F4F4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6096000"/>
            <a:ext cx="88265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AACLOWH0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752600"/>
            <a:ext cx="32004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69215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00"/>
          <a:stretch>
            <a:fillRect/>
          </a:stretch>
        </p:blipFill>
        <p:spPr bwMode="auto">
          <a:xfrm>
            <a:off x="385763" y="371475"/>
            <a:ext cx="5738812" cy="663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AACLOWH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990600"/>
            <a:ext cx="24384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Picture27a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8F8F6"/>
              </a:clrFrom>
              <a:clrTo>
                <a:srgbClr val="F8F8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275" y="5472113"/>
            <a:ext cx="88265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6898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F5362EC0-D4DB-4759-A0A0-DC0C47999352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43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EXAMPLE 4.5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74738"/>
            <a:ext cx="8458200" cy="281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Steel rod shown has diameter of 5 mm. Attached to fixed wall at </a:t>
            </a:r>
            <a:r>
              <a:rPr lang="en-US" altLang="en-US" sz="2800" i="1"/>
              <a:t>A</a:t>
            </a:r>
            <a:r>
              <a:rPr lang="en-US" altLang="en-US" sz="2800">
                <a:latin typeface="Arial" panose="020B0604020202020204" pitchFamily="34" charset="0"/>
              </a:rPr>
              <a:t>, and before it is loaded, there is a gap between the wall at </a:t>
            </a:r>
            <a:r>
              <a:rPr lang="en-US" altLang="en-US" sz="2800" i="1"/>
              <a:t>B’</a:t>
            </a:r>
            <a:r>
              <a:rPr lang="en-US" altLang="en-US" sz="2800">
                <a:latin typeface="Arial" panose="020B0604020202020204" pitchFamily="34" charset="0"/>
              </a:rPr>
              <a:t> and the rod of 1 mm.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Determine reactions at </a:t>
            </a:r>
            <a:r>
              <a:rPr lang="en-US" altLang="en-US" sz="2800" i="1"/>
              <a:t>A</a:t>
            </a:r>
            <a:r>
              <a:rPr lang="en-US" altLang="en-US" sz="2800">
                <a:latin typeface="Arial" panose="020B0604020202020204" pitchFamily="34" charset="0"/>
              </a:rPr>
              <a:t> and </a:t>
            </a:r>
            <a:r>
              <a:rPr lang="en-US" altLang="en-US" sz="2800" i="1"/>
              <a:t>B’</a:t>
            </a:r>
            <a:r>
              <a:rPr lang="en-US" altLang="en-US" sz="2800">
                <a:latin typeface="Arial" panose="020B0604020202020204" pitchFamily="34" charset="0"/>
              </a:rPr>
              <a:t> if rod is subjected to axial force of </a:t>
            </a:r>
            <a:r>
              <a:rPr lang="en-US" altLang="en-US" sz="2800" i="1"/>
              <a:t>P</a:t>
            </a:r>
            <a:r>
              <a:rPr lang="en-US" altLang="en-US" sz="2800"/>
              <a:t> = 20 kN</a:t>
            </a:r>
            <a:r>
              <a:rPr lang="en-US" altLang="en-US" sz="2800">
                <a:latin typeface="Arial" panose="020B0604020202020204" pitchFamily="34" charset="0"/>
              </a:rPr>
              <a:t>. 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Neglect size of collar at </a:t>
            </a:r>
            <a:r>
              <a:rPr lang="en-US" altLang="en-US" sz="2800" i="1"/>
              <a:t>C</a:t>
            </a:r>
            <a:r>
              <a:rPr lang="en-US" altLang="en-US" sz="2800">
                <a:latin typeface="Arial" panose="020B0604020202020204" pitchFamily="34" charset="0"/>
              </a:rPr>
              <a:t>. Take </a:t>
            </a:r>
            <a:r>
              <a:rPr lang="en-US" altLang="en-US" sz="2800" i="1"/>
              <a:t>E</a:t>
            </a:r>
            <a:r>
              <a:rPr lang="en-US" altLang="en-US" sz="2800" i="1" baseline="-25000"/>
              <a:t>st</a:t>
            </a:r>
            <a:r>
              <a:rPr lang="en-US" altLang="en-US" sz="2800"/>
              <a:t> = 200 GPa</a:t>
            </a:r>
          </a:p>
        </p:txBody>
      </p:sp>
      <p:pic>
        <p:nvPicPr>
          <p:cNvPr id="5" name="Picture 8" descr="AACLOVU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030663"/>
            <a:ext cx="4662488" cy="206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51710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C6774406-265C-4274-8246-CA1ED2FF220B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44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EXAMPLE 4.5 (SOLN)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54000" y="1066800"/>
            <a:ext cx="8890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>
                <a:solidFill>
                  <a:schemeClr val="accent2"/>
                </a:solidFill>
                <a:latin typeface="Arial" panose="020B0604020202020204" pitchFamily="34" charset="0"/>
              </a:rPr>
              <a:t>Equilibrium</a:t>
            </a:r>
          </a:p>
          <a:p>
            <a:pPr marL="0" indent="0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Assume force </a:t>
            </a:r>
            <a:r>
              <a:rPr lang="en-US" altLang="en-US" sz="2800" b="1">
                <a:latin typeface="Arial" panose="020B0604020202020204" pitchFamily="34" charset="0"/>
              </a:rPr>
              <a:t>P</a:t>
            </a:r>
            <a:r>
              <a:rPr lang="en-US" altLang="en-US" sz="2800">
                <a:latin typeface="Arial" panose="020B0604020202020204" pitchFamily="34" charset="0"/>
              </a:rPr>
              <a:t> large enough to cause rod’s end </a:t>
            </a:r>
            <a:r>
              <a:rPr lang="en-US" altLang="en-US" sz="2800" i="1"/>
              <a:t>B</a:t>
            </a:r>
            <a:r>
              <a:rPr lang="en-US" altLang="en-US" sz="2800">
                <a:latin typeface="Arial" panose="020B0604020202020204" pitchFamily="34" charset="0"/>
              </a:rPr>
              <a:t> to contact wall at </a:t>
            </a:r>
            <a:r>
              <a:rPr lang="en-US" altLang="en-US" sz="2800" i="1"/>
              <a:t>B’</a:t>
            </a:r>
            <a:r>
              <a:rPr lang="en-US" altLang="en-US" sz="2800">
                <a:latin typeface="Arial" panose="020B0604020202020204" pitchFamily="34" charset="0"/>
              </a:rPr>
              <a:t>. Equilibrium requires</a:t>
            </a:r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4572000" y="3976688"/>
            <a:ext cx="2254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n-US" sz="2800" i="1">
                <a:cs typeface="Times New Roman" panose="02020603050405020304" pitchFamily="18" charset="0"/>
              </a:rPr>
              <a:t>δ</a:t>
            </a:r>
            <a:r>
              <a:rPr lang="en-US" altLang="en-US" sz="2800" i="1" baseline="-25000">
                <a:cs typeface="Times New Roman" panose="02020603050405020304" pitchFamily="18" charset="0"/>
              </a:rPr>
              <a:t>B/A</a:t>
            </a:r>
            <a:r>
              <a:rPr lang="en-US" altLang="en-US" sz="2800"/>
              <a:t> = 0.001 m</a:t>
            </a:r>
          </a:p>
        </p:txBody>
      </p:sp>
      <p:sp>
        <p:nvSpPr>
          <p:cNvPr id="6" name="Rectangle 24"/>
          <p:cNvSpPr>
            <a:spLocks noChangeArrowheads="1"/>
          </p:cNvSpPr>
          <p:nvPr/>
        </p:nvSpPr>
        <p:spPr bwMode="auto">
          <a:xfrm>
            <a:off x="2667000" y="2667000"/>
            <a:ext cx="4252913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− </a:t>
            </a:r>
            <a:r>
              <a:rPr lang="en-US" altLang="en-US" sz="2800" i="1">
                <a:sym typeface="Symbol" panose="05050102010706020507" pitchFamily="18" charset="2"/>
              </a:rPr>
              <a:t>F</a:t>
            </a:r>
            <a:r>
              <a:rPr lang="en-US" altLang="en-US" sz="2800" i="1" baseline="-25000">
                <a:sym typeface="Symbol" panose="05050102010706020507" pitchFamily="18" charset="2"/>
              </a:rPr>
              <a:t>A</a:t>
            </a:r>
            <a:r>
              <a:rPr lang="en-US" altLang="en-US" sz="2800">
                <a:sym typeface="Symbol" panose="05050102010706020507" pitchFamily="18" charset="2"/>
              </a:rPr>
              <a:t> </a:t>
            </a:r>
            <a:r>
              <a:rPr lang="en-US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− </a:t>
            </a:r>
            <a:r>
              <a:rPr lang="en-US" altLang="en-US" sz="2800" i="1">
                <a:sym typeface="Symbol" panose="05050102010706020507" pitchFamily="18" charset="2"/>
              </a:rPr>
              <a:t>F</a:t>
            </a:r>
            <a:r>
              <a:rPr lang="en-US" altLang="en-US" sz="2800" i="1" baseline="-25000">
                <a:sym typeface="Symbol" panose="05050102010706020507" pitchFamily="18" charset="2"/>
              </a:rPr>
              <a:t>B</a:t>
            </a:r>
            <a:r>
              <a:rPr lang="en-US" altLang="en-US" sz="2800">
                <a:sym typeface="Symbol" panose="05050102010706020507" pitchFamily="18" charset="2"/>
              </a:rPr>
              <a:t> + 20(10</a:t>
            </a:r>
            <a:r>
              <a:rPr lang="en-US" altLang="en-US" sz="2800" baseline="30000">
                <a:sym typeface="Symbol" panose="05050102010706020507" pitchFamily="18" charset="2"/>
              </a:rPr>
              <a:t>3</a:t>
            </a:r>
            <a:r>
              <a:rPr lang="en-US" altLang="en-US" sz="2800">
                <a:sym typeface="Symbol" panose="05050102010706020507" pitchFamily="18" charset="2"/>
              </a:rPr>
              <a:t>) N = 0</a:t>
            </a:r>
            <a:endParaRPr lang="el-GR" altLang="en-US" sz="2800">
              <a:sym typeface="Symbol" panose="05050102010706020507" pitchFamily="18" charset="2"/>
            </a:endParaRPr>
          </a:p>
        </p:txBody>
      </p:sp>
      <p:pic>
        <p:nvPicPr>
          <p:cNvPr id="7" name="Picture 26" descr="AACLOVV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876800"/>
            <a:ext cx="525780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533400" y="2667000"/>
            <a:ext cx="1524000" cy="533400"/>
            <a:chOff x="336" y="1680"/>
            <a:chExt cx="960" cy="336"/>
          </a:xfrm>
        </p:grpSpPr>
        <p:sp>
          <p:nvSpPr>
            <p:cNvPr id="9" name="Rectangle 27"/>
            <p:cNvSpPr>
              <a:spLocks noChangeArrowheads="1"/>
            </p:cNvSpPr>
            <p:nvPr/>
          </p:nvSpPr>
          <p:spPr bwMode="auto">
            <a:xfrm>
              <a:off x="384" y="1680"/>
              <a:ext cx="912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cs typeface="Times New Roman" panose="02020603050405020304" pitchFamily="18" charset="0"/>
                  <a:sym typeface="Symbol" panose="05050102010706020507" pitchFamily="18" charset="2"/>
                </a:rPr>
                <a:t>+ </a:t>
              </a:r>
              <a:r>
                <a:rPr lang="en-US" altLang="en-US" sz="2800" i="1">
                  <a:sym typeface="Symbol" panose="05050102010706020507" pitchFamily="18" charset="2"/>
                </a:rPr>
                <a:t>F</a:t>
              </a:r>
              <a:r>
                <a:rPr lang="en-US" altLang="en-US" sz="2800">
                  <a:sym typeface="Symbol" panose="05050102010706020507" pitchFamily="18" charset="2"/>
                </a:rPr>
                <a:t> = 0;</a:t>
              </a:r>
              <a:endParaRPr lang="el-GR" altLang="en-US" sz="2800">
                <a:sym typeface="Symbol" panose="05050102010706020507" pitchFamily="18" charset="2"/>
              </a:endParaRPr>
            </a:p>
          </p:txBody>
        </p:sp>
        <p:sp>
          <p:nvSpPr>
            <p:cNvPr id="10" name="Line 28"/>
            <p:cNvSpPr>
              <a:spLocks noChangeShapeType="1"/>
            </p:cNvSpPr>
            <p:nvPr/>
          </p:nvSpPr>
          <p:spPr bwMode="auto">
            <a:xfrm>
              <a:off x="336" y="196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Rectangle 30"/>
          <p:cNvSpPr>
            <a:spLocks noChangeArrowheads="1"/>
          </p:cNvSpPr>
          <p:nvPr/>
        </p:nvSpPr>
        <p:spPr bwMode="auto">
          <a:xfrm>
            <a:off x="330200" y="3505200"/>
            <a:ext cx="8432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solidFill>
                  <a:schemeClr val="accent2"/>
                </a:solidFill>
                <a:latin typeface="Arial" panose="020B0604020202020204" pitchFamily="34" charset="0"/>
              </a:rPr>
              <a:t>Compatibility</a:t>
            </a:r>
          </a:p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Compatibility equation:</a:t>
            </a:r>
          </a:p>
        </p:txBody>
      </p:sp>
    </p:spTree>
    <p:extLst>
      <p:ext uri="{BB962C8B-B14F-4D97-AF65-F5344CB8AC3E}">
        <p14:creationId xmlns:p14="http://schemas.microsoft.com/office/powerpoint/2010/main" val="15983553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9B8B004-9D70-4674-B200-046BD2487186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45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EXAMPLE 4.5 (SOLN)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219200" y="3352800"/>
            <a:ext cx="5943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i="1">
                <a:sym typeface="Symbol" panose="05050102010706020507" pitchFamily="18" charset="2"/>
              </a:rPr>
              <a:t>F</a:t>
            </a:r>
            <a:r>
              <a:rPr lang="en-US" altLang="en-US" sz="2800" i="1" baseline="-25000">
                <a:sym typeface="Symbol" panose="05050102010706020507" pitchFamily="18" charset="2"/>
              </a:rPr>
              <a:t>A</a:t>
            </a:r>
            <a:r>
              <a:rPr lang="en-US" altLang="en-US" sz="2800">
                <a:sym typeface="Symbol" panose="05050102010706020507" pitchFamily="18" charset="2"/>
              </a:rPr>
              <a:t> (0.4 m) </a:t>
            </a:r>
            <a:r>
              <a:rPr lang="en-US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− </a:t>
            </a:r>
            <a:r>
              <a:rPr lang="en-US" altLang="en-US" sz="2800" i="1">
                <a:sym typeface="Symbol" panose="05050102010706020507" pitchFamily="18" charset="2"/>
              </a:rPr>
              <a:t>F</a:t>
            </a:r>
            <a:r>
              <a:rPr lang="en-US" altLang="en-US" sz="2800" i="1" baseline="-25000">
                <a:sym typeface="Symbol" panose="05050102010706020507" pitchFamily="18" charset="2"/>
              </a:rPr>
              <a:t>B </a:t>
            </a:r>
            <a:r>
              <a:rPr lang="en-US" altLang="en-US" sz="2800">
                <a:sym typeface="Symbol" panose="05050102010706020507" pitchFamily="18" charset="2"/>
              </a:rPr>
              <a:t> (0.8 m) = 3927.0 N</a:t>
            </a:r>
            <a:r>
              <a:rPr lang="en-US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·</a:t>
            </a:r>
            <a:r>
              <a:rPr lang="en-US" altLang="en-US" sz="2800">
                <a:sym typeface="Symbol" panose="05050102010706020507" pitchFamily="18" charset="2"/>
              </a:rPr>
              <a:t>m</a:t>
            </a:r>
            <a:endParaRPr lang="el-GR" altLang="en-US" sz="2800">
              <a:sym typeface="Symbol" panose="05050102010706020507" pitchFamily="18" charset="2"/>
            </a:endParaRP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330200" y="1066800"/>
            <a:ext cx="84328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solidFill>
                  <a:schemeClr val="accent2"/>
                </a:solidFill>
                <a:latin typeface="Arial" panose="020B0604020202020204" pitchFamily="34" charset="0"/>
              </a:rPr>
              <a:t>Compatibility</a:t>
            </a:r>
          </a:p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Use load-displacement equations (Eqn 4-2), apply to </a:t>
            </a:r>
            <a:r>
              <a:rPr lang="en-US" altLang="en-US" sz="2800" i="1"/>
              <a:t>AC</a:t>
            </a:r>
            <a:r>
              <a:rPr lang="en-US" altLang="en-US" sz="2800">
                <a:latin typeface="Arial" panose="020B0604020202020204" pitchFamily="34" charset="0"/>
              </a:rPr>
              <a:t> and </a:t>
            </a:r>
            <a:r>
              <a:rPr lang="en-US" altLang="en-US" sz="2800" i="1"/>
              <a:t>CB</a:t>
            </a:r>
          </a:p>
        </p:txBody>
      </p:sp>
      <p:pic>
        <p:nvPicPr>
          <p:cNvPr id="6" name="Picture 12" descr="AACLOVW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4572000"/>
            <a:ext cx="50260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1447800" y="2209800"/>
            <a:ext cx="4953000" cy="1041400"/>
            <a:chOff x="816" y="1443"/>
            <a:chExt cx="3120" cy="656"/>
          </a:xfrm>
        </p:grpSpPr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816" y="1632"/>
              <a:ext cx="160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cs typeface="Times New Roman" panose="02020603050405020304" pitchFamily="18" charset="0"/>
                </a:rPr>
                <a:t>δ</a:t>
              </a:r>
              <a:r>
                <a:rPr lang="en-US" altLang="en-US" sz="2800" i="1" baseline="-25000">
                  <a:cs typeface="Times New Roman" panose="02020603050405020304" pitchFamily="18" charset="0"/>
                </a:rPr>
                <a:t>B/A</a:t>
              </a:r>
              <a:r>
                <a:rPr lang="en-US" altLang="en-US" sz="2800"/>
                <a:t> = 0.001 m =</a:t>
              </a:r>
              <a:endParaRPr lang="en-US" altLang="en-US" sz="2800">
                <a:sym typeface="Symbol" panose="05050102010706020507" pitchFamily="18" charset="2"/>
              </a:endParaRPr>
            </a:p>
          </p:txBody>
        </p:sp>
        <p:sp>
          <p:nvSpPr>
            <p:cNvPr id="9" name="Text Box 13"/>
            <p:cNvSpPr txBox="1">
              <a:spLocks noChangeArrowheads="1"/>
            </p:cNvSpPr>
            <p:nvPr/>
          </p:nvSpPr>
          <p:spPr bwMode="auto">
            <a:xfrm>
              <a:off x="2382" y="1443"/>
              <a:ext cx="703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F</a:t>
              </a:r>
              <a:r>
                <a:rPr lang="en-US" altLang="en-US" sz="2800" i="1" baseline="-25000"/>
                <a:t>A </a:t>
              </a:r>
              <a:r>
                <a:rPr lang="en-US" altLang="en-US" sz="2800" i="1"/>
                <a:t>L</a:t>
              </a:r>
              <a:r>
                <a:rPr lang="en-US" altLang="en-US" sz="2800" i="1" baseline="-25000"/>
                <a:t>AC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/>
                <a:t>AE</a:t>
              </a:r>
            </a:p>
          </p:txBody>
        </p:sp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3233" y="1449"/>
              <a:ext cx="703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F</a:t>
              </a:r>
              <a:r>
                <a:rPr lang="en-US" altLang="en-US" sz="2800" i="1" baseline="-25000"/>
                <a:t>B </a:t>
              </a:r>
              <a:r>
                <a:rPr lang="en-US" altLang="en-US" sz="2800" i="1"/>
                <a:t>L</a:t>
              </a:r>
              <a:r>
                <a:rPr lang="en-US" altLang="en-US" sz="2800" i="1" baseline="-25000"/>
                <a:t>CB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/>
                <a:t>AE</a:t>
              </a:r>
            </a:p>
          </p:txBody>
        </p:sp>
        <p:sp>
          <p:nvSpPr>
            <p:cNvPr id="11" name="Rectangle 15"/>
            <p:cNvSpPr>
              <a:spLocks noChangeArrowheads="1"/>
            </p:cNvSpPr>
            <p:nvPr/>
          </p:nvSpPr>
          <p:spPr bwMode="auto">
            <a:xfrm>
              <a:off x="3022" y="1629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−</a:t>
              </a:r>
            </a:p>
          </p:txBody>
        </p:sp>
        <p:sp>
          <p:nvSpPr>
            <p:cNvPr id="12" name="Line 16"/>
            <p:cNvSpPr>
              <a:spLocks noChangeShapeType="1"/>
            </p:cNvSpPr>
            <p:nvPr/>
          </p:nvSpPr>
          <p:spPr bwMode="auto">
            <a:xfrm>
              <a:off x="2400" y="1794"/>
              <a:ext cx="63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7"/>
            <p:cNvSpPr>
              <a:spLocks noChangeShapeType="1"/>
            </p:cNvSpPr>
            <p:nvPr/>
          </p:nvSpPr>
          <p:spPr bwMode="auto">
            <a:xfrm>
              <a:off x="3255" y="1794"/>
              <a:ext cx="63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304800" y="4052888"/>
            <a:ext cx="39068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Solving simultaneously,</a:t>
            </a:r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2133600" y="6019800"/>
            <a:ext cx="5943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i="1">
                <a:sym typeface="Symbol" panose="05050102010706020507" pitchFamily="18" charset="2"/>
              </a:rPr>
              <a:t>F</a:t>
            </a:r>
            <a:r>
              <a:rPr lang="en-US" altLang="en-US" sz="2800" i="1" baseline="-25000">
                <a:sym typeface="Symbol" panose="05050102010706020507" pitchFamily="18" charset="2"/>
              </a:rPr>
              <a:t>A</a:t>
            </a:r>
            <a:r>
              <a:rPr lang="en-US" altLang="en-US" sz="2800">
                <a:sym typeface="Symbol" panose="05050102010706020507" pitchFamily="18" charset="2"/>
              </a:rPr>
              <a:t> = 16.6 kN	 </a:t>
            </a:r>
            <a:r>
              <a:rPr lang="en-US" altLang="en-US" sz="2800" i="1">
                <a:sym typeface="Symbol" panose="05050102010706020507" pitchFamily="18" charset="2"/>
              </a:rPr>
              <a:t>F</a:t>
            </a:r>
            <a:r>
              <a:rPr lang="en-US" altLang="en-US" sz="2800" i="1" baseline="-25000">
                <a:sym typeface="Symbol" panose="05050102010706020507" pitchFamily="18" charset="2"/>
              </a:rPr>
              <a:t>B</a:t>
            </a:r>
            <a:r>
              <a:rPr lang="en-US" altLang="en-US" sz="2800">
                <a:sym typeface="Symbol" panose="05050102010706020507" pitchFamily="18" charset="2"/>
              </a:rPr>
              <a:t> = 3.39 kN</a:t>
            </a:r>
            <a:endParaRPr lang="el-GR" altLang="en-US" sz="2800"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94642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2F3C327-6C43-410B-94ED-86B3E441EAB4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490538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3600" b="0" dirty="0"/>
              <a:t>Load-Displacement Relationship</a:t>
            </a:r>
          </a:p>
        </p:txBody>
      </p:sp>
      <p:grpSp>
        <p:nvGrpSpPr>
          <p:cNvPr id="6" name="Group 13"/>
          <p:cNvGrpSpPr>
            <a:grpSpLocks/>
          </p:cNvGrpSpPr>
          <p:nvPr/>
        </p:nvGrpSpPr>
        <p:grpSpPr bwMode="auto">
          <a:xfrm>
            <a:off x="3276600" y="2286000"/>
            <a:ext cx="1905000" cy="1371600"/>
            <a:chOff x="864" y="2400"/>
            <a:chExt cx="1200" cy="864"/>
          </a:xfrm>
        </p:grpSpPr>
        <p:sp>
          <p:nvSpPr>
            <p:cNvPr id="7" name="Rectangle 12"/>
            <p:cNvSpPr>
              <a:spLocks noChangeArrowheads="1"/>
            </p:cNvSpPr>
            <p:nvPr/>
          </p:nvSpPr>
          <p:spPr bwMode="auto">
            <a:xfrm>
              <a:off x="864" y="2400"/>
              <a:ext cx="1200" cy="86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8" name="Text Box 9"/>
            <p:cNvSpPr txBox="1">
              <a:spLocks noChangeArrowheads="1"/>
            </p:cNvSpPr>
            <p:nvPr/>
          </p:nvSpPr>
          <p:spPr bwMode="auto">
            <a:xfrm>
              <a:off x="1008" y="2663"/>
              <a:ext cx="6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sym typeface="Symbol" panose="05050102010706020507" pitchFamily="18" charset="2"/>
                </a:rPr>
                <a:t>δ</a:t>
              </a:r>
              <a:r>
                <a:rPr lang="en-US" altLang="en-US" sz="2800">
                  <a:latin typeface="Arial" panose="020B0604020202020204" pitchFamily="34" charset="0"/>
                </a:rPr>
                <a:t> </a:t>
              </a:r>
              <a:r>
                <a:rPr lang="en-US" altLang="en-US" sz="2800">
                  <a:cs typeface="Times New Roman" panose="02020603050405020304" pitchFamily="18" charset="0"/>
                </a:rPr>
                <a:t>=</a:t>
              </a:r>
              <a:endParaRPr lang="el-GR" altLang="en-US" sz="2800">
                <a:cs typeface="Times New Roman" panose="02020603050405020304" pitchFamily="18" charset="0"/>
              </a:endParaRPr>
            </a:p>
          </p:txBody>
        </p: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1419" y="2496"/>
              <a:ext cx="390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PL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/>
                <a:t>AE</a:t>
              </a: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>
              <a:off x="1402" y="2832"/>
              <a:ext cx="4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63523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EBB8E-097D-979D-FF88-86C82393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F4D34ED-E6B5-2AB3-4280-F40BE09844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2F3C327-6C43-410B-94ED-86B3E441EAB4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2C188A-53B4-DFDA-B53A-4106030E6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563" y="1066800"/>
            <a:ext cx="8605837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 dirty="0">
                <a:solidFill>
                  <a:srgbClr val="CC3300"/>
                </a:solidFill>
                <a:latin typeface="Arial" panose="020B0604020202020204" pitchFamily="34" charset="0"/>
              </a:rPr>
              <a:t>Constant load and cross-sectional area</a:t>
            </a:r>
          </a:p>
          <a:p>
            <a:pPr>
              <a:lnSpc>
                <a:spcPct val="80000"/>
              </a:lnSpc>
            </a:pPr>
            <a:r>
              <a:rPr lang="en-US" altLang="en-US" sz="2800" dirty="0">
                <a:latin typeface="Arial" panose="020B0604020202020204" pitchFamily="34" charset="0"/>
              </a:rPr>
              <a:t>For constant cross-sectional area </a:t>
            </a:r>
            <a:r>
              <a:rPr lang="en-US" altLang="en-US" sz="2800" i="1" dirty="0"/>
              <a:t>A</a:t>
            </a:r>
            <a:r>
              <a:rPr lang="en-US" altLang="en-US" sz="2800" dirty="0">
                <a:latin typeface="Arial" panose="020B0604020202020204" pitchFamily="34" charset="0"/>
              </a:rPr>
              <a:t>, and homogenous material, </a:t>
            </a:r>
            <a:r>
              <a:rPr lang="en-US" altLang="en-US" sz="2800" i="1" dirty="0"/>
              <a:t>E</a:t>
            </a:r>
            <a:r>
              <a:rPr lang="en-US" altLang="en-US" sz="2800" dirty="0">
                <a:latin typeface="Arial" panose="020B0604020202020204" pitchFamily="34" charset="0"/>
              </a:rPr>
              <a:t> is constant</a:t>
            </a:r>
          </a:p>
          <a:p>
            <a:pPr>
              <a:lnSpc>
                <a:spcPct val="80000"/>
              </a:lnSpc>
            </a:pPr>
            <a:r>
              <a:rPr lang="en-US" altLang="en-US" sz="2800" dirty="0">
                <a:latin typeface="Arial" panose="020B0604020202020204" pitchFamily="34" charset="0"/>
              </a:rPr>
              <a:t>With constant external force P, applied at each end, then internal force P throughout length of bar is constant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2AE675-1EFB-87F9-2201-BB7538A19F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490538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>
                <a:solidFill>
                  <a:schemeClr val="bg1"/>
                </a:solidFill>
              </a:rPr>
              <a:t>4.2 ELASTIC DEFORMATION OF AN AXIALLY LOADED MEMBER</a:t>
            </a:r>
          </a:p>
        </p:txBody>
      </p:sp>
      <p:pic>
        <p:nvPicPr>
          <p:cNvPr id="5" name="Picture 7" descr="AACLOUF0 copy">
            <a:extLst>
              <a:ext uri="{FF2B5EF4-FFF2-40B4-BE49-F238E27FC236}">
                <a16:creationId xmlns:a16="http://schemas.microsoft.com/office/drawing/2014/main" id="{CCFA488B-4480-43E0-DD75-A057D0A97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313" y="4267200"/>
            <a:ext cx="4560887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13">
            <a:extLst>
              <a:ext uri="{FF2B5EF4-FFF2-40B4-BE49-F238E27FC236}">
                <a16:creationId xmlns:a16="http://schemas.microsoft.com/office/drawing/2014/main" id="{8A09BC64-DC0A-D96E-0266-78DEF39F7A32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4191000"/>
            <a:ext cx="1905000" cy="1371600"/>
            <a:chOff x="864" y="2400"/>
            <a:chExt cx="1200" cy="864"/>
          </a:xfrm>
        </p:grpSpPr>
        <p:sp>
          <p:nvSpPr>
            <p:cNvPr id="7" name="Rectangle 12">
              <a:extLst>
                <a:ext uri="{FF2B5EF4-FFF2-40B4-BE49-F238E27FC236}">
                  <a16:creationId xmlns:a16="http://schemas.microsoft.com/office/drawing/2014/main" id="{E36B301C-9D99-65A3-193D-C26ABBE22D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400"/>
              <a:ext cx="1200" cy="86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8" name="Text Box 9">
              <a:extLst>
                <a:ext uri="{FF2B5EF4-FFF2-40B4-BE49-F238E27FC236}">
                  <a16:creationId xmlns:a16="http://schemas.microsoft.com/office/drawing/2014/main" id="{97059891-CD5E-7DDC-854A-9A1A3E0215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" y="2663"/>
              <a:ext cx="6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sym typeface="Symbol" panose="05050102010706020507" pitchFamily="18" charset="2"/>
                </a:rPr>
                <a:t>δ</a:t>
              </a:r>
              <a:r>
                <a:rPr lang="en-US" altLang="en-US" sz="2800">
                  <a:latin typeface="Arial" panose="020B0604020202020204" pitchFamily="34" charset="0"/>
                </a:rPr>
                <a:t> </a:t>
              </a:r>
              <a:r>
                <a:rPr lang="en-US" altLang="en-US" sz="2800">
                  <a:cs typeface="Times New Roman" panose="02020603050405020304" pitchFamily="18" charset="0"/>
                </a:rPr>
                <a:t>=</a:t>
              </a:r>
              <a:endParaRPr lang="el-GR" altLang="en-US" sz="2800">
                <a:cs typeface="Times New Roman" panose="02020603050405020304" pitchFamily="18" charset="0"/>
              </a:endParaRPr>
            </a:p>
          </p:txBody>
        </p:sp>
        <p:sp>
          <p:nvSpPr>
            <p:cNvPr id="9" name="Text Box 10">
              <a:extLst>
                <a:ext uri="{FF2B5EF4-FFF2-40B4-BE49-F238E27FC236}">
                  <a16:creationId xmlns:a16="http://schemas.microsoft.com/office/drawing/2014/main" id="{631C9888-3D7F-709C-8F6C-9D85C7A129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19" y="2496"/>
              <a:ext cx="390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PL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/>
                <a:t>AE</a:t>
              </a:r>
            </a:p>
          </p:txBody>
        </p:sp>
        <p:sp>
          <p:nvSpPr>
            <p:cNvPr id="10" name="Line 11">
              <a:extLst>
                <a:ext uri="{FF2B5EF4-FFF2-40B4-BE49-F238E27FC236}">
                  <a16:creationId xmlns:a16="http://schemas.microsoft.com/office/drawing/2014/main" id="{E214AF55-8787-E70A-3421-6F01E7CCFD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02" y="2832"/>
              <a:ext cx="4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B9629AD4-662F-DAEA-13C1-4073CCCB0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597400"/>
            <a:ext cx="1530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Eqn. 4-2</a:t>
            </a:r>
          </a:p>
        </p:txBody>
      </p:sp>
    </p:spTree>
    <p:extLst>
      <p:ext uri="{BB962C8B-B14F-4D97-AF65-F5344CB8AC3E}">
        <p14:creationId xmlns:p14="http://schemas.microsoft.com/office/powerpoint/2010/main" val="2329887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46E60A0-9E12-44B7-B14F-746D6374548E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605837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 dirty="0">
                <a:solidFill>
                  <a:srgbClr val="CC3300"/>
                </a:solidFill>
                <a:latin typeface="Arial" panose="020B0604020202020204" pitchFamily="34" charset="0"/>
              </a:rPr>
              <a:t>Constant load and cross-sectional area</a:t>
            </a:r>
          </a:p>
          <a:p>
            <a:pPr>
              <a:lnSpc>
                <a:spcPct val="80000"/>
              </a:lnSpc>
            </a:pPr>
            <a:r>
              <a:rPr lang="en-US" altLang="en-US" sz="2800" dirty="0">
                <a:latin typeface="Arial" panose="020B0604020202020204" pitchFamily="34" charset="0"/>
              </a:rPr>
              <a:t>If bar subjected to several different axial forces, or cross-sectional area or </a:t>
            </a:r>
            <a:r>
              <a:rPr lang="en-US" altLang="en-US" sz="2800" i="1" dirty="0"/>
              <a:t>E</a:t>
            </a:r>
            <a:r>
              <a:rPr lang="en-US" altLang="en-US" sz="2800" dirty="0">
                <a:latin typeface="Arial" panose="020B0604020202020204" pitchFamily="34" charset="0"/>
              </a:rPr>
              <a:t> is not constant, then the equation can be applied to each segment  of the bar and added algebraically to get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490538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>
                <a:solidFill>
                  <a:schemeClr val="bg1"/>
                </a:solidFill>
              </a:rPr>
              <a:t>4.2 ELASTIC DEFORMATION OF AN AXIALLY LOADED MEMBER</a:t>
            </a:r>
          </a:p>
        </p:txBody>
      </p:sp>
      <p:pic>
        <p:nvPicPr>
          <p:cNvPr id="5" name="Picture 4" descr="AACLOUF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75" y="5105400"/>
            <a:ext cx="4819650" cy="129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3581400" y="3276600"/>
            <a:ext cx="1905000" cy="1371600"/>
            <a:chOff x="1680" y="2016"/>
            <a:chExt cx="1200" cy="864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1680" y="2016"/>
              <a:ext cx="1200" cy="86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824" y="2279"/>
              <a:ext cx="6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sym typeface="Symbol" panose="05050102010706020507" pitchFamily="18" charset="2"/>
                </a:rPr>
                <a:t>δ</a:t>
              </a:r>
              <a:r>
                <a:rPr lang="en-US" altLang="en-US" sz="2800">
                  <a:latin typeface="Arial" panose="020B0604020202020204" pitchFamily="34" charset="0"/>
                </a:rPr>
                <a:t> </a:t>
              </a:r>
              <a:r>
                <a:rPr lang="en-US" altLang="en-US" sz="2800">
                  <a:cs typeface="Times New Roman" panose="02020603050405020304" pitchFamily="18" charset="0"/>
                </a:rPr>
                <a:t>=</a:t>
              </a:r>
              <a:endParaRPr lang="el-GR" altLang="en-US" sz="2800">
                <a:cs typeface="Times New Roman" panose="02020603050405020304" pitchFamily="18" charset="0"/>
              </a:endParaRP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2442" y="2112"/>
              <a:ext cx="390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PL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/>
                <a:t>AE</a:t>
              </a: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2429" y="2448"/>
              <a:ext cx="4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2129" y="2160"/>
              <a:ext cx="367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4400">
                  <a:latin typeface="Arial" panose="020B0604020202020204" pitchFamily="34" charset="0"/>
                  <a:sym typeface="Symbol" panose="05050102010706020507" pitchFamily="18" charset="2"/>
                </a:rPr>
                <a:t>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7425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7E9D5D2-D9D5-44B9-989C-FC5C7FB71624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sz="1400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>
                <a:solidFill>
                  <a:schemeClr val="bg1"/>
                </a:solidFill>
              </a:rPr>
              <a:t>4.2 ELASTIC DEFORMATION OF AN AXIALLY LOADED MEMBER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429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Sign convention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graphicFrame>
        <p:nvGraphicFramePr>
          <p:cNvPr id="5" name="Group 80"/>
          <p:cNvGraphicFramePr>
            <a:graphicFrameLocks noGrp="1"/>
          </p:cNvGraphicFramePr>
          <p:nvPr>
            <p:ph sz="half" idx="4294967295"/>
          </p:nvPr>
        </p:nvGraphicFramePr>
        <p:xfrm>
          <a:off x="914400" y="1717675"/>
          <a:ext cx="7467600" cy="1981200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2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Sign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Forces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Displacement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Positive (+)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Tension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Elongation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Negative (</a:t>
                      </a: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−)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Compression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Contraction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Picture 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343400"/>
            <a:ext cx="4038600" cy="146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91000"/>
            <a:ext cx="3962400" cy="153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552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72250"/>
            <a:ext cx="2133600" cy="476250"/>
          </a:xfr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19E6BC8-1335-42EC-B9D7-EE895F970C4B}" type="slidenum">
              <a:rPr lang="en-US" sz="1400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sz="1400"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0" y="732430"/>
            <a:ext cx="89154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" y="5334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sz="2200" b="0">
                <a:solidFill>
                  <a:schemeClr val="bg1"/>
                </a:solidFill>
              </a:rPr>
              <a:t>4.2 ELASTIC DEFORMATION OF AN AXIALLY LOADED MEMBER</a:t>
            </a:r>
          </a:p>
        </p:txBody>
      </p:sp>
    </p:spTree>
    <p:extLst>
      <p:ext uri="{BB962C8B-B14F-4D97-AF65-F5344CB8AC3E}">
        <p14:creationId xmlns:p14="http://schemas.microsoft.com/office/powerpoint/2010/main" val="2731799024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1162</TotalTime>
  <Words>1646</Words>
  <Application>Microsoft Office PowerPoint</Application>
  <PresentationFormat>On-screen Show (4:3)</PresentationFormat>
  <Paragraphs>257</Paragraphs>
  <Slides>45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Arial</vt:lpstr>
      <vt:lpstr>Arial MT</vt:lpstr>
      <vt:lpstr>Calibri</vt:lpstr>
      <vt:lpstr>Symbol</vt:lpstr>
      <vt:lpstr>Times New Roman</vt:lpstr>
      <vt:lpstr>UTMocw template</vt:lpstr>
      <vt:lpstr>Equation</vt:lpstr>
      <vt:lpstr>SETG 2363 Strength of Materials Stress, Strain Under Axial Loading</vt:lpstr>
      <vt:lpstr>CHAPTER OBJECTIVES</vt:lpstr>
      <vt:lpstr>CHAPTER OUTLINE</vt:lpstr>
      <vt:lpstr>PowerPoint Presentation</vt:lpstr>
      <vt:lpstr>Load-Displacement Relationship</vt:lpstr>
      <vt:lpstr>4.2 ELASTIC DEFORMATION OF AN AXIALLY LOADED MEMBER</vt:lpstr>
      <vt:lpstr>4.2 ELASTIC DEFORMATION OF AN AXIALLY LOADED MEMBER</vt:lpstr>
      <vt:lpstr>4.2 ELASTIC DEFORMATION OF AN AXIALLY LOADED MEMBER</vt:lpstr>
      <vt:lpstr>4.2 ELASTIC DEFORMATION OF AN AXIALLY LOADED MEMBER</vt:lpstr>
      <vt:lpstr>4.2 ELASTIC DEFORMATION OF AN AXIALLY LOADED MEMBER</vt:lpstr>
      <vt:lpstr>4.2 ELASTIC DEFORMATION OF AN AXIALLY LOADED MEMBER</vt:lpstr>
      <vt:lpstr>4.2 ELASTIC DEFORMATION OF AN AXIALLY LOADED MEMBER</vt:lpstr>
      <vt:lpstr>EXAMPLE 4.1</vt:lpstr>
      <vt:lpstr>EXAMPLE 4.1 (SOLN)</vt:lpstr>
      <vt:lpstr>EXAMPLE 4.1 (SOLN)</vt:lpstr>
      <vt:lpstr>EXAMPLE 4.1 (SOLN)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Statically Indeterminate Structure</vt:lpstr>
      <vt:lpstr>4.4 STATICALLY INDETERMINATE AXIALLY LOADED MEMBER</vt:lpstr>
      <vt:lpstr>Compatibility Equation</vt:lpstr>
      <vt:lpstr>4.4 STATICALLY INDETERMINATE AXIALLY LOADED MEMBER</vt:lpstr>
      <vt:lpstr>4.4 STATICALLY INDETERMINATE AXIALLY LOADED MEMBER</vt:lpstr>
      <vt:lpstr>4.4 STATICALLY INDETERMINATE AXIALLY LOADED MEMBER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Principle of Superposition</vt:lpstr>
      <vt:lpstr>4.5 FORCE METHOD OF ANALYSIS FOR AXIALLY LOADED MEMBERS</vt:lpstr>
      <vt:lpstr>4.5 FORCE METHOD OF ANALYSIS FOR AXIALLY LOADED MEMBERS</vt:lpstr>
      <vt:lpstr>4.5 FORCE METHOD OF ANALYSIS FOR AXIALLY LOADED MEMBERS</vt:lpstr>
      <vt:lpstr>4.5 FORCE METHOD OF ANALYSIS FOR AXIALLY LOADED MEMBERS</vt:lpstr>
      <vt:lpstr>4.5 FORCE METHOD OF ANALYSIS FOR AXIALLY LOADED MEMBERS</vt:lpstr>
      <vt:lpstr>PowerPoint Presentation</vt:lpstr>
      <vt:lpstr>PowerPoint Presentation</vt:lpstr>
      <vt:lpstr>EXAMPLE 4.5</vt:lpstr>
      <vt:lpstr>EXAMPLE 4.5 (SOLN)</vt:lpstr>
      <vt:lpstr>EXAMPLE 4.5 (SOLN)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47</cp:revision>
  <cp:lastPrinted>2013-10-05T16:25:29Z</cp:lastPrinted>
  <dcterms:created xsi:type="dcterms:W3CDTF">2013-08-28T02:41:09Z</dcterms:created>
  <dcterms:modified xsi:type="dcterms:W3CDTF">2024-11-11T02:36:23Z</dcterms:modified>
</cp:coreProperties>
</file>