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24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338" r:id="rId27"/>
    <p:sldId id="339" r:id="rId28"/>
    <p:sldId id="340" r:id="rId29"/>
    <p:sldId id="341" r:id="rId30"/>
    <p:sldId id="342" r:id="rId31"/>
    <p:sldId id="343" r:id="rId32"/>
    <p:sldId id="344" r:id="rId33"/>
    <p:sldId id="345" r:id="rId34"/>
    <p:sldId id="361" r:id="rId35"/>
    <p:sldId id="362" r:id="rId36"/>
    <p:sldId id="363" r:id="rId37"/>
    <p:sldId id="364" r:id="rId38"/>
    <p:sldId id="365" r:id="rId39"/>
    <p:sldId id="366" r:id="rId40"/>
    <p:sldId id="367" r:id="rId41"/>
    <p:sldId id="368" r:id="rId42"/>
    <p:sldId id="369" r:id="rId43"/>
    <p:sldId id="374" r:id="rId44"/>
    <p:sldId id="375" r:id="rId45"/>
    <p:sldId id="376" r:id="rId46"/>
    <p:sldId id="379" r:id="rId47"/>
    <p:sldId id="380" r:id="rId48"/>
    <p:sldId id="425" r:id="rId4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w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SETG 2363</a:t>
            </a:r>
            <a:br>
              <a:rPr lang="en-US" dirty="0"/>
            </a:br>
            <a:r>
              <a:rPr lang="en-US" dirty="0"/>
              <a:t>Strength of Materials</a:t>
            </a:r>
            <a:br>
              <a:rPr lang="en-US" dirty="0"/>
            </a:br>
            <a:r>
              <a:rPr lang="en-US" sz="4400" dirty="0"/>
              <a:t>Mechanical Properties of Materials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/>
              <a:t>Mohsin</a:t>
            </a:r>
            <a:r>
              <a:rPr lang="en-US" dirty="0"/>
              <a:t> </a:t>
            </a:r>
            <a:r>
              <a:rPr lang="en-US" dirty="0" err="1"/>
              <a:t>Mohd</a:t>
            </a:r>
            <a:r>
              <a:rPr lang="en-US" dirty="0"/>
              <a:t> </a:t>
            </a:r>
            <a:r>
              <a:rPr lang="en-US" dirty="0" err="1"/>
              <a:t>Sies</a:t>
            </a:r>
            <a:endParaRPr lang="en-US" dirty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Faculty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</p:spTree>
    <p:extLst>
      <p:ext uri="{BB962C8B-B14F-4D97-AF65-F5344CB8AC3E}">
        <p14:creationId xmlns:p14="http://schemas.microsoft.com/office/powerpoint/2010/main" val="2005064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CCCB2EC-B5E9-490B-99AC-94FDFE3C9282}" type="slidenum">
              <a:rPr lang="en-US" altLang="en-US" sz="1400">
                <a:latin typeface="Arial" panose="020B0604020202020204" pitchFamily="34" charset="0"/>
              </a:rPr>
              <a:pPr eaLnBrk="1" hangingPunct="1"/>
              <a:t>10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Likewise, nominal or engineering strain is found directly from strain gauge reading, or by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3.2 STRESS-STRAIN DIAGRAM</a:t>
            </a:r>
          </a:p>
        </p:txBody>
      </p: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3886200" y="2667000"/>
            <a:ext cx="1371600" cy="1219200"/>
            <a:chOff x="3936" y="3216"/>
            <a:chExt cx="864" cy="768"/>
          </a:xfrm>
        </p:grpSpPr>
        <p:sp>
          <p:nvSpPr>
            <p:cNvPr id="6" name="Rectangle 13"/>
            <p:cNvSpPr>
              <a:spLocks noChangeArrowheads="1"/>
            </p:cNvSpPr>
            <p:nvPr/>
          </p:nvSpPr>
          <p:spPr bwMode="auto">
            <a:xfrm>
              <a:off x="3936" y="3216"/>
              <a:ext cx="864" cy="76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7" name="Group 14"/>
            <p:cNvGrpSpPr>
              <a:grpSpLocks/>
            </p:cNvGrpSpPr>
            <p:nvPr/>
          </p:nvGrpSpPr>
          <p:grpSpPr bwMode="auto">
            <a:xfrm>
              <a:off x="4032" y="3264"/>
              <a:ext cx="749" cy="650"/>
              <a:chOff x="4080" y="3264"/>
              <a:chExt cx="749" cy="650"/>
            </a:xfrm>
          </p:grpSpPr>
          <p:sp>
            <p:nvSpPr>
              <p:cNvPr id="8" name="Text Box 15"/>
              <p:cNvSpPr txBox="1">
                <a:spLocks noChangeArrowheads="1"/>
              </p:cNvSpPr>
              <p:nvPr/>
            </p:nvSpPr>
            <p:spPr bwMode="auto">
              <a:xfrm>
                <a:off x="4512" y="3264"/>
                <a:ext cx="317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/>
                  <a:t>δ</a:t>
                </a:r>
                <a:endParaRPr lang="el-GR" altLang="en-US" sz="2800" i="1">
                  <a:cs typeface="Arial" panose="020B0604020202020204" pitchFamily="34" charset="0"/>
                </a:endParaRPr>
              </a:p>
              <a:p>
                <a:pPr eaLnBrk="1" hangingPunct="1">
                  <a:buFontTx/>
                  <a:buNone/>
                </a:pPr>
                <a:r>
                  <a:rPr lang="en-US" altLang="en-US" sz="2800" i="1"/>
                  <a:t>L</a:t>
                </a:r>
                <a:r>
                  <a:rPr lang="en-US" altLang="en-US" sz="2800" baseline="-25000"/>
                  <a:t>0</a:t>
                </a:r>
              </a:p>
            </p:txBody>
          </p:sp>
          <p:sp>
            <p:nvSpPr>
              <p:cNvPr id="9" name="Text Box 16"/>
              <p:cNvSpPr txBox="1">
                <a:spLocks noChangeArrowheads="1"/>
              </p:cNvSpPr>
              <p:nvPr/>
            </p:nvSpPr>
            <p:spPr bwMode="auto">
              <a:xfrm>
                <a:off x="4080" y="3408"/>
                <a:ext cx="67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 i="1" dirty="0">
                    <a:latin typeface="Arial" panose="020B0604020202020204" pitchFamily="34" charset="0"/>
                    <a:cs typeface="Arial" panose="020B0604020202020204" pitchFamily="34" charset="0"/>
                    <a:sym typeface="Symbol" panose="05050102010706020507" pitchFamily="18" charset="2"/>
                  </a:rPr>
                  <a:t></a:t>
                </a:r>
                <a:r>
                  <a:rPr lang="en-US" alt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endParaRPr lang="el-GR" altLang="en-US" sz="2800" baseline="-25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Line 17"/>
              <p:cNvSpPr>
                <a:spLocks noChangeShapeType="1"/>
              </p:cNvSpPr>
              <p:nvPr/>
            </p:nvSpPr>
            <p:spPr bwMode="auto">
              <a:xfrm>
                <a:off x="4512" y="357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533400" y="3962400"/>
            <a:ext cx="800100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dirty="0">
                <a:latin typeface="Arial" panose="020B0604020202020204" pitchFamily="34" charset="0"/>
              </a:rPr>
              <a:t>Assumption: Strain is constant throughout region between gauge points</a:t>
            </a:r>
          </a:p>
          <a:p>
            <a:pPr eaLnBrk="1" hangingPunct="1">
              <a:buFontTx/>
              <a:buNone/>
            </a:pPr>
            <a:r>
              <a:rPr lang="en-US" altLang="en-US" sz="2800" dirty="0">
                <a:latin typeface="Arial" panose="020B0604020202020204" pitchFamily="34" charset="0"/>
              </a:rPr>
              <a:t>By plotting</a:t>
            </a:r>
            <a:r>
              <a:rPr lang="en-US" altLang="en-US" sz="2800" dirty="0"/>
              <a:t> </a:t>
            </a:r>
            <a:r>
              <a:rPr lang="el-GR" altLang="en-US" sz="2800" dirty="0"/>
              <a:t>σ</a:t>
            </a:r>
            <a:r>
              <a:rPr lang="en-US" altLang="en-US" sz="2800" dirty="0"/>
              <a:t> </a:t>
            </a:r>
            <a:r>
              <a:rPr lang="en-US" altLang="en-US" sz="2800" dirty="0">
                <a:latin typeface="Arial" panose="020B0604020202020204" pitchFamily="34" charset="0"/>
              </a:rPr>
              <a:t>(ordinate) against</a:t>
            </a:r>
            <a:r>
              <a:rPr lang="en-US" altLang="en-US" sz="2800" dirty="0"/>
              <a:t> </a:t>
            </a:r>
            <a:r>
              <a:rPr lang="el-GR" altLang="en-US" sz="2800" dirty="0">
                <a:sym typeface="Symbol" panose="05050102010706020507" pitchFamily="18" charset="2"/>
              </a:rPr>
              <a:t></a:t>
            </a:r>
            <a:r>
              <a:rPr lang="en-US" altLang="en-US" sz="2800" dirty="0">
                <a:sym typeface="Symbol" panose="05050102010706020507" pitchFamily="18" charset="2"/>
              </a:rPr>
              <a:t> </a:t>
            </a:r>
            <a:r>
              <a:rPr lang="en-US" altLang="en-US" sz="2800" dirty="0">
                <a:latin typeface="Arial" panose="020B0604020202020204" pitchFamily="34" charset="0"/>
                <a:sym typeface="Symbol" panose="05050102010706020507" pitchFamily="18" charset="2"/>
              </a:rPr>
              <a:t>(abscissa), we get a </a:t>
            </a:r>
            <a:r>
              <a:rPr lang="en-US" altLang="en-US" sz="2800" i="1" dirty="0">
                <a:latin typeface="Arial" panose="020B0604020202020204" pitchFamily="34" charset="0"/>
                <a:sym typeface="Symbol" panose="05050102010706020507" pitchFamily="18" charset="2"/>
              </a:rPr>
              <a:t>conventional stress-strain diagram</a:t>
            </a:r>
            <a:endParaRPr lang="el-GR" altLang="en-US" sz="2800" i="1" dirty="0"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62044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F775302-C3B8-4846-8E8D-4A8055A8E78A}" type="slidenum">
              <a:rPr lang="en-US" altLang="en-US" sz="1400">
                <a:latin typeface="Arial" panose="020B0604020202020204" pitchFamily="34" charset="0"/>
              </a:rPr>
              <a:pPr eaLnBrk="1" hangingPunct="1"/>
              <a:t>11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Figure shows the characteristic stress-strain diagram for steel, a commonly used material for structural members and mechanical elements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3.2 STRESS-STRAIN DIAGRAM</a:t>
            </a:r>
          </a:p>
        </p:txBody>
      </p:sp>
      <p:pic>
        <p:nvPicPr>
          <p:cNvPr id="5" name="Picture 9" descr="AACLOR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938463"/>
            <a:ext cx="4572000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587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735FC7E-2E7A-48F2-9AC4-35CCEA3AA476}" type="slidenum">
              <a:rPr lang="en-US" altLang="en-US" sz="1400">
                <a:latin typeface="Arial" panose="020B0604020202020204" pitchFamily="34" charset="0"/>
              </a:rPr>
              <a:pPr eaLnBrk="1" hangingPunct="1"/>
              <a:t>12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" name="Picture 7" descr="AACLOR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52600"/>
            <a:ext cx="4114800" cy="35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3.2 STRESS-STRAIN DIAGRAM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24000"/>
            <a:ext cx="4419600" cy="291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Elastic behavior.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 straight line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Stress is proportional to strain, i.e., linearly elastic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Upper stress limit, or </a:t>
            </a:r>
            <a:r>
              <a:rPr lang="en-US" altLang="en-US" sz="2800" i="1">
                <a:latin typeface="Arial" panose="020B0604020202020204" pitchFamily="34" charset="0"/>
              </a:rPr>
              <a:t>proportional limit</a:t>
            </a:r>
            <a:r>
              <a:rPr lang="en-US" altLang="en-US" sz="2800">
                <a:latin typeface="Arial" panose="020B0604020202020204" pitchFamily="34" charset="0"/>
              </a:rPr>
              <a:t>;</a:t>
            </a:r>
            <a:r>
              <a:rPr lang="en-US" altLang="en-US" sz="2800"/>
              <a:t> </a:t>
            </a:r>
            <a:r>
              <a:rPr lang="el-GR" altLang="en-US" sz="2800">
                <a:cs typeface="Arial" panose="020B0604020202020204" pitchFamily="34" charset="0"/>
              </a:rPr>
              <a:t>σ</a:t>
            </a:r>
            <a:r>
              <a:rPr lang="en-US" altLang="en-US" sz="2800" i="1" baseline="-25000">
                <a:cs typeface="Arial" panose="020B0604020202020204" pitchFamily="34" charset="0"/>
              </a:rPr>
              <a:t>pl</a:t>
            </a:r>
            <a:endParaRPr lang="en-US" altLang="en-US" sz="2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4540250"/>
            <a:ext cx="48006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If load is removed upon reaching elastic limit, specimen will return to its original shape</a:t>
            </a: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4953000" y="3124200"/>
            <a:ext cx="914400" cy="1219200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307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6CEAEB0-E57D-4860-815B-80005523ADFD}" type="slidenum">
              <a:rPr lang="en-US" altLang="en-US" sz="1400">
                <a:latin typeface="Arial" panose="020B0604020202020204" pitchFamily="34" charset="0"/>
              </a:rPr>
              <a:pPr eaLnBrk="1" hangingPunct="1"/>
              <a:t>13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3.2 STRESS-STRAIN DIAGRAM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019800" y="2940050"/>
            <a:ext cx="180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Figure 3-4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24000"/>
            <a:ext cx="4419600" cy="239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Yielding.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Material deforms permanently; yielding; plastic deformation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Yield stress, </a:t>
            </a:r>
            <a:r>
              <a:rPr lang="el-GR" altLang="en-US" sz="2800"/>
              <a:t>σ</a:t>
            </a:r>
            <a:r>
              <a:rPr lang="en-US" altLang="en-US" sz="2800" i="1" baseline="-25000"/>
              <a:t>Y</a:t>
            </a:r>
            <a:endParaRPr lang="en-US" altLang="en-US" sz="2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4038600"/>
            <a:ext cx="8686800" cy="239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Once yield point reached, specimen continues to elongate (strain) </a:t>
            </a:r>
            <a:r>
              <a:rPr lang="en-US" altLang="en-US" sz="2800" i="1">
                <a:latin typeface="Arial" panose="020B0604020202020204" pitchFamily="34" charset="0"/>
              </a:rPr>
              <a:t>without any increase in load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Note figure not drawn to scale, otherwise induced strains is 10-40 times larger than in elastic limit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Material is referred to as being </a:t>
            </a:r>
            <a:r>
              <a:rPr lang="en-US" altLang="en-US" sz="2800" i="1">
                <a:latin typeface="Arial" panose="020B0604020202020204" pitchFamily="34" charset="0"/>
              </a:rPr>
              <a:t>perfectly plastic</a:t>
            </a:r>
          </a:p>
        </p:txBody>
      </p:sp>
      <p:pic>
        <p:nvPicPr>
          <p:cNvPr id="8" name="Picture 7" descr="AACLOR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1447800"/>
            <a:ext cx="2943225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248400" y="2286000"/>
            <a:ext cx="914400" cy="1219200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919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94CCC11-0908-4CAD-90D8-84FF50158101}" type="slidenum">
              <a:rPr lang="en-US" altLang="en-US" sz="1400">
                <a:latin typeface="Arial" panose="020B0604020202020204" pitchFamily="34" charset="0"/>
              </a:rPr>
              <a:pPr eaLnBrk="1" hangingPunct="1"/>
              <a:t>14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3.2 STRESS-STRAIN DIAGRAM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019800" y="2940050"/>
            <a:ext cx="180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Figure 3-4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600200"/>
            <a:ext cx="4267200" cy="282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Strain hardening.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Ultimate stress,</a:t>
            </a:r>
            <a:r>
              <a:rPr lang="en-US" altLang="en-US" sz="2800"/>
              <a:t> </a:t>
            </a:r>
            <a:r>
              <a:rPr lang="el-GR" altLang="en-US" sz="2800"/>
              <a:t>σ</a:t>
            </a:r>
            <a:r>
              <a:rPr lang="en-US" altLang="en-US" sz="2800" baseline="-25000"/>
              <a:t>u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While specimen is elongating, its x-sectional area will decrease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4387850"/>
            <a:ext cx="5105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Decrease in area is fairly uniform over entire gauge length</a:t>
            </a:r>
            <a:endParaRPr lang="en-US" altLang="en-US" sz="2800" i="1">
              <a:latin typeface="Arial" panose="020B0604020202020204" pitchFamily="34" charset="0"/>
            </a:endParaRPr>
          </a:p>
        </p:txBody>
      </p:sp>
      <p:pic>
        <p:nvPicPr>
          <p:cNvPr id="8" name="Picture 7" descr="AACLOR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52600"/>
            <a:ext cx="4114800" cy="35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5943600" y="2362200"/>
            <a:ext cx="1981200" cy="2057400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845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FDCC425-C29E-4895-AB0A-ECE7E1420E52}" type="slidenum">
              <a:rPr lang="en-US" altLang="en-US" sz="1400">
                <a:latin typeface="Arial" panose="020B0604020202020204" pitchFamily="34" charset="0"/>
              </a:rPr>
              <a:pPr eaLnBrk="1" hangingPunct="1"/>
              <a:t>15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3.2 STRESS-STRAIN DIAGRAM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019800" y="2940050"/>
            <a:ext cx="180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Figure 3-4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600200"/>
            <a:ext cx="4267200" cy="231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Necking.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At ultimate stress, x-sectional area begins to decrease in a </a:t>
            </a:r>
            <a:r>
              <a:rPr lang="en-US" altLang="en-US" sz="2800" i="1">
                <a:latin typeface="Arial" panose="020B0604020202020204" pitchFamily="34" charset="0"/>
              </a:rPr>
              <a:t>localized</a:t>
            </a:r>
            <a:r>
              <a:rPr lang="en-US" altLang="en-US" sz="2800">
                <a:latin typeface="Arial" panose="020B0604020202020204" pitchFamily="34" charset="0"/>
              </a:rPr>
              <a:t> region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3810000"/>
            <a:ext cx="48006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As a result, a constriction or “neck” tends to form in this region as specimen elongates further</a:t>
            </a:r>
          </a:p>
        </p:txBody>
      </p:sp>
      <p:pic>
        <p:nvPicPr>
          <p:cNvPr id="8" name="Picture 8" descr="AACLOR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52600"/>
            <a:ext cx="4114800" cy="35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7315200" y="2286000"/>
            <a:ext cx="1219200" cy="2209800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52400" y="5715000"/>
            <a:ext cx="800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Specimen finally breaks at fracture stress,</a:t>
            </a:r>
            <a:r>
              <a:rPr lang="en-US" altLang="en-US" sz="2800"/>
              <a:t> </a:t>
            </a:r>
            <a:r>
              <a:rPr lang="el-GR" altLang="en-US" sz="2800"/>
              <a:t>σ</a:t>
            </a:r>
            <a:r>
              <a:rPr lang="en-US" altLang="en-US" sz="2800" baseline="-2500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4066671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C26AA81-0A42-4AE4-9748-5C7B3CAF087F}" type="slidenum">
              <a:rPr lang="en-US" altLang="en-US" sz="1400">
                <a:latin typeface="Arial" panose="020B0604020202020204" pitchFamily="34" charset="0"/>
              </a:rPr>
              <a:pPr eaLnBrk="1" hangingPunct="1"/>
              <a:t>16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52400" y="1066800"/>
            <a:ext cx="86058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3.2 STRESS-STRAIN DIAGRAM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019800" y="2940050"/>
            <a:ext cx="180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Figure 3-4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600200"/>
            <a:ext cx="4267200" cy="145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Necking.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Specimen finally breaks at fracture stress, </a:t>
            </a:r>
            <a:r>
              <a:rPr lang="el-GR" altLang="en-US" sz="2800"/>
              <a:t>σ</a:t>
            </a:r>
            <a:r>
              <a:rPr lang="en-US" altLang="en-US" sz="2800" baseline="-25000"/>
              <a:t>f</a:t>
            </a:r>
          </a:p>
        </p:txBody>
      </p:sp>
      <p:pic>
        <p:nvPicPr>
          <p:cNvPr id="7" name="Picture 7" descr="AACLOR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5" y="1752600"/>
            <a:ext cx="2943225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7848600" y="2095500"/>
            <a:ext cx="762000" cy="800100"/>
          </a:xfrm>
          <a:prstGeom prst="ellipse">
            <a:avLst/>
          </a:prstGeom>
          <a:noFill/>
          <a:ln w="38100" algn="ctr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  <p:pic>
        <p:nvPicPr>
          <p:cNvPr id="9" name="Picture 10" descr="AACLORQ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0"/>
            <a:ext cx="7239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642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5FBC300-C186-46CF-9D20-DF5EA276E7ED}" type="slidenum">
              <a:rPr lang="en-US" altLang="en-US" sz="1400">
                <a:latin typeface="Arial" panose="020B0604020202020204" pitchFamily="34" charset="0"/>
              </a:rPr>
              <a:pPr eaLnBrk="1" hangingPunct="1"/>
              <a:t>17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Ductile materials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Defined as any material that can be subjected to large strains before it ruptures, e.g., mild steel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Such materials are used because it is capable of absorbing shock or energy, and if before becoming overloaded, will exhibit large deformation before failing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Ductility of material is to report its percent elongation or percent reduction in area at time of fracture</a:t>
            </a:r>
            <a:endParaRPr lang="en-US" altLang="en-US"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90678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/>
              <a:t>3.3 STRESS-STRAIN BEHAVIOR OF DUCTILE &amp; BRITTLE MATERIALS</a:t>
            </a:r>
          </a:p>
        </p:txBody>
      </p:sp>
    </p:spTree>
    <p:extLst>
      <p:ext uri="{BB962C8B-B14F-4D97-AF65-F5344CB8AC3E}">
        <p14:creationId xmlns:p14="http://schemas.microsoft.com/office/powerpoint/2010/main" val="3896254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004E0E0-2A25-4DC5-B12B-7CD7D7C2C361}" type="slidenum">
              <a:rPr lang="en-US" altLang="en-US" sz="1400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Ductile materials</a:t>
            </a:r>
          </a:p>
          <a:p>
            <a:pPr>
              <a:lnSpc>
                <a:spcPct val="90000"/>
              </a:lnSpc>
            </a:pPr>
            <a:r>
              <a:rPr lang="en-US" altLang="en-US" sz="2800" b="1">
                <a:latin typeface="Arial" panose="020B0604020202020204" pitchFamily="34" charset="0"/>
              </a:rPr>
              <a:t>Percent elongation</a:t>
            </a:r>
            <a:r>
              <a:rPr lang="en-US" altLang="en-US" sz="2800">
                <a:latin typeface="Arial" panose="020B0604020202020204" pitchFamily="34" charset="0"/>
              </a:rPr>
              <a:t> is the specimen’s fracture strain expressed as a percent</a:t>
            </a:r>
          </a:p>
          <a:p>
            <a:pPr>
              <a:lnSpc>
                <a:spcPct val="90000"/>
              </a:lnSpc>
            </a:pPr>
            <a:endParaRPr lang="en-US" altLang="en-US" sz="280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80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80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b="1">
                <a:latin typeface="Arial" panose="020B0604020202020204" pitchFamily="34" charset="0"/>
              </a:rPr>
              <a:t>Percent reduction in area</a:t>
            </a:r>
            <a:r>
              <a:rPr lang="en-US" altLang="en-US" sz="2800">
                <a:latin typeface="Arial" panose="020B0604020202020204" pitchFamily="34" charset="0"/>
              </a:rPr>
              <a:t> is defined within necking region as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/>
              <a:t>3.3 STRESS-STRAIN BEHAVIOR OF DUCTILE &amp; BRITTLE MATERIALS</a:t>
            </a:r>
          </a:p>
        </p:txBody>
      </p: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685800" y="2514600"/>
            <a:ext cx="6172200" cy="1066800"/>
            <a:chOff x="624" y="1584"/>
            <a:chExt cx="3888" cy="672"/>
          </a:xfrm>
        </p:grpSpPr>
        <p:sp>
          <p:nvSpPr>
            <p:cNvPr id="6" name="Rectangle 17"/>
            <p:cNvSpPr>
              <a:spLocks noChangeArrowheads="1"/>
            </p:cNvSpPr>
            <p:nvPr/>
          </p:nvSpPr>
          <p:spPr bwMode="auto">
            <a:xfrm>
              <a:off x="624" y="1584"/>
              <a:ext cx="3888" cy="67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720" y="1756"/>
              <a:ext cx="196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Percent elongation</a:t>
              </a:r>
              <a:r>
                <a:rPr lang="en-US" altLang="en-US" sz="2800"/>
                <a:t> =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2736" y="1615"/>
              <a:ext cx="7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L</a:t>
              </a:r>
              <a:r>
                <a:rPr lang="en-US" altLang="en-US" sz="2800" i="1" baseline="-25000"/>
                <a:t>f</a:t>
              </a:r>
              <a:r>
                <a:rPr lang="en-US" altLang="en-US" sz="2800" i="1"/>
                <a:t> </a:t>
              </a:r>
              <a:r>
                <a:rPr lang="en-US" altLang="en-US" sz="2800" i="1">
                  <a:cs typeface="Times New Roman" panose="02020603050405020304" pitchFamily="18" charset="0"/>
                </a:rPr>
                <a:t>− L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0</a:t>
              </a:r>
              <a:endParaRPr lang="en-US" altLang="en-US" sz="2800" i="1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2986" y="1899"/>
              <a:ext cx="31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L</a:t>
              </a:r>
              <a:r>
                <a:rPr lang="en-US" altLang="en-US" sz="2800" i="1" baseline="-25000"/>
                <a:t>0</a:t>
              </a:r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2688" y="1924"/>
              <a:ext cx="9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3576" y="1757"/>
              <a:ext cx="7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(100%)</a:t>
              </a:r>
            </a:p>
          </p:txBody>
        </p:sp>
      </p:grpSp>
      <p:grpSp>
        <p:nvGrpSpPr>
          <p:cNvPr id="12" name="Group 29"/>
          <p:cNvGrpSpPr>
            <a:grpSpLocks/>
          </p:cNvGrpSpPr>
          <p:nvPr/>
        </p:nvGrpSpPr>
        <p:grpSpPr bwMode="auto">
          <a:xfrm>
            <a:off x="762000" y="4876800"/>
            <a:ext cx="7010400" cy="1066800"/>
            <a:chOff x="672" y="3072"/>
            <a:chExt cx="4416" cy="672"/>
          </a:xfrm>
        </p:grpSpPr>
        <p:sp>
          <p:nvSpPr>
            <p:cNvPr id="13" name="Rectangle 20"/>
            <p:cNvSpPr>
              <a:spLocks noChangeArrowheads="1"/>
            </p:cNvSpPr>
            <p:nvPr/>
          </p:nvSpPr>
          <p:spPr bwMode="auto">
            <a:xfrm>
              <a:off x="672" y="3072"/>
              <a:ext cx="4416" cy="67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4" name="Text Box 21"/>
            <p:cNvSpPr txBox="1">
              <a:spLocks noChangeArrowheads="1"/>
            </p:cNvSpPr>
            <p:nvPr/>
          </p:nvSpPr>
          <p:spPr bwMode="auto">
            <a:xfrm>
              <a:off x="768" y="3253"/>
              <a:ext cx="25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Percent reduction in area</a:t>
              </a:r>
              <a:r>
                <a:rPr lang="en-US" altLang="en-US" sz="2800"/>
                <a:t> =</a:t>
              </a:r>
            </a:p>
          </p:txBody>
        </p:sp>
        <p:sp>
          <p:nvSpPr>
            <p:cNvPr id="15" name="Text Box 22"/>
            <p:cNvSpPr txBox="1">
              <a:spLocks noChangeArrowheads="1"/>
            </p:cNvSpPr>
            <p:nvPr/>
          </p:nvSpPr>
          <p:spPr bwMode="auto">
            <a:xfrm>
              <a:off x="3360" y="3103"/>
              <a:ext cx="77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A</a:t>
              </a:r>
              <a:r>
                <a:rPr lang="en-US" altLang="en-US" sz="2800" i="1" baseline="-25000"/>
                <a:t>0</a:t>
              </a:r>
              <a:r>
                <a:rPr lang="en-US" altLang="en-US" sz="2800" i="1"/>
                <a:t> </a:t>
              </a:r>
              <a:r>
                <a:rPr lang="en-US" altLang="en-US" sz="2800" i="1">
                  <a:cs typeface="Times New Roman" panose="02020603050405020304" pitchFamily="18" charset="0"/>
                </a:rPr>
                <a:t>− A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f</a:t>
              </a:r>
              <a:endParaRPr lang="en-US" altLang="en-US" sz="2800" i="1"/>
            </a:p>
          </p:txBody>
        </p:sp>
        <p:sp>
          <p:nvSpPr>
            <p:cNvPr id="16" name="Text Box 23"/>
            <p:cNvSpPr txBox="1">
              <a:spLocks noChangeArrowheads="1"/>
            </p:cNvSpPr>
            <p:nvPr/>
          </p:nvSpPr>
          <p:spPr bwMode="auto">
            <a:xfrm>
              <a:off x="3610" y="3387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A</a:t>
              </a:r>
              <a:r>
                <a:rPr lang="en-US" altLang="en-US" sz="2800" i="1" baseline="-25000"/>
                <a:t>0</a:t>
              </a:r>
            </a:p>
          </p:txBody>
        </p:sp>
        <p:sp>
          <p:nvSpPr>
            <p:cNvPr id="17" name="Line 24"/>
            <p:cNvSpPr>
              <a:spLocks noChangeShapeType="1"/>
            </p:cNvSpPr>
            <p:nvPr/>
          </p:nvSpPr>
          <p:spPr bwMode="auto">
            <a:xfrm>
              <a:off x="3303" y="3412"/>
              <a:ext cx="9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25"/>
            <p:cNvSpPr txBox="1">
              <a:spLocks noChangeArrowheads="1"/>
            </p:cNvSpPr>
            <p:nvPr/>
          </p:nvSpPr>
          <p:spPr bwMode="auto">
            <a:xfrm>
              <a:off x="4200" y="3245"/>
              <a:ext cx="78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(100%)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0340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3C7DC60-682A-4799-8DFA-D8A6FC5AD849}" type="slidenum">
              <a:rPr lang="en-US" altLang="en-US" sz="1400">
                <a:latin typeface="Arial" panose="020B0604020202020204" pitchFamily="34" charset="0"/>
              </a:rPr>
              <a:pPr eaLnBrk="1" hangingPunct="1"/>
              <a:t>19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Ductile materials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Most metals do not exhibit </a:t>
            </a:r>
            <a:r>
              <a:rPr lang="en-US" altLang="en-US" sz="2800" i="1">
                <a:latin typeface="Arial" panose="020B0604020202020204" pitchFamily="34" charset="0"/>
              </a:rPr>
              <a:t>constant yielding</a:t>
            </a:r>
            <a:r>
              <a:rPr lang="en-US" altLang="en-US" sz="2800">
                <a:latin typeface="Arial" panose="020B0604020202020204" pitchFamily="34" charset="0"/>
              </a:rPr>
              <a:t> behavior beyond the elastic range, e.g. aluminum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It does not have well-defined yield point, thus it is standard practice to define its </a:t>
            </a:r>
            <a:r>
              <a:rPr lang="en-US" altLang="en-US" sz="2800" i="1">
                <a:latin typeface="Arial" panose="020B0604020202020204" pitchFamily="34" charset="0"/>
              </a:rPr>
              <a:t>yield strength</a:t>
            </a:r>
            <a:r>
              <a:rPr lang="en-US" altLang="en-US" sz="2800">
                <a:latin typeface="Arial" panose="020B0604020202020204" pitchFamily="34" charset="0"/>
              </a:rPr>
              <a:t> using a graphical procedure called the offset method</a:t>
            </a:r>
          </a:p>
          <a:p>
            <a:pPr>
              <a:lnSpc>
                <a:spcPct val="90000"/>
              </a:lnSpc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/>
              <a:t>3.3 STRESS-STRAIN BEHAVIOR OF DUCTILE &amp; BRITTLE MATERIALS</a:t>
            </a:r>
          </a:p>
        </p:txBody>
      </p:sp>
    </p:spTree>
    <p:extLst>
      <p:ext uri="{BB962C8B-B14F-4D97-AF65-F5344CB8AC3E}">
        <p14:creationId xmlns:p14="http://schemas.microsoft.com/office/powerpoint/2010/main" val="2388418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6103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3389D5A-6FF1-49ED-80A8-1CBF28CA4960}" type="slidenum">
              <a:rPr lang="en-US" altLang="en-US" sz="1400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533400"/>
            <a:ext cx="9144000" cy="5334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CHAPTER OBJECTIVES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28600" y="1143000"/>
            <a:ext cx="5334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>
                <a:latin typeface="Arial" panose="020B0604020202020204" pitchFamily="34" charset="0"/>
              </a:rPr>
              <a:t>Show relationship of stress and strain using experimental methods to determine stress-strain diagram of a specific material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Discuss the behavior described in the diagram for commonly used engineering materials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5181600"/>
            <a:ext cx="8915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Discuss the mechanical properties and other test related to the development of mechanics of materials</a:t>
            </a:r>
          </a:p>
        </p:txBody>
      </p:sp>
      <p:pic>
        <p:nvPicPr>
          <p:cNvPr id="6" name="Picture 6" descr="AADFKII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01" b="5556"/>
          <a:stretch>
            <a:fillRect/>
          </a:stretch>
        </p:blipFill>
        <p:spPr bwMode="auto">
          <a:xfrm>
            <a:off x="5943600" y="1447800"/>
            <a:ext cx="278288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795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4A375E7-D065-4914-A6AC-609297BA31AF}" type="slidenum">
              <a:rPr lang="en-US" altLang="en-US" sz="1400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77676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Ductile materials</a:t>
            </a:r>
          </a:p>
          <a:p>
            <a:pPr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Offset method to determine yield strength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/>
              <a:t>3.3 STRESS-STRAIN BEHAVIOR OF DUCTILE &amp; BRITTLE MATERIALS</a:t>
            </a: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304800" y="2057400"/>
            <a:ext cx="4953000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2800">
                <a:latin typeface="Arial" panose="020B0604020202020204" pitchFamily="34" charset="0"/>
              </a:rPr>
              <a:t>Normally, a 0.2 % strain is chosen.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800">
                <a:latin typeface="Arial" panose="020B0604020202020204" pitchFamily="34" charset="0"/>
              </a:rPr>
              <a:t>From this point on the 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 axis, a line parallel to initial straight-line portion of stress-strain diagram is drawn.</a:t>
            </a:r>
          </a:p>
          <a:p>
            <a:pPr eaLnBrk="1" hangingPunct="1">
              <a:buFontTx/>
              <a:buAutoNum type="arabicPeriod"/>
            </a:pP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The point where this line intersects the curve defines the yield strength.</a:t>
            </a:r>
          </a:p>
        </p:txBody>
      </p:sp>
      <p:pic>
        <p:nvPicPr>
          <p:cNvPr id="6" name="Picture 13" descr="AACLORS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681288"/>
            <a:ext cx="3641725" cy="341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502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FD99076-BE68-4A41-8475-3045639486F3}" type="slidenum">
              <a:rPr lang="en-US" altLang="en-US" sz="1400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1713"/>
            <a:ext cx="9067800" cy="544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6200" y="504825"/>
            <a:ext cx="876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3.3 STRESS-STRAIN BEHAVIOR OF DUCTILE &amp; BRITTLE MATERIALS</a:t>
            </a:r>
          </a:p>
        </p:txBody>
      </p:sp>
    </p:spTree>
    <p:extLst>
      <p:ext uri="{BB962C8B-B14F-4D97-AF65-F5344CB8AC3E}">
        <p14:creationId xmlns:p14="http://schemas.microsoft.com/office/powerpoint/2010/main" val="20812332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B38453D-F53B-4764-A834-2DFA6BD09A63}" type="slidenum">
              <a:rPr lang="en-US" altLang="en-US" sz="1400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81088"/>
            <a:ext cx="7996237" cy="333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600" b="1" dirty="0">
                <a:solidFill>
                  <a:srgbClr val="CC3300"/>
                </a:solidFill>
                <a:latin typeface="Arial" panose="020B0604020202020204" pitchFamily="34" charset="0"/>
              </a:rPr>
              <a:t>Brittle Materials</a:t>
            </a:r>
          </a:p>
          <a:p>
            <a:r>
              <a:rPr lang="en-US" altLang="en-US" sz="2600" dirty="0">
                <a:latin typeface="Arial" panose="020B0604020202020204" pitchFamily="34" charset="0"/>
              </a:rPr>
              <a:t>Material that exhibit little or no yielding before failure are referred to as brittle materials, e.g., gray cast iron</a:t>
            </a:r>
          </a:p>
          <a:p>
            <a:r>
              <a:rPr lang="en-US" altLang="en-US" sz="2600" dirty="0">
                <a:latin typeface="Arial" panose="020B0604020202020204" pitchFamily="34" charset="0"/>
              </a:rPr>
              <a:t>Brittle materials do not have a well-defined tensile fracture stress, since appearance of initial cracks in a specimen is quite random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/>
              <a:t>3.3 STRESS-STRAIN BEHAVIOR OF DUCTILE &amp; BRITTLE MATERIALS</a:t>
            </a:r>
          </a:p>
        </p:txBody>
      </p:sp>
      <p:pic>
        <p:nvPicPr>
          <p:cNvPr id="5" name="Picture 6" descr="AACLORV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724400"/>
            <a:ext cx="4343400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ACLORW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886200"/>
            <a:ext cx="160813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5632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1EC2F50-0A29-4D0E-B327-8CF115B157DF}" type="slidenum">
              <a:rPr lang="en-US" altLang="en-US" sz="1400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81088"/>
            <a:ext cx="8453437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Brittle Materials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Instead, the </a:t>
            </a:r>
            <a:r>
              <a:rPr lang="en-US" altLang="en-US" sz="2800" i="1">
                <a:latin typeface="Arial" panose="020B0604020202020204" pitchFamily="34" charset="0"/>
              </a:rPr>
              <a:t>average</a:t>
            </a:r>
            <a:r>
              <a:rPr lang="en-US" altLang="en-US" sz="2800">
                <a:latin typeface="Arial" panose="020B0604020202020204" pitchFamily="34" charset="0"/>
              </a:rPr>
              <a:t> fracture stress from a set of observed tests is generally reported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/>
              <a:t>3.3 STRESS-STRAIN BEHAVIOR OF DUCTILE &amp; BRITTLE MATERIALS</a:t>
            </a:r>
          </a:p>
        </p:txBody>
      </p:sp>
      <p:pic>
        <p:nvPicPr>
          <p:cNvPr id="5" name="Picture 4" descr="AACLORX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2628900"/>
            <a:ext cx="58293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196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F669ECD-52DC-46FD-8C23-C8A1912B8733}" type="slidenum">
              <a:rPr lang="en-US" altLang="en-US" sz="1400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8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000" b="0" dirty="0"/>
              <a:t>3.3 STRESS-STRAIN BEHAVIOR OF DUCTILE &amp; BRITTLE MATERIALS</a:t>
            </a: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3230563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1" descr="AACLORV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745038"/>
            <a:ext cx="4343400" cy="157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241550"/>
            <a:ext cx="40386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2214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3F05F0C-6867-4F89-9745-CF004B439940}" type="slidenum">
              <a:rPr lang="en-US" altLang="en-US" sz="1400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44488" y="4191000"/>
            <a:ext cx="845343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i="1" dirty="0"/>
              <a:t>E</a:t>
            </a:r>
            <a:r>
              <a:rPr lang="en-US" altLang="en-US" sz="2800" dirty="0">
                <a:latin typeface="Arial" panose="020B0604020202020204" pitchFamily="34" charset="0"/>
              </a:rPr>
              <a:t> represents the constant of proportionality, also called the </a:t>
            </a:r>
            <a:r>
              <a:rPr lang="en-US" altLang="en-US" sz="2800" i="1" dirty="0">
                <a:latin typeface="Arial" panose="020B0604020202020204" pitchFamily="34" charset="0"/>
              </a:rPr>
              <a:t>modulus of elasticity</a:t>
            </a:r>
            <a:r>
              <a:rPr lang="en-US" altLang="en-US" sz="2800" dirty="0">
                <a:latin typeface="Arial" panose="020B0604020202020204" pitchFamily="34" charset="0"/>
              </a:rPr>
              <a:t> or </a:t>
            </a:r>
            <a:r>
              <a:rPr lang="en-US" altLang="en-US" sz="2800" i="1" dirty="0">
                <a:latin typeface="Arial" panose="020B0604020202020204" pitchFamily="34" charset="0"/>
              </a:rPr>
              <a:t>Young’s modulus</a:t>
            </a:r>
          </a:p>
          <a:p>
            <a:r>
              <a:rPr lang="en-US" altLang="en-US" sz="2800" i="1" dirty="0"/>
              <a:t>E</a:t>
            </a:r>
            <a:r>
              <a:rPr lang="en-US" altLang="en-US" sz="2800" dirty="0">
                <a:latin typeface="Arial" panose="020B0604020202020204" pitchFamily="34" charset="0"/>
              </a:rPr>
              <a:t> has units of stress, i.e., pascals, MPa or </a:t>
            </a:r>
            <a:r>
              <a:rPr lang="en-US" altLang="en-US" sz="2800" dirty="0" err="1">
                <a:latin typeface="Arial" panose="020B0604020202020204" pitchFamily="34" charset="0"/>
              </a:rPr>
              <a:t>GPa</a:t>
            </a:r>
            <a:r>
              <a:rPr lang="en-US" altLang="en-US" sz="2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3.4 HOOKE’S LAW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1066800"/>
            <a:ext cx="8610600" cy="231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Most engineering materials exhibit a </a:t>
            </a:r>
            <a:r>
              <a:rPr lang="en-US" altLang="en-US" sz="2800" i="1">
                <a:latin typeface="Arial" panose="020B0604020202020204" pitchFamily="34" charset="0"/>
              </a:rPr>
              <a:t>linear relationship</a:t>
            </a:r>
            <a:r>
              <a:rPr lang="en-US" altLang="en-US" sz="2800">
                <a:latin typeface="Arial" panose="020B0604020202020204" pitchFamily="34" charset="0"/>
              </a:rPr>
              <a:t> between stress and strain with the elastic region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Discovered by Robert Hooke in 1676 using springs, known as </a:t>
            </a:r>
            <a:r>
              <a:rPr lang="en-US" altLang="en-US" sz="2800" i="1">
                <a:latin typeface="Arial" panose="020B0604020202020204" pitchFamily="34" charset="0"/>
              </a:rPr>
              <a:t>Hooke’s law</a:t>
            </a:r>
          </a:p>
        </p:txBody>
      </p: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3733800" y="3505200"/>
            <a:ext cx="1676400" cy="685800"/>
            <a:chOff x="2352" y="2208"/>
            <a:chExt cx="1056" cy="432"/>
          </a:xfrm>
        </p:grpSpPr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2352" y="2208"/>
              <a:ext cx="1056" cy="43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2496" y="2246"/>
              <a:ext cx="74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Arial" panose="020B0604020202020204" pitchFamily="34" charset="0"/>
                </a:rPr>
                <a:t>σ</a:t>
              </a:r>
              <a:r>
                <a:rPr lang="en-US" altLang="en-US" sz="2800" i="1">
                  <a:cs typeface="Arial" panose="020B0604020202020204" pitchFamily="34" charset="0"/>
                </a:rPr>
                <a:t> = E</a:t>
              </a:r>
              <a:r>
                <a:rPr lang="en-US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07477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0532159-08AB-4FB0-977D-6C0AFEC6C8DE}" type="slidenum">
              <a:rPr lang="en-US" altLang="en-US" sz="1400">
                <a:latin typeface="Arial" panose="020B0604020202020204" pitchFamily="34" charset="0"/>
              </a:rPr>
              <a:pPr eaLnBrk="1" hangingPunct="1"/>
              <a:t>26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55688"/>
            <a:ext cx="8861425" cy="336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44488" y="4419600"/>
            <a:ext cx="845343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200">
                <a:latin typeface="Arial" panose="020B0604020202020204" pitchFamily="34" charset="0"/>
              </a:rPr>
              <a:t>E is a mechanical property that indicates the stiffness of a material.</a:t>
            </a:r>
          </a:p>
          <a:p>
            <a:r>
              <a:rPr lang="en-US" altLang="en-US" sz="2200">
                <a:latin typeface="Arial" panose="020B0604020202020204" pitchFamily="34" charset="0"/>
              </a:rPr>
              <a:t>Materials that are very stiff exhibits large values of E (E</a:t>
            </a:r>
            <a:r>
              <a:rPr lang="en-US" altLang="en-US" sz="2200" baseline="-25000">
                <a:latin typeface="Arial" panose="020B0604020202020204" pitchFamily="34" charset="0"/>
              </a:rPr>
              <a:t>steel </a:t>
            </a:r>
            <a:r>
              <a:rPr lang="en-US" altLang="en-US" sz="2200">
                <a:latin typeface="Arial" panose="020B0604020202020204" pitchFamily="34" charset="0"/>
              </a:rPr>
              <a:t>= 200GPa.</a:t>
            </a:r>
          </a:p>
          <a:p>
            <a:r>
              <a:rPr lang="en-US" altLang="en-US" sz="2200">
                <a:latin typeface="Arial" panose="020B0604020202020204" pitchFamily="34" charset="0"/>
              </a:rPr>
              <a:t>E only valid in linear elastic behavior and no longer valid once the </a:t>
            </a:r>
            <a:r>
              <a:rPr lang="el-GR" altLang="en-US" sz="2200">
                <a:latin typeface="Arial" panose="020B0604020202020204" pitchFamily="34" charset="0"/>
                <a:cs typeface="Arial" panose="020B0604020202020204" pitchFamily="34" charset="0"/>
              </a:rPr>
              <a:t>σ–ε</a:t>
            </a:r>
            <a:r>
              <a:rPr lang="en-US" altLang="en-US" sz="2200">
                <a:latin typeface="Arial" panose="020B0604020202020204" pitchFamily="34" charset="0"/>
                <a:cs typeface="Arial" panose="020B0604020202020204" pitchFamily="34" charset="0"/>
              </a:rPr>
              <a:t> diagram ceases to be a straight line</a:t>
            </a:r>
            <a:endParaRPr lang="el-GR" alt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3.4 HOOKE’S LAW</a:t>
            </a:r>
          </a:p>
        </p:txBody>
      </p:sp>
    </p:spTree>
    <p:extLst>
      <p:ext uri="{BB962C8B-B14F-4D97-AF65-F5344CB8AC3E}">
        <p14:creationId xmlns:p14="http://schemas.microsoft.com/office/powerpoint/2010/main" val="885028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219E870-E3FE-4159-A16C-58CC07AC35FA}" type="slidenum">
              <a:rPr lang="en-US" altLang="en-US" sz="1400">
                <a:latin typeface="Arial" panose="020B0604020202020204" pitchFamily="34" charset="0"/>
              </a:rPr>
              <a:pPr eaLnBrk="1" hangingPunct="1"/>
              <a:t>27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5486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>
                <a:latin typeface="Arial" panose="020B0604020202020204" pitchFamily="34" charset="0"/>
              </a:rPr>
              <a:t>As shown above, most grades of steel have same modulus of elasticity,</a:t>
            </a:r>
            <a:r>
              <a:rPr lang="en-US" altLang="en-US" sz="2800"/>
              <a:t> </a:t>
            </a:r>
            <a:r>
              <a:rPr lang="en-US" altLang="en-US" sz="2800" i="1"/>
              <a:t>E</a:t>
            </a:r>
            <a:r>
              <a:rPr lang="en-US" altLang="en-US" sz="2800" baseline="-25000"/>
              <a:t>st</a:t>
            </a:r>
            <a:r>
              <a:rPr lang="en-US" altLang="en-US" sz="2800"/>
              <a:t> = 200 GPa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Modulus of elasticity is a mechanical property that indicates the </a:t>
            </a:r>
            <a:r>
              <a:rPr lang="en-US" altLang="en-US" sz="2800" i="1">
                <a:latin typeface="Arial" panose="020B0604020202020204" pitchFamily="34" charset="0"/>
              </a:rPr>
              <a:t>stiffness</a:t>
            </a:r>
            <a:r>
              <a:rPr lang="en-US" altLang="en-US" sz="2800">
                <a:latin typeface="Arial" panose="020B0604020202020204" pitchFamily="34" charset="0"/>
              </a:rPr>
              <a:t> of a material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Materials that are still have large </a:t>
            </a:r>
            <a:r>
              <a:rPr lang="en-US" altLang="en-US" sz="2800" i="1"/>
              <a:t>E</a:t>
            </a:r>
            <a:r>
              <a:rPr lang="en-US" altLang="en-US" sz="2800">
                <a:latin typeface="Arial" panose="020B0604020202020204" pitchFamily="34" charset="0"/>
              </a:rPr>
              <a:t> values, while spongy materials (vulcanized rubber) have low values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3.4 HOOKE’S LAW</a:t>
            </a:r>
          </a:p>
        </p:txBody>
      </p:sp>
      <p:pic>
        <p:nvPicPr>
          <p:cNvPr id="5" name="Picture 6" descr="AACLORZ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863" y="1371600"/>
            <a:ext cx="3138487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694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93EAC8A-A2D1-4F62-96C5-2BE28932A9D3}" type="slidenum">
              <a:rPr lang="en-US" altLang="en-US" sz="1400">
                <a:latin typeface="Arial" panose="020B0604020202020204" pitchFamily="34" charset="0"/>
              </a:rPr>
              <a:pPr eaLnBrk="1" hangingPunct="1"/>
              <a:t>28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3048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chemeClr val="accent2"/>
                </a:solidFill>
                <a:latin typeface="Arial" panose="020B0604020202020204" pitchFamily="34" charset="0"/>
              </a:rPr>
              <a:t>IMPORTANT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Modulus of elasticity </a:t>
            </a:r>
            <a:r>
              <a:rPr lang="en-US" altLang="en-US" sz="2800" i="1"/>
              <a:t>E</a:t>
            </a:r>
            <a:r>
              <a:rPr lang="en-US" altLang="en-US" sz="2800">
                <a:latin typeface="Arial" panose="020B0604020202020204" pitchFamily="34" charset="0"/>
              </a:rPr>
              <a:t>, can be used only if a material has linear-elastic behavior.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Also, if stress in material is greater than the proportional limit, the stress-strain diagram ceases to be a straight line and the equation is not valid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3.4 HOOKE’S LAW</a:t>
            </a:r>
          </a:p>
        </p:txBody>
      </p:sp>
    </p:spTree>
    <p:extLst>
      <p:ext uri="{BB962C8B-B14F-4D97-AF65-F5344CB8AC3E}">
        <p14:creationId xmlns:p14="http://schemas.microsoft.com/office/powerpoint/2010/main" val="3280517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30E31C9-EF35-4439-AB3E-1205B77DD6FE}" type="slidenum">
              <a:rPr lang="en-US" altLang="en-US" sz="1400">
                <a:latin typeface="Arial" panose="020B0604020202020204" pitchFamily="34" charset="0"/>
              </a:rPr>
              <a:pPr eaLnBrk="1" hangingPunct="1"/>
              <a:t>29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Strain hardening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If a specimen of ductile material (steel) is loaded into the </a:t>
            </a:r>
            <a:r>
              <a:rPr lang="en-US" altLang="en-US" sz="2800" i="1">
                <a:latin typeface="Arial" panose="020B0604020202020204" pitchFamily="34" charset="0"/>
              </a:rPr>
              <a:t>plastic region</a:t>
            </a:r>
            <a:r>
              <a:rPr lang="en-US" altLang="en-US" sz="2800">
                <a:latin typeface="Arial" panose="020B0604020202020204" pitchFamily="34" charset="0"/>
              </a:rPr>
              <a:t> and then unloaded, </a:t>
            </a:r>
            <a:r>
              <a:rPr lang="en-US" altLang="en-US" sz="2800" i="1">
                <a:latin typeface="Arial" panose="020B0604020202020204" pitchFamily="34" charset="0"/>
              </a:rPr>
              <a:t>elastic strain</a:t>
            </a:r>
            <a:r>
              <a:rPr lang="en-US" altLang="en-US" sz="2800">
                <a:latin typeface="Arial" panose="020B0604020202020204" pitchFamily="34" charset="0"/>
              </a:rPr>
              <a:t> is recovered as material returns to its equilibrium state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However, </a:t>
            </a:r>
            <a:r>
              <a:rPr lang="en-US" altLang="en-US" sz="2800" i="1">
                <a:latin typeface="Arial" panose="020B0604020202020204" pitchFamily="34" charset="0"/>
              </a:rPr>
              <a:t>plastic strain</a:t>
            </a:r>
            <a:r>
              <a:rPr lang="en-US" altLang="en-US" sz="2800">
                <a:latin typeface="Arial" panose="020B0604020202020204" pitchFamily="34" charset="0"/>
              </a:rPr>
              <a:t> remains, thus material is subjected to a </a:t>
            </a:r>
            <a:r>
              <a:rPr lang="en-US" altLang="en-US" sz="2800" i="1">
                <a:latin typeface="Arial" panose="020B0604020202020204" pitchFamily="34" charset="0"/>
              </a:rPr>
              <a:t>permanent set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3.4 HOOKE’S LAW</a:t>
            </a:r>
          </a:p>
        </p:txBody>
      </p:sp>
    </p:spTree>
    <p:extLst>
      <p:ext uri="{BB962C8B-B14F-4D97-AF65-F5344CB8AC3E}">
        <p14:creationId xmlns:p14="http://schemas.microsoft.com/office/powerpoint/2010/main" val="4105773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B5FA3FF-597E-4230-A564-32EAA41CAAE6}" type="slidenum">
              <a:rPr lang="en-US" altLang="en-US" sz="1400">
                <a:latin typeface="Arial" panose="020B0604020202020204" pitchFamily="34" charset="0"/>
              </a:rPr>
              <a:pPr eaLnBrk="1" hangingPunct="1"/>
              <a:t>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9144000" cy="5334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CHAPTER OUTLINE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304800" y="1066800"/>
            <a:ext cx="8610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Tension and Compression Test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Stress-Strain Diagram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Stress-Strain Behavior of Ductile and Brittle Materials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Hooke’s Law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E, Modulus of Elasticity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Poisson’s Ratio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Shear Stress-Strain Diagram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G, Shear Modulus of Elasticity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dirty="0">
                <a:latin typeface="Arial" panose="020B0604020202020204" pitchFamily="34" charset="0"/>
              </a:rPr>
              <a:t>Failure of Materials Due to Creep and Fatigue</a:t>
            </a:r>
          </a:p>
        </p:txBody>
      </p:sp>
    </p:spTree>
    <p:extLst>
      <p:ext uri="{BB962C8B-B14F-4D97-AF65-F5344CB8AC3E}">
        <p14:creationId xmlns:p14="http://schemas.microsoft.com/office/powerpoint/2010/main" val="32341087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D1DB507-9ED5-4611-96CC-58B9705826CB}" type="slidenum">
              <a:rPr lang="en-US" altLang="en-US" sz="1400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7772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CC3300"/>
                </a:solidFill>
                <a:latin typeface="Arial" panose="020B0604020202020204" pitchFamily="34" charset="0"/>
              </a:rPr>
              <a:t>Strain hardening</a:t>
            </a:r>
          </a:p>
          <a:p>
            <a:pPr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Specimen loaded beyond yield point </a:t>
            </a:r>
            <a:r>
              <a:rPr lang="en-US" altLang="en-US" sz="2400" i="1">
                <a:latin typeface="Arial" panose="020B0604020202020204" pitchFamily="34" charset="0"/>
              </a:rPr>
              <a:t>A</a:t>
            </a:r>
            <a:r>
              <a:rPr lang="en-US" altLang="en-US" sz="2400">
                <a:latin typeface="Arial" panose="020B0604020202020204" pitchFamily="34" charset="0"/>
              </a:rPr>
              <a:t> to </a:t>
            </a:r>
            <a:r>
              <a:rPr lang="en-US" altLang="en-US" sz="2400" i="1">
                <a:latin typeface="Arial" panose="020B0604020202020204" pitchFamily="34" charset="0"/>
              </a:rPr>
              <a:t>A’</a:t>
            </a:r>
          </a:p>
          <a:p>
            <a:pPr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Inter-atomic forces have to be overcome to elongate specimen </a:t>
            </a:r>
            <a:r>
              <a:rPr lang="en-US" altLang="en-US" sz="2400" i="1">
                <a:latin typeface="Arial" panose="020B0604020202020204" pitchFamily="34" charset="0"/>
              </a:rPr>
              <a:t>elastically,</a:t>
            </a:r>
            <a:r>
              <a:rPr lang="en-US" altLang="en-US" sz="2400">
                <a:latin typeface="Arial" panose="020B0604020202020204" pitchFamily="34" charset="0"/>
              </a:rPr>
              <a:t> these same forces pull atoms back together when load is removed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3.4 HOOKE’S LAW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3048000"/>
            <a:ext cx="43053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Since </a:t>
            </a:r>
            <a:r>
              <a:rPr lang="en-US" altLang="en-US" sz="2400" i="1">
                <a:latin typeface="Arial" panose="020B0604020202020204" pitchFamily="34" charset="0"/>
              </a:rPr>
              <a:t>E</a:t>
            </a:r>
            <a:r>
              <a:rPr lang="en-US" altLang="en-US" sz="2400">
                <a:latin typeface="Arial" panose="020B0604020202020204" pitchFamily="34" charset="0"/>
              </a:rPr>
              <a:t> is the same, slope of line </a:t>
            </a:r>
            <a:r>
              <a:rPr lang="en-US" altLang="en-US" sz="2400" i="1">
                <a:latin typeface="Arial" panose="020B0604020202020204" pitchFamily="34" charset="0"/>
              </a:rPr>
              <a:t>O’A’</a:t>
            </a:r>
            <a:r>
              <a:rPr lang="en-US" altLang="en-US" sz="2400">
                <a:latin typeface="Arial" panose="020B0604020202020204" pitchFamily="34" charset="0"/>
              </a:rPr>
              <a:t> is the same as line </a:t>
            </a:r>
            <a:r>
              <a:rPr lang="en-US" altLang="en-US" sz="2400" i="1">
                <a:latin typeface="Arial" panose="020B0604020202020204" pitchFamily="34" charset="0"/>
              </a:rPr>
              <a:t>OA.</a:t>
            </a:r>
          </a:p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However, upon reloading, specimen will exhibit new and higher yield strength.</a:t>
            </a:r>
          </a:p>
        </p:txBody>
      </p:sp>
      <p:pic>
        <p:nvPicPr>
          <p:cNvPr id="6" name="Picture 7" descr="AACLOSA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895600"/>
            <a:ext cx="3810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4767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7D8D0A8-7886-4439-9C8B-F96F35B4939C}" type="slidenum">
              <a:rPr lang="en-US" altLang="en-US" sz="1400">
                <a:latin typeface="Arial" panose="020B0604020202020204" pitchFamily="34" charset="0"/>
              </a:rPr>
              <a:pPr eaLnBrk="1" hangingPunct="1"/>
              <a:t>31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Strain hardening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Load reapplied, atoms will be displaced until yielding occurs at or near </a:t>
            </a:r>
            <a:r>
              <a:rPr lang="en-US" altLang="en-US" sz="2800" i="1"/>
              <a:t>A’</a:t>
            </a:r>
            <a:r>
              <a:rPr lang="en-US" altLang="en-US" sz="2800">
                <a:latin typeface="Arial" panose="020B0604020202020204" pitchFamily="34" charset="0"/>
              </a:rPr>
              <a:t>, and stress-strain diagram continues along same path as before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334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3.4 HOOKE’S LAW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2895600"/>
            <a:ext cx="43053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New stress-strain diagram has </a:t>
            </a:r>
            <a:r>
              <a:rPr lang="en-US" altLang="en-US" sz="2800" i="1">
                <a:latin typeface="Arial" panose="020B0604020202020204" pitchFamily="34" charset="0"/>
              </a:rPr>
              <a:t>higher</a:t>
            </a:r>
            <a:r>
              <a:rPr lang="en-US" altLang="en-US" sz="2800">
                <a:latin typeface="Arial" panose="020B0604020202020204" pitchFamily="34" charset="0"/>
              </a:rPr>
              <a:t> yield point (</a:t>
            </a:r>
            <a:r>
              <a:rPr lang="en-US" altLang="en-US" sz="2800" i="1"/>
              <a:t>A’</a:t>
            </a:r>
            <a:r>
              <a:rPr lang="en-US" altLang="en-US" sz="2800">
                <a:latin typeface="Arial" panose="020B0604020202020204" pitchFamily="34" charset="0"/>
              </a:rPr>
              <a:t>), a result of strain-hardening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Specimen has a </a:t>
            </a:r>
            <a:r>
              <a:rPr lang="en-US" altLang="en-US" sz="2800" i="1">
                <a:latin typeface="Arial" panose="020B0604020202020204" pitchFamily="34" charset="0"/>
              </a:rPr>
              <a:t>greater elastic region </a:t>
            </a:r>
            <a:r>
              <a:rPr lang="en-US" altLang="en-US" sz="2800">
                <a:latin typeface="Arial" panose="020B0604020202020204" pitchFamily="34" charset="0"/>
              </a:rPr>
              <a:t>and </a:t>
            </a:r>
            <a:r>
              <a:rPr lang="en-US" altLang="en-US" sz="2800" i="1">
                <a:latin typeface="Arial" panose="020B0604020202020204" pitchFamily="34" charset="0"/>
              </a:rPr>
              <a:t>less ductility</a:t>
            </a:r>
          </a:p>
        </p:txBody>
      </p:sp>
      <p:pic>
        <p:nvPicPr>
          <p:cNvPr id="6" name="Picture 6" descr="AACLOSA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971800"/>
            <a:ext cx="305752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5248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2F34B7A-D85B-4B3E-882C-F75B569B5BAD}" type="slidenum">
              <a:rPr lang="en-US" altLang="en-US" sz="1400">
                <a:latin typeface="Arial" panose="020B0604020202020204" pitchFamily="34" charset="0"/>
              </a:rPr>
              <a:pPr eaLnBrk="1" hangingPunct="1"/>
              <a:t>32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10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Strain hardening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As specimen is unloaded and loaded, heat or </a:t>
            </a:r>
            <a:r>
              <a:rPr lang="en-US" altLang="en-US" sz="2800" i="1">
                <a:latin typeface="Arial" panose="020B0604020202020204" pitchFamily="34" charset="0"/>
              </a:rPr>
              <a:t>energy</a:t>
            </a:r>
            <a:r>
              <a:rPr lang="en-US" altLang="en-US" sz="2800">
                <a:latin typeface="Arial" panose="020B0604020202020204" pitchFamily="34" charset="0"/>
              </a:rPr>
              <a:t> may be </a:t>
            </a:r>
            <a:r>
              <a:rPr lang="en-US" altLang="en-US" sz="2800" i="1">
                <a:latin typeface="Arial" panose="020B0604020202020204" pitchFamily="34" charset="0"/>
              </a:rPr>
              <a:t>lost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Colored area between the curves represents lost energy and is called </a:t>
            </a:r>
            <a:r>
              <a:rPr lang="en-US" altLang="en-US" sz="2800" i="1">
                <a:latin typeface="Arial" panose="020B0604020202020204" pitchFamily="34" charset="0"/>
              </a:rPr>
              <a:t>mechanical hysteresis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334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3.4 HOOKE’S LAW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28600" y="3429000"/>
            <a:ext cx="43053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It’s an important consideration when selecting materials to serve as dampers for vibrating structures and equipment</a:t>
            </a:r>
          </a:p>
        </p:txBody>
      </p:sp>
      <p:pic>
        <p:nvPicPr>
          <p:cNvPr id="6" name="Picture 6" descr="AACLOSB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63" y="3429000"/>
            <a:ext cx="2598737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98267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A6278C1-E811-47AF-92AD-BC4D69E8BB4C}" type="slidenum">
              <a:rPr lang="en-US" altLang="en-US" sz="1400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60325" y="498475"/>
            <a:ext cx="8759825" cy="457200"/>
          </a:xfrm>
        </p:spPr>
        <p:txBody>
          <a:bodyPr/>
          <a:lstStyle/>
          <a:p>
            <a:pPr eaLnBrk="1" hangingPunct="1"/>
            <a:r>
              <a:rPr lang="en-US" altLang="en-US"/>
              <a:t>Hooke’s Law: Modulus of Elasticity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4813300" y="1736725"/>
            <a:ext cx="3581400" cy="1384300"/>
            <a:chOff x="2688" y="1056"/>
            <a:chExt cx="2256" cy="872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2688" y="1056"/>
              <a:ext cx="22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latin typeface="Arial" panose="020B0604020202020204" pitchFamily="34" charset="0"/>
                </a:rPr>
                <a:t>Below the yield stress</a:t>
              </a:r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3120" y="1344"/>
            <a:ext cx="1776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2819400" imgH="927100" progId="Equation.DSMT4">
                    <p:embed/>
                  </p:oleObj>
                </mc:Choice>
                <mc:Fallback>
                  <p:oleObj name="Equation" r:id="rId2" imgW="2819400" imgH="9271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1344"/>
                          <a:ext cx="1776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800600" y="3565525"/>
            <a:ext cx="409892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latin typeface="Arial" panose="020B0604020202020204" pitchFamily="34" charset="0"/>
              </a:rPr>
              <a:t>Strength is affected by alloying, heat treating, and manufacturing process but stiffness (Modulus of Elasticity) is not.</a:t>
            </a:r>
          </a:p>
        </p:txBody>
      </p:sp>
      <p:pic>
        <p:nvPicPr>
          <p:cNvPr id="8" name="Picture 7" descr="msotw9_temp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40640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70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B19AA44-384F-4EFD-AC3E-6C03B0B5559F}" type="slidenum">
              <a:rPr lang="en-US" altLang="en-US" sz="1400">
                <a:latin typeface="Arial" panose="020B0604020202020204" pitchFamily="34" charset="0"/>
              </a:rPr>
              <a:pPr eaLnBrk="1" hangingPunct="1"/>
              <a:t>34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534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/>
              <a:t>When body subjected to axial tensile force, it elongates and contracts laterally</a:t>
            </a:r>
          </a:p>
          <a:p>
            <a:r>
              <a:rPr lang="en-US" altLang="en-US" sz="2800"/>
              <a:t>Similarly, it will contract and its sides expand laterally when subjected to an axial compressive force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487363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3.6 POISSON’S RATIO</a:t>
            </a:r>
          </a:p>
        </p:txBody>
      </p:sp>
      <p:pic>
        <p:nvPicPr>
          <p:cNvPr id="5" name="Picture 4" descr="AACLOTC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671888"/>
            <a:ext cx="434340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ACLOTB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81400"/>
            <a:ext cx="4191000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5463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4747F45-C3FE-44D9-A109-3BF514826846}" type="slidenum">
              <a:rPr lang="en-US" altLang="en-US" sz="1400">
                <a:latin typeface="Arial" panose="020B0604020202020204" pitchFamily="34" charset="0"/>
              </a:rPr>
              <a:pPr eaLnBrk="1" hangingPunct="1"/>
              <a:t>35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53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/>
              <a:t>Strains of the bar are: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48895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3.6 POISSON’S RATIO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685800" y="1600200"/>
            <a:ext cx="5257800" cy="1295400"/>
            <a:chOff x="1104" y="1008"/>
            <a:chExt cx="3312" cy="816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104" y="1008"/>
              <a:ext cx="3312" cy="81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1344" y="1056"/>
              <a:ext cx="960" cy="650"/>
              <a:chOff x="1152" y="3063"/>
              <a:chExt cx="960" cy="650"/>
            </a:xfrm>
          </p:grpSpPr>
          <p:sp>
            <p:nvSpPr>
              <p:cNvPr id="12" name="Text Box 7"/>
              <p:cNvSpPr txBox="1">
                <a:spLocks noChangeArrowheads="1"/>
              </p:cNvSpPr>
              <p:nvPr/>
            </p:nvSpPr>
            <p:spPr bwMode="auto">
              <a:xfrm>
                <a:off x="1152" y="3216"/>
                <a:ext cx="66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  <a:sym typeface="Symbol" panose="05050102010706020507" pitchFamily="18" charset="2"/>
                  </a:rPr>
                  <a:t></a:t>
                </a:r>
                <a:r>
                  <a:rPr lang="en-US" altLang="en-US" sz="2800" baseline="-25000">
                    <a:sym typeface="Symbol" panose="05050102010706020507" pitchFamily="18" charset="2"/>
                  </a:rPr>
                  <a:t>long</a:t>
                </a:r>
                <a:r>
                  <a:rPr lang="en-US" altLang="en-US" sz="2800">
                    <a:sym typeface="Symbol" panose="05050102010706020507" pitchFamily="18" charset="2"/>
                  </a:rPr>
                  <a:t> =</a:t>
                </a:r>
              </a:p>
            </p:txBody>
          </p:sp>
          <p:sp>
            <p:nvSpPr>
              <p:cNvPr id="13" name="Text Box 8"/>
              <p:cNvSpPr txBox="1">
                <a:spLocks noChangeArrowheads="1"/>
              </p:cNvSpPr>
              <p:nvPr/>
            </p:nvSpPr>
            <p:spPr bwMode="auto">
              <a:xfrm>
                <a:off x="1823" y="3063"/>
                <a:ext cx="241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 i="1">
                    <a:cs typeface="Times New Roman" panose="02020603050405020304" pitchFamily="18" charset="0"/>
                    <a:sym typeface="Symbol" panose="05050102010706020507" pitchFamily="18" charset="2"/>
                  </a:rPr>
                  <a:t>δ</a:t>
                </a:r>
                <a:endParaRPr lang="en-US" altLang="en-US" sz="2800" i="1"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  <a:p>
                <a:pPr eaLnBrk="1" hangingPunct="1">
                  <a:buFontTx/>
                  <a:buNone/>
                </a:pPr>
                <a:r>
                  <a:rPr lang="en-US" altLang="en-US" sz="2800" i="1">
                    <a:cs typeface="Times New Roman" panose="02020603050405020304" pitchFamily="18" charset="0"/>
                    <a:sym typeface="Symbol" panose="05050102010706020507" pitchFamily="18" charset="2"/>
                  </a:rPr>
                  <a:t>L</a:t>
                </a:r>
                <a:endParaRPr lang="el-GR" altLang="en-US" sz="2800" i="1"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14" name="Line 9"/>
              <p:cNvSpPr>
                <a:spLocks noChangeShapeType="1"/>
              </p:cNvSpPr>
              <p:nvPr/>
            </p:nvSpPr>
            <p:spPr bwMode="auto">
              <a:xfrm>
                <a:off x="1824" y="338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3216" y="1104"/>
              <a:ext cx="912" cy="650"/>
              <a:chOff x="3600" y="3607"/>
              <a:chExt cx="912" cy="650"/>
            </a:xfrm>
          </p:grpSpPr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3600" y="3744"/>
                <a:ext cx="54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  <a:sym typeface="Symbol" panose="05050102010706020507" pitchFamily="18" charset="2"/>
                  </a:rPr>
                  <a:t></a:t>
                </a:r>
                <a:r>
                  <a:rPr lang="en-US" altLang="en-US" sz="2800" baseline="-25000">
                    <a:sym typeface="Symbol" panose="05050102010706020507" pitchFamily="18" charset="2"/>
                  </a:rPr>
                  <a:t>lat</a:t>
                </a:r>
                <a:r>
                  <a:rPr lang="en-US" altLang="en-US" sz="2800">
                    <a:sym typeface="Symbol" panose="05050102010706020507" pitchFamily="18" charset="2"/>
                  </a:rPr>
                  <a:t> =</a:t>
                </a:r>
              </a:p>
            </p:txBody>
          </p: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>
                <a:off x="4127" y="3607"/>
                <a:ext cx="385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 i="1">
                    <a:cs typeface="Times New Roman" panose="02020603050405020304" pitchFamily="18" charset="0"/>
                    <a:sym typeface="Symbol" panose="05050102010706020507" pitchFamily="18" charset="2"/>
                  </a:rPr>
                  <a:t>δ</a:t>
                </a:r>
                <a:r>
                  <a:rPr lang="en-US" altLang="en-US" sz="2800" i="1">
                    <a:cs typeface="Times New Roman" panose="02020603050405020304" pitchFamily="18" charset="0"/>
                    <a:sym typeface="Symbol" panose="05050102010706020507" pitchFamily="18" charset="2"/>
                  </a:rPr>
                  <a:t>’</a:t>
                </a:r>
              </a:p>
              <a:p>
                <a:pPr eaLnBrk="1" hangingPunct="1">
                  <a:buFontTx/>
                  <a:buNone/>
                </a:pPr>
                <a:r>
                  <a:rPr lang="en-US" altLang="en-US" sz="2800" i="1">
                    <a:cs typeface="Times New Roman" panose="02020603050405020304" pitchFamily="18" charset="0"/>
                    <a:sym typeface="Symbol" panose="05050102010706020507" pitchFamily="18" charset="2"/>
                  </a:rPr>
                  <a:t>r</a:t>
                </a:r>
                <a:endParaRPr lang="el-GR" altLang="en-US" sz="2800" i="1"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11" name="Line 13"/>
              <p:cNvSpPr>
                <a:spLocks noChangeShapeType="1"/>
              </p:cNvSpPr>
              <p:nvPr/>
            </p:nvSpPr>
            <p:spPr bwMode="auto">
              <a:xfrm>
                <a:off x="4131" y="391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762000" y="4876800"/>
            <a:ext cx="4572000" cy="1447800"/>
            <a:chOff x="768" y="2688"/>
            <a:chExt cx="2880" cy="912"/>
          </a:xfrm>
        </p:grpSpPr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768" y="2688"/>
              <a:ext cx="2880" cy="91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887" y="2971"/>
              <a:ext cx="20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 dirty="0">
                  <a:cs typeface="Times New Roman" panose="02020603050405020304" pitchFamily="18" charset="0"/>
                  <a:sym typeface="Symbol" panose="05050102010706020507" pitchFamily="18" charset="2"/>
                </a:rPr>
                <a:t>Poisson’s ratio, </a:t>
              </a:r>
              <a:r>
                <a:rPr lang="el-GR" altLang="en-US" sz="2800" i="1" dirty="0">
                  <a:cs typeface="Times New Roman" panose="02020603050405020304" pitchFamily="18" charset="0"/>
                  <a:sym typeface="Symbol" panose="05050102010706020507" pitchFamily="18" charset="2"/>
                </a:rPr>
                <a:t>ν</a:t>
              </a:r>
              <a:r>
                <a:rPr lang="en-US" altLang="en-US" sz="2800" dirty="0">
                  <a:sym typeface="Symbol" panose="05050102010706020507" pitchFamily="18" charset="2"/>
                </a:rPr>
                <a:t> = </a:t>
              </a:r>
              <a:r>
                <a:rPr lang="en-US" altLang="en-US" sz="2800" dirty="0">
                  <a:cs typeface="Times New Roman" panose="02020603050405020304" pitchFamily="18" charset="0"/>
                  <a:sym typeface="Symbol" panose="05050102010706020507" pitchFamily="18" charset="2"/>
                </a:rPr>
                <a:t>−</a:t>
              </a:r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2910" y="2745"/>
              <a:ext cx="48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  <a:sym typeface="Symbol" panose="05050102010706020507" pitchFamily="18" charset="2"/>
                </a:rPr>
                <a:t></a:t>
              </a:r>
              <a:r>
                <a:rPr lang="en-US" altLang="en-US" sz="2800" baseline="-25000">
                  <a:sym typeface="Symbol" panose="05050102010706020507" pitchFamily="18" charset="2"/>
                </a:rPr>
                <a:t>lat</a:t>
              </a:r>
              <a:endParaRPr lang="en-US" altLang="en-US" sz="2800" i="1" baseline="-25000">
                <a:cs typeface="Times New Roman" panose="02020603050405020304" pitchFamily="18" charset="0"/>
                <a:sym typeface="Symbol" panose="05050102010706020507" pitchFamily="18" charset="2"/>
              </a:endParaRPr>
            </a:p>
            <a:p>
              <a:pPr algn="ctr" eaLnBrk="1" hangingPunct="1"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  <a:sym typeface="Symbol" panose="05050102010706020507" pitchFamily="18" charset="2"/>
                </a:rPr>
                <a:t></a:t>
              </a:r>
              <a:r>
                <a:rPr lang="en-US" altLang="en-US" sz="2800" baseline="-25000">
                  <a:sym typeface="Symbol" panose="05050102010706020507" pitchFamily="18" charset="2"/>
                </a:rPr>
                <a:t>long</a:t>
              </a:r>
              <a:endParaRPr lang="el-GR" altLang="en-US" sz="2800" baseline="-25000">
                <a:sym typeface="Symbol" panose="05050102010706020507" pitchFamily="18" charset="2"/>
              </a:endParaRPr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>
              <a:off x="2926" y="3141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28600" y="3352800"/>
            <a:ext cx="84582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/>
              <a:t>Early 1800s, S.D. Poisson realized that within elastic range, ratio of the two strains is a constant value, since both are proportional.</a:t>
            </a:r>
          </a:p>
        </p:txBody>
      </p:sp>
      <p:pic>
        <p:nvPicPr>
          <p:cNvPr id="21" name="Picture 20" descr="AACLORW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880" y="798629"/>
            <a:ext cx="1455739" cy="2621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1450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BCB98A7-2F97-4B8D-9127-F00E22380377}" type="slidenum">
              <a:rPr lang="en-US" altLang="en-US" sz="1400">
                <a:latin typeface="Arial" panose="020B0604020202020204" pitchFamily="34" charset="0"/>
              </a:rPr>
              <a:pPr eaLnBrk="1" hangingPunct="1"/>
              <a:t>36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534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ν</a:t>
            </a:r>
            <a:r>
              <a:rPr lang="en-US" altLang="en-US" sz="2800" dirty="0">
                <a:latin typeface="Arial" panose="020B0604020202020204" pitchFamily="34" charset="0"/>
              </a:rPr>
              <a:t> is unique for </a:t>
            </a:r>
            <a:r>
              <a:rPr lang="en-US" altLang="en-US" sz="2800" i="1" dirty="0">
                <a:latin typeface="Arial" panose="020B0604020202020204" pitchFamily="34" charset="0"/>
              </a:rPr>
              <a:t>homogenous</a:t>
            </a:r>
            <a:r>
              <a:rPr lang="en-US" altLang="en-US" sz="2800" dirty="0">
                <a:latin typeface="Arial" panose="020B0604020202020204" pitchFamily="34" charset="0"/>
              </a:rPr>
              <a:t> and </a:t>
            </a:r>
            <a:r>
              <a:rPr lang="en-US" altLang="en-US" sz="2800" i="1" dirty="0">
                <a:latin typeface="Arial" panose="020B0604020202020204" pitchFamily="34" charset="0"/>
              </a:rPr>
              <a:t>isotropic</a:t>
            </a:r>
            <a:r>
              <a:rPr lang="en-US" altLang="en-US" sz="2800" dirty="0">
                <a:latin typeface="Arial" panose="020B0604020202020204" pitchFamily="34" charset="0"/>
              </a:rPr>
              <a:t> material</a:t>
            </a:r>
          </a:p>
          <a:p>
            <a:r>
              <a:rPr lang="en-US" altLang="en-US" sz="2800" dirty="0">
                <a:solidFill>
                  <a:schemeClr val="accent2"/>
                </a:solidFill>
                <a:latin typeface="Arial" panose="020B0604020202020204" pitchFamily="34" charset="0"/>
              </a:rPr>
              <a:t>Why negative sign?</a:t>
            </a:r>
            <a:r>
              <a:rPr lang="en-US" altLang="en-US" sz="2800" dirty="0">
                <a:latin typeface="Arial" panose="020B0604020202020204" pitchFamily="34" charset="0"/>
              </a:rPr>
              <a:t> Longitudinal elongation cause lateral contraction (-</a:t>
            </a:r>
            <a:r>
              <a:rPr lang="en-US" altLang="en-US" sz="2800" dirty="0" err="1">
                <a:latin typeface="Arial" panose="020B0604020202020204" pitchFamily="34" charset="0"/>
              </a:rPr>
              <a:t>ve</a:t>
            </a:r>
            <a:r>
              <a:rPr lang="en-US" altLang="en-US" sz="2800" dirty="0">
                <a:latin typeface="Arial" panose="020B0604020202020204" pitchFamily="34" charset="0"/>
              </a:rPr>
              <a:t> strain) and vice versa</a:t>
            </a:r>
          </a:p>
          <a:p>
            <a:r>
              <a:rPr lang="en-US" altLang="en-US" sz="2800" dirty="0">
                <a:latin typeface="Arial" panose="020B0604020202020204" pitchFamily="34" charset="0"/>
              </a:rPr>
              <a:t>Lateral strain is the same in all lateral (radial) directions</a:t>
            </a:r>
          </a:p>
          <a:p>
            <a:r>
              <a:rPr lang="en-US" altLang="en-US" sz="2800" dirty="0">
                <a:latin typeface="Arial" panose="020B0604020202020204" pitchFamily="34" charset="0"/>
              </a:rPr>
              <a:t>Note that, no force or stress acts in a lateral direction in order to strain the material; the strain is caused only by axial force.</a:t>
            </a:r>
          </a:p>
          <a:p>
            <a:r>
              <a:rPr lang="en-US" altLang="en-US" sz="2800" dirty="0">
                <a:latin typeface="Arial" panose="020B0604020202020204" pitchFamily="34" charset="0"/>
              </a:rPr>
              <a:t>Poisson’s ratio is dimensionless, 0 </a:t>
            </a:r>
            <a:r>
              <a:rPr lang="en-US" altLang="en-US" sz="2800" dirty="0">
                <a:latin typeface="Arial" panose="020B0604020202020204" pitchFamily="34" charset="0"/>
                <a:cs typeface="Times New Roman" panose="02020603050405020304" pitchFamily="18" charset="0"/>
              </a:rPr>
              <a:t>≤ </a:t>
            </a:r>
            <a:r>
              <a:rPr lang="el-GR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ν</a:t>
            </a:r>
            <a:r>
              <a:rPr lang="en-US" altLang="en-US" sz="2800" dirty="0">
                <a:latin typeface="Arial" panose="020B0604020202020204" pitchFamily="34" charset="0"/>
                <a:cs typeface="Times New Roman" panose="02020603050405020304" pitchFamily="18" charset="0"/>
              </a:rPr>
              <a:t> ≤ 0.5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48895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3.6 POISSON’S RATIO</a:t>
            </a:r>
          </a:p>
        </p:txBody>
      </p:sp>
    </p:spTree>
    <p:extLst>
      <p:ext uri="{BB962C8B-B14F-4D97-AF65-F5344CB8AC3E}">
        <p14:creationId xmlns:p14="http://schemas.microsoft.com/office/powerpoint/2010/main" val="35647989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DCB726A-2593-46DE-98E6-12390DF41646}" type="slidenum">
              <a:rPr lang="en-US" altLang="en-US" sz="1400">
                <a:latin typeface="Arial" panose="020B0604020202020204" pitchFamily="34" charset="0"/>
              </a:rPr>
              <a:pPr eaLnBrk="1" hangingPunct="1"/>
              <a:t>37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dirty="0"/>
              <a:t>EXAMPLE 3.4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458200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/>
              <a:t>Bar is made of A-36 steel and behaves elastically.</a:t>
            </a:r>
          </a:p>
          <a:p>
            <a:pPr marL="0" indent="0">
              <a:buFontTx/>
              <a:buNone/>
            </a:pPr>
            <a:r>
              <a:rPr lang="en-US" altLang="en-US" sz="2800"/>
              <a:t>Determine change in its length and change in dimensions of its cross section after load is applied.</a:t>
            </a:r>
          </a:p>
        </p:txBody>
      </p:sp>
      <p:pic>
        <p:nvPicPr>
          <p:cNvPr id="5" name="Picture 4" descr="AACLOTD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819400"/>
            <a:ext cx="655320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43511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E9AB2F6-DA82-4EA7-88D7-B78A5936359E}" type="slidenum">
              <a:rPr lang="en-US" altLang="en-US" sz="1400">
                <a:latin typeface="Arial" panose="020B0604020202020204" pitchFamily="34" charset="0"/>
              </a:rPr>
              <a:pPr eaLnBrk="1" hangingPunct="1"/>
              <a:t>38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54000" y="1066800"/>
            <a:ext cx="858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/>
              <a:t>Normal stress in the bar is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143000" y="1600200"/>
            <a:ext cx="3594100" cy="1031875"/>
            <a:chOff x="720" y="1152"/>
            <a:chExt cx="2264" cy="650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720" y="1307"/>
              <a:ext cx="4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Times New Roman" panose="02020603050405020304" pitchFamily="18" charset="0"/>
                </a:rPr>
                <a:t>σ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z</a:t>
              </a:r>
              <a:r>
                <a:rPr lang="en-US" altLang="en-US" sz="2800" i="1"/>
                <a:t> =</a:t>
              </a: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283" y="1152"/>
              <a:ext cx="253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P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A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564" y="1314"/>
              <a:ext cx="14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16.0(10</a:t>
              </a:r>
              <a:r>
                <a:rPr lang="en-US" altLang="en-US" sz="2800" baseline="30000"/>
                <a:t>6</a:t>
              </a:r>
              <a:r>
                <a:rPr lang="en-US" altLang="en-US" sz="2800"/>
                <a:t>) Pa</a:t>
              </a: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210" y="1475"/>
              <a:ext cx="3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57175" y="2667000"/>
            <a:ext cx="85820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/>
              <a:t>From tables, </a:t>
            </a:r>
            <a:r>
              <a:rPr lang="en-US" altLang="en-US" sz="2800" i="1"/>
              <a:t>E</a:t>
            </a:r>
            <a:r>
              <a:rPr lang="en-US" altLang="en-US" sz="2800" i="1" baseline="-25000"/>
              <a:t>st</a:t>
            </a:r>
            <a:r>
              <a:rPr lang="en-US" altLang="en-US" sz="2800"/>
              <a:t> = 200 GPa, strain in </a:t>
            </a:r>
            <a:r>
              <a:rPr lang="en-US" altLang="en-US" sz="2800" i="1"/>
              <a:t>z</a:t>
            </a:r>
            <a:r>
              <a:rPr lang="en-US" altLang="en-US" sz="2800"/>
              <a:t>-direction is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143000" y="3200400"/>
            <a:ext cx="4311650" cy="1031875"/>
            <a:chOff x="720" y="2086"/>
            <a:chExt cx="2716" cy="650"/>
          </a:xfrm>
        </p:grpSpPr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720" y="2237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Times New Roman" panose="02020603050405020304" pitchFamily="18" charset="0"/>
                  <a:sym typeface="Symbol" panose="05050102010706020507" pitchFamily="18" charset="2"/>
                </a:rPr>
                <a:t></a:t>
              </a:r>
              <a:r>
                <a:rPr lang="en-US" altLang="en-US" sz="2800" i="1" baseline="-25000">
                  <a:cs typeface="Times New Roman" panose="02020603050405020304" pitchFamily="18" charset="0"/>
                </a:rPr>
                <a:t>z</a:t>
              </a:r>
              <a:r>
                <a:rPr lang="en-US" altLang="en-US" sz="2800" i="1"/>
                <a:t> =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1233" y="2086"/>
              <a:ext cx="35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l-GR" altLang="en-US" sz="2800" i="1"/>
                <a:t>σ</a:t>
              </a:r>
              <a:r>
                <a:rPr lang="en-US" altLang="en-US" sz="2800" i="1" baseline="-25000"/>
                <a:t>z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 i="1"/>
                <a:t>E</a:t>
              </a:r>
              <a:r>
                <a:rPr lang="en-US" altLang="en-US" sz="2800" i="1" baseline="-25000"/>
                <a:t>st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1564" y="2248"/>
              <a:ext cx="18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80(10</a:t>
              </a:r>
              <a:r>
                <a:rPr lang="en-US" altLang="en-US" sz="2800" baseline="30000">
                  <a:cs typeface="Times New Roman" panose="02020603050405020304" pitchFamily="18" charset="0"/>
                </a:rPr>
                <a:t>−</a:t>
              </a:r>
              <a:r>
                <a:rPr lang="en-US" altLang="en-US" sz="2800" baseline="30000"/>
                <a:t>6</a:t>
              </a:r>
              <a:r>
                <a:rPr lang="en-US" altLang="en-US" sz="2800"/>
                <a:t>) mm/mm</a:t>
              </a: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210" y="2409"/>
              <a:ext cx="3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57175" y="4267200"/>
            <a:ext cx="85820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/>
              <a:t>Axial elongation of the bar is,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095375" y="4953000"/>
            <a:ext cx="72866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 dirty="0">
                <a:cs typeface="Times New Roman" panose="02020603050405020304" pitchFamily="18" charset="0"/>
              </a:rPr>
              <a:t>δ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z</a:t>
            </a:r>
            <a:r>
              <a:rPr lang="en-US" altLang="en-US" sz="2800" dirty="0">
                <a:cs typeface="Times New Roman" panose="02020603050405020304" pitchFamily="18" charset="0"/>
              </a:rPr>
              <a:t> = </a:t>
            </a:r>
            <a:r>
              <a:rPr lang="el-GR" altLang="en-US" sz="2800" i="1" dirty="0">
                <a:sym typeface="Symbol" panose="05050102010706020507" pitchFamily="18" charset="2"/>
              </a:rPr>
              <a:t></a:t>
            </a:r>
            <a:r>
              <a:rPr lang="en-US" altLang="en-US" sz="2800" i="1" baseline="-25000" dirty="0" err="1">
                <a:sym typeface="Symbol" panose="05050102010706020507" pitchFamily="18" charset="2"/>
              </a:rPr>
              <a:t>z</a:t>
            </a:r>
            <a:r>
              <a:rPr lang="en-US" altLang="en-US" sz="2800" i="1" dirty="0" err="1">
                <a:sym typeface="Symbol" panose="05050102010706020507" pitchFamily="18" charset="2"/>
              </a:rPr>
              <a:t>L</a:t>
            </a:r>
            <a:r>
              <a:rPr lang="en-US" altLang="en-US" sz="2800" i="1" baseline="-25000" dirty="0" err="1">
                <a:sym typeface="Symbol" panose="05050102010706020507" pitchFamily="18" charset="2"/>
              </a:rPr>
              <a:t>z</a:t>
            </a:r>
            <a:r>
              <a:rPr lang="en-US" altLang="en-US" sz="2800" dirty="0">
                <a:sym typeface="Symbol" panose="05050102010706020507" pitchFamily="18" charset="2"/>
              </a:rPr>
              <a:t> = [80(10</a:t>
            </a:r>
            <a:r>
              <a:rPr lang="en-US" altLang="en-US" sz="2800" baseline="30000" dirty="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 baseline="30000" dirty="0">
                <a:sym typeface="Symbol" panose="05050102010706020507" pitchFamily="18" charset="2"/>
              </a:rPr>
              <a:t>6</a:t>
            </a:r>
            <a:r>
              <a:rPr lang="en-US" altLang="en-US" sz="2800" dirty="0">
                <a:sym typeface="Symbol" panose="05050102010706020507" pitchFamily="18" charset="2"/>
              </a:rPr>
              <a:t>)](1.5 m) = 0.12 mm</a:t>
            </a:r>
            <a:endParaRPr lang="el-GR" altLang="en-US" sz="2800" dirty="0">
              <a:sym typeface="Symbol" panose="05050102010706020507" pitchFamily="18" charset="2"/>
            </a:endParaRPr>
          </a:p>
        </p:txBody>
      </p:sp>
      <p:sp>
        <p:nvSpPr>
          <p:cNvPr id="17" name="Rectangle 16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EXAMPLE 3.4 (SOLN)</a:t>
            </a:r>
          </a:p>
        </p:txBody>
      </p:sp>
    </p:spTree>
    <p:extLst>
      <p:ext uri="{BB962C8B-B14F-4D97-AF65-F5344CB8AC3E}">
        <p14:creationId xmlns:p14="http://schemas.microsoft.com/office/powerpoint/2010/main" val="1293859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B23B4D3-B055-49A7-BEE8-C0E14AA016A5}" type="slidenum">
              <a:rPr lang="en-US" altLang="en-US" sz="1400">
                <a:latin typeface="Arial" panose="020B0604020202020204" pitchFamily="34" charset="0"/>
              </a:rPr>
              <a:pPr eaLnBrk="1" hangingPunct="1"/>
              <a:t>39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54000" y="1066800"/>
            <a:ext cx="8585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2800" dirty="0"/>
              <a:t>Using </a:t>
            </a:r>
            <a:r>
              <a:rPr lang="el-GR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ν</a:t>
            </a:r>
            <a:r>
              <a:rPr lang="en-US" altLang="en-US" sz="2800" i="1" baseline="-25000" dirty="0" err="1">
                <a:cs typeface="Times New Roman" panose="02020603050405020304" pitchFamily="18" charset="0"/>
              </a:rPr>
              <a:t>st</a:t>
            </a:r>
            <a:r>
              <a:rPr lang="en-US" altLang="en-US" sz="2800" dirty="0">
                <a:cs typeface="Times New Roman" panose="02020603050405020304" pitchFamily="18" charset="0"/>
              </a:rPr>
              <a:t> = 0.32, contraction strains in both </a:t>
            </a:r>
            <a:r>
              <a:rPr lang="en-US" altLang="en-US" sz="2800" i="1" dirty="0"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cs typeface="Times New Roman" panose="02020603050405020304" pitchFamily="18" charset="0"/>
              </a:rPr>
              <a:t> and </a:t>
            </a:r>
            <a:r>
              <a:rPr lang="en-US" altLang="en-US" sz="2800" i="1" dirty="0"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cs typeface="Times New Roman" panose="02020603050405020304" pitchFamily="18" charset="0"/>
              </a:rPr>
              <a:t> directions are</a:t>
            </a:r>
            <a:endParaRPr lang="el-GR" altLang="en-US" sz="2800" dirty="0"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0988" y="2895600"/>
            <a:ext cx="85820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/>
              <a:t>Thus changes in dimensions of cross-section are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928688" y="2057400"/>
            <a:ext cx="752951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 baseline="-25000">
                <a:cs typeface="Times New Roman" panose="02020603050405020304" pitchFamily="18" charset="0"/>
              </a:rPr>
              <a:t>x</a:t>
            </a:r>
            <a:r>
              <a:rPr lang="en-US" altLang="en-US" sz="2800">
                <a:cs typeface="Times New Roman" panose="02020603050405020304" pitchFamily="18" charset="0"/>
              </a:rPr>
              <a:t> = </a:t>
            </a:r>
            <a:r>
              <a:rPr lang="el-GR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 baseline="-25000">
                <a:sym typeface="Symbol" panose="05050102010706020507" pitchFamily="18" charset="2"/>
              </a:rPr>
              <a:t>y </a:t>
            </a:r>
            <a:r>
              <a:rPr lang="en-US" altLang="en-US" sz="2800" i="1">
                <a:sym typeface="Symbol" panose="05050102010706020507" pitchFamily="18" charset="2"/>
              </a:rPr>
              <a:t>=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l-GR" altLang="en-US" i="1">
                <a:cs typeface="Times New Roman" panose="02020603050405020304" pitchFamily="18" charset="0"/>
              </a:rPr>
              <a:t>ν</a:t>
            </a:r>
            <a:r>
              <a:rPr lang="en-US" altLang="en-US" i="1" baseline="-25000">
                <a:cs typeface="Times New Roman" panose="02020603050405020304" pitchFamily="18" charset="0"/>
              </a:rPr>
              <a:t>st</a:t>
            </a:r>
            <a:r>
              <a:rPr lang="el-GR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i="1" baseline="-25000">
                <a:sym typeface="Symbol" panose="05050102010706020507" pitchFamily="18" charset="2"/>
              </a:rPr>
              <a:t>z</a:t>
            </a:r>
            <a:r>
              <a:rPr lang="en-US" altLang="en-US" sz="2800">
                <a:sym typeface="Symbol" panose="05050102010706020507" pitchFamily="18" charset="2"/>
              </a:rPr>
              <a:t> =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−0.32</a:t>
            </a:r>
            <a:r>
              <a:rPr lang="en-US" altLang="en-US" sz="2800">
                <a:sym typeface="Symbol" panose="05050102010706020507" pitchFamily="18" charset="2"/>
              </a:rPr>
              <a:t>[80(10</a:t>
            </a:r>
            <a:r>
              <a:rPr lang="en-US" altLang="en-US" sz="2800" baseline="3000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 baseline="30000">
                <a:sym typeface="Symbol" panose="05050102010706020507" pitchFamily="18" charset="2"/>
              </a:rPr>
              <a:t>6</a:t>
            </a:r>
            <a:r>
              <a:rPr lang="en-US" altLang="en-US" sz="2800">
                <a:sym typeface="Symbol" panose="05050102010706020507" pitchFamily="18" charset="2"/>
              </a:rPr>
              <a:t>)] = </a:t>
            </a:r>
            <a:r>
              <a:rPr lang="en-US" altLang="en-US" sz="280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>
                <a:sym typeface="Symbol" panose="05050102010706020507" pitchFamily="18" charset="2"/>
              </a:rPr>
              <a:t>25.6 </a:t>
            </a:r>
            <a:r>
              <a:rPr lang="el-GR" altLang="en-US" sz="2800" i="1">
                <a:cs typeface="Times New Roman" panose="02020603050405020304" pitchFamily="18" charset="0"/>
                <a:sym typeface="Symbol" panose="05050102010706020507" pitchFamily="18" charset="2"/>
              </a:rPr>
              <a:t>μ</a:t>
            </a:r>
            <a:r>
              <a:rPr lang="en-US" altLang="en-US" sz="2800">
                <a:sym typeface="Symbol" panose="05050102010706020507" pitchFamily="18" charset="2"/>
              </a:rPr>
              <a:t>m/m</a:t>
            </a:r>
            <a:endParaRPr lang="el-GR" altLang="en-US" sz="2800">
              <a:sym typeface="Symbol" panose="05050102010706020507" pitchFamily="18" charset="2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28688" y="3733800"/>
            <a:ext cx="72866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 dirty="0">
                <a:cs typeface="Times New Roman" panose="02020603050405020304" pitchFamily="18" charset="0"/>
                <a:sym typeface="Symbol" panose="05050102010706020507" pitchFamily="18" charset="2"/>
              </a:rPr>
              <a:t>δ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cs typeface="Times New Roman" panose="02020603050405020304" pitchFamily="18" charset="0"/>
              </a:rPr>
              <a:t> = </a:t>
            </a:r>
            <a:r>
              <a:rPr lang="el-GR" altLang="en-US" sz="2800" i="1" dirty="0">
                <a:sym typeface="Symbol" panose="05050102010706020507" pitchFamily="18" charset="2"/>
              </a:rPr>
              <a:t></a:t>
            </a:r>
            <a:r>
              <a:rPr lang="en-US" altLang="en-US" sz="2800" i="1" baseline="-25000" dirty="0" err="1">
                <a:sym typeface="Symbol" panose="05050102010706020507" pitchFamily="18" charset="2"/>
              </a:rPr>
              <a:t>x</a:t>
            </a:r>
            <a:r>
              <a:rPr lang="en-US" altLang="en-US" sz="2800" i="1" dirty="0" err="1">
                <a:sym typeface="Symbol" panose="05050102010706020507" pitchFamily="18" charset="2"/>
              </a:rPr>
              <a:t>L</a:t>
            </a:r>
            <a:r>
              <a:rPr lang="en-US" altLang="en-US" sz="2800" i="1" baseline="-25000" dirty="0" err="1">
                <a:sym typeface="Symbol" panose="05050102010706020507" pitchFamily="18" charset="2"/>
              </a:rPr>
              <a:t>x</a:t>
            </a:r>
            <a:r>
              <a:rPr lang="en-US" altLang="en-US" sz="2800" i="1" baseline="-25000" dirty="0">
                <a:sym typeface="Symbol" panose="05050102010706020507" pitchFamily="18" charset="2"/>
              </a:rPr>
              <a:t> </a:t>
            </a:r>
            <a:r>
              <a:rPr lang="en-US" altLang="en-US" sz="2800" i="1" dirty="0">
                <a:sym typeface="Symbol" panose="05050102010706020507" pitchFamily="18" charset="2"/>
              </a:rPr>
              <a:t>= </a:t>
            </a:r>
            <a:r>
              <a:rPr lang="en-US" altLang="en-US" sz="2800" dirty="0">
                <a:cs typeface="Times New Roman" panose="02020603050405020304" pitchFamily="18" charset="0"/>
                <a:sym typeface="Symbol" panose="05050102010706020507" pitchFamily="18" charset="2"/>
              </a:rPr>
              <a:t>−[25.6</a:t>
            </a:r>
            <a:r>
              <a:rPr lang="en-US" altLang="en-US" sz="2800" dirty="0">
                <a:sym typeface="Symbol" panose="05050102010706020507" pitchFamily="18" charset="2"/>
              </a:rPr>
              <a:t>(10</a:t>
            </a:r>
            <a:r>
              <a:rPr lang="en-US" altLang="en-US" sz="2800" baseline="30000" dirty="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 baseline="30000" dirty="0">
                <a:sym typeface="Symbol" panose="05050102010706020507" pitchFamily="18" charset="2"/>
              </a:rPr>
              <a:t>6</a:t>
            </a:r>
            <a:r>
              <a:rPr lang="en-US" altLang="en-US" sz="2800" dirty="0">
                <a:sym typeface="Symbol" panose="05050102010706020507" pitchFamily="18" charset="2"/>
              </a:rPr>
              <a:t>)](0.1 m) = </a:t>
            </a:r>
            <a:r>
              <a:rPr lang="en-US" altLang="en-US" sz="2800" dirty="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 dirty="0">
                <a:sym typeface="Symbol" panose="05050102010706020507" pitchFamily="18" charset="2"/>
              </a:rPr>
              <a:t>2.56 </a:t>
            </a:r>
            <a:r>
              <a:rPr lang="el-GR" altLang="en-US" sz="2800" i="1" dirty="0">
                <a:cs typeface="Times New Roman" panose="02020603050405020304" pitchFamily="18" charset="0"/>
                <a:sym typeface="Symbol" panose="05050102010706020507" pitchFamily="18" charset="2"/>
              </a:rPr>
              <a:t>μ</a:t>
            </a:r>
            <a:r>
              <a:rPr lang="en-US" altLang="en-US" sz="2800" dirty="0">
                <a:sym typeface="Symbol" panose="05050102010706020507" pitchFamily="18" charset="2"/>
              </a:rPr>
              <a:t>m</a:t>
            </a:r>
            <a:endParaRPr lang="el-GR" altLang="en-US" sz="2800" dirty="0">
              <a:sym typeface="Symbol" panose="05050102010706020507" pitchFamily="18" charset="2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914400" y="4495800"/>
            <a:ext cx="72866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l-GR" altLang="en-US" sz="2800" i="1" dirty="0">
                <a:cs typeface="Times New Roman" panose="02020603050405020304" pitchFamily="18" charset="0"/>
                <a:sym typeface="Symbol" panose="05050102010706020507" pitchFamily="18" charset="2"/>
              </a:rPr>
              <a:t>δ</a:t>
            </a:r>
            <a:r>
              <a:rPr lang="en-US" altLang="en-US" sz="2800" i="1" baseline="-25000" dirty="0"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cs typeface="Times New Roman" panose="02020603050405020304" pitchFamily="18" charset="0"/>
              </a:rPr>
              <a:t> = </a:t>
            </a:r>
            <a:r>
              <a:rPr lang="el-GR" altLang="en-US" sz="2800" i="1" dirty="0">
                <a:sym typeface="Symbol" panose="05050102010706020507" pitchFamily="18" charset="2"/>
              </a:rPr>
              <a:t></a:t>
            </a:r>
            <a:r>
              <a:rPr lang="en-US" altLang="en-US" sz="2800" i="1" baseline="-25000" dirty="0" err="1">
                <a:sym typeface="Symbol" panose="05050102010706020507" pitchFamily="18" charset="2"/>
              </a:rPr>
              <a:t>y</a:t>
            </a:r>
            <a:r>
              <a:rPr lang="en-US" altLang="en-US" sz="2800" i="1" dirty="0" err="1">
                <a:sym typeface="Symbol" panose="05050102010706020507" pitchFamily="18" charset="2"/>
              </a:rPr>
              <a:t>L</a:t>
            </a:r>
            <a:r>
              <a:rPr lang="en-US" altLang="en-US" sz="2800" i="1" baseline="-25000" dirty="0" err="1">
                <a:sym typeface="Symbol" panose="05050102010706020507" pitchFamily="18" charset="2"/>
              </a:rPr>
              <a:t>y</a:t>
            </a:r>
            <a:r>
              <a:rPr lang="en-US" altLang="en-US" sz="2800" i="1" baseline="-25000" dirty="0">
                <a:sym typeface="Symbol" panose="05050102010706020507" pitchFamily="18" charset="2"/>
              </a:rPr>
              <a:t> </a:t>
            </a:r>
            <a:r>
              <a:rPr lang="en-US" altLang="en-US" sz="2800" i="1" dirty="0">
                <a:sym typeface="Symbol" panose="05050102010706020507" pitchFamily="18" charset="2"/>
              </a:rPr>
              <a:t>= </a:t>
            </a:r>
            <a:r>
              <a:rPr lang="en-US" altLang="en-US" sz="2800" dirty="0">
                <a:cs typeface="Times New Roman" panose="02020603050405020304" pitchFamily="18" charset="0"/>
                <a:sym typeface="Symbol" panose="05050102010706020507" pitchFamily="18" charset="2"/>
              </a:rPr>
              <a:t>−[25.6</a:t>
            </a:r>
            <a:r>
              <a:rPr lang="en-US" altLang="en-US" sz="2800" dirty="0">
                <a:sym typeface="Symbol" panose="05050102010706020507" pitchFamily="18" charset="2"/>
              </a:rPr>
              <a:t>(10</a:t>
            </a:r>
            <a:r>
              <a:rPr lang="en-US" altLang="en-US" sz="2800" baseline="30000" dirty="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 baseline="30000" dirty="0">
                <a:sym typeface="Symbol" panose="05050102010706020507" pitchFamily="18" charset="2"/>
              </a:rPr>
              <a:t>6</a:t>
            </a:r>
            <a:r>
              <a:rPr lang="en-US" altLang="en-US" sz="2800" dirty="0">
                <a:sym typeface="Symbol" panose="05050102010706020507" pitchFamily="18" charset="2"/>
              </a:rPr>
              <a:t>)](0.05 m) = </a:t>
            </a:r>
            <a:r>
              <a:rPr lang="en-US" altLang="en-US" sz="2800" dirty="0">
                <a:cs typeface="Times New Roman" panose="02020603050405020304" pitchFamily="18" charset="0"/>
                <a:sym typeface="Symbol" panose="05050102010706020507" pitchFamily="18" charset="2"/>
              </a:rPr>
              <a:t>−1</a:t>
            </a:r>
            <a:r>
              <a:rPr lang="en-US" altLang="en-US" sz="2800" dirty="0">
                <a:sym typeface="Symbol" panose="05050102010706020507" pitchFamily="18" charset="2"/>
              </a:rPr>
              <a:t>.28 </a:t>
            </a:r>
            <a:r>
              <a:rPr lang="el-GR" altLang="en-US" sz="2800" i="1" dirty="0">
                <a:cs typeface="Times New Roman" panose="02020603050405020304" pitchFamily="18" charset="0"/>
                <a:sym typeface="Symbol" panose="05050102010706020507" pitchFamily="18" charset="2"/>
              </a:rPr>
              <a:t>μ</a:t>
            </a:r>
            <a:r>
              <a:rPr lang="en-US" altLang="en-US" sz="2800" dirty="0">
                <a:sym typeface="Symbol" panose="05050102010706020507" pitchFamily="18" charset="2"/>
              </a:rPr>
              <a:t>m</a:t>
            </a:r>
            <a:endParaRPr lang="el-GR" altLang="en-US" sz="2800" dirty="0">
              <a:sym typeface="Symbol" panose="05050102010706020507" pitchFamily="18" charset="2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EXAMPLE 3.4 (SOLN)</a:t>
            </a:r>
          </a:p>
        </p:txBody>
      </p:sp>
    </p:spTree>
    <p:extLst>
      <p:ext uri="{BB962C8B-B14F-4D97-AF65-F5344CB8AC3E}">
        <p14:creationId xmlns:p14="http://schemas.microsoft.com/office/powerpoint/2010/main" val="692247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090D505-BB0D-4515-8D6B-FDBDAA8918BA}" type="slidenum">
              <a:rPr lang="en-US" altLang="en-US" sz="1400">
                <a:latin typeface="Arial" panose="020B0604020202020204" pitchFamily="34" charset="0"/>
              </a:rPr>
              <a:pPr eaLnBrk="1" hangingPunct="1"/>
              <a:t>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85763" y="1066800"/>
            <a:ext cx="8377237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>
                <a:latin typeface="Arial" panose="020B0604020202020204" pitchFamily="34" charset="0"/>
              </a:rPr>
              <a:t>Strength of a material can only be determined by </a:t>
            </a:r>
            <a:r>
              <a:rPr lang="en-US" altLang="en-US" sz="2800" i="1">
                <a:latin typeface="Arial" panose="020B0604020202020204" pitchFamily="34" charset="0"/>
              </a:rPr>
              <a:t>experiment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One test used by engineers is the </a:t>
            </a:r>
            <a:r>
              <a:rPr lang="en-US" altLang="en-US" sz="2800" i="1">
                <a:latin typeface="Arial" panose="020B0604020202020204" pitchFamily="34" charset="0"/>
              </a:rPr>
              <a:t>tension or compression test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This test is used primarily to determine the relationship between the average normal stress and average normal strain in common engineering materials, such as metals, ceramics, polymers and composites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" y="490538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3.1 TENSION &amp; COMPRESSION TEST</a:t>
            </a:r>
          </a:p>
        </p:txBody>
      </p:sp>
    </p:spTree>
    <p:extLst>
      <p:ext uri="{BB962C8B-B14F-4D97-AF65-F5344CB8AC3E}">
        <p14:creationId xmlns:p14="http://schemas.microsoft.com/office/powerpoint/2010/main" val="435394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B285732-999B-4FAF-83D4-C57FB22A18F2}" type="slidenum">
              <a:rPr lang="en-US" altLang="en-US" sz="1400">
                <a:latin typeface="Arial" panose="020B0604020202020204" pitchFamily="34" charset="0"/>
              </a:rPr>
              <a:pPr eaLnBrk="1" hangingPunct="1"/>
              <a:t>40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534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Use thin-tube specimens and subject it to torsional loading</a:t>
            </a:r>
          </a:p>
          <a:p>
            <a:pPr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If the material is homogeneous and isotropic, then the shear stress as a result of torsional loading will caused uniform distortion.</a:t>
            </a:r>
          </a:p>
          <a:p>
            <a:pPr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Record measurements of applied torque and resulting angle of twist to construct shear stress and shear strain diagram.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22225" y="519113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3.6 SHEAR STRESS-STRAIN DIAGRAM</a:t>
            </a:r>
          </a:p>
        </p:txBody>
      </p:sp>
      <p:pic>
        <p:nvPicPr>
          <p:cNvPr id="5" name="Picture 4" descr="AACLOTF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021138"/>
            <a:ext cx="2895600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ACLOTE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962400"/>
            <a:ext cx="3124200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68104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B4CBCF4-66DF-41B7-9AE5-361262C08A78}" type="slidenum">
              <a:rPr lang="en-US" altLang="en-US" sz="1400">
                <a:latin typeface="Arial" panose="020B0604020202020204" pitchFamily="34" charset="0"/>
              </a:rPr>
              <a:pPr eaLnBrk="1" hangingPunct="1"/>
              <a:t>41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534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dirty="0">
                <a:latin typeface="Arial" panose="020B0604020202020204" pitchFamily="34" charset="0"/>
              </a:rPr>
              <a:t>Material will exhibit linear-elastic behavior till its proportional limit, </a:t>
            </a:r>
            <a:r>
              <a:rPr lang="el-G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altLang="en-US" sz="2800" i="1" baseline="-25000" dirty="0">
                <a:latin typeface="Arial" panose="020B0604020202020204" pitchFamily="34" charset="0"/>
              </a:rPr>
              <a:t>pl</a:t>
            </a:r>
            <a:endParaRPr lang="en-US" altLang="en-US" sz="2800" dirty="0">
              <a:latin typeface="Arial" panose="020B0604020202020204" pitchFamily="34" charset="0"/>
            </a:endParaRPr>
          </a:p>
          <a:p>
            <a:r>
              <a:rPr lang="en-US" altLang="en-US" sz="2800" dirty="0">
                <a:latin typeface="Arial" panose="020B0604020202020204" pitchFamily="34" charset="0"/>
              </a:rPr>
              <a:t>Strain-hardening continues till it reaches ultimate shear stress, </a:t>
            </a:r>
            <a:r>
              <a:rPr lang="el-G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altLang="en-US" sz="2800" i="1" baseline="-25000" dirty="0">
                <a:latin typeface="Arial" panose="020B0604020202020204" pitchFamily="34" charset="0"/>
              </a:rPr>
              <a:t>u</a:t>
            </a:r>
            <a:endParaRPr lang="en-US" altLang="en-US" sz="2800" dirty="0">
              <a:latin typeface="Arial" panose="020B0604020202020204" pitchFamily="34" charset="0"/>
            </a:endParaRPr>
          </a:p>
          <a:p>
            <a:r>
              <a:rPr lang="en-US" altLang="en-US" sz="2800" dirty="0">
                <a:latin typeface="Arial" panose="020B0604020202020204" pitchFamily="34" charset="0"/>
              </a:rPr>
              <a:t>Material loses shear strength till it fractures, at stress of </a:t>
            </a:r>
            <a:r>
              <a:rPr lang="el-G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altLang="en-US" sz="2800" i="1" baseline="-25000" dirty="0">
                <a:latin typeface="Arial" panose="020B0604020202020204" pitchFamily="34" charset="0"/>
              </a:rPr>
              <a:t>f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19113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3.6 SHEAR STRESS-STRAIN DIAGRAM</a:t>
            </a:r>
          </a:p>
        </p:txBody>
      </p:sp>
      <p:pic>
        <p:nvPicPr>
          <p:cNvPr id="5" name="Picture 4" descr="AACLOTG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3543300"/>
            <a:ext cx="42037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1803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11BA904-7B12-4812-8FAA-FCA1F7847166}" type="slidenum">
              <a:rPr lang="en-US" altLang="en-US" sz="1400">
                <a:latin typeface="Arial" panose="020B0604020202020204" pitchFamily="34" charset="0"/>
              </a:rPr>
              <a:pPr eaLnBrk="1" hangingPunct="1"/>
              <a:t>42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4000" dirty="0"/>
              <a:t>3.6 SHEAR STRESS-STRAIN DIAGRAM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479583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/>
              <a:t>Hooke</a:t>
            </a:r>
            <a:r>
              <a:rPr lang="en-US" altLang="en-US" sz="2800">
                <a:latin typeface="Arial" panose="020B0604020202020204" pitchFamily="34" charset="0"/>
              </a:rPr>
              <a:t>’</a:t>
            </a:r>
            <a:r>
              <a:rPr lang="en-US" altLang="en-US" sz="2800"/>
              <a:t>s law for shear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971800" y="1600200"/>
            <a:ext cx="1600200" cy="914400"/>
            <a:chOff x="1440" y="1056"/>
            <a:chExt cx="1008" cy="576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440" y="1056"/>
              <a:ext cx="1008" cy="57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584" y="1152"/>
              <a:ext cx="70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>
                  <a:cs typeface="Times New Roman" panose="02020603050405020304" pitchFamily="18" charset="0"/>
                </a:rPr>
                <a:t>τ</a:t>
              </a:r>
              <a:r>
                <a:rPr lang="en-US" altLang="en-US" sz="2800">
                  <a:cs typeface="Times New Roman" panose="02020603050405020304" pitchFamily="18" charset="0"/>
                </a:rPr>
                <a:t> = </a:t>
              </a:r>
              <a:r>
                <a:rPr lang="en-US" altLang="en-US" sz="2800" i="1">
                  <a:cs typeface="Times New Roman" panose="02020603050405020304" pitchFamily="18" charset="0"/>
                </a:rPr>
                <a:t>G</a:t>
              </a:r>
              <a:r>
                <a:rPr lang="el-GR" altLang="en-US" sz="2800">
                  <a:cs typeface="Times New Roman" panose="02020603050405020304" pitchFamily="18" charset="0"/>
                </a:rPr>
                <a:t>γ</a:t>
              </a:r>
            </a:p>
          </p:txBody>
        </p:sp>
      </p:grp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85800" y="2590800"/>
            <a:ext cx="43434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/>
              <a:t>G</a:t>
            </a:r>
            <a:r>
              <a:rPr lang="en-US" altLang="en-US" sz="2800"/>
              <a:t> is shear modulus of elasticity or modulus of rigidity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19088" y="3962400"/>
            <a:ext cx="8520112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i="1"/>
              <a:t>G</a:t>
            </a:r>
            <a:r>
              <a:rPr lang="en-US" altLang="en-US" sz="2800"/>
              <a:t> can be measured as slope of line on </a:t>
            </a:r>
            <a:r>
              <a:rPr lang="el-GR" altLang="en-US" sz="2800"/>
              <a:t>τ</a:t>
            </a:r>
            <a:r>
              <a:rPr lang="en-US" altLang="en-US" sz="2800"/>
              <a:t>-</a:t>
            </a:r>
            <a:r>
              <a:rPr lang="el-GR" altLang="en-US" sz="2800"/>
              <a:t>γ</a:t>
            </a:r>
            <a:r>
              <a:rPr lang="en-US" altLang="en-US" sz="2800"/>
              <a:t> diagram, </a:t>
            </a:r>
            <a:r>
              <a:rPr lang="en-US" altLang="en-US" sz="2800" i="1"/>
              <a:t>G</a:t>
            </a:r>
            <a:r>
              <a:rPr lang="en-US" altLang="en-US" sz="2800"/>
              <a:t> = </a:t>
            </a:r>
            <a:r>
              <a:rPr lang="el-GR" altLang="en-US" sz="2800"/>
              <a:t>τ</a:t>
            </a:r>
            <a:r>
              <a:rPr lang="en-US" altLang="en-US" sz="2800" i="1" baseline="-25000"/>
              <a:t>pl</a:t>
            </a:r>
            <a:r>
              <a:rPr lang="en-US" altLang="en-US" sz="2800"/>
              <a:t>/ </a:t>
            </a:r>
            <a:r>
              <a:rPr lang="el-GR" altLang="en-US" sz="2800"/>
              <a:t>γ</a:t>
            </a:r>
            <a:r>
              <a:rPr lang="en-US" altLang="en-US" sz="2800" i="1" baseline="-25000"/>
              <a:t>pl</a:t>
            </a:r>
          </a:p>
          <a:p>
            <a:pPr eaLnBrk="1" hangingPunct="1"/>
            <a:r>
              <a:rPr lang="en-US" altLang="en-US" sz="2800"/>
              <a:t>The three material constants </a:t>
            </a:r>
            <a:r>
              <a:rPr lang="en-US" altLang="en-US" sz="2800" i="1"/>
              <a:t>E</a:t>
            </a:r>
            <a:r>
              <a:rPr lang="en-US" altLang="en-US" sz="2800"/>
              <a:t>, </a:t>
            </a:r>
            <a:r>
              <a:rPr lang="el-GR" altLang="en-US" sz="2800" i="1">
                <a:cs typeface="Times New Roman" panose="02020603050405020304" pitchFamily="18" charset="0"/>
              </a:rPr>
              <a:t>ν</a:t>
            </a:r>
            <a:r>
              <a:rPr lang="en-US" altLang="en-US" sz="2800">
                <a:cs typeface="Times New Roman" panose="02020603050405020304" pitchFamily="18" charset="0"/>
              </a:rPr>
              <a:t>, and </a:t>
            </a:r>
            <a:r>
              <a:rPr lang="en-US" altLang="en-US" sz="2800" i="1">
                <a:cs typeface="Times New Roman" panose="02020603050405020304" pitchFamily="18" charset="0"/>
              </a:rPr>
              <a:t>G</a:t>
            </a:r>
            <a:r>
              <a:rPr lang="en-US" altLang="en-US" sz="2800">
                <a:cs typeface="Times New Roman" panose="02020603050405020304" pitchFamily="18" charset="0"/>
              </a:rPr>
              <a:t> is related by </a:t>
            </a:r>
            <a:endParaRPr lang="el-GR" altLang="en-US" sz="2800">
              <a:cs typeface="Times New Roman" panose="02020603050405020304" pitchFamily="18" charset="0"/>
            </a:endParaRPr>
          </a:p>
        </p:txBody>
      </p:sp>
      <p:pic>
        <p:nvPicPr>
          <p:cNvPr id="10" name="Picture 9" descr="AACLOTG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219200"/>
            <a:ext cx="3592513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3352800" y="5473700"/>
            <a:ext cx="2438400" cy="1155700"/>
            <a:chOff x="1344" y="3496"/>
            <a:chExt cx="1536" cy="728"/>
          </a:xfrm>
        </p:grpSpPr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344" y="3504"/>
              <a:ext cx="1536" cy="72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1440" y="3658"/>
              <a:ext cx="46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G</a:t>
              </a:r>
              <a:r>
                <a:rPr lang="en-US" altLang="en-US" sz="2800"/>
                <a:t> =</a:t>
              </a: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1847" y="3496"/>
              <a:ext cx="889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E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2(1 + </a:t>
              </a:r>
              <a:r>
                <a:rPr lang="el-GR" altLang="en-US" sz="2800" i="1"/>
                <a:t>ν</a:t>
              </a:r>
              <a:r>
                <a:rPr lang="en-US" altLang="en-US" sz="2800" i="1"/>
                <a:t>)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1902" y="3810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95015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49BCA3C-5490-4D24-B5FF-F23050CE5411}" type="slidenum">
              <a:rPr lang="en-US" altLang="en-US" sz="1400">
                <a:latin typeface="Arial" panose="020B0604020202020204" pitchFamily="34" charset="0"/>
              </a:rPr>
              <a:pPr eaLnBrk="1" hangingPunct="1"/>
              <a:t>43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7315200" cy="144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143000"/>
            <a:ext cx="16002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457200" y="2667000"/>
            <a:ext cx="3962400" cy="1519238"/>
            <a:chOff x="288" y="1766"/>
            <a:chExt cx="2496" cy="957"/>
          </a:xfrm>
        </p:grpSpPr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766"/>
              <a:ext cx="2496" cy="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2256"/>
              <a:ext cx="2496" cy="4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0"/>
            <a:ext cx="6934200" cy="130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13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/>
              <a:t>EXAMPLE 3.6 (SOLN)</a:t>
            </a:r>
          </a:p>
        </p:txBody>
      </p:sp>
    </p:spTree>
    <p:extLst>
      <p:ext uri="{BB962C8B-B14F-4D97-AF65-F5344CB8AC3E}">
        <p14:creationId xmlns:p14="http://schemas.microsoft.com/office/powerpoint/2010/main" val="32330369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69F3118-548B-451A-BF46-986D95CF83DE}" type="slidenum">
              <a:rPr lang="en-US" altLang="en-US" sz="1400">
                <a:latin typeface="Arial" panose="020B0604020202020204" pitchFamily="34" charset="0"/>
              </a:rPr>
              <a:pPr eaLnBrk="1" hangingPunct="1"/>
              <a:t>44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143000"/>
            <a:ext cx="1752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2819400" cy="174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33713"/>
            <a:ext cx="6096000" cy="38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8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/>
              <a:t>EXAMPLE 3.6 (SOLN)</a:t>
            </a:r>
          </a:p>
        </p:txBody>
      </p:sp>
    </p:spTree>
    <p:extLst>
      <p:ext uri="{BB962C8B-B14F-4D97-AF65-F5344CB8AC3E}">
        <p14:creationId xmlns:p14="http://schemas.microsoft.com/office/powerpoint/2010/main" val="4517376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7D22EA5-51B6-44F2-B23E-5B8365DBC23A}" type="slidenum">
              <a:rPr lang="en-US" altLang="en-US" sz="1400">
                <a:latin typeface="Arial" panose="020B0604020202020204" pitchFamily="34" charset="0"/>
              </a:rPr>
              <a:pPr eaLnBrk="1" hangingPunct="1"/>
              <a:t>45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90678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/>
              <a:t>3.7 FAILURE OF MATERIALS DUE TO CREEP &amp; FATIGUE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453437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</a:rPr>
              <a:t>Creep</a:t>
            </a:r>
          </a:p>
          <a:p>
            <a:r>
              <a:rPr lang="en-US" altLang="en-US" sz="2800"/>
              <a:t>Occurs when material supports a load for very long period of time, and continues to deform until a sudden fracture or usefulness is impaired</a:t>
            </a:r>
          </a:p>
          <a:p>
            <a:r>
              <a:rPr lang="en-US" altLang="en-US" sz="2800"/>
              <a:t>Is only considered when metals and ceramics are used for structural members or mechanical parts subjected to high temperatures</a:t>
            </a:r>
          </a:p>
          <a:p>
            <a:r>
              <a:rPr lang="en-US" altLang="en-US" sz="2800"/>
              <a:t>Other materials (such as polymers &amp; composites) are also affected by creep without influence of temperature</a:t>
            </a:r>
          </a:p>
          <a:p>
            <a:endParaRPr lang="en-US" altLang="en-US" sz="2800"/>
          </a:p>
        </p:txBody>
      </p:sp>
    </p:spTree>
    <p:extLst>
      <p:ext uri="{BB962C8B-B14F-4D97-AF65-F5344CB8AC3E}">
        <p14:creationId xmlns:p14="http://schemas.microsoft.com/office/powerpoint/2010/main" val="10590375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CE27F94-8DD5-487E-AA66-D1D45F4F660C}" type="slidenum">
              <a:rPr lang="en-US" altLang="en-US" sz="1400">
                <a:latin typeface="Arial" panose="020B0604020202020204" pitchFamily="34" charset="0"/>
              </a:rPr>
              <a:pPr eaLnBrk="1" hangingPunct="1"/>
              <a:t>46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90678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/>
              <a:t>*3.7 FAILURE OF MATERIALS DUE TO CREEP &amp; FATIGUE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377237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Fatigue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Defined as gradual deterioration of a material that is subjected to time varying loads.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Needs to be accounted for in design of connecting rods (e.g. steam/gas turbine blades, connections/supports for bridges, railroad wheels/axles and parts subjected to cyclic loading)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Fatigue occurs at a stress </a:t>
            </a:r>
            <a:r>
              <a:rPr lang="en-US" altLang="en-US" sz="2800" i="1">
                <a:latin typeface="Arial" panose="020B0604020202020204" pitchFamily="34" charset="0"/>
              </a:rPr>
              <a:t>lesser</a:t>
            </a:r>
            <a:r>
              <a:rPr lang="en-US" altLang="en-US" sz="2800">
                <a:latin typeface="Arial" panose="020B0604020202020204" pitchFamily="34" charset="0"/>
              </a:rPr>
              <a:t> than the material’s yield stress</a:t>
            </a:r>
          </a:p>
        </p:txBody>
      </p:sp>
    </p:spTree>
    <p:extLst>
      <p:ext uri="{BB962C8B-B14F-4D97-AF65-F5344CB8AC3E}">
        <p14:creationId xmlns:p14="http://schemas.microsoft.com/office/powerpoint/2010/main" val="26103335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D447532-7AED-4480-AAF6-5C6C3489111A}" type="slidenum">
              <a:rPr lang="en-US" altLang="en-US" sz="1400">
                <a:latin typeface="Arial" panose="020B0604020202020204" pitchFamily="34" charset="0"/>
              </a:rPr>
              <a:pPr eaLnBrk="1" hangingPunct="1"/>
              <a:t>47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8392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2400" dirty="0"/>
              <a:t>*3.7 FAILURE OF MATERIALS DUE TO CREEP &amp; FATIGUE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85763" y="1066800"/>
            <a:ext cx="8377237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400" b="1" dirty="0">
                <a:solidFill>
                  <a:srgbClr val="CC3300"/>
                </a:solidFill>
                <a:latin typeface="Arial" panose="020B0604020202020204" pitchFamily="34" charset="0"/>
              </a:rPr>
              <a:t>Fatigue</a:t>
            </a:r>
          </a:p>
          <a:p>
            <a:r>
              <a:rPr lang="en-US" altLang="en-US" sz="2400" dirty="0">
                <a:latin typeface="Arial" panose="020B0604020202020204" pitchFamily="34" charset="0"/>
              </a:rPr>
              <a:t>Also referred to as the endurance or fatigue limit</a:t>
            </a:r>
          </a:p>
          <a:p>
            <a:pPr>
              <a:buFontTx/>
              <a:buNone/>
            </a:pPr>
            <a:r>
              <a:rPr lang="en-US" altLang="en-US" sz="2400" dirty="0">
                <a:solidFill>
                  <a:schemeClr val="accent2"/>
                </a:solidFill>
                <a:latin typeface="Arial" panose="020B0604020202020204" pitchFamily="34" charset="0"/>
              </a:rPr>
              <a:t>Method to get value of fatigue</a:t>
            </a:r>
          </a:p>
          <a:p>
            <a:r>
              <a:rPr lang="en-US" altLang="en-US" sz="2400" dirty="0">
                <a:latin typeface="Arial" panose="020B0604020202020204" pitchFamily="34" charset="0"/>
              </a:rPr>
              <a:t>Series of specimens are subjected to a specified stress and cycled to failure.</a:t>
            </a:r>
          </a:p>
        </p:txBody>
      </p:sp>
      <p:pic>
        <p:nvPicPr>
          <p:cNvPr id="5" name="Picture 4" descr="AACLOTL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200400"/>
            <a:ext cx="4552950" cy="31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11163" y="3657600"/>
            <a:ext cx="4008437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7663" indent="-347663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>
                <a:latin typeface="Arial" panose="020B0604020202020204" pitchFamily="34" charset="0"/>
              </a:rPr>
              <a:t>Plot stress (</a:t>
            </a:r>
            <a:r>
              <a:rPr lang="en-US" altLang="en-US" sz="2400"/>
              <a:t>S</a:t>
            </a:r>
            <a:r>
              <a:rPr lang="en-US" altLang="en-US" sz="2400">
                <a:latin typeface="Arial" panose="020B0604020202020204" pitchFamily="34" charset="0"/>
              </a:rPr>
              <a:t>) against number of cycles-to-failure </a:t>
            </a:r>
            <a:r>
              <a:rPr lang="en-US" altLang="en-US" sz="2400"/>
              <a:t>N</a:t>
            </a:r>
            <a:r>
              <a:rPr lang="en-US" altLang="en-US" sz="2400">
                <a:latin typeface="Arial" panose="020B0604020202020204" pitchFamily="34" charset="0"/>
              </a:rPr>
              <a:t> </a:t>
            </a:r>
            <a:br>
              <a:rPr lang="en-US" altLang="en-US" sz="2400">
                <a:latin typeface="Arial" panose="020B0604020202020204" pitchFamily="34" charset="0"/>
              </a:rPr>
            </a:br>
            <a:r>
              <a:rPr lang="en-US" altLang="en-US" sz="2400">
                <a:latin typeface="Arial" panose="020B0604020202020204" pitchFamily="34" charset="0"/>
              </a:rPr>
              <a:t>(</a:t>
            </a:r>
            <a:r>
              <a:rPr lang="en-US" altLang="en-US" sz="2400"/>
              <a:t>S-N</a:t>
            </a:r>
            <a:r>
              <a:rPr lang="en-US" altLang="en-US" sz="2400">
                <a:latin typeface="Arial" panose="020B0604020202020204" pitchFamily="34" charset="0"/>
              </a:rPr>
              <a:t> diagram) on logarithmic scale – also known as stress-cycled diagram.</a:t>
            </a:r>
          </a:p>
        </p:txBody>
      </p:sp>
    </p:spTree>
    <p:extLst>
      <p:ext uri="{BB962C8B-B14F-4D97-AF65-F5344CB8AC3E}">
        <p14:creationId xmlns:p14="http://schemas.microsoft.com/office/powerpoint/2010/main" val="39528312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E3449-FA5E-BD0D-7FB0-A925A2C24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12640E97-BB3E-5B05-5EEE-487298A93E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11BA904-7B12-4812-8FAA-FCA1F7847166}" type="slidenum">
              <a:rPr lang="en-US" altLang="en-US" sz="1400">
                <a:latin typeface="Arial" panose="020B0604020202020204" pitchFamily="34" charset="0"/>
              </a:rPr>
              <a:pPr eaLnBrk="1" hangingPunct="1"/>
              <a:t>48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7198138-8A33-45A2-4CB9-390ECF117A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4000" dirty="0"/>
              <a:t>Summary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1A059FD-EDAB-667B-2D0E-7CD7039504EC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2286903"/>
            <a:ext cx="1600200" cy="914400"/>
            <a:chOff x="1440" y="1056"/>
            <a:chExt cx="1008" cy="57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061DA71-BE6D-BB06-2F1A-AA6C5A15BB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1056"/>
              <a:ext cx="1008" cy="576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7" name="Text Box 6">
              <a:extLst>
                <a:ext uri="{FF2B5EF4-FFF2-40B4-BE49-F238E27FC236}">
                  <a16:creationId xmlns:a16="http://schemas.microsoft.com/office/drawing/2014/main" id="{6383F7BE-9B15-8629-7604-BB17564333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4" y="1152"/>
              <a:ext cx="70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>
                  <a:cs typeface="Times New Roman" panose="02020603050405020304" pitchFamily="18" charset="0"/>
                </a:rPr>
                <a:t>τ</a:t>
              </a:r>
              <a:r>
                <a:rPr lang="en-US" altLang="en-US" sz="2800">
                  <a:cs typeface="Times New Roman" panose="02020603050405020304" pitchFamily="18" charset="0"/>
                </a:rPr>
                <a:t> = </a:t>
              </a:r>
              <a:r>
                <a:rPr lang="en-US" altLang="en-US" sz="2800" i="1">
                  <a:cs typeface="Times New Roman" panose="02020603050405020304" pitchFamily="18" charset="0"/>
                </a:rPr>
                <a:t>G</a:t>
              </a:r>
              <a:r>
                <a:rPr lang="el-GR" altLang="en-US" sz="2800">
                  <a:cs typeface="Times New Roman" panose="02020603050405020304" pitchFamily="18" charset="0"/>
                </a:rPr>
                <a:t>γ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25B1DF66-2AA9-203E-8CB4-F6C56AD87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5256" y="2242171"/>
            <a:ext cx="5849143" cy="959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i="1" dirty="0">
                <a:latin typeface="+mn-lt"/>
              </a:rPr>
              <a:t>G</a:t>
            </a:r>
            <a:r>
              <a:rPr lang="en-US" altLang="en-US" sz="2400" dirty="0">
                <a:latin typeface="+mn-lt"/>
              </a:rPr>
              <a:t> is the </a:t>
            </a:r>
            <a:r>
              <a:rPr lang="en-US" altLang="en-US" sz="2400" i="1" dirty="0">
                <a:latin typeface="+mn-lt"/>
              </a:rPr>
              <a:t>shear modulus of elasticity</a:t>
            </a:r>
            <a:r>
              <a:rPr lang="en-US" altLang="en-US" sz="2400" dirty="0">
                <a:latin typeface="+mn-lt"/>
              </a:rPr>
              <a:t> or </a:t>
            </a:r>
            <a:r>
              <a:rPr lang="en-US" altLang="en-US" sz="2400" i="1" dirty="0">
                <a:latin typeface="+mn-lt"/>
              </a:rPr>
              <a:t>modulus of rigidity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E96A85-99A5-B4E2-7860-D04F1741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944" y="4789142"/>
            <a:ext cx="8520112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dirty="0"/>
              <a:t>The three material constants </a:t>
            </a:r>
            <a:r>
              <a:rPr lang="en-US" altLang="en-US" sz="2800" i="1" dirty="0"/>
              <a:t>E</a:t>
            </a:r>
            <a:r>
              <a:rPr lang="en-US" altLang="en-US" sz="2800" dirty="0"/>
              <a:t>, </a:t>
            </a:r>
            <a:r>
              <a:rPr lang="el-GR" altLang="en-US" sz="2800" i="1" dirty="0">
                <a:cs typeface="Times New Roman" panose="02020603050405020304" pitchFamily="18" charset="0"/>
              </a:rPr>
              <a:t>ν</a:t>
            </a:r>
            <a:r>
              <a:rPr lang="en-US" altLang="en-US" sz="2800" dirty="0">
                <a:cs typeface="Times New Roman" panose="02020603050405020304" pitchFamily="18" charset="0"/>
              </a:rPr>
              <a:t>, and </a:t>
            </a:r>
            <a:r>
              <a:rPr lang="en-US" altLang="en-US" sz="2800" i="1" dirty="0">
                <a:cs typeface="Times New Roman" panose="02020603050405020304" pitchFamily="18" charset="0"/>
              </a:rPr>
              <a:t>G</a:t>
            </a:r>
            <a:r>
              <a:rPr lang="en-US" altLang="en-US" sz="2800" dirty="0">
                <a:cs typeface="Times New Roman" panose="02020603050405020304" pitchFamily="18" charset="0"/>
              </a:rPr>
              <a:t> is related by </a:t>
            </a:r>
            <a:endParaRPr lang="el-GR" altLang="en-US" sz="2800" dirty="0">
              <a:cs typeface="Times New Roman" panose="020206030504050203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54E2AC-9AF6-1A04-D009-1481B873596C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5473700"/>
            <a:ext cx="2438400" cy="1155700"/>
            <a:chOff x="1344" y="3496"/>
            <a:chExt cx="1536" cy="7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1DD5489-26E7-4A8C-9062-CB9FC2D79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504"/>
              <a:ext cx="1536" cy="72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3" name="Text Box 12">
              <a:extLst>
                <a:ext uri="{FF2B5EF4-FFF2-40B4-BE49-F238E27FC236}">
                  <a16:creationId xmlns:a16="http://schemas.microsoft.com/office/drawing/2014/main" id="{8CB3EFEC-D0C4-554B-18AD-A782E1131D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3658"/>
              <a:ext cx="46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G</a:t>
              </a:r>
              <a:r>
                <a:rPr lang="en-US" altLang="en-US" sz="2800"/>
                <a:t> =</a:t>
              </a:r>
            </a:p>
          </p:txBody>
        </p:sp>
        <p:sp>
          <p:nvSpPr>
            <p:cNvPr id="14" name="Text Box 13">
              <a:extLst>
                <a:ext uri="{FF2B5EF4-FFF2-40B4-BE49-F238E27FC236}">
                  <a16:creationId xmlns:a16="http://schemas.microsoft.com/office/drawing/2014/main" id="{551A376F-8CE2-D8C2-3DEC-928F8DE9C4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47" y="3496"/>
              <a:ext cx="889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 i="1"/>
                <a:t>E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2(1 + </a:t>
              </a:r>
              <a:r>
                <a:rPr lang="el-GR" altLang="en-US" sz="2800" i="1"/>
                <a:t>ν</a:t>
              </a:r>
              <a:r>
                <a:rPr lang="en-US" altLang="en-US" sz="2800" i="1"/>
                <a:t>)</a:t>
              </a:r>
              <a:r>
                <a:rPr lang="en-US" altLang="en-US" sz="2800"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15" name="Line 14">
              <a:extLst>
                <a:ext uri="{FF2B5EF4-FFF2-40B4-BE49-F238E27FC236}">
                  <a16:creationId xmlns:a16="http://schemas.microsoft.com/office/drawing/2014/main" id="{EF61DDFF-913A-4CB6-5BE1-31B2C42000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2" y="3810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8">
            <a:extLst>
              <a:ext uri="{FF2B5EF4-FFF2-40B4-BE49-F238E27FC236}">
                <a16:creationId xmlns:a16="http://schemas.microsoft.com/office/drawing/2014/main" id="{438A8D1C-5288-ECD7-AD72-43EF396F1E07}"/>
              </a:ext>
            </a:extLst>
          </p:cNvPr>
          <p:cNvGrpSpPr>
            <a:grpSpLocks/>
          </p:cNvGrpSpPr>
          <p:nvPr/>
        </p:nvGrpSpPr>
        <p:grpSpPr bwMode="auto">
          <a:xfrm>
            <a:off x="781239" y="1210641"/>
            <a:ext cx="1676400" cy="685800"/>
            <a:chOff x="2352" y="2208"/>
            <a:chExt cx="1056" cy="432"/>
          </a:xfrm>
        </p:grpSpPr>
        <p:sp>
          <p:nvSpPr>
            <p:cNvPr id="23" name="Rectangle 7">
              <a:extLst>
                <a:ext uri="{FF2B5EF4-FFF2-40B4-BE49-F238E27FC236}">
                  <a16:creationId xmlns:a16="http://schemas.microsoft.com/office/drawing/2014/main" id="{89499A36-88EE-2BCC-1119-5FEB5D420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2208"/>
              <a:ext cx="1056" cy="43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24" name="Text Box 6">
              <a:extLst>
                <a:ext uri="{FF2B5EF4-FFF2-40B4-BE49-F238E27FC236}">
                  <a16:creationId xmlns:a16="http://schemas.microsoft.com/office/drawing/2014/main" id="{BF24AC2B-F6A2-E453-D388-52D0676C09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246"/>
              <a:ext cx="74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Arial" panose="020B0604020202020204" pitchFamily="34" charset="0"/>
                </a:rPr>
                <a:t>σ</a:t>
              </a:r>
              <a:r>
                <a:rPr lang="en-US" altLang="en-US" sz="2800" i="1">
                  <a:cs typeface="Arial" panose="020B0604020202020204" pitchFamily="34" charset="0"/>
                </a:rPr>
                <a:t> = E</a:t>
              </a:r>
              <a:r>
                <a:rPr lang="en-US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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7D4D28D-FC7F-8B5A-B297-E9BA905510B3}"/>
              </a:ext>
            </a:extLst>
          </p:cNvPr>
          <p:cNvSpPr txBox="1"/>
          <p:nvPr/>
        </p:nvSpPr>
        <p:spPr>
          <a:xfrm>
            <a:off x="2857500" y="1198812"/>
            <a:ext cx="56769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000" i="1" dirty="0"/>
              <a:t>E</a:t>
            </a:r>
            <a:r>
              <a:rPr lang="en-US" altLang="en-US" sz="2000" dirty="0">
                <a:latin typeface="Arial" panose="020B0604020202020204" pitchFamily="34" charset="0"/>
              </a:rPr>
              <a:t> is the </a:t>
            </a:r>
            <a:r>
              <a:rPr lang="en-US" altLang="en-US" sz="2000" i="1" dirty="0">
                <a:latin typeface="Arial" panose="020B0604020202020204" pitchFamily="34" charset="0"/>
              </a:rPr>
              <a:t>modulus of elasticity</a:t>
            </a:r>
            <a:r>
              <a:rPr lang="en-US" altLang="en-US" sz="2000" dirty="0">
                <a:latin typeface="Arial" panose="020B0604020202020204" pitchFamily="34" charset="0"/>
              </a:rPr>
              <a:t> or </a:t>
            </a:r>
            <a:r>
              <a:rPr lang="en-US" altLang="en-US" sz="2000" i="1" dirty="0">
                <a:latin typeface="Arial" panose="020B0604020202020204" pitchFamily="34" charset="0"/>
              </a:rPr>
              <a:t>Young’s modulus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D7F7FC7-C7D4-79E6-3FA4-569E35E8F39A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3353703"/>
            <a:ext cx="4572000" cy="1447800"/>
            <a:chOff x="768" y="2688"/>
            <a:chExt cx="2880" cy="91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7E1309D-A4F0-4EE0-5F4E-A7D9104EE6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2688"/>
              <a:ext cx="2880" cy="91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29" name="Text Box 16">
              <a:extLst>
                <a:ext uri="{FF2B5EF4-FFF2-40B4-BE49-F238E27FC236}">
                  <a16:creationId xmlns:a16="http://schemas.microsoft.com/office/drawing/2014/main" id="{D2585C43-E666-837B-AE54-43A23DF857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7" y="2971"/>
              <a:ext cx="205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 dirty="0">
                  <a:cs typeface="Times New Roman" panose="02020603050405020304" pitchFamily="18" charset="0"/>
                  <a:sym typeface="Symbol" panose="05050102010706020507" pitchFamily="18" charset="2"/>
                </a:rPr>
                <a:t>Poisson’s ratio, </a:t>
              </a:r>
              <a:r>
                <a:rPr lang="el-GR" altLang="en-US" sz="2800" i="1" dirty="0">
                  <a:cs typeface="Times New Roman" panose="02020603050405020304" pitchFamily="18" charset="0"/>
                  <a:sym typeface="Symbol" panose="05050102010706020507" pitchFamily="18" charset="2"/>
                </a:rPr>
                <a:t>ν</a:t>
              </a:r>
              <a:r>
                <a:rPr lang="en-US" altLang="en-US" sz="2800" dirty="0">
                  <a:sym typeface="Symbol" panose="05050102010706020507" pitchFamily="18" charset="2"/>
                </a:rPr>
                <a:t> = </a:t>
              </a:r>
              <a:r>
                <a:rPr lang="en-US" altLang="en-US" sz="2800" dirty="0">
                  <a:cs typeface="Times New Roman" panose="02020603050405020304" pitchFamily="18" charset="0"/>
                  <a:sym typeface="Symbol" panose="05050102010706020507" pitchFamily="18" charset="2"/>
                </a:rPr>
                <a:t>−</a:t>
              </a:r>
            </a:p>
          </p:txBody>
        </p:sp>
        <p:sp>
          <p:nvSpPr>
            <p:cNvPr id="30" name="Text Box 17">
              <a:extLst>
                <a:ext uri="{FF2B5EF4-FFF2-40B4-BE49-F238E27FC236}">
                  <a16:creationId xmlns:a16="http://schemas.microsoft.com/office/drawing/2014/main" id="{D675207E-6736-30CE-09DF-78755496BE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0" y="2745"/>
              <a:ext cx="484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  <a:sym typeface="Symbol" panose="05050102010706020507" pitchFamily="18" charset="2"/>
                </a:rPr>
                <a:t></a:t>
              </a:r>
              <a:r>
                <a:rPr lang="en-US" altLang="en-US" sz="2800" baseline="-25000">
                  <a:sym typeface="Symbol" panose="05050102010706020507" pitchFamily="18" charset="2"/>
                </a:rPr>
                <a:t>lat</a:t>
              </a:r>
              <a:endParaRPr lang="en-US" altLang="en-US" sz="2800" i="1" baseline="-25000">
                <a:cs typeface="Times New Roman" panose="02020603050405020304" pitchFamily="18" charset="0"/>
                <a:sym typeface="Symbol" panose="05050102010706020507" pitchFamily="18" charset="2"/>
              </a:endParaRPr>
            </a:p>
            <a:p>
              <a:pPr algn="ctr" eaLnBrk="1" hangingPunct="1"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  <a:sym typeface="Symbol" panose="05050102010706020507" pitchFamily="18" charset="2"/>
                </a:rPr>
                <a:t></a:t>
              </a:r>
              <a:r>
                <a:rPr lang="en-US" altLang="en-US" sz="2800" baseline="-25000">
                  <a:sym typeface="Symbol" panose="05050102010706020507" pitchFamily="18" charset="2"/>
                </a:rPr>
                <a:t>long</a:t>
              </a:r>
              <a:endParaRPr lang="el-GR" altLang="en-US" sz="2800" baseline="-25000">
                <a:sym typeface="Symbol" panose="05050102010706020507" pitchFamily="18" charset="2"/>
              </a:endParaRPr>
            </a:p>
          </p:txBody>
        </p:sp>
        <p:sp>
          <p:nvSpPr>
            <p:cNvPr id="31" name="Line 18">
              <a:extLst>
                <a:ext uri="{FF2B5EF4-FFF2-40B4-BE49-F238E27FC236}">
                  <a16:creationId xmlns:a16="http://schemas.microsoft.com/office/drawing/2014/main" id="{0C32A403-3363-2AA8-F973-8B6B5FFEFC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6" y="3141"/>
              <a:ext cx="4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79594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72BBCAF-E915-4778-9DB1-F91B82C10F65}" type="slidenum">
              <a:rPr lang="en-US" altLang="en-US" sz="1400">
                <a:latin typeface="Arial" panose="020B0604020202020204" pitchFamily="34" charset="0"/>
              </a:rPr>
              <a:pPr eaLnBrk="1" hangingPunct="1"/>
              <a:t>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8153400" cy="541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8577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1CBAD2E-CB80-4CA4-AF39-E99FB72C31DD}" type="slidenum">
              <a:rPr lang="en-US" altLang="en-US" sz="1400">
                <a:latin typeface="Arial" panose="020B0604020202020204" pitchFamily="34" charset="0"/>
              </a:rPr>
              <a:pPr eaLnBrk="1" hangingPunct="1"/>
              <a:t>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Performing the tension or compression test</a:t>
            </a:r>
          </a:p>
          <a:p>
            <a:r>
              <a:rPr lang="en-US" altLang="en-US" sz="2400">
                <a:latin typeface="Arial" panose="020B0604020202020204" pitchFamily="34" charset="0"/>
              </a:rPr>
              <a:t>Specimen of material is made into “standard” shape and size</a:t>
            </a:r>
          </a:p>
          <a:p>
            <a:r>
              <a:rPr lang="en-US" altLang="en-US" sz="2400">
                <a:latin typeface="Arial" panose="020B0604020202020204" pitchFamily="34" charset="0"/>
              </a:rPr>
              <a:t>Before testing, 2 small punch marks identified along specimen’s length</a:t>
            </a:r>
          </a:p>
          <a:p>
            <a:r>
              <a:rPr lang="en-US" altLang="en-US" sz="2400">
                <a:latin typeface="Arial" panose="020B0604020202020204" pitchFamily="34" charset="0"/>
              </a:rPr>
              <a:t>Measurements are taken of both specimen’s initial x-sectional area </a:t>
            </a:r>
            <a:r>
              <a:rPr lang="en-US" altLang="en-US" sz="2400" i="1"/>
              <a:t>A</a:t>
            </a:r>
            <a:r>
              <a:rPr lang="en-US" altLang="en-US" sz="2400" baseline="-25000"/>
              <a:t>0</a:t>
            </a:r>
            <a:r>
              <a:rPr lang="en-US" altLang="en-US" sz="2400">
                <a:latin typeface="Arial" panose="020B0604020202020204" pitchFamily="34" charset="0"/>
              </a:rPr>
              <a:t> and gauge-length distance </a:t>
            </a:r>
            <a:r>
              <a:rPr lang="en-US" altLang="en-US" sz="2400" i="1"/>
              <a:t>L</a:t>
            </a:r>
            <a:r>
              <a:rPr lang="en-US" altLang="en-US" sz="2400" baseline="-25000"/>
              <a:t>0</a:t>
            </a:r>
            <a:r>
              <a:rPr lang="en-US" altLang="en-US" sz="2400">
                <a:latin typeface="Arial" panose="020B0604020202020204" pitchFamily="34" charset="0"/>
              </a:rPr>
              <a:t>;  between the two marks</a:t>
            </a:r>
          </a:p>
          <a:p>
            <a:r>
              <a:rPr lang="en-US" altLang="en-US" sz="2400">
                <a:latin typeface="Arial" panose="020B0604020202020204" pitchFamily="34" charset="0"/>
              </a:rPr>
              <a:t>Seat the specimen into a testing machine shown below.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3.1 TENSION &amp; COMPRESSION TEST</a:t>
            </a:r>
          </a:p>
        </p:txBody>
      </p:sp>
      <p:pic>
        <p:nvPicPr>
          <p:cNvPr id="5" name="Picture 5" descr="AACLORM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876800"/>
            <a:ext cx="4572000" cy="153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09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4AD57C7-2886-4DC5-94AE-51495D8C59E7}" type="slidenum">
              <a:rPr lang="en-US" altLang="en-US" sz="1400">
                <a:latin typeface="Arial" panose="020B0604020202020204" pitchFamily="34" charset="0"/>
              </a:rPr>
              <a:pPr eaLnBrk="1" hangingPunct="1"/>
              <a:t>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" name="Picture 5" descr="AACLORN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924050"/>
            <a:ext cx="37338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Performing the tension or compression test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Seat the specimen into a testing machine shown below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490538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3.1 TENSION &amp; COMPRESSION TEST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04800" y="2593975"/>
            <a:ext cx="4953000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7663" indent="-347663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The machine will stretch specimen at slow constant rate until breaking point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At frequent intervals during test, data is recorded of the applied load P. </a:t>
            </a:r>
          </a:p>
        </p:txBody>
      </p:sp>
    </p:spTree>
    <p:extLst>
      <p:ext uri="{BB962C8B-B14F-4D97-AF65-F5344CB8AC3E}">
        <p14:creationId xmlns:p14="http://schemas.microsoft.com/office/powerpoint/2010/main" val="2541729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246A2CE-2496-4E26-B2AC-98B1F56CFA02}" type="slidenum">
              <a:rPr lang="en-US" altLang="en-US" sz="1400">
                <a:latin typeface="Arial" panose="020B0604020202020204" pitchFamily="34" charset="0"/>
              </a:rPr>
              <a:pPr eaLnBrk="1" hangingPunct="1"/>
              <a:t>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60583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Performing the tension or compression test</a:t>
            </a:r>
          </a:p>
          <a:p>
            <a:r>
              <a:rPr lang="en-US" altLang="en-US" sz="2400" dirty="0">
                <a:latin typeface="Arial" panose="020B0604020202020204" pitchFamily="34" charset="0"/>
              </a:rPr>
              <a:t>Elongation </a:t>
            </a:r>
            <a:r>
              <a:rPr lang="el-GR" altLang="en-US" sz="2400" dirty="0"/>
              <a:t>δ</a:t>
            </a:r>
            <a:r>
              <a:rPr lang="en-US" altLang="en-US" sz="2400" dirty="0"/>
              <a:t> = </a:t>
            </a:r>
            <a:r>
              <a:rPr lang="en-US" altLang="en-US" sz="2400" i="1" dirty="0"/>
              <a:t>L</a:t>
            </a:r>
            <a:r>
              <a:rPr lang="en-US" altLang="en-US" sz="2400" dirty="0"/>
              <a:t> </a:t>
            </a:r>
            <a:r>
              <a:rPr lang="en-US" altLang="en-US" sz="2400" dirty="0">
                <a:cs typeface="Arial" panose="020B0604020202020204" pitchFamily="34" charset="0"/>
              </a:rPr>
              <a:t>−</a:t>
            </a:r>
            <a:r>
              <a:rPr lang="en-US" altLang="en-US" sz="2400" dirty="0"/>
              <a:t> </a:t>
            </a:r>
            <a:r>
              <a:rPr lang="en-US" altLang="en-US" sz="2400" i="1" dirty="0"/>
              <a:t>L</a:t>
            </a:r>
            <a:r>
              <a:rPr lang="en-US" altLang="en-US" sz="2400" baseline="-25000" dirty="0"/>
              <a:t>0</a:t>
            </a:r>
            <a:r>
              <a:rPr lang="en-US" altLang="en-US" sz="2400" dirty="0">
                <a:latin typeface="Arial" panose="020B0604020202020204" pitchFamily="34" charset="0"/>
              </a:rPr>
              <a:t> is measured using either a caliper or an extensometer </a:t>
            </a:r>
          </a:p>
          <a:p>
            <a:r>
              <a:rPr lang="el-GR" altLang="en-US" sz="2400" dirty="0"/>
              <a:t>δ</a:t>
            </a:r>
            <a:r>
              <a:rPr lang="en-US" altLang="en-US" sz="2400" dirty="0"/>
              <a:t>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used to calculate the normal strain in the specimen</a:t>
            </a:r>
          </a:p>
          <a:p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Sometimes, strain can also be read directly using an </a:t>
            </a:r>
            <a:r>
              <a:rPr lang="en-US" alt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electrical-resistance strain gauge (strain rosette)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3.1 TENSION &amp; COMPRESSION TEST</a:t>
            </a:r>
          </a:p>
        </p:txBody>
      </p:sp>
      <p:pic>
        <p:nvPicPr>
          <p:cNvPr id="5" name="Picture 6" descr="AACLORO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86200"/>
            <a:ext cx="28289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AADFKIH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10000"/>
            <a:ext cx="3124200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996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9A4969B-701E-4714-BDA8-359A86AD3AEB}" type="slidenum">
              <a:rPr lang="en-US" altLang="en-US" sz="1400">
                <a:latin typeface="Arial" panose="020B0604020202020204" pitchFamily="34" charset="0"/>
              </a:rPr>
              <a:pPr eaLnBrk="1" hangingPunct="1"/>
              <a:t>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>
                <a:latin typeface="Arial" panose="020B0604020202020204" pitchFamily="34" charset="0"/>
              </a:rPr>
              <a:t>A </a:t>
            </a:r>
            <a:r>
              <a:rPr lang="en-US" altLang="en-US" sz="2800" i="1">
                <a:latin typeface="Arial" panose="020B0604020202020204" pitchFamily="34" charset="0"/>
              </a:rPr>
              <a:t>stress-strain diagram</a:t>
            </a:r>
            <a:r>
              <a:rPr lang="en-US" altLang="en-US" sz="2800">
                <a:latin typeface="Arial" panose="020B0604020202020204" pitchFamily="34" charset="0"/>
              </a:rPr>
              <a:t> is obtained by plotting the various values of the stress and corresponding strain in the specimen</a:t>
            </a:r>
          </a:p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Conventional stress-strain diagram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Using recorded data, we can determine nominal or engineering stress by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3.2 STRESS-STRAIN DIAGRAM</a:t>
            </a:r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581400" y="3962400"/>
            <a:ext cx="1981200" cy="1219200"/>
            <a:chOff x="3312" y="2112"/>
            <a:chExt cx="1248" cy="768"/>
          </a:xfrm>
        </p:grpSpPr>
        <p:sp>
          <p:nvSpPr>
            <p:cNvPr id="6" name="Rectangle 15"/>
            <p:cNvSpPr>
              <a:spLocks noChangeArrowheads="1"/>
            </p:cNvSpPr>
            <p:nvPr/>
          </p:nvSpPr>
          <p:spPr bwMode="auto">
            <a:xfrm>
              <a:off x="3312" y="2112"/>
              <a:ext cx="1248" cy="76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3504" y="2160"/>
              <a:ext cx="768" cy="650"/>
              <a:chOff x="1152" y="2622"/>
              <a:chExt cx="768" cy="650"/>
            </a:xfrm>
          </p:grpSpPr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>
                <a:off x="1584" y="2622"/>
                <a:ext cx="329" cy="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CC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 i="1">
                    <a:cs typeface="Arial" panose="020B0604020202020204" pitchFamily="34" charset="0"/>
                  </a:rPr>
                  <a:t>P</a:t>
                </a:r>
                <a:endParaRPr lang="el-GR" altLang="en-US" sz="2800" i="1">
                  <a:cs typeface="Arial" panose="020B0604020202020204" pitchFamily="34" charset="0"/>
                </a:endParaRPr>
              </a:p>
              <a:p>
                <a:pPr eaLnBrk="1" hangingPunct="1">
                  <a:buFontTx/>
                  <a:buNone/>
                </a:pPr>
                <a:r>
                  <a:rPr lang="en-US" altLang="en-US" sz="2800" i="1"/>
                  <a:t>A</a:t>
                </a:r>
                <a:r>
                  <a:rPr lang="en-US" altLang="en-US" sz="2800" baseline="-25000"/>
                  <a:t>0</a:t>
                </a:r>
              </a:p>
            </p:txBody>
          </p:sp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1152" y="2766"/>
                <a:ext cx="67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CC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 i="1">
                    <a:cs typeface="Arial" panose="020B0604020202020204" pitchFamily="34" charset="0"/>
                    <a:sym typeface="Symbol" panose="05050102010706020507" pitchFamily="18" charset="2"/>
                  </a:rPr>
                  <a:t>σ</a:t>
                </a:r>
                <a:r>
                  <a:rPr lang="en-US" altLang="en-US" sz="2800" i="1">
                    <a:cs typeface="Arial" panose="020B0604020202020204" pitchFamily="34" charset="0"/>
                  </a:rPr>
                  <a:t> = </a:t>
                </a:r>
                <a:endParaRPr lang="el-GR" altLang="en-US" sz="2800" baseline="-25000">
                  <a:cs typeface="Arial" panose="020B0604020202020204" pitchFamily="34" charset="0"/>
                </a:endParaRPr>
              </a:p>
            </p:txBody>
          </p:sp>
          <p:sp>
            <p:nvSpPr>
              <p:cNvPr id="10" name="Line 12"/>
              <p:cNvSpPr>
                <a:spLocks noChangeShapeType="1"/>
              </p:cNvSpPr>
              <p:nvPr/>
            </p:nvSpPr>
            <p:spPr bwMode="auto">
              <a:xfrm>
                <a:off x="1584" y="2928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533400" y="5302250"/>
            <a:ext cx="8458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Assumption: Stress is </a:t>
            </a:r>
            <a:r>
              <a:rPr lang="en-US" altLang="en-US" sz="2800" i="1">
                <a:latin typeface="Arial" panose="020B0604020202020204" pitchFamily="34" charset="0"/>
              </a:rPr>
              <a:t>constant</a:t>
            </a:r>
            <a:r>
              <a:rPr lang="en-US" altLang="en-US" sz="2800">
                <a:latin typeface="Arial" panose="020B0604020202020204" pitchFamily="34" charset="0"/>
              </a:rPr>
              <a:t> over the x-section and throughout region between gauge points</a:t>
            </a:r>
          </a:p>
        </p:txBody>
      </p:sp>
    </p:spTree>
    <p:extLst>
      <p:ext uri="{BB962C8B-B14F-4D97-AF65-F5344CB8AC3E}">
        <p14:creationId xmlns:p14="http://schemas.microsoft.com/office/powerpoint/2010/main" val="2658887069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1066</TotalTime>
  <Words>2347</Words>
  <Application>Microsoft Office PowerPoint</Application>
  <PresentationFormat>On-screen Show (4:3)</PresentationFormat>
  <Paragraphs>310</Paragraphs>
  <Slides>48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Symbol</vt:lpstr>
      <vt:lpstr>Times New Roman</vt:lpstr>
      <vt:lpstr>UTMocw template</vt:lpstr>
      <vt:lpstr>Equation</vt:lpstr>
      <vt:lpstr>SETG 2363 Strength of Materials Mechanical Properties of Materials</vt:lpstr>
      <vt:lpstr>CHAPTER OBJECTIVES</vt:lpstr>
      <vt:lpstr>CHAPTER OUTLINE</vt:lpstr>
      <vt:lpstr>3.1 TENSION &amp; COMPRESSION TEST</vt:lpstr>
      <vt:lpstr>PowerPoint Presentation</vt:lpstr>
      <vt:lpstr>3.1 TENSION &amp; COMPRESSION TEST</vt:lpstr>
      <vt:lpstr>3.1 TENSION &amp; COMPRESSION TEST</vt:lpstr>
      <vt:lpstr>3.1 TENSION &amp; COMPRESSION TEST</vt:lpstr>
      <vt:lpstr>3.2 STRESS-STRAIN DIAGRAM</vt:lpstr>
      <vt:lpstr>3.2 STRESS-STRAIN DIAGRAM</vt:lpstr>
      <vt:lpstr>3.2 STRESS-STRAIN DIAGRAM</vt:lpstr>
      <vt:lpstr>3.2 STRESS-STRAIN DIAGRAM</vt:lpstr>
      <vt:lpstr>3.2 STRESS-STRAIN DIAGRAM</vt:lpstr>
      <vt:lpstr>3.2 STRESS-STRAIN DIAGRAM</vt:lpstr>
      <vt:lpstr>3.2 STRESS-STRAIN DIAGRAM</vt:lpstr>
      <vt:lpstr>3.2 STRESS-STRAIN DIAGRAM</vt:lpstr>
      <vt:lpstr>3.3 STRESS-STRAIN BEHAVIOR OF DUCTILE &amp; BRITTLE MATERIALS</vt:lpstr>
      <vt:lpstr>3.3 STRESS-STRAIN BEHAVIOR OF DUCTILE &amp; BRITTLE MATERIALS</vt:lpstr>
      <vt:lpstr>3.3 STRESS-STRAIN BEHAVIOR OF DUCTILE &amp; BRITTLE MATERIALS</vt:lpstr>
      <vt:lpstr>3.3 STRESS-STRAIN BEHAVIOR OF DUCTILE &amp; BRITTLE MATERIALS</vt:lpstr>
      <vt:lpstr>PowerPoint Presentation</vt:lpstr>
      <vt:lpstr>3.3 STRESS-STRAIN BEHAVIOR OF DUCTILE &amp; BRITTLE MATERIALS</vt:lpstr>
      <vt:lpstr>3.3 STRESS-STRAIN BEHAVIOR OF DUCTILE &amp; BRITTLE MATERIALS</vt:lpstr>
      <vt:lpstr>3.3 STRESS-STRAIN BEHAVIOR OF DUCTILE &amp; BRITTLE MATERIALS</vt:lpstr>
      <vt:lpstr>3.4 HOOKE’S LAW</vt:lpstr>
      <vt:lpstr>3.4 HOOKE’S LAW</vt:lpstr>
      <vt:lpstr>3.4 HOOKE’S LAW</vt:lpstr>
      <vt:lpstr>3.4 HOOKE’S LAW</vt:lpstr>
      <vt:lpstr>3.4 HOOKE’S LAW</vt:lpstr>
      <vt:lpstr>3.4 HOOKE’S LAW</vt:lpstr>
      <vt:lpstr>3.4 HOOKE’S LAW</vt:lpstr>
      <vt:lpstr>3.4 HOOKE’S LAW</vt:lpstr>
      <vt:lpstr>Hooke’s Law: Modulus of Elasticity</vt:lpstr>
      <vt:lpstr>3.6 POISSON’S RATIO</vt:lpstr>
      <vt:lpstr>3.6 POISSON’S RATIO</vt:lpstr>
      <vt:lpstr>3.6 POISSON’S RATIO</vt:lpstr>
      <vt:lpstr>EXAMPLE 3.4</vt:lpstr>
      <vt:lpstr>EXAMPLE 3.4 (SOLN)</vt:lpstr>
      <vt:lpstr>EXAMPLE 3.4 (SOLN)</vt:lpstr>
      <vt:lpstr>3.6 SHEAR STRESS-STRAIN DIAGRAM</vt:lpstr>
      <vt:lpstr>3.6 SHEAR STRESS-STRAIN DIAGRAM</vt:lpstr>
      <vt:lpstr>3.6 SHEAR STRESS-STRAIN DIAGRAM</vt:lpstr>
      <vt:lpstr>EXAMPLE 3.6 (SOLN)</vt:lpstr>
      <vt:lpstr>EXAMPLE 3.6 (SOLN)</vt:lpstr>
      <vt:lpstr>3.7 FAILURE OF MATERIALS DUE TO CREEP &amp; FATIGUE</vt:lpstr>
      <vt:lpstr>*3.7 FAILURE OF MATERIALS DUE TO CREEP &amp; FATIGUE</vt:lpstr>
      <vt:lpstr>*3.7 FAILURE OF MATERIALS DUE TO CREEP &amp; FATIGUE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42</cp:revision>
  <cp:lastPrinted>2013-10-05T16:25:29Z</cp:lastPrinted>
  <dcterms:created xsi:type="dcterms:W3CDTF">2013-08-28T02:41:09Z</dcterms:created>
  <dcterms:modified xsi:type="dcterms:W3CDTF">2024-11-06T03:04:48Z</dcterms:modified>
</cp:coreProperties>
</file>