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257" r:id="rId3"/>
    <p:sldId id="281" r:id="rId4"/>
    <p:sldId id="312" r:id="rId5"/>
    <p:sldId id="282" r:id="rId6"/>
    <p:sldId id="280" r:id="rId7"/>
    <p:sldId id="283" r:id="rId8"/>
    <p:sldId id="315" r:id="rId9"/>
    <p:sldId id="313" r:id="rId10"/>
    <p:sldId id="279" r:id="rId11"/>
    <p:sldId id="284" r:id="rId12"/>
    <p:sldId id="314" r:id="rId13"/>
    <p:sldId id="285" r:id="rId14"/>
    <p:sldId id="316" r:id="rId15"/>
    <p:sldId id="286" r:id="rId16"/>
    <p:sldId id="287" r:id="rId17"/>
    <p:sldId id="31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318" r:id="rId27"/>
    <p:sldId id="319" r:id="rId28"/>
    <p:sldId id="320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0" r:id="rId44"/>
    <p:sldId id="311" r:id="rId4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8E41C-7031-4E3A-8D45-144ECE4EC5E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FB4BD7-82A9-42BF-8052-370ED3FDA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97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9336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65573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42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wmf"/><Relationship Id="rId7" Type="http://schemas.openxmlformats.org/officeDocument/2006/relationships/image" Target="../media/image10.jpe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2.wmf"/><Relationship Id="rId4" Type="http://schemas.openxmlformats.org/officeDocument/2006/relationships/image" Target="../media/image8.jpeg"/><Relationship Id="rId9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wmf"/><Relationship Id="rId7" Type="http://schemas.openxmlformats.org/officeDocument/2006/relationships/image" Target="../media/image10.jpe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2.wmf"/><Relationship Id="rId4" Type="http://schemas.openxmlformats.org/officeDocument/2006/relationships/image" Target="../media/image8.jpeg"/><Relationship Id="rId9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SETG 2363</a:t>
            </a:r>
            <a:br>
              <a:rPr lang="en-US" dirty="0"/>
            </a:br>
            <a:r>
              <a:rPr lang="en-US" dirty="0"/>
              <a:t>Strength of Materials</a:t>
            </a:r>
            <a:br>
              <a:rPr lang="en-US" dirty="0"/>
            </a:br>
            <a:r>
              <a:rPr lang="en-US" dirty="0"/>
              <a:t>Strain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D9FCCA7-A40E-4F69-92B6-A5A1C7CC7A98}" type="slidenum">
              <a:rPr lang="en-US" altLang="en-US" sz="14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Normal strain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Defining </a:t>
            </a:r>
            <a:r>
              <a:rPr lang="en-US" altLang="en-US" sz="2800" i="1">
                <a:latin typeface="Arial" panose="020B0604020202020204" pitchFamily="34" charset="0"/>
              </a:rPr>
              <a:t>average normal strain</a:t>
            </a:r>
            <a:r>
              <a:rPr lang="en-US" altLang="en-US" sz="2800">
                <a:latin typeface="Arial" panose="020B0604020202020204" pitchFamily="34" charset="0"/>
              </a:rPr>
              <a:t> using </a:t>
            </a:r>
            <a:r>
              <a:rPr lang="en-US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 baseline="-25000"/>
              <a:t>avg</a:t>
            </a:r>
            <a:r>
              <a:rPr lang="en-US" altLang="en-US" sz="2800">
                <a:latin typeface="Arial" panose="020B0604020202020204" pitchFamily="34" charset="0"/>
              </a:rPr>
              <a:t> (epsilon)</a:t>
            </a: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US" altLang="en-US" sz="280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As </a:t>
            </a:r>
            <a:r>
              <a:rPr lang="el-GR" altLang="en-US" sz="2800"/>
              <a:t>Δ</a:t>
            </a:r>
            <a:r>
              <a:rPr lang="en-US" altLang="en-US" sz="2800" i="1"/>
              <a:t>s </a:t>
            </a:r>
            <a:r>
              <a:rPr lang="en-US" altLang="en-US" sz="2800">
                <a:cs typeface="Times New Roman" panose="02020603050405020304" pitchFamily="18" charset="0"/>
              </a:rPr>
              <a:t>→ 0, </a:t>
            </a:r>
            <a:r>
              <a:rPr lang="el-GR" altLang="en-US" sz="2800"/>
              <a:t>Δ</a:t>
            </a:r>
            <a:r>
              <a:rPr lang="en-US" altLang="en-US" sz="2800" i="1"/>
              <a:t>s’ </a:t>
            </a:r>
            <a:r>
              <a:rPr lang="en-US" altLang="en-US" sz="2800">
                <a:cs typeface="Times New Roman" panose="02020603050405020304" pitchFamily="18" charset="0"/>
              </a:rPr>
              <a:t>→ 0</a:t>
            </a:r>
            <a:r>
              <a:rPr lang="en-US" altLang="en-US"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2971800" y="2133600"/>
            <a:ext cx="2971800" cy="1143000"/>
            <a:chOff x="1872" y="1344"/>
            <a:chExt cx="1872" cy="720"/>
          </a:xfrm>
        </p:grpSpPr>
        <p:sp>
          <p:nvSpPr>
            <p:cNvPr id="10" name="Rectangle 21"/>
            <p:cNvSpPr>
              <a:spLocks noChangeArrowheads="1"/>
            </p:cNvSpPr>
            <p:nvPr/>
          </p:nvSpPr>
          <p:spPr bwMode="auto">
            <a:xfrm>
              <a:off x="1872" y="1344"/>
              <a:ext cx="1872" cy="720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grpSp>
          <p:nvGrpSpPr>
            <p:cNvPr id="11" name="Group 12"/>
            <p:cNvGrpSpPr>
              <a:grpSpLocks/>
            </p:cNvGrpSpPr>
            <p:nvPr/>
          </p:nvGrpSpPr>
          <p:grpSpPr bwMode="auto">
            <a:xfrm>
              <a:off x="2016" y="1393"/>
              <a:ext cx="1555" cy="611"/>
              <a:chOff x="1998" y="1548"/>
              <a:chExt cx="1555" cy="611"/>
            </a:xfrm>
          </p:grpSpPr>
          <p:sp>
            <p:nvSpPr>
              <p:cNvPr id="12" name="Text Box 13"/>
              <p:cNvSpPr txBox="1">
                <a:spLocks noChangeArrowheads="1"/>
              </p:cNvSpPr>
              <p:nvPr/>
            </p:nvSpPr>
            <p:spPr bwMode="auto">
              <a:xfrm>
                <a:off x="1998" y="1694"/>
                <a:ext cx="61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n-US" altLang="en-US" sz="2800" i="1">
                    <a:latin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en-US" sz="2800" baseline="-25000"/>
                  <a:t>avg</a:t>
                </a:r>
                <a:r>
                  <a:rPr lang="en-US" altLang="en-US" sz="2800"/>
                  <a:t> =</a:t>
                </a:r>
              </a:p>
            </p:txBody>
          </p:sp>
          <p:sp>
            <p:nvSpPr>
              <p:cNvPr id="13" name="Text Box 14"/>
              <p:cNvSpPr txBox="1">
                <a:spLocks noChangeArrowheads="1"/>
              </p:cNvSpPr>
              <p:nvPr/>
            </p:nvSpPr>
            <p:spPr bwMode="auto">
              <a:xfrm>
                <a:off x="2628" y="1548"/>
                <a:ext cx="899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 dirty="0"/>
                  <a:t>Δ</a:t>
                </a:r>
                <a:r>
                  <a:rPr lang="en-US" altLang="en-US" sz="2800" i="1" dirty="0"/>
                  <a:t>s’ </a:t>
                </a:r>
                <a:r>
                  <a:rPr lang="en-US" altLang="en-US" sz="2800" i="1" dirty="0">
                    <a:cs typeface="Times New Roman" panose="02020603050405020304" pitchFamily="18" charset="0"/>
                  </a:rPr>
                  <a:t>− </a:t>
                </a:r>
                <a:r>
                  <a:rPr lang="el-GR" altLang="en-US" sz="2800" dirty="0"/>
                  <a:t>Δ</a:t>
                </a:r>
                <a:r>
                  <a:rPr lang="en-US" altLang="en-US" sz="2800" i="1" dirty="0"/>
                  <a:t>s</a:t>
                </a:r>
              </a:p>
            </p:txBody>
          </p:sp>
          <p:sp>
            <p:nvSpPr>
              <p:cNvPr id="14" name="Text Box 15"/>
              <p:cNvSpPr txBox="1">
                <a:spLocks noChangeArrowheads="1"/>
              </p:cNvSpPr>
              <p:nvPr/>
            </p:nvSpPr>
            <p:spPr bwMode="auto">
              <a:xfrm>
                <a:off x="2872" y="1832"/>
                <a:ext cx="347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533400" indent="-533400" eaLnBrk="0" hangingPunct="0"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buFontTx/>
                  <a:buNone/>
                </a:pPr>
                <a:r>
                  <a:rPr lang="el-GR" altLang="en-US" sz="2800"/>
                  <a:t>Δ</a:t>
                </a:r>
                <a:r>
                  <a:rPr lang="en-US" altLang="en-US" sz="2800" i="1"/>
                  <a:t>s</a:t>
                </a:r>
              </a:p>
            </p:txBody>
          </p:sp>
          <p:sp>
            <p:nvSpPr>
              <p:cNvPr id="15" name="Line 16"/>
              <p:cNvSpPr>
                <a:spLocks noChangeShapeType="1"/>
              </p:cNvSpPr>
              <p:nvPr/>
            </p:nvSpPr>
            <p:spPr bwMode="auto">
              <a:xfrm>
                <a:off x="2632" y="1848"/>
                <a:ext cx="921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" name="Group 20"/>
          <p:cNvGrpSpPr>
            <a:grpSpLocks/>
          </p:cNvGrpSpPr>
          <p:nvPr/>
        </p:nvGrpSpPr>
        <p:grpSpPr bwMode="auto">
          <a:xfrm>
            <a:off x="2133600" y="4165600"/>
            <a:ext cx="4800600" cy="1320800"/>
            <a:chOff x="1344" y="2624"/>
            <a:chExt cx="3024" cy="832"/>
          </a:xfrm>
        </p:grpSpPr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1344" y="2624"/>
              <a:ext cx="3024" cy="83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1536" y="2835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/>
                <a:t> =</a:t>
              </a:r>
              <a:endParaRPr lang="en-US" altLang="en-US" sz="2800" i="1"/>
            </a:p>
          </p:txBody>
        </p:sp>
        <p:sp>
          <p:nvSpPr>
            <p:cNvPr id="19" name="Text Box 6"/>
            <p:cNvSpPr txBox="1">
              <a:spLocks noChangeArrowheads="1"/>
            </p:cNvSpPr>
            <p:nvPr/>
          </p:nvSpPr>
          <p:spPr bwMode="auto">
            <a:xfrm>
              <a:off x="3131" y="2688"/>
              <a:ext cx="94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dirty="0">
                  <a:latin typeface="Arial" panose="020B0604020202020204" pitchFamily="34" charset="0"/>
                </a:rPr>
                <a:t>Δ</a:t>
              </a:r>
              <a:r>
                <a:rPr lang="en-US" altLang="en-US" sz="2800" i="1" dirty="0">
                  <a:latin typeface="Arial" panose="020B0604020202020204" pitchFamily="34" charset="0"/>
                </a:rPr>
                <a:t>s’ </a:t>
              </a:r>
              <a:r>
                <a:rPr lang="en-US" altLang="en-US" sz="2800" i="1" dirty="0">
                  <a:latin typeface="Arial" panose="020B0604020202020204" pitchFamily="34" charset="0"/>
                  <a:cs typeface="Times New Roman" panose="02020603050405020304" pitchFamily="18" charset="0"/>
                </a:rPr>
                <a:t>− </a:t>
              </a:r>
              <a:r>
                <a:rPr lang="el-GR" altLang="en-US" sz="2800" dirty="0">
                  <a:latin typeface="Arial" panose="020B0604020202020204" pitchFamily="34" charset="0"/>
                </a:rPr>
                <a:t>Δ</a:t>
              </a:r>
              <a:r>
                <a:rPr lang="en-US" altLang="en-US" sz="2800" i="1" dirty="0">
                  <a:latin typeface="Arial" panose="020B0604020202020204" pitchFamily="34" charset="0"/>
                </a:rPr>
                <a:t>s</a:t>
              </a:r>
            </a:p>
          </p:txBody>
        </p:sp>
        <p:sp>
          <p:nvSpPr>
            <p:cNvPr id="20" name="Text Box 7"/>
            <p:cNvSpPr txBox="1">
              <a:spLocks noChangeArrowheads="1"/>
            </p:cNvSpPr>
            <p:nvPr/>
          </p:nvSpPr>
          <p:spPr bwMode="auto">
            <a:xfrm>
              <a:off x="3398" y="2972"/>
              <a:ext cx="3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>
                  <a:latin typeface="Arial" panose="020B0604020202020204" pitchFamily="34" charset="0"/>
                </a:rPr>
                <a:t>Δ</a:t>
              </a:r>
              <a:r>
                <a:rPr lang="en-US" altLang="en-US" sz="2800" i="1">
                  <a:latin typeface="Arial" panose="020B0604020202020204" pitchFamily="34" charset="0"/>
                </a:rPr>
                <a:t>s</a:t>
              </a:r>
            </a:p>
          </p:txBody>
        </p:sp>
        <p:sp>
          <p:nvSpPr>
            <p:cNvPr id="21" name="Line 8"/>
            <p:cNvSpPr>
              <a:spLocks noChangeShapeType="1"/>
            </p:cNvSpPr>
            <p:nvPr/>
          </p:nvSpPr>
          <p:spPr bwMode="auto">
            <a:xfrm>
              <a:off x="3168" y="2989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1843" y="2673"/>
              <a:ext cx="1372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800"/>
                <a:t>lim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2800"/>
                <a:t>B→A along </a:t>
              </a:r>
              <a:r>
                <a:rPr lang="en-US" altLang="en-US" sz="2800" i="1"/>
                <a:t>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1365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F1343D8-B95F-4825-8E1A-C0B22EAAE0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Normal strain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If normal strain </a:t>
            </a:r>
            <a:r>
              <a:rPr lang="en-US" altLang="en-US" sz="2800" i="1">
                <a:latin typeface="Symbol" panose="05050102010706020507" pitchFamily="18" charset="2"/>
                <a:sym typeface="Symbol" panose="05050102010706020507" pitchFamily="18" charset="2"/>
              </a:rPr>
              <a:t>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is known, use the equation to obtain approx. final length of a 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short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line segment in direction of </a:t>
            </a:r>
            <a:r>
              <a:rPr lang="en-US" altLang="en-US" sz="2800" i="1">
                <a:latin typeface="Arial" panose="020B0604020202020204" pitchFamily="34" charset="0"/>
                <a:sym typeface="Symbol" panose="05050102010706020507" pitchFamily="18" charset="2"/>
              </a:rPr>
              <a:t>n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after deformation.</a:t>
            </a:r>
            <a:endParaRPr lang="en-US" altLang="en-US" sz="2800">
              <a:latin typeface="Arial" panose="020B0604020202020204" pitchFamily="34" charset="0"/>
            </a:endParaRPr>
          </a:p>
          <a:p>
            <a:endParaRPr lang="en-US" altLang="en-US" sz="2800">
              <a:latin typeface="Arial" panose="020B0604020202020204" pitchFamily="34" charset="0"/>
            </a:endParaRPr>
          </a:p>
          <a:p>
            <a:endParaRPr lang="en-US" altLang="en-US" sz="2800">
              <a:latin typeface="Arial" panose="020B0604020202020204" pitchFamily="34" charset="0"/>
            </a:endParaRPr>
          </a:p>
          <a:p>
            <a:endParaRPr lang="en-US" altLang="en-US" sz="2800">
              <a:latin typeface="Arial" panose="020B0604020202020204" pitchFamily="34" charset="0"/>
            </a:endParaRPr>
          </a:p>
          <a:p>
            <a:r>
              <a:rPr lang="en-US" altLang="en-US" sz="2800">
                <a:latin typeface="Arial" panose="020B0604020202020204" pitchFamily="34" charset="0"/>
              </a:rPr>
              <a:t>Hence, when </a:t>
            </a:r>
            <a:r>
              <a:rPr lang="en-US" altLang="en-US" sz="2800" i="1">
                <a:latin typeface="Symbol" panose="05050102010706020507" pitchFamily="18" charset="2"/>
                <a:sym typeface="Symbol" panose="05050102010706020507" pitchFamily="18" charset="2"/>
              </a:rPr>
              <a:t></a:t>
            </a:r>
            <a:r>
              <a:rPr lang="en-US" altLang="en-US" sz="2800">
                <a:latin typeface="Arial" panose="020B0604020202020204" pitchFamily="34" charset="0"/>
              </a:rPr>
              <a:t>  is positive, initial line will elongate, if </a:t>
            </a:r>
            <a:r>
              <a:rPr lang="en-US" altLang="en-US" sz="2800" i="1">
                <a:latin typeface="Symbol" panose="05050102010706020507" pitchFamily="18" charset="2"/>
                <a:sym typeface="Symbol" panose="05050102010706020507" pitchFamily="18" charset="2"/>
              </a:rPr>
              <a:t>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is negative, the line contracts</a:t>
            </a:r>
            <a:endParaRPr lang="en-US" altLang="en-US">
              <a:cs typeface="Times New Roman" panose="02020603050405020304" pitchFamily="18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grpSp>
        <p:nvGrpSpPr>
          <p:cNvPr id="9" name="Group 16"/>
          <p:cNvGrpSpPr>
            <a:grpSpLocks/>
          </p:cNvGrpSpPr>
          <p:nvPr/>
        </p:nvGrpSpPr>
        <p:grpSpPr bwMode="auto">
          <a:xfrm>
            <a:off x="3162300" y="3276600"/>
            <a:ext cx="2857500" cy="838200"/>
            <a:chOff x="1512" y="1824"/>
            <a:chExt cx="1800" cy="528"/>
          </a:xfrm>
        </p:grpSpPr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512" y="1824"/>
              <a:ext cx="1800" cy="528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en-MY" altLang="en-US" sz="2800">
                <a:latin typeface="Arial" panose="020B0604020202020204" pitchFamily="34" charset="0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1589" y="1920"/>
              <a:ext cx="15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/>
                <a:t>Δ</a:t>
              </a:r>
              <a:r>
                <a:rPr lang="en-US" altLang="en-US" sz="2800" i="1"/>
                <a:t>s’ </a:t>
              </a:r>
              <a:r>
                <a:rPr lang="en-US" altLang="en-US" sz="2800" i="1">
                  <a:cs typeface="Arial" panose="020B0604020202020204" pitchFamily="34" charset="0"/>
                </a:rPr>
                <a:t>≈</a:t>
              </a:r>
              <a:r>
                <a:rPr lang="en-US" altLang="en-US" sz="2800" i="1"/>
                <a:t> </a:t>
              </a:r>
              <a:r>
                <a:rPr lang="en-US" altLang="en-US" sz="2800"/>
                <a:t>(1 + </a:t>
              </a: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>
                  <a:sym typeface="Symbol" panose="05050102010706020507" pitchFamily="18" charset="2"/>
                </a:rPr>
                <a:t>)</a:t>
              </a:r>
              <a:r>
                <a:rPr lang="en-US" altLang="en-US" sz="2800" i="1">
                  <a:sym typeface="Symbol" panose="05050102010706020507" pitchFamily="18" charset="2"/>
                </a:rPr>
                <a:t> </a:t>
              </a:r>
              <a:r>
                <a:rPr lang="el-GR" altLang="en-US" sz="2800"/>
                <a:t>Δ</a:t>
              </a:r>
              <a:r>
                <a:rPr lang="en-US" altLang="en-US" sz="2800" i="1"/>
                <a:t>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2883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F1343D8-B95F-4825-8E1A-C0B22EAAE0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427" y="1278631"/>
            <a:ext cx="8263145" cy="430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54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007BED1-A766-40D2-B4D8-752B91AFBE34}" type="slidenum">
              <a:rPr lang="en-US" altLang="en-US" sz="1400">
                <a:latin typeface="Arial" panose="020B0604020202020204" pitchFamily="34" charset="0"/>
              </a:rPr>
              <a:pPr eaLnBrk="1" hangingPunct="1"/>
              <a:t>13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3684588" cy="194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3657600" cy="274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81400"/>
            <a:ext cx="41910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6553200" cy="176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8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2.2 STRAIN</a:t>
            </a:r>
          </a:p>
        </p:txBody>
      </p:sp>
    </p:spTree>
    <p:extLst>
      <p:ext uri="{BB962C8B-B14F-4D97-AF65-F5344CB8AC3E}">
        <p14:creationId xmlns:p14="http://schemas.microsoft.com/office/powerpoint/2010/main" val="102583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7951788" y="6589713"/>
            <a:ext cx="914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t>2 - </a:t>
            </a:r>
            <a:fld id="{5590D466-F296-405D-9F27-494BD3237A43}" type="slidenum"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14</a:t>
            </a:fld>
            <a:endParaRPr lang="en-US" altLang="en-US" sz="1200" b="1">
              <a:solidFill>
                <a:srgbClr val="FF9933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6075" y="346075"/>
            <a:ext cx="8683625" cy="457200"/>
          </a:xfrm>
          <a:prstGeom prst="rect">
            <a:avLst/>
          </a:prstGeom>
          <a:solidFill>
            <a:srgbClr val="D2CFDB"/>
          </a:solidFill>
          <a:ln w="9360" cap="sq">
            <a:solidFill>
              <a:srgbClr val="3848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2800">
                <a:solidFill>
                  <a:srgbClr val="BE5F00"/>
                </a:solidFill>
                <a:latin typeface="Arial" panose="020B0604020202020204" pitchFamily="34" charset="0"/>
              </a:rPr>
              <a:t>Normal Strain</a:t>
            </a: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642938" y="990600"/>
            <a:ext cx="2208212" cy="5484813"/>
            <a:chOff x="405" y="624"/>
            <a:chExt cx="1391" cy="3455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405" y="3312"/>
            <a:ext cx="139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1379880" imgH="730440" progId="">
                    <p:embed/>
                  </p:oleObj>
                </mc:Choice>
                <mc:Fallback>
                  <p:oleObj r:id="rId2" imgW="137988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" y="3312"/>
                          <a:ext cx="139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" y="624"/>
              <a:ext cx="1037" cy="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3886200" y="990600"/>
            <a:ext cx="1885950" cy="5484813"/>
            <a:chOff x="2448" y="624"/>
            <a:chExt cx="1188" cy="3455"/>
          </a:xfrm>
        </p:grpSpPr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642" y="3312"/>
            <a:ext cx="799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846000" imgH="730440" progId="">
                    <p:embed/>
                  </p:oleObj>
                </mc:Choice>
                <mc:Fallback>
                  <p:oleObj r:id="rId5" imgW="84600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2" y="3312"/>
                          <a:ext cx="799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624"/>
              <a:ext cx="1188" cy="1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6781800" y="990600"/>
            <a:ext cx="1677988" cy="5484813"/>
            <a:chOff x="4272" y="624"/>
            <a:chExt cx="1057" cy="3455"/>
          </a:xfrm>
        </p:grpSpPr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624"/>
              <a:ext cx="1057" cy="2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4" name="Object 11"/>
            <p:cNvGraphicFramePr>
              <a:graphicFrameLocks noChangeAspect="1"/>
            </p:cNvGraphicFramePr>
            <p:nvPr/>
          </p:nvGraphicFramePr>
          <p:xfrm>
            <a:off x="4425" y="3312"/>
            <a:ext cx="75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9" imgW="780840" imgH="730440" progId="">
                    <p:embed/>
                  </p:oleObj>
                </mc:Choice>
                <mc:Fallback>
                  <p:oleObj r:id="rId9" imgW="78084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5" y="3312"/>
                          <a:ext cx="75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034078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25AC239-9B97-4BA1-9976-291F9E75B915}" type="slidenum">
              <a:rPr lang="en-US" altLang="en-US" sz="1400">
                <a:latin typeface="Arial" panose="020B0604020202020204" pitchFamily="34" charset="0"/>
              </a:rPr>
              <a:pPr eaLnBrk="1" hangingPunct="1"/>
              <a:t>15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6400" y="1066800"/>
            <a:ext cx="8051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Units 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Normal strain is a </a:t>
            </a:r>
            <a:r>
              <a:rPr lang="en-US" altLang="en-US" sz="2800" i="1">
                <a:latin typeface="Arial" panose="020B0604020202020204" pitchFamily="34" charset="0"/>
              </a:rPr>
              <a:t>dimensionless quantity</a:t>
            </a:r>
            <a:r>
              <a:rPr lang="en-US" altLang="en-US" sz="2800">
                <a:latin typeface="Arial" panose="020B0604020202020204" pitchFamily="34" charset="0"/>
              </a:rPr>
              <a:t>, as it’s a ratio of two lengths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But common practice to state it in terms of meters/meter (m/m)</a:t>
            </a:r>
          </a:p>
          <a:p>
            <a:pPr>
              <a:lnSpc>
                <a:spcPct val="90000"/>
              </a:lnSpc>
            </a:pPr>
            <a:r>
              <a:rPr lang="en-US" altLang="en-US" sz="2800" i="1">
                <a:sym typeface="Symbol" panose="05050102010706020507" pitchFamily="18" charset="2"/>
              </a:rPr>
              <a:t></a:t>
            </a:r>
            <a:r>
              <a:rPr lang="en-US" altLang="en-US" sz="2800">
                <a:sym typeface="Symbol" panose="05050102010706020507" pitchFamily="18" charset="2"/>
              </a:rPr>
              <a:t> 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is small for most engineering applications, so is normally expressed as micrometers per meter </a:t>
            </a:r>
            <a:r>
              <a:rPr lang="en-US" altLang="en-US" sz="2800">
                <a:sym typeface="Symbol" panose="05050102010706020507" pitchFamily="18" charset="2"/>
              </a:rPr>
              <a:t>(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m/m)</a:t>
            </a: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 where</a:t>
            </a:r>
            <a:r>
              <a:rPr lang="en-US" altLang="en-US" sz="2800">
                <a:sym typeface="Symbol" panose="05050102010706020507" pitchFamily="18" charset="2"/>
              </a:rPr>
              <a:t> 1 </a:t>
            </a:r>
            <a:r>
              <a:rPr lang="el-GR" altLang="en-US" sz="2800" i="1">
                <a:cs typeface="Times New Roman" panose="02020603050405020304" pitchFamily="18" charset="0"/>
                <a:sym typeface="Symbol" panose="05050102010706020507" pitchFamily="18" charset="2"/>
              </a:rPr>
              <a:t>μ</a:t>
            </a:r>
            <a:r>
              <a:rPr lang="en-US" altLang="en-US" sz="2800">
                <a:sym typeface="Symbol" panose="05050102010706020507" pitchFamily="18" charset="2"/>
              </a:rPr>
              <a:t>m = 10</a:t>
            </a:r>
            <a:r>
              <a:rPr lang="en-US" altLang="en-US" sz="2800" baseline="30000">
                <a:cs typeface="Times New Roman" panose="02020603050405020304" pitchFamily="18" charset="0"/>
                <a:sym typeface="Symbol" panose="05050102010706020507" pitchFamily="18" charset="2"/>
              </a:rPr>
              <a:t>−</a:t>
            </a:r>
            <a:r>
              <a:rPr lang="en-US" altLang="en-US" sz="2800" baseline="30000">
                <a:sym typeface="Symbol" panose="05050102010706020507" pitchFamily="18" charset="2"/>
              </a:rPr>
              <a:t>6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Also expressed as a percentage, </a:t>
            </a:r>
            <a:b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</a:br>
            <a:r>
              <a:rPr lang="en-US" altLang="en-US" sz="2800">
                <a:latin typeface="Arial" panose="020B0604020202020204" pitchFamily="34" charset="0"/>
                <a:sym typeface="Symbol" panose="05050102010706020507" pitchFamily="18" charset="2"/>
              </a:rPr>
              <a:t>e.g.,</a:t>
            </a:r>
            <a:r>
              <a:rPr lang="en-US" altLang="en-US" sz="2800">
                <a:sym typeface="Symbol" panose="05050102010706020507" pitchFamily="18" charset="2"/>
              </a:rPr>
              <a:t> 0.001 m/m = 0.1 %</a:t>
            </a:r>
          </a:p>
        </p:txBody>
      </p:sp>
    </p:spTree>
    <p:extLst>
      <p:ext uri="{BB962C8B-B14F-4D97-AF65-F5344CB8AC3E}">
        <p14:creationId xmlns:p14="http://schemas.microsoft.com/office/powerpoint/2010/main" val="4253637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9B61E58-4A42-4B5D-9BEA-561DD84244DA}" type="slidenum">
              <a:rPr lang="en-US" altLang="en-US" sz="1400">
                <a:latin typeface="Arial" panose="020B0604020202020204" pitchFamily="34" charset="0"/>
              </a:rPr>
              <a:pPr eaLnBrk="1" hangingPunct="1"/>
              <a:t>16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209800" y="4343400"/>
            <a:ext cx="4229100" cy="1447800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MY" altLang="en-US" sz="2800"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406400" y="1066800"/>
            <a:ext cx="82042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Shear strain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Defined as the </a:t>
            </a:r>
            <a:r>
              <a:rPr lang="en-US" altLang="en-US" sz="2800" i="1">
                <a:latin typeface="Arial" panose="020B0604020202020204" pitchFamily="34" charset="0"/>
              </a:rPr>
              <a:t>change in angle</a:t>
            </a:r>
            <a:r>
              <a:rPr lang="en-US" altLang="en-US" sz="2800">
                <a:latin typeface="Arial" panose="020B0604020202020204" pitchFamily="34" charset="0"/>
              </a:rPr>
              <a:t> that occurs between two line segments that were originally </a:t>
            </a:r>
            <a:r>
              <a:rPr lang="en-US" altLang="en-US" sz="2800" i="1">
                <a:latin typeface="Arial" panose="020B0604020202020204" pitchFamily="34" charset="0"/>
              </a:rPr>
              <a:t>perpendicular</a:t>
            </a:r>
            <a:r>
              <a:rPr lang="en-US" altLang="en-US" sz="2800">
                <a:latin typeface="Arial" panose="020B0604020202020204" pitchFamily="34" charset="0"/>
              </a:rPr>
              <a:t> to one another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This angle is denoted by </a:t>
            </a:r>
            <a:r>
              <a:rPr lang="el-GR" altLang="en-US" sz="2800"/>
              <a:t>γ </a:t>
            </a:r>
            <a:r>
              <a:rPr lang="en-US" altLang="en-US" sz="2800">
                <a:latin typeface="Arial" panose="020B0604020202020204" pitchFamily="34" charset="0"/>
              </a:rPr>
              <a:t>(gamma) and measured in radians (rad).</a:t>
            </a:r>
          </a:p>
        </p:txBody>
      </p: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2362200" y="4343399"/>
            <a:ext cx="2890838" cy="1101725"/>
            <a:chOff x="1912" y="1675"/>
            <a:chExt cx="1821" cy="694"/>
          </a:xfrm>
        </p:grpSpPr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1912" y="1839"/>
              <a:ext cx="51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dirty="0">
                  <a:cs typeface="Times New Roman" panose="02020603050405020304" pitchFamily="18" charset="0"/>
                </a:rPr>
                <a:t>γ</a:t>
              </a:r>
              <a:r>
                <a:rPr lang="en-US" altLang="en-US" sz="2800" baseline="-25000" dirty="0" err="1">
                  <a:cs typeface="Times New Roman" panose="02020603050405020304" pitchFamily="18" charset="0"/>
                </a:rPr>
                <a:t>nt</a:t>
              </a:r>
              <a:r>
                <a:rPr lang="en-US" altLang="en-US" sz="2800" dirty="0">
                  <a:cs typeface="Times New Roman" panose="02020603050405020304" pitchFamily="18" charset="0"/>
                </a:rPr>
                <a:t> =</a:t>
              </a:r>
              <a:endParaRPr lang="el-GR" altLang="en-US" sz="2800" dirty="0">
                <a:cs typeface="Times New Roman" panose="02020603050405020304" pitchFamily="18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416" y="1675"/>
              <a:ext cx="239" cy="6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</a:t>
              </a:r>
            </a:p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2</a:t>
              </a:r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2844" y="1807"/>
              <a:ext cx="748" cy="5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buFontTx/>
                <a:buNone/>
              </a:pPr>
              <a:r>
                <a:rPr lang="en-US" altLang="en-US" sz="2400" dirty="0" err="1"/>
                <a:t>lim</a:t>
              </a:r>
              <a:endParaRPr lang="en-US" altLang="en-US" sz="2400" dirty="0"/>
            </a:p>
            <a:p>
              <a:pPr algn="ctr" eaLnBrk="1" hangingPunct="1">
                <a:buFontTx/>
                <a:buNone/>
              </a:pPr>
              <a:r>
                <a:rPr lang="en-US" altLang="en-US" sz="1400" dirty="0"/>
                <a:t>B</a:t>
              </a:r>
              <a:r>
                <a:rPr lang="en-US" altLang="en-US" sz="1400" dirty="0">
                  <a:cs typeface="Times New Roman" panose="02020603050405020304" pitchFamily="18" charset="0"/>
                </a:rPr>
                <a:t>→</a:t>
              </a:r>
              <a:r>
                <a:rPr lang="en-US" altLang="en-US" sz="1400" dirty="0"/>
                <a:t>A along </a:t>
              </a:r>
              <a:r>
                <a:rPr lang="en-US" altLang="en-US" sz="1400" i="1" dirty="0"/>
                <a:t>n</a:t>
              </a:r>
            </a:p>
            <a:p>
              <a:pPr algn="ctr" eaLnBrk="1" hangingPunct="1">
                <a:buFontTx/>
                <a:buNone/>
              </a:pPr>
              <a:r>
                <a:rPr lang="en-US" altLang="en-US" sz="1400" dirty="0"/>
                <a:t>C →A along </a:t>
              </a:r>
              <a:r>
                <a:rPr lang="en-US" altLang="en-US" sz="1400" i="1" dirty="0"/>
                <a:t>t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420" y="1807"/>
              <a:ext cx="31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 dirty="0">
                  <a:cs typeface="Arial" panose="020B0604020202020204" pitchFamily="34" charset="0"/>
                  <a:sym typeface="Symbol" panose="05050102010706020507" pitchFamily="18" charset="2"/>
                </a:rPr>
                <a:t>θ</a:t>
              </a:r>
              <a:r>
                <a:rPr lang="en-US" altLang="en-US" sz="2800" dirty="0">
                  <a:cs typeface="Arial" panose="020B0604020202020204" pitchFamily="34" charset="0"/>
                  <a:sym typeface="Symbol" panose="05050102010706020507" pitchFamily="18" charset="2"/>
                </a:rPr>
                <a:t>’</a:t>
              </a:r>
              <a:endParaRPr lang="el-GR" altLang="en-US" sz="2800" dirty="0">
                <a:cs typeface="Arial" panose="020B0604020202020204" pitchFamily="34" charset="0"/>
                <a:sym typeface="Symbol" panose="05050102010706020507" pitchFamily="18" charset="2"/>
              </a:endParaRPr>
            </a:p>
          </p:txBody>
        </p:sp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2710" y="1834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Times New Roman" panose="02020603050405020304" pitchFamily="18" charset="0"/>
                </a:rPr>
                <a:t>−</a:t>
              </a:r>
              <a:endParaRPr lang="en-US" altLang="en-US" sz="2800"/>
            </a:p>
          </p:txBody>
        </p:sp>
      </p:grpSp>
      <p:sp>
        <p:nvSpPr>
          <p:cNvPr id="16" name="Line 14"/>
          <p:cNvSpPr>
            <a:spLocks noChangeShapeType="1"/>
          </p:cNvSpPr>
          <p:nvPr/>
        </p:nvSpPr>
        <p:spPr bwMode="auto">
          <a:xfrm>
            <a:off x="3132505" y="4871645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676" y="5654959"/>
            <a:ext cx="3215647" cy="11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30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Shear Strain</a:t>
            </a:r>
          </a:p>
        </p:txBody>
      </p: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94"/>
          <a:stretch>
            <a:fillRect/>
          </a:stretch>
        </p:blipFill>
        <p:spPr bwMode="auto">
          <a:xfrm>
            <a:off x="1066800" y="1981200"/>
            <a:ext cx="6679322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10824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E5FD096-4F33-4DB7-AF2E-ACF264B84E5C}" type="slidenum">
              <a:rPr lang="en-US" altLang="en-US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06400" y="1066800"/>
            <a:ext cx="8356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Shear strain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Consider line segments </a:t>
            </a:r>
            <a:r>
              <a:rPr lang="en-US" altLang="en-US" sz="2800" i="1"/>
              <a:t>AB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AC</a:t>
            </a:r>
            <a:r>
              <a:rPr lang="en-US" altLang="en-US" sz="2800">
                <a:latin typeface="Arial" panose="020B0604020202020204" pitchFamily="34" charset="0"/>
              </a:rPr>
              <a:t> originating from same point </a:t>
            </a:r>
            <a:r>
              <a:rPr lang="en-US" altLang="en-US" sz="2800" i="1"/>
              <a:t>A</a:t>
            </a:r>
            <a:r>
              <a:rPr lang="en-US" altLang="en-US" sz="2800">
                <a:latin typeface="Arial" panose="020B0604020202020204" pitchFamily="34" charset="0"/>
              </a:rPr>
              <a:t> in a body, and directed along the perpendicular </a:t>
            </a:r>
            <a:r>
              <a:rPr lang="en-US" altLang="en-US" sz="2800" i="1"/>
              <a:t>n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t</a:t>
            </a:r>
            <a:r>
              <a:rPr lang="en-US" altLang="en-US" sz="2800">
                <a:latin typeface="Arial" panose="020B0604020202020204" pitchFamily="34" charset="0"/>
              </a:rPr>
              <a:t> axes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After deformation, lines become curves, such that angle between them at </a:t>
            </a:r>
            <a:r>
              <a:rPr lang="en-US" altLang="en-US" sz="2800" i="1">
                <a:latin typeface="Arial" panose="020B0604020202020204" pitchFamily="34" charset="0"/>
              </a:rPr>
              <a:t>A</a:t>
            </a:r>
            <a:r>
              <a:rPr lang="en-US" altLang="en-US" sz="2800">
                <a:latin typeface="Arial" panose="020B0604020202020204" pitchFamily="34" charset="0"/>
              </a:rPr>
              <a:t> is </a:t>
            </a:r>
            <a:r>
              <a:rPr lang="el-GR" altLang="en-US" sz="2800" i="1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</p:txBody>
      </p:sp>
      <p:pic>
        <p:nvPicPr>
          <p:cNvPr id="9" name="Picture 12" descr="AACLOQF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86200"/>
            <a:ext cx="28194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AACLOQE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810000"/>
            <a:ext cx="21748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0699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9391139-317B-48A1-AB78-6C872DDE3C50}" type="slidenum">
              <a:rPr lang="en-US" altLang="en-US" sz="1400">
                <a:latin typeface="Arial" panose="020B0604020202020204" pitchFamily="34" charset="0"/>
              </a:rPr>
              <a:pPr eaLnBrk="1" hangingPunct="1"/>
              <a:t>19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1219200"/>
            <a:ext cx="8723312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21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51A691B-356A-4A03-B414-EDB996CAC154}" type="slidenum">
              <a:rPr lang="en-US" altLang="en-US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7200"/>
            <a:ext cx="9144000" cy="5334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CHAPTER OBJECTIVES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3810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800">
                <a:latin typeface="Arial" panose="020B0604020202020204" pitchFamily="34" charset="0"/>
              </a:rPr>
              <a:t>Define concept of normal strain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Define concept of shear strain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Determine normal and shear strain in engineering applications</a:t>
            </a:r>
          </a:p>
        </p:txBody>
      </p:sp>
      <p:pic>
        <p:nvPicPr>
          <p:cNvPr id="7" name="Picture 4" descr="AAABZSP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19200"/>
            <a:ext cx="4378325" cy="43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B97F039-772A-4FD1-A36B-B336DEA9A552}" type="slidenum">
              <a:rPr lang="en-US" altLang="en-US" sz="1400">
                <a:latin typeface="Arial" panose="020B0604020202020204" pitchFamily="34" charset="0"/>
              </a:rPr>
              <a:pPr eaLnBrk="1" hangingPunct="1"/>
              <a:t>20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57163" y="1143000"/>
            <a:ext cx="8737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/>
            <a:r>
              <a:rPr lang="en-US" altLang="en-US"/>
              <a:t>Normal strains cause a change in its </a:t>
            </a:r>
            <a:r>
              <a:rPr lang="en-US" altLang="en-US" i="1"/>
              <a:t>volume</a:t>
            </a:r>
          </a:p>
          <a:p>
            <a:pPr marL="533400" indent="-533400"/>
            <a:r>
              <a:rPr lang="en-US" altLang="en-US"/>
              <a:t>Shear strains cause a change in its </a:t>
            </a:r>
            <a:r>
              <a:rPr lang="en-US" altLang="en-US" i="1"/>
              <a:t>shape.</a:t>
            </a:r>
            <a:endParaRPr lang="en-US" altLang="en-US">
              <a:sym typeface="Symbol" panose="05050102010706020507" pitchFamily="18" charset="2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09563" y="2438400"/>
            <a:ext cx="8453437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b="1" dirty="0">
                <a:solidFill>
                  <a:srgbClr val="CC3300"/>
                </a:solidFill>
                <a:latin typeface="Arial" panose="020B0604020202020204" pitchFamily="34" charset="0"/>
              </a:rPr>
              <a:t>Small strain analysis</a:t>
            </a:r>
          </a:p>
          <a:p>
            <a:pPr eaLnBrk="1" hangingPunct="1"/>
            <a:r>
              <a:rPr lang="en-US" altLang="en-US" sz="2800" dirty="0">
                <a:latin typeface="Arial" panose="020B0604020202020204" pitchFamily="34" charset="0"/>
              </a:rPr>
              <a:t>Most engineering design involves applications for which only </a:t>
            </a:r>
            <a:r>
              <a:rPr lang="en-US" altLang="en-US" sz="2800" i="1" dirty="0">
                <a:latin typeface="Arial" panose="020B0604020202020204" pitchFamily="34" charset="0"/>
              </a:rPr>
              <a:t>small deformations</a:t>
            </a:r>
            <a:r>
              <a:rPr lang="en-US" altLang="en-US" sz="2800" dirty="0">
                <a:latin typeface="Arial" panose="020B0604020202020204" pitchFamily="34" charset="0"/>
              </a:rPr>
              <a:t> are allowed</a:t>
            </a:r>
            <a:endParaRPr lang="en-US" altLang="en-US" sz="2800" i="1" dirty="0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 sz="2800" dirty="0">
                <a:latin typeface="Arial" panose="020B0604020202020204" pitchFamily="34" charset="0"/>
              </a:rPr>
              <a:t>We’ll assume that deformations that take place within a body are almost infinitesimal, so </a:t>
            </a:r>
            <a:r>
              <a:rPr lang="en-US" altLang="en-US" sz="2800" i="1" dirty="0">
                <a:latin typeface="Arial" panose="020B0604020202020204" pitchFamily="34" charset="0"/>
              </a:rPr>
              <a:t>normal strains</a:t>
            </a:r>
            <a:r>
              <a:rPr lang="en-US" altLang="en-US" sz="2800" dirty="0">
                <a:latin typeface="Arial" panose="020B0604020202020204" pitchFamily="34" charset="0"/>
              </a:rPr>
              <a:t> occurring within material are </a:t>
            </a:r>
            <a:r>
              <a:rPr lang="en-US" altLang="en-US" sz="2800" i="1" dirty="0">
                <a:latin typeface="Arial" panose="020B0604020202020204" pitchFamily="34" charset="0"/>
              </a:rPr>
              <a:t>very small</a:t>
            </a:r>
            <a:r>
              <a:rPr lang="en-US" altLang="en-US" sz="2800" dirty="0">
                <a:latin typeface="Arial" panose="020B0604020202020204" pitchFamily="34" charset="0"/>
              </a:rPr>
              <a:t> compared to 1, i.e., </a:t>
            </a:r>
            <a:r>
              <a:rPr lang="en-US" altLang="en-US" sz="2800" dirty="0">
                <a:sym typeface="Symbol" panose="05050102010706020507" pitchFamily="18" charset="2"/>
              </a:rPr>
              <a:t> &lt;</a:t>
            </a:r>
            <a:r>
              <a:rPr lang="en-US" altLang="en-US" sz="2800" dirty="0">
                <a:cs typeface="Arial" panose="020B0604020202020204" pitchFamily="34" charset="0"/>
                <a:sym typeface="Symbol" panose="05050102010706020507" pitchFamily="18" charset="2"/>
              </a:rPr>
              <a:t>&lt; 1</a:t>
            </a:r>
            <a:r>
              <a:rPr lang="en-US" altLang="en-US" sz="2800" dirty="0"/>
              <a:t>.</a:t>
            </a:r>
            <a:r>
              <a:rPr lang="en-US" altLang="en-US" sz="28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763000" cy="533400"/>
          </a:xfrm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</p:spTree>
    <p:extLst>
      <p:ext uri="{BB962C8B-B14F-4D97-AF65-F5344CB8AC3E}">
        <p14:creationId xmlns:p14="http://schemas.microsoft.com/office/powerpoint/2010/main" val="15998596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80BC4D3-1D13-42E1-88F8-2FE6FDA88DC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30103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 b="1">
                <a:solidFill>
                  <a:srgbClr val="CC3300"/>
                </a:solidFill>
                <a:latin typeface="Arial" panose="020B0604020202020204" pitchFamily="34" charset="0"/>
              </a:rPr>
              <a:t>Small strain analysis</a:t>
            </a:r>
          </a:p>
          <a:p>
            <a:pPr marL="609600" indent="-609600"/>
            <a:r>
              <a:rPr lang="en-US" altLang="en-US">
                <a:latin typeface="Arial" panose="020B0604020202020204" pitchFamily="34" charset="0"/>
              </a:rPr>
              <a:t>This assumption is widely applied in practical engineering problems, and is referred to as </a:t>
            </a:r>
            <a:r>
              <a:rPr lang="en-US" altLang="en-US" i="1">
                <a:latin typeface="Arial" panose="020B0604020202020204" pitchFamily="34" charset="0"/>
              </a:rPr>
              <a:t>small strain analysis</a:t>
            </a:r>
            <a:endParaRPr lang="en-US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8000"/>
            <a:ext cx="8763000" cy="457200"/>
          </a:xfrm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</p:spTree>
    <p:extLst>
      <p:ext uri="{BB962C8B-B14F-4D97-AF65-F5344CB8AC3E}">
        <p14:creationId xmlns:p14="http://schemas.microsoft.com/office/powerpoint/2010/main" val="2019130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5CBB256-6164-4E47-8A9E-BC973D4F212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2.1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8305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/>
              <a:t>Rod below is subjected to temperature increase along its axis, creating a normal strain of </a:t>
            </a:r>
            <a:br>
              <a:rPr lang="en-US" altLang="en-US"/>
            </a:br>
            <a:r>
              <a:rPr lang="en-US" altLang="en-US" i="1">
                <a:sym typeface="Symbol" panose="05050102010706020507" pitchFamily="18" charset="2"/>
              </a:rPr>
              <a:t></a:t>
            </a:r>
            <a:r>
              <a:rPr lang="en-US" altLang="en-US" i="1" baseline="-25000">
                <a:sym typeface="Symbol" panose="05050102010706020507" pitchFamily="18" charset="2"/>
              </a:rPr>
              <a:t>z</a:t>
            </a:r>
            <a:r>
              <a:rPr lang="en-US" altLang="en-US">
                <a:sym typeface="Symbol" panose="05050102010706020507" pitchFamily="18" charset="2"/>
              </a:rPr>
              <a:t> = 40(10</a:t>
            </a:r>
            <a:r>
              <a:rPr lang="en-US" altLang="en-US" baseline="30000">
                <a:cs typeface="Arial" panose="020B0604020202020204" pitchFamily="34" charset="0"/>
                <a:sym typeface="Symbol" panose="05050102010706020507" pitchFamily="18" charset="2"/>
              </a:rPr>
              <a:t>−3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r>
              <a:rPr lang="en-US" altLang="en-US" i="1">
                <a:cs typeface="Arial" panose="020B0604020202020204" pitchFamily="34" charset="0"/>
                <a:sym typeface="Symbol" panose="05050102010706020507" pitchFamily="18" charset="2"/>
              </a:rPr>
              <a:t>z</a:t>
            </a:r>
            <a:r>
              <a:rPr lang="en-US" altLang="en-US" baseline="30000">
                <a:cs typeface="Arial" panose="020B0604020202020204" pitchFamily="34" charset="0"/>
                <a:sym typeface="Symbol" panose="05050102010706020507" pitchFamily="18" charset="2"/>
              </a:rPr>
              <a:t>1/2,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 where </a:t>
            </a:r>
            <a:r>
              <a:rPr lang="en-US" altLang="en-US" i="1">
                <a:cs typeface="Arial" panose="020B0604020202020204" pitchFamily="34" charset="0"/>
                <a:sym typeface="Symbol" panose="05050102010706020507" pitchFamily="18" charset="2"/>
              </a:rPr>
              <a:t>z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 is given in meters.</a:t>
            </a:r>
            <a:endParaRPr lang="en-US" altLang="en-US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57200" y="2590800"/>
            <a:ext cx="56388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/>
              <a:t>Determine </a:t>
            </a:r>
            <a:br>
              <a:rPr lang="en-US" altLang="en-US"/>
            </a:br>
            <a:r>
              <a:rPr lang="en-US" altLang="en-US"/>
              <a:t>(a) displacement of end </a:t>
            </a:r>
            <a:r>
              <a:rPr lang="en-US" altLang="en-US" i="1"/>
              <a:t>B</a:t>
            </a:r>
            <a:r>
              <a:rPr lang="en-US" altLang="en-US"/>
              <a:t> of rod due to temperature increase, </a:t>
            </a:r>
            <a:br>
              <a:rPr lang="en-US" altLang="en-US"/>
            </a:br>
            <a:r>
              <a:rPr lang="en-US" altLang="en-US"/>
              <a:t>(b) average normal strain in the rod.</a:t>
            </a:r>
          </a:p>
        </p:txBody>
      </p:sp>
      <p:pic>
        <p:nvPicPr>
          <p:cNvPr id="10" name="Picture 5" descr="AACLOQH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150" y="2438400"/>
            <a:ext cx="1847850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848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07C49B1-94B8-49C8-8B0E-9431A82D375F}" type="slidenum">
              <a:rPr lang="en-US" altLang="en-US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2.1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610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/>
            </a:pPr>
            <a:r>
              <a:rPr lang="en-US" altLang="en-US"/>
              <a:t>Since normal strain reported at each point along the rod, a differential segment </a:t>
            </a:r>
            <a:r>
              <a:rPr lang="en-US" altLang="en-US" i="1"/>
              <a:t>dz</a:t>
            </a:r>
            <a:r>
              <a:rPr lang="en-US" altLang="en-US"/>
              <a:t>, located at position </a:t>
            </a:r>
            <a:r>
              <a:rPr lang="en-US" altLang="en-US" i="1"/>
              <a:t>z</a:t>
            </a:r>
            <a:r>
              <a:rPr lang="en-US" altLang="en-US"/>
              <a:t> has a deformed length:</a:t>
            </a:r>
            <a:endParaRPr lang="en-US" altLang="en-US" i="1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2514600" y="2681288"/>
            <a:ext cx="3848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533400" indent="-533400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i="1"/>
              <a:t>dz</a:t>
            </a:r>
            <a:r>
              <a:rPr lang="en-US" altLang="en-US" sz="2800"/>
              <a:t>’ = [1 + 40(10</a:t>
            </a:r>
            <a:r>
              <a:rPr lang="en-US" altLang="en-US" sz="2800" baseline="30000"/>
              <a:t>−3</a:t>
            </a:r>
            <a:r>
              <a:rPr lang="en-US" altLang="en-US" sz="2800"/>
              <a:t>)</a:t>
            </a:r>
            <a:r>
              <a:rPr lang="en-US" altLang="en-US" sz="2800" i="1"/>
              <a:t>z</a:t>
            </a:r>
            <a:r>
              <a:rPr lang="en-US" altLang="en-US" sz="2800" baseline="30000"/>
              <a:t>1/2</a:t>
            </a:r>
            <a:r>
              <a:rPr lang="en-US" altLang="en-US" sz="2800"/>
              <a:t>] </a:t>
            </a:r>
            <a:r>
              <a:rPr lang="en-US" altLang="en-US" sz="2800" i="1"/>
              <a:t>dz</a:t>
            </a:r>
          </a:p>
        </p:txBody>
      </p:sp>
    </p:spTree>
    <p:extLst>
      <p:ext uri="{BB962C8B-B14F-4D97-AF65-F5344CB8AC3E}">
        <p14:creationId xmlns:p14="http://schemas.microsoft.com/office/powerpoint/2010/main" val="3548537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7832CD3-CD10-4C56-92DF-8F3832A2B5EC}" type="slidenum">
              <a:rPr lang="en-US" altLang="en-US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2.1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382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/>
            </a:pPr>
            <a:r>
              <a:rPr lang="en-US" altLang="en-US"/>
              <a:t>Sum total of these segments along axis yields deformed length of the rod, i.e.,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838200" y="1905000"/>
            <a:ext cx="5943600" cy="1658938"/>
            <a:chOff x="624" y="1800"/>
            <a:chExt cx="3744" cy="1045"/>
          </a:xfrm>
        </p:grpSpPr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624" y="1872"/>
              <a:ext cx="3744" cy="9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tabLst>
                  <a:tab pos="347663" algn="l"/>
                  <a:tab pos="1262063" algn="l"/>
                </a:tabLst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tabLst>
                  <a:tab pos="347663" algn="l"/>
                  <a:tab pos="1262063" algn="l"/>
                </a:tabLst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tabLst>
                  <a:tab pos="347663" algn="l"/>
                  <a:tab pos="1262063" algn="l"/>
                </a:tabLs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tabLst>
                  <a:tab pos="347663" algn="l"/>
                  <a:tab pos="1262063" algn="l"/>
                </a:tabLs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z</a:t>
              </a:r>
              <a:r>
                <a:rPr lang="en-US" altLang="en-US" sz="2800"/>
                <a:t>’ = ∫</a:t>
              </a:r>
              <a:r>
                <a:rPr lang="en-US" altLang="en-US" sz="2800" baseline="-25000"/>
                <a:t>0</a:t>
              </a:r>
              <a:r>
                <a:rPr lang="en-US" altLang="en-US" sz="2800"/>
                <a:t>      [1 + 40(10</a:t>
              </a:r>
              <a:r>
                <a:rPr lang="en-US" altLang="en-US" sz="2800" baseline="30000"/>
                <a:t>−3</a:t>
              </a:r>
              <a:r>
                <a:rPr lang="en-US" altLang="en-US" sz="2800"/>
                <a:t>)</a:t>
              </a:r>
              <a:r>
                <a:rPr lang="en-US" altLang="en-US" sz="2800" i="1"/>
                <a:t>z</a:t>
              </a:r>
              <a:r>
                <a:rPr lang="en-US" altLang="en-US" sz="2800" baseline="30000"/>
                <a:t>1/2</a:t>
              </a:r>
              <a:r>
                <a:rPr lang="en-US" altLang="en-US" sz="2800"/>
                <a:t>] </a:t>
              </a:r>
              <a:r>
                <a:rPr lang="en-US" altLang="en-US" sz="2800" i="1"/>
                <a:t>dz</a:t>
              </a:r>
            </a:p>
            <a:p>
              <a:pPr eaLnBrk="1" hangingPunct="1">
                <a:buFontTx/>
                <a:buNone/>
              </a:pPr>
              <a:r>
                <a:rPr lang="en-US" altLang="en-US" sz="2800" i="1"/>
                <a:t>	= z</a:t>
              </a:r>
              <a:r>
                <a:rPr lang="en-US" altLang="en-US" sz="2800"/>
                <a:t> </a:t>
              </a:r>
              <a:r>
                <a:rPr lang="en-US" altLang="en-US" sz="2800" i="1"/>
                <a:t>+ </a:t>
              </a:r>
              <a:r>
                <a:rPr lang="en-US" altLang="en-US" sz="2800"/>
                <a:t>40(10</a:t>
              </a:r>
              <a:r>
                <a:rPr lang="en-US" altLang="en-US" sz="2800" baseline="30000"/>
                <a:t>−3</a:t>
              </a:r>
              <a:r>
                <a:rPr lang="en-US" altLang="en-US" sz="2800"/>
                <a:t>)(⅔ </a:t>
              </a:r>
              <a:r>
                <a:rPr lang="en-US" altLang="en-US" sz="2800" i="1"/>
                <a:t>z</a:t>
              </a:r>
              <a:r>
                <a:rPr lang="en-US" altLang="en-US" sz="2800" baseline="30000"/>
                <a:t>3/2</a:t>
              </a:r>
              <a:r>
                <a:rPr lang="en-US" altLang="en-US" sz="2800"/>
                <a:t>)|</a:t>
              </a:r>
              <a:r>
                <a:rPr lang="en-US" altLang="en-US" sz="2800" baseline="-25000"/>
                <a:t>0</a:t>
              </a:r>
            </a:p>
            <a:p>
              <a:pPr eaLnBrk="1" hangingPunct="1">
                <a:buFontTx/>
                <a:buNone/>
              </a:pPr>
              <a:r>
                <a:rPr lang="en-US" altLang="en-US" sz="2800"/>
                <a:t>	= 0.20239 m</a:t>
              </a: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1104" y="1800"/>
              <a:ext cx="46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900"/>
                <a:t>0.2 m</a:t>
              </a: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871" y="2187"/>
              <a:ext cx="537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1900"/>
                <a:t>0.2 m</a:t>
              </a:r>
            </a:p>
          </p:txBody>
        </p:sp>
      </p:grp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819150" y="3768725"/>
            <a:ext cx="5867400" cy="103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Displacement of end of rod is</a:t>
            </a:r>
          </a:p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</a:t>
            </a:r>
            <a:r>
              <a:rPr lang="el-GR" altLang="en-US" sz="2800"/>
              <a:t>Δ</a:t>
            </a:r>
            <a:r>
              <a:rPr lang="en-US" altLang="en-US" sz="2800" i="1" baseline="-25000"/>
              <a:t>B</a:t>
            </a:r>
            <a:r>
              <a:rPr lang="en-US" altLang="en-US" sz="2800"/>
              <a:t> = 0.20239 m − 0.2 m = 2.39 mm ↓ </a:t>
            </a:r>
          </a:p>
        </p:txBody>
      </p:sp>
    </p:spTree>
    <p:extLst>
      <p:ext uri="{BB962C8B-B14F-4D97-AF65-F5344CB8AC3E}">
        <p14:creationId xmlns:p14="http://schemas.microsoft.com/office/powerpoint/2010/main" val="941236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68D9675-D91A-4F6C-AE40-4A9E0DC35D67}" type="slidenum">
              <a:rPr lang="en-US" altLang="en-US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2.1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066800"/>
            <a:ext cx="838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 startAt="2"/>
            </a:pPr>
            <a:r>
              <a:rPr lang="en-US" altLang="en-US"/>
              <a:t>Assume rod or “line segment” has original length of 200 mm and a change in length of 2.39 mm. Hence,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914400" y="2743200"/>
            <a:ext cx="7019925" cy="971550"/>
            <a:chOff x="576" y="1884"/>
            <a:chExt cx="4422" cy="612"/>
          </a:xfrm>
        </p:grpSpPr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576" y="2022"/>
              <a:ext cx="7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>
                  <a:sym typeface="Symbol" panose="05050102010706020507" pitchFamily="18" charset="2"/>
                </a:rPr>
                <a:t>avg</a:t>
              </a:r>
              <a:r>
                <a:rPr lang="en-US" altLang="en-US" sz="2800">
                  <a:sym typeface="Symbol" panose="05050102010706020507" pitchFamily="18" charset="2"/>
                </a:rPr>
                <a:t> =</a:t>
              </a:r>
              <a:r>
                <a:rPr lang="en-US" altLang="en-US" sz="2800"/>
                <a:t> </a:t>
              </a: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1152" y="1884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Δ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s’ − </a:t>
              </a:r>
              <a:r>
                <a:rPr lang="el-GR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Δ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s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1392" y="2169"/>
              <a:ext cx="5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Δ</a:t>
              </a:r>
              <a:r>
                <a:rPr lang="en-US" altLang="en-US" sz="2800" i="1">
                  <a:cs typeface="Arial" panose="020B0604020202020204" pitchFamily="34" charset="0"/>
                  <a:sym typeface="Symbol" panose="05050102010706020507" pitchFamily="18" charset="2"/>
                </a:rPr>
                <a:t>s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>
              <a:off x="1170" y="2184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112" y="2013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=</a:t>
              </a: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2352" y="1887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Arial" panose="020B0604020202020204" pitchFamily="34" charset="0"/>
                  <a:sym typeface="Symbol" panose="05050102010706020507" pitchFamily="18" charset="2"/>
                </a:rPr>
                <a:t>2.39 mm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2352" y="2163"/>
              <a:ext cx="10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cs typeface="Arial" panose="020B0604020202020204" pitchFamily="34" charset="0"/>
                  <a:sym typeface="Symbol" panose="05050102010706020507" pitchFamily="18" charset="2"/>
                </a:rPr>
                <a:t>200 mm</a:t>
              </a:r>
              <a:endParaRPr lang="el-GR" altLang="en-US" sz="2800">
                <a:cs typeface="Arial" panose="020B0604020202020204" pitchFamily="34" charset="0"/>
              </a:endParaRPr>
            </a:p>
          </p:txBody>
        </p:sp>
        <p:sp>
          <p:nvSpPr>
            <p:cNvPr id="17" name="Line 12"/>
            <p:cNvSpPr>
              <a:spLocks noChangeShapeType="1"/>
            </p:cNvSpPr>
            <p:nvPr/>
          </p:nvSpPr>
          <p:spPr bwMode="auto">
            <a:xfrm>
              <a:off x="2352" y="2178"/>
              <a:ext cx="92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3270" y="2013"/>
              <a:ext cx="1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>
                  <a:sym typeface="Symbol" panose="05050102010706020507" pitchFamily="18" charset="2"/>
                </a:rPr>
                <a:t>= 0.0119 mm/mm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0881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example02_01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93"/>
          <a:stretch>
            <a:fillRect/>
          </a:stretch>
        </p:blipFill>
        <p:spPr bwMode="auto">
          <a:xfrm>
            <a:off x="457200" y="1352550"/>
            <a:ext cx="8229600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8"/>
          <p:cNvSpPr txBox="1">
            <a:spLocks noChangeArrowheads="1"/>
          </p:cNvSpPr>
          <p:nvPr/>
        </p:nvSpPr>
        <p:spPr bwMode="auto">
          <a:xfrm>
            <a:off x="6096000" y="6096000"/>
            <a:ext cx="304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i="1">
                <a:solidFill>
                  <a:srgbClr val="000000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continued on next slide</a:t>
            </a:r>
          </a:p>
        </p:txBody>
      </p:sp>
      <p:sp>
        <p:nvSpPr>
          <p:cNvPr id="12292" name="Rectangle 11"/>
          <p:cNvSpPr>
            <a:spLocks noChangeArrowheads="1"/>
          </p:cNvSpPr>
          <p:nvPr/>
        </p:nvSpPr>
        <p:spPr bwMode="auto">
          <a:xfrm>
            <a:off x="1981200" y="6553200"/>
            <a:ext cx="533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N" altLang="zh-CN" sz="1200">
                <a:ea typeface="宋体" panose="02010600030101010101" pitchFamily="2" charset="-122"/>
              </a:rPr>
              <a:t>Copyright ©2018 Pearson Education Ltd. All Rights Reserved.</a:t>
            </a:r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4211488"/>
      </p:ext>
    </p:extLst>
  </p:cSld>
  <p:clrMapOvr>
    <a:masterClrMapping/>
  </p:clrMapOvr>
  <p:transition spd="slow" advTm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8"/>
          <p:cNvSpPr txBox="1">
            <a:spLocks noChangeArrowheads="1"/>
          </p:cNvSpPr>
          <p:nvPr/>
        </p:nvSpPr>
        <p:spPr bwMode="auto">
          <a:xfrm>
            <a:off x="6096000" y="6096000"/>
            <a:ext cx="3048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7931725" indent="-37474525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200" i="1">
                <a:solidFill>
                  <a:srgbClr val="000000"/>
                </a:solidFill>
                <a:latin typeface="Verdana" panose="020B0604030504040204" pitchFamily="34" charset="0"/>
                <a:ea typeface="ＭＳ Ｐゴシック" panose="020B0600070205080204" pitchFamily="34" charset="-128"/>
              </a:rPr>
              <a:t>continued on next slide</a:t>
            </a:r>
          </a:p>
        </p:txBody>
      </p:sp>
      <p:pic>
        <p:nvPicPr>
          <p:cNvPr id="13315" name="Picture 3" descr="example02_01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60"/>
          <a:stretch>
            <a:fillRect/>
          </a:stretch>
        </p:blipFill>
        <p:spPr bwMode="auto">
          <a:xfrm>
            <a:off x="457200" y="1535113"/>
            <a:ext cx="8229600" cy="358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11"/>
          <p:cNvSpPr>
            <a:spLocks noChangeArrowheads="1"/>
          </p:cNvSpPr>
          <p:nvPr/>
        </p:nvSpPr>
        <p:spPr bwMode="auto">
          <a:xfrm>
            <a:off x="1981200" y="6553200"/>
            <a:ext cx="533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N" altLang="zh-CN" sz="1200">
                <a:ea typeface="宋体" panose="02010600030101010101" pitchFamily="2" charset="-122"/>
              </a:rPr>
              <a:t>Copyright ©2018 Pearson Education Ltd. All Rights Reserved.</a:t>
            </a:r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9021195"/>
      </p:ext>
    </p:extLst>
  </p:cSld>
  <p:clrMapOvr>
    <a:masterClrMapping/>
  </p:clrMapOvr>
  <p:transition spd="slow" advTm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xample02_01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6"/>
          <a:stretch>
            <a:fillRect/>
          </a:stretch>
        </p:blipFill>
        <p:spPr bwMode="auto">
          <a:xfrm>
            <a:off x="457200" y="1776413"/>
            <a:ext cx="82296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11"/>
          <p:cNvSpPr>
            <a:spLocks noChangeArrowheads="1"/>
          </p:cNvSpPr>
          <p:nvPr/>
        </p:nvSpPr>
        <p:spPr bwMode="auto">
          <a:xfrm>
            <a:off x="1981200" y="6553200"/>
            <a:ext cx="533400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IN" altLang="zh-CN" sz="1200">
                <a:ea typeface="宋体" panose="02010600030101010101" pitchFamily="2" charset="-122"/>
              </a:rPr>
              <a:t>Copyright ©2018 Pearson Education Ltd. All Rights Reserved.</a:t>
            </a:r>
            <a:endParaRPr lang="en-US" altLang="zh-CN" sz="1200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8346490"/>
      </p:ext>
    </p:extLst>
  </p:cSld>
  <p:clrMapOvr>
    <a:masterClrMapping/>
  </p:clrMapOvr>
  <p:transition spd="slow" advTm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529374-CE08-4091-B9D7-701AD6F73162}" type="slidenum">
              <a:rPr lang="en-US" altLang="en-US" sz="1400">
                <a:latin typeface="Arial" panose="020B0604020202020204" pitchFamily="34" charset="0"/>
              </a:rPr>
              <a:pPr eaLnBrk="1" hangingPunct="1"/>
              <a:t>29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0"/>
            <a:ext cx="8370888" cy="621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9" name="Picture 4" descr="Picture5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1600" y="1016000"/>
            <a:ext cx="102743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AACLOQI0 cop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38400"/>
            <a:ext cx="25146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AACLOQJ0 copy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62200"/>
            <a:ext cx="2541588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49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D5BB78-871D-465E-9E6F-441453A52E97}" type="slidenum">
              <a:rPr lang="en-US" altLang="en-US" sz="1400">
                <a:latin typeface="Arial" panose="020B0604020202020204" pitchFamily="34" charset="0"/>
              </a:rPr>
              <a:pPr eaLnBrk="1" hangingPunct="1"/>
              <a:t>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" y="495300"/>
            <a:ext cx="8763000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CHAPTER OUTLINE</a:t>
            </a: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157163" y="1143000"/>
            <a:ext cx="4292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</a:rPr>
              <a:t>Deformation</a:t>
            </a:r>
          </a:p>
          <a:p>
            <a:pPr marL="609600" indent="-609600">
              <a:buFontTx/>
              <a:buAutoNum type="arabicPeriod"/>
            </a:pPr>
            <a:r>
              <a:rPr lang="en-US" altLang="en-US" sz="2800">
                <a:latin typeface="Arial" panose="020B0604020202020204" pitchFamily="34" charset="0"/>
              </a:rPr>
              <a:t>Strain</a:t>
            </a:r>
          </a:p>
        </p:txBody>
      </p:sp>
      <p:pic>
        <p:nvPicPr>
          <p:cNvPr id="12" name="Picture 6" descr="AAEMBTK0 copy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00400" y="1219200"/>
            <a:ext cx="5553075" cy="379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49521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74CE51E-BB7C-4056-B42E-9BDFDD34B653}" type="slidenum">
              <a:rPr lang="en-US" altLang="en-US" sz="14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2.3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1074738"/>
            <a:ext cx="8458200" cy="151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US" altLang="en-US"/>
              <a:t>Plate is deformed as shown in figure. In this deformed shape, horizontal lines on the on plate remain horizontal and do not change their length.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4800" y="2584450"/>
            <a:ext cx="4267200" cy="282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66738" indent="-566738"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Determine </a:t>
            </a:r>
          </a:p>
          <a:p>
            <a:pPr eaLnBrk="1" hangingPunct="1">
              <a:buFontTx/>
              <a:buAutoNum type="alphaLcParenBoth"/>
            </a:pPr>
            <a:r>
              <a:rPr lang="en-US" altLang="en-US" sz="2800">
                <a:latin typeface="Arial" panose="020B0604020202020204" pitchFamily="34" charset="0"/>
              </a:rPr>
              <a:t>average normal strain along side </a:t>
            </a:r>
            <a:r>
              <a:rPr lang="en-US" altLang="en-US" sz="2800" i="1"/>
              <a:t>AB</a:t>
            </a:r>
            <a:r>
              <a:rPr lang="en-US" altLang="en-US" sz="2800">
                <a:latin typeface="Arial" panose="020B0604020202020204" pitchFamily="34" charset="0"/>
              </a:rPr>
              <a:t>, </a:t>
            </a:r>
          </a:p>
          <a:p>
            <a:pPr eaLnBrk="1" hangingPunct="1">
              <a:buFontTx/>
              <a:buAutoNum type="alphaLcParenBoth"/>
            </a:pPr>
            <a:r>
              <a:rPr lang="en-US" altLang="en-US" sz="2800">
                <a:latin typeface="Arial" panose="020B0604020202020204" pitchFamily="34" charset="0"/>
              </a:rPr>
              <a:t>average shear strain in the plate relative to </a:t>
            </a:r>
            <a:r>
              <a:rPr lang="en-US" altLang="en-US" sz="2800" i="1"/>
              <a:t>x</a:t>
            </a:r>
            <a:r>
              <a:rPr lang="en-US" altLang="en-US" sz="2800">
                <a:latin typeface="Arial" panose="020B0604020202020204" pitchFamily="34" charset="0"/>
              </a:rPr>
              <a:t> and </a:t>
            </a:r>
            <a:r>
              <a:rPr lang="en-US" altLang="en-US" sz="2800" i="1"/>
              <a:t>y</a:t>
            </a:r>
            <a:r>
              <a:rPr lang="en-US" altLang="en-US" sz="2800">
                <a:latin typeface="Arial" panose="020B0604020202020204" pitchFamily="34" charset="0"/>
              </a:rPr>
              <a:t> axes</a:t>
            </a:r>
          </a:p>
        </p:txBody>
      </p:sp>
      <p:pic>
        <p:nvPicPr>
          <p:cNvPr id="10" name="Picture 5" descr="AACLOQK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590800"/>
            <a:ext cx="3525838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4379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16F28E99-71BA-4A24-A420-DBD457159207}" type="slidenum">
              <a:rPr lang="en-US" altLang="en-US" sz="140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2.3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585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None/>
            </a:pPr>
            <a:r>
              <a:rPr lang="en-US" altLang="en-US"/>
              <a:t>(a) Line </a:t>
            </a:r>
            <a:r>
              <a:rPr lang="en-US" altLang="en-US" i="1"/>
              <a:t>AB</a:t>
            </a:r>
            <a:r>
              <a:rPr lang="en-US" altLang="en-US"/>
              <a:t>, coincident with </a:t>
            </a:r>
            <a:r>
              <a:rPr lang="en-US" altLang="en-US" i="1"/>
              <a:t>y</a:t>
            </a:r>
            <a:r>
              <a:rPr lang="en-US" altLang="en-US"/>
              <a:t> axis, becomes line </a:t>
            </a:r>
            <a:r>
              <a:rPr lang="en-US" altLang="en-US" i="1"/>
              <a:t>AB</a:t>
            </a:r>
            <a:r>
              <a:rPr lang="en-US" altLang="en-US"/>
              <a:t>’ after deformation. Length of line </a:t>
            </a:r>
            <a:r>
              <a:rPr lang="en-US" altLang="en-US" i="1"/>
              <a:t>AB</a:t>
            </a:r>
            <a:r>
              <a:rPr lang="en-US" altLang="en-US"/>
              <a:t>’ is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990600" y="2209800"/>
            <a:ext cx="6026150" cy="519113"/>
            <a:chOff x="1010" y="1536"/>
            <a:chExt cx="3796" cy="327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010" y="1536"/>
              <a:ext cx="37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AB</a:t>
              </a:r>
              <a:r>
                <a:rPr lang="en-US" altLang="en-US" sz="2800"/>
                <a:t>’ = </a:t>
              </a:r>
              <a:r>
                <a:rPr lang="en-US" altLang="en-US" sz="2800">
                  <a:cs typeface="Times New Roman" panose="02020603050405020304" pitchFamily="18" charset="0"/>
                </a:rPr>
                <a:t>√ (250 − 2)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2</a:t>
              </a:r>
              <a:r>
                <a:rPr lang="en-US" altLang="en-US" sz="2800">
                  <a:cs typeface="Times New Roman" panose="02020603050405020304" pitchFamily="18" charset="0"/>
                </a:rPr>
                <a:t> + (3)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2</a:t>
              </a:r>
              <a:r>
                <a:rPr lang="en-US" altLang="en-US" sz="2800">
                  <a:cs typeface="Times New Roman" panose="02020603050405020304" pitchFamily="18" charset="0"/>
                </a:rPr>
                <a:t>  = 248.018 mm</a:t>
              </a:r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>
              <a:off x="1776" y="1575"/>
              <a:ext cx="15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2" name="Picture 7" descr="AACLOQ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048000"/>
            <a:ext cx="21828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1886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E9FA7EA-549E-4AC1-9F45-E18263C836E0}" type="slidenum">
              <a:rPr lang="en-US" altLang="en-US" sz="14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2.3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585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/>
            </a:pPr>
            <a:r>
              <a:rPr lang="en-US" altLang="en-US"/>
              <a:t>Therefore, average normal strain for </a:t>
            </a:r>
            <a:r>
              <a:rPr lang="en-US" altLang="en-US" i="1"/>
              <a:t>AB</a:t>
            </a:r>
            <a:r>
              <a:rPr lang="en-US" altLang="en-US"/>
              <a:t> is,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854075" y="1828800"/>
            <a:ext cx="7070725" cy="1651000"/>
            <a:chOff x="528" y="1168"/>
            <a:chExt cx="4454" cy="1040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1260" y="1881"/>
              <a:ext cx="216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</a:t>
              </a:r>
              <a:r>
                <a:rPr lang="en-US" altLang="en-US" sz="2800">
                  <a:cs typeface="Times New Roman" panose="02020603050405020304" pitchFamily="18" charset="0"/>
                </a:rPr>
                <a:t>−7.93(10</a:t>
              </a:r>
              <a:r>
                <a:rPr lang="en-US" altLang="en-US" sz="2800" baseline="30000"/>
                <a:t>−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3</a:t>
              </a:r>
              <a:r>
                <a:rPr lang="en-US" altLang="en-US" sz="2800">
                  <a:cs typeface="Times New Roman" panose="02020603050405020304" pitchFamily="18" charset="0"/>
                </a:rPr>
                <a:t>) mm/mm</a:t>
              </a: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28" y="1296"/>
              <a:ext cx="97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(</a:t>
              </a:r>
              <a:r>
                <a:rPr lang="en-US" altLang="en-US" sz="2800" i="1">
                  <a:sym typeface="Symbol" panose="05050102010706020507" pitchFamily="18" charset="2"/>
                </a:rPr>
                <a:t></a:t>
              </a:r>
              <a:r>
                <a:rPr lang="en-US" altLang="en-US" sz="2800" baseline="-25000"/>
                <a:t>AB</a:t>
              </a:r>
              <a:r>
                <a:rPr lang="en-US" altLang="en-US" sz="2800"/>
                <a:t>)</a:t>
              </a:r>
              <a:r>
                <a:rPr lang="en-US" altLang="en-US" sz="2800" baseline="-25000"/>
                <a:t>avg</a:t>
              </a:r>
              <a:r>
                <a:rPr lang="en-US" altLang="en-US" sz="2800"/>
                <a:t> =</a:t>
              </a:r>
              <a:endParaRPr lang="en-US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1767" y="1434"/>
              <a:ext cx="3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AB</a:t>
              </a:r>
              <a:endParaRPr lang="en-US" altLang="en-US" sz="2800" i="1">
                <a:cs typeface="Times New Roman" panose="02020603050405020304" pitchFamily="18" charset="0"/>
              </a:endParaRPr>
            </a:p>
          </p:txBody>
        </p:sp>
        <p:sp>
          <p:nvSpPr>
            <p:cNvPr id="13" name="Text Box 8"/>
            <p:cNvSpPr txBox="1">
              <a:spLocks noChangeArrowheads="1"/>
            </p:cNvSpPr>
            <p:nvPr/>
          </p:nvSpPr>
          <p:spPr bwMode="auto">
            <a:xfrm>
              <a:off x="1467" y="1168"/>
              <a:ext cx="9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 i="1"/>
                <a:t>AB</a:t>
              </a:r>
              <a:r>
                <a:rPr lang="en-US" altLang="en-US" sz="2800"/>
                <a:t>’ </a:t>
              </a:r>
              <a:r>
                <a:rPr lang="en-US" altLang="en-US" sz="2800">
                  <a:cs typeface="Times New Roman" panose="02020603050405020304" pitchFamily="18" charset="0"/>
                </a:rPr>
                <a:t>− </a:t>
              </a:r>
              <a:r>
                <a:rPr lang="en-US" altLang="en-US" sz="2800" i="1">
                  <a:cs typeface="Times New Roman" panose="02020603050405020304" pitchFamily="18" charset="0"/>
                </a:rPr>
                <a:t>AB</a:t>
              </a: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2718" y="1170"/>
              <a:ext cx="222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248.018 mm </a:t>
              </a:r>
              <a:r>
                <a:rPr lang="en-US" altLang="en-US" sz="2800">
                  <a:cs typeface="Times New Roman" panose="02020603050405020304" pitchFamily="18" charset="0"/>
                </a:rPr>
                <a:t>− 250 mm</a:t>
              </a: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3456" y="1431"/>
              <a:ext cx="8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250 mm</a:t>
              </a:r>
              <a:endParaRPr lang="en-US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16" name="Line 11"/>
            <p:cNvSpPr>
              <a:spLocks noChangeShapeType="1"/>
            </p:cNvSpPr>
            <p:nvPr/>
          </p:nvSpPr>
          <p:spPr bwMode="auto">
            <a:xfrm>
              <a:off x="1461" y="1467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2494" y="1305"/>
              <a:ext cx="24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</a:t>
              </a:r>
            </a:p>
          </p:txBody>
        </p:sp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2736" y="1467"/>
              <a:ext cx="22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841375" y="3671888"/>
            <a:ext cx="3959225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Negative sign means strain causes a contraction of AB.</a:t>
            </a:r>
          </a:p>
        </p:txBody>
      </p:sp>
      <p:pic>
        <p:nvPicPr>
          <p:cNvPr id="20" name="Picture 15" descr="AACLOQL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200400"/>
            <a:ext cx="2182813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5752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58C049C-C28C-413E-959D-7CCF105B723B}" type="slidenum">
              <a:rPr lang="en-US" altLang="en-US" sz="1400">
                <a:latin typeface="Arial" panose="020B0604020202020204" pitchFamily="34" charset="0"/>
              </a:rPr>
              <a:pPr eaLnBrk="1" hangingPunct="1"/>
              <a:t>33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EXAMPLE 2.3 (SOLN)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54000" y="1066800"/>
            <a:ext cx="81280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>
              <a:buFontTx/>
              <a:buAutoNum type="alphaLcParenBoth" startAt="2"/>
            </a:pPr>
            <a:r>
              <a:rPr lang="en-US" altLang="en-US"/>
              <a:t>Due to displacement of </a:t>
            </a:r>
            <a:r>
              <a:rPr lang="en-US" altLang="en-US" i="1"/>
              <a:t>B</a:t>
            </a:r>
            <a:r>
              <a:rPr lang="en-US" altLang="en-US"/>
              <a:t> to </a:t>
            </a:r>
            <a:r>
              <a:rPr lang="en-US" altLang="en-US" i="1"/>
              <a:t>B</a:t>
            </a:r>
            <a:r>
              <a:rPr lang="en-US" altLang="en-US"/>
              <a:t>’, angle BAC referenced from </a:t>
            </a:r>
            <a:r>
              <a:rPr lang="en-US" altLang="en-US" i="1"/>
              <a:t>x</a:t>
            </a:r>
            <a:r>
              <a:rPr lang="en-US" altLang="en-US"/>
              <a:t>, </a:t>
            </a:r>
            <a:r>
              <a:rPr lang="en-US" altLang="en-US" i="1"/>
              <a:t>y</a:t>
            </a:r>
            <a:r>
              <a:rPr lang="en-US" altLang="en-US"/>
              <a:t> axes changes to </a:t>
            </a:r>
            <a:r>
              <a:rPr lang="el-GR" altLang="en-US" i="1">
                <a:cs typeface="Arial" panose="020B0604020202020204" pitchFamily="34" charset="0"/>
              </a:rPr>
              <a:t>θ</a:t>
            </a:r>
            <a:r>
              <a:rPr lang="en-US" altLang="en-US" i="1"/>
              <a:t>’</a:t>
            </a:r>
            <a:r>
              <a:rPr lang="en-US" altLang="en-US"/>
              <a:t>. </a:t>
            </a:r>
          </a:p>
          <a:p>
            <a:pPr marL="609600" indent="-609600">
              <a:buFontTx/>
              <a:buNone/>
            </a:pPr>
            <a:r>
              <a:rPr lang="en-US" altLang="en-US"/>
              <a:t>	Since </a:t>
            </a:r>
            <a:r>
              <a:rPr lang="el-GR" altLang="en-US"/>
              <a:t>γ</a:t>
            </a:r>
            <a:r>
              <a:rPr lang="en-US" altLang="en-US" i="1" baseline="-25000">
                <a:cs typeface="Arial" panose="020B0604020202020204" pitchFamily="34" charset="0"/>
              </a:rPr>
              <a:t>xy</a:t>
            </a:r>
            <a:r>
              <a:rPr lang="en-US" altLang="en-US">
                <a:cs typeface="Arial" panose="020B0604020202020204" pitchFamily="34" charset="0"/>
              </a:rPr>
              <a:t> = 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/2 − </a:t>
            </a:r>
            <a:r>
              <a:rPr lang="el-GR" altLang="en-US" i="1">
                <a:cs typeface="Arial" panose="020B0604020202020204" pitchFamily="34" charset="0"/>
              </a:rPr>
              <a:t>θ</a:t>
            </a:r>
            <a:r>
              <a:rPr lang="en-US" altLang="en-US" i="1"/>
              <a:t>’</a:t>
            </a:r>
            <a:r>
              <a:rPr lang="en-US" altLang="en-US"/>
              <a:t>, thus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990600" y="2681288"/>
            <a:ext cx="6486525" cy="976312"/>
            <a:chOff x="906" y="1641"/>
            <a:chExt cx="4086" cy="615"/>
          </a:xfrm>
        </p:grpSpPr>
        <p:sp>
          <p:nvSpPr>
            <p:cNvPr id="10" name="Text Box 5"/>
            <p:cNvSpPr txBox="1">
              <a:spLocks noChangeArrowheads="1"/>
            </p:cNvSpPr>
            <p:nvPr/>
          </p:nvSpPr>
          <p:spPr bwMode="auto">
            <a:xfrm>
              <a:off x="906" y="1798"/>
              <a:ext cx="102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l-GR" altLang="en-US" sz="2800"/>
                <a:t>γ</a:t>
              </a:r>
              <a:r>
                <a:rPr lang="en-US" altLang="en-US" sz="2800" i="1" baseline="-25000"/>
                <a:t>xy</a:t>
              </a:r>
              <a:r>
                <a:rPr lang="en-US" altLang="en-US" sz="2800"/>
                <a:t> = tan</a:t>
              </a:r>
              <a:r>
                <a:rPr lang="en-US" altLang="en-US" sz="2800" baseline="30000">
                  <a:cs typeface="Times New Roman" panose="02020603050405020304" pitchFamily="18" charset="0"/>
                </a:rPr>
                <a:t>−1</a:t>
              </a:r>
            </a:p>
          </p:txBody>
        </p:sp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2586" y="1668"/>
              <a:ext cx="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3 mm</a:t>
              </a:r>
              <a:endParaRPr lang="en-US" altLang="en-US" sz="2800">
                <a:cs typeface="Times New Roman" panose="02020603050405020304" pitchFamily="18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2032" y="1929"/>
              <a:ext cx="161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250 mm </a:t>
              </a:r>
              <a:r>
                <a:rPr lang="en-US" altLang="en-US" sz="2800">
                  <a:cs typeface="Times New Roman" panose="02020603050405020304" pitchFamily="18" charset="0"/>
                </a:rPr>
                <a:t>− 2 mm</a:t>
              </a: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736" y="1803"/>
              <a:ext cx="12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2800"/>
                <a:t>= 0.0121 rad</a:t>
              </a:r>
            </a:p>
          </p:txBody>
        </p:sp>
        <p:sp>
          <p:nvSpPr>
            <p:cNvPr id="14" name="Line 9"/>
            <p:cNvSpPr>
              <a:spLocks noChangeShapeType="1"/>
            </p:cNvSpPr>
            <p:nvPr/>
          </p:nvSpPr>
          <p:spPr bwMode="auto">
            <a:xfrm>
              <a:off x="2039" y="1965"/>
              <a:ext cx="155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1845" y="1647"/>
              <a:ext cx="2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5400"/>
                <a:t>(</a:t>
              </a:r>
            </a:p>
          </p:txBody>
        </p:sp>
        <p:sp>
          <p:nvSpPr>
            <p:cNvPr id="16" name="Text Box 11"/>
            <p:cNvSpPr txBox="1">
              <a:spLocks noChangeArrowheads="1"/>
            </p:cNvSpPr>
            <p:nvPr/>
          </p:nvSpPr>
          <p:spPr bwMode="auto">
            <a:xfrm>
              <a:off x="3546" y="1641"/>
              <a:ext cx="2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533400" indent="-533400" eaLnBrk="0" hangingPunct="0"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buFontTx/>
                <a:buNone/>
              </a:pPr>
              <a:r>
                <a:rPr lang="en-US" altLang="en-US" sz="5400"/>
                <a:t>)</a:t>
              </a:r>
            </a:p>
          </p:txBody>
        </p:sp>
      </p:grpSp>
      <p:pic>
        <p:nvPicPr>
          <p:cNvPr id="17" name="Picture 12" descr="AACLOQM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606800"/>
            <a:ext cx="3087688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695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Picture8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8102600" cy="229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AACLOQN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16225"/>
            <a:ext cx="2790825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Picture8b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EFFF"/>
              </a:clrFrom>
              <a:clrTo>
                <a:srgbClr val="FFE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338" y="5715000"/>
            <a:ext cx="857250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412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1074738"/>
            <a:ext cx="844708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AADFCOO0 copy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88" y="2732088"/>
            <a:ext cx="217805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0331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9941280A-A792-4E16-8806-4FC2EB38F81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1092200"/>
            <a:ext cx="8229600" cy="5461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MY" sz="2400" dirty="0"/>
              <a:t>Thermal stress and strain are internally introduced into component or structure due to thermal expansion or contraction of the material. (+ expansion, - contraction)</a:t>
            </a:r>
          </a:p>
          <a:p>
            <a:pPr>
              <a:defRPr/>
            </a:pPr>
            <a:r>
              <a:rPr lang="en-MY" sz="2400" dirty="0"/>
              <a:t>Relatively modest temperature changes can cause comparable stresses and strains to those produced by ordinary external loads.</a:t>
            </a:r>
          </a:p>
          <a:p>
            <a:pPr>
              <a:defRPr/>
            </a:pPr>
            <a:r>
              <a:rPr lang="en-MY" sz="2400" dirty="0"/>
              <a:t>If the structure is free to expand or contract, only thermal strains will be introduced.</a:t>
            </a:r>
          </a:p>
          <a:p>
            <a:pPr>
              <a:defRPr/>
            </a:pPr>
            <a:r>
              <a:rPr lang="en-MY" sz="2400" dirty="0"/>
              <a:t>If expansion and contraction is constrained, thermal stresses </a:t>
            </a:r>
            <a:r>
              <a:rPr lang="en-MY" sz="2400" i="1" dirty="0"/>
              <a:t>(and possibly strains)</a:t>
            </a:r>
            <a:r>
              <a:rPr lang="en-MY" sz="2400" dirty="0"/>
              <a:t> will be introduced.</a:t>
            </a:r>
          </a:p>
          <a:p>
            <a:pPr marL="609600" indent="-609600">
              <a:defRPr/>
            </a:pPr>
            <a:endParaRPr lang="en-US" sz="2400" kern="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528638"/>
            <a:ext cx="8194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en-MY" altLang="en-US" sz="2400">
                <a:solidFill>
                  <a:srgbClr val="000000"/>
                </a:solidFill>
                <a:latin typeface="Arial" panose="020B0604020202020204" pitchFamily="34" charset="0"/>
              </a:rPr>
              <a:t>Temperature Effects on Structures</a:t>
            </a:r>
          </a:p>
        </p:txBody>
      </p:sp>
    </p:spTree>
    <p:extLst>
      <p:ext uri="{BB962C8B-B14F-4D97-AF65-F5344CB8AC3E}">
        <p14:creationId xmlns:p14="http://schemas.microsoft.com/office/powerpoint/2010/main" val="34270279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2760E83-4F43-41B3-B779-6CA0902EF036}" type="slidenum">
              <a:rPr lang="en-US" altLang="en-US" sz="1400">
                <a:latin typeface="Arial" panose="020B0604020202020204" pitchFamily="34" charset="0"/>
              </a:rPr>
              <a:pPr eaLnBrk="1" hangingPunct="1"/>
              <a:t>37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2" descr="http://classes.mst.edu/ide110/concepts/02/thermal/examples/bridge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5" y="1981200"/>
            <a:ext cx="4060825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http://classes.mst.edu/ide110/concepts/02/thermal/examples/10th_street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3962400" cy="297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32915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619E4CB-3D09-4F9C-A2D2-31582064A7D9}" type="slidenum">
              <a:rPr lang="en-US" altLang="en-US" sz="1400">
                <a:latin typeface="Arial" panose="020B0604020202020204" pitchFamily="34" charset="0"/>
              </a:rPr>
              <a:pPr eaLnBrk="1" hangingPunct="1"/>
              <a:t>38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" name="Picture 2" descr="http://classes.mst.edu/ide110/concepts/02/thermal/examples/illinois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00200"/>
            <a:ext cx="53943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1196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2AACD314-7BEF-4EA0-A0AF-C85969F90640}" type="slidenum">
              <a:rPr lang="en-US" altLang="en-US" sz="1400">
                <a:latin typeface="Arial" panose="020B0604020202020204" pitchFamily="34" charset="0"/>
              </a:rPr>
              <a:pPr eaLnBrk="1" hangingPunct="1"/>
              <a:t>39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20713" y="950913"/>
            <a:ext cx="8229600" cy="54610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endParaRPr lang="en-MY" sz="2400" dirty="0"/>
          </a:p>
          <a:p>
            <a:pPr marL="609600" indent="-609600">
              <a:defRPr/>
            </a:pPr>
            <a:endParaRPr lang="en-US" sz="2400" kern="0" dirty="0"/>
          </a:p>
        </p:txBody>
      </p:sp>
      <p:pic>
        <p:nvPicPr>
          <p:cNvPr id="4" name="Picture 2" descr="http://classes.mst.edu/ide110/concepts/02/thermal/ba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1219200"/>
            <a:ext cx="60928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classes.mst.edu/ide110/concepts/02/thermal/eqn_2_1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013" y="3273425"/>
            <a:ext cx="3355975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23838" y="3957638"/>
            <a:ext cx="869632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Linear coefficient of thermal expansion, α - relates thermal strain to changes in temperature (units: 1/K, 1/oC, 1/oF)</a:t>
            </a:r>
          </a:p>
          <a:p>
            <a:pPr eaLnBrk="1" hangingPunct="1"/>
            <a:endParaRPr lang="en-MY" altLang="en-US" sz="2000">
              <a:latin typeface="Arial" panose="020B0604020202020204" pitchFamily="34" charset="0"/>
            </a:endParaRP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Assumptions</a:t>
            </a: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    homogeneous material</a:t>
            </a: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    isotropic material</a:t>
            </a:r>
          </a:p>
          <a:p>
            <a:pPr eaLnBrk="1" hangingPunct="1"/>
            <a:r>
              <a:rPr lang="en-MY" altLang="en-US" sz="2000">
                <a:latin typeface="Arial" panose="020B0604020202020204" pitchFamily="34" charset="0"/>
              </a:rPr>
              <a:t>    temperature increase is uniform throughout material</a:t>
            </a:r>
          </a:p>
        </p:txBody>
      </p:sp>
    </p:spTree>
    <p:extLst>
      <p:ext uri="{BB962C8B-B14F-4D97-AF65-F5344CB8AC3E}">
        <p14:creationId xmlns:p14="http://schemas.microsoft.com/office/powerpoint/2010/main" val="179342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4D5BB78-871D-465E-9E6F-441453A52E97}" type="slidenum">
              <a:rPr lang="en-US" altLang="en-US" sz="1400">
                <a:latin typeface="Arial" panose="020B0604020202020204" pitchFamily="34" charset="0"/>
              </a:rPr>
              <a:pPr eaLnBrk="1" hangingPunct="1"/>
              <a:t>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48968"/>
            <a:ext cx="8763000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</a:extLst>
        </p:spPr>
        <p:txBody>
          <a:bodyPr/>
          <a:lstStyle/>
          <a:p>
            <a:pPr algn="l" eaLnBrk="1" hangingPunct="1"/>
            <a:r>
              <a:rPr lang="en-US" altLang="en-US" dirty="0"/>
              <a:t>STRAIN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78" y="952500"/>
            <a:ext cx="7769822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42394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0C696670-5230-4E34-A176-82B193C9C083}" type="slidenum">
              <a:rPr lang="en-US" altLang="en-US" sz="1400">
                <a:latin typeface="Arial" panose="020B0604020202020204" pitchFamily="34" charset="0"/>
              </a:rPr>
              <a:pPr eaLnBrk="1" hangingPunct="1"/>
              <a:t>40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600200" y="1066800"/>
          <a:ext cx="5792788" cy="5437248"/>
        </p:xfrm>
        <a:graphic>
          <a:graphicData uri="http://schemas.openxmlformats.org/drawingml/2006/table">
            <a:tbl>
              <a:tblPr/>
              <a:tblGrid>
                <a:gridCol w="2896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6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422">
                <a:tc>
                  <a:txBody>
                    <a:bodyPr/>
                    <a:lstStyle/>
                    <a:p>
                      <a:pPr algn="ctr"/>
                      <a:r>
                        <a:rPr lang="en-MY" sz="1600">
                          <a:latin typeface="Arial"/>
                        </a:rPr>
                        <a:t>Material</a:t>
                      </a:r>
                      <a:endParaRPr lang="en-MY" sz="1600"/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EA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>
                          <a:latin typeface="Arial"/>
                        </a:rPr>
                        <a:t>Room-Temperature CTE </a:t>
                      </a:r>
                      <a:br>
                        <a:rPr lang="en-MY" sz="1600">
                          <a:latin typeface="Arial"/>
                        </a:rPr>
                      </a:br>
                      <a:r>
                        <a:rPr lang="en-MY" sz="1600">
                          <a:latin typeface="Arial"/>
                        </a:rPr>
                        <a:t>(x10</a:t>
                      </a:r>
                      <a:r>
                        <a:rPr lang="en-MY" sz="1600" baseline="30000">
                          <a:latin typeface="Arial"/>
                        </a:rPr>
                        <a:t>-7</a:t>
                      </a:r>
                      <a:r>
                        <a:rPr lang="en-MY" sz="1600">
                          <a:latin typeface="Arial"/>
                        </a:rPr>
                        <a:t> in/in</a:t>
                      </a:r>
                      <a:r>
                        <a:rPr lang="en-MY" sz="1600" baseline="30000">
                          <a:latin typeface="Arial"/>
                        </a:rPr>
                        <a:t>o</a:t>
                      </a:r>
                      <a:r>
                        <a:rPr lang="en-MY" sz="1600">
                          <a:latin typeface="Arial"/>
                        </a:rPr>
                        <a:t>F)</a:t>
                      </a:r>
                      <a:endParaRPr lang="en-MY" sz="1600"/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EA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Lead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159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Aluminum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128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Brass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104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Bronze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101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Steel, Stainless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99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Copper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93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Plaster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76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Marble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73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Nickel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70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Iron, wrought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67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Steel, carbon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65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Iron, cast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59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Concrete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55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Concrete masonry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52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24584">
                <a:tc>
                  <a:txBody>
                    <a:bodyPr/>
                    <a:lstStyle/>
                    <a:p>
                      <a:pPr algn="ctr"/>
                      <a:r>
                        <a:rPr lang="en-MY" sz="1600"/>
                        <a:t>Glass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dirty="0"/>
                        <a:t>50</a:t>
                      </a:r>
                    </a:p>
                  </a:txBody>
                  <a:tcPr marL="80743" marR="80743" marT="40374" marB="4037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F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6628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65A688D-258B-40F4-B04F-06BD0D477E70}" type="slidenum">
              <a:rPr lang="en-US" altLang="en-US" sz="1400">
                <a:latin typeface="Arial" panose="020B0604020202020204" pitchFamily="34" charset="0"/>
              </a:rPr>
              <a:pPr eaLnBrk="1" hangingPunct="1"/>
              <a:t>41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92200"/>
            <a:ext cx="822960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/>
              <a:t>Loads cause bodies to deform, thus points in the body will undergo </a:t>
            </a:r>
            <a:r>
              <a:rPr lang="en-US" altLang="en-US" i="1"/>
              <a:t>displacements or changes in position</a:t>
            </a:r>
          </a:p>
          <a:p>
            <a:pPr marL="609600" indent="-609600"/>
            <a:r>
              <a:rPr lang="en-US" altLang="en-US" i="1"/>
              <a:t>Normal strain</a:t>
            </a:r>
            <a:r>
              <a:rPr lang="en-US" altLang="en-US"/>
              <a:t> is a measure of elongation or contraction of small line segment in the body</a:t>
            </a:r>
          </a:p>
          <a:p>
            <a:pPr marL="609600" indent="-609600"/>
            <a:r>
              <a:rPr lang="en-US" altLang="en-US" i="1"/>
              <a:t>Shear strain</a:t>
            </a:r>
            <a:r>
              <a:rPr lang="en-US" altLang="en-US"/>
              <a:t> is a measure of the change in angle that occurs between two small line segments that are originally perpendicular to each other</a:t>
            </a:r>
          </a:p>
        </p:txBody>
      </p:sp>
    </p:spTree>
    <p:extLst>
      <p:ext uri="{BB962C8B-B14F-4D97-AF65-F5344CB8AC3E}">
        <p14:creationId xmlns:p14="http://schemas.microsoft.com/office/powerpoint/2010/main" val="14834641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984BA74-2C22-4883-899A-3A59D8C5FCC9}" type="slidenum">
              <a:rPr lang="en-US" altLang="en-US" sz="1400">
                <a:latin typeface="Arial" panose="020B0604020202020204" pitchFamily="34" charset="0"/>
              </a:rPr>
              <a:pPr eaLnBrk="1" hangingPunct="1"/>
              <a:t>42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57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/>
              <a:t>CHAPTER REVIEW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066800"/>
            <a:ext cx="7747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9600" indent="-609600"/>
            <a:r>
              <a:rPr lang="en-US" altLang="en-US"/>
              <a:t>Most engineering materials undergo small deformations, so normal strain </a:t>
            </a:r>
            <a:r>
              <a:rPr lang="en-US" altLang="en-US" i="1">
                <a:sym typeface="Symbol" panose="05050102010706020507" pitchFamily="18" charset="2"/>
              </a:rPr>
              <a:t></a:t>
            </a:r>
            <a:r>
              <a:rPr lang="en-US" altLang="en-US">
                <a:sym typeface="Symbol" panose="05050102010706020507" pitchFamily="18" charset="2"/>
              </a:rPr>
              <a:t> &lt;&lt; 1. This assumption of “small strain analysis” allows us to simplify calculations for normal strain, since first-order approximations can be made about their size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843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7954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10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E2094D2D-7DE1-4A19-B67C-600DF6849C17}" type="slidenum">
              <a:rPr lang="en-US" altLang="en-US" sz="1400">
                <a:latin typeface="Arial" panose="020B0604020202020204" pitchFamily="34" charset="0"/>
              </a:rPr>
              <a:pPr eaLnBrk="1" hangingPunct="1"/>
              <a:t>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09563" y="1066800"/>
            <a:ext cx="85296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Deformation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Occurs when a force is applied to a body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Can be highly visible or practically unnoticeable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Can also occur when temperature of a body is changed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Is not uniform throughout a body’s volume, thus change in geometry of any line segment within body may vary along its length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2.1 DEFORMATION</a:t>
            </a:r>
          </a:p>
        </p:txBody>
      </p:sp>
    </p:spTree>
    <p:extLst>
      <p:ext uri="{BB962C8B-B14F-4D97-AF65-F5344CB8AC3E}">
        <p14:creationId xmlns:p14="http://schemas.microsoft.com/office/powerpoint/2010/main" val="19955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45F50E2A-CED6-44B9-B316-F1A47A208086}" type="slidenum">
              <a:rPr lang="en-US" altLang="en-US" sz="1400">
                <a:latin typeface="Arial" panose="020B0604020202020204" pitchFamily="34" charset="0"/>
              </a:rPr>
              <a:pPr eaLnBrk="1" hangingPunct="1"/>
              <a:t>6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52963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To simplify study of deformation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Assume lines to be very short and located in neighborhood of a point, and</a:t>
            </a:r>
          </a:p>
          <a:p>
            <a:r>
              <a:rPr lang="en-US" altLang="en-US" sz="2800">
                <a:latin typeface="Arial" panose="020B0604020202020204" pitchFamily="34" charset="0"/>
              </a:rPr>
              <a:t>Take into account the orientation of the line segment at the point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2.1 DEFORMATION</a:t>
            </a:r>
          </a:p>
        </p:txBody>
      </p:sp>
    </p:spTree>
    <p:extLst>
      <p:ext uri="{BB962C8B-B14F-4D97-AF65-F5344CB8AC3E}">
        <p14:creationId xmlns:p14="http://schemas.microsoft.com/office/powerpoint/2010/main" val="417670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C656ED6-D36E-4960-B2F9-2F31B79803D1}" type="slidenum">
              <a:rPr lang="en-US" altLang="en-US" sz="1400">
                <a:latin typeface="Arial" panose="020B0604020202020204" pitchFamily="34" charset="0"/>
              </a:rPr>
              <a:pPr eaLnBrk="1" hangingPunct="1"/>
              <a:t>7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00200"/>
            <a:ext cx="8363729" cy="253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1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7951788" y="6589713"/>
            <a:ext cx="914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 algn="r">
              <a:buClrTx/>
              <a:buFontTx/>
              <a:buNone/>
            </a:pPr>
            <a:r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t>2 - </a:t>
            </a:r>
            <a:fld id="{5590D466-F296-405D-9F27-494BD3237A43}" type="slidenum">
              <a:rPr lang="en-US" altLang="en-US" sz="1200" b="1">
                <a:solidFill>
                  <a:srgbClr val="FF9933"/>
                </a:solidFill>
                <a:latin typeface="Arial" panose="020B0604020202020204" pitchFamily="34" charset="0"/>
              </a:rPr>
              <a:pPr algn="r">
                <a:buClrTx/>
                <a:buFontTx/>
                <a:buNone/>
              </a:pPr>
              <a:t>8</a:t>
            </a:fld>
            <a:endParaRPr lang="en-US" altLang="en-US" sz="1200" b="1">
              <a:solidFill>
                <a:srgbClr val="FF9933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46075" y="346075"/>
            <a:ext cx="8683625" cy="457200"/>
          </a:xfrm>
          <a:prstGeom prst="rect">
            <a:avLst/>
          </a:prstGeom>
          <a:solidFill>
            <a:srgbClr val="D2CFDB"/>
          </a:solidFill>
          <a:ln w="9360" cap="sq">
            <a:solidFill>
              <a:srgbClr val="3848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Noto Sans CJK SC Regular" charset="0"/>
                <a:cs typeface="Noto Sans CJK SC Regular" charset="0"/>
              </a:defRPr>
            </a:lvl9pPr>
          </a:lstStyle>
          <a:p>
            <a:pPr>
              <a:buClrTx/>
              <a:buFontTx/>
              <a:buNone/>
            </a:pPr>
            <a:r>
              <a:rPr lang="en-US" altLang="en-US" sz="2800">
                <a:solidFill>
                  <a:srgbClr val="BE5F00"/>
                </a:solidFill>
                <a:latin typeface="Arial" panose="020B0604020202020204" pitchFamily="34" charset="0"/>
              </a:rPr>
              <a:t>Normal Strain</a:t>
            </a:r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642938" y="990600"/>
            <a:ext cx="2208212" cy="5484813"/>
            <a:chOff x="405" y="624"/>
            <a:chExt cx="1391" cy="3455"/>
          </a:xfrm>
        </p:grpSpPr>
        <p:graphicFrame>
          <p:nvGraphicFramePr>
            <p:cNvPr id="7" name="Object 4"/>
            <p:cNvGraphicFramePr>
              <a:graphicFrameLocks noChangeAspect="1"/>
            </p:cNvGraphicFramePr>
            <p:nvPr/>
          </p:nvGraphicFramePr>
          <p:xfrm>
            <a:off x="405" y="3312"/>
            <a:ext cx="139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" imgW="1379880" imgH="730440" progId="">
                    <p:embed/>
                  </p:oleObj>
                </mc:Choice>
                <mc:Fallback>
                  <p:oleObj r:id="rId2" imgW="137988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" y="3312"/>
                          <a:ext cx="139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" y="624"/>
              <a:ext cx="1037" cy="1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9" name="Group 6"/>
          <p:cNvGrpSpPr>
            <a:grpSpLocks/>
          </p:cNvGrpSpPr>
          <p:nvPr/>
        </p:nvGrpSpPr>
        <p:grpSpPr bwMode="auto">
          <a:xfrm>
            <a:off x="3886200" y="990600"/>
            <a:ext cx="1885950" cy="5484813"/>
            <a:chOff x="2448" y="624"/>
            <a:chExt cx="1188" cy="3455"/>
          </a:xfrm>
        </p:grpSpPr>
        <p:graphicFrame>
          <p:nvGraphicFramePr>
            <p:cNvPr id="10" name="Object 7"/>
            <p:cNvGraphicFramePr>
              <a:graphicFrameLocks noChangeAspect="1"/>
            </p:cNvGraphicFramePr>
            <p:nvPr/>
          </p:nvGraphicFramePr>
          <p:xfrm>
            <a:off x="2642" y="3312"/>
            <a:ext cx="799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5" imgW="846000" imgH="730440" progId="">
                    <p:embed/>
                  </p:oleObj>
                </mc:Choice>
                <mc:Fallback>
                  <p:oleObj r:id="rId5" imgW="84600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2" y="3312"/>
                          <a:ext cx="799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624"/>
              <a:ext cx="1188" cy="17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2" name="Group 9"/>
          <p:cNvGrpSpPr>
            <a:grpSpLocks/>
          </p:cNvGrpSpPr>
          <p:nvPr/>
        </p:nvGrpSpPr>
        <p:grpSpPr bwMode="auto">
          <a:xfrm>
            <a:off x="6781800" y="990600"/>
            <a:ext cx="1677988" cy="5484813"/>
            <a:chOff x="4272" y="624"/>
            <a:chExt cx="1057" cy="3455"/>
          </a:xfrm>
        </p:grpSpPr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624"/>
              <a:ext cx="1057" cy="26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14" name="Object 11"/>
            <p:cNvGraphicFramePr>
              <a:graphicFrameLocks noChangeAspect="1"/>
            </p:cNvGraphicFramePr>
            <p:nvPr/>
          </p:nvGraphicFramePr>
          <p:xfrm>
            <a:off x="4425" y="3312"/>
            <a:ext cx="751" cy="7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9" imgW="780840" imgH="730440" progId="">
                    <p:embed/>
                  </p:oleObj>
                </mc:Choice>
                <mc:Fallback>
                  <p:oleObj r:id="rId9" imgW="780840" imgH="730440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5" y="3312"/>
                          <a:ext cx="751" cy="767"/>
                        </a:xfrm>
                        <a:prstGeom prst="rect">
                          <a:avLst/>
                        </a:prstGeom>
                        <a:noFill/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85631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534150"/>
            <a:ext cx="2133600" cy="476250"/>
          </a:xfrm>
          <a:noFill/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C656ED6-D36E-4960-B2F9-2F31B79803D1}" type="slidenum">
              <a:rPr lang="en-US" altLang="en-US" sz="14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309563" y="1066800"/>
            <a:ext cx="84534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b="1">
                <a:solidFill>
                  <a:srgbClr val="CC3300"/>
                </a:solidFill>
                <a:latin typeface="Arial" panose="020B0604020202020204" pitchFamily="34" charset="0"/>
              </a:rPr>
              <a:t>Normal strain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Defined as the elongation or contraction of a line segment per unit of length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Consider line </a:t>
            </a:r>
            <a:r>
              <a:rPr lang="en-US" altLang="en-US" sz="2800" i="1">
                <a:latin typeface="Arial" panose="020B0604020202020204" pitchFamily="34" charset="0"/>
              </a:rPr>
              <a:t>AB</a:t>
            </a:r>
            <a:r>
              <a:rPr lang="en-US" altLang="en-US" sz="2800">
                <a:latin typeface="Arial" panose="020B0604020202020204" pitchFamily="34" charset="0"/>
              </a:rPr>
              <a:t> in figure below</a:t>
            </a:r>
          </a:p>
          <a:p>
            <a:pPr>
              <a:lnSpc>
                <a:spcPct val="90000"/>
              </a:lnSpc>
            </a:pPr>
            <a:r>
              <a:rPr lang="en-US" altLang="en-US" sz="2800">
                <a:latin typeface="Arial" panose="020B0604020202020204" pitchFamily="34" charset="0"/>
              </a:rPr>
              <a:t>After deformation, </a:t>
            </a:r>
            <a:r>
              <a:rPr lang="el-GR" altLang="en-US" sz="2800">
                <a:cs typeface="Arial" panose="020B0604020202020204" pitchFamily="34" charset="0"/>
              </a:rPr>
              <a:t>Δ</a:t>
            </a:r>
            <a:r>
              <a:rPr lang="en-US" altLang="en-US" sz="2800" i="1"/>
              <a:t>s</a:t>
            </a:r>
            <a:r>
              <a:rPr lang="en-US" altLang="en-US" sz="2800">
                <a:latin typeface="Arial" panose="020B0604020202020204" pitchFamily="34" charset="0"/>
              </a:rPr>
              <a:t> changes to </a:t>
            </a:r>
            <a:r>
              <a:rPr lang="el-GR" altLang="en-US" sz="2800">
                <a:cs typeface="Arial" panose="020B0604020202020204" pitchFamily="34" charset="0"/>
              </a:rPr>
              <a:t>Δ</a:t>
            </a:r>
            <a:r>
              <a:rPr lang="en-US" altLang="en-US" sz="2800" i="1"/>
              <a:t>s</a:t>
            </a:r>
            <a:r>
              <a:rPr lang="en-US" altLang="en-US" sz="2800">
                <a:latin typeface="Arial" panose="020B0604020202020204" pitchFamily="34" charset="0"/>
              </a:rPr>
              <a:t>’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" y="504825"/>
            <a:ext cx="8763000" cy="457200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2.2 STRAIN</a:t>
            </a:r>
          </a:p>
        </p:txBody>
      </p:sp>
      <p:pic>
        <p:nvPicPr>
          <p:cNvPr id="5" name="Picture 5" descr="AACLOQC0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13" y="3352800"/>
            <a:ext cx="24272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AACLOQB0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276600"/>
            <a:ext cx="20875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074035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669</TotalTime>
  <Words>1367</Words>
  <Application>Microsoft Office PowerPoint</Application>
  <PresentationFormat>On-screen Show (4:3)</PresentationFormat>
  <Paragraphs>229</Paragraphs>
  <Slides>44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Symbol</vt:lpstr>
      <vt:lpstr>Times New Roman</vt:lpstr>
      <vt:lpstr>Verdana</vt:lpstr>
      <vt:lpstr>UTMocw template</vt:lpstr>
      <vt:lpstr>SETG 2363 Strength of Materials Strain</vt:lpstr>
      <vt:lpstr>CHAPTER OBJECTIVES</vt:lpstr>
      <vt:lpstr>CHAPTER OUTLINE</vt:lpstr>
      <vt:lpstr>STRAIN</vt:lpstr>
      <vt:lpstr>2.1 DEFORMATION</vt:lpstr>
      <vt:lpstr>2.1 DEFORMATION</vt:lpstr>
      <vt:lpstr>2.2 STRAIN</vt:lpstr>
      <vt:lpstr>PowerPoint Presentation</vt:lpstr>
      <vt:lpstr>2.2 STRAIN</vt:lpstr>
      <vt:lpstr>2.2 STRAIN</vt:lpstr>
      <vt:lpstr>2.2 STRAIN</vt:lpstr>
      <vt:lpstr>2.2 STRAIN</vt:lpstr>
      <vt:lpstr>2.2 STRAIN</vt:lpstr>
      <vt:lpstr>PowerPoint Presentation</vt:lpstr>
      <vt:lpstr>2.2 STRAIN</vt:lpstr>
      <vt:lpstr>2.2 STRAIN</vt:lpstr>
      <vt:lpstr>Shear Strain</vt:lpstr>
      <vt:lpstr>2.2 STRAIN</vt:lpstr>
      <vt:lpstr>2.2 STRAIN</vt:lpstr>
      <vt:lpstr>2.2 STRAIN</vt:lpstr>
      <vt:lpstr>2.2 STRAIN</vt:lpstr>
      <vt:lpstr>EXAMPLE 2.1</vt:lpstr>
      <vt:lpstr>EXAMPLE 2.1 (SOLN)</vt:lpstr>
      <vt:lpstr>EXAMPLE 2.1 (SOLN)</vt:lpstr>
      <vt:lpstr>EXAMPLE 2.1 (SOLN)</vt:lpstr>
      <vt:lpstr>PowerPoint Presentation</vt:lpstr>
      <vt:lpstr>PowerPoint Presentation</vt:lpstr>
      <vt:lpstr>PowerPoint Presentation</vt:lpstr>
      <vt:lpstr>PowerPoint Presentation</vt:lpstr>
      <vt:lpstr>EXAMPLE 2.3</vt:lpstr>
      <vt:lpstr>EXAMPLE 2.3 (SOLN)</vt:lpstr>
      <vt:lpstr>EXAMPLE 2.3 (SOLN)</vt:lpstr>
      <vt:lpstr>EXAMPLE 2.3 (SOLN)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CHAPTER REVIEW</vt:lpstr>
      <vt:lpstr>CHAPTER REVIEW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37</cp:revision>
  <cp:lastPrinted>2013-10-05T16:25:29Z</cp:lastPrinted>
  <dcterms:created xsi:type="dcterms:W3CDTF">2013-08-28T02:41:09Z</dcterms:created>
  <dcterms:modified xsi:type="dcterms:W3CDTF">2024-10-28T04:49:05Z</dcterms:modified>
</cp:coreProperties>
</file>