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media/image32.jpg" ContentType="image/jpg"/>
  <Override PartName="/ppt/media/image33.jpg" ContentType="image/jpg"/>
  <Override PartName="/ppt/media/image34.jpg" ContentType="image/jpg"/>
  <Override PartName="/ppt/media/image35.jpg" ContentType="image/jpg"/>
  <Override PartName="/ppt/media/image36.jpg" ContentType="image/jpg"/>
  <Override PartName="/ppt/media/image37.jpg" ContentType="image/jpg"/>
  <Override PartName="/ppt/media/image38.jpg" ContentType="image/jpg"/>
  <Override PartName="/ppt/media/image39.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24" r:id="rId2"/>
    <p:sldId id="279" r:id="rId3"/>
    <p:sldId id="284" r:id="rId4"/>
    <p:sldId id="313" r:id="rId5"/>
    <p:sldId id="314" r:id="rId6"/>
    <p:sldId id="315" r:id="rId7"/>
    <p:sldId id="316" r:id="rId8"/>
    <p:sldId id="317" r:id="rId9"/>
    <p:sldId id="318" r:id="rId10"/>
    <p:sldId id="319" r:id="rId11"/>
    <p:sldId id="423" r:id="rId12"/>
    <p:sldId id="320" r:id="rId13"/>
    <p:sldId id="321" r:id="rId14"/>
    <p:sldId id="324" r:id="rId15"/>
    <p:sldId id="325" r:id="rId16"/>
    <p:sldId id="326" r:id="rId17"/>
    <p:sldId id="327" r:id="rId18"/>
    <p:sldId id="328" r:id="rId19"/>
    <p:sldId id="329" r:id="rId20"/>
    <p:sldId id="330" r:id="rId21"/>
    <p:sldId id="331" r:id="rId22"/>
    <p:sldId id="332" r:id="rId23"/>
    <p:sldId id="333" r:id="rId24"/>
    <p:sldId id="425" r:id="rId25"/>
    <p:sldId id="334" r:id="rId26"/>
    <p:sldId id="426" r:id="rId27"/>
    <p:sldId id="259" r:id="rId28"/>
    <p:sldId id="260" r:id="rId29"/>
    <p:sldId id="261" r:id="rId30"/>
    <p:sldId id="262" r:id="rId31"/>
    <p:sldId id="263" r:id="rId32"/>
    <p:sldId id="427" r:id="rId33"/>
    <p:sldId id="428" r:id="rId34"/>
    <p:sldId id="335" r:id="rId35"/>
    <p:sldId id="336" r:id="rId36"/>
    <p:sldId id="337" r:id="rId37"/>
    <p:sldId id="338" r:id="rId38"/>
    <p:sldId id="339" r:id="rId39"/>
    <p:sldId id="340" r:id="rId40"/>
    <p:sldId id="341" r:id="rId41"/>
    <p:sldId id="422" r:id="rId42"/>
    <p:sldId id="342" r:id="rId43"/>
    <p:sldId id="343" r:id="rId44"/>
    <p:sldId id="344" r:id="rId45"/>
    <p:sldId id="345" r:id="rId46"/>
    <p:sldId id="346" r:id="rId47"/>
    <p:sldId id="347" r:id="rId48"/>
    <p:sldId id="348" r:id="rId49"/>
    <p:sldId id="349" r:id="rId50"/>
    <p:sldId id="350" r:id="rId51"/>
    <p:sldId id="351" r:id="rId52"/>
    <p:sldId id="352" r:id="rId53"/>
    <p:sldId id="353" r:id="rId54"/>
    <p:sldId id="354" r:id="rId55"/>
    <p:sldId id="355" r:id="rId56"/>
    <p:sldId id="356" r:id="rId57"/>
    <p:sldId id="357" r:id="rId58"/>
    <p:sldId id="358" r:id="rId59"/>
    <p:sldId id="359" r:id="rId60"/>
    <p:sldId id="360" r:id="rId61"/>
    <p:sldId id="361" r:id="rId62"/>
    <p:sldId id="362" r:id="rId63"/>
    <p:sldId id="363" r:id="rId64"/>
    <p:sldId id="364" r:id="rId65"/>
    <p:sldId id="365" r:id="rId66"/>
    <p:sldId id="366" r:id="rId67"/>
    <p:sldId id="367" r:id="rId68"/>
    <p:sldId id="368" r:id="rId69"/>
    <p:sldId id="369" r:id="rId70"/>
    <p:sldId id="370" r:id="rId71"/>
    <p:sldId id="371" r:id="rId72"/>
    <p:sldId id="372" r:id="rId73"/>
    <p:sldId id="373" r:id="rId74"/>
    <p:sldId id="374" r:id="rId75"/>
    <p:sldId id="375" r:id="rId76"/>
    <p:sldId id="376" r:id="rId77"/>
    <p:sldId id="377" r:id="rId78"/>
    <p:sldId id="378" r:id="rId79"/>
    <p:sldId id="379" r:id="rId80"/>
    <p:sldId id="381" r:id="rId81"/>
    <p:sldId id="382" r:id="rId82"/>
    <p:sldId id="383" r:id="rId83"/>
    <p:sldId id="384" r:id="rId84"/>
    <p:sldId id="385" r:id="rId85"/>
    <p:sldId id="386" r:id="rId86"/>
    <p:sldId id="387" r:id="rId87"/>
    <p:sldId id="388" r:id="rId88"/>
    <p:sldId id="389" r:id="rId89"/>
    <p:sldId id="390" r:id="rId90"/>
    <p:sldId id="391" r:id="rId91"/>
    <p:sldId id="392" r:id="rId92"/>
    <p:sldId id="393" r:id="rId93"/>
    <p:sldId id="394" r:id="rId94"/>
    <p:sldId id="395" r:id="rId95"/>
    <p:sldId id="396" r:id="rId96"/>
    <p:sldId id="397" r:id="rId97"/>
    <p:sldId id="398" r:id="rId98"/>
    <p:sldId id="399" r:id="rId99"/>
    <p:sldId id="400" r:id="rId100"/>
    <p:sldId id="401" r:id="rId101"/>
    <p:sldId id="402" r:id="rId102"/>
    <p:sldId id="403" r:id="rId103"/>
    <p:sldId id="404" r:id="rId104"/>
    <p:sldId id="405" r:id="rId105"/>
    <p:sldId id="406" r:id="rId106"/>
    <p:sldId id="407" r:id="rId107"/>
    <p:sldId id="408" r:id="rId108"/>
    <p:sldId id="409" r:id="rId109"/>
    <p:sldId id="410" r:id="rId110"/>
    <p:sldId id="411" r:id="rId111"/>
    <p:sldId id="412" r:id="rId112"/>
    <p:sldId id="413" r:id="rId113"/>
    <p:sldId id="414" r:id="rId114"/>
    <p:sldId id="415" r:id="rId115"/>
    <p:sldId id="416" r:id="rId11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76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11/4/2024</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11/4/2024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11/4/2024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E03C2F1-4303-46FD-BD96-DFF132C2F07E}" type="datetimeFigureOut">
              <a:rPr lang="en-US" smtClean="0"/>
              <a:t>11/4/2024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FFC000"/>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300" b="0" i="1">
                <a:solidFill>
                  <a:srgbClr val="BE5F00"/>
                </a:solidFill>
                <a:latin typeface="Palatino Linotype"/>
                <a:cs typeface="Palatino Linotype"/>
              </a:defRPr>
            </a:lvl1pPr>
          </a:lstStyle>
          <a:p>
            <a:pPr marL="12700">
              <a:lnSpc>
                <a:spcPct val="100000"/>
              </a:lnSpc>
            </a:pPr>
            <a:r>
              <a:rPr dirty="0"/>
              <a:t>©</a:t>
            </a:r>
            <a:r>
              <a:rPr spc="-15" dirty="0"/>
              <a:t> </a:t>
            </a:r>
            <a:r>
              <a:rPr dirty="0"/>
              <a:t>2002</a:t>
            </a:r>
            <a:r>
              <a:rPr spc="-15" dirty="0"/>
              <a:t> </a:t>
            </a:r>
            <a:r>
              <a:rPr dirty="0"/>
              <a:t>The</a:t>
            </a:r>
            <a:r>
              <a:rPr spc="-25" dirty="0"/>
              <a:t> </a:t>
            </a:r>
            <a:r>
              <a:rPr spc="-10" dirty="0"/>
              <a:t>McGraw-</a:t>
            </a:r>
            <a:r>
              <a:rPr dirty="0"/>
              <a:t>Hill</a:t>
            </a:r>
            <a:r>
              <a:rPr spc="-10" dirty="0"/>
              <a:t> </a:t>
            </a:r>
            <a:r>
              <a:rPr dirty="0"/>
              <a:t>Companies,</a:t>
            </a:r>
            <a:r>
              <a:rPr spc="-15" dirty="0"/>
              <a:t> </a:t>
            </a:r>
            <a:r>
              <a:rPr dirty="0"/>
              <a:t>Inc.</a:t>
            </a:r>
            <a:r>
              <a:rPr spc="-15" dirty="0"/>
              <a:t> </a:t>
            </a:r>
            <a:r>
              <a:rPr dirty="0"/>
              <a:t>All</a:t>
            </a:r>
            <a:r>
              <a:rPr spc="-10" dirty="0"/>
              <a:t> </a:t>
            </a:r>
            <a:r>
              <a:rPr dirty="0"/>
              <a:t>rights</a:t>
            </a:r>
            <a:r>
              <a:rPr spc="-25" dirty="0"/>
              <a:t> </a:t>
            </a:r>
            <a:r>
              <a:rPr spc="-10" dirty="0"/>
              <a:t>reserved.</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11/4/2024</a:t>
            </a:fld>
            <a:endParaRPr lang="en-US"/>
          </a:p>
        </p:txBody>
      </p:sp>
      <p:sp>
        <p:nvSpPr>
          <p:cNvPr id="7" name="Holder 7"/>
          <p:cNvSpPr>
            <a:spLocks noGrp="1"/>
          </p:cNvSpPr>
          <p:nvPr>
            <p:ph type="sldNum" sz="quarter" idx="7"/>
          </p:nvPr>
        </p:nvSpPr>
        <p:spPr/>
        <p:txBody>
          <a:bodyPr lIns="0" tIns="0" rIns="0" bIns="0"/>
          <a:lstStyle>
            <a:lvl1pPr>
              <a:defRPr sz="1200" b="1" i="0">
                <a:solidFill>
                  <a:srgbClr val="FF9933"/>
                </a:solidFill>
                <a:latin typeface="Arial"/>
                <a:cs typeface="Arial"/>
              </a:defRPr>
            </a:lvl1pPr>
          </a:lstStyle>
          <a:p>
            <a:pPr marL="12700">
              <a:lnSpc>
                <a:spcPts val="1425"/>
              </a:lnSpc>
            </a:pPr>
            <a:r>
              <a:rPr dirty="0"/>
              <a:t>2</a:t>
            </a:r>
            <a:r>
              <a:rPr spc="-10" dirty="0"/>
              <a:t> </a:t>
            </a:r>
            <a:r>
              <a:rPr dirty="0"/>
              <a:t>- </a:t>
            </a:r>
            <a:fld id="{81D60167-4931-47E6-BA6A-407CBD079E47}" type="slidenum">
              <a:rPr spc="-25" dirty="0"/>
              <a:t>‹#›</a:t>
            </a:fld>
            <a:endParaRPr spc="-25" dirty="0"/>
          </a:p>
        </p:txBody>
      </p:sp>
    </p:spTree>
    <p:extLst>
      <p:ext uri="{BB962C8B-B14F-4D97-AF65-F5344CB8AC3E}">
        <p14:creationId xmlns:p14="http://schemas.microsoft.com/office/powerpoint/2010/main" val="2465997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11/4/2024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11/4/2024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11/4/2024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11/4/2024</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11/4/2024</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11/4/2024</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11/4/2024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11/4/2024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MY"/>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11/4/2024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2.xml"/><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image" Target="../media/image126.jpeg"/></Relationships>
</file>

<file path=ppt/slides/_rels/slide102.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2.xml"/><Relationship Id="rId4" Type="http://schemas.openxmlformats.org/officeDocument/2006/relationships/image" Target="../media/image136.jpeg"/></Relationships>
</file>

<file path=ppt/slides/_rels/slide106.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2.xml"/><Relationship Id="rId4" Type="http://schemas.openxmlformats.org/officeDocument/2006/relationships/image" Target="../media/image120.jpeg"/></Relationships>
</file>

<file path=ppt/slides/_rels/slide108.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0.wmf"/></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oleObject" Target="../embeddings/oleObject2.bin"/><Relationship Id="rId7" Type="http://schemas.openxmlformats.org/officeDocument/2006/relationships/image" Target="../media/image13.wmf"/><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oleObject" Target="../embeddings/oleObject3.bin"/><Relationship Id="rId5" Type="http://schemas.openxmlformats.org/officeDocument/2006/relationships/image" Target="../media/image9.jpeg"/><Relationship Id="rId4" Type="http://schemas.openxmlformats.org/officeDocument/2006/relationships/image" Target="../media/image12.wmf"/><Relationship Id="rId9" Type="http://schemas.openxmlformats.org/officeDocument/2006/relationships/image" Target="../media/image14.wmf"/></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7.wmf"/><Relationship Id="rId4" Type="http://schemas.openxmlformats.org/officeDocument/2006/relationships/oleObject" Target="../embeddings/oleObject5.bin"/></Relationships>
</file>

<file path=ppt/slides/_rels/slide18.xml.rels><?xml version="1.0" encoding="UTF-8" standalone="yes"?>
<Relationships xmlns="http://schemas.openxmlformats.org/package/2006/relationships"><Relationship Id="rId3" Type="http://schemas.openxmlformats.org/officeDocument/2006/relationships/image" Target="../media/image18.wmf"/><Relationship Id="rId7" Type="http://schemas.openxmlformats.org/officeDocument/2006/relationships/image" Target="../media/image21.jpeg"/><Relationship Id="rId2" Type="http://schemas.openxmlformats.org/officeDocument/2006/relationships/oleObject" Target="../embeddings/oleObject6.bin"/><Relationship Id="rId1" Type="http://schemas.openxmlformats.org/officeDocument/2006/relationships/slideLayout" Target="../slideLayouts/slideLayout2.xml"/><Relationship Id="rId6" Type="http://schemas.openxmlformats.org/officeDocument/2006/relationships/image" Target="../media/image20.wmf"/><Relationship Id="rId5" Type="http://schemas.openxmlformats.org/officeDocument/2006/relationships/oleObject" Target="../embeddings/oleObject7.bin"/><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jpeg"/></Relationships>
</file>

<file path=ppt/slides/_rels/slide5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3.wmf"/><Relationship Id="rId7" Type="http://schemas.openxmlformats.org/officeDocument/2006/relationships/image" Target="../media/image76.wmf"/><Relationship Id="rId2" Type="http://schemas.openxmlformats.org/officeDocument/2006/relationships/oleObject" Target="../embeddings/oleObject8.bin"/><Relationship Id="rId1" Type="http://schemas.openxmlformats.org/officeDocument/2006/relationships/slideLayout" Target="../slideLayouts/slideLayout2.xml"/><Relationship Id="rId6" Type="http://schemas.openxmlformats.org/officeDocument/2006/relationships/oleObject" Target="../embeddings/oleObject9.bin"/><Relationship Id="rId5" Type="http://schemas.openxmlformats.org/officeDocument/2006/relationships/image" Target="../media/image75.jpeg"/><Relationship Id="rId4" Type="http://schemas.openxmlformats.org/officeDocument/2006/relationships/image" Target="../media/image74.jpeg"/><Relationship Id="rId9" Type="http://schemas.openxmlformats.org/officeDocument/2006/relationships/image" Target="../media/image78.jpeg"/></Relationships>
</file>

<file path=ppt/slides/_rels/slide6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 Id="rId6" Type="http://schemas.openxmlformats.org/officeDocument/2006/relationships/image" Target="../media/image91.jpeg"/><Relationship Id="rId5" Type="http://schemas.openxmlformats.org/officeDocument/2006/relationships/image" Target="../media/image90.wmf"/><Relationship Id="rId4" Type="http://schemas.openxmlformats.org/officeDocument/2006/relationships/oleObject" Target="../embeddings/oleObject10.bin"/></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image" Target="../media/image92.jpeg"/><Relationship Id="rId1" Type="http://schemas.openxmlformats.org/officeDocument/2006/relationships/slideLayout" Target="../slideLayouts/slideLayout2.xml"/><Relationship Id="rId4" Type="http://schemas.openxmlformats.org/officeDocument/2006/relationships/image" Target="../media/image93.wmf"/></Relationships>
</file>

<file path=ppt/slides/_rels/slide7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 Id="rId5" Type="http://schemas.openxmlformats.org/officeDocument/2006/relationships/image" Target="../media/image96.wmf"/><Relationship Id="rId4" Type="http://schemas.openxmlformats.org/officeDocument/2006/relationships/oleObject" Target="../embeddings/oleObject12.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image" Target="../media/image97.jpeg"/><Relationship Id="rId1" Type="http://schemas.openxmlformats.org/officeDocument/2006/relationships/slideLayout" Target="../slideLayouts/slideLayout2.xml"/><Relationship Id="rId6" Type="http://schemas.openxmlformats.org/officeDocument/2006/relationships/image" Target="../media/image99.wmf"/><Relationship Id="rId5" Type="http://schemas.openxmlformats.org/officeDocument/2006/relationships/oleObject" Target="../embeddings/oleObject14.bin"/><Relationship Id="rId4" Type="http://schemas.openxmlformats.org/officeDocument/2006/relationships/image" Target="../media/image98.wmf"/></Relationships>
</file>

<file path=ppt/slides/_rels/slide81.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xml"/><Relationship Id="rId4" Type="http://schemas.openxmlformats.org/officeDocument/2006/relationships/image" Target="../media/image114.jpeg"/></Relationships>
</file>

<file path=ppt/slides/_rels/slide9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2.xml"/><Relationship Id="rId4" Type="http://schemas.openxmlformats.org/officeDocument/2006/relationships/image" Target="../media/image117.jpeg"/></Relationships>
</file>

<file path=ppt/slides/_rels/slide98.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2.xml"/><Relationship Id="rId5" Type="http://schemas.openxmlformats.org/officeDocument/2006/relationships/image" Target="../media/image121.jpeg"/><Relationship Id="rId4" Type="http://schemas.openxmlformats.org/officeDocument/2006/relationships/image" Target="../media/image120.jpeg"/></Relationships>
</file>

<file path=ppt/slides/_rels/slide99.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SETG 2363</a:t>
            </a:r>
            <a:br>
              <a:rPr lang="en-US" dirty="0"/>
            </a:br>
            <a:r>
              <a:rPr lang="en-US" dirty="0"/>
              <a:t>Strength of Materials</a:t>
            </a:r>
            <a:br>
              <a:rPr lang="en-US" dirty="0"/>
            </a:br>
            <a:r>
              <a:rPr lang="en-US" dirty="0"/>
              <a:t>Stress</a:t>
            </a:r>
          </a:p>
        </p:txBody>
      </p:sp>
      <p:sp>
        <p:nvSpPr>
          <p:cNvPr id="3" name="Subtitle 2"/>
          <p:cNvSpPr>
            <a:spLocks noGrp="1"/>
          </p:cNvSpPr>
          <p:nvPr>
            <p:ph type="subTitle" idx="1"/>
          </p:nvPr>
        </p:nvSpPr>
        <p:spPr>
          <a:xfrm>
            <a:off x="1371600" y="4724400"/>
            <a:ext cx="6934200" cy="914400"/>
          </a:xfrm>
        </p:spPr>
        <p:txBody>
          <a:bodyPr/>
          <a:lstStyle/>
          <a:p>
            <a:r>
              <a:rPr lang="en-US" dirty="0" err="1"/>
              <a:t>Mohsin</a:t>
            </a:r>
            <a:r>
              <a:rPr lang="en-US" dirty="0"/>
              <a:t> </a:t>
            </a:r>
            <a:r>
              <a:rPr lang="en-US" dirty="0" err="1"/>
              <a:t>Mohd</a:t>
            </a:r>
            <a:r>
              <a:rPr lang="en-US" dirty="0"/>
              <a:t> </a:t>
            </a:r>
            <a:r>
              <a:rPr lang="en-US" dirty="0" err="1"/>
              <a:t>Sies</a:t>
            </a:r>
            <a:endParaRPr lang="en-US" dirty="0"/>
          </a:p>
          <a:p>
            <a:r>
              <a:rPr lang="en-US" sz="2000" dirty="0"/>
              <a:t>Nuclear Engineering,</a:t>
            </a:r>
          </a:p>
          <a:p>
            <a:r>
              <a:rPr lang="en-US" sz="2000" dirty="0"/>
              <a:t>Faculty of Chemical and Energy Engineering,</a:t>
            </a:r>
          </a:p>
          <a:p>
            <a:r>
              <a:rPr lang="en-US" sz="2000" dirty="0"/>
              <a:t> </a:t>
            </a:r>
            <a:r>
              <a:rPr lang="en-US" sz="2000" dirty="0" err="1"/>
              <a:t>Universiti</a:t>
            </a:r>
            <a:r>
              <a:rPr lang="en-US" sz="2000" dirty="0"/>
              <a:t> </a:t>
            </a:r>
            <a:r>
              <a:rPr lang="en-US" sz="2000" dirty="0" err="1"/>
              <a:t>Teknologi</a:t>
            </a:r>
            <a:r>
              <a:rPr lang="en-US" sz="2000" dirty="0"/>
              <a:t> Malaysia</a:t>
            </a:r>
          </a:p>
        </p:txBody>
      </p:sp>
    </p:spTree>
    <p:extLst>
      <p:ext uri="{BB962C8B-B14F-4D97-AF65-F5344CB8AC3E}">
        <p14:creationId xmlns:p14="http://schemas.microsoft.com/office/powerpoint/2010/main" val="2005064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E679C9EE-FBDD-4429-B93D-7F61476CC41F}" type="slidenum">
              <a:rPr lang="en-US">
                <a:latin typeface="Arial" panose="020B0604020202020204" pitchFamily="34" charset="0"/>
              </a:rPr>
              <a:pPr eaLnBrk="1" hangingPunct="1"/>
              <a:t>10</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69900"/>
            <a:ext cx="8763000" cy="457200"/>
          </a:xfrm>
        </p:spPr>
        <p:txBody>
          <a:bodyPr/>
          <a:lstStyle/>
          <a:p>
            <a:pPr eaLnBrk="1" hangingPunct="1"/>
            <a:r>
              <a:rPr lang="en-US" altLang="en-US"/>
              <a:t>EXAMPLE 1.1 (SOLN)</a:t>
            </a:r>
          </a:p>
        </p:txBody>
      </p:sp>
      <p:sp>
        <p:nvSpPr>
          <p:cNvPr id="4" name="Rectangle 3"/>
          <p:cNvSpPr txBox="1">
            <a:spLocks noChangeArrowheads="1"/>
          </p:cNvSpPr>
          <p:nvPr/>
        </p:nvSpPr>
        <p:spPr bwMode="auto">
          <a:xfrm>
            <a:off x="228600" y="1066800"/>
            <a:ext cx="48768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a:solidFill>
                  <a:schemeClr val="accent2"/>
                </a:solidFill>
              </a:rPr>
              <a:t>Support Reactions</a:t>
            </a:r>
          </a:p>
          <a:p>
            <a:pPr marL="609600" indent="-609600"/>
            <a:r>
              <a:rPr lang="en-US" altLang="en-US"/>
              <a:t>Consider segment </a:t>
            </a:r>
            <a:r>
              <a:rPr lang="en-US" altLang="en-US" i="1">
                <a:latin typeface="Times New Roman" panose="02020603050405020304" pitchFamily="18" charset="0"/>
              </a:rPr>
              <a:t>CB</a:t>
            </a:r>
            <a:endParaRPr lang="en-US" altLang="en-US">
              <a:solidFill>
                <a:schemeClr val="accent2"/>
              </a:solidFill>
              <a:latin typeface="Times New Roman" panose="02020603050405020304" pitchFamily="18" charset="0"/>
            </a:endParaRPr>
          </a:p>
        </p:txBody>
      </p:sp>
      <p:pic>
        <p:nvPicPr>
          <p:cNvPr id="5" name="Picture 8" descr="AACLOJT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6063" y="4211638"/>
            <a:ext cx="3538537" cy="257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p:cNvSpPr>
            <a:spLocks noChangeArrowheads="1"/>
          </p:cNvSpPr>
          <p:nvPr/>
        </p:nvSpPr>
        <p:spPr bwMode="auto">
          <a:xfrm>
            <a:off x="228600" y="2133600"/>
            <a:ext cx="8534400"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solidFill>
                  <a:schemeClr val="accent2"/>
                </a:solidFill>
              </a:rPr>
              <a:t>Free-Body Diagram:</a:t>
            </a:r>
          </a:p>
          <a:p>
            <a:pPr eaLnBrk="1" hangingPunct="1"/>
            <a:r>
              <a:rPr lang="en-US" altLang="en-US"/>
              <a:t>Keep distributed loading exactly where it is on segment </a:t>
            </a:r>
            <a:r>
              <a:rPr lang="en-US" altLang="en-US" i="1">
                <a:latin typeface="Times New Roman" panose="02020603050405020304" pitchFamily="18" charset="0"/>
              </a:rPr>
              <a:t>CB</a:t>
            </a:r>
            <a:r>
              <a:rPr lang="en-US" altLang="en-US"/>
              <a:t> </a:t>
            </a:r>
            <a:r>
              <a:rPr lang="en-US" altLang="en-US" i="1"/>
              <a:t>after</a:t>
            </a:r>
            <a:r>
              <a:rPr lang="en-US" altLang="en-US"/>
              <a:t> “cutting” the section. </a:t>
            </a:r>
          </a:p>
          <a:p>
            <a:pPr eaLnBrk="1" hangingPunct="1"/>
            <a:r>
              <a:rPr lang="en-US" altLang="en-US"/>
              <a:t>Replace it with a single resultant force, </a:t>
            </a:r>
            <a:r>
              <a:rPr lang="en-US" altLang="en-US" i="1">
                <a:latin typeface="Times New Roman" panose="02020603050405020304" pitchFamily="18" charset="0"/>
              </a:rPr>
              <a:t>F</a:t>
            </a:r>
            <a:r>
              <a:rPr lang="en-US" altLang="en-US"/>
              <a:t>.</a:t>
            </a:r>
          </a:p>
        </p:txBody>
      </p:sp>
    </p:spTree>
    <p:extLst>
      <p:ext uri="{BB962C8B-B14F-4D97-AF65-F5344CB8AC3E}">
        <p14:creationId xmlns:p14="http://schemas.microsoft.com/office/powerpoint/2010/main" val="102092116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98487"/>
            <a:ext cx="7620000"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47455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3075"/>
          <a:stretch>
            <a:fillRect/>
          </a:stretch>
        </p:blipFill>
        <p:spPr bwMode="auto">
          <a:xfrm>
            <a:off x="-1524000" y="315913"/>
            <a:ext cx="83058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descr="AACLOOP0 copy"/>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457200" y="3581400"/>
            <a:ext cx="38100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AACLOOQ0 copy"/>
          <p:cNvPicPr>
            <a:picLocks noChangeAspect="1" noChangeArrowheads="1"/>
          </p:cNvPicPr>
          <p:nvPr/>
        </p:nvPicPr>
        <p:blipFill>
          <a:blip r:embed="rId4">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838200" y="4962525"/>
            <a:ext cx="3276600"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AACLOOR0 copy"/>
          <p:cNvPicPr>
            <a:picLocks noChangeAspect="1" noChangeArrowheads="1"/>
          </p:cNvPicPr>
          <p:nvPr/>
        </p:nvPicPr>
        <p:blipFill>
          <a:blip r:embed="rId5">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4987925" y="3962400"/>
            <a:ext cx="410368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Picture19"/>
          <p:cNvPicPr>
            <a:picLocks noChangeAspect="1" noChangeArrowheads="1"/>
          </p:cNvPicPr>
          <p:nvPr/>
        </p:nvPicPr>
        <p:blipFill>
          <a:blip r:embed="rId6">
            <a:clrChange>
              <a:clrFrom>
                <a:srgbClr val="F6F6F6"/>
              </a:clrFrom>
              <a:clrTo>
                <a:srgbClr val="F6F6F6">
                  <a:alpha val="0"/>
                </a:srgbClr>
              </a:clrTo>
            </a:clrChange>
            <a:lum bright="-6000"/>
            <a:extLst>
              <a:ext uri="{28A0092B-C50C-407E-A947-70E740481C1C}">
                <a14:useLocalDpi xmlns:a14="http://schemas.microsoft.com/office/drawing/2010/main" val="0"/>
              </a:ext>
            </a:extLst>
          </a:blip>
          <a:srcRect/>
          <a:stretch>
            <a:fillRect/>
          </a:stretch>
        </p:blipFill>
        <p:spPr bwMode="auto">
          <a:xfrm>
            <a:off x="3657600" y="6096000"/>
            <a:ext cx="13716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306164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381000" y="379413"/>
            <a:ext cx="8307388" cy="617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089724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l="18349"/>
          <a:stretch>
            <a:fillRect/>
          </a:stretch>
        </p:blipFill>
        <p:spPr bwMode="auto">
          <a:xfrm>
            <a:off x="990600" y="-228600"/>
            <a:ext cx="6781800" cy="617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AACLOOS0 copy"/>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3238500" y="4648200"/>
            <a:ext cx="2286000" cy="163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768915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4309"/>
          <a:stretch>
            <a:fillRect/>
          </a:stretch>
        </p:blipFill>
        <p:spPr bwMode="auto">
          <a:xfrm>
            <a:off x="371475" y="533400"/>
            <a:ext cx="83058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AACLOOT0 copy"/>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286000" y="3505200"/>
            <a:ext cx="4424363"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706968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r="28441"/>
          <a:stretch>
            <a:fillRect/>
          </a:stretch>
        </p:blipFill>
        <p:spPr bwMode="auto">
          <a:xfrm>
            <a:off x="381000" y="381000"/>
            <a:ext cx="5943600" cy="617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descr="AACLOOU0 copy"/>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6400800" y="1905000"/>
            <a:ext cx="20574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Picture20"/>
          <p:cNvPicPr>
            <a:picLocks noChangeAspect="1" noChangeArrowheads="1"/>
          </p:cNvPicPr>
          <p:nvPr/>
        </p:nvPicPr>
        <p:blipFill>
          <a:blip r:embed="rId4">
            <a:clrChange>
              <a:clrFrom>
                <a:srgbClr val="F7F6F4"/>
              </a:clrFrom>
              <a:clrTo>
                <a:srgbClr val="F7F6F4">
                  <a:alpha val="0"/>
                </a:srgbClr>
              </a:clrTo>
            </a:clrChange>
            <a:lum bright="-6000"/>
            <a:extLst>
              <a:ext uri="{28A0092B-C50C-407E-A947-70E740481C1C}">
                <a14:useLocalDpi xmlns:a14="http://schemas.microsoft.com/office/drawing/2010/main" val="0"/>
              </a:ext>
            </a:extLst>
          </a:blip>
          <a:srcRect/>
          <a:stretch>
            <a:fillRect/>
          </a:stretch>
        </p:blipFill>
        <p:spPr bwMode="auto">
          <a:xfrm>
            <a:off x="6934200" y="3581400"/>
            <a:ext cx="987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71696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8305800" cy="617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532218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793C6C23-686B-45FD-9C7F-37F549019E85}" type="slidenum">
              <a:rPr lang="en-US">
                <a:latin typeface="Arial" panose="020B0604020202020204" pitchFamily="34" charset="0"/>
              </a:rPr>
              <a:pPr eaLnBrk="1" hangingPunct="1"/>
              <a:t>107</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endParaRPr lang="en-US" altLang="en-US"/>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9248"/>
          <a:stretch>
            <a:fillRect/>
          </a:stretch>
        </p:blipFill>
        <p:spPr bwMode="auto">
          <a:xfrm>
            <a:off x="0" y="457200"/>
            <a:ext cx="83058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AACLOON0 copy"/>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914400" y="3276600"/>
            <a:ext cx="3352800" cy="292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AACLOOO0 copy"/>
          <p:cNvPicPr>
            <a:picLocks noChangeAspect="1" noChangeArrowheads="1"/>
          </p:cNvPicPr>
          <p:nvPr/>
        </p:nvPicPr>
        <p:blipFill>
          <a:blip r:embed="rId4">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5562600" y="3581400"/>
            <a:ext cx="16319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14863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DB02EF27-4BFA-40BB-9759-E910574F6283}" type="slidenum">
              <a:rPr lang="en-US">
                <a:latin typeface="Arial" panose="020B0604020202020204" pitchFamily="34" charset="0"/>
              </a:rPr>
              <a:pPr eaLnBrk="1" hangingPunct="1"/>
              <a:t>108</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endParaRPr lang="en-US" altLang="en-US"/>
          </a:p>
        </p:txBody>
      </p:sp>
      <p:pic>
        <p:nvPicPr>
          <p:cNvPr id="4"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0" y="0"/>
            <a:ext cx="8305800" cy="617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669093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E6F3A0E1-BDFF-439A-A27B-DC06054EC6BF}" type="slidenum">
              <a:rPr lang="en-US">
                <a:latin typeface="Arial" panose="020B0604020202020204" pitchFamily="34" charset="0"/>
              </a:rPr>
              <a:pPr eaLnBrk="1" hangingPunct="1"/>
              <a:t>109</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endParaRPr lang="en-US" altLang="en-US"/>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6800"/>
            <a:ext cx="83058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5058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FED36-6201-B5F4-09B0-3286992F48E6}"/>
              </a:ext>
            </a:extLst>
          </p:cNvPr>
          <p:cNvSpPr>
            <a:spLocks noGrp="1"/>
          </p:cNvSpPr>
          <p:nvPr>
            <p:ph type="title"/>
          </p:nvPr>
        </p:nvSpPr>
        <p:spPr/>
        <p:txBody>
          <a:bodyPr/>
          <a:lstStyle/>
          <a:p>
            <a:endParaRPr lang="en-MY"/>
          </a:p>
        </p:txBody>
      </p:sp>
      <p:sp>
        <p:nvSpPr>
          <p:cNvPr id="3" name="Content Placeholder 2">
            <a:extLst>
              <a:ext uri="{FF2B5EF4-FFF2-40B4-BE49-F238E27FC236}">
                <a16:creationId xmlns:a16="http://schemas.microsoft.com/office/drawing/2014/main" id="{B847F026-E7AA-2D31-0403-4098C53A3D83}"/>
              </a:ext>
            </a:extLst>
          </p:cNvPr>
          <p:cNvSpPr>
            <a:spLocks noGrp="1"/>
          </p:cNvSpPr>
          <p:nvPr>
            <p:ph idx="1"/>
          </p:nvPr>
        </p:nvSpPr>
        <p:spPr/>
        <p:txBody>
          <a:bodyPr/>
          <a:lstStyle/>
          <a:p>
            <a:r>
              <a:rPr lang="en-US" sz="2800" b="0" i="0" dirty="0">
                <a:solidFill>
                  <a:srgbClr val="000000"/>
                </a:solidFill>
                <a:effectLst/>
                <a:latin typeface="Arial" panose="020B0604020202020204" pitchFamily="34" charset="0"/>
                <a:cs typeface="Arial" panose="020B0604020202020204" pitchFamily="34" charset="0"/>
              </a:rPr>
              <a:t>for a triangular distributed load — also called a </a:t>
            </a:r>
            <a:r>
              <a:rPr lang="en-US" sz="2800" b="1" i="1" dirty="0">
                <a:solidFill>
                  <a:srgbClr val="000000"/>
                </a:solidFill>
                <a:effectLst/>
                <a:latin typeface="Arial" panose="020B0604020202020204" pitchFamily="34" charset="0"/>
                <a:cs typeface="Arial" panose="020B0604020202020204" pitchFamily="34" charset="0"/>
              </a:rPr>
              <a:t>uniformly varying load</a:t>
            </a:r>
            <a:r>
              <a:rPr lang="en-US" sz="2800" b="0" i="0" dirty="0">
                <a:solidFill>
                  <a:srgbClr val="000000"/>
                </a:solidFill>
                <a:effectLst/>
                <a:latin typeface="Arial" panose="020B0604020202020204" pitchFamily="34" charset="0"/>
                <a:cs typeface="Arial" panose="020B0604020202020204" pitchFamily="34" charset="0"/>
              </a:rPr>
              <a:t>— the magnitude of the equivalent force is the area of the triangle, 1/2(</a:t>
            </a:r>
            <a:r>
              <a:rPr lang="en-US" sz="2800" b="0" i="0" dirty="0" err="1">
                <a:solidFill>
                  <a:srgbClr val="000000"/>
                </a:solidFill>
                <a:effectLst/>
                <a:latin typeface="Arial" panose="020B0604020202020204" pitchFamily="34" charset="0"/>
                <a:cs typeface="Arial" panose="020B0604020202020204" pitchFamily="34" charset="0"/>
              </a:rPr>
              <a:t>L.h</a:t>
            </a:r>
            <a:r>
              <a:rPr lang="en-US" sz="2800" b="0" i="0" dirty="0">
                <a:solidFill>
                  <a:srgbClr val="000000"/>
                </a:solidFill>
                <a:effectLst/>
                <a:latin typeface="Arial" panose="020B0604020202020204" pitchFamily="34" charset="0"/>
                <a:cs typeface="Arial" panose="020B0604020202020204" pitchFamily="34" charset="0"/>
              </a:rPr>
              <a:t>) and the line of action passes through the centroid of the triangle. The horizontal distance from the larger end of the triangle to the centroid is (1/3)L.</a:t>
            </a:r>
            <a:endParaRPr lang="en-MY"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301180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DA44EDCA-835E-4257-B760-4830139F7AA9}" type="slidenum">
              <a:rPr lang="en-US">
                <a:latin typeface="Arial" panose="020B0604020202020204" pitchFamily="34" charset="0"/>
              </a:rPr>
              <a:pPr eaLnBrk="1" hangingPunct="1"/>
              <a:t>110</a:t>
            </a:fld>
            <a:endParaRPr lang="en-US">
              <a:latin typeface="Arial" panose="020B0604020202020204" pitchFamily="34" charset="0"/>
            </a:endParaRPr>
          </a:p>
        </p:txBody>
      </p:sp>
      <p:sp>
        <p:nvSpPr>
          <p:cNvPr id="3" name="Rectangle 4"/>
          <p:cNvSpPr>
            <a:spLocks noGrp="1" noChangeArrowheads="1"/>
          </p:cNvSpPr>
          <p:nvPr>
            <p:ph type="title"/>
          </p:nvPr>
        </p:nvSpPr>
        <p:spPr>
          <a:xfrm>
            <a:off x="57150" y="485775"/>
            <a:ext cx="8763000" cy="457200"/>
          </a:xfrm>
        </p:spPr>
        <p:txBody>
          <a:bodyPr/>
          <a:lstStyle/>
          <a:p>
            <a:pPr eaLnBrk="1" hangingPunct="1"/>
            <a:r>
              <a:rPr lang="en-US" altLang="en-US"/>
              <a:t>CHAPTER REVIEW</a:t>
            </a:r>
          </a:p>
        </p:txBody>
      </p:sp>
      <p:sp>
        <p:nvSpPr>
          <p:cNvPr id="4" name="Rectangle 16"/>
          <p:cNvSpPr txBox="1">
            <a:spLocks noChangeArrowheads="1"/>
          </p:cNvSpPr>
          <p:nvPr/>
        </p:nvSpPr>
        <p:spPr bwMode="auto">
          <a:xfrm>
            <a:off x="228600" y="1066800"/>
            <a:ext cx="87376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r>
              <a:rPr lang="en-US" altLang="en-US"/>
              <a:t>Internal loadings consist of</a:t>
            </a:r>
          </a:p>
          <a:p>
            <a:pPr marL="990600" lvl="1" indent="-533400">
              <a:buFontTx/>
              <a:buAutoNum type="arabicPeriod"/>
            </a:pPr>
            <a:r>
              <a:rPr lang="en-US" altLang="en-US"/>
              <a:t>Normal force, </a:t>
            </a:r>
            <a:r>
              <a:rPr lang="en-US" altLang="en-US" b="1"/>
              <a:t>N</a:t>
            </a:r>
          </a:p>
          <a:p>
            <a:pPr marL="990600" lvl="1" indent="-533400">
              <a:buFontTx/>
              <a:buAutoNum type="arabicPeriod"/>
            </a:pPr>
            <a:r>
              <a:rPr lang="en-US" altLang="en-US"/>
              <a:t>Shear force, </a:t>
            </a:r>
            <a:r>
              <a:rPr lang="en-US" altLang="en-US" b="1"/>
              <a:t>V</a:t>
            </a:r>
          </a:p>
          <a:p>
            <a:pPr marL="990600" lvl="1" indent="-533400">
              <a:buFontTx/>
              <a:buAutoNum type="arabicPeriod"/>
            </a:pPr>
            <a:r>
              <a:rPr lang="en-US" altLang="en-US"/>
              <a:t>Bending moments, </a:t>
            </a:r>
            <a:r>
              <a:rPr lang="en-US" altLang="en-US" b="1"/>
              <a:t>M</a:t>
            </a:r>
          </a:p>
          <a:p>
            <a:pPr marL="990600" lvl="1" indent="-533400">
              <a:buFontTx/>
              <a:buAutoNum type="arabicPeriod"/>
            </a:pPr>
            <a:r>
              <a:rPr lang="en-US" altLang="en-US"/>
              <a:t>Torsional moments, </a:t>
            </a:r>
            <a:r>
              <a:rPr lang="en-US" altLang="en-US" b="1"/>
              <a:t>T</a:t>
            </a:r>
          </a:p>
          <a:p>
            <a:pPr marL="609600" indent="-609600"/>
            <a:r>
              <a:rPr lang="en-US" altLang="en-US"/>
              <a:t>Get the resultants using</a:t>
            </a:r>
          </a:p>
          <a:p>
            <a:pPr marL="990600" lvl="1" indent="-533400">
              <a:buFontTx/>
              <a:buAutoNum type="arabicPeriod"/>
            </a:pPr>
            <a:r>
              <a:rPr lang="en-US" altLang="en-US"/>
              <a:t>method of sections</a:t>
            </a:r>
          </a:p>
          <a:p>
            <a:pPr marL="990600" lvl="1" indent="-533400">
              <a:buFontTx/>
              <a:buAutoNum type="arabicPeriod"/>
            </a:pPr>
            <a:r>
              <a:rPr lang="en-US" altLang="en-US"/>
              <a:t>Equations of equilibrium</a:t>
            </a:r>
          </a:p>
        </p:txBody>
      </p:sp>
    </p:spTree>
    <p:extLst>
      <p:ext uri="{BB962C8B-B14F-4D97-AF65-F5344CB8AC3E}">
        <p14:creationId xmlns:p14="http://schemas.microsoft.com/office/powerpoint/2010/main" val="29592988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8F28146E-728B-4F48-B7BB-BE7EDC2AEA96}" type="slidenum">
              <a:rPr lang="en-US">
                <a:latin typeface="Arial" panose="020B0604020202020204" pitchFamily="34" charset="0"/>
              </a:rPr>
              <a:pPr eaLnBrk="1" hangingPunct="1"/>
              <a:t>111</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a:t>CHAPTER REVIEW</a:t>
            </a:r>
          </a:p>
        </p:txBody>
      </p:sp>
      <p:sp>
        <p:nvSpPr>
          <p:cNvPr id="4" name="Rectangle 3"/>
          <p:cNvSpPr txBox="1">
            <a:spLocks noChangeArrowheads="1"/>
          </p:cNvSpPr>
          <p:nvPr/>
        </p:nvSpPr>
        <p:spPr bwMode="auto">
          <a:xfrm>
            <a:off x="228600" y="1066800"/>
            <a:ext cx="8458200"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r>
              <a:rPr lang="en-US" altLang="en-US"/>
              <a:t>Assumptions for a uniform normal stress distribution over x-section of member (</a:t>
            </a:r>
            <a:r>
              <a:rPr lang="el-GR" altLang="en-US">
                <a:latin typeface="Times New Roman" panose="02020603050405020304" pitchFamily="18" charset="0"/>
                <a:cs typeface="Times New Roman" panose="02020603050405020304" pitchFamily="18" charset="0"/>
              </a:rPr>
              <a:t>σ</a:t>
            </a:r>
            <a:r>
              <a:rPr lang="en-US" altLang="en-US">
                <a:latin typeface="Times New Roman" panose="02020603050405020304" pitchFamily="18" charset="0"/>
                <a:cs typeface="Times New Roman" panose="02020603050405020304" pitchFamily="18" charset="0"/>
              </a:rPr>
              <a:t> = </a:t>
            </a:r>
            <a:r>
              <a:rPr lang="en-US" altLang="en-US" i="1">
                <a:latin typeface="Times New Roman" panose="02020603050405020304" pitchFamily="18" charset="0"/>
                <a:cs typeface="Times New Roman" panose="02020603050405020304" pitchFamily="18" charset="0"/>
              </a:rPr>
              <a:t>P</a:t>
            </a:r>
            <a:r>
              <a:rPr lang="en-US" altLang="en-US">
                <a:latin typeface="Times New Roman" panose="02020603050405020304" pitchFamily="18" charset="0"/>
                <a:cs typeface="Times New Roman" panose="02020603050405020304" pitchFamily="18" charset="0"/>
              </a:rPr>
              <a:t>/</a:t>
            </a:r>
            <a:r>
              <a:rPr lang="en-US" altLang="en-US" i="1">
                <a:latin typeface="Times New Roman" panose="02020603050405020304" pitchFamily="18" charset="0"/>
                <a:cs typeface="Times New Roman" panose="02020603050405020304" pitchFamily="18" charset="0"/>
              </a:rPr>
              <a:t>A</a:t>
            </a:r>
            <a:r>
              <a:rPr lang="en-US" altLang="en-US">
                <a:cs typeface="Times New Roman" panose="02020603050405020304" pitchFamily="18" charset="0"/>
              </a:rPr>
              <a:t>)</a:t>
            </a:r>
            <a:endParaRPr lang="el-GR" altLang="en-US">
              <a:cs typeface="Times New Roman" panose="02020603050405020304" pitchFamily="18" charset="0"/>
            </a:endParaRPr>
          </a:p>
          <a:p>
            <a:pPr marL="990600" lvl="1" indent="-533400">
              <a:buFontTx/>
              <a:buAutoNum type="arabicPeriod"/>
            </a:pPr>
            <a:r>
              <a:rPr lang="en-US" altLang="en-US"/>
              <a:t>Member made from homogeneous isotropic material</a:t>
            </a:r>
          </a:p>
          <a:p>
            <a:pPr marL="990600" lvl="1" indent="-533400">
              <a:buFontTx/>
              <a:buAutoNum type="arabicPeriod"/>
            </a:pPr>
            <a:r>
              <a:rPr lang="en-US" altLang="en-US"/>
              <a:t>Subjected to a series of external axial loads that,</a:t>
            </a:r>
          </a:p>
          <a:p>
            <a:pPr marL="990600" lvl="1" indent="-533400">
              <a:buFontTx/>
              <a:buAutoNum type="arabicPeriod"/>
            </a:pPr>
            <a:r>
              <a:rPr lang="en-US" altLang="en-US"/>
              <a:t>The loads must pass through centroid of cross-section</a:t>
            </a:r>
            <a:endParaRPr lang="en-US" altLang="en-US" b="1"/>
          </a:p>
        </p:txBody>
      </p:sp>
    </p:spTree>
    <p:extLst>
      <p:ext uri="{BB962C8B-B14F-4D97-AF65-F5344CB8AC3E}">
        <p14:creationId xmlns:p14="http://schemas.microsoft.com/office/powerpoint/2010/main" val="53776506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A49873D5-80EC-42CC-B6E6-A8701DAF90ED}" type="slidenum">
              <a:rPr lang="en-US">
                <a:latin typeface="Arial" panose="020B0604020202020204" pitchFamily="34" charset="0"/>
              </a:rPr>
              <a:pPr eaLnBrk="1" hangingPunct="1"/>
              <a:t>112</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a:t>CHAPTER REVIEW</a:t>
            </a:r>
          </a:p>
        </p:txBody>
      </p:sp>
      <p:sp>
        <p:nvSpPr>
          <p:cNvPr id="4" name="Rectangle 3"/>
          <p:cNvSpPr txBox="1">
            <a:spLocks noChangeArrowheads="1"/>
          </p:cNvSpPr>
          <p:nvPr/>
        </p:nvSpPr>
        <p:spPr bwMode="auto">
          <a:xfrm>
            <a:off x="381000" y="1066800"/>
            <a:ext cx="7391400" cy="304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lnSpc>
                <a:spcPct val="90000"/>
              </a:lnSpc>
            </a:pPr>
            <a:r>
              <a:rPr lang="en-US" altLang="en-US"/>
              <a:t>Determine average shear stress by using </a:t>
            </a:r>
            <a:r>
              <a:rPr lang="el-GR" altLang="en-US" i="1">
                <a:latin typeface="Times New Roman" panose="02020603050405020304" pitchFamily="18" charset="0"/>
                <a:cs typeface="Times New Roman" panose="02020603050405020304" pitchFamily="18" charset="0"/>
              </a:rPr>
              <a:t>τ</a:t>
            </a:r>
            <a:r>
              <a:rPr lang="en-US" altLang="en-US" i="1">
                <a:latin typeface="Times New Roman" panose="02020603050405020304" pitchFamily="18" charset="0"/>
                <a:cs typeface="Times New Roman" panose="02020603050405020304" pitchFamily="18" charset="0"/>
              </a:rPr>
              <a:t> = V/A</a:t>
            </a:r>
            <a:r>
              <a:rPr lang="en-US" altLang="en-US">
                <a:cs typeface="Times New Roman" panose="02020603050405020304" pitchFamily="18" charset="0"/>
              </a:rPr>
              <a:t> equation</a:t>
            </a:r>
          </a:p>
          <a:p>
            <a:pPr marL="990600" lvl="1" indent="-533400">
              <a:lnSpc>
                <a:spcPct val="90000"/>
              </a:lnSpc>
            </a:pPr>
            <a:r>
              <a:rPr lang="en-US" altLang="en-US" i="1">
                <a:latin typeface="Times New Roman" panose="02020603050405020304" pitchFamily="18" charset="0"/>
                <a:cs typeface="Times New Roman" panose="02020603050405020304" pitchFamily="18" charset="0"/>
              </a:rPr>
              <a:t>V</a:t>
            </a:r>
            <a:r>
              <a:rPr lang="en-US" altLang="en-US">
                <a:cs typeface="Times New Roman" panose="02020603050405020304" pitchFamily="18" charset="0"/>
              </a:rPr>
              <a:t> is the resultant shear force on cross-sectional area </a:t>
            </a:r>
            <a:r>
              <a:rPr lang="en-US" altLang="en-US" i="1">
                <a:latin typeface="Times New Roman" panose="02020603050405020304" pitchFamily="18" charset="0"/>
                <a:cs typeface="Times New Roman" panose="02020603050405020304" pitchFamily="18" charset="0"/>
              </a:rPr>
              <a:t>A</a:t>
            </a:r>
          </a:p>
          <a:p>
            <a:pPr marL="990600" lvl="1" indent="-533400">
              <a:lnSpc>
                <a:spcPct val="90000"/>
              </a:lnSpc>
            </a:pPr>
            <a:r>
              <a:rPr lang="en-US" altLang="en-US">
                <a:cs typeface="Times New Roman" panose="02020603050405020304" pitchFamily="18" charset="0"/>
              </a:rPr>
              <a:t>Formula is used mostly to find average shear stress in fasteners or in parts for connections</a:t>
            </a:r>
            <a:endParaRPr lang="en-US" altLang="en-US"/>
          </a:p>
        </p:txBody>
      </p:sp>
    </p:spTree>
    <p:extLst>
      <p:ext uri="{BB962C8B-B14F-4D97-AF65-F5344CB8AC3E}">
        <p14:creationId xmlns:p14="http://schemas.microsoft.com/office/powerpoint/2010/main" val="194629528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8327F231-E13C-4102-A999-382D2991727F}" type="slidenum">
              <a:rPr lang="en-US">
                <a:latin typeface="Arial" panose="020B0604020202020204" pitchFamily="34" charset="0"/>
              </a:rPr>
              <a:pPr eaLnBrk="1" hangingPunct="1"/>
              <a:t>113</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a:t>CHAPTER REVIEW</a:t>
            </a:r>
          </a:p>
        </p:txBody>
      </p:sp>
      <p:sp>
        <p:nvSpPr>
          <p:cNvPr id="4" name="Rectangle 3"/>
          <p:cNvSpPr txBox="1">
            <a:spLocks noChangeArrowheads="1"/>
          </p:cNvSpPr>
          <p:nvPr/>
        </p:nvSpPr>
        <p:spPr bwMode="auto">
          <a:xfrm>
            <a:off x="381000" y="1066800"/>
            <a:ext cx="8153400" cy="3581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r>
              <a:rPr lang="en-US" altLang="en-US"/>
              <a:t>Design of any simple connection requires that</a:t>
            </a:r>
          </a:p>
          <a:p>
            <a:pPr marL="990600" lvl="1" indent="-533400"/>
            <a:r>
              <a:rPr lang="en-US" altLang="en-US"/>
              <a:t>Average stress along any cross-section not exceed a factor of safety (F.S.) or</a:t>
            </a:r>
          </a:p>
          <a:p>
            <a:pPr marL="990600" lvl="1" indent="-533400"/>
            <a:r>
              <a:rPr lang="en-US" altLang="en-US"/>
              <a:t>Allowable value of </a:t>
            </a:r>
            <a:r>
              <a:rPr lang="el-GR" altLang="en-US">
                <a:cs typeface="Times New Roman" panose="02020603050405020304" pitchFamily="18" charset="0"/>
              </a:rPr>
              <a:t>σ</a:t>
            </a:r>
            <a:r>
              <a:rPr lang="en-US" altLang="en-US">
                <a:cs typeface="Times New Roman" panose="02020603050405020304" pitchFamily="18" charset="0"/>
              </a:rPr>
              <a:t>allow or </a:t>
            </a:r>
            <a:r>
              <a:rPr lang="el-GR" altLang="en-US">
                <a:cs typeface="Times New Roman" panose="02020603050405020304" pitchFamily="18" charset="0"/>
              </a:rPr>
              <a:t>τ</a:t>
            </a:r>
            <a:r>
              <a:rPr lang="en-US" altLang="en-US">
                <a:cs typeface="Times New Roman" panose="02020603050405020304" pitchFamily="18" charset="0"/>
              </a:rPr>
              <a:t>allow</a:t>
            </a:r>
          </a:p>
          <a:p>
            <a:pPr marL="990600" lvl="1" indent="-533400"/>
            <a:r>
              <a:rPr lang="en-US" altLang="en-US">
                <a:cs typeface="Times New Roman" panose="02020603050405020304" pitchFamily="18" charset="0"/>
              </a:rPr>
              <a:t>These values are reported in codes or standards and are deemed safe on basis of experiments or through experience</a:t>
            </a:r>
            <a:endParaRPr lang="en-US" altLang="en-US"/>
          </a:p>
        </p:txBody>
      </p:sp>
    </p:spTree>
    <p:extLst>
      <p:ext uri="{BB962C8B-B14F-4D97-AF65-F5344CB8AC3E}">
        <p14:creationId xmlns:p14="http://schemas.microsoft.com/office/powerpoint/2010/main" val="389701472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54263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0575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B8C9FCE8-D89F-4449-A8A2-A80E05C22FC7}" type="slidenum">
              <a:rPr lang="en-US">
                <a:latin typeface="Arial" panose="020B0604020202020204" pitchFamily="34" charset="0"/>
              </a:rPr>
              <a:pPr eaLnBrk="1" hangingPunct="1"/>
              <a:t>12</a:t>
            </a:fld>
            <a:endParaRPr lang="en-US">
              <a:latin typeface="Arial" panose="020B0604020202020204" pitchFamily="34" charset="0"/>
            </a:endParaRPr>
          </a:p>
        </p:txBody>
      </p:sp>
      <p:sp>
        <p:nvSpPr>
          <p:cNvPr id="3" name="Rectangle 2"/>
          <p:cNvSpPr>
            <a:spLocks noGrp="1" noChangeArrowheads="1"/>
          </p:cNvSpPr>
          <p:nvPr>
            <p:ph type="title"/>
          </p:nvPr>
        </p:nvSpPr>
        <p:spPr>
          <a:xfrm>
            <a:off x="57150" y="500063"/>
            <a:ext cx="8763000" cy="457200"/>
          </a:xfrm>
        </p:spPr>
        <p:txBody>
          <a:bodyPr/>
          <a:lstStyle/>
          <a:p>
            <a:pPr eaLnBrk="1" hangingPunct="1"/>
            <a:r>
              <a:rPr lang="en-US" altLang="en-US"/>
              <a:t>EXAMPLE 1.1 (SOLN)</a:t>
            </a:r>
          </a:p>
        </p:txBody>
      </p:sp>
      <p:grpSp>
        <p:nvGrpSpPr>
          <p:cNvPr id="4" name="Group 11"/>
          <p:cNvGrpSpPr>
            <a:grpSpLocks/>
          </p:cNvGrpSpPr>
          <p:nvPr/>
        </p:nvGrpSpPr>
        <p:grpSpPr bwMode="auto">
          <a:xfrm>
            <a:off x="990600" y="1752600"/>
            <a:ext cx="7086600" cy="3429000"/>
            <a:chOff x="624" y="1344"/>
            <a:chExt cx="4464" cy="2160"/>
          </a:xfrm>
        </p:grpSpPr>
        <p:sp>
          <p:nvSpPr>
            <p:cNvPr id="5" name="Rectangle 9"/>
            <p:cNvSpPr>
              <a:spLocks noChangeArrowheads="1"/>
            </p:cNvSpPr>
            <p:nvPr/>
          </p:nvSpPr>
          <p:spPr bwMode="auto">
            <a:xfrm>
              <a:off x="624" y="1344"/>
              <a:ext cx="4464" cy="216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6" name="Text Box 6"/>
            <p:cNvSpPr txBox="1">
              <a:spLocks noChangeArrowheads="1"/>
            </p:cNvSpPr>
            <p:nvPr/>
          </p:nvSpPr>
          <p:spPr bwMode="auto">
            <a:xfrm>
              <a:off x="672" y="1467"/>
              <a:ext cx="4357" cy="195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spcBef>
                  <a:spcPct val="0"/>
                </a:spcBef>
                <a:buFontTx/>
                <a:buNone/>
              </a:pPr>
              <a:r>
                <a:rPr lang="en-US" altLang="en-US" dirty="0">
                  <a:latin typeface="Times New Roman" panose="02020603050405020304" pitchFamily="18" charset="0"/>
                  <a:cs typeface="Arial" panose="020B0604020202020204" pitchFamily="34" charset="0"/>
                </a:rPr>
                <a:t>Intensity (</a:t>
              </a:r>
              <a:r>
                <a:rPr lang="en-US" altLang="en-US" i="1" dirty="0">
                  <a:latin typeface="Times New Roman" panose="02020603050405020304" pitchFamily="18" charset="0"/>
                  <a:cs typeface="Arial" panose="020B0604020202020204" pitchFamily="34" charset="0"/>
                </a:rPr>
                <a:t>w</a:t>
              </a:r>
              <a:r>
                <a:rPr lang="en-US" altLang="en-US" dirty="0">
                  <a:latin typeface="Times New Roman" panose="02020603050405020304" pitchFamily="18" charset="0"/>
                  <a:cs typeface="Arial" panose="020B0604020202020204" pitchFamily="34" charset="0"/>
                </a:rPr>
                <a:t>) of loading at </a:t>
              </a:r>
              <a:r>
                <a:rPr lang="en-US" altLang="en-US" i="1" dirty="0">
                  <a:latin typeface="Times New Roman" panose="02020603050405020304" pitchFamily="18" charset="0"/>
                  <a:cs typeface="Arial" panose="020B0604020202020204" pitchFamily="34" charset="0"/>
                </a:rPr>
                <a:t>C</a:t>
              </a:r>
              <a:r>
                <a:rPr lang="en-US" altLang="en-US" dirty="0">
                  <a:latin typeface="Times New Roman" panose="02020603050405020304" pitchFamily="18" charset="0"/>
                  <a:cs typeface="Arial" panose="020B0604020202020204" pitchFamily="34" charset="0"/>
                </a:rPr>
                <a:t> (by proportion)</a:t>
              </a:r>
            </a:p>
            <a:p>
              <a:pPr algn="ctr" eaLnBrk="1" hangingPunct="1">
                <a:spcBef>
                  <a:spcPct val="0"/>
                </a:spcBef>
                <a:buFontTx/>
                <a:buNone/>
              </a:pPr>
              <a:r>
                <a:rPr lang="en-US" altLang="en-US" i="1" dirty="0">
                  <a:latin typeface="Times New Roman" panose="02020603050405020304" pitchFamily="18" charset="0"/>
                  <a:cs typeface="Arial" panose="020B0604020202020204" pitchFamily="34" charset="0"/>
                </a:rPr>
                <a:t>w</a:t>
              </a:r>
              <a:r>
                <a:rPr lang="en-US" altLang="en-US" dirty="0">
                  <a:latin typeface="Times New Roman" panose="02020603050405020304" pitchFamily="18" charset="0"/>
                  <a:cs typeface="Arial" panose="020B0604020202020204" pitchFamily="34" charset="0"/>
                </a:rPr>
                <a:t>/6 m = (270 N/m)/9 m</a:t>
              </a:r>
            </a:p>
            <a:p>
              <a:pPr algn="ctr" eaLnBrk="1" hangingPunct="1">
                <a:spcBef>
                  <a:spcPct val="0"/>
                </a:spcBef>
                <a:buFontTx/>
                <a:buNone/>
              </a:pPr>
              <a:r>
                <a:rPr lang="en-US" altLang="en-US" i="1" dirty="0">
                  <a:latin typeface="Times New Roman" panose="02020603050405020304" pitchFamily="18" charset="0"/>
                  <a:cs typeface="Arial" panose="020B0604020202020204" pitchFamily="34" charset="0"/>
                </a:rPr>
                <a:t>w</a:t>
              </a:r>
              <a:r>
                <a:rPr lang="en-US" altLang="en-US" dirty="0">
                  <a:latin typeface="Times New Roman" panose="02020603050405020304" pitchFamily="18" charset="0"/>
                  <a:cs typeface="Arial" panose="020B0604020202020204" pitchFamily="34" charset="0"/>
                </a:rPr>
                <a:t> = 180 N/m</a:t>
              </a:r>
            </a:p>
            <a:p>
              <a:pPr algn="ctr" eaLnBrk="1" hangingPunct="1">
                <a:spcBef>
                  <a:spcPct val="0"/>
                </a:spcBef>
                <a:buFontTx/>
                <a:buNone/>
              </a:pPr>
              <a:endParaRPr lang="en-US" altLang="en-US" dirty="0">
                <a:latin typeface="Times New Roman" panose="02020603050405020304" pitchFamily="18" charset="0"/>
                <a:cs typeface="Arial" panose="020B0604020202020204" pitchFamily="34" charset="0"/>
              </a:endParaRPr>
            </a:p>
            <a:p>
              <a:pPr algn="ctr" eaLnBrk="1" hangingPunct="1">
                <a:spcBef>
                  <a:spcPct val="0"/>
                </a:spcBef>
                <a:buFontTx/>
                <a:buNone/>
              </a:pPr>
              <a:r>
                <a:rPr lang="en-US" altLang="en-US" i="1" dirty="0">
                  <a:latin typeface="Times New Roman" panose="02020603050405020304" pitchFamily="18" charset="0"/>
                  <a:cs typeface="Arial" panose="020B0604020202020204" pitchFamily="34" charset="0"/>
                </a:rPr>
                <a:t>F</a:t>
              </a:r>
              <a:r>
                <a:rPr lang="en-US" altLang="en-US" dirty="0">
                  <a:latin typeface="Times New Roman" panose="02020603050405020304" pitchFamily="18" charset="0"/>
                  <a:cs typeface="Arial" panose="020B0604020202020204" pitchFamily="34" charset="0"/>
                </a:rPr>
                <a:t> = </a:t>
              </a:r>
              <a:r>
                <a:rPr lang="en-US" altLang="en-US" dirty="0">
                  <a:latin typeface="Times New Roman" panose="02020603050405020304" pitchFamily="18" charset="0"/>
                  <a:cs typeface="Times New Roman" panose="02020603050405020304" pitchFamily="18" charset="0"/>
                </a:rPr>
                <a:t>½ (180 N/m)(6 m) = 540 N </a:t>
              </a:r>
              <a:r>
                <a:rPr lang="en-US" altLang="en-US" sz="2400" dirty="0">
                  <a:latin typeface="Times New Roman" panose="02020603050405020304" pitchFamily="18" charset="0"/>
                  <a:cs typeface="Times New Roman" panose="02020603050405020304" pitchFamily="18" charset="0"/>
                </a:rPr>
                <a:t>(area of triangle)</a:t>
              </a:r>
            </a:p>
            <a:p>
              <a:pPr algn="ctr" eaLnBrk="1" hangingPunct="1">
                <a:spcBef>
                  <a:spcPct val="0"/>
                </a:spcBef>
                <a:buFontTx/>
                <a:buNone/>
              </a:pPr>
              <a:endParaRPr lang="en-US" altLang="en-US" i="1" dirty="0">
                <a:latin typeface="Times New Roman" panose="02020603050405020304" pitchFamily="18" charset="0"/>
                <a:cs typeface="Times New Roman" panose="02020603050405020304" pitchFamily="18" charset="0"/>
              </a:endParaRPr>
            </a:p>
            <a:p>
              <a:pPr algn="ctr" eaLnBrk="1" hangingPunct="1">
                <a:spcBef>
                  <a:spcPct val="0"/>
                </a:spcBef>
                <a:buFontTx/>
                <a:buNone/>
              </a:pPr>
              <a:r>
                <a:rPr lang="en-US" altLang="en-US" i="1" dirty="0">
                  <a:latin typeface="Times New Roman" panose="02020603050405020304" pitchFamily="18" charset="0"/>
                  <a:cs typeface="Times New Roman" panose="02020603050405020304" pitchFamily="18" charset="0"/>
                </a:rPr>
                <a:t>F</a:t>
              </a:r>
              <a:r>
                <a:rPr lang="en-US" altLang="en-US" dirty="0">
                  <a:latin typeface="Times New Roman" panose="02020603050405020304" pitchFamily="18" charset="0"/>
                  <a:cs typeface="Times New Roman" panose="02020603050405020304" pitchFamily="18" charset="0"/>
                </a:rPr>
                <a:t> acts 1/3(6 m) = 2 m from </a:t>
              </a:r>
              <a:r>
                <a:rPr lang="en-US" altLang="en-US" i="1" dirty="0">
                  <a:latin typeface="Times New Roman" panose="02020603050405020304" pitchFamily="18" charset="0"/>
                  <a:cs typeface="Times New Roman" panose="02020603050405020304" pitchFamily="18" charset="0"/>
                </a:rPr>
                <a:t>C</a:t>
              </a:r>
              <a:r>
                <a:rPr lang="en-US" altLang="en-US" dirty="0">
                  <a:latin typeface="Times New Roman" panose="02020603050405020304" pitchFamily="18" charset="0"/>
                  <a:cs typeface="Times New Roman" panose="02020603050405020304" pitchFamily="18" charset="0"/>
                </a:rPr>
                <a:t>.</a:t>
              </a:r>
            </a:p>
          </p:txBody>
        </p:sp>
      </p:grpSp>
      <p:sp>
        <p:nvSpPr>
          <p:cNvPr id="7" name="Rectangle 8"/>
          <p:cNvSpPr>
            <a:spLocks noChangeArrowheads="1"/>
          </p:cNvSpPr>
          <p:nvPr/>
        </p:nvSpPr>
        <p:spPr bwMode="auto">
          <a:xfrm>
            <a:off x="152400" y="1066800"/>
            <a:ext cx="4495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solidFill>
                  <a:schemeClr val="accent2"/>
                </a:solidFill>
              </a:rPr>
              <a:t>Free-Body Diagram:</a:t>
            </a:r>
          </a:p>
        </p:txBody>
      </p:sp>
    </p:spTree>
    <p:extLst>
      <p:ext uri="{BB962C8B-B14F-4D97-AF65-F5344CB8AC3E}">
        <p14:creationId xmlns:p14="http://schemas.microsoft.com/office/powerpoint/2010/main" val="2818926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7576A497-88E3-422F-AC7F-6E78E3C5E805}" type="slidenum">
              <a:rPr lang="en-US">
                <a:latin typeface="Arial" panose="020B0604020202020204" pitchFamily="34" charset="0"/>
              </a:rPr>
              <a:pPr eaLnBrk="1" hangingPunct="1"/>
              <a:t>13</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69900"/>
            <a:ext cx="8763000" cy="457200"/>
          </a:xfrm>
        </p:spPr>
        <p:txBody>
          <a:bodyPr/>
          <a:lstStyle/>
          <a:p>
            <a:pPr eaLnBrk="1" hangingPunct="1"/>
            <a:r>
              <a:rPr lang="en-US" altLang="en-US"/>
              <a:t>EXAMPLE 1.1 (SOLN)</a:t>
            </a:r>
          </a:p>
        </p:txBody>
      </p:sp>
      <p:sp>
        <p:nvSpPr>
          <p:cNvPr id="4" name="Rectangle 3"/>
          <p:cNvSpPr txBox="1">
            <a:spLocks noChangeArrowheads="1"/>
          </p:cNvSpPr>
          <p:nvPr/>
        </p:nvSpPr>
        <p:spPr bwMode="auto">
          <a:xfrm>
            <a:off x="381000" y="1066800"/>
            <a:ext cx="4495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a:solidFill>
                  <a:schemeClr val="accent2"/>
                </a:solidFill>
              </a:rPr>
              <a:t>Equilibrium equations:</a:t>
            </a:r>
          </a:p>
        </p:txBody>
      </p:sp>
      <p:grpSp>
        <p:nvGrpSpPr>
          <p:cNvPr id="5" name="Group 31"/>
          <p:cNvGrpSpPr>
            <a:grpSpLocks/>
          </p:cNvGrpSpPr>
          <p:nvPr/>
        </p:nvGrpSpPr>
        <p:grpSpPr bwMode="auto">
          <a:xfrm>
            <a:off x="1295400" y="1676400"/>
            <a:ext cx="6553200" cy="3429000"/>
            <a:chOff x="816" y="1152"/>
            <a:chExt cx="4128" cy="2160"/>
          </a:xfrm>
        </p:grpSpPr>
        <p:sp>
          <p:nvSpPr>
            <p:cNvPr id="6" name="Rectangle 23"/>
            <p:cNvSpPr>
              <a:spLocks noChangeArrowheads="1"/>
            </p:cNvSpPr>
            <p:nvPr/>
          </p:nvSpPr>
          <p:spPr bwMode="auto">
            <a:xfrm>
              <a:off x="816" y="1152"/>
              <a:ext cx="4128" cy="216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7" name="Rectangle 21"/>
            <p:cNvSpPr>
              <a:spLocks noChangeArrowheads="1"/>
            </p:cNvSpPr>
            <p:nvPr/>
          </p:nvSpPr>
          <p:spPr bwMode="auto">
            <a:xfrm>
              <a:off x="864" y="1200"/>
              <a:ext cx="3024" cy="1584"/>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8" name="Text Box 5"/>
            <p:cNvSpPr txBox="1">
              <a:spLocks noChangeArrowheads="1"/>
            </p:cNvSpPr>
            <p:nvPr/>
          </p:nvSpPr>
          <p:spPr bwMode="auto">
            <a:xfrm>
              <a:off x="1366" y="1193"/>
              <a:ext cx="95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latin typeface="Times New Roman" panose="02020603050405020304" pitchFamily="18" charset="0"/>
                </a:rPr>
                <a:t>∑ </a:t>
              </a:r>
              <a:r>
                <a:rPr lang="en-US" altLang="en-US" i="1">
                  <a:latin typeface="Times New Roman" panose="02020603050405020304" pitchFamily="18" charset="0"/>
                  <a:cs typeface="Arial" panose="020B0604020202020204" pitchFamily="34" charset="0"/>
                </a:rPr>
                <a:t>F</a:t>
              </a:r>
              <a:r>
                <a:rPr lang="en-US" altLang="en-US" i="1" baseline="-25000">
                  <a:latin typeface="Times New Roman" panose="02020603050405020304" pitchFamily="18" charset="0"/>
                  <a:cs typeface="Arial" panose="020B0604020202020204" pitchFamily="34" charset="0"/>
                </a:rPr>
                <a:t>x</a:t>
              </a:r>
              <a:r>
                <a:rPr lang="en-US" altLang="en-US">
                  <a:cs typeface="Arial" panose="020B0604020202020204" pitchFamily="34" charset="0"/>
                </a:rPr>
                <a:t> </a:t>
              </a:r>
              <a:r>
                <a:rPr lang="en-US" altLang="en-US">
                  <a:latin typeface="Times New Roman" panose="02020603050405020304" pitchFamily="18" charset="0"/>
                  <a:cs typeface="Arial" panose="020B0604020202020204" pitchFamily="34" charset="0"/>
                </a:rPr>
                <a:t>= 0;</a:t>
              </a:r>
            </a:p>
          </p:txBody>
        </p:sp>
        <p:sp>
          <p:nvSpPr>
            <p:cNvPr id="9" name="Text Box 6"/>
            <p:cNvSpPr txBox="1">
              <a:spLocks noChangeArrowheads="1"/>
            </p:cNvSpPr>
            <p:nvPr/>
          </p:nvSpPr>
          <p:spPr bwMode="auto">
            <a:xfrm>
              <a:off x="1357" y="1860"/>
              <a:ext cx="95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latin typeface="Times New Roman" panose="02020603050405020304" pitchFamily="18" charset="0"/>
                </a:rPr>
                <a:t>∑ </a:t>
              </a:r>
              <a:r>
                <a:rPr lang="en-US" altLang="en-US" i="1">
                  <a:latin typeface="Times New Roman" panose="02020603050405020304" pitchFamily="18" charset="0"/>
                  <a:cs typeface="Arial" panose="020B0604020202020204" pitchFamily="34" charset="0"/>
                </a:rPr>
                <a:t>F</a:t>
              </a:r>
              <a:r>
                <a:rPr lang="en-US" altLang="en-US" i="1" baseline="-25000">
                  <a:latin typeface="Times New Roman" panose="02020603050405020304" pitchFamily="18" charset="0"/>
                  <a:cs typeface="Arial" panose="020B0604020202020204" pitchFamily="34" charset="0"/>
                </a:rPr>
                <a:t>y</a:t>
              </a:r>
              <a:r>
                <a:rPr lang="en-US" altLang="en-US">
                  <a:cs typeface="Arial" panose="020B0604020202020204" pitchFamily="34" charset="0"/>
                </a:rPr>
                <a:t> </a:t>
              </a:r>
              <a:r>
                <a:rPr lang="en-US" altLang="en-US">
                  <a:latin typeface="Times New Roman" panose="02020603050405020304" pitchFamily="18" charset="0"/>
                  <a:cs typeface="Arial" panose="020B0604020202020204" pitchFamily="34" charset="0"/>
                </a:rPr>
                <a:t>= 0;</a:t>
              </a:r>
            </a:p>
          </p:txBody>
        </p:sp>
        <p:sp>
          <p:nvSpPr>
            <p:cNvPr id="10" name="Text Box 7"/>
            <p:cNvSpPr txBox="1">
              <a:spLocks noChangeArrowheads="1"/>
            </p:cNvSpPr>
            <p:nvPr/>
          </p:nvSpPr>
          <p:spPr bwMode="auto">
            <a:xfrm>
              <a:off x="1341" y="2601"/>
              <a:ext cx="99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latin typeface="Times New Roman" panose="02020603050405020304" pitchFamily="18" charset="0"/>
                </a:rPr>
                <a:t>∑ </a:t>
              </a:r>
              <a:r>
                <a:rPr lang="en-US" altLang="en-US" i="1">
                  <a:latin typeface="Times New Roman" panose="02020603050405020304" pitchFamily="18" charset="0"/>
                  <a:cs typeface="Arial" panose="020B0604020202020204" pitchFamily="34" charset="0"/>
                </a:rPr>
                <a:t>M</a:t>
              </a:r>
              <a:r>
                <a:rPr lang="en-US" altLang="en-US" i="1" baseline="-25000">
                  <a:latin typeface="Times New Roman" panose="02020603050405020304" pitchFamily="18" charset="0"/>
                  <a:cs typeface="Arial" panose="020B0604020202020204" pitchFamily="34" charset="0"/>
                </a:rPr>
                <a:t>c</a:t>
              </a:r>
              <a:r>
                <a:rPr lang="en-US" altLang="en-US">
                  <a:latin typeface="Times New Roman" panose="02020603050405020304" pitchFamily="18" charset="0"/>
                  <a:cs typeface="Arial" panose="020B0604020202020204" pitchFamily="34" charset="0"/>
                </a:rPr>
                <a:t> = 0;</a:t>
              </a:r>
            </a:p>
          </p:txBody>
        </p:sp>
        <p:sp>
          <p:nvSpPr>
            <p:cNvPr id="11" name="Text Box 8"/>
            <p:cNvSpPr txBox="1">
              <a:spLocks noChangeArrowheads="1"/>
            </p:cNvSpPr>
            <p:nvPr/>
          </p:nvSpPr>
          <p:spPr bwMode="auto">
            <a:xfrm>
              <a:off x="2978" y="1246"/>
              <a:ext cx="926"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spcBef>
                  <a:spcPct val="0"/>
                </a:spcBef>
                <a:buFontTx/>
                <a:buNone/>
              </a:pPr>
              <a:r>
                <a:rPr lang="en-US" altLang="en-US" i="1">
                  <a:cs typeface="Arial" panose="020B0604020202020204" pitchFamily="34" charset="0"/>
                </a:rPr>
                <a:t> </a:t>
              </a:r>
              <a:r>
                <a:rPr lang="en-US" altLang="en-US">
                  <a:latin typeface="Times New Roman" panose="02020603050405020304" pitchFamily="18" charset="0"/>
                </a:rPr>
                <a:t>− </a:t>
              </a:r>
              <a:r>
                <a:rPr lang="en-US" altLang="en-US" i="1">
                  <a:latin typeface="Times New Roman" panose="02020603050405020304" pitchFamily="18" charset="0"/>
                  <a:cs typeface="Arial" panose="020B0604020202020204" pitchFamily="34" charset="0"/>
                </a:rPr>
                <a:t>N</a:t>
              </a:r>
              <a:r>
                <a:rPr lang="en-US" altLang="en-US" i="1" baseline="-25000">
                  <a:latin typeface="Times New Roman" panose="02020603050405020304" pitchFamily="18" charset="0"/>
                  <a:cs typeface="Arial" panose="020B0604020202020204" pitchFamily="34" charset="0"/>
                </a:rPr>
                <a:t>c</a:t>
              </a:r>
              <a:r>
                <a:rPr lang="en-US" altLang="en-US">
                  <a:latin typeface="Times New Roman" panose="02020603050405020304" pitchFamily="18" charset="0"/>
                  <a:cs typeface="Arial" panose="020B0604020202020204" pitchFamily="34" charset="0"/>
                </a:rPr>
                <a:t> = 0</a:t>
              </a:r>
            </a:p>
            <a:p>
              <a:pPr algn="ctr" eaLnBrk="1" hangingPunct="1">
                <a:spcBef>
                  <a:spcPct val="0"/>
                </a:spcBef>
                <a:buFontTx/>
                <a:buNone/>
              </a:pPr>
              <a:r>
                <a:rPr lang="en-US" altLang="en-US" i="1">
                  <a:latin typeface="Times New Roman" panose="02020603050405020304" pitchFamily="18" charset="0"/>
                </a:rPr>
                <a:t>N</a:t>
              </a:r>
              <a:r>
                <a:rPr lang="en-US" altLang="en-US" i="1" baseline="-25000">
                  <a:latin typeface="Times New Roman" panose="02020603050405020304" pitchFamily="18" charset="0"/>
                </a:rPr>
                <a:t>c</a:t>
              </a:r>
              <a:r>
                <a:rPr lang="en-US" altLang="en-US">
                  <a:latin typeface="Times New Roman" panose="02020603050405020304" pitchFamily="18" charset="0"/>
                </a:rPr>
                <a:t> = 0</a:t>
              </a:r>
            </a:p>
          </p:txBody>
        </p:sp>
        <p:sp>
          <p:nvSpPr>
            <p:cNvPr id="12" name="Text Box 9"/>
            <p:cNvSpPr txBox="1">
              <a:spLocks noChangeArrowheads="1"/>
            </p:cNvSpPr>
            <p:nvPr/>
          </p:nvSpPr>
          <p:spPr bwMode="auto">
            <a:xfrm>
              <a:off x="2753" y="1873"/>
              <a:ext cx="1462"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spcBef>
                  <a:spcPct val="0"/>
                </a:spcBef>
                <a:buFontTx/>
                <a:buNone/>
              </a:pPr>
              <a:r>
                <a:rPr lang="en-US" altLang="en-US" i="1">
                  <a:latin typeface="Times New Roman" panose="02020603050405020304" pitchFamily="18" charset="0"/>
                  <a:cs typeface="Arial" panose="020B0604020202020204" pitchFamily="34" charset="0"/>
                </a:rPr>
                <a:t>V</a:t>
              </a:r>
              <a:r>
                <a:rPr lang="en-US" altLang="en-US" i="1" baseline="-25000">
                  <a:latin typeface="Times New Roman" panose="02020603050405020304" pitchFamily="18" charset="0"/>
                  <a:cs typeface="Arial" panose="020B0604020202020204" pitchFamily="34" charset="0"/>
                </a:rPr>
                <a:t>c</a:t>
              </a:r>
              <a:r>
                <a:rPr lang="en-US" altLang="en-US">
                  <a:latin typeface="Times New Roman" panose="02020603050405020304" pitchFamily="18" charset="0"/>
                  <a:cs typeface="Arial" panose="020B0604020202020204" pitchFamily="34" charset="0"/>
                </a:rPr>
                <a:t> </a:t>
              </a:r>
              <a:r>
                <a:rPr lang="en-US" altLang="en-US">
                  <a:latin typeface="Times New Roman" panose="02020603050405020304" pitchFamily="18" charset="0"/>
                </a:rPr>
                <a:t>− 540 N </a:t>
              </a:r>
              <a:r>
                <a:rPr lang="en-US" altLang="en-US">
                  <a:latin typeface="Times New Roman" panose="02020603050405020304" pitchFamily="18" charset="0"/>
                  <a:cs typeface="Arial" panose="020B0604020202020204" pitchFamily="34" charset="0"/>
                </a:rPr>
                <a:t>= 0</a:t>
              </a:r>
            </a:p>
            <a:p>
              <a:pPr algn="ctr" eaLnBrk="1" hangingPunct="1">
                <a:spcBef>
                  <a:spcPct val="0"/>
                </a:spcBef>
                <a:buFontTx/>
                <a:buNone/>
              </a:pPr>
              <a:r>
                <a:rPr lang="en-US" altLang="en-US" i="1">
                  <a:latin typeface="Times New Roman" panose="02020603050405020304" pitchFamily="18" charset="0"/>
                </a:rPr>
                <a:t>V</a:t>
              </a:r>
              <a:r>
                <a:rPr lang="en-US" altLang="en-US" i="1" baseline="-25000">
                  <a:latin typeface="Times New Roman" panose="02020603050405020304" pitchFamily="18" charset="0"/>
                </a:rPr>
                <a:t>c</a:t>
              </a:r>
              <a:r>
                <a:rPr lang="en-US" altLang="en-US">
                  <a:latin typeface="Times New Roman" panose="02020603050405020304" pitchFamily="18" charset="0"/>
                </a:rPr>
                <a:t> = 540 N</a:t>
              </a:r>
            </a:p>
          </p:txBody>
        </p:sp>
        <p:sp>
          <p:nvSpPr>
            <p:cNvPr id="13" name="Text Box 10"/>
            <p:cNvSpPr txBox="1">
              <a:spLocks noChangeArrowheads="1"/>
            </p:cNvSpPr>
            <p:nvPr/>
          </p:nvSpPr>
          <p:spPr bwMode="auto">
            <a:xfrm>
              <a:off x="2502" y="2602"/>
              <a:ext cx="2186"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spcBef>
                  <a:spcPct val="0"/>
                </a:spcBef>
                <a:buFontTx/>
                <a:buNone/>
              </a:pPr>
              <a:r>
                <a:rPr lang="en-US" altLang="en-US">
                  <a:latin typeface="Times New Roman" panose="02020603050405020304" pitchFamily="18" charset="0"/>
                </a:rPr>
                <a:t>−</a:t>
              </a:r>
              <a:r>
                <a:rPr lang="en-US" altLang="en-US" i="1">
                  <a:latin typeface="Times New Roman" panose="02020603050405020304" pitchFamily="18" charset="0"/>
                </a:rPr>
                <a:t>M</a:t>
              </a:r>
              <a:r>
                <a:rPr lang="en-US" altLang="en-US" i="1" baseline="-25000">
                  <a:latin typeface="Times New Roman" panose="02020603050405020304" pitchFamily="18" charset="0"/>
                  <a:cs typeface="Arial" panose="020B0604020202020204" pitchFamily="34" charset="0"/>
                </a:rPr>
                <a:t>c</a:t>
              </a:r>
              <a:r>
                <a:rPr lang="en-US" altLang="en-US">
                  <a:latin typeface="Times New Roman" panose="02020603050405020304" pitchFamily="18" charset="0"/>
                  <a:cs typeface="Arial" panose="020B0604020202020204" pitchFamily="34" charset="0"/>
                </a:rPr>
                <a:t> </a:t>
              </a:r>
              <a:r>
                <a:rPr lang="en-US" altLang="en-US">
                  <a:latin typeface="Times New Roman" panose="02020603050405020304" pitchFamily="18" charset="0"/>
                </a:rPr>
                <a:t>− 504 N (2 m) </a:t>
              </a:r>
              <a:r>
                <a:rPr lang="en-US" altLang="en-US">
                  <a:latin typeface="Times New Roman" panose="02020603050405020304" pitchFamily="18" charset="0"/>
                  <a:cs typeface="Arial" panose="020B0604020202020204" pitchFamily="34" charset="0"/>
                </a:rPr>
                <a:t>= 0</a:t>
              </a:r>
            </a:p>
            <a:p>
              <a:pPr algn="ctr" eaLnBrk="1" hangingPunct="1">
                <a:spcBef>
                  <a:spcPct val="0"/>
                </a:spcBef>
                <a:buFontTx/>
                <a:buNone/>
              </a:pPr>
              <a:r>
                <a:rPr lang="en-US" altLang="en-US" i="1">
                  <a:latin typeface="Times New Roman" panose="02020603050405020304" pitchFamily="18" charset="0"/>
                </a:rPr>
                <a:t>M</a:t>
              </a:r>
              <a:r>
                <a:rPr lang="en-US" altLang="en-US" i="1" baseline="-25000">
                  <a:latin typeface="Times New Roman" panose="02020603050405020304" pitchFamily="18" charset="0"/>
                </a:rPr>
                <a:t>c</a:t>
              </a:r>
              <a:r>
                <a:rPr lang="en-US" altLang="en-US">
                  <a:latin typeface="Times New Roman" panose="02020603050405020304" pitchFamily="18" charset="0"/>
                </a:rPr>
                <a:t> = −1080 N</a:t>
              </a:r>
              <a:r>
                <a:rPr lang="en-US" altLang="en-US">
                  <a:latin typeface="Times New Roman" panose="02020603050405020304" pitchFamily="18" charset="0"/>
                  <a:cs typeface="Times New Roman" panose="02020603050405020304" pitchFamily="18" charset="0"/>
                  <a:sym typeface="Symbol" panose="05050102010706020507" pitchFamily="18" charset="2"/>
                </a:rPr>
                <a:t>·</a:t>
              </a:r>
              <a:r>
                <a:rPr lang="en-US" altLang="en-US">
                  <a:latin typeface="Times New Roman" panose="02020603050405020304" pitchFamily="18" charset="0"/>
                </a:rPr>
                <a:t>m</a:t>
              </a:r>
            </a:p>
          </p:txBody>
        </p:sp>
        <p:grpSp>
          <p:nvGrpSpPr>
            <p:cNvPr id="14" name="Group 20"/>
            <p:cNvGrpSpPr>
              <a:grpSpLocks/>
            </p:cNvGrpSpPr>
            <p:nvPr/>
          </p:nvGrpSpPr>
          <p:grpSpPr bwMode="auto">
            <a:xfrm>
              <a:off x="960" y="1218"/>
              <a:ext cx="288" cy="327"/>
              <a:chOff x="288" y="2082"/>
              <a:chExt cx="288" cy="327"/>
            </a:xfrm>
          </p:grpSpPr>
          <p:sp>
            <p:nvSpPr>
              <p:cNvPr id="21" name="Text Box 12"/>
              <p:cNvSpPr txBox="1">
                <a:spLocks noChangeArrowheads="1"/>
              </p:cNvSpPr>
              <p:nvPr/>
            </p:nvSpPr>
            <p:spPr bwMode="auto">
              <a:xfrm>
                <a:off x="288" y="2082"/>
                <a:ext cx="24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t>+</a:t>
                </a:r>
              </a:p>
            </p:txBody>
          </p:sp>
          <p:sp>
            <p:nvSpPr>
              <p:cNvPr id="22" name="Line 13"/>
              <p:cNvSpPr>
                <a:spLocks noChangeShapeType="1"/>
              </p:cNvSpPr>
              <p:nvPr/>
            </p:nvSpPr>
            <p:spPr bwMode="auto">
              <a:xfrm>
                <a:off x="288" y="2352"/>
                <a:ext cx="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5" name="Group 19"/>
            <p:cNvGrpSpPr>
              <a:grpSpLocks/>
            </p:cNvGrpSpPr>
            <p:nvPr/>
          </p:nvGrpSpPr>
          <p:grpSpPr bwMode="auto">
            <a:xfrm>
              <a:off x="968" y="1929"/>
              <a:ext cx="247" cy="327"/>
              <a:chOff x="336" y="2562"/>
              <a:chExt cx="247" cy="327"/>
            </a:xfrm>
          </p:grpSpPr>
          <p:sp>
            <p:nvSpPr>
              <p:cNvPr id="19" name="Text Box 14"/>
              <p:cNvSpPr txBox="1">
                <a:spLocks noChangeArrowheads="1"/>
              </p:cNvSpPr>
              <p:nvPr/>
            </p:nvSpPr>
            <p:spPr bwMode="auto">
              <a:xfrm>
                <a:off x="336" y="2562"/>
                <a:ext cx="24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t>+</a:t>
                </a:r>
              </a:p>
            </p:txBody>
          </p:sp>
          <p:sp>
            <p:nvSpPr>
              <p:cNvPr id="20" name="Line 16"/>
              <p:cNvSpPr>
                <a:spLocks noChangeShapeType="1"/>
              </p:cNvSpPr>
              <p:nvPr/>
            </p:nvSpPr>
            <p:spPr bwMode="auto">
              <a:xfrm flipV="1">
                <a:off x="528" y="2592"/>
                <a:ext cx="0"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6" name="Group 18"/>
            <p:cNvGrpSpPr>
              <a:grpSpLocks/>
            </p:cNvGrpSpPr>
            <p:nvPr/>
          </p:nvGrpSpPr>
          <p:grpSpPr bwMode="auto">
            <a:xfrm>
              <a:off x="1008" y="2649"/>
              <a:ext cx="247" cy="327"/>
              <a:chOff x="384" y="3138"/>
              <a:chExt cx="247" cy="327"/>
            </a:xfrm>
          </p:grpSpPr>
          <p:sp>
            <p:nvSpPr>
              <p:cNvPr id="17" name="Text Box 15"/>
              <p:cNvSpPr txBox="1">
                <a:spLocks noChangeArrowheads="1"/>
              </p:cNvSpPr>
              <p:nvPr/>
            </p:nvSpPr>
            <p:spPr bwMode="auto">
              <a:xfrm>
                <a:off x="384" y="3138"/>
                <a:ext cx="24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t>+</a:t>
                </a:r>
              </a:p>
            </p:txBody>
          </p:sp>
          <p:sp>
            <p:nvSpPr>
              <p:cNvPr id="18" name="Arc 17"/>
              <p:cNvSpPr>
                <a:spLocks/>
              </p:cNvSpPr>
              <p:nvPr/>
            </p:nvSpPr>
            <p:spPr bwMode="auto">
              <a:xfrm flipH="1">
                <a:off x="384" y="3216"/>
                <a:ext cx="96" cy="14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chemeClr val="tx1"/>
                </a:solidFill>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23" name="Text Box 4"/>
          <p:cNvSpPr txBox="1">
            <a:spLocks noChangeArrowheads="1"/>
          </p:cNvSpPr>
          <p:nvPr/>
        </p:nvSpPr>
        <p:spPr bwMode="auto">
          <a:xfrm>
            <a:off x="419100" y="5222875"/>
            <a:ext cx="8305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dirty="0"/>
              <a:t>Negative sign of </a:t>
            </a:r>
            <a:r>
              <a:rPr lang="en-US" altLang="en-US" i="1" dirty="0"/>
              <a:t>M</a:t>
            </a:r>
            <a:r>
              <a:rPr lang="en-US" altLang="en-US" i="1" baseline="-25000" dirty="0"/>
              <a:t>c</a:t>
            </a:r>
            <a:r>
              <a:rPr lang="en-US" altLang="en-US" dirty="0"/>
              <a:t> means it acts in the opposite direction to that shown</a:t>
            </a:r>
          </a:p>
        </p:txBody>
      </p:sp>
    </p:spTree>
    <p:extLst>
      <p:ext uri="{BB962C8B-B14F-4D97-AF65-F5344CB8AC3E}">
        <p14:creationId xmlns:p14="http://schemas.microsoft.com/office/powerpoint/2010/main" val="3718226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02306E47-CDED-4F74-B052-F935053AAABE}" type="slidenum">
              <a:rPr lang="en-US">
                <a:latin typeface="Arial" panose="020B0604020202020204" pitchFamily="34" charset="0"/>
              </a:rPr>
              <a:pPr eaLnBrk="1" hangingPunct="1"/>
              <a:t>14</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a:t>Review of Statics</a:t>
            </a:r>
          </a:p>
        </p:txBody>
      </p:sp>
      <p:pic>
        <p:nvPicPr>
          <p:cNvPr id="4" name="Picture 3"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5" y="1295400"/>
            <a:ext cx="5019675" cy="3640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4"/>
          <p:cNvSpPr txBox="1">
            <a:spLocks noChangeArrowheads="1"/>
          </p:cNvSpPr>
          <p:nvPr/>
        </p:nvSpPr>
        <p:spPr bwMode="auto">
          <a:xfrm>
            <a:off x="5373688" y="1371600"/>
            <a:ext cx="3675062"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latin typeface="Times New Roman" panose="02020603050405020304" pitchFamily="18" charset="0"/>
              </a:rPr>
              <a:t>The structure is designed to support a 30 kN load</a:t>
            </a:r>
          </a:p>
        </p:txBody>
      </p:sp>
      <p:sp>
        <p:nvSpPr>
          <p:cNvPr id="6" name="Text Box 5"/>
          <p:cNvSpPr txBox="1">
            <a:spLocks noChangeArrowheads="1"/>
          </p:cNvSpPr>
          <p:nvPr/>
        </p:nvSpPr>
        <p:spPr bwMode="auto">
          <a:xfrm>
            <a:off x="5373688" y="3581400"/>
            <a:ext cx="3770312"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latin typeface="Times New Roman" panose="02020603050405020304" pitchFamily="18" charset="0"/>
              </a:rPr>
              <a:t>Perform a static analysis to determine the internal force in each structural member and the reaction forces at the supports</a:t>
            </a:r>
          </a:p>
        </p:txBody>
      </p:sp>
      <p:sp>
        <p:nvSpPr>
          <p:cNvPr id="7" name="Text Box 6"/>
          <p:cNvSpPr txBox="1">
            <a:spLocks noChangeArrowheads="1"/>
          </p:cNvSpPr>
          <p:nvPr/>
        </p:nvSpPr>
        <p:spPr bwMode="auto">
          <a:xfrm>
            <a:off x="5373688" y="2171700"/>
            <a:ext cx="3706812"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latin typeface="Times New Roman" panose="02020603050405020304" pitchFamily="18" charset="0"/>
              </a:rPr>
              <a:t>The structure consists of a beam and rod joined by pins (zero moment connections) at the junctions and supports</a:t>
            </a:r>
          </a:p>
        </p:txBody>
      </p:sp>
    </p:spTree>
    <p:extLst>
      <p:ext uri="{BB962C8B-B14F-4D97-AF65-F5344CB8AC3E}">
        <p14:creationId xmlns:p14="http://schemas.microsoft.com/office/powerpoint/2010/main" val="2180070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AA8B7047-70C7-414D-BD38-3CC6CDE22FA1}" type="slidenum">
              <a:rPr lang="en-US">
                <a:latin typeface="Arial" panose="020B0604020202020204" pitchFamily="34" charset="0"/>
              </a:rPr>
              <a:pPr eaLnBrk="1" hangingPunct="1"/>
              <a:t>15</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a:t>Structure Free-Body Diagram</a:t>
            </a:r>
          </a:p>
        </p:txBody>
      </p:sp>
      <p:pic>
        <p:nvPicPr>
          <p:cNvPr id="4" name="Picture 3"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313" y="1192213"/>
            <a:ext cx="3940175" cy="438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4"/>
          <p:cNvSpPr txBox="1">
            <a:spLocks noChangeArrowheads="1"/>
          </p:cNvSpPr>
          <p:nvPr/>
        </p:nvSpPr>
        <p:spPr bwMode="auto">
          <a:xfrm>
            <a:off x="4265613" y="1108075"/>
            <a:ext cx="4697412"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t>Structure is detached from supports and the loads and reaction forces are indicated</a:t>
            </a:r>
          </a:p>
        </p:txBody>
      </p:sp>
      <p:sp>
        <p:nvSpPr>
          <p:cNvPr id="6" name="Text Box 5"/>
          <p:cNvSpPr txBox="1">
            <a:spLocks noChangeArrowheads="1"/>
          </p:cNvSpPr>
          <p:nvPr/>
        </p:nvSpPr>
        <p:spPr bwMode="auto">
          <a:xfrm>
            <a:off x="4265613" y="5362575"/>
            <a:ext cx="4724400"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lnSpc>
                <a:spcPct val="130000"/>
              </a:lnSpc>
              <a:spcBef>
                <a:spcPct val="50000"/>
              </a:spcBef>
            </a:pPr>
            <a:r>
              <a:rPr lang="en-US" altLang="en-US" sz="2000" i="1"/>
              <a:t>A</a:t>
            </a:r>
            <a:r>
              <a:rPr lang="en-US" altLang="en-US" sz="2000" i="1" baseline="-25000"/>
              <a:t>y</a:t>
            </a:r>
            <a:r>
              <a:rPr lang="en-US" altLang="en-US" sz="2000"/>
              <a:t> and </a:t>
            </a:r>
            <a:r>
              <a:rPr lang="en-US" altLang="en-US" sz="2000" i="1"/>
              <a:t>C</a:t>
            </a:r>
            <a:r>
              <a:rPr lang="en-US" altLang="en-US" sz="2000" i="1" baseline="-25000"/>
              <a:t>y</a:t>
            </a:r>
            <a:r>
              <a:rPr lang="en-US" altLang="en-US" sz="2000"/>
              <a:t> can not be determined from these equations</a:t>
            </a:r>
          </a:p>
        </p:txBody>
      </p:sp>
      <p:grpSp>
        <p:nvGrpSpPr>
          <p:cNvPr id="7" name="Group 6"/>
          <p:cNvGrpSpPr>
            <a:grpSpLocks/>
          </p:cNvGrpSpPr>
          <p:nvPr/>
        </p:nvGrpSpPr>
        <p:grpSpPr bwMode="auto">
          <a:xfrm>
            <a:off x="4265613" y="2224088"/>
            <a:ext cx="4357687" cy="2805112"/>
            <a:chOff x="2687" y="1178"/>
            <a:chExt cx="2745" cy="1767"/>
          </a:xfrm>
        </p:grpSpPr>
        <p:graphicFrame>
          <p:nvGraphicFramePr>
            <p:cNvPr id="8" name="Object 7"/>
            <p:cNvGraphicFramePr>
              <a:graphicFrameLocks noChangeAspect="1"/>
            </p:cNvGraphicFramePr>
            <p:nvPr/>
          </p:nvGraphicFramePr>
          <p:xfrm>
            <a:off x="3015" y="1473"/>
            <a:ext cx="2160" cy="1472"/>
          </p:xfrm>
          <a:graphic>
            <a:graphicData uri="http://schemas.openxmlformats.org/presentationml/2006/ole">
              <mc:AlternateContent xmlns:mc="http://schemas.openxmlformats.org/markup-compatibility/2006">
                <mc:Choice xmlns:v="urn:schemas-microsoft-com:vml" Requires="v">
                  <p:oleObj name="Equation" r:id="rId3" imgW="3429000" imgH="2336800" progId="Equation.3">
                    <p:embed/>
                  </p:oleObj>
                </mc:Choice>
                <mc:Fallback>
                  <p:oleObj name="Equation" r:id="rId3" imgW="3429000" imgH="23368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5" y="1473"/>
                          <a:ext cx="2160" cy="14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Text Box 8"/>
            <p:cNvSpPr txBox="1">
              <a:spLocks noChangeArrowheads="1"/>
            </p:cNvSpPr>
            <p:nvPr/>
          </p:nvSpPr>
          <p:spPr bwMode="auto">
            <a:xfrm>
              <a:off x="2687" y="1178"/>
              <a:ext cx="274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t>Conditions for static equilibrium:</a:t>
              </a:r>
            </a:p>
          </p:txBody>
        </p:sp>
      </p:grpSp>
    </p:spTree>
    <p:extLst>
      <p:ext uri="{BB962C8B-B14F-4D97-AF65-F5344CB8AC3E}">
        <p14:creationId xmlns:p14="http://schemas.microsoft.com/office/powerpoint/2010/main" val="145149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77316952-1B96-4DAC-BE5D-B530A8FBB311}" type="slidenum">
              <a:rPr lang="en-US">
                <a:latin typeface="Arial" panose="020B0604020202020204" pitchFamily="34" charset="0"/>
              </a:rPr>
              <a:pPr eaLnBrk="1" hangingPunct="1"/>
              <a:t>16</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a:t>Component Free-Body Diagram</a:t>
            </a:r>
          </a:p>
        </p:txBody>
      </p:sp>
      <p:pic>
        <p:nvPicPr>
          <p:cNvPr id="4" name="Picture 3"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959225"/>
            <a:ext cx="3505200" cy="236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4"/>
          <p:cNvSpPr txBox="1">
            <a:spLocks noChangeArrowheads="1"/>
          </p:cNvSpPr>
          <p:nvPr/>
        </p:nvSpPr>
        <p:spPr bwMode="auto">
          <a:xfrm>
            <a:off x="3886200" y="1066800"/>
            <a:ext cx="5029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latin typeface="Times New Roman" panose="02020603050405020304" pitchFamily="18" charset="0"/>
              </a:rPr>
              <a:t>In addition to the complete structure, each component must satisfy the conditions for static equilibrium</a:t>
            </a:r>
          </a:p>
        </p:txBody>
      </p:sp>
      <p:grpSp>
        <p:nvGrpSpPr>
          <p:cNvPr id="6" name="Group 5"/>
          <p:cNvGrpSpPr>
            <a:grpSpLocks/>
          </p:cNvGrpSpPr>
          <p:nvPr/>
        </p:nvGrpSpPr>
        <p:grpSpPr bwMode="auto">
          <a:xfrm>
            <a:off x="3886200" y="4359275"/>
            <a:ext cx="4953000" cy="1463675"/>
            <a:chOff x="2496" y="2736"/>
            <a:chExt cx="3120" cy="922"/>
          </a:xfrm>
        </p:grpSpPr>
        <p:sp>
          <p:nvSpPr>
            <p:cNvPr id="7" name="Text Box 6"/>
            <p:cNvSpPr txBox="1">
              <a:spLocks noChangeArrowheads="1"/>
            </p:cNvSpPr>
            <p:nvPr/>
          </p:nvSpPr>
          <p:spPr bwMode="auto">
            <a:xfrm>
              <a:off x="2496" y="2736"/>
              <a:ext cx="302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latin typeface="Times New Roman" panose="02020603050405020304" pitchFamily="18" charset="0"/>
                </a:rPr>
                <a:t>Results:</a:t>
              </a:r>
            </a:p>
          </p:txBody>
        </p:sp>
        <p:graphicFrame>
          <p:nvGraphicFramePr>
            <p:cNvPr id="8" name="Object 7"/>
            <p:cNvGraphicFramePr>
              <a:graphicFrameLocks noChangeAspect="1"/>
            </p:cNvGraphicFramePr>
            <p:nvPr/>
          </p:nvGraphicFramePr>
          <p:xfrm>
            <a:off x="2832" y="2976"/>
            <a:ext cx="2536" cy="224"/>
          </p:xfrm>
          <a:graphic>
            <a:graphicData uri="http://schemas.openxmlformats.org/presentationml/2006/ole">
              <mc:AlternateContent xmlns:mc="http://schemas.openxmlformats.org/markup-compatibility/2006">
                <mc:Choice xmlns:v="urn:schemas-microsoft-com:vml" Requires="v">
                  <p:oleObj name="Equation" r:id="rId3" imgW="4025900" imgH="355600" progId="Equation.3">
                    <p:embed/>
                  </p:oleObj>
                </mc:Choice>
                <mc:Fallback>
                  <p:oleObj name="Equation" r:id="rId3" imgW="4025900" imgH="355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2" y="2976"/>
                          <a:ext cx="2536" cy="2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Text Box 8"/>
            <p:cNvSpPr txBox="1">
              <a:spLocks noChangeArrowheads="1"/>
            </p:cNvSpPr>
            <p:nvPr/>
          </p:nvSpPr>
          <p:spPr bwMode="auto">
            <a:xfrm>
              <a:off x="2784" y="3216"/>
              <a:ext cx="2832"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buFontTx/>
                <a:buNone/>
              </a:pPr>
              <a:r>
                <a:rPr lang="en-US" altLang="en-US" sz="2000">
                  <a:latin typeface="Times New Roman" panose="02020603050405020304" pitchFamily="18" charset="0"/>
                </a:rPr>
                <a:t>Reaction forces are directed along boom and rod</a:t>
              </a:r>
            </a:p>
          </p:txBody>
        </p:sp>
      </p:grpSp>
      <p:pic>
        <p:nvPicPr>
          <p:cNvPr id="10" name="Picture 9" descr="msotw9_temp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3400" y="1143000"/>
            <a:ext cx="260032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 name="Group 10"/>
          <p:cNvGrpSpPr>
            <a:grpSpLocks/>
          </p:cNvGrpSpPr>
          <p:nvPr/>
        </p:nvGrpSpPr>
        <p:grpSpPr bwMode="auto">
          <a:xfrm>
            <a:off x="3886200" y="2133600"/>
            <a:ext cx="5105400" cy="2101850"/>
            <a:chOff x="2448" y="1344"/>
            <a:chExt cx="3216" cy="1324"/>
          </a:xfrm>
        </p:grpSpPr>
        <p:graphicFrame>
          <p:nvGraphicFramePr>
            <p:cNvPr id="12" name="Object 11"/>
            <p:cNvGraphicFramePr>
              <a:graphicFrameLocks noChangeAspect="1"/>
            </p:cNvGraphicFramePr>
            <p:nvPr/>
          </p:nvGraphicFramePr>
          <p:xfrm>
            <a:off x="2784" y="1584"/>
            <a:ext cx="1344" cy="472"/>
          </p:xfrm>
          <a:graphic>
            <a:graphicData uri="http://schemas.openxmlformats.org/presentationml/2006/ole">
              <mc:AlternateContent xmlns:mc="http://schemas.openxmlformats.org/markup-compatibility/2006">
                <mc:Choice xmlns:v="urn:schemas-microsoft-com:vml" Requires="v">
                  <p:oleObj name="Equation" r:id="rId6" imgW="2133600" imgH="749300" progId="Equation.DSMT4">
                    <p:embed/>
                  </p:oleObj>
                </mc:Choice>
                <mc:Fallback>
                  <p:oleObj name="Equation" r:id="rId6" imgW="2133600" imgH="7493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84" y="1584"/>
                          <a:ext cx="1344" cy="4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 name="Text Box 12"/>
            <p:cNvSpPr txBox="1">
              <a:spLocks noChangeArrowheads="1"/>
            </p:cNvSpPr>
            <p:nvPr/>
          </p:nvSpPr>
          <p:spPr bwMode="auto">
            <a:xfrm>
              <a:off x="2448" y="1344"/>
              <a:ext cx="32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latin typeface="Times New Roman" panose="02020603050405020304" pitchFamily="18" charset="0"/>
                </a:rPr>
                <a:t>Consider a free-body diagram of the boom;</a:t>
              </a:r>
            </a:p>
          </p:txBody>
        </p:sp>
        <p:graphicFrame>
          <p:nvGraphicFramePr>
            <p:cNvPr id="14" name="Object 13"/>
            <p:cNvGraphicFramePr>
              <a:graphicFrameLocks noChangeAspect="1"/>
            </p:cNvGraphicFramePr>
            <p:nvPr/>
          </p:nvGraphicFramePr>
          <p:xfrm>
            <a:off x="2913" y="2468"/>
            <a:ext cx="656" cy="200"/>
          </p:xfrm>
          <a:graphic>
            <a:graphicData uri="http://schemas.openxmlformats.org/presentationml/2006/ole">
              <mc:AlternateContent xmlns:mc="http://schemas.openxmlformats.org/markup-compatibility/2006">
                <mc:Choice xmlns:v="urn:schemas-microsoft-com:vml" Requires="v">
                  <p:oleObj name="Equation" r:id="rId8" imgW="1040948" imgH="317362" progId="Equation.3">
                    <p:embed/>
                  </p:oleObj>
                </mc:Choice>
                <mc:Fallback>
                  <p:oleObj name="Equation" r:id="rId8" imgW="1040948" imgH="317362"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13" y="2468"/>
                          <a:ext cx="656"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 name="Text Box 14"/>
            <p:cNvSpPr txBox="1">
              <a:spLocks noChangeArrowheads="1"/>
            </p:cNvSpPr>
            <p:nvPr/>
          </p:nvSpPr>
          <p:spPr bwMode="auto">
            <a:xfrm>
              <a:off x="2628" y="2008"/>
              <a:ext cx="2720"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buFontTx/>
                <a:buNone/>
              </a:pPr>
              <a:r>
                <a:rPr lang="en-US" altLang="en-US" sz="2000">
                  <a:latin typeface="Times New Roman" panose="02020603050405020304" pitchFamily="18" charset="0"/>
                </a:rPr>
                <a:t>substitute into the structure equilibrium equation</a:t>
              </a:r>
            </a:p>
          </p:txBody>
        </p:sp>
      </p:grpSp>
    </p:spTree>
    <p:extLst>
      <p:ext uri="{BB962C8B-B14F-4D97-AF65-F5344CB8AC3E}">
        <p14:creationId xmlns:p14="http://schemas.microsoft.com/office/powerpoint/2010/main" val="180925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298153BC-FA00-4748-8539-7BB283A8987B}" type="slidenum">
              <a:rPr lang="en-US">
                <a:latin typeface="Arial" panose="020B0604020202020204" pitchFamily="34" charset="0"/>
              </a:rPr>
              <a:pPr eaLnBrk="1" hangingPunct="1"/>
              <a:t>17</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a:t>Method of Joints</a:t>
            </a:r>
          </a:p>
        </p:txBody>
      </p:sp>
      <p:pic>
        <p:nvPicPr>
          <p:cNvPr id="4" name="Picture 3" descr="msotw9_tem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4975" y="1165225"/>
            <a:ext cx="3240088" cy="310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4"/>
          <p:cNvSpPr txBox="1">
            <a:spLocks noChangeArrowheads="1"/>
          </p:cNvSpPr>
          <p:nvPr/>
        </p:nvSpPr>
        <p:spPr bwMode="auto">
          <a:xfrm>
            <a:off x="3657600" y="990600"/>
            <a:ext cx="5181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t>The boom and rod are 2-force members, i.e., the members are subjected to only two forces which are applied at member ends</a:t>
            </a:r>
          </a:p>
        </p:txBody>
      </p:sp>
      <p:grpSp>
        <p:nvGrpSpPr>
          <p:cNvPr id="6" name="Group 5"/>
          <p:cNvGrpSpPr>
            <a:grpSpLocks/>
          </p:cNvGrpSpPr>
          <p:nvPr/>
        </p:nvGrpSpPr>
        <p:grpSpPr bwMode="auto">
          <a:xfrm>
            <a:off x="376238" y="4038600"/>
            <a:ext cx="8462962" cy="2413000"/>
            <a:chOff x="237" y="2413"/>
            <a:chExt cx="5331" cy="1520"/>
          </a:xfrm>
        </p:grpSpPr>
        <p:pic>
          <p:nvPicPr>
            <p:cNvPr id="7" name="Picture 6" descr="msotw9_tem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7" y="2576"/>
              <a:ext cx="2073" cy="1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p:cNvGrpSpPr>
              <a:grpSpLocks/>
            </p:cNvGrpSpPr>
            <p:nvPr/>
          </p:nvGrpSpPr>
          <p:grpSpPr bwMode="auto">
            <a:xfrm>
              <a:off x="2304" y="2413"/>
              <a:ext cx="3264" cy="1520"/>
              <a:chOff x="2256" y="2016"/>
              <a:chExt cx="3264" cy="1520"/>
            </a:xfrm>
          </p:grpSpPr>
          <p:graphicFrame>
            <p:nvGraphicFramePr>
              <p:cNvPr id="9" name="Object 8"/>
              <p:cNvGraphicFramePr>
                <a:graphicFrameLocks noChangeAspect="1"/>
              </p:cNvGraphicFramePr>
              <p:nvPr/>
            </p:nvGraphicFramePr>
            <p:xfrm>
              <a:off x="2688" y="2688"/>
              <a:ext cx="1704" cy="848"/>
            </p:xfrm>
            <a:graphic>
              <a:graphicData uri="http://schemas.openxmlformats.org/presentationml/2006/ole">
                <mc:AlternateContent xmlns:mc="http://schemas.openxmlformats.org/markup-compatibility/2006">
                  <mc:Choice xmlns:v="urn:schemas-microsoft-com:vml" Requires="v">
                    <p:oleObj name="Equation" r:id="rId4" imgW="2705100" imgH="1346200" progId="Equation.3">
                      <p:embed/>
                    </p:oleObj>
                  </mc:Choice>
                  <mc:Fallback>
                    <p:oleObj name="Equation" r:id="rId4" imgW="2705100" imgH="13462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8" y="2688"/>
                            <a:ext cx="1704" cy="8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 name="Text Box 9"/>
              <p:cNvSpPr txBox="1">
                <a:spLocks noChangeArrowheads="1"/>
              </p:cNvSpPr>
              <p:nvPr/>
            </p:nvSpPr>
            <p:spPr bwMode="auto">
              <a:xfrm>
                <a:off x="2256" y="2016"/>
                <a:ext cx="3264"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t>Joints must satisfy the conditions for static equilibrium which may be expressed in the form of a force triangle:</a:t>
                </a:r>
              </a:p>
            </p:txBody>
          </p:sp>
        </p:grpSp>
      </p:grpSp>
      <p:sp>
        <p:nvSpPr>
          <p:cNvPr id="11" name="Text Box 10"/>
          <p:cNvSpPr txBox="1">
            <a:spLocks noChangeArrowheads="1"/>
          </p:cNvSpPr>
          <p:nvPr/>
        </p:nvSpPr>
        <p:spPr bwMode="auto">
          <a:xfrm>
            <a:off x="3657600" y="2212975"/>
            <a:ext cx="5257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t>For equilibrium, the forces must be parallel to to an axis between the force application points, equal in magnitude, and in opposite directions</a:t>
            </a:r>
          </a:p>
        </p:txBody>
      </p:sp>
    </p:spTree>
    <p:extLst>
      <p:ext uri="{BB962C8B-B14F-4D97-AF65-F5344CB8AC3E}">
        <p14:creationId xmlns:p14="http://schemas.microsoft.com/office/powerpoint/2010/main" val="1988655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43CAAA52-2ED1-4743-8EB5-8038B1042ED4}" type="slidenum">
              <a:rPr lang="en-US">
                <a:latin typeface="Arial" panose="020B0604020202020204" pitchFamily="34" charset="0"/>
              </a:rPr>
              <a:pPr eaLnBrk="1" hangingPunct="1"/>
              <a:t>18</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a:t>Stress Analysis</a:t>
            </a:r>
          </a:p>
        </p:txBody>
      </p:sp>
      <p:sp>
        <p:nvSpPr>
          <p:cNvPr id="4" name="Text Box 3"/>
          <p:cNvSpPr txBox="1">
            <a:spLocks noChangeArrowheads="1"/>
          </p:cNvSpPr>
          <p:nvPr/>
        </p:nvSpPr>
        <p:spPr bwMode="auto">
          <a:xfrm>
            <a:off x="3787775" y="5988050"/>
            <a:ext cx="5160963"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lnSpc>
                <a:spcPct val="90000"/>
              </a:lnSpc>
              <a:spcBef>
                <a:spcPct val="10000"/>
              </a:spcBef>
            </a:pPr>
            <a:r>
              <a:rPr lang="en-US" altLang="en-US" sz="2000"/>
              <a:t>Conclusion: the strength of member </a:t>
            </a:r>
            <a:r>
              <a:rPr lang="en-US" altLang="en-US" sz="2000" i="1"/>
              <a:t>BC</a:t>
            </a:r>
            <a:r>
              <a:rPr lang="en-US" altLang="en-US" sz="2000"/>
              <a:t> is adequate</a:t>
            </a:r>
          </a:p>
        </p:txBody>
      </p:sp>
      <p:grpSp>
        <p:nvGrpSpPr>
          <p:cNvPr id="5" name="Group 4"/>
          <p:cNvGrpSpPr>
            <a:grpSpLocks/>
          </p:cNvGrpSpPr>
          <p:nvPr/>
        </p:nvGrpSpPr>
        <p:grpSpPr bwMode="auto">
          <a:xfrm>
            <a:off x="3787775" y="4902200"/>
            <a:ext cx="5181600" cy="965200"/>
            <a:chOff x="2386" y="2927"/>
            <a:chExt cx="3264" cy="608"/>
          </a:xfrm>
        </p:grpSpPr>
        <p:graphicFrame>
          <p:nvGraphicFramePr>
            <p:cNvPr id="6" name="Object 5"/>
            <p:cNvGraphicFramePr>
              <a:graphicFrameLocks noChangeAspect="1"/>
            </p:cNvGraphicFramePr>
            <p:nvPr/>
          </p:nvGraphicFramePr>
          <p:xfrm>
            <a:off x="2818" y="3359"/>
            <a:ext cx="856" cy="176"/>
          </p:xfrm>
          <a:graphic>
            <a:graphicData uri="http://schemas.openxmlformats.org/presentationml/2006/ole">
              <mc:AlternateContent xmlns:mc="http://schemas.openxmlformats.org/markup-compatibility/2006">
                <mc:Choice xmlns:v="urn:schemas-microsoft-com:vml" Requires="v">
                  <p:oleObj name="Equation" r:id="rId2" imgW="1358900" imgH="279400" progId="Equation.3">
                    <p:embed/>
                  </p:oleObj>
                </mc:Choice>
                <mc:Fallback>
                  <p:oleObj name="Equation" r:id="rId2" imgW="1358900" imgH="2794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8" y="3359"/>
                          <a:ext cx="856" cy="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Text Box 6"/>
            <p:cNvSpPr txBox="1">
              <a:spLocks noChangeArrowheads="1"/>
            </p:cNvSpPr>
            <p:nvPr/>
          </p:nvSpPr>
          <p:spPr bwMode="auto">
            <a:xfrm>
              <a:off x="2386" y="2927"/>
              <a:ext cx="3264"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lnSpc>
                  <a:spcPct val="90000"/>
                </a:lnSpc>
                <a:spcBef>
                  <a:spcPct val="10000"/>
                </a:spcBef>
              </a:pPr>
              <a:r>
                <a:rPr lang="en-US" altLang="en-US" sz="2000"/>
                <a:t>From the material properties for steel, the allowable stress is</a:t>
              </a:r>
            </a:p>
          </p:txBody>
        </p:sp>
      </p:grpSp>
      <p:grpSp>
        <p:nvGrpSpPr>
          <p:cNvPr id="8" name="Group 7"/>
          <p:cNvGrpSpPr>
            <a:grpSpLocks/>
          </p:cNvGrpSpPr>
          <p:nvPr/>
        </p:nvGrpSpPr>
        <p:grpSpPr bwMode="auto">
          <a:xfrm>
            <a:off x="368300" y="996950"/>
            <a:ext cx="8478838" cy="2660650"/>
            <a:chOff x="232" y="546"/>
            <a:chExt cx="5341" cy="1676"/>
          </a:xfrm>
        </p:grpSpPr>
        <p:sp>
          <p:nvSpPr>
            <p:cNvPr id="9" name="Text Box 8"/>
            <p:cNvSpPr txBox="1">
              <a:spLocks noChangeArrowheads="1"/>
            </p:cNvSpPr>
            <p:nvPr/>
          </p:nvSpPr>
          <p:spPr bwMode="auto">
            <a:xfrm>
              <a:off x="2386" y="546"/>
              <a:ext cx="3187"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10000"/>
                </a:spcBef>
                <a:buFontTx/>
                <a:buNone/>
              </a:pPr>
              <a:r>
                <a:rPr lang="en-US" altLang="en-US" sz="2000"/>
                <a:t>	Can the structure safely support the 30 kN load?</a:t>
              </a:r>
            </a:p>
          </p:txBody>
        </p:sp>
        <p:pic>
          <p:nvPicPr>
            <p:cNvPr id="10" name="Picture 9" descr="msotw9_temp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 y="670"/>
              <a:ext cx="2140" cy="1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aphicFrame>
        <p:nvGraphicFramePr>
          <p:cNvPr id="11" name="Object 12"/>
          <p:cNvGraphicFramePr>
            <a:graphicFrameLocks noChangeAspect="1"/>
          </p:cNvGraphicFramePr>
          <p:nvPr/>
        </p:nvGraphicFramePr>
        <p:xfrm>
          <a:off x="4114800" y="4119563"/>
          <a:ext cx="3932238" cy="673100"/>
        </p:xfrm>
        <a:graphic>
          <a:graphicData uri="http://schemas.openxmlformats.org/presentationml/2006/ole">
            <mc:AlternateContent xmlns:mc="http://schemas.openxmlformats.org/markup-compatibility/2006">
              <mc:Choice xmlns:v="urn:schemas-microsoft-com:vml" Requires="v">
                <p:oleObj name="Equation" r:id="rId5" imgW="2451100" imgH="419100" progId="Equation.DSMT4">
                  <p:embed/>
                </p:oleObj>
              </mc:Choice>
              <mc:Fallback>
                <p:oleObj name="Equation" r:id="rId5" imgW="2451100" imgH="4191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4800" y="4119563"/>
                        <a:ext cx="3932238" cy="673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 name="Text Box 13"/>
          <p:cNvSpPr txBox="1">
            <a:spLocks noChangeArrowheads="1"/>
          </p:cNvSpPr>
          <p:nvPr/>
        </p:nvSpPr>
        <p:spPr bwMode="auto">
          <a:xfrm>
            <a:off x="3787775" y="3048000"/>
            <a:ext cx="51085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10000"/>
              </a:spcBef>
            </a:pPr>
            <a:r>
              <a:rPr lang="en-US" altLang="en-US" sz="2000"/>
              <a:t>At any section through member BC, the internal force is 50 kN with a force intensity or </a:t>
            </a:r>
            <a:r>
              <a:rPr lang="en-US" altLang="en-US" sz="2000" u="sng"/>
              <a:t>stress</a:t>
            </a:r>
            <a:r>
              <a:rPr lang="en-US" altLang="en-US" sz="2000"/>
              <a:t> of</a:t>
            </a:r>
          </a:p>
        </p:txBody>
      </p:sp>
      <p:pic>
        <p:nvPicPr>
          <p:cNvPr id="13" name="Picture 14" descr="msotw9_temp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0050" y="4559300"/>
            <a:ext cx="3370263" cy="1719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 Box 15"/>
          <p:cNvSpPr txBox="1">
            <a:spLocks noChangeArrowheads="1"/>
          </p:cNvSpPr>
          <p:nvPr/>
        </p:nvSpPr>
        <p:spPr bwMode="auto">
          <a:xfrm>
            <a:off x="1177925" y="4006850"/>
            <a:ext cx="1752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buFontTx/>
              <a:buNone/>
            </a:pPr>
            <a:r>
              <a:rPr lang="en-US" altLang="en-US" sz="2000" i="1">
                <a:latin typeface="Times New Roman" panose="02020603050405020304" pitchFamily="18" charset="0"/>
              </a:rPr>
              <a:t>d</a:t>
            </a:r>
            <a:r>
              <a:rPr lang="en-US" altLang="en-US" sz="2000" i="1" baseline="-25000">
                <a:latin typeface="Times New Roman" panose="02020603050405020304" pitchFamily="18" charset="0"/>
              </a:rPr>
              <a:t>BC</a:t>
            </a:r>
            <a:r>
              <a:rPr lang="en-US" altLang="en-US" sz="2000">
                <a:latin typeface="Times New Roman" panose="02020603050405020304" pitchFamily="18" charset="0"/>
              </a:rPr>
              <a:t> = 20 mm</a:t>
            </a:r>
          </a:p>
        </p:txBody>
      </p:sp>
      <p:sp>
        <p:nvSpPr>
          <p:cNvPr id="15" name="Text Box 16"/>
          <p:cNvSpPr txBox="1">
            <a:spLocks noChangeArrowheads="1"/>
          </p:cNvSpPr>
          <p:nvPr/>
        </p:nvSpPr>
        <p:spPr bwMode="auto">
          <a:xfrm>
            <a:off x="3800475" y="1646238"/>
            <a:ext cx="5118100" cy="1249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lnSpc>
                <a:spcPct val="160000"/>
              </a:lnSpc>
              <a:spcBef>
                <a:spcPct val="10000"/>
              </a:spcBef>
            </a:pPr>
            <a:r>
              <a:rPr lang="en-US" altLang="en-US" sz="2000"/>
              <a:t>From a statics analysis</a:t>
            </a:r>
          </a:p>
          <a:p>
            <a:pPr eaLnBrk="1" hangingPunct="1">
              <a:spcBef>
                <a:spcPct val="10000"/>
              </a:spcBef>
              <a:buFontTx/>
              <a:buNone/>
            </a:pPr>
            <a:r>
              <a:rPr lang="en-US" altLang="en-US" sz="2000"/>
              <a:t>	</a:t>
            </a:r>
            <a:r>
              <a:rPr lang="en-US" altLang="en-US" sz="2000" i="1"/>
              <a:t>F</a:t>
            </a:r>
            <a:r>
              <a:rPr lang="en-US" altLang="en-US" sz="2000" i="1" baseline="-25000"/>
              <a:t>AB</a:t>
            </a:r>
            <a:r>
              <a:rPr lang="en-US" altLang="en-US" sz="2000" baseline="-25000"/>
              <a:t> </a:t>
            </a:r>
            <a:r>
              <a:rPr lang="en-US" altLang="en-US" sz="2000"/>
              <a:t>= 40 kN (compression)   </a:t>
            </a:r>
          </a:p>
          <a:p>
            <a:pPr eaLnBrk="1" hangingPunct="1">
              <a:spcBef>
                <a:spcPct val="10000"/>
              </a:spcBef>
              <a:buFontTx/>
              <a:buNone/>
            </a:pPr>
            <a:r>
              <a:rPr lang="en-US" altLang="en-US" sz="2000"/>
              <a:t>	</a:t>
            </a:r>
            <a:r>
              <a:rPr lang="en-US" altLang="en-US" sz="2000" i="1"/>
              <a:t>F</a:t>
            </a:r>
            <a:r>
              <a:rPr lang="en-US" altLang="en-US" sz="2000" i="1" baseline="-25000"/>
              <a:t>BC</a:t>
            </a:r>
            <a:r>
              <a:rPr lang="en-US" altLang="en-US" sz="2000"/>
              <a:t> = 50 kN (tension)</a:t>
            </a:r>
            <a:endParaRPr lang="en-US" altLang="en-US" sz="2400"/>
          </a:p>
        </p:txBody>
      </p:sp>
    </p:spTree>
    <p:extLst>
      <p:ext uri="{BB962C8B-B14F-4D97-AF65-F5344CB8AC3E}">
        <p14:creationId xmlns:p14="http://schemas.microsoft.com/office/powerpoint/2010/main" val="351567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15"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h01_EA-01-04a"/>
          <p:cNvPicPr>
            <a:picLocks noChangeAspect="1" noChangeArrowheads="1"/>
          </p:cNvPicPr>
          <p:nvPr/>
        </p:nvPicPr>
        <p:blipFill>
          <a:blip r:embed="rId2">
            <a:clrChange>
              <a:clrFrom>
                <a:srgbClr val="F7F7F7"/>
              </a:clrFrom>
              <a:clrTo>
                <a:srgbClr val="F7F7F7">
                  <a:alpha val="0"/>
                </a:srgbClr>
              </a:clrTo>
            </a:clrChange>
            <a:extLst>
              <a:ext uri="{28A0092B-C50C-407E-A947-70E740481C1C}">
                <a14:useLocalDpi xmlns:a14="http://schemas.microsoft.com/office/drawing/2010/main" val="0"/>
              </a:ext>
            </a:extLst>
          </a:blip>
          <a:srcRect b="76796"/>
          <a:stretch>
            <a:fillRect/>
          </a:stretch>
        </p:blipFill>
        <p:spPr bwMode="auto">
          <a:xfrm>
            <a:off x="304800" y="1066800"/>
            <a:ext cx="8305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descr="AACLOKA0 copy"/>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533400" y="2794000"/>
            <a:ext cx="3733800"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AACLOKB0 copy"/>
          <p:cNvPicPr>
            <a:picLocks noChangeAspect="1" noChangeArrowheads="1"/>
          </p:cNvPicPr>
          <p:nvPr/>
        </p:nvPicPr>
        <p:blipFill>
          <a:blip r:embed="rId4">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4648200" y="3276600"/>
            <a:ext cx="4256088"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Picture5"/>
          <p:cNvPicPr>
            <a:picLocks noChangeAspect="1" noChangeArrowheads="1"/>
          </p:cNvPicPr>
          <p:nvPr/>
        </p:nvPicPr>
        <p:blipFill>
          <a:blip r:embed="rId5">
            <a:clrChange>
              <a:clrFrom>
                <a:srgbClr val="F8F8F8"/>
              </a:clrFrom>
              <a:clrTo>
                <a:srgbClr val="F8F8F8">
                  <a:alpha val="0"/>
                </a:srgbClr>
              </a:clrTo>
            </a:clrChange>
            <a:lum bright="-6000"/>
            <a:extLst>
              <a:ext uri="{28A0092B-C50C-407E-A947-70E740481C1C}">
                <a14:useLocalDpi xmlns:a14="http://schemas.microsoft.com/office/drawing/2010/main" val="0"/>
              </a:ext>
            </a:extLst>
          </a:blip>
          <a:srcRect/>
          <a:stretch>
            <a:fillRect/>
          </a:stretch>
        </p:blipFill>
        <p:spPr bwMode="auto">
          <a:xfrm>
            <a:off x="1943100" y="5597525"/>
            <a:ext cx="914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3071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AADFKKA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065213"/>
            <a:ext cx="3430588" cy="343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Grp="1" noChangeArrowheads="1"/>
          </p:cNvSpPr>
          <p:nvPr>
            <p:ph type="title"/>
          </p:nvPr>
        </p:nvSpPr>
        <p:spPr>
          <a:xfrm>
            <a:off x="0" y="457200"/>
            <a:ext cx="9144000" cy="533400"/>
          </a:xfrm>
          <a:extLst>
            <a:ext uri="{909E8E84-426E-40DD-AFC4-6F175D3DCCD1}">
              <a14:hiddenFill xmlns:a14="http://schemas.microsoft.com/office/drawing/2010/main">
                <a:solidFill>
                  <a:srgbClr val="CC3300"/>
                </a:solidFill>
              </a14:hiddenFill>
            </a:ext>
          </a:extLst>
        </p:spPr>
        <p:txBody>
          <a:bodyPr/>
          <a:lstStyle/>
          <a:p>
            <a:pPr eaLnBrk="1" hangingPunct="1"/>
            <a:r>
              <a:rPr lang="en-US" altLang="en-US"/>
              <a:t>CHAPTER OBJECTIVES</a:t>
            </a:r>
          </a:p>
        </p:txBody>
      </p:sp>
      <p:sp>
        <p:nvSpPr>
          <p:cNvPr id="9" name="Rectangle 3"/>
          <p:cNvSpPr txBox="1">
            <a:spLocks noChangeArrowheads="1"/>
          </p:cNvSpPr>
          <p:nvPr/>
        </p:nvSpPr>
        <p:spPr bwMode="auto">
          <a:xfrm>
            <a:off x="228600" y="1905000"/>
            <a:ext cx="5791200" cy="2514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a:t>Use the principles to determine internal resultant loadings in a body</a:t>
            </a:r>
          </a:p>
          <a:p>
            <a:r>
              <a:rPr lang="en-US" altLang="en-US"/>
              <a:t>Introduce concepts of normal and shear stress</a:t>
            </a:r>
          </a:p>
        </p:txBody>
      </p:sp>
      <p:sp>
        <p:nvSpPr>
          <p:cNvPr id="10" name="Rectangle 5"/>
          <p:cNvSpPr>
            <a:spLocks noChangeArrowheads="1"/>
          </p:cNvSpPr>
          <p:nvPr/>
        </p:nvSpPr>
        <p:spPr bwMode="auto">
          <a:xfrm>
            <a:off x="228600" y="4387850"/>
            <a:ext cx="8686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r>
              <a:rPr lang="en-US" altLang="en-US"/>
              <a:t>Discuss applications of analysis and design of members subjected to an axial load or direct shear</a:t>
            </a:r>
          </a:p>
        </p:txBody>
      </p:sp>
    </p:spTree>
    <p:extLst>
      <p:ext uri="{BB962C8B-B14F-4D97-AF65-F5344CB8AC3E}">
        <p14:creationId xmlns:p14="http://schemas.microsoft.com/office/powerpoint/2010/main" val="2501365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h01_EA-01-04b"/>
          <p:cNvPicPr>
            <a:picLocks noChangeAspect="1" noChangeArrowheads="1"/>
          </p:cNvPicPr>
          <p:nvPr/>
        </p:nvPicPr>
        <p:blipFill>
          <a:blip r:embed="rId2">
            <a:clrChange>
              <a:clrFrom>
                <a:srgbClr val="F7F7F7"/>
              </a:clrFrom>
              <a:clrTo>
                <a:srgbClr val="F7F7F7">
                  <a:alpha val="0"/>
                </a:srgbClr>
              </a:clrTo>
            </a:clrChange>
            <a:extLst>
              <a:ext uri="{28A0092B-C50C-407E-A947-70E740481C1C}">
                <a14:useLocalDpi xmlns:a14="http://schemas.microsoft.com/office/drawing/2010/main" val="0"/>
              </a:ext>
            </a:extLst>
          </a:blip>
          <a:srcRect l="34862"/>
          <a:stretch>
            <a:fillRect/>
          </a:stretch>
        </p:blipFill>
        <p:spPr bwMode="auto">
          <a:xfrm>
            <a:off x="3276600" y="1143000"/>
            <a:ext cx="5410200"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descr="AACLOKC0 copy"/>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96838" y="1752600"/>
            <a:ext cx="2954337" cy="190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AACLOKD0 copy"/>
          <p:cNvPicPr>
            <a:picLocks noChangeAspect="1" noChangeArrowheads="1"/>
          </p:cNvPicPr>
          <p:nvPr/>
        </p:nvPicPr>
        <p:blipFill>
          <a:blip r:embed="rId4">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533400" y="3987800"/>
            <a:ext cx="2081213"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4475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B631D9C6-D2B8-4876-AD9C-9DC0AFA8DFDE}" type="slidenum">
              <a:rPr lang="en-US">
                <a:latin typeface="Arial" panose="020B0604020202020204" pitchFamily="34" charset="0"/>
              </a:rPr>
              <a:pPr eaLnBrk="1" hangingPunct="1"/>
              <a:t>21</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85775"/>
            <a:ext cx="8763000" cy="457200"/>
          </a:xfrm>
        </p:spPr>
        <p:txBody>
          <a:bodyPr/>
          <a:lstStyle/>
          <a:p>
            <a:pPr eaLnBrk="1" hangingPunct="1"/>
            <a:r>
              <a:rPr lang="en-US" altLang="en-US"/>
              <a:t>1.3 STRESS</a:t>
            </a:r>
          </a:p>
        </p:txBody>
      </p:sp>
      <p:sp>
        <p:nvSpPr>
          <p:cNvPr id="4" name="Rectangle 3"/>
          <p:cNvSpPr txBox="1">
            <a:spLocks noChangeArrowheads="1"/>
          </p:cNvSpPr>
          <p:nvPr/>
        </p:nvSpPr>
        <p:spPr bwMode="auto">
          <a:xfrm>
            <a:off x="233363" y="1066800"/>
            <a:ext cx="8453437"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buFontTx/>
              <a:buNone/>
            </a:pPr>
            <a:r>
              <a:rPr lang="en-US" altLang="en-US" b="1"/>
              <a:t>Concept of stress</a:t>
            </a:r>
          </a:p>
          <a:p>
            <a:pPr marL="533400" indent="-533400"/>
            <a:r>
              <a:rPr lang="en-US" altLang="en-US"/>
              <a:t>To obtain distribution of force acting over a sectioned area </a:t>
            </a:r>
          </a:p>
          <a:p>
            <a:pPr marL="533400" indent="-533400"/>
            <a:r>
              <a:rPr lang="en-US" altLang="en-US"/>
              <a:t>Assumptions of material:</a:t>
            </a:r>
          </a:p>
          <a:p>
            <a:pPr marL="914400" lvl="1" indent="-457200">
              <a:buFontTx/>
              <a:buAutoNum type="arabicPeriod"/>
            </a:pPr>
            <a:r>
              <a:rPr lang="en-US" altLang="en-US"/>
              <a:t>It is continuous (uniform distribution of matter)</a:t>
            </a:r>
          </a:p>
          <a:p>
            <a:pPr marL="914400" lvl="1" indent="-457200">
              <a:buFontTx/>
              <a:buAutoNum type="arabicPeriod"/>
            </a:pPr>
            <a:r>
              <a:rPr lang="en-US" altLang="en-US"/>
              <a:t>It is cohesive (all portions are connected together)</a:t>
            </a:r>
          </a:p>
        </p:txBody>
      </p:sp>
    </p:spTree>
    <p:extLst>
      <p:ext uri="{BB962C8B-B14F-4D97-AF65-F5344CB8AC3E}">
        <p14:creationId xmlns:p14="http://schemas.microsoft.com/office/powerpoint/2010/main" val="3457220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0FB46B85-4E5E-4BCC-B94B-C880D9F8A198}" type="slidenum">
              <a:rPr lang="en-US">
                <a:latin typeface="Arial" panose="020B0604020202020204" pitchFamily="34" charset="0"/>
              </a:rPr>
              <a:pPr eaLnBrk="1" hangingPunct="1"/>
              <a:t>22</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85775"/>
            <a:ext cx="8763000" cy="457200"/>
          </a:xfrm>
        </p:spPr>
        <p:txBody>
          <a:bodyPr/>
          <a:lstStyle/>
          <a:p>
            <a:pPr eaLnBrk="1" hangingPunct="1"/>
            <a:r>
              <a:rPr lang="en-US" altLang="en-US"/>
              <a:t>1.3 STRESS</a:t>
            </a:r>
          </a:p>
        </p:txBody>
      </p:sp>
      <p:sp>
        <p:nvSpPr>
          <p:cNvPr id="4" name="Rectangle 3"/>
          <p:cNvSpPr txBox="1">
            <a:spLocks noChangeArrowheads="1"/>
          </p:cNvSpPr>
          <p:nvPr/>
        </p:nvSpPr>
        <p:spPr bwMode="auto">
          <a:xfrm>
            <a:off x="233363" y="1066800"/>
            <a:ext cx="8453437" cy="2819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buFontTx/>
              <a:buNone/>
            </a:pPr>
            <a:r>
              <a:rPr lang="en-US" altLang="en-US" b="1"/>
              <a:t>Concept of stress</a:t>
            </a:r>
          </a:p>
          <a:p>
            <a:pPr marL="533400" indent="-533400"/>
            <a:r>
              <a:rPr lang="en-US" altLang="en-US"/>
              <a:t>Consider </a:t>
            </a:r>
            <a:r>
              <a:rPr lang="el-GR" altLang="en-US">
                <a:latin typeface="Times New Roman" panose="02020603050405020304" pitchFamily="18" charset="0"/>
                <a:cs typeface="Times New Roman" panose="02020603050405020304" pitchFamily="18" charset="0"/>
              </a:rPr>
              <a:t>Δ</a:t>
            </a:r>
            <a:r>
              <a:rPr lang="en-US" altLang="en-US" i="1">
                <a:latin typeface="Times New Roman" panose="02020603050405020304" pitchFamily="18" charset="0"/>
              </a:rPr>
              <a:t>A</a:t>
            </a:r>
            <a:r>
              <a:rPr lang="en-US" altLang="en-US"/>
              <a:t> in figure below</a:t>
            </a:r>
          </a:p>
          <a:p>
            <a:pPr marL="533400" indent="-533400"/>
            <a:r>
              <a:rPr lang="en-US" altLang="en-US"/>
              <a:t>Small finite force, </a:t>
            </a:r>
            <a:r>
              <a:rPr lang="el-GR" altLang="en-US">
                <a:latin typeface="Times New Roman" panose="02020603050405020304" pitchFamily="18" charset="0"/>
                <a:cs typeface="Times New Roman" panose="02020603050405020304" pitchFamily="18" charset="0"/>
              </a:rPr>
              <a:t>Δ</a:t>
            </a:r>
            <a:r>
              <a:rPr lang="en-US" altLang="en-US" i="1">
                <a:latin typeface="Times New Roman" panose="02020603050405020304" pitchFamily="18" charset="0"/>
              </a:rPr>
              <a:t>F</a:t>
            </a:r>
            <a:r>
              <a:rPr lang="en-US" altLang="en-US"/>
              <a:t> acts on </a:t>
            </a:r>
            <a:r>
              <a:rPr lang="el-GR" altLang="en-US">
                <a:latin typeface="Times New Roman" panose="02020603050405020304" pitchFamily="18" charset="0"/>
                <a:cs typeface="Times New Roman" panose="02020603050405020304" pitchFamily="18" charset="0"/>
              </a:rPr>
              <a:t>Δ</a:t>
            </a:r>
            <a:r>
              <a:rPr lang="en-US" altLang="en-US" i="1"/>
              <a:t>A</a:t>
            </a:r>
          </a:p>
        </p:txBody>
      </p:sp>
      <p:pic>
        <p:nvPicPr>
          <p:cNvPr id="5" name="Picture 5" descr="AACLOLI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743200"/>
            <a:ext cx="685800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498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BB92F539-2C52-46DF-9B87-96C1D12BE090}" type="slidenum">
              <a:rPr lang="en-US">
                <a:latin typeface="Arial" panose="020B0604020202020204" pitchFamily="34" charset="0"/>
              </a:rPr>
              <a:pPr eaLnBrk="1" hangingPunct="1"/>
              <a:t>23</a:t>
            </a:fld>
            <a:endParaRPr lang="en-US">
              <a:latin typeface="Arial" panose="020B0604020202020204" pitchFamily="34" charset="0"/>
            </a:endParaRPr>
          </a:p>
        </p:txBody>
      </p:sp>
      <p:sp>
        <p:nvSpPr>
          <p:cNvPr id="3" name="Rectangle 3"/>
          <p:cNvSpPr txBox="1">
            <a:spLocks noChangeArrowheads="1"/>
          </p:cNvSpPr>
          <p:nvPr/>
        </p:nvSpPr>
        <p:spPr bwMode="auto">
          <a:xfrm>
            <a:off x="228600" y="1066800"/>
            <a:ext cx="85344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b="1">
                <a:solidFill>
                  <a:srgbClr val="CC3300"/>
                </a:solidFill>
              </a:rPr>
              <a:t>Normal stress</a:t>
            </a:r>
          </a:p>
          <a:p>
            <a:r>
              <a:rPr lang="en-US" altLang="en-US" i="1"/>
              <a:t>Intensity</a:t>
            </a:r>
            <a:r>
              <a:rPr lang="en-US" altLang="en-US"/>
              <a:t> of force, or force per unit area, acting </a:t>
            </a:r>
            <a:r>
              <a:rPr lang="en-US" altLang="en-US" i="1"/>
              <a:t>normal</a:t>
            </a:r>
            <a:r>
              <a:rPr lang="en-US" altLang="en-US"/>
              <a:t> to </a:t>
            </a:r>
            <a:r>
              <a:rPr lang="el-GR" altLang="en-US">
                <a:latin typeface="Times New Roman" panose="02020603050405020304" pitchFamily="18" charset="0"/>
                <a:cs typeface="Times New Roman" panose="02020603050405020304" pitchFamily="18" charset="0"/>
              </a:rPr>
              <a:t>Δ</a:t>
            </a:r>
            <a:r>
              <a:rPr lang="en-US" altLang="en-US" i="1">
                <a:latin typeface="Times New Roman" panose="02020603050405020304" pitchFamily="18" charset="0"/>
              </a:rPr>
              <a:t>A</a:t>
            </a:r>
            <a:endParaRPr lang="en-US" altLang="en-US">
              <a:latin typeface="Times New Roman" panose="02020603050405020304" pitchFamily="18" charset="0"/>
            </a:endParaRPr>
          </a:p>
          <a:p>
            <a:r>
              <a:rPr lang="en-US" altLang="en-US"/>
              <a:t>Symbol used for </a:t>
            </a:r>
            <a:r>
              <a:rPr lang="en-US" altLang="en-US" i="1"/>
              <a:t>normal stress,</a:t>
            </a:r>
            <a:r>
              <a:rPr lang="en-US" altLang="en-US"/>
              <a:t> is </a:t>
            </a:r>
            <a:r>
              <a:rPr lang="el-GR" altLang="en-US" i="1">
                <a:cs typeface="Times New Roman" panose="02020603050405020304" pitchFamily="18" charset="0"/>
              </a:rPr>
              <a:t>σ</a:t>
            </a:r>
            <a:r>
              <a:rPr lang="en-US" altLang="en-US">
                <a:cs typeface="Times New Roman" panose="02020603050405020304" pitchFamily="18" charset="0"/>
              </a:rPr>
              <a:t> (sigma)</a:t>
            </a:r>
            <a:endParaRPr lang="en-US" altLang="en-US"/>
          </a:p>
        </p:txBody>
      </p:sp>
      <p:sp>
        <p:nvSpPr>
          <p:cNvPr id="4" name="Text Box 5"/>
          <p:cNvSpPr txBox="1">
            <a:spLocks noChangeArrowheads="1"/>
          </p:cNvSpPr>
          <p:nvPr/>
        </p:nvSpPr>
        <p:spPr bwMode="auto">
          <a:xfrm>
            <a:off x="228600" y="4572000"/>
            <a:ext cx="86106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00050" indent="-40005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pPr>
            <a:r>
              <a:rPr lang="en-US" altLang="en-US"/>
              <a:t>Tensile stress: normal force “pulls” or “stretches” the area element </a:t>
            </a:r>
            <a:r>
              <a:rPr lang="el-GR" altLang="en-US">
                <a:latin typeface="Times New Roman" panose="02020603050405020304" pitchFamily="18" charset="0"/>
              </a:rPr>
              <a:t>Δ</a:t>
            </a:r>
            <a:r>
              <a:rPr lang="en-US" altLang="en-US" i="1">
                <a:latin typeface="Times New Roman" panose="02020603050405020304" pitchFamily="18" charset="0"/>
              </a:rPr>
              <a:t>A</a:t>
            </a:r>
          </a:p>
          <a:p>
            <a:pPr eaLnBrk="1" hangingPunct="1">
              <a:spcBef>
                <a:spcPct val="0"/>
              </a:spcBef>
            </a:pPr>
            <a:r>
              <a:rPr lang="en-US" altLang="en-US"/>
              <a:t>Compressive stress: normal force “pushes” or “compresses” area element </a:t>
            </a:r>
            <a:r>
              <a:rPr lang="el-GR" altLang="en-US">
                <a:latin typeface="Times New Roman" panose="02020603050405020304" pitchFamily="18" charset="0"/>
              </a:rPr>
              <a:t>Δ</a:t>
            </a:r>
            <a:r>
              <a:rPr lang="en-US" altLang="en-US" i="1">
                <a:latin typeface="Times New Roman" panose="02020603050405020304" pitchFamily="18" charset="0"/>
              </a:rPr>
              <a:t>A</a:t>
            </a:r>
          </a:p>
        </p:txBody>
      </p:sp>
      <p:sp>
        <p:nvSpPr>
          <p:cNvPr id="5" name="Rectangle 6"/>
          <p:cNvSpPr>
            <a:spLocks noGrp="1" noChangeArrowheads="1"/>
          </p:cNvSpPr>
          <p:nvPr>
            <p:ph type="title"/>
          </p:nvPr>
        </p:nvSpPr>
        <p:spPr>
          <a:xfrm>
            <a:off x="57150" y="485775"/>
            <a:ext cx="8763000" cy="457200"/>
          </a:xfrm>
        </p:spPr>
        <p:txBody>
          <a:bodyPr/>
          <a:lstStyle/>
          <a:p>
            <a:pPr eaLnBrk="1" hangingPunct="1"/>
            <a:r>
              <a:rPr lang="en-US" altLang="en-US"/>
              <a:t>1.3 STRESS</a:t>
            </a:r>
          </a:p>
        </p:txBody>
      </p:sp>
      <p:grpSp>
        <p:nvGrpSpPr>
          <p:cNvPr id="6" name="Group 15"/>
          <p:cNvGrpSpPr>
            <a:grpSpLocks/>
          </p:cNvGrpSpPr>
          <p:nvPr/>
        </p:nvGrpSpPr>
        <p:grpSpPr bwMode="auto">
          <a:xfrm>
            <a:off x="3200400" y="3200400"/>
            <a:ext cx="2667000" cy="1219200"/>
            <a:chOff x="2016" y="2064"/>
            <a:chExt cx="1680" cy="768"/>
          </a:xfrm>
        </p:grpSpPr>
        <p:sp>
          <p:nvSpPr>
            <p:cNvPr id="7" name="Rectangle 12"/>
            <p:cNvSpPr>
              <a:spLocks noChangeArrowheads="1"/>
            </p:cNvSpPr>
            <p:nvPr/>
          </p:nvSpPr>
          <p:spPr bwMode="auto">
            <a:xfrm>
              <a:off x="2016" y="2064"/>
              <a:ext cx="1680" cy="768"/>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8" name="Text Box 4"/>
            <p:cNvSpPr txBox="1">
              <a:spLocks noChangeArrowheads="1"/>
            </p:cNvSpPr>
            <p:nvPr/>
          </p:nvSpPr>
          <p:spPr bwMode="auto">
            <a:xfrm>
              <a:off x="2144" y="2265"/>
              <a:ext cx="52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l-GR" altLang="en-US" i="1">
                  <a:latin typeface="Times New Roman" panose="02020603050405020304" pitchFamily="18" charset="0"/>
                </a:rPr>
                <a:t>σ</a:t>
              </a:r>
              <a:r>
                <a:rPr lang="en-US" altLang="en-US" baseline="-25000">
                  <a:latin typeface="Times New Roman" panose="02020603050405020304" pitchFamily="18" charset="0"/>
                </a:rPr>
                <a:t>z</a:t>
              </a:r>
              <a:r>
                <a:rPr lang="en-US" altLang="en-US">
                  <a:latin typeface="Times New Roman" panose="02020603050405020304" pitchFamily="18" charset="0"/>
                </a:rPr>
                <a:t> =</a:t>
              </a:r>
              <a:endParaRPr lang="en-US" altLang="en-US"/>
            </a:p>
          </p:txBody>
        </p:sp>
        <p:sp>
          <p:nvSpPr>
            <p:cNvPr id="9" name="Text Box 7"/>
            <p:cNvSpPr txBox="1">
              <a:spLocks noChangeArrowheads="1"/>
            </p:cNvSpPr>
            <p:nvPr/>
          </p:nvSpPr>
          <p:spPr bwMode="auto">
            <a:xfrm>
              <a:off x="2507" y="2165"/>
              <a:ext cx="573" cy="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spcBef>
                  <a:spcPct val="0"/>
                </a:spcBef>
                <a:buFontTx/>
                <a:buNone/>
              </a:pPr>
              <a:r>
                <a:rPr lang="en-US" altLang="en-US" sz="2400">
                  <a:latin typeface="Times New Roman" panose="02020603050405020304" pitchFamily="18" charset="0"/>
                </a:rPr>
                <a:t>lim</a:t>
              </a:r>
            </a:p>
            <a:p>
              <a:pPr algn="ctr" eaLnBrk="1" hangingPunct="1">
                <a:spcBef>
                  <a:spcPct val="0"/>
                </a:spcBef>
                <a:buFontTx/>
                <a:buNone/>
              </a:pPr>
              <a:r>
                <a:rPr lang="el-GR" altLang="en-US" baseline="-25000">
                  <a:latin typeface="Times New Roman" panose="02020603050405020304" pitchFamily="18" charset="0"/>
                </a:rPr>
                <a:t>Δ</a:t>
              </a:r>
              <a:r>
                <a:rPr lang="en-US" altLang="en-US" i="1" baseline="-25000">
                  <a:latin typeface="Times New Roman" panose="02020603050405020304" pitchFamily="18" charset="0"/>
                </a:rPr>
                <a:t>A →0</a:t>
              </a:r>
            </a:p>
          </p:txBody>
        </p:sp>
        <p:sp>
          <p:nvSpPr>
            <p:cNvPr id="10" name="Text Box 9"/>
            <p:cNvSpPr txBox="1">
              <a:spLocks noChangeArrowheads="1"/>
            </p:cNvSpPr>
            <p:nvPr/>
          </p:nvSpPr>
          <p:spPr bwMode="auto">
            <a:xfrm>
              <a:off x="2999" y="2105"/>
              <a:ext cx="553"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buFontTx/>
                <a:buNone/>
              </a:pPr>
              <a:r>
                <a:rPr lang="el-GR" altLang="en-US">
                  <a:latin typeface="Times New Roman" panose="02020603050405020304" pitchFamily="18" charset="0"/>
                </a:rPr>
                <a:t>Δ</a:t>
              </a:r>
              <a:r>
                <a:rPr lang="en-US" altLang="en-US" i="1">
                  <a:latin typeface="Times New Roman" panose="02020603050405020304" pitchFamily="18" charset="0"/>
                </a:rPr>
                <a:t>F</a:t>
              </a:r>
              <a:r>
                <a:rPr lang="en-US" altLang="en-US" i="1" baseline="-25000">
                  <a:latin typeface="Times New Roman" panose="02020603050405020304" pitchFamily="18" charset="0"/>
                </a:rPr>
                <a:t>z</a:t>
              </a:r>
            </a:p>
            <a:p>
              <a:pPr algn="ctr" eaLnBrk="1" hangingPunct="1">
                <a:buFontTx/>
                <a:buNone/>
              </a:pPr>
              <a:r>
                <a:rPr lang="el-GR" altLang="en-US">
                  <a:latin typeface="Times New Roman" panose="02020603050405020304" pitchFamily="18" charset="0"/>
                </a:rPr>
                <a:t>Δ</a:t>
              </a:r>
              <a:r>
                <a:rPr lang="en-US" altLang="en-US" i="1">
                  <a:latin typeface="Times New Roman" panose="02020603050405020304" pitchFamily="18" charset="0"/>
                </a:rPr>
                <a:t>A</a:t>
              </a:r>
            </a:p>
          </p:txBody>
        </p:sp>
        <p:sp>
          <p:nvSpPr>
            <p:cNvPr id="11" name="Line 11"/>
            <p:cNvSpPr>
              <a:spLocks noChangeShapeType="1"/>
            </p:cNvSpPr>
            <p:nvPr/>
          </p:nvSpPr>
          <p:spPr bwMode="auto">
            <a:xfrm>
              <a:off x="3072" y="2434"/>
              <a:ext cx="38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409049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BB92F539-2C52-46DF-9B87-96C1D12BE090}" type="slidenum">
              <a:rPr lang="en-US">
                <a:latin typeface="Arial" panose="020B0604020202020204" pitchFamily="34" charset="0"/>
              </a:rPr>
              <a:pPr eaLnBrk="1" hangingPunct="1"/>
              <a:t>24</a:t>
            </a:fld>
            <a:endParaRPr lang="en-US">
              <a:latin typeface="Arial" panose="020B0604020202020204" pitchFamily="34" charset="0"/>
            </a:endParaRPr>
          </a:p>
        </p:txBody>
      </p:sp>
      <p:sp>
        <p:nvSpPr>
          <p:cNvPr id="3" name="Rectangle 3"/>
          <p:cNvSpPr txBox="1">
            <a:spLocks noChangeArrowheads="1"/>
          </p:cNvSpPr>
          <p:nvPr/>
        </p:nvSpPr>
        <p:spPr bwMode="auto">
          <a:xfrm>
            <a:off x="228600" y="1066800"/>
            <a:ext cx="85344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b="1" dirty="0">
                <a:solidFill>
                  <a:srgbClr val="CC3300"/>
                </a:solidFill>
              </a:rPr>
              <a:t>Normal stress</a:t>
            </a:r>
          </a:p>
        </p:txBody>
      </p:sp>
      <p:sp>
        <p:nvSpPr>
          <p:cNvPr id="5" name="Rectangle 6"/>
          <p:cNvSpPr>
            <a:spLocks noGrp="1" noChangeArrowheads="1"/>
          </p:cNvSpPr>
          <p:nvPr>
            <p:ph type="title"/>
          </p:nvPr>
        </p:nvSpPr>
        <p:spPr>
          <a:xfrm>
            <a:off x="57150" y="485775"/>
            <a:ext cx="8763000" cy="457200"/>
          </a:xfrm>
        </p:spPr>
        <p:txBody>
          <a:bodyPr/>
          <a:lstStyle/>
          <a:p>
            <a:pPr eaLnBrk="1" hangingPunct="1"/>
            <a:r>
              <a:rPr lang="en-US" altLang="en-US"/>
              <a:t>1.3 STRESS</a:t>
            </a:r>
          </a:p>
        </p:txBody>
      </p:sp>
      <p:pic>
        <p:nvPicPr>
          <p:cNvPr id="13" name="Picture 12">
            <a:extLst>
              <a:ext uri="{FF2B5EF4-FFF2-40B4-BE49-F238E27FC236}">
                <a16:creationId xmlns:a16="http://schemas.microsoft.com/office/drawing/2014/main" id="{4D50B4C2-9858-ECD3-35A7-086E5262B48C}"/>
              </a:ext>
            </a:extLst>
          </p:cNvPr>
          <p:cNvPicPr>
            <a:picLocks noChangeAspect="1"/>
          </p:cNvPicPr>
          <p:nvPr/>
        </p:nvPicPr>
        <p:blipFill>
          <a:blip r:embed="rId2"/>
          <a:stretch>
            <a:fillRect/>
          </a:stretch>
        </p:blipFill>
        <p:spPr>
          <a:xfrm>
            <a:off x="1871230" y="1938121"/>
            <a:ext cx="4653557" cy="2772207"/>
          </a:xfrm>
          <a:prstGeom prst="rect">
            <a:avLst/>
          </a:prstGeom>
        </p:spPr>
      </p:pic>
    </p:spTree>
    <p:extLst>
      <p:ext uri="{BB962C8B-B14F-4D97-AF65-F5344CB8AC3E}">
        <p14:creationId xmlns:p14="http://schemas.microsoft.com/office/powerpoint/2010/main" val="40981183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0470941F-0BC9-490C-9AE4-E8C43C1E9AD5}" type="slidenum">
              <a:rPr lang="en-US">
                <a:latin typeface="Arial" panose="020B0604020202020204" pitchFamily="34" charset="0"/>
              </a:rPr>
              <a:pPr eaLnBrk="1" hangingPunct="1"/>
              <a:t>25</a:t>
            </a:fld>
            <a:endParaRPr lang="en-US">
              <a:latin typeface="Arial" panose="020B0604020202020204" pitchFamily="34" charset="0"/>
            </a:endParaRPr>
          </a:p>
        </p:txBody>
      </p:sp>
      <p:sp>
        <p:nvSpPr>
          <p:cNvPr id="3" name="Rectangle 3"/>
          <p:cNvSpPr txBox="1">
            <a:spLocks noChangeArrowheads="1"/>
          </p:cNvSpPr>
          <p:nvPr/>
        </p:nvSpPr>
        <p:spPr bwMode="auto">
          <a:xfrm>
            <a:off x="254000" y="1066800"/>
            <a:ext cx="8432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b="1" dirty="0">
                <a:solidFill>
                  <a:srgbClr val="CC3300"/>
                </a:solidFill>
              </a:rPr>
              <a:t>Shear stress</a:t>
            </a:r>
          </a:p>
          <a:p>
            <a:r>
              <a:rPr lang="en-US" altLang="en-US" i="1" dirty="0"/>
              <a:t>Intensity</a:t>
            </a:r>
            <a:r>
              <a:rPr lang="en-US" altLang="en-US" dirty="0"/>
              <a:t> of force, or force per unit area, acting </a:t>
            </a:r>
            <a:r>
              <a:rPr lang="en-US" altLang="en-US" i="1" dirty="0"/>
              <a:t>tangent</a:t>
            </a:r>
            <a:r>
              <a:rPr lang="en-US" altLang="en-US" dirty="0"/>
              <a:t> to </a:t>
            </a:r>
            <a:r>
              <a:rPr lang="el-GR" altLang="en-US" dirty="0">
                <a:cs typeface="Times New Roman" panose="02020603050405020304" pitchFamily="18" charset="0"/>
              </a:rPr>
              <a:t>Δ</a:t>
            </a:r>
            <a:r>
              <a:rPr lang="en-US" altLang="en-US" i="1" dirty="0"/>
              <a:t>A</a:t>
            </a:r>
            <a:endParaRPr lang="en-US" altLang="en-US" dirty="0"/>
          </a:p>
          <a:p>
            <a:r>
              <a:rPr lang="en-US" altLang="en-US" dirty="0"/>
              <a:t>Symbol used for shear stress is </a:t>
            </a:r>
            <a:r>
              <a:rPr lang="el-GR" altLang="en-US" i="1" dirty="0">
                <a:cs typeface="Times New Roman" panose="02020603050405020304" pitchFamily="18" charset="0"/>
              </a:rPr>
              <a:t>τ</a:t>
            </a:r>
            <a:r>
              <a:rPr lang="en-US" altLang="en-US" dirty="0">
                <a:cs typeface="Times New Roman" panose="02020603050405020304" pitchFamily="18" charset="0"/>
              </a:rPr>
              <a:t> (tau)</a:t>
            </a:r>
            <a:endParaRPr lang="en-US" altLang="en-US" dirty="0"/>
          </a:p>
        </p:txBody>
      </p:sp>
      <p:sp>
        <p:nvSpPr>
          <p:cNvPr id="4" name="Rectangle 7"/>
          <p:cNvSpPr>
            <a:spLocks noGrp="1" noChangeArrowheads="1"/>
          </p:cNvSpPr>
          <p:nvPr>
            <p:ph type="title"/>
          </p:nvPr>
        </p:nvSpPr>
        <p:spPr>
          <a:xfrm>
            <a:off x="57150" y="519113"/>
            <a:ext cx="8763000" cy="457200"/>
          </a:xfrm>
          <a:noFill/>
        </p:spPr>
        <p:txBody>
          <a:bodyPr/>
          <a:lstStyle/>
          <a:p>
            <a:pPr eaLnBrk="1" hangingPunct="1"/>
            <a:r>
              <a:rPr lang="en-US" altLang="en-US"/>
              <a:t>1.3 STRESS</a:t>
            </a:r>
          </a:p>
        </p:txBody>
      </p:sp>
      <p:grpSp>
        <p:nvGrpSpPr>
          <p:cNvPr id="5" name="Group 18"/>
          <p:cNvGrpSpPr>
            <a:grpSpLocks/>
          </p:cNvGrpSpPr>
          <p:nvPr/>
        </p:nvGrpSpPr>
        <p:grpSpPr bwMode="auto">
          <a:xfrm>
            <a:off x="2971800" y="3352800"/>
            <a:ext cx="2971800" cy="2514600"/>
            <a:chOff x="1920" y="2064"/>
            <a:chExt cx="1872" cy="1584"/>
          </a:xfrm>
        </p:grpSpPr>
        <p:sp>
          <p:nvSpPr>
            <p:cNvPr id="6" name="Rectangle 9"/>
            <p:cNvSpPr>
              <a:spLocks noChangeArrowheads="1"/>
            </p:cNvSpPr>
            <p:nvPr/>
          </p:nvSpPr>
          <p:spPr bwMode="auto">
            <a:xfrm>
              <a:off x="1920" y="2064"/>
              <a:ext cx="1872" cy="1584"/>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7" name="Text Box 10"/>
            <p:cNvSpPr txBox="1">
              <a:spLocks noChangeArrowheads="1"/>
            </p:cNvSpPr>
            <p:nvPr/>
          </p:nvSpPr>
          <p:spPr bwMode="auto">
            <a:xfrm>
              <a:off x="2064" y="2265"/>
              <a:ext cx="62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l-GR" altLang="en-US" i="1">
                  <a:latin typeface="Times New Roman" panose="02020603050405020304" pitchFamily="18" charset="0"/>
                </a:rPr>
                <a:t>τ</a:t>
              </a:r>
              <a:r>
                <a:rPr lang="en-US" altLang="en-US" i="1" baseline="-25000">
                  <a:latin typeface="Times New Roman" panose="02020603050405020304" pitchFamily="18" charset="0"/>
                </a:rPr>
                <a:t>zx</a:t>
              </a:r>
              <a:r>
                <a:rPr lang="en-US" altLang="en-US">
                  <a:latin typeface="Times New Roman" panose="02020603050405020304" pitchFamily="18" charset="0"/>
                </a:rPr>
                <a:t> =</a:t>
              </a:r>
            </a:p>
          </p:txBody>
        </p:sp>
        <p:sp>
          <p:nvSpPr>
            <p:cNvPr id="8" name="Text Box 11"/>
            <p:cNvSpPr txBox="1">
              <a:spLocks noChangeArrowheads="1"/>
            </p:cNvSpPr>
            <p:nvPr/>
          </p:nvSpPr>
          <p:spPr bwMode="auto">
            <a:xfrm>
              <a:off x="2507" y="2165"/>
              <a:ext cx="573" cy="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spcBef>
                  <a:spcPct val="0"/>
                </a:spcBef>
                <a:buFontTx/>
                <a:buNone/>
              </a:pPr>
              <a:r>
                <a:rPr lang="en-US" altLang="en-US" sz="2400">
                  <a:latin typeface="Times New Roman" panose="02020603050405020304" pitchFamily="18" charset="0"/>
                </a:rPr>
                <a:t>lim</a:t>
              </a:r>
            </a:p>
            <a:p>
              <a:pPr algn="ctr" eaLnBrk="1" hangingPunct="1">
                <a:spcBef>
                  <a:spcPct val="0"/>
                </a:spcBef>
                <a:buFontTx/>
                <a:buNone/>
              </a:pPr>
              <a:r>
                <a:rPr lang="el-GR" altLang="en-US" baseline="-25000">
                  <a:latin typeface="Times New Roman" panose="02020603050405020304" pitchFamily="18" charset="0"/>
                </a:rPr>
                <a:t>Δ</a:t>
              </a:r>
              <a:r>
                <a:rPr lang="en-US" altLang="en-US" i="1" baseline="-25000">
                  <a:latin typeface="Times New Roman" panose="02020603050405020304" pitchFamily="18" charset="0"/>
                </a:rPr>
                <a:t>A →0</a:t>
              </a:r>
            </a:p>
          </p:txBody>
        </p:sp>
        <p:sp>
          <p:nvSpPr>
            <p:cNvPr id="9" name="Text Box 12"/>
            <p:cNvSpPr txBox="1">
              <a:spLocks noChangeArrowheads="1"/>
            </p:cNvSpPr>
            <p:nvPr/>
          </p:nvSpPr>
          <p:spPr bwMode="auto">
            <a:xfrm>
              <a:off x="2999" y="2105"/>
              <a:ext cx="553"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buFontTx/>
                <a:buNone/>
              </a:pPr>
              <a:r>
                <a:rPr lang="el-GR" altLang="en-US">
                  <a:latin typeface="Times New Roman" panose="02020603050405020304" pitchFamily="18" charset="0"/>
                </a:rPr>
                <a:t>Δ</a:t>
              </a:r>
              <a:r>
                <a:rPr lang="en-US" altLang="en-US" i="1">
                  <a:latin typeface="Times New Roman" panose="02020603050405020304" pitchFamily="18" charset="0"/>
                </a:rPr>
                <a:t>F</a:t>
              </a:r>
              <a:r>
                <a:rPr lang="en-US" altLang="en-US" i="1" baseline="-25000">
                  <a:latin typeface="Times New Roman" panose="02020603050405020304" pitchFamily="18" charset="0"/>
                </a:rPr>
                <a:t>x</a:t>
              </a:r>
            </a:p>
            <a:p>
              <a:pPr algn="ctr" eaLnBrk="1" hangingPunct="1">
                <a:buFontTx/>
                <a:buNone/>
              </a:pPr>
              <a:r>
                <a:rPr lang="el-GR" altLang="en-US">
                  <a:latin typeface="Times New Roman" panose="02020603050405020304" pitchFamily="18" charset="0"/>
                </a:rPr>
                <a:t>Δ</a:t>
              </a:r>
              <a:r>
                <a:rPr lang="en-US" altLang="en-US" i="1">
                  <a:latin typeface="Times New Roman" panose="02020603050405020304" pitchFamily="18" charset="0"/>
                </a:rPr>
                <a:t>A</a:t>
              </a:r>
            </a:p>
          </p:txBody>
        </p:sp>
        <p:sp>
          <p:nvSpPr>
            <p:cNvPr id="10" name="Line 13"/>
            <p:cNvSpPr>
              <a:spLocks noChangeShapeType="1"/>
            </p:cNvSpPr>
            <p:nvPr/>
          </p:nvSpPr>
          <p:spPr bwMode="auto">
            <a:xfrm>
              <a:off x="3072" y="2434"/>
              <a:ext cx="38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Text Box 14"/>
            <p:cNvSpPr txBox="1">
              <a:spLocks noChangeArrowheads="1"/>
            </p:cNvSpPr>
            <p:nvPr/>
          </p:nvSpPr>
          <p:spPr bwMode="auto">
            <a:xfrm>
              <a:off x="2064" y="3062"/>
              <a:ext cx="62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l-GR" altLang="en-US" i="1">
                  <a:latin typeface="Times New Roman" panose="02020603050405020304" pitchFamily="18" charset="0"/>
                </a:rPr>
                <a:t>τ</a:t>
              </a:r>
              <a:r>
                <a:rPr lang="en-US" altLang="en-US" i="1" baseline="-25000">
                  <a:latin typeface="Times New Roman" panose="02020603050405020304" pitchFamily="18" charset="0"/>
                </a:rPr>
                <a:t>zy</a:t>
              </a:r>
              <a:r>
                <a:rPr lang="en-US" altLang="en-US">
                  <a:latin typeface="Times New Roman" panose="02020603050405020304" pitchFamily="18" charset="0"/>
                </a:rPr>
                <a:t> =</a:t>
              </a:r>
            </a:p>
          </p:txBody>
        </p:sp>
        <p:sp>
          <p:nvSpPr>
            <p:cNvPr id="12" name="Text Box 15"/>
            <p:cNvSpPr txBox="1">
              <a:spLocks noChangeArrowheads="1"/>
            </p:cNvSpPr>
            <p:nvPr/>
          </p:nvSpPr>
          <p:spPr bwMode="auto">
            <a:xfrm>
              <a:off x="2507" y="2962"/>
              <a:ext cx="573" cy="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spcBef>
                  <a:spcPct val="0"/>
                </a:spcBef>
                <a:buFontTx/>
                <a:buNone/>
              </a:pPr>
              <a:r>
                <a:rPr lang="en-US" altLang="en-US" sz="2400">
                  <a:latin typeface="Times New Roman" panose="02020603050405020304" pitchFamily="18" charset="0"/>
                </a:rPr>
                <a:t>lim</a:t>
              </a:r>
            </a:p>
            <a:p>
              <a:pPr algn="ctr" eaLnBrk="1" hangingPunct="1">
                <a:spcBef>
                  <a:spcPct val="0"/>
                </a:spcBef>
                <a:buFontTx/>
                <a:buNone/>
              </a:pPr>
              <a:r>
                <a:rPr lang="el-GR" altLang="en-US" baseline="-25000">
                  <a:latin typeface="Times New Roman" panose="02020603050405020304" pitchFamily="18" charset="0"/>
                </a:rPr>
                <a:t>Δ</a:t>
              </a:r>
              <a:r>
                <a:rPr lang="en-US" altLang="en-US" i="1" baseline="-25000">
                  <a:latin typeface="Times New Roman" panose="02020603050405020304" pitchFamily="18" charset="0"/>
                </a:rPr>
                <a:t>A →0</a:t>
              </a:r>
            </a:p>
          </p:txBody>
        </p:sp>
        <p:sp>
          <p:nvSpPr>
            <p:cNvPr id="13" name="Text Box 16"/>
            <p:cNvSpPr txBox="1">
              <a:spLocks noChangeArrowheads="1"/>
            </p:cNvSpPr>
            <p:nvPr/>
          </p:nvSpPr>
          <p:spPr bwMode="auto">
            <a:xfrm>
              <a:off x="2999" y="2902"/>
              <a:ext cx="553"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buFontTx/>
                <a:buNone/>
              </a:pPr>
              <a:r>
                <a:rPr lang="el-GR" altLang="en-US">
                  <a:latin typeface="Times New Roman" panose="02020603050405020304" pitchFamily="18" charset="0"/>
                </a:rPr>
                <a:t>Δ</a:t>
              </a:r>
              <a:r>
                <a:rPr lang="en-US" altLang="en-US" i="1">
                  <a:latin typeface="Times New Roman" panose="02020603050405020304" pitchFamily="18" charset="0"/>
                </a:rPr>
                <a:t>F</a:t>
              </a:r>
              <a:r>
                <a:rPr lang="en-US" altLang="en-US" i="1" baseline="-25000">
                  <a:latin typeface="Times New Roman" panose="02020603050405020304" pitchFamily="18" charset="0"/>
                </a:rPr>
                <a:t>y</a:t>
              </a:r>
            </a:p>
            <a:p>
              <a:pPr algn="ctr" eaLnBrk="1" hangingPunct="1">
                <a:buFontTx/>
                <a:buNone/>
              </a:pPr>
              <a:r>
                <a:rPr lang="el-GR" altLang="en-US">
                  <a:latin typeface="Times New Roman" panose="02020603050405020304" pitchFamily="18" charset="0"/>
                </a:rPr>
                <a:t>Δ</a:t>
              </a:r>
              <a:r>
                <a:rPr lang="en-US" altLang="en-US" i="1">
                  <a:latin typeface="Times New Roman" panose="02020603050405020304" pitchFamily="18" charset="0"/>
                </a:rPr>
                <a:t>A</a:t>
              </a:r>
            </a:p>
          </p:txBody>
        </p:sp>
        <p:sp>
          <p:nvSpPr>
            <p:cNvPr id="14" name="Line 17"/>
            <p:cNvSpPr>
              <a:spLocks noChangeShapeType="1"/>
            </p:cNvSpPr>
            <p:nvPr/>
          </p:nvSpPr>
          <p:spPr bwMode="auto">
            <a:xfrm>
              <a:off x="3072" y="3231"/>
              <a:ext cx="38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201608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0470941F-0BC9-490C-9AE4-E8C43C1E9AD5}" type="slidenum">
              <a:rPr lang="en-US">
                <a:latin typeface="Arial" panose="020B0604020202020204" pitchFamily="34" charset="0"/>
              </a:rPr>
              <a:pPr eaLnBrk="1" hangingPunct="1"/>
              <a:t>26</a:t>
            </a:fld>
            <a:endParaRPr lang="en-US">
              <a:latin typeface="Arial" panose="020B0604020202020204" pitchFamily="34" charset="0"/>
            </a:endParaRPr>
          </a:p>
        </p:txBody>
      </p:sp>
      <p:sp>
        <p:nvSpPr>
          <p:cNvPr id="3" name="Rectangle 3"/>
          <p:cNvSpPr txBox="1">
            <a:spLocks noChangeArrowheads="1"/>
          </p:cNvSpPr>
          <p:nvPr/>
        </p:nvSpPr>
        <p:spPr bwMode="auto">
          <a:xfrm>
            <a:off x="254000" y="1066800"/>
            <a:ext cx="84328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b="1" dirty="0">
                <a:solidFill>
                  <a:srgbClr val="CC3300"/>
                </a:solidFill>
              </a:rPr>
              <a:t>Shear stress</a:t>
            </a:r>
          </a:p>
        </p:txBody>
      </p:sp>
      <p:sp>
        <p:nvSpPr>
          <p:cNvPr id="4" name="Rectangle 7"/>
          <p:cNvSpPr>
            <a:spLocks noGrp="1" noChangeArrowheads="1"/>
          </p:cNvSpPr>
          <p:nvPr>
            <p:ph type="title"/>
          </p:nvPr>
        </p:nvSpPr>
        <p:spPr>
          <a:xfrm>
            <a:off x="57150" y="519113"/>
            <a:ext cx="8763000" cy="457200"/>
          </a:xfrm>
          <a:noFill/>
        </p:spPr>
        <p:txBody>
          <a:bodyPr/>
          <a:lstStyle/>
          <a:p>
            <a:pPr eaLnBrk="1" hangingPunct="1"/>
            <a:r>
              <a:rPr lang="en-US" altLang="en-US"/>
              <a:t>1.3 STRESS</a:t>
            </a:r>
          </a:p>
        </p:txBody>
      </p:sp>
      <p:pic>
        <p:nvPicPr>
          <p:cNvPr id="16" name="Picture 15">
            <a:extLst>
              <a:ext uri="{FF2B5EF4-FFF2-40B4-BE49-F238E27FC236}">
                <a16:creationId xmlns:a16="http://schemas.microsoft.com/office/drawing/2014/main" id="{43C7B689-0549-F5FF-E3A9-E9E08F3AEC04}"/>
              </a:ext>
            </a:extLst>
          </p:cNvPr>
          <p:cNvPicPr>
            <a:picLocks noChangeAspect="1"/>
          </p:cNvPicPr>
          <p:nvPr/>
        </p:nvPicPr>
        <p:blipFill>
          <a:blip r:embed="rId2"/>
          <a:stretch>
            <a:fillRect/>
          </a:stretch>
        </p:blipFill>
        <p:spPr>
          <a:xfrm>
            <a:off x="457200" y="2360646"/>
            <a:ext cx="7703127" cy="2593910"/>
          </a:xfrm>
          <a:prstGeom prst="rect">
            <a:avLst/>
          </a:prstGeom>
        </p:spPr>
      </p:pic>
    </p:spTree>
    <p:extLst>
      <p:ext uri="{BB962C8B-B14F-4D97-AF65-F5344CB8AC3E}">
        <p14:creationId xmlns:p14="http://schemas.microsoft.com/office/powerpoint/2010/main" val="34988560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FF9933"/>
                </a:solidFill>
                <a:latin typeface="Arial"/>
                <a:cs typeface="Arial"/>
              </a:rPr>
              <a:t>Beer</a:t>
            </a:r>
            <a:r>
              <a:rPr sz="1200" b="1" spc="320" dirty="0">
                <a:solidFill>
                  <a:srgbClr val="FF9933"/>
                </a:solidFill>
                <a:latin typeface="Arial"/>
                <a:cs typeface="Arial"/>
              </a:rPr>
              <a:t> </a:t>
            </a:r>
            <a:r>
              <a:rPr sz="1200" b="1" dirty="0">
                <a:solidFill>
                  <a:srgbClr val="FF9933"/>
                </a:solidFill>
                <a:latin typeface="Arial"/>
                <a:cs typeface="Arial"/>
              </a:rPr>
              <a:t>•</a:t>
            </a:r>
            <a:r>
              <a:rPr sz="1200" b="1" spc="330" dirty="0">
                <a:solidFill>
                  <a:srgbClr val="FF9933"/>
                </a:solidFill>
                <a:latin typeface="Arial"/>
                <a:cs typeface="Arial"/>
              </a:rPr>
              <a:t> </a:t>
            </a:r>
            <a:r>
              <a:rPr sz="1200" b="1" dirty="0">
                <a:solidFill>
                  <a:srgbClr val="FF9933"/>
                </a:solidFill>
                <a:latin typeface="Arial"/>
                <a:cs typeface="Arial"/>
              </a:rPr>
              <a:t>Johnston</a:t>
            </a:r>
            <a:r>
              <a:rPr sz="1200" b="1" spc="325" dirty="0">
                <a:solidFill>
                  <a:srgbClr val="FF9933"/>
                </a:solidFill>
                <a:latin typeface="Arial"/>
                <a:cs typeface="Arial"/>
              </a:rPr>
              <a:t> </a:t>
            </a:r>
            <a:r>
              <a:rPr sz="1200" b="1" dirty="0">
                <a:solidFill>
                  <a:srgbClr val="FF9933"/>
                </a:solidFill>
                <a:latin typeface="Arial"/>
                <a:cs typeface="Arial"/>
              </a:rPr>
              <a:t>•</a:t>
            </a:r>
            <a:r>
              <a:rPr sz="1200" b="1" spc="330"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sp>
        <p:nvSpPr>
          <p:cNvPr id="15" name="object 15"/>
          <p:cNvSpPr txBox="1"/>
          <p:nvPr/>
        </p:nvSpPr>
        <p:spPr>
          <a:xfrm>
            <a:off x="346075" y="346075"/>
            <a:ext cx="8683625"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spc="-10" dirty="0">
                <a:solidFill>
                  <a:srgbClr val="BE5F00"/>
                </a:solidFill>
                <a:latin typeface="Arial MT"/>
                <a:cs typeface="Arial MT"/>
              </a:rPr>
              <a:t>Stress-</a:t>
            </a:r>
            <a:r>
              <a:rPr sz="2800" dirty="0">
                <a:solidFill>
                  <a:srgbClr val="BE5F00"/>
                </a:solidFill>
                <a:latin typeface="Arial MT"/>
                <a:cs typeface="Arial MT"/>
              </a:rPr>
              <a:t>Strain</a:t>
            </a:r>
            <a:r>
              <a:rPr sz="2800" spc="-60" dirty="0">
                <a:solidFill>
                  <a:srgbClr val="BE5F00"/>
                </a:solidFill>
                <a:latin typeface="Arial MT"/>
                <a:cs typeface="Arial MT"/>
              </a:rPr>
              <a:t> </a:t>
            </a:r>
            <a:r>
              <a:rPr sz="2800" spc="-20" dirty="0">
                <a:solidFill>
                  <a:srgbClr val="BE5F00"/>
                </a:solidFill>
                <a:latin typeface="Arial MT"/>
                <a:cs typeface="Arial MT"/>
              </a:rPr>
              <a:t>Test</a:t>
            </a:r>
            <a:endParaRPr sz="2800">
              <a:latin typeface="Arial MT"/>
              <a:cs typeface="Arial MT"/>
            </a:endParaRPr>
          </a:p>
        </p:txBody>
      </p:sp>
      <p:pic>
        <p:nvPicPr>
          <p:cNvPr id="16" name="object 16"/>
          <p:cNvPicPr/>
          <p:nvPr/>
        </p:nvPicPr>
        <p:blipFill>
          <a:blip r:embed="rId2" cstate="print"/>
          <a:stretch>
            <a:fillRect/>
          </a:stretch>
        </p:blipFill>
        <p:spPr>
          <a:xfrm>
            <a:off x="457200" y="990600"/>
            <a:ext cx="4603750" cy="5410199"/>
          </a:xfrm>
          <a:prstGeom prst="rect">
            <a:avLst/>
          </a:prstGeom>
        </p:spPr>
      </p:pic>
      <p:pic>
        <p:nvPicPr>
          <p:cNvPr id="17" name="object 17"/>
          <p:cNvPicPr/>
          <p:nvPr/>
        </p:nvPicPr>
        <p:blipFill>
          <a:blip r:embed="rId3" cstate="print"/>
          <a:stretch>
            <a:fillRect/>
          </a:stretch>
        </p:blipFill>
        <p:spPr>
          <a:xfrm>
            <a:off x="5638800" y="990600"/>
            <a:ext cx="2652712" cy="5410199"/>
          </a:xfrm>
          <a:prstGeom prst="rect">
            <a:avLst/>
          </a:prstGeom>
        </p:spPr>
      </p:pic>
      <p:sp>
        <p:nvSpPr>
          <p:cNvPr id="19" name="object 19"/>
          <p:cNvSpPr txBox="1">
            <a:spLocks noGrp="1"/>
          </p:cNvSpPr>
          <p:nvPr>
            <p:ph type="sldNum" sz="quarter" idx="7"/>
          </p:nvPr>
        </p:nvSpPr>
        <p:spPr>
          <a:xfrm>
            <a:off x="8371840" y="6637232"/>
            <a:ext cx="452754" cy="196215"/>
          </a:xfrm>
          <a:prstGeom prst="rect">
            <a:avLst/>
          </a:prstGeom>
        </p:spPr>
        <p:txBody>
          <a:bodyPr vert="horz" wrap="square" lIns="0" tIns="0" rIns="0" bIns="0" rtlCol="0">
            <a:spAutoFit/>
          </a:bodyPr>
          <a:lstStyle>
            <a:defPPr>
              <a:defRPr kern="0"/>
            </a:defPPr>
            <a:lvl1pPr>
              <a:defRPr sz="1200" b="1" i="0">
                <a:solidFill>
                  <a:srgbClr val="FF9933"/>
                </a:solidFill>
                <a:latin typeface="Arial"/>
                <a:cs typeface="Arial"/>
              </a:defRPr>
            </a:lvl1pPr>
          </a:lstStyle>
          <a:p>
            <a:pPr marL="12700">
              <a:lnSpc>
                <a:spcPts val="1425"/>
              </a:lnSpc>
            </a:pPr>
            <a:r>
              <a:rPr lang="en-MY"/>
              <a:t>2</a:t>
            </a:r>
            <a:r>
              <a:rPr lang="en-MY" spc="-10"/>
              <a:t> </a:t>
            </a:r>
            <a:r>
              <a:rPr lang="en-MY"/>
              <a:t>- </a:t>
            </a:r>
            <a:fld id="{81D60167-4931-47E6-BA6A-407CBD079E47}" type="slidenum">
              <a:rPr spc="-25" smtClean="0"/>
              <a:pPr marL="12700">
                <a:lnSpc>
                  <a:spcPts val="1425"/>
                </a:lnSpc>
              </a:pPr>
              <a:t>27</a:t>
            </a:fld>
            <a:endParaRPr spc="-25" dirty="0"/>
          </a:p>
        </p:txBody>
      </p:sp>
      <p:sp>
        <p:nvSpPr>
          <p:cNvPr id="21" name="Title 20">
            <a:extLst>
              <a:ext uri="{FF2B5EF4-FFF2-40B4-BE49-F238E27FC236}">
                <a16:creationId xmlns:a16="http://schemas.microsoft.com/office/drawing/2014/main" id="{929A1F87-665C-1046-8F66-912C64A1088F}"/>
              </a:ext>
            </a:extLst>
          </p:cNvPr>
          <p:cNvSpPr>
            <a:spLocks noGrp="1"/>
          </p:cNvSpPr>
          <p:nvPr>
            <p:ph type="title"/>
          </p:nvPr>
        </p:nvSpPr>
        <p:spPr/>
        <p:txBody>
          <a:bodyPr/>
          <a:lstStyle/>
          <a:p>
            <a:endParaRPr lang="en-MY"/>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FF9933"/>
                </a:solidFill>
                <a:latin typeface="Arial"/>
                <a:cs typeface="Arial"/>
              </a:rPr>
              <a:t>Beer</a:t>
            </a:r>
            <a:r>
              <a:rPr sz="1200" b="1" spc="320" dirty="0">
                <a:solidFill>
                  <a:srgbClr val="FF9933"/>
                </a:solidFill>
                <a:latin typeface="Arial"/>
                <a:cs typeface="Arial"/>
              </a:rPr>
              <a:t> </a:t>
            </a:r>
            <a:r>
              <a:rPr sz="1200" b="1" dirty="0">
                <a:solidFill>
                  <a:srgbClr val="FF9933"/>
                </a:solidFill>
                <a:latin typeface="Arial"/>
                <a:cs typeface="Arial"/>
              </a:rPr>
              <a:t>•</a:t>
            </a:r>
            <a:r>
              <a:rPr sz="1200" b="1" spc="330" dirty="0">
                <a:solidFill>
                  <a:srgbClr val="FF9933"/>
                </a:solidFill>
                <a:latin typeface="Arial"/>
                <a:cs typeface="Arial"/>
              </a:rPr>
              <a:t> </a:t>
            </a:r>
            <a:r>
              <a:rPr sz="1200" b="1" dirty="0">
                <a:solidFill>
                  <a:srgbClr val="FF9933"/>
                </a:solidFill>
                <a:latin typeface="Arial"/>
                <a:cs typeface="Arial"/>
              </a:rPr>
              <a:t>Johnston</a:t>
            </a:r>
            <a:r>
              <a:rPr sz="1200" b="1" spc="325" dirty="0">
                <a:solidFill>
                  <a:srgbClr val="FF9933"/>
                </a:solidFill>
                <a:latin typeface="Arial"/>
                <a:cs typeface="Arial"/>
              </a:rPr>
              <a:t> </a:t>
            </a:r>
            <a:r>
              <a:rPr sz="1200" b="1" dirty="0">
                <a:solidFill>
                  <a:srgbClr val="FF9933"/>
                </a:solidFill>
                <a:latin typeface="Arial"/>
                <a:cs typeface="Arial"/>
              </a:rPr>
              <a:t>•</a:t>
            </a:r>
            <a:r>
              <a:rPr sz="1200" b="1" spc="330"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sp>
        <p:nvSpPr>
          <p:cNvPr id="15" name="object 15"/>
          <p:cNvSpPr txBox="1"/>
          <p:nvPr/>
        </p:nvSpPr>
        <p:spPr>
          <a:xfrm>
            <a:off x="346075" y="346075"/>
            <a:ext cx="8683625"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tabLst>
                <a:tab pos="3890010" algn="l"/>
              </a:tabLst>
            </a:pPr>
            <a:r>
              <a:rPr sz="2800" spc="-10" dirty="0">
                <a:solidFill>
                  <a:srgbClr val="BE5F00"/>
                </a:solidFill>
                <a:latin typeface="Arial MT"/>
                <a:cs typeface="Arial MT"/>
              </a:rPr>
              <a:t>Stress-</a:t>
            </a:r>
            <a:r>
              <a:rPr sz="2800" dirty="0">
                <a:solidFill>
                  <a:srgbClr val="BE5F00"/>
                </a:solidFill>
                <a:latin typeface="Arial MT"/>
                <a:cs typeface="Arial MT"/>
              </a:rPr>
              <a:t>Strain</a:t>
            </a:r>
            <a:r>
              <a:rPr sz="2800" spc="-10" dirty="0">
                <a:solidFill>
                  <a:srgbClr val="BE5F00"/>
                </a:solidFill>
                <a:latin typeface="Arial MT"/>
                <a:cs typeface="Arial MT"/>
              </a:rPr>
              <a:t> Diagram:</a:t>
            </a:r>
            <a:r>
              <a:rPr sz="2800" dirty="0">
                <a:solidFill>
                  <a:srgbClr val="BE5F00"/>
                </a:solidFill>
                <a:latin typeface="Arial MT"/>
                <a:cs typeface="Arial MT"/>
              </a:rPr>
              <a:t>	Ductile</a:t>
            </a:r>
            <a:r>
              <a:rPr sz="2800" spc="-65" dirty="0">
                <a:solidFill>
                  <a:srgbClr val="BE5F00"/>
                </a:solidFill>
                <a:latin typeface="Arial MT"/>
                <a:cs typeface="Arial MT"/>
              </a:rPr>
              <a:t> </a:t>
            </a:r>
            <a:r>
              <a:rPr sz="2800" spc="-10" dirty="0">
                <a:solidFill>
                  <a:srgbClr val="BE5F00"/>
                </a:solidFill>
                <a:latin typeface="Arial MT"/>
                <a:cs typeface="Arial MT"/>
              </a:rPr>
              <a:t>Materials</a:t>
            </a:r>
            <a:endParaRPr sz="2800">
              <a:latin typeface="Arial MT"/>
              <a:cs typeface="Arial MT"/>
            </a:endParaRPr>
          </a:p>
        </p:txBody>
      </p:sp>
      <p:grpSp>
        <p:nvGrpSpPr>
          <p:cNvPr id="16" name="object 16"/>
          <p:cNvGrpSpPr/>
          <p:nvPr/>
        </p:nvGrpSpPr>
        <p:grpSpPr>
          <a:xfrm>
            <a:off x="457200" y="2057400"/>
            <a:ext cx="8536305" cy="2863850"/>
            <a:chOff x="457200" y="2057400"/>
            <a:chExt cx="8536305" cy="2863850"/>
          </a:xfrm>
        </p:grpSpPr>
        <p:pic>
          <p:nvPicPr>
            <p:cNvPr id="17" name="object 17"/>
            <p:cNvPicPr/>
            <p:nvPr/>
          </p:nvPicPr>
          <p:blipFill>
            <a:blip r:embed="rId2" cstate="print"/>
            <a:stretch>
              <a:fillRect/>
            </a:stretch>
          </p:blipFill>
          <p:spPr>
            <a:xfrm>
              <a:off x="457200" y="2057400"/>
              <a:ext cx="1657350" cy="2827337"/>
            </a:xfrm>
            <a:prstGeom prst="rect">
              <a:avLst/>
            </a:prstGeom>
          </p:spPr>
        </p:pic>
        <p:pic>
          <p:nvPicPr>
            <p:cNvPr id="18" name="object 18"/>
            <p:cNvPicPr/>
            <p:nvPr/>
          </p:nvPicPr>
          <p:blipFill>
            <a:blip r:embed="rId3" cstate="print"/>
            <a:stretch>
              <a:fillRect/>
            </a:stretch>
          </p:blipFill>
          <p:spPr>
            <a:xfrm>
              <a:off x="2047875" y="2157412"/>
              <a:ext cx="6945312" cy="2763837"/>
            </a:xfrm>
            <a:prstGeom prst="rect">
              <a:avLst/>
            </a:prstGeom>
          </p:spPr>
        </p:pic>
      </p:grpSp>
      <p:sp>
        <p:nvSpPr>
          <p:cNvPr id="20" name="object 20"/>
          <p:cNvSpPr txBox="1">
            <a:spLocks noGrp="1"/>
          </p:cNvSpPr>
          <p:nvPr>
            <p:ph type="sldNum" sz="quarter" idx="7"/>
          </p:nvPr>
        </p:nvSpPr>
        <p:spPr>
          <a:xfrm>
            <a:off x="8371840" y="6637232"/>
            <a:ext cx="452754" cy="196215"/>
          </a:xfrm>
          <a:prstGeom prst="rect">
            <a:avLst/>
          </a:prstGeom>
        </p:spPr>
        <p:txBody>
          <a:bodyPr vert="horz" wrap="square" lIns="0" tIns="0" rIns="0" bIns="0" rtlCol="0">
            <a:spAutoFit/>
          </a:bodyPr>
          <a:lstStyle>
            <a:defPPr>
              <a:defRPr kern="0"/>
            </a:defPPr>
            <a:lvl1pPr>
              <a:defRPr sz="1200" b="1" i="0">
                <a:solidFill>
                  <a:srgbClr val="FF9933"/>
                </a:solidFill>
                <a:latin typeface="Arial"/>
                <a:cs typeface="Arial"/>
              </a:defRPr>
            </a:lvl1pPr>
          </a:lstStyle>
          <a:p>
            <a:pPr marL="12700">
              <a:lnSpc>
                <a:spcPts val="1425"/>
              </a:lnSpc>
            </a:pPr>
            <a:r>
              <a:rPr lang="en-MY"/>
              <a:t>2</a:t>
            </a:r>
            <a:r>
              <a:rPr lang="en-MY" spc="-10"/>
              <a:t> </a:t>
            </a:r>
            <a:r>
              <a:rPr lang="en-MY"/>
              <a:t>- </a:t>
            </a:r>
            <a:fld id="{81D60167-4931-47E6-BA6A-407CBD079E47}" type="slidenum">
              <a:rPr spc="-25" smtClean="0"/>
              <a:pPr marL="12700">
                <a:lnSpc>
                  <a:spcPts val="1425"/>
                </a:lnSpc>
              </a:pPr>
              <a:t>28</a:t>
            </a:fld>
            <a:endParaRPr spc="-25" dirty="0"/>
          </a:p>
        </p:txBody>
      </p:sp>
      <p:sp>
        <p:nvSpPr>
          <p:cNvPr id="22" name="Title 21">
            <a:extLst>
              <a:ext uri="{FF2B5EF4-FFF2-40B4-BE49-F238E27FC236}">
                <a16:creationId xmlns:a16="http://schemas.microsoft.com/office/drawing/2014/main" id="{F76CA89D-A78C-8131-9A84-D1B03B60EC8C}"/>
              </a:ext>
            </a:extLst>
          </p:cNvPr>
          <p:cNvSpPr>
            <a:spLocks noGrp="1"/>
          </p:cNvSpPr>
          <p:nvPr>
            <p:ph type="title"/>
          </p:nvPr>
        </p:nvSpPr>
        <p:spPr/>
        <p:txBody>
          <a:bodyPr/>
          <a:lstStyle/>
          <a:p>
            <a:endParaRPr lang="en-MY"/>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FF9933"/>
                </a:solidFill>
                <a:latin typeface="Arial"/>
                <a:cs typeface="Arial"/>
              </a:rPr>
              <a:t>Beer</a:t>
            </a:r>
            <a:r>
              <a:rPr sz="1200" b="1" spc="320" dirty="0">
                <a:solidFill>
                  <a:srgbClr val="FF9933"/>
                </a:solidFill>
                <a:latin typeface="Arial"/>
                <a:cs typeface="Arial"/>
              </a:rPr>
              <a:t> </a:t>
            </a:r>
            <a:r>
              <a:rPr sz="1200" b="1" dirty="0">
                <a:solidFill>
                  <a:srgbClr val="FF9933"/>
                </a:solidFill>
                <a:latin typeface="Arial"/>
                <a:cs typeface="Arial"/>
              </a:rPr>
              <a:t>•</a:t>
            </a:r>
            <a:r>
              <a:rPr sz="1200" b="1" spc="330" dirty="0">
                <a:solidFill>
                  <a:srgbClr val="FF9933"/>
                </a:solidFill>
                <a:latin typeface="Arial"/>
                <a:cs typeface="Arial"/>
              </a:rPr>
              <a:t> </a:t>
            </a:r>
            <a:r>
              <a:rPr sz="1200" b="1" dirty="0">
                <a:solidFill>
                  <a:srgbClr val="FF9933"/>
                </a:solidFill>
                <a:latin typeface="Arial"/>
                <a:cs typeface="Arial"/>
              </a:rPr>
              <a:t>Johnston</a:t>
            </a:r>
            <a:r>
              <a:rPr sz="1200" b="1" spc="325" dirty="0">
                <a:solidFill>
                  <a:srgbClr val="FF9933"/>
                </a:solidFill>
                <a:latin typeface="Arial"/>
                <a:cs typeface="Arial"/>
              </a:rPr>
              <a:t> </a:t>
            </a:r>
            <a:r>
              <a:rPr sz="1200" b="1" dirty="0">
                <a:solidFill>
                  <a:srgbClr val="FF9933"/>
                </a:solidFill>
                <a:latin typeface="Arial"/>
                <a:cs typeface="Arial"/>
              </a:rPr>
              <a:t>•</a:t>
            </a:r>
            <a:r>
              <a:rPr sz="1200" b="1" spc="330"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sp>
        <p:nvSpPr>
          <p:cNvPr id="15" name="object 15"/>
          <p:cNvSpPr txBox="1"/>
          <p:nvPr/>
        </p:nvSpPr>
        <p:spPr>
          <a:xfrm>
            <a:off x="346075" y="346075"/>
            <a:ext cx="8683625"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tabLst>
                <a:tab pos="3890010" algn="l"/>
              </a:tabLst>
            </a:pPr>
            <a:r>
              <a:rPr sz="2800" spc="-10" dirty="0">
                <a:solidFill>
                  <a:srgbClr val="BE5F00"/>
                </a:solidFill>
                <a:latin typeface="Arial MT"/>
                <a:cs typeface="Arial MT"/>
              </a:rPr>
              <a:t>Stress-</a:t>
            </a:r>
            <a:r>
              <a:rPr sz="2800" dirty="0">
                <a:solidFill>
                  <a:srgbClr val="BE5F00"/>
                </a:solidFill>
                <a:latin typeface="Arial MT"/>
                <a:cs typeface="Arial MT"/>
              </a:rPr>
              <a:t>Strain</a:t>
            </a:r>
            <a:r>
              <a:rPr sz="2800" spc="-10" dirty="0">
                <a:solidFill>
                  <a:srgbClr val="BE5F00"/>
                </a:solidFill>
                <a:latin typeface="Arial MT"/>
                <a:cs typeface="Arial MT"/>
              </a:rPr>
              <a:t> Diagram:</a:t>
            </a:r>
            <a:r>
              <a:rPr sz="2800" dirty="0">
                <a:solidFill>
                  <a:srgbClr val="BE5F00"/>
                </a:solidFill>
                <a:latin typeface="Arial MT"/>
                <a:cs typeface="Arial MT"/>
              </a:rPr>
              <a:t>	Brittle</a:t>
            </a:r>
            <a:r>
              <a:rPr sz="2800" spc="-50" dirty="0">
                <a:solidFill>
                  <a:srgbClr val="BE5F00"/>
                </a:solidFill>
                <a:latin typeface="Arial MT"/>
                <a:cs typeface="Arial MT"/>
              </a:rPr>
              <a:t> </a:t>
            </a:r>
            <a:r>
              <a:rPr sz="2800" spc="-10" dirty="0">
                <a:solidFill>
                  <a:srgbClr val="BE5F00"/>
                </a:solidFill>
                <a:latin typeface="Arial MT"/>
                <a:cs typeface="Arial MT"/>
              </a:rPr>
              <a:t>Materials</a:t>
            </a:r>
            <a:endParaRPr sz="2800">
              <a:latin typeface="Arial MT"/>
              <a:cs typeface="Arial MT"/>
            </a:endParaRPr>
          </a:p>
        </p:txBody>
      </p:sp>
      <p:pic>
        <p:nvPicPr>
          <p:cNvPr id="16" name="object 16"/>
          <p:cNvPicPr/>
          <p:nvPr/>
        </p:nvPicPr>
        <p:blipFill>
          <a:blip r:embed="rId2" cstate="print"/>
          <a:stretch>
            <a:fillRect/>
          </a:stretch>
        </p:blipFill>
        <p:spPr>
          <a:xfrm>
            <a:off x="3467100" y="2052637"/>
            <a:ext cx="3705225" cy="3043237"/>
          </a:xfrm>
          <a:prstGeom prst="rect">
            <a:avLst/>
          </a:prstGeom>
        </p:spPr>
      </p:pic>
      <p:pic>
        <p:nvPicPr>
          <p:cNvPr id="17" name="object 17"/>
          <p:cNvPicPr/>
          <p:nvPr/>
        </p:nvPicPr>
        <p:blipFill>
          <a:blip r:embed="rId3" cstate="print"/>
          <a:stretch>
            <a:fillRect/>
          </a:stretch>
        </p:blipFill>
        <p:spPr>
          <a:xfrm>
            <a:off x="2095500" y="1738312"/>
            <a:ext cx="696912" cy="3711575"/>
          </a:xfrm>
          <a:prstGeom prst="rect">
            <a:avLst/>
          </a:prstGeom>
        </p:spPr>
      </p:pic>
      <p:sp>
        <p:nvSpPr>
          <p:cNvPr id="19" name="object 19"/>
          <p:cNvSpPr txBox="1">
            <a:spLocks noGrp="1"/>
          </p:cNvSpPr>
          <p:nvPr>
            <p:ph type="sldNum" sz="quarter" idx="7"/>
          </p:nvPr>
        </p:nvSpPr>
        <p:spPr>
          <a:xfrm>
            <a:off x="8371840" y="6637232"/>
            <a:ext cx="452754" cy="196215"/>
          </a:xfrm>
          <a:prstGeom prst="rect">
            <a:avLst/>
          </a:prstGeom>
        </p:spPr>
        <p:txBody>
          <a:bodyPr vert="horz" wrap="square" lIns="0" tIns="0" rIns="0" bIns="0" rtlCol="0">
            <a:spAutoFit/>
          </a:bodyPr>
          <a:lstStyle>
            <a:defPPr>
              <a:defRPr kern="0"/>
            </a:defPPr>
            <a:lvl1pPr>
              <a:defRPr sz="1200" b="1" i="0">
                <a:solidFill>
                  <a:srgbClr val="FF9933"/>
                </a:solidFill>
                <a:latin typeface="Arial"/>
                <a:cs typeface="Arial"/>
              </a:defRPr>
            </a:lvl1pPr>
          </a:lstStyle>
          <a:p>
            <a:pPr marL="12700">
              <a:lnSpc>
                <a:spcPts val="1425"/>
              </a:lnSpc>
            </a:pPr>
            <a:r>
              <a:rPr lang="en-MY"/>
              <a:t>2</a:t>
            </a:r>
            <a:r>
              <a:rPr lang="en-MY" spc="-10"/>
              <a:t> </a:t>
            </a:r>
            <a:r>
              <a:rPr lang="en-MY"/>
              <a:t>- </a:t>
            </a:r>
            <a:fld id="{81D60167-4931-47E6-BA6A-407CBD079E47}" type="slidenum">
              <a:rPr spc="-25" smtClean="0"/>
              <a:pPr marL="12700">
                <a:lnSpc>
                  <a:spcPts val="1425"/>
                </a:lnSpc>
              </a:pPr>
              <a:t>29</a:t>
            </a:fld>
            <a:endParaRPr spc="-25" dirty="0"/>
          </a:p>
        </p:txBody>
      </p:sp>
      <p:sp>
        <p:nvSpPr>
          <p:cNvPr id="21" name="Title 20">
            <a:extLst>
              <a:ext uri="{FF2B5EF4-FFF2-40B4-BE49-F238E27FC236}">
                <a16:creationId xmlns:a16="http://schemas.microsoft.com/office/drawing/2014/main" id="{1BD3FC9B-50DD-4E4E-56F8-D52C3FF1863C}"/>
              </a:ext>
            </a:extLst>
          </p:cNvPr>
          <p:cNvSpPr>
            <a:spLocks noGrp="1"/>
          </p:cNvSpPr>
          <p:nvPr>
            <p:ph type="title"/>
          </p:nvPr>
        </p:nvSpPr>
        <p:spPr/>
        <p:txBody>
          <a:bodyPr/>
          <a:lstStyle/>
          <a:p>
            <a:endParaRPr lang="en-MY"/>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27161788-5359-4DEB-B6CA-9552A97D3485}" type="slidenum">
              <a:rPr lang="en-US">
                <a:latin typeface="Arial" panose="020B0604020202020204" pitchFamily="34" charset="0"/>
              </a:rPr>
              <a:pPr eaLnBrk="1" hangingPunct="1"/>
              <a:t>3</a:t>
            </a:fld>
            <a:endParaRPr lang="en-US">
              <a:latin typeface="Arial" panose="020B0604020202020204" pitchFamily="34" charset="0"/>
            </a:endParaRPr>
          </a:p>
        </p:txBody>
      </p:sp>
      <p:sp>
        <p:nvSpPr>
          <p:cNvPr id="7" name="Rectangle 2"/>
          <p:cNvSpPr>
            <a:spLocks noGrp="1" noChangeArrowheads="1"/>
          </p:cNvSpPr>
          <p:nvPr>
            <p:ph type="title"/>
          </p:nvPr>
        </p:nvSpPr>
        <p:spPr>
          <a:xfrm>
            <a:off x="76200" y="381000"/>
            <a:ext cx="9144000" cy="685800"/>
          </a:xfrm>
          <a:extLst>
            <a:ext uri="{909E8E84-426E-40DD-AFC4-6F175D3DCCD1}">
              <a14:hiddenFill xmlns:a14="http://schemas.microsoft.com/office/drawing/2010/main">
                <a:solidFill>
                  <a:srgbClr val="CC3300"/>
                </a:solidFill>
              </a14:hiddenFill>
            </a:ext>
          </a:extLst>
        </p:spPr>
        <p:txBody>
          <a:bodyPr/>
          <a:lstStyle/>
          <a:p>
            <a:pPr eaLnBrk="1" hangingPunct="1"/>
            <a:r>
              <a:rPr lang="en-US" altLang="en-US"/>
              <a:t>CHAPTER OUTLINE</a:t>
            </a:r>
          </a:p>
        </p:txBody>
      </p:sp>
      <p:sp>
        <p:nvSpPr>
          <p:cNvPr id="8" name="Rectangle 5"/>
          <p:cNvSpPr txBox="1">
            <a:spLocks noChangeArrowheads="1"/>
          </p:cNvSpPr>
          <p:nvPr/>
        </p:nvSpPr>
        <p:spPr bwMode="auto">
          <a:xfrm>
            <a:off x="304800" y="1066800"/>
            <a:ext cx="8382000" cy="381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AutoNum type="arabicPeriod"/>
            </a:pPr>
            <a:r>
              <a:rPr lang="en-US" altLang="en-US"/>
              <a:t>Introduction</a:t>
            </a:r>
          </a:p>
          <a:p>
            <a:pPr marL="609600" indent="-609600">
              <a:buFontTx/>
              <a:buAutoNum type="arabicPeriod"/>
            </a:pPr>
            <a:r>
              <a:rPr lang="en-US" altLang="en-US"/>
              <a:t>Equilibrium of a deformable body</a:t>
            </a:r>
          </a:p>
          <a:p>
            <a:pPr marL="609600" indent="-609600">
              <a:buFontTx/>
              <a:buAutoNum type="arabicPeriod"/>
            </a:pPr>
            <a:r>
              <a:rPr lang="en-US" altLang="en-US"/>
              <a:t>Stress</a:t>
            </a:r>
          </a:p>
          <a:p>
            <a:pPr marL="609600" indent="-609600">
              <a:buFontTx/>
              <a:buAutoNum type="arabicPeriod"/>
            </a:pPr>
            <a:r>
              <a:rPr lang="en-US" altLang="en-US"/>
              <a:t>Average normal stress in an axially loaded bar</a:t>
            </a:r>
          </a:p>
          <a:p>
            <a:pPr marL="609600" indent="-609600">
              <a:buFontTx/>
              <a:buAutoNum type="arabicPeriod"/>
            </a:pPr>
            <a:r>
              <a:rPr lang="en-US" altLang="en-US"/>
              <a:t>Average shear stress</a:t>
            </a:r>
          </a:p>
          <a:p>
            <a:pPr marL="609600" indent="-609600">
              <a:buFontTx/>
              <a:buAutoNum type="arabicPeriod"/>
            </a:pPr>
            <a:r>
              <a:rPr lang="en-US" altLang="en-US"/>
              <a:t>Allowable stress</a:t>
            </a:r>
          </a:p>
          <a:p>
            <a:pPr marL="609600" indent="-609600">
              <a:buFontTx/>
              <a:buAutoNum type="arabicPeriod"/>
            </a:pPr>
            <a:r>
              <a:rPr lang="en-US" altLang="en-US"/>
              <a:t>Design of simple connections</a:t>
            </a:r>
          </a:p>
        </p:txBody>
      </p:sp>
    </p:spTree>
    <p:extLst>
      <p:ext uri="{BB962C8B-B14F-4D97-AF65-F5344CB8AC3E}">
        <p14:creationId xmlns:p14="http://schemas.microsoft.com/office/powerpoint/2010/main" val="662883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FF9933"/>
                </a:solidFill>
                <a:latin typeface="Arial"/>
                <a:cs typeface="Arial"/>
              </a:rPr>
              <a:t>Beer</a:t>
            </a:r>
            <a:r>
              <a:rPr sz="1200" b="1" spc="320" dirty="0">
                <a:solidFill>
                  <a:srgbClr val="FF9933"/>
                </a:solidFill>
                <a:latin typeface="Arial"/>
                <a:cs typeface="Arial"/>
              </a:rPr>
              <a:t> </a:t>
            </a:r>
            <a:r>
              <a:rPr sz="1200" b="1" dirty="0">
                <a:solidFill>
                  <a:srgbClr val="FF9933"/>
                </a:solidFill>
                <a:latin typeface="Arial"/>
                <a:cs typeface="Arial"/>
              </a:rPr>
              <a:t>•</a:t>
            </a:r>
            <a:r>
              <a:rPr sz="1200" b="1" spc="330" dirty="0">
                <a:solidFill>
                  <a:srgbClr val="FF9933"/>
                </a:solidFill>
                <a:latin typeface="Arial"/>
                <a:cs typeface="Arial"/>
              </a:rPr>
              <a:t> </a:t>
            </a:r>
            <a:r>
              <a:rPr sz="1200" b="1" dirty="0">
                <a:solidFill>
                  <a:srgbClr val="FF9933"/>
                </a:solidFill>
                <a:latin typeface="Arial"/>
                <a:cs typeface="Arial"/>
              </a:rPr>
              <a:t>Johnston</a:t>
            </a:r>
            <a:r>
              <a:rPr sz="1200" b="1" spc="325" dirty="0">
                <a:solidFill>
                  <a:srgbClr val="FF9933"/>
                </a:solidFill>
                <a:latin typeface="Arial"/>
                <a:cs typeface="Arial"/>
              </a:rPr>
              <a:t> </a:t>
            </a:r>
            <a:r>
              <a:rPr sz="1200" b="1" dirty="0">
                <a:solidFill>
                  <a:srgbClr val="FF9933"/>
                </a:solidFill>
                <a:latin typeface="Arial"/>
                <a:cs typeface="Arial"/>
              </a:rPr>
              <a:t>•</a:t>
            </a:r>
            <a:r>
              <a:rPr sz="1200" b="1" spc="330"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sp>
        <p:nvSpPr>
          <p:cNvPr id="15" name="object 15"/>
          <p:cNvSpPr txBox="1"/>
          <p:nvPr/>
        </p:nvSpPr>
        <p:spPr>
          <a:xfrm>
            <a:off x="346075" y="346075"/>
            <a:ext cx="8683625"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Hooke’s</a:t>
            </a:r>
            <a:r>
              <a:rPr sz="2800" spc="-70" dirty="0">
                <a:solidFill>
                  <a:srgbClr val="BE5F00"/>
                </a:solidFill>
                <a:latin typeface="Arial MT"/>
                <a:cs typeface="Arial MT"/>
              </a:rPr>
              <a:t> </a:t>
            </a:r>
            <a:r>
              <a:rPr sz="2800" dirty="0">
                <a:solidFill>
                  <a:srgbClr val="BE5F00"/>
                </a:solidFill>
                <a:latin typeface="Arial MT"/>
                <a:cs typeface="Arial MT"/>
              </a:rPr>
              <a:t>Law:</a:t>
            </a:r>
            <a:r>
              <a:rPr sz="2800" spc="-70" dirty="0">
                <a:solidFill>
                  <a:srgbClr val="BE5F00"/>
                </a:solidFill>
                <a:latin typeface="Arial MT"/>
                <a:cs typeface="Arial MT"/>
              </a:rPr>
              <a:t> </a:t>
            </a:r>
            <a:r>
              <a:rPr sz="2800" dirty="0">
                <a:solidFill>
                  <a:srgbClr val="BE5F00"/>
                </a:solidFill>
                <a:latin typeface="Arial MT"/>
                <a:cs typeface="Arial MT"/>
              </a:rPr>
              <a:t>Modulus</a:t>
            </a:r>
            <a:r>
              <a:rPr sz="2800" spc="-70" dirty="0">
                <a:solidFill>
                  <a:srgbClr val="BE5F00"/>
                </a:solidFill>
                <a:latin typeface="Arial MT"/>
                <a:cs typeface="Arial MT"/>
              </a:rPr>
              <a:t> </a:t>
            </a:r>
            <a:r>
              <a:rPr sz="2800" dirty="0">
                <a:solidFill>
                  <a:srgbClr val="BE5F00"/>
                </a:solidFill>
                <a:latin typeface="Arial MT"/>
                <a:cs typeface="Arial MT"/>
              </a:rPr>
              <a:t>of</a:t>
            </a:r>
            <a:r>
              <a:rPr sz="2800" spc="-70" dirty="0">
                <a:solidFill>
                  <a:srgbClr val="BE5F00"/>
                </a:solidFill>
                <a:latin typeface="Arial MT"/>
                <a:cs typeface="Arial MT"/>
              </a:rPr>
              <a:t> </a:t>
            </a:r>
            <a:r>
              <a:rPr sz="2800" spc="-10" dirty="0">
                <a:solidFill>
                  <a:srgbClr val="BE5F00"/>
                </a:solidFill>
                <a:latin typeface="Arial MT"/>
                <a:cs typeface="Arial MT"/>
              </a:rPr>
              <a:t>Elasticity</a:t>
            </a:r>
            <a:endParaRPr sz="2800">
              <a:latin typeface="Arial MT"/>
              <a:cs typeface="Arial MT"/>
            </a:endParaRPr>
          </a:p>
        </p:txBody>
      </p:sp>
      <p:sp>
        <p:nvSpPr>
          <p:cNvPr id="16" name="object 16"/>
          <p:cNvSpPr txBox="1"/>
          <p:nvPr/>
        </p:nvSpPr>
        <p:spPr>
          <a:xfrm>
            <a:off x="4892040" y="1705317"/>
            <a:ext cx="3631565" cy="3125470"/>
          </a:xfrm>
          <a:prstGeom prst="rect">
            <a:avLst/>
          </a:prstGeom>
        </p:spPr>
        <p:txBody>
          <a:bodyPr vert="horz" wrap="square" lIns="0" tIns="64135" rIns="0" bIns="0" rtlCol="0">
            <a:spAutoFit/>
          </a:bodyPr>
          <a:lstStyle/>
          <a:p>
            <a:pPr marL="243840" indent="-231140">
              <a:lnSpc>
                <a:spcPct val="100000"/>
              </a:lnSpc>
              <a:spcBef>
                <a:spcPts val="505"/>
              </a:spcBef>
              <a:buChar char="•"/>
              <a:tabLst>
                <a:tab pos="243840" algn="l"/>
              </a:tabLst>
            </a:pPr>
            <a:r>
              <a:rPr sz="2000" dirty="0">
                <a:latin typeface="Times New Roman"/>
                <a:cs typeface="Times New Roman"/>
              </a:rPr>
              <a:t>Below</a:t>
            </a:r>
            <a:r>
              <a:rPr sz="2000" spc="-25"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yield</a:t>
            </a:r>
            <a:r>
              <a:rPr sz="2000" spc="-25" dirty="0">
                <a:latin typeface="Times New Roman"/>
                <a:cs typeface="Times New Roman"/>
              </a:rPr>
              <a:t> </a:t>
            </a:r>
            <a:r>
              <a:rPr sz="2000" spc="-10" dirty="0">
                <a:latin typeface="Times New Roman"/>
                <a:cs typeface="Times New Roman"/>
              </a:rPr>
              <a:t>stress</a:t>
            </a:r>
            <a:endParaRPr sz="2000">
              <a:latin typeface="Times New Roman"/>
              <a:cs typeface="Times New Roman"/>
            </a:endParaRPr>
          </a:p>
          <a:p>
            <a:pPr marL="608330">
              <a:lnSpc>
                <a:spcPct val="100000"/>
              </a:lnSpc>
              <a:spcBef>
                <a:spcPts val="440"/>
              </a:spcBef>
            </a:pPr>
            <a:r>
              <a:rPr sz="2100" dirty="0">
                <a:latin typeface="Symbol"/>
                <a:cs typeface="Symbol"/>
              </a:rPr>
              <a:t></a:t>
            </a:r>
            <a:r>
              <a:rPr sz="2100" spc="229" dirty="0">
                <a:latin typeface="Times New Roman"/>
                <a:cs typeface="Times New Roman"/>
              </a:rPr>
              <a:t> </a:t>
            </a:r>
            <a:r>
              <a:rPr sz="2000" dirty="0">
                <a:latin typeface="Symbol"/>
                <a:cs typeface="Symbol"/>
              </a:rPr>
              <a:t></a:t>
            </a:r>
            <a:r>
              <a:rPr sz="2000" spc="30" dirty="0">
                <a:latin typeface="Times New Roman"/>
                <a:cs typeface="Times New Roman"/>
              </a:rPr>
              <a:t> </a:t>
            </a:r>
            <a:r>
              <a:rPr sz="2000" i="1" spc="-25" dirty="0">
                <a:latin typeface="Times New Roman"/>
                <a:cs typeface="Times New Roman"/>
              </a:rPr>
              <a:t>E</a:t>
            </a:r>
            <a:r>
              <a:rPr sz="2100" spc="-25" dirty="0">
                <a:latin typeface="Symbol"/>
                <a:cs typeface="Symbol"/>
              </a:rPr>
              <a:t></a:t>
            </a:r>
            <a:endParaRPr sz="2100">
              <a:latin typeface="Symbol"/>
              <a:cs typeface="Symbol"/>
            </a:endParaRPr>
          </a:p>
          <a:p>
            <a:pPr marL="1199515" marR="217170" indent="-563880">
              <a:lnSpc>
                <a:spcPts val="2500"/>
              </a:lnSpc>
              <a:spcBef>
                <a:spcPts val="85"/>
              </a:spcBef>
            </a:pPr>
            <a:r>
              <a:rPr sz="2000" i="1" dirty="0">
                <a:latin typeface="Times New Roman"/>
                <a:cs typeface="Times New Roman"/>
              </a:rPr>
              <a:t>E</a:t>
            </a:r>
            <a:r>
              <a:rPr sz="2000" i="1" spc="110" dirty="0">
                <a:latin typeface="Times New Roman"/>
                <a:cs typeface="Times New Roman"/>
              </a:rPr>
              <a:t> </a:t>
            </a:r>
            <a:r>
              <a:rPr sz="2000" dirty="0">
                <a:latin typeface="Symbol"/>
                <a:cs typeface="Symbol"/>
              </a:rPr>
              <a:t></a:t>
            </a:r>
            <a:r>
              <a:rPr sz="2000" spc="10" dirty="0">
                <a:latin typeface="Times New Roman"/>
                <a:cs typeface="Times New Roman"/>
              </a:rPr>
              <a:t> </a:t>
            </a:r>
            <a:r>
              <a:rPr sz="2000" spc="-20" dirty="0">
                <a:latin typeface="Times New Roman"/>
                <a:cs typeface="Times New Roman"/>
              </a:rPr>
              <a:t>Youngs</a:t>
            </a:r>
            <a:r>
              <a:rPr sz="2000" spc="-85" dirty="0">
                <a:latin typeface="Times New Roman"/>
                <a:cs typeface="Times New Roman"/>
              </a:rPr>
              <a:t> </a:t>
            </a:r>
            <a:r>
              <a:rPr sz="2000" spc="-10" dirty="0">
                <a:latin typeface="Times New Roman"/>
                <a:cs typeface="Times New Roman"/>
              </a:rPr>
              <a:t>Modulus</a:t>
            </a:r>
            <a:r>
              <a:rPr sz="2000" spc="-140" dirty="0">
                <a:latin typeface="Times New Roman"/>
                <a:cs typeface="Times New Roman"/>
              </a:rPr>
              <a:t> </a:t>
            </a:r>
            <a:r>
              <a:rPr sz="2000" spc="-25" dirty="0">
                <a:latin typeface="Times New Roman"/>
                <a:cs typeface="Times New Roman"/>
              </a:rPr>
              <a:t>or </a:t>
            </a:r>
            <a:r>
              <a:rPr sz="2000" spc="-10" dirty="0">
                <a:latin typeface="Times New Roman"/>
                <a:cs typeface="Times New Roman"/>
              </a:rPr>
              <a:t>Modulus</a:t>
            </a:r>
            <a:r>
              <a:rPr sz="2000" spc="-135" dirty="0">
                <a:latin typeface="Times New Roman"/>
                <a:cs typeface="Times New Roman"/>
              </a:rPr>
              <a:t> </a:t>
            </a:r>
            <a:r>
              <a:rPr sz="2000" dirty="0">
                <a:latin typeface="Times New Roman"/>
                <a:cs typeface="Times New Roman"/>
              </a:rPr>
              <a:t>of</a:t>
            </a:r>
            <a:r>
              <a:rPr sz="2000" spc="200" dirty="0">
                <a:latin typeface="Times New Roman"/>
                <a:cs typeface="Times New Roman"/>
              </a:rPr>
              <a:t> </a:t>
            </a:r>
            <a:r>
              <a:rPr sz="2000" spc="-10" dirty="0">
                <a:latin typeface="Times New Roman"/>
                <a:cs typeface="Times New Roman"/>
              </a:rPr>
              <a:t>Elasticity</a:t>
            </a:r>
            <a:endParaRPr sz="2000">
              <a:latin typeface="Times New Roman"/>
              <a:cs typeface="Times New Roman"/>
            </a:endParaRPr>
          </a:p>
          <a:p>
            <a:pPr>
              <a:lnSpc>
                <a:spcPct val="100000"/>
              </a:lnSpc>
              <a:spcBef>
                <a:spcPts val="1655"/>
              </a:spcBef>
            </a:pPr>
            <a:endParaRPr sz="2000">
              <a:latin typeface="Times New Roman"/>
              <a:cs typeface="Times New Roman"/>
            </a:endParaRPr>
          </a:p>
          <a:p>
            <a:pPr marL="244475" marR="5080" indent="-231775">
              <a:lnSpc>
                <a:spcPct val="100000"/>
              </a:lnSpc>
              <a:buChar char="•"/>
              <a:tabLst>
                <a:tab pos="244475" algn="l"/>
              </a:tabLst>
            </a:pPr>
            <a:r>
              <a:rPr sz="2000" dirty="0">
                <a:latin typeface="Times New Roman"/>
                <a:cs typeface="Times New Roman"/>
              </a:rPr>
              <a:t>Strength</a:t>
            </a:r>
            <a:r>
              <a:rPr sz="2000" spc="-30" dirty="0">
                <a:latin typeface="Times New Roman"/>
                <a:cs typeface="Times New Roman"/>
              </a:rPr>
              <a:t> </a:t>
            </a:r>
            <a:r>
              <a:rPr sz="2000" dirty="0">
                <a:latin typeface="Times New Roman"/>
                <a:cs typeface="Times New Roman"/>
              </a:rPr>
              <a:t>is</a:t>
            </a:r>
            <a:r>
              <a:rPr sz="2000" spc="-30" dirty="0">
                <a:latin typeface="Times New Roman"/>
                <a:cs typeface="Times New Roman"/>
              </a:rPr>
              <a:t> </a:t>
            </a:r>
            <a:r>
              <a:rPr sz="2000" dirty="0">
                <a:latin typeface="Times New Roman"/>
                <a:cs typeface="Times New Roman"/>
              </a:rPr>
              <a:t>affected</a:t>
            </a:r>
            <a:r>
              <a:rPr sz="2000" spc="-30" dirty="0">
                <a:latin typeface="Times New Roman"/>
                <a:cs typeface="Times New Roman"/>
              </a:rPr>
              <a:t> </a:t>
            </a:r>
            <a:r>
              <a:rPr sz="2000" dirty="0">
                <a:latin typeface="Times New Roman"/>
                <a:cs typeface="Times New Roman"/>
              </a:rPr>
              <a:t>by</a:t>
            </a:r>
            <a:r>
              <a:rPr sz="2000" spc="-25" dirty="0">
                <a:latin typeface="Times New Roman"/>
                <a:cs typeface="Times New Roman"/>
              </a:rPr>
              <a:t> </a:t>
            </a:r>
            <a:r>
              <a:rPr sz="2000" spc="-10" dirty="0">
                <a:latin typeface="Times New Roman"/>
                <a:cs typeface="Times New Roman"/>
              </a:rPr>
              <a:t>alloying, </a:t>
            </a:r>
            <a:r>
              <a:rPr sz="2000" dirty="0">
                <a:latin typeface="Times New Roman"/>
                <a:cs typeface="Times New Roman"/>
              </a:rPr>
              <a:t>heat</a:t>
            </a:r>
            <a:r>
              <a:rPr sz="2000" spc="-25" dirty="0">
                <a:latin typeface="Times New Roman"/>
                <a:cs typeface="Times New Roman"/>
              </a:rPr>
              <a:t> </a:t>
            </a:r>
            <a:r>
              <a:rPr sz="2000" dirty="0">
                <a:latin typeface="Times New Roman"/>
                <a:cs typeface="Times New Roman"/>
              </a:rPr>
              <a:t>treating,</a:t>
            </a:r>
            <a:r>
              <a:rPr sz="2000" spc="-15" dirty="0">
                <a:latin typeface="Times New Roman"/>
                <a:cs typeface="Times New Roman"/>
              </a:rPr>
              <a:t> </a:t>
            </a:r>
            <a:r>
              <a:rPr sz="2000" dirty="0">
                <a:latin typeface="Times New Roman"/>
                <a:cs typeface="Times New Roman"/>
              </a:rPr>
              <a:t>and</a:t>
            </a:r>
            <a:r>
              <a:rPr sz="2000" spc="-10" dirty="0">
                <a:latin typeface="Times New Roman"/>
                <a:cs typeface="Times New Roman"/>
              </a:rPr>
              <a:t> manufacturing </a:t>
            </a:r>
            <a:r>
              <a:rPr sz="2000" dirty="0">
                <a:latin typeface="Times New Roman"/>
                <a:cs typeface="Times New Roman"/>
              </a:rPr>
              <a:t>process</a:t>
            </a:r>
            <a:r>
              <a:rPr sz="2000" spc="-35" dirty="0">
                <a:latin typeface="Times New Roman"/>
                <a:cs typeface="Times New Roman"/>
              </a:rPr>
              <a:t> </a:t>
            </a:r>
            <a:r>
              <a:rPr sz="2000" dirty="0">
                <a:latin typeface="Times New Roman"/>
                <a:cs typeface="Times New Roman"/>
              </a:rPr>
              <a:t>but</a:t>
            </a:r>
            <a:r>
              <a:rPr sz="2000" spc="-40" dirty="0">
                <a:latin typeface="Times New Roman"/>
                <a:cs typeface="Times New Roman"/>
              </a:rPr>
              <a:t> </a:t>
            </a:r>
            <a:r>
              <a:rPr sz="2000" dirty="0">
                <a:latin typeface="Times New Roman"/>
                <a:cs typeface="Times New Roman"/>
              </a:rPr>
              <a:t>stiffness</a:t>
            </a:r>
            <a:r>
              <a:rPr sz="2000" spc="-35" dirty="0">
                <a:latin typeface="Times New Roman"/>
                <a:cs typeface="Times New Roman"/>
              </a:rPr>
              <a:t> </a:t>
            </a:r>
            <a:r>
              <a:rPr sz="2000" dirty="0">
                <a:latin typeface="Times New Roman"/>
                <a:cs typeface="Times New Roman"/>
              </a:rPr>
              <a:t>(Modulus</a:t>
            </a:r>
            <a:r>
              <a:rPr sz="2000" spc="-30" dirty="0">
                <a:latin typeface="Times New Roman"/>
                <a:cs typeface="Times New Roman"/>
              </a:rPr>
              <a:t> </a:t>
            </a:r>
            <a:r>
              <a:rPr sz="2000" spc="-25" dirty="0">
                <a:latin typeface="Times New Roman"/>
                <a:cs typeface="Times New Roman"/>
              </a:rPr>
              <a:t>of </a:t>
            </a:r>
            <a:r>
              <a:rPr sz="2000" dirty="0">
                <a:latin typeface="Times New Roman"/>
                <a:cs typeface="Times New Roman"/>
              </a:rPr>
              <a:t>Elasticity)</a:t>
            </a:r>
            <a:r>
              <a:rPr sz="2000" spc="-35" dirty="0">
                <a:latin typeface="Times New Roman"/>
                <a:cs typeface="Times New Roman"/>
              </a:rPr>
              <a:t> </a:t>
            </a:r>
            <a:r>
              <a:rPr sz="2000" dirty="0">
                <a:latin typeface="Times New Roman"/>
                <a:cs typeface="Times New Roman"/>
              </a:rPr>
              <a:t>is</a:t>
            </a:r>
            <a:r>
              <a:rPr sz="2000" spc="-30" dirty="0">
                <a:latin typeface="Times New Roman"/>
                <a:cs typeface="Times New Roman"/>
              </a:rPr>
              <a:t> </a:t>
            </a:r>
            <a:r>
              <a:rPr sz="2000" spc="-20" dirty="0">
                <a:latin typeface="Times New Roman"/>
                <a:cs typeface="Times New Roman"/>
              </a:rPr>
              <a:t>not.</a:t>
            </a:r>
            <a:endParaRPr sz="2000">
              <a:latin typeface="Times New Roman"/>
              <a:cs typeface="Times New Roman"/>
            </a:endParaRPr>
          </a:p>
        </p:txBody>
      </p:sp>
      <p:pic>
        <p:nvPicPr>
          <p:cNvPr id="17" name="object 17"/>
          <p:cNvPicPr/>
          <p:nvPr/>
        </p:nvPicPr>
        <p:blipFill>
          <a:blip r:embed="rId2" cstate="print"/>
          <a:stretch>
            <a:fillRect/>
          </a:stretch>
        </p:blipFill>
        <p:spPr>
          <a:xfrm>
            <a:off x="711200" y="1335087"/>
            <a:ext cx="3663950" cy="4191000"/>
          </a:xfrm>
          <a:prstGeom prst="rect">
            <a:avLst/>
          </a:prstGeom>
        </p:spPr>
      </p:pic>
      <p:sp>
        <p:nvSpPr>
          <p:cNvPr id="19" name="object 19"/>
          <p:cNvSpPr txBox="1">
            <a:spLocks noGrp="1"/>
          </p:cNvSpPr>
          <p:nvPr>
            <p:ph type="sldNum" sz="quarter" idx="7"/>
          </p:nvPr>
        </p:nvSpPr>
        <p:spPr>
          <a:xfrm>
            <a:off x="8371840" y="6637232"/>
            <a:ext cx="452754" cy="196215"/>
          </a:xfrm>
          <a:prstGeom prst="rect">
            <a:avLst/>
          </a:prstGeom>
        </p:spPr>
        <p:txBody>
          <a:bodyPr vert="horz" wrap="square" lIns="0" tIns="0" rIns="0" bIns="0" rtlCol="0">
            <a:spAutoFit/>
          </a:bodyPr>
          <a:lstStyle>
            <a:defPPr>
              <a:defRPr kern="0"/>
            </a:defPPr>
            <a:lvl1pPr>
              <a:defRPr sz="1200" b="1" i="0">
                <a:solidFill>
                  <a:srgbClr val="FF9933"/>
                </a:solidFill>
                <a:latin typeface="Arial"/>
                <a:cs typeface="Arial"/>
              </a:defRPr>
            </a:lvl1pPr>
          </a:lstStyle>
          <a:p>
            <a:pPr marL="12700">
              <a:lnSpc>
                <a:spcPts val="1425"/>
              </a:lnSpc>
            </a:pPr>
            <a:r>
              <a:rPr lang="en-MY"/>
              <a:t>2</a:t>
            </a:r>
            <a:r>
              <a:rPr lang="en-MY" spc="-10"/>
              <a:t> </a:t>
            </a:r>
            <a:r>
              <a:rPr lang="en-MY"/>
              <a:t>- </a:t>
            </a:r>
            <a:fld id="{81D60167-4931-47E6-BA6A-407CBD079E47}" type="slidenum">
              <a:rPr spc="-25" smtClean="0"/>
              <a:pPr marL="12700">
                <a:lnSpc>
                  <a:spcPts val="1425"/>
                </a:lnSpc>
              </a:pPr>
              <a:t>30</a:t>
            </a:fld>
            <a:endParaRPr spc="-25" dirty="0"/>
          </a:p>
        </p:txBody>
      </p:sp>
      <p:sp>
        <p:nvSpPr>
          <p:cNvPr id="21" name="Title 20">
            <a:extLst>
              <a:ext uri="{FF2B5EF4-FFF2-40B4-BE49-F238E27FC236}">
                <a16:creationId xmlns:a16="http://schemas.microsoft.com/office/drawing/2014/main" id="{05B5B123-D5D0-A932-2ECB-3BEF1C61101C}"/>
              </a:ext>
            </a:extLst>
          </p:cNvPr>
          <p:cNvSpPr>
            <a:spLocks noGrp="1"/>
          </p:cNvSpPr>
          <p:nvPr>
            <p:ph type="title"/>
          </p:nvPr>
        </p:nvSpPr>
        <p:spPr/>
        <p:txBody>
          <a:bodyPr/>
          <a:lstStyle/>
          <a:p>
            <a:endParaRPr lang="en-MY"/>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FF9933"/>
                </a:solidFill>
                <a:latin typeface="Arial"/>
                <a:cs typeface="Arial"/>
              </a:rPr>
              <a:t>Beer</a:t>
            </a:r>
            <a:r>
              <a:rPr sz="1200" b="1" spc="320" dirty="0">
                <a:solidFill>
                  <a:srgbClr val="FF9933"/>
                </a:solidFill>
                <a:latin typeface="Arial"/>
                <a:cs typeface="Arial"/>
              </a:rPr>
              <a:t> </a:t>
            </a:r>
            <a:r>
              <a:rPr sz="1200" b="1" dirty="0">
                <a:solidFill>
                  <a:srgbClr val="FF9933"/>
                </a:solidFill>
                <a:latin typeface="Arial"/>
                <a:cs typeface="Arial"/>
              </a:rPr>
              <a:t>•</a:t>
            </a:r>
            <a:r>
              <a:rPr sz="1200" b="1" spc="330" dirty="0">
                <a:solidFill>
                  <a:srgbClr val="FF9933"/>
                </a:solidFill>
                <a:latin typeface="Arial"/>
                <a:cs typeface="Arial"/>
              </a:rPr>
              <a:t> </a:t>
            </a:r>
            <a:r>
              <a:rPr sz="1200" b="1" dirty="0">
                <a:solidFill>
                  <a:srgbClr val="FF9933"/>
                </a:solidFill>
                <a:latin typeface="Arial"/>
                <a:cs typeface="Arial"/>
              </a:rPr>
              <a:t>Johnston</a:t>
            </a:r>
            <a:r>
              <a:rPr sz="1200" b="1" spc="325" dirty="0">
                <a:solidFill>
                  <a:srgbClr val="FF9933"/>
                </a:solidFill>
                <a:latin typeface="Arial"/>
                <a:cs typeface="Arial"/>
              </a:rPr>
              <a:t> </a:t>
            </a:r>
            <a:r>
              <a:rPr sz="1200" b="1" dirty="0">
                <a:solidFill>
                  <a:srgbClr val="FF9933"/>
                </a:solidFill>
                <a:latin typeface="Arial"/>
                <a:cs typeface="Arial"/>
              </a:rPr>
              <a:t>•</a:t>
            </a:r>
            <a:r>
              <a:rPr sz="1200" b="1" spc="330"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sp>
        <p:nvSpPr>
          <p:cNvPr id="15" name="object 15"/>
          <p:cNvSpPr txBox="1"/>
          <p:nvPr/>
        </p:nvSpPr>
        <p:spPr>
          <a:xfrm>
            <a:off x="346075" y="346075"/>
            <a:ext cx="8683625" cy="457200"/>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sz="2800" dirty="0">
                <a:solidFill>
                  <a:srgbClr val="BE5F00"/>
                </a:solidFill>
                <a:latin typeface="Arial MT"/>
                <a:cs typeface="Arial MT"/>
              </a:rPr>
              <a:t>Elastic</a:t>
            </a:r>
            <a:r>
              <a:rPr sz="2800" spc="-30" dirty="0">
                <a:solidFill>
                  <a:srgbClr val="BE5F00"/>
                </a:solidFill>
                <a:latin typeface="Arial MT"/>
                <a:cs typeface="Arial MT"/>
              </a:rPr>
              <a:t> </a:t>
            </a:r>
            <a:r>
              <a:rPr sz="2800" dirty="0">
                <a:solidFill>
                  <a:srgbClr val="BE5F00"/>
                </a:solidFill>
                <a:latin typeface="Arial MT"/>
                <a:cs typeface="Arial MT"/>
              </a:rPr>
              <a:t>vs.</a:t>
            </a:r>
            <a:r>
              <a:rPr sz="2800" spc="-30" dirty="0">
                <a:solidFill>
                  <a:srgbClr val="BE5F00"/>
                </a:solidFill>
                <a:latin typeface="Arial MT"/>
                <a:cs typeface="Arial MT"/>
              </a:rPr>
              <a:t> </a:t>
            </a:r>
            <a:r>
              <a:rPr sz="2800" dirty="0">
                <a:solidFill>
                  <a:srgbClr val="BE5F00"/>
                </a:solidFill>
                <a:latin typeface="Arial MT"/>
                <a:cs typeface="Arial MT"/>
              </a:rPr>
              <a:t>Plastic</a:t>
            </a:r>
            <a:r>
              <a:rPr sz="2800" spc="-30" dirty="0">
                <a:solidFill>
                  <a:srgbClr val="BE5F00"/>
                </a:solidFill>
                <a:latin typeface="Arial MT"/>
                <a:cs typeface="Arial MT"/>
              </a:rPr>
              <a:t> </a:t>
            </a:r>
            <a:r>
              <a:rPr sz="2800" spc="-10" dirty="0">
                <a:solidFill>
                  <a:srgbClr val="BE5F00"/>
                </a:solidFill>
                <a:latin typeface="Arial MT"/>
                <a:cs typeface="Arial MT"/>
              </a:rPr>
              <a:t>Behavior</a:t>
            </a:r>
            <a:endParaRPr sz="2800">
              <a:latin typeface="Arial MT"/>
              <a:cs typeface="Arial MT"/>
            </a:endParaRPr>
          </a:p>
        </p:txBody>
      </p:sp>
      <p:sp>
        <p:nvSpPr>
          <p:cNvPr id="16" name="object 16"/>
          <p:cNvSpPr txBox="1"/>
          <p:nvPr/>
        </p:nvSpPr>
        <p:spPr>
          <a:xfrm>
            <a:off x="5277802" y="1482851"/>
            <a:ext cx="3562985" cy="1025525"/>
          </a:xfrm>
          <a:prstGeom prst="rect">
            <a:avLst/>
          </a:prstGeom>
        </p:spPr>
        <p:txBody>
          <a:bodyPr vert="horz" wrap="square" lIns="0" tIns="6350" rIns="0" bIns="0" rtlCol="0">
            <a:spAutoFit/>
          </a:bodyPr>
          <a:lstStyle/>
          <a:p>
            <a:pPr marL="244475" marR="5080" indent="-231775" algn="just">
              <a:lnSpc>
                <a:spcPct val="110000"/>
              </a:lnSpc>
              <a:spcBef>
                <a:spcPts val="50"/>
              </a:spcBef>
              <a:buChar char="•"/>
              <a:tabLst>
                <a:tab pos="244475" algn="l"/>
              </a:tabLst>
            </a:pPr>
            <a:r>
              <a:rPr sz="2000" dirty="0">
                <a:latin typeface="Times New Roman"/>
                <a:cs typeface="Times New Roman"/>
              </a:rPr>
              <a:t>If</a:t>
            </a:r>
            <a:r>
              <a:rPr sz="2000" spc="-25" dirty="0">
                <a:latin typeface="Times New Roman"/>
                <a:cs typeface="Times New Roman"/>
              </a:rPr>
              <a:t> </a:t>
            </a:r>
            <a:r>
              <a:rPr sz="2000" dirty="0">
                <a:latin typeface="Times New Roman"/>
                <a:cs typeface="Times New Roman"/>
              </a:rPr>
              <a:t>the</a:t>
            </a:r>
            <a:r>
              <a:rPr sz="2000" spc="-20" dirty="0">
                <a:latin typeface="Times New Roman"/>
                <a:cs typeface="Times New Roman"/>
              </a:rPr>
              <a:t> </a:t>
            </a:r>
            <a:r>
              <a:rPr sz="2000" dirty="0">
                <a:latin typeface="Times New Roman"/>
                <a:cs typeface="Times New Roman"/>
              </a:rPr>
              <a:t>strain</a:t>
            </a:r>
            <a:r>
              <a:rPr sz="2000" spc="-15" dirty="0">
                <a:latin typeface="Times New Roman"/>
                <a:cs typeface="Times New Roman"/>
              </a:rPr>
              <a:t> </a:t>
            </a:r>
            <a:r>
              <a:rPr sz="2000" dirty="0">
                <a:latin typeface="Times New Roman"/>
                <a:cs typeface="Times New Roman"/>
              </a:rPr>
              <a:t>disappears</a:t>
            </a:r>
            <a:r>
              <a:rPr sz="2000" spc="-25" dirty="0">
                <a:latin typeface="Times New Roman"/>
                <a:cs typeface="Times New Roman"/>
              </a:rPr>
              <a:t> </a:t>
            </a:r>
            <a:r>
              <a:rPr sz="2000" dirty="0">
                <a:latin typeface="Times New Roman"/>
                <a:cs typeface="Times New Roman"/>
              </a:rPr>
              <a:t>when</a:t>
            </a:r>
            <a:r>
              <a:rPr sz="2000" spc="-15" dirty="0">
                <a:latin typeface="Times New Roman"/>
                <a:cs typeface="Times New Roman"/>
              </a:rPr>
              <a:t> </a:t>
            </a:r>
            <a:r>
              <a:rPr sz="2000" spc="-25" dirty="0">
                <a:latin typeface="Times New Roman"/>
                <a:cs typeface="Times New Roman"/>
              </a:rPr>
              <a:t>the </a:t>
            </a:r>
            <a:r>
              <a:rPr sz="2000" dirty="0">
                <a:latin typeface="Times New Roman"/>
                <a:cs typeface="Times New Roman"/>
              </a:rPr>
              <a:t>stress</a:t>
            </a:r>
            <a:r>
              <a:rPr sz="2000" spc="-25" dirty="0">
                <a:latin typeface="Times New Roman"/>
                <a:cs typeface="Times New Roman"/>
              </a:rPr>
              <a:t> </a:t>
            </a:r>
            <a:r>
              <a:rPr sz="2000" dirty="0">
                <a:latin typeface="Times New Roman"/>
                <a:cs typeface="Times New Roman"/>
              </a:rPr>
              <a:t>is</a:t>
            </a:r>
            <a:r>
              <a:rPr sz="2000" spc="-25" dirty="0">
                <a:latin typeface="Times New Roman"/>
                <a:cs typeface="Times New Roman"/>
              </a:rPr>
              <a:t> </a:t>
            </a:r>
            <a:r>
              <a:rPr sz="2000" dirty="0">
                <a:latin typeface="Times New Roman"/>
                <a:cs typeface="Times New Roman"/>
              </a:rPr>
              <a:t>removed,</a:t>
            </a:r>
            <a:r>
              <a:rPr sz="2000" spc="-20" dirty="0">
                <a:latin typeface="Times New Roman"/>
                <a:cs typeface="Times New Roman"/>
              </a:rPr>
              <a:t> </a:t>
            </a:r>
            <a:r>
              <a:rPr sz="2000" dirty="0">
                <a:latin typeface="Times New Roman"/>
                <a:cs typeface="Times New Roman"/>
              </a:rPr>
              <a:t>the</a:t>
            </a:r>
            <a:r>
              <a:rPr sz="2000" spc="-20" dirty="0">
                <a:latin typeface="Times New Roman"/>
                <a:cs typeface="Times New Roman"/>
              </a:rPr>
              <a:t> </a:t>
            </a:r>
            <a:r>
              <a:rPr sz="2000" dirty="0">
                <a:latin typeface="Times New Roman"/>
                <a:cs typeface="Times New Roman"/>
              </a:rPr>
              <a:t>material</a:t>
            </a:r>
            <a:r>
              <a:rPr sz="2000" spc="-30" dirty="0">
                <a:latin typeface="Times New Roman"/>
                <a:cs typeface="Times New Roman"/>
              </a:rPr>
              <a:t> </a:t>
            </a:r>
            <a:r>
              <a:rPr sz="2000" spc="-25" dirty="0">
                <a:latin typeface="Times New Roman"/>
                <a:cs typeface="Times New Roman"/>
              </a:rPr>
              <a:t>is </a:t>
            </a:r>
            <a:r>
              <a:rPr sz="2000" dirty="0">
                <a:latin typeface="Times New Roman"/>
                <a:cs typeface="Times New Roman"/>
              </a:rPr>
              <a:t>said</a:t>
            </a:r>
            <a:r>
              <a:rPr sz="2000" spc="-10" dirty="0">
                <a:latin typeface="Times New Roman"/>
                <a:cs typeface="Times New Roman"/>
              </a:rPr>
              <a:t> </a:t>
            </a:r>
            <a:r>
              <a:rPr sz="2000" dirty="0">
                <a:latin typeface="Times New Roman"/>
                <a:cs typeface="Times New Roman"/>
              </a:rPr>
              <a:t>to</a:t>
            </a:r>
            <a:r>
              <a:rPr sz="2000" spc="-10" dirty="0">
                <a:latin typeface="Times New Roman"/>
                <a:cs typeface="Times New Roman"/>
              </a:rPr>
              <a:t> </a:t>
            </a:r>
            <a:r>
              <a:rPr sz="2000" dirty="0">
                <a:latin typeface="Times New Roman"/>
                <a:cs typeface="Times New Roman"/>
              </a:rPr>
              <a:t>behave</a:t>
            </a:r>
            <a:r>
              <a:rPr sz="2000" spc="-15" dirty="0">
                <a:latin typeface="Times New Roman"/>
                <a:cs typeface="Times New Roman"/>
              </a:rPr>
              <a:t> </a:t>
            </a:r>
            <a:r>
              <a:rPr sz="2000" i="1" spc="-10" dirty="0">
                <a:latin typeface="Times New Roman"/>
                <a:cs typeface="Times New Roman"/>
              </a:rPr>
              <a:t>elastically</a:t>
            </a:r>
            <a:r>
              <a:rPr sz="2000" spc="-10" dirty="0">
                <a:latin typeface="Times New Roman"/>
                <a:cs typeface="Times New Roman"/>
              </a:rPr>
              <a:t>.</a:t>
            </a:r>
            <a:endParaRPr sz="2000">
              <a:latin typeface="Times New Roman"/>
              <a:cs typeface="Times New Roman"/>
            </a:endParaRPr>
          </a:p>
        </p:txBody>
      </p:sp>
      <p:pic>
        <p:nvPicPr>
          <p:cNvPr id="17" name="object 17"/>
          <p:cNvPicPr/>
          <p:nvPr/>
        </p:nvPicPr>
        <p:blipFill>
          <a:blip r:embed="rId2" cstate="print"/>
          <a:stretch>
            <a:fillRect/>
          </a:stretch>
        </p:blipFill>
        <p:spPr>
          <a:xfrm>
            <a:off x="414337" y="1449387"/>
            <a:ext cx="4676774" cy="3937000"/>
          </a:xfrm>
          <a:prstGeom prst="rect">
            <a:avLst/>
          </a:prstGeom>
        </p:spPr>
      </p:pic>
      <p:sp>
        <p:nvSpPr>
          <p:cNvPr id="18" name="object 18"/>
          <p:cNvSpPr txBox="1"/>
          <p:nvPr/>
        </p:nvSpPr>
        <p:spPr>
          <a:xfrm>
            <a:off x="5266690" y="3872483"/>
            <a:ext cx="3446779" cy="1357630"/>
          </a:xfrm>
          <a:prstGeom prst="rect">
            <a:avLst/>
          </a:prstGeom>
        </p:spPr>
        <p:txBody>
          <a:bodyPr vert="horz" wrap="square" lIns="0" tIns="7620" rIns="0" bIns="0" rtlCol="0">
            <a:spAutoFit/>
          </a:bodyPr>
          <a:lstStyle/>
          <a:p>
            <a:pPr marL="244475" marR="5080" indent="-231775">
              <a:lnSpc>
                <a:spcPct val="109700"/>
              </a:lnSpc>
              <a:spcBef>
                <a:spcPts val="60"/>
              </a:spcBef>
              <a:buChar char="•"/>
              <a:tabLst>
                <a:tab pos="244475" algn="l"/>
              </a:tabLst>
            </a:pPr>
            <a:r>
              <a:rPr sz="2000" dirty="0">
                <a:latin typeface="Times New Roman"/>
                <a:cs typeface="Times New Roman"/>
              </a:rPr>
              <a:t>When</a:t>
            </a:r>
            <a:r>
              <a:rPr sz="2000" spc="-10" dirty="0">
                <a:latin typeface="Times New Roman"/>
                <a:cs typeface="Times New Roman"/>
              </a:rPr>
              <a:t> </a:t>
            </a:r>
            <a:r>
              <a:rPr sz="2000" dirty="0">
                <a:latin typeface="Times New Roman"/>
                <a:cs typeface="Times New Roman"/>
              </a:rPr>
              <a:t>the</a:t>
            </a:r>
            <a:r>
              <a:rPr sz="2000" spc="-15" dirty="0">
                <a:latin typeface="Times New Roman"/>
                <a:cs typeface="Times New Roman"/>
              </a:rPr>
              <a:t> </a:t>
            </a:r>
            <a:r>
              <a:rPr sz="2000" dirty="0">
                <a:latin typeface="Times New Roman"/>
                <a:cs typeface="Times New Roman"/>
              </a:rPr>
              <a:t>strain</a:t>
            </a:r>
            <a:r>
              <a:rPr sz="2000" spc="-10" dirty="0">
                <a:latin typeface="Times New Roman"/>
                <a:cs typeface="Times New Roman"/>
              </a:rPr>
              <a:t> </a:t>
            </a:r>
            <a:r>
              <a:rPr sz="2000" dirty="0">
                <a:latin typeface="Times New Roman"/>
                <a:cs typeface="Times New Roman"/>
              </a:rPr>
              <a:t>does</a:t>
            </a:r>
            <a:r>
              <a:rPr sz="2000" spc="-10" dirty="0">
                <a:latin typeface="Times New Roman"/>
                <a:cs typeface="Times New Roman"/>
              </a:rPr>
              <a:t> </a:t>
            </a:r>
            <a:r>
              <a:rPr sz="2000" dirty="0">
                <a:latin typeface="Times New Roman"/>
                <a:cs typeface="Times New Roman"/>
              </a:rPr>
              <a:t>not</a:t>
            </a:r>
            <a:r>
              <a:rPr sz="2000" spc="-20" dirty="0">
                <a:latin typeface="Times New Roman"/>
                <a:cs typeface="Times New Roman"/>
              </a:rPr>
              <a:t> </a:t>
            </a:r>
            <a:r>
              <a:rPr sz="2000" spc="-10" dirty="0">
                <a:latin typeface="Times New Roman"/>
                <a:cs typeface="Times New Roman"/>
              </a:rPr>
              <a:t>return </a:t>
            </a:r>
            <a:r>
              <a:rPr sz="2000" dirty="0">
                <a:latin typeface="Times New Roman"/>
                <a:cs typeface="Times New Roman"/>
              </a:rPr>
              <a:t>to</a:t>
            </a:r>
            <a:r>
              <a:rPr sz="2000" spc="-15" dirty="0">
                <a:latin typeface="Times New Roman"/>
                <a:cs typeface="Times New Roman"/>
              </a:rPr>
              <a:t> </a:t>
            </a:r>
            <a:r>
              <a:rPr sz="2000" dirty="0">
                <a:latin typeface="Times New Roman"/>
                <a:cs typeface="Times New Roman"/>
              </a:rPr>
              <a:t>zero</a:t>
            </a:r>
            <a:r>
              <a:rPr sz="2000" spc="-15" dirty="0">
                <a:latin typeface="Times New Roman"/>
                <a:cs typeface="Times New Roman"/>
              </a:rPr>
              <a:t> </a:t>
            </a:r>
            <a:r>
              <a:rPr sz="2000" dirty="0">
                <a:latin typeface="Times New Roman"/>
                <a:cs typeface="Times New Roman"/>
              </a:rPr>
              <a:t>after</a:t>
            </a:r>
            <a:r>
              <a:rPr sz="2000" spc="-20" dirty="0">
                <a:latin typeface="Times New Roman"/>
                <a:cs typeface="Times New Roman"/>
              </a:rPr>
              <a:t> </a:t>
            </a:r>
            <a:r>
              <a:rPr sz="2000" dirty="0">
                <a:latin typeface="Times New Roman"/>
                <a:cs typeface="Times New Roman"/>
              </a:rPr>
              <a:t>the</a:t>
            </a:r>
            <a:r>
              <a:rPr sz="2000" spc="-15" dirty="0">
                <a:latin typeface="Times New Roman"/>
                <a:cs typeface="Times New Roman"/>
              </a:rPr>
              <a:t> </a:t>
            </a:r>
            <a:r>
              <a:rPr sz="2000" dirty="0">
                <a:latin typeface="Times New Roman"/>
                <a:cs typeface="Times New Roman"/>
              </a:rPr>
              <a:t>stress</a:t>
            </a:r>
            <a:r>
              <a:rPr sz="2000" spc="-20" dirty="0">
                <a:latin typeface="Times New Roman"/>
                <a:cs typeface="Times New Roman"/>
              </a:rPr>
              <a:t> </a:t>
            </a:r>
            <a:r>
              <a:rPr sz="2000" spc="-25" dirty="0">
                <a:latin typeface="Times New Roman"/>
                <a:cs typeface="Times New Roman"/>
              </a:rPr>
              <a:t>is </a:t>
            </a:r>
            <a:r>
              <a:rPr sz="2000" dirty="0">
                <a:latin typeface="Times New Roman"/>
                <a:cs typeface="Times New Roman"/>
              </a:rPr>
              <a:t>removed,</a:t>
            </a:r>
            <a:r>
              <a:rPr sz="2000" spc="-20" dirty="0">
                <a:latin typeface="Times New Roman"/>
                <a:cs typeface="Times New Roman"/>
              </a:rPr>
              <a:t> </a:t>
            </a:r>
            <a:r>
              <a:rPr sz="2000" dirty="0">
                <a:latin typeface="Times New Roman"/>
                <a:cs typeface="Times New Roman"/>
              </a:rPr>
              <a:t>the</a:t>
            </a:r>
            <a:r>
              <a:rPr sz="2000" spc="-20" dirty="0">
                <a:latin typeface="Times New Roman"/>
                <a:cs typeface="Times New Roman"/>
              </a:rPr>
              <a:t> </a:t>
            </a:r>
            <a:r>
              <a:rPr sz="2000" dirty="0">
                <a:latin typeface="Times New Roman"/>
                <a:cs typeface="Times New Roman"/>
              </a:rPr>
              <a:t>material</a:t>
            </a:r>
            <a:r>
              <a:rPr sz="2000" spc="-25" dirty="0">
                <a:latin typeface="Times New Roman"/>
                <a:cs typeface="Times New Roman"/>
              </a:rPr>
              <a:t> </a:t>
            </a:r>
            <a:r>
              <a:rPr sz="2000" dirty="0">
                <a:latin typeface="Times New Roman"/>
                <a:cs typeface="Times New Roman"/>
              </a:rPr>
              <a:t>is</a:t>
            </a:r>
            <a:r>
              <a:rPr sz="2000" spc="-25" dirty="0">
                <a:latin typeface="Times New Roman"/>
                <a:cs typeface="Times New Roman"/>
              </a:rPr>
              <a:t> </a:t>
            </a:r>
            <a:r>
              <a:rPr sz="2000" dirty="0">
                <a:latin typeface="Times New Roman"/>
                <a:cs typeface="Times New Roman"/>
              </a:rPr>
              <a:t>said</a:t>
            </a:r>
            <a:r>
              <a:rPr sz="2000" spc="-15" dirty="0">
                <a:latin typeface="Times New Roman"/>
                <a:cs typeface="Times New Roman"/>
              </a:rPr>
              <a:t> </a:t>
            </a:r>
            <a:r>
              <a:rPr sz="2000" spc="-25" dirty="0">
                <a:latin typeface="Times New Roman"/>
                <a:cs typeface="Times New Roman"/>
              </a:rPr>
              <a:t>to </a:t>
            </a:r>
            <a:r>
              <a:rPr sz="2000" dirty="0">
                <a:latin typeface="Times New Roman"/>
                <a:cs typeface="Times New Roman"/>
              </a:rPr>
              <a:t>behave</a:t>
            </a:r>
            <a:r>
              <a:rPr sz="2000" spc="-15" dirty="0">
                <a:latin typeface="Times New Roman"/>
                <a:cs typeface="Times New Roman"/>
              </a:rPr>
              <a:t> </a:t>
            </a:r>
            <a:r>
              <a:rPr sz="2000" i="1" spc="-10" dirty="0">
                <a:latin typeface="Times New Roman"/>
                <a:cs typeface="Times New Roman"/>
              </a:rPr>
              <a:t>plastically</a:t>
            </a:r>
            <a:r>
              <a:rPr sz="2000" spc="-10" dirty="0">
                <a:latin typeface="Times New Roman"/>
                <a:cs typeface="Times New Roman"/>
              </a:rPr>
              <a:t>.</a:t>
            </a:r>
            <a:endParaRPr sz="2000">
              <a:latin typeface="Times New Roman"/>
              <a:cs typeface="Times New Roman"/>
            </a:endParaRPr>
          </a:p>
        </p:txBody>
      </p:sp>
      <p:sp>
        <p:nvSpPr>
          <p:cNvPr id="21" name="object 21"/>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2</a:t>
            </a:r>
            <a:r>
              <a:rPr spc="-10" dirty="0"/>
              <a:t> </a:t>
            </a:r>
            <a:r>
              <a:rPr dirty="0"/>
              <a:t>- </a:t>
            </a:r>
            <a:fld id="{81D60167-4931-47E6-BA6A-407CBD079E47}" type="slidenum">
              <a:rPr spc="-25" dirty="0"/>
              <a:t>31</a:t>
            </a:fld>
            <a:endParaRPr spc="-25" dirty="0"/>
          </a:p>
        </p:txBody>
      </p:sp>
      <p:sp>
        <p:nvSpPr>
          <p:cNvPr id="19" name="object 19"/>
          <p:cNvSpPr txBox="1"/>
          <p:nvPr/>
        </p:nvSpPr>
        <p:spPr>
          <a:xfrm>
            <a:off x="5266690" y="2845307"/>
            <a:ext cx="3507104" cy="683895"/>
          </a:xfrm>
          <a:prstGeom prst="rect">
            <a:avLst/>
          </a:prstGeom>
        </p:spPr>
        <p:txBody>
          <a:bodyPr vert="horz" wrap="square" lIns="0" tIns="12700" rIns="0" bIns="0" rtlCol="0">
            <a:spAutoFit/>
          </a:bodyPr>
          <a:lstStyle/>
          <a:p>
            <a:pPr marL="244475" marR="5080" indent="-231775">
              <a:lnSpc>
                <a:spcPct val="108000"/>
              </a:lnSpc>
              <a:spcBef>
                <a:spcPts val="100"/>
              </a:spcBef>
              <a:buChar char="•"/>
              <a:tabLst>
                <a:tab pos="244475" algn="l"/>
              </a:tabLst>
            </a:pP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largest</a:t>
            </a:r>
            <a:r>
              <a:rPr sz="2000" spc="-35" dirty="0">
                <a:latin typeface="Times New Roman"/>
                <a:cs typeface="Times New Roman"/>
              </a:rPr>
              <a:t> </a:t>
            </a:r>
            <a:r>
              <a:rPr sz="2000" dirty="0">
                <a:latin typeface="Times New Roman"/>
                <a:cs typeface="Times New Roman"/>
              </a:rPr>
              <a:t>stress</a:t>
            </a:r>
            <a:r>
              <a:rPr sz="2000" spc="-30" dirty="0">
                <a:latin typeface="Times New Roman"/>
                <a:cs typeface="Times New Roman"/>
              </a:rPr>
              <a:t> </a:t>
            </a:r>
            <a:r>
              <a:rPr sz="2000" dirty="0">
                <a:latin typeface="Times New Roman"/>
                <a:cs typeface="Times New Roman"/>
              </a:rPr>
              <a:t>for</a:t>
            </a:r>
            <a:r>
              <a:rPr sz="2000" spc="-30" dirty="0">
                <a:latin typeface="Times New Roman"/>
                <a:cs typeface="Times New Roman"/>
              </a:rPr>
              <a:t> </a:t>
            </a:r>
            <a:r>
              <a:rPr sz="2000" dirty="0">
                <a:latin typeface="Times New Roman"/>
                <a:cs typeface="Times New Roman"/>
              </a:rPr>
              <a:t>which</a:t>
            </a:r>
            <a:r>
              <a:rPr sz="2000" spc="-25" dirty="0">
                <a:latin typeface="Times New Roman"/>
                <a:cs typeface="Times New Roman"/>
              </a:rPr>
              <a:t> </a:t>
            </a:r>
            <a:r>
              <a:rPr sz="2000" spc="-20" dirty="0">
                <a:latin typeface="Times New Roman"/>
                <a:cs typeface="Times New Roman"/>
              </a:rPr>
              <a:t>this </a:t>
            </a:r>
            <a:r>
              <a:rPr sz="2000" dirty="0">
                <a:latin typeface="Times New Roman"/>
                <a:cs typeface="Times New Roman"/>
              </a:rPr>
              <a:t>occurs</a:t>
            </a:r>
            <a:r>
              <a:rPr sz="2000" spc="-25" dirty="0">
                <a:latin typeface="Times New Roman"/>
                <a:cs typeface="Times New Roman"/>
              </a:rPr>
              <a:t> </a:t>
            </a:r>
            <a:r>
              <a:rPr sz="2000" dirty="0">
                <a:latin typeface="Times New Roman"/>
                <a:cs typeface="Times New Roman"/>
              </a:rPr>
              <a:t>is</a:t>
            </a:r>
            <a:r>
              <a:rPr sz="2000" spc="-20" dirty="0">
                <a:latin typeface="Times New Roman"/>
                <a:cs typeface="Times New Roman"/>
              </a:rPr>
              <a:t> </a:t>
            </a:r>
            <a:r>
              <a:rPr sz="2000" dirty="0">
                <a:latin typeface="Times New Roman"/>
                <a:cs typeface="Times New Roman"/>
              </a:rPr>
              <a:t>called</a:t>
            </a:r>
            <a:r>
              <a:rPr sz="2000" spc="-15" dirty="0">
                <a:latin typeface="Times New Roman"/>
                <a:cs typeface="Times New Roman"/>
              </a:rPr>
              <a:t> </a:t>
            </a:r>
            <a:r>
              <a:rPr sz="2000" dirty="0">
                <a:latin typeface="Times New Roman"/>
                <a:cs typeface="Times New Roman"/>
              </a:rPr>
              <a:t>the</a:t>
            </a:r>
            <a:r>
              <a:rPr sz="2000" spc="-20" dirty="0">
                <a:latin typeface="Times New Roman"/>
                <a:cs typeface="Times New Roman"/>
              </a:rPr>
              <a:t> </a:t>
            </a:r>
            <a:r>
              <a:rPr sz="2000" i="1" dirty="0">
                <a:latin typeface="Times New Roman"/>
                <a:cs typeface="Times New Roman"/>
              </a:rPr>
              <a:t>elastic</a:t>
            </a:r>
            <a:r>
              <a:rPr sz="2000" i="1" spc="-20" dirty="0">
                <a:latin typeface="Times New Roman"/>
                <a:cs typeface="Times New Roman"/>
              </a:rPr>
              <a:t> </a:t>
            </a:r>
            <a:r>
              <a:rPr sz="2000" i="1" spc="-10" dirty="0">
                <a:latin typeface="Times New Roman"/>
                <a:cs typeface="Times New Roman"/>
              </a:rPr>
              <a:t>limit</a:t>
            </a:r>
            <a:r>
              <a:rPr sz="2000" spc="-10" dirty="0">
                <a:latin typeface="Times New Roman"/>
                <a:cs typeface="Times New Roman"/>
              </a:rPr>
              <a:t>.</a:t>
            </a:r>
            <a:endParaRPr sz="2000">
              <a:latin typeface="Times New Roman"/>
              <a:cs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82702-24A4-342F-6BAC-7C975EB6F33B}"/>
            </a:ext>
          </a:extLst>
        </p:cNvPr>
        <p:cNvGrpSpPr/>
        <p:nvPr/>
      </p:nvGrpSpPr>
      <p:grpSpPr>
        <a:xfrm>
          <a:off x="0" y="0"/>
          <a:ext cx="0" cy="0"/>
          <a:chOff x="0" y="0"/>
          <a:chExt cx="0" cy="0"/>
        </a:xfrm>
      </p:grpSpPr>
      <p:sp>
        <p:nvSpPr>
          <p:cNvPr id="5" name="object 5">
            <a:extLst>
              <a:ext uri="{FF2B5EF4-FFF2-40B4-BE49-F238E27FC236}">
                <a16:creationId xmlns:a16="http://schemas.microsoft.com/office/drawing/2014/main" id="{25CD58E2-D2F2-0CCA-9C96-50BAAA6F5CBA}"/>
              </a:ext>
            </a:extLst>
          </p:cNvPr>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FF9933"/>
                </a:solidFill>
                <a:latin typeface="Arial"/>
                <a:cs typeface="Arial"/>
              </a:rPr>
              <a:t>Beer</a:t>
            </a:r>
            <a:r>
              <a:rPr sz="1200" b="1" spc="320" dirty="0">
                <a:solidFill>
                  <a:srgbClr val="FF9933"/>
                </a:solidFill>
                <a:latin typeface="Arial"/>
                <a:cs typeface="Arial"/>
              </a:rPr>
              <a:t> </a:t>
            </a:r>
            <a:r>
              <a:rPr sz="1200" b="1" dirty="0">
                <a:solidFill>
                  <a:srgbClr val="FF9933"/>
                </a:solidFill>
                <a:latin typeface="Arial"/>
                <a:cs typeface="Arial"/>
              </a:rPr>
              <a:t>•</a:t>
            </a:r>
            <a:r>
              <a:rPr sz="1200" b="1" spc="330" dirty="0">
                <a:solidFill>
                  <a:srgbClr val="FF9933"/>
                </a:solidFill>
                <a:latin typeface="Arial"/>
                <a:cs typeface="Arial"/>
              </a:rPr>
              <a:t> </a:t>
            </a:r>
            <a:r>
              <a:rPr sz="1200" b="1" dirty="0">
                <a:solidFill>
                  <a:srgbClr val="FF9933"/>
                </a:solidFill>
                <a:latin typeface="Arial"/>
                <a:cs typeface="Arial"/>
              </a:rPr>
              <a:t>Johnston</a:t>
            </a:r>
            <a:r>
              <a:rPr sz="1200" b="1" spc="325" dirty="0">
                <a:solidFill>
                  <a:srgbClr val="FF9933"/>
                </a:solidFill>
                <a:latin typeface="Arial"/>
                <a:cs typeface="Arial"/>
              </a:rPr>
              <a:t> </a:t>
            </a:r>
            <a:r>
              <a:rPr sz="1200" b="1" dirty="0">
                <a:solidFill>
                  <a:srgbClr val="FF9933"/>
                </a:solidFill>
                <a:latin typeface="Arial"/>
                <a:cs typeface="Arial"/>
              </a:rPr>
              <a:t>•</a:t>
            </a:r>
            <a:r>
              <a:rPr sz="1200" b="1" spc="330"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sp>
        <p:nvSpPr>
          <p:cNvPr id="15" name="object 15">
            <a:extLst>
              <a:ext uri="{FF2B5EF4-FFF2-40B4-BE49-F238E27FC236}">
                <a16:creationId xmlns:a16="http://schemas.microsoft.com/office/drawing/2014/main" id="{A02A0F1E-91A6-7986-B9EA-29918B94C382}"/>
              </a:ext>
            </a:extLst>
          </p:cNvPr>
          <p:cNvSpPr txBox="1"/>
          <p:nvPr/>
        </p:nvSpPr>
        <p:spPr>
          <a:xfrm>
            <a:off x="346075" y="346075"/>
            <a:ext cx="8683625" cy="433452"/>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lang="en-US" sz="2800" dirty="0">
                <a:solidFill>
                  <a:srgbClr val="BE5F00"/>
                </a:solidFill>
                <a:latin typeface="Arial MT"/>
                <a:cs typeface="Arial MT"/>
              </a:rPr>
              <a:t>Strength vs. Stiffness vs. Hardness</a:t>
            </a:r>
            <a:endParaRPr sz="2800" dirty="0">
              <a:latin typeface="Arial MT"/>
              <a:cs typeface="Arial MT"/>
            </a:endParaRPr>
          </a:p>
        </p:txBody>
      </p:sp>
      <p:sp>
        <p:nvSpPr>
          <p:cNvPr id="21" name="object 21">
            <a:extLst>
              <a:ext uri="{FF2B5EF4-FFF2-40B4-BE49-F238E27FC236}">
                <a16:creationId xmlns:a16="http://schemas.microsoft.com/office/drawing/2014/main" id="{A84CAB51-6130-2684-4C16-3DF3EA206827}"/>
              </a:ext>
            </a:extLst>
          </p:cNvPr>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2</a:t>
            </a:r>
            <a:r>
              <a:rPr spc="-10" dirty="0"/>
              <a:t> </a:t>
            </a:r>
            <a:r>
              <a:rPr dirty="0"/>
              <a:t>- </a:t>
            </a:r>
            <a:fld id="{81D60167-4931-47E6-BA6A-407CBD079E47}" type="slidenum">
              <a:rPr spc="-25" dirty="0"/>
              <a:t>32</a:t>
            </a:fld>
            <a:endParaRPr spc="-25" dirty="0"/>
          </a:p>
        </p:txBody>
      </p:sp>
      <p:sp>
        <p:nvSpPr>
          <p:cNvPr id="3" name="TextBox 2">
            <a:extLst>
              <a:ext uri="{FF2B5EF4-FFF2-40B4-BE49-F238E27FC236}">
                <a16:creationId xmlns:a16="http://schemas.microsoft.com/office/drawing/2014/main" id="{A67DC973-D302-F5F9-46E7-58C8426B8934}"/>
              </a:ext>
            </a:extLst>
          </p:cNvPr>
          <p:cNvSpPr txBox="1"/>
          <p:nvPr/>
        </p:nvSpPr>
        <p:spPr>
          <a:xfrm>
            <a:off x="346075" y="1312056"/>
            <a:ext cx="8263771" cy="5459187"/>
          </a:xfrm>
          <a:prstGeom prst="rect">
            <a:avLst/>
          </a:prstGeom>
          <a:noFill/>
        </p:spPr>
        <p:txBody>
          <a:bodyPr wrap="square">
            <a:spAutoFit/>
          </a:bodyPr>
          <a:lstStyle/>
          <a:p>
            <a:pPr algn="l">
              <a:lnSpc>
                <a:spcPts val="1650"/>
              </a:lnSpc>
              <a:spcBef>
                <a:spcPts val="750"/>
              </a:spcBef>
              <a:spcAft>
                <a:spcPts val="600"/>
              </a:spcAft>
            </a:pPr>
            <a:r>
              <a:rPr lang="en-US" b="1" i="0" dirty="0">
                <a:solidFill>
                  <a:srgbClr val="1F1F1F"/>
                </a:solidFill>
                <a:effectLst/>
                <a:latin typeface="Google Sans"/>
              </a:rPr>
              <a:t>Strength</a:t>
            </a:r>
          </a:p>
          <a:p>
            <a:pPr algn="l">
              <a:lnSpc>
                <a:spcPts val="1650"/>
              </a:lnSpc>
              <a:spcBef>
                <a:spcPts val="750"/>
              </a:spcBef>
              <a:spcAft>
                <a:spcPts val="600"/>
              </a:spcAft>
            </a:pPr>
            <a:r>
              <a:rPr lang="en-US" b="0" i="0" dirty="0">
                <a:solidFill>
                  <a:srgbClr val="1F1F1F"/>
                </a:solidFill>
                <a:effectLst/>
                <a:latin typeface="Google Sans"/>
              </a:rPr>
              <a:t>A material's ability to resist deformation or fracture when stress is applied. Strength is measured by tensile strength, which is the stress a material can withstand before breaking, and yield strength, which is the stress a material can withstand before permanently deforming. </a:t>
            </a:r>
          </a:p>
          <a:p>
            <a:pPr algn="l">
              <a:lnSpc>
                <a:spcPts val="1650"/>
              </a:lnSpc>
              <a:spcBef>
                <a:spcPts val="750"/>
              </a:spcBef>
              <a:spcAft>
                <a:spcPts val="600"/>
              </a:spcAft>
            </a:pPr>
            <a:r>
              <a:rPr lang="en-US" b="1" i="0" dirty="0">
                <a:solidFill>
                  <a:srgbClr val="1F1F1F"/>
                </a:solidFill>
                <a:effectLst/>
                <a:latin typeface="Google Sans"/>
              </a:rPr>
              <a:t>Stiffness</a:t>
            </a:r>
          </a:p>
          <a:p>
            <a:pPr algn="l">
              <a:lnSpc>
                <a:spcPts val="1650"/>
              </a:lnSpc>
              <a:spcBef>
                <a:spcPts val="750"/>
              </a:spcBef>
              <a:spcAft>
                <a:spcPts val="600"/>
              </a:spcAft>
            </a:pPr>
            <a:r>
              <a:rPr lang="en-US" b="0" i="0" dirty="0">
                <a:solidFill>
                  <a:srgbClr val="1F1F1F"/>
                </a:solidFill>
                <a:effectLst/>
                <a:latin typeface="Google Sans"/>
              </a:rPr>
              <a:t>A material's ability to return to its original shape after being deformed by an applied force. Stiffness is also known as the modulus of elasticity. </a:t>
            </a:r>
          </a:p>
          <a:p>
            <a:pPr algn="l">
              <a:lnSpc>
                <a:spcPts val="1650"/>
              </a:lnSpc>
              <a:spcBef>
                <a:spcPts val="750"/>
              </a:spcBef>
              <a:spcAft>
                <a:spcPts val="600"/>
              </a:spcAft>
            </a:pPr>
            <a:r>
              <a:rPr lang="en-US" b="1" i="0" dirty="0">
                <a:solidFill>
                  <a:srgbClr val="1F1F1F"/>
                </a:solidFill>
                <a:effectLst/>
                <a:latin typeface="Google Sans"/>
              </a:rPr>
              <a:t>Hardness</a:t>
            </a:r>
          </a:p>
          <a:p>
            <a:pPr algn="l">
              <a:lnSpc>
                <a:spcPts val="1650"/>
              </a:lnSpc>
              <a:spcBef>
                <a:spcPts val="750"/>
              </a:spcBef>
              <a:spcAft>
                <a:spcPts val="600"/>
              </a:spcAft>
            </a:pPr>
            <a:r>
              <a:rPr lang="en-US" b="0" i="0" dirty="0">
                <a:solidFill>
                  <a:srgbClr val="1F1F1F"/>
                </a:solidFill>
                <a:effectLst/>
                <a:latin typeface="Google Sans"/>
              </a:rPr>
              <a:t>A material's resistance to surface deformation, wear, tear, scratching, and abrasion. Some examples of hard materials include diamond, boron carbide, quartz, tempered steel, ice, granite, and concrete. </a:t>
            </a:r>
          </a:p>
          <a:p>
            <a:pPr algn="l">
              <a:lnSpc>
                <a:spcPts val="1650"/>
              </a:lnSpc>
              <a:spcBef>
                <a:spcPts val="750"/>
              </a:spcBef>
              <a:spcAft>
                <a:spcPts val="600"/>
              </a:spcAft>
            </a:pPr>
            <a:endParaRPr lang="en-US" b="0" i="0" dirty="0">
              <a:solidFill>
                <a:srgbClr val="1F1F1F"/>
              </a:solidFill>
              <a:effectLst/>
              <a:latin typeface="Google Sans"/>
            </a:endParaRPr>
          </a:p>
          <a:p>
            <a:pPr algn="l">
              <a:lnSpc>
                <a:spcPts val="1650"/>
              </a:lnSpc>
              <a:spcBef>
                <a:spcPts val="750"/>
              </a:spcBef>
              <a:spcAft>
                <a:spcPts val="600"/>
              </a:spcAft>
            </a:pPr>
            <a:r>
              <a:rPr lang="en-US" b="0" i="0" dirty="0">
                <a:solidFill>
                  <a:srgbClr val="1F1F1F"/>
                </a:solidFill>
                <a:effectLst/>
                <a:latin typeface="Google Sans"/>
              </a:rPr>
              <a:t>In general, stronger materials are also stiffer and harder. For example, in some metals, like steel, hardness and tensile strength are roughly proportional. However, it's important to note that while there is often a correlation between strength and stiffness, the two terms should be clearly separated for manufacturing purposes. </a:t>
            </a:r>
          </a:p>
          <a:p>
            <a:pPr algn="l">
              <a:lnSpc>
                <a:spcPts val="1650"/>
              </a:lnSpc>
              <a:spcBef>
                <a:spcPts val="750"/>
              </a:spcBef>
              <a:spcAft>
                <a:spcPts val="600"/>
              </a:spcAft>
            </a:pPr>
            <a:endParaRPr lang="en-US" b="0" i="0" dirty="0">
              <a:solidFill>
                <a:srgbClr val="1F1F1F"/>
              </a:solidFill>
              <a:effectLst/>
              <a:latin typeface="Google Sans"/>
            </a:endParaRPr>
          </a:p>
        </p:txBody>
      </p:sp>
    </p:spTree>
    <p:extLst>
      <p:ext uri="{BB962C8B-B14F-4D97-AF65-F5344CB8AC3E}">
        <p14:creationId xmlns:p14="http://schemas.microsoft.com/office/powerpoint/2010/main" val="29615785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C7264-A91F-185B-51DD-6CE599437F73}"/>
            </a:ext>
          </a:extLst>
        </p:cNvPr>
        <p:cNvGrpSpPr/>
        <p:nvPr/>
      </p:nvGrpSpPr>
      <p:grpSpPr>
        <a:xfrm>
          <a:off x="0" y="0"/>
          <a:ext cx="0" cy="0"/>
          <a:chOff x="0" y="0"/>
          <a:chExt cx="0" cy="0"/>
        </a:xfrm>
      </p:grpSpPr>
      <p:sp>
        <p:nvSpPr>
          <p:cNvPr id="5" name="object 5">
            <a:extLst>
              <a:ext uri="{FF2B5EF4-FFF2-40B4-BE49-F238E27FC236}">
                <a16:creationId xmlns:a16="http://schemas.microsoft.com/office/drawing/2014/main" id="{5E47DB44-4B68-AD46-AB4B-195AF7C2B95D}"/>
              </a:ext>
            </a:extLst>
          </p:cNvPr>
          <p:cNvSpPr txBox="1"/>
          <p:nvPr/>
        </p:nvSpPr>
        <p:spPr>
          <a:xfrm>
            <a:off x="7038340" y="130555"/>
            <a:ext cx="2023110"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FF9933"/>
                </a:solidFill>
                <a:latin typeface="Arial"/>
                <a:cs typeface="Arial"/>
              </a:rPr>
              <a:t>Beer</a:t>
            </a:r>
            <a:r>
              <a:rPr sz="1200" b="1" spc="320" dirty="0">
                <a:solidFill>
                  <a:srgbClr val="FF9933"/>
                </a:solidFill>
                <a:latin typeface="Arial"/>
                <a:cs typeface="Arial"/>
              </a:rPr>
              <a:t> </a:t>
            </a:r>
            <a:r>
              <a:rPr sz="1200" b="1" dirty="0">
                <a:solidFill>
                  <a:srgbClr val="FF9933"/>
                </a:solidFill>
                <a:latin typeface="Arial"/>
                <a:cs typeface="Arial"/>
              </a:rPr>
              <a:t>•</a:t>
            </a:r>
            <a:r>
              <a:rPr sz="1200" b="1" spc="330" dirty="0">
                <a:solidFill>
                  <a:srgbClr val="FF9933"/>
                </a:solidFill>
                <a:latin typeface="Arial"/>
                <a:cs typeface="Arial"/>
              </a:rPr>
              <a:t> </a:t>
            </a:r>
            <a:r>
              <a:rPr sz="1200" b="1" dirty="0">
                <a:solidFill>
                  <a:srgbClr val="FF9933"/>
                </a:solidFill>
                <a:latin typeface="Arial"/>
                <a:cs typeface="Arial"/>
              </a:rPr>
              <a:t>Johnston</a:t>
            </a:r>
            <a:r>
              <a:rPr sz="1200" b="1" spc="325" dirty="0">
                <a:solidFill>
                  <a:srgbClr val="FF9933"/>
                </a:solidFill>
                <a:latin typeface="Arial"/>
                <a:cs typeface="Arial"/>
              </a:rPr>
              <a:t> </a:t>
            </a:r>
            <a:r>
              <a:rPr sz="1200" b="1" dirty="0">
                <a:solidFill>
                  <a:srgbClr val="FF9933"/>
                </a:solidFill>
                <a:latin typeface="Arial"/>
                <a:cs typeface="Arial"/>
              </a:rPr>
              <a:t>•</a:t>
            </a:r>
            <a:r>
              <a:rPr sz="1200" b="1" spc="330" dirty="0">
                <a:solidFill>
                  <a:srgbClr val="FF9933"/>
                </a:solidFill>
                <a:latin typeface="Arial"/>
                <a:cs typeface="Arial"/>
              </a:rPr>
              <a:t> </a:t>
            </a:r>
            <a:r>
              <a:rPr sz="1200" b="1" spc="-10" dirty="0">
                <a:solidFill>
                  <a:srgbClr val="FF9933"/>
                </a:solidFill>
                <a:latin typeface="Arial"/>
                <a:cs typeface="Arial"/>
              </a:rPr>
              <a:t>DeWolf</a:t>
            </a:r>
            <a:endParaRPr sz="1200">
              <a:latin typeface="Arial"/>
              <a:cs typeface="Arial"/>
            </a:endParaRPr>
          </a:p>
        </p:txBody>
      </p:sp>
      <p:sp>
        <p:nvSpPr>
          <p:cNvPr id="15" name="object 15">
            <a:extLst>
              <a:ext uri="{FF2B5EF4-FFF2-40B4-BE49-F238E27FC236}">
                <a16:creationId xmlns:a16="http://schemas.microsoft.com/office/drawing/2014/main" id="{E53E00A9-3E35-5151-1E16-766D1BD86BB9}"/>
              </a:ext>
            </a:extLst>
          </p:cNvPr>
          <p:cNvSpPr txBox="1"/>
          <p:nvPr/>
        </p:nvSpPr>
        <p:spPr>
          <a:xfrm>
            <a:off x="346075" y="346075"/>
            <a:ext cx="8683625" cy="433452"/>
          </a:xfrm>
          <a:prstGeom prst="rect">
            <a:avLst/>
          </a:prstGeom>
          <a:solidFill>
            <a:srgbClr val="D2CFDB"/>
          </a:solidFill>
          <a:ln w="9525">
            <a:solidFill>
              <a:srgbClr val="384868"/>
            </a:solidFill>
          </a:ln>
        </p:spPr>
        <p:txBody>
          <a:bodyPr vert="horz" wrap="square" lIns="0" tIns="2540" rIns="0" bIns="0" rtlCol="0">
            <a:spAutoFit/>
          </a:bodyPr>
          <a:lstStyle/>
          <a:p>
            <a:pPr marL="91440">
              <a:lnSpc>
                <a:spcPct val="100000"/>
              </a:lnSpc>
              <a:spcBef>
                <a:spcPts val="20"/>
              </a:spcBef>
            </a:pPr>
            <a:r>
              <a:rPr lang="en-US" sz="2800" dirty="0">
                <a:solidFill>
                  <a:srgbClr val="BE5F00"/>
                </a:solidFill>
                <a:latin typeface="Arial MT"/>
                <a:cs typeface="Arial MT"/>
              </a:rPr>
              <a:t>Strength</a:t>
            </a:r>
            <a:endParaRPr sz="2800" dirty="0">
              <a:latin typeface="Arial MT"/>
              <a:cs typeface="Arial MT"/>
            </a:endParaRPr>
          </a:p>
        </p:txBody>
      </p:sp>
      <p:sp>
        <p:nvSpPr>
          <p:cNvPr id="21" name="object 21">
            <a:extLst>
              <a:ext uri="{FF2B5EF4-FFF2-40B4-BE49-F238E27FC236}">
                <a16:creationId xmlns:a16="http://schemas.microsoft.com/office/drawing/2014/main" id="{FEE5EF27-E5D8-4686-63DE-9DF1AFB0FF49}"/>
              </a:ext>
            </a:extLst>
          </p:cNvPr>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2</a:t>
            </a:r>
            <a:r>
              <a:rPr spc="-10" dirty="0"/>
              <a:t> </a:t>
            </a:r>
            <a:r>
              <a:rPr dirty="0"/>
              <a:t>- </a:t>
            </a:r>
            <a:fld id="{81D60167-4931-47E6-BA6A-407CBD079E47}" type="slidenum">
              <a:rPr spc="-25" dirty="0"/>
              <a:t>33</a:t>
            </a:fld>
            <a:endParaRPr spc="-25" dirty="0"/>
          </a:p>
        </p:txBody>
      </p:sp>
      <p:sp>
        <p:nvSpPr>
          <p:cNvPr id="3" name="TextBox 2">
            <a:extLst>
              <a:ext uri="{FF2B5EF4-FFF2-40B4-BE49-F238E27FC236}">
                <a16:creationId xmlns:a16="http://schemas.microsoft.com/office/drawing/2014/main" id="{B88869FA-23B1-07B5-2820-CF187DD3397A}"/>
              </a:ext>
            </a:extLst>
          </p:cNvPr>
          <p:cNvSpPr txBox="1"/>
          <p:nvPr/>
        </p:nvSpPr>
        <p:spPr>
          <a:xfrm>
            <a:off x="346075" y="982176"/>
            <a:ext cx="4551850" cy="4893647"/>
          </a:xfrm>
          <a:prstGeom prst="rect">
            <a:avLst/>
          </a:prstGeom>
          <a:noFill/>
        </p:spPr>
        <p:txBody>
          <a:bodyPr wrap="square">
            <a:spAutoFit/>
          </a:bodyPr>
          <a:lstStyle/>
          <a:p>
            <a:pPr algn="l">
              <a:buFont typeface="Arial" panose="020B0604020202020204" pitchFamily="34" charset="0"/>
              <a:buChar char="•"/>
            </a:pPr>
            <a:r>
              <a:rPr lang="en-US" sz="2400" b="1" i="0" dirty="0">
                <a:effectLst/>
                <a:latin typeface="museo-500"/>
              </a:rPr>
              <a:t>Yield strength</a:t>
            </a:r>
            <a:r>
              <a:rPr lang="en-US" sz="2400" b="0" i="0" dirty="0">
                <a:effectLst/>
                <a:latin typeface="museo-500"/>
              </a:rPr>
              <a:t> is used to describe materials that exhibit elastic behavior. It’s the maximum tensile stress the material can handle before permanent deformation. </a:t>
            </a:r>
          </a:p>
          <a:p>
            <a:pPr algn="l">
              <a:buFont typeface="Arial" panose="020B0604020202020204" pitchFamily="34" charset="0"/>
              <a:buChar char="•"/>
            </a:pPr>
            <a:endParaRPr lang="en-US" sz="2400" b="0" i="0" dirty="0">
              <a:effectLst/>
              <a:latin typeface="museo-500"/>
            </a:endParaRPr>
          </a:p>
          <a:p>
            <a:pPr algn="l">
              <a:buFont typeface="Arial" panose="020B0604020202020204" pitchFamily="34" charset="0"/>
              <a:buChar char="•"/>
            </a:pPr>
            <a:r>
              <a:rPr lang="en-US" sz="2400" b="1" i="0" dirty="0">
                <a:effectLst/>
                <a:latin typeface="museo-500"/>
              </a:rPr>
              <a:t>Ultimate strength</a:t>
            </a:r>
            <a:r>
              <a:rPr lang="en-US" sz="2400" b="0" i="0" dirty="0">
                <a:effectLst/>
                <a:latin typeface="museo-500"/>
              </a:rPr>
              <a:t> refers to the maximum stress before failure occurs.</a:t>
            </a:r>
          </a:p>
          <a:p>
            <a:pPr algn="l"/>
            <a:r>
              <a:rPr lang="en-US" sz="2400" b="0" i="0" dirty="0">
                <a:effectLst/>
                <a:latin typeface="museo-500"/>
              </a:rPr>
              <a:t> </a:t>
            </a:r>
          </a:p>
          <a:p>
            <a:pPr algn="l">
              <a:buFont typeface="Arial" panose="020B0604020202020204" pitchFamily="34" charset="0"/>
              <a:buChar char="•"/>
            </a:pPr>
            <a:r>
              <a:rPr lang="en-US" sz="2400" b="1" i="0" dirty="0">
                <a:effectLst/>
                <a:latin typeface="museo-500"/>
              </a:rPr>
              <a:t>Fracture strength</a:t>
            </a:r>
            <a:r>
              <a:rPr lang="en-US" sz="2400" b="0" i="0" dirty="0">
                <a:effectLst/>
                <a:latin typeface="museo-500"/>
              </a:rPr>
              <a:t> is the value corresponding to the stress at which total failure occurs. </a:t>
            </a:r>
          </a:p>
        </p:txBody>
      </p:sp>
      <p:pic>
        <p:nvPicPr>
          <p:cNvPr id="1026" name="Picture 2" descr="Stress vs Strain Curve">
            <a:extLst>
              <a:ext uri="{FF2B5EF4-FFF2-40B4-BE49-F238E27FC236}">
                <a16:creationId xmlns:a16="http://schemas.microsoft.com/office/drawing/2014/main" id="{FE8C141D-8677-99EC-ED6E-58E9D2CB56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5902" y="2059794"/>
            <a:ext cx="4283798" cy="34861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2517240-73D1-EB86-1D20-45265279A7FA}"/>
              </a:ext>
            </a:extLst>
          </p:cNvPr>
          <p:cNvSpPr txBox="1"/>
          <p:nvPr/>
        </p:nvSpPr>
        <p:spPr>
          <a:xfrm>
            <a:off x="304801" y="5865594"/>
            <a:ext cx="7607928" cy="830997"/>
          </a:xfrm>
          <a:prstGeom prst="rect">
            <a:avLst/>
          </a:prstGeom>
          <a:noFill/>
        </p:spPr>
        <p:txBody>
          <a:bodyPr wrap="square">
            <a:spAutoFit/>
          </a:bodyPr>
          <a:lstStyle/>
          <a:p>
            <a:pPr algn="l"/>
            <a:r>
              <a:rPr lang="en-US" sz="2400" b="1" i="0" dirty="0">
                <a:effectLst/>
                <a:latin typeface="museo-500"/>
              </a:rPr>
              <a:t>Strength</a:t>
            </a:r>
            <a:r>
              <a:rPr lang="en-US" sz="2400" b="0" i="0" dirty="0">
                <a:effectLst/>
                <a:latin typeface="museo-500"/>
              </a:rPr>
              <a:t> is also represented by the total area under the stress-strain curve</a:t>
            </a:r>
          </a:p>
        </p:txBody>
      </p:sp>
    </p:spTree>
    <p:extLst>
      <p:ext uri="{BB962C8B-B14F-4D97-AF65-F5344CB8AC3E}">
        <p14:creationId xmlns:p14="http://schemas.microsoft.com/office/powerpoint/2010/main" val="3307141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DC1C6A43-77EB-4804-865F-80F36831ADC6}" type="slidenum">
              <a:rPr lang="en-US">
                <a:latin typeface="Arial" panose="020B0604020202020204" pitchFamily="34" charset="0"/>
              </a:rPr>
              <a:pPr eaLnBrk="1" hangingPunct="1"/>
              <a:t>34</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endParaRPr lang="en-US" altLang="en-US"/>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990600"/>
            <a:ext cx="6794500" cy="5657850"/>
          </a:xfrm>
          <a:prstGeom prst="rect">
            <a:avLst/>
          </a:prstGeom>
          <a:noFill/>
          <a:ln w="9525">
            <a:noFill/>
            <a:miter lim="800000"/>
            <a:headEnd/>
            <a:tailEnd/>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241751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DCAAECB6-2DCB-4DC0-AA34-20195C62D9D9}" type="slidenum">
              <a:rPr lang="en-US">
                <a:latin typeface="Arial" panose="020B0604020202020204" pitchFamily="34" charset="0"/>
              </a:rPr>
              <a:pPr eaLnBrk="1" hangingPunct="1"/>
              <a:t>35</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endParaRPr lang="en-US" altLang="en-US"/>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066800"/>
            <a:ext cx="7359650" cy="5738813"/>
          </a:xfrm>
          <a:prstGeom prst="rect">
            <a:avLst/>
          </a:prstGeom>
          <a:noFill/>
          <a:ln w="9525">
            <a:noFill/>
            <a:miter lim="800000"/>
            <a:headEnd/>
            <a:tailEnd/>
          </a:ln>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29688741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7150" y="457200"/>
            <a:ext cx="8763000" cy="457200"/>
          </a:xfrm>
        </p:spPr>
        <p:txBody>
          <a:bodyPr/>
          <a:lstStyle/>
          <a:p>
            <a:endParaRPr lang="en-MY" altLang="en-US"/>
          </a:p>
        </p:txBody>
      </p:sp>
      <p:sp>
        <p:nvSpPr>
          <p:cNvPr id="6"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458CA5C5-8159-432E-A35C-BF918092009F}" type="slidenum">
              <a:rPr lang="en-US">
                <a:latin typeface="Arial" panose="020B0604020202020204" pitchFamily="34" charset="0"/>
              </a:rPr>
              <a:pPr eaLnBrk="1" hangingPunct="1"/>
              <a:t>36</a:t>
            </a:fld>
            <a:endParaRPr lang="en-US">
              <a:latin typeface="Arial" panose="020B0604020202020204" pitchFamily="34" charset="0"/>
            </a:endParaRPr>
          </a:p>
        </p:txBody>
      </p:sp>
      <p:pic>
        <p:nvPicPr>
          <p:cNvPr id="7" name="Picture 2" descr="http://classes.mst.edu/ide110/concepts/01/normal/3d.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5675" y="3362325"/>
            <a:ext cx="449580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http://classes.mst.edu/ide110/concepts/01/normal/2d.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990600"/>
            <a:ext cx="533400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747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 y="457200"/>
            <a:ext cx="8763000" cy="457200"/>
          </a:xfrm>
        </p:spPr>
        <p:txBody>
          <a:bodyPr/>
          <a:lstStyle/>
          <a:p>
            <a:r>
              <a:rPr lang="en-US" altLang="en-US" dirty="0" err="1"/>
              <a:t>Photoelastic</a:t>
            </a:r>
            <a:r>
              <a:rPr lang="en-US" altLang="en-US" dirty="0"/>
              <a:t> Stress Analysis</a:t>
            </a:r>
            <a:endParaRPr lang="en-MY" altLang="en-US" dirty="0"/>
          </a:p>
        </p:txBody>
      </p:sp>
      <p:sp>
        <p:nvSpPr>
          <p:cNvPr id="3"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1E3B1460-3CAC-4D23-92C9-FF909DC09F73}" type="slidenum">
              <a:rPr lang="en-US">
                <a:latin typeface="Arial" panose="020B0604020202020204" pitchFamily="34" charset="0"/>
              </a:rPr>
              <a:pPr eaLnBrk="1" hangingPunct="1"/>
              <a:t>37</a:t>
            </a:fld>
            <a:endParaRPr lang="en-US">
              <a:latin typeface="Arial" panose="020B0604020202020204" pitchFamily="34" charset="0"/>
            </a:endParaRPr>
          </a:p>
        </p:txBody>
      </p:sp>
      <p:pic>
        <p:nvPicPr>
          <p:cNvPr id="4" name="Picture 4" descr="http://classes.mst.edu/ide110/concepts/01/normal/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893888"/>
            <a:ext cx="7002463"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6310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 y="457200"/>
            <a:ext cx="8763000" cy="457200"/>
          </a:xfrm>
        </p:spPr>
        <p:txBody>
          <a:bodyPr/>
          <a:lstStyle/>
          <a:p>
            <a:r>
              <a:rPr lang="en-US" altLang="en-US" dirty="0" err="1"/>
              <a:t>Photoelastic</a:t>
            </a:r>
            <a:r>
              <a:rPr lang="en-US" altLang="en-US" dirty="0"/>
              <a:t> Stress Analysis</a:t>
            </a:r>
            <a:endParaRPr lang="en-MY" altLang="en-US" dirty="0"/>
          </a:p>
        </p:txBody>
      </p:sp>
      <p:sp>
        <p:nvSpPr>
          <p:cNvPr id="3"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9CF39EBA-485D-4B3B-B8DF-A671417C97F4}" type="slidenum">
              <a:rPr lang="en-US">
                <a:latin typeface="Arial" panose="020B0604020202020204" pitchFamily="34" charset="0"/>
              </a:rPr>
              <a:pPr eaLnBrk="1" hangingPunct="1"/>
              <a:t>38</a:t>
            </a:fld>
            <a:endParaRPr lang="en-US">
              <a:latin typeface="Arial" panose="020B0604020202020204" pitchFamily="34" charset="0"/>
            </a:endParaRPr>
          </a:p>
        </p:txBody>
      </p:sp>
      <p:grpSp>
        <p:nvGrpSpPr>
          <p:cNvPr id="4" name="Group 4"/>
          <p:cNvGrpSpPr>
            <a:grpSpLocks/>
          </p:cNvGrpSpPr>
          <p:nvPr/>
        </p:nvGrpSpPr>
        <p:grpSpPr bwMode="auto">
          <a:xfrm>
            <a:off x="1447800" y="1600200"/>
            <a:ext cx="6065838" cy="4343400"/>
            <a:chOff x="1980127" y="1981200"/>
            <a:chExt cx="3364874" cy="1866900"/>
          </a:xfrm>
        </p:grpSpPr>
        <p:pic>
          <p:nvPicPr>
            <p:cNvPr id="5" name="Picture 3" descr="http://classes.mst.edu/ide110/concepts/01/normal/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1251" y="2628901"/>
              <a:ext cx="33337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classes.mst.edu/ide110/concepts/01/normal/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0127" y="3200400"/>
              <a:ext cx="33337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http://classes.mst.edu/ide110/concepts/01/normal/1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0127" y="1981200"/>
              <a:ext cx="3333750" cy="647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528768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 y="457200"/>
            <a:ext cx="8763000" cy="457200"/>
          </a:xfrm>
        </p:spPr>
        <p:txBody>
          <a:bodyPr/>
          <a:lstStyle/>
          <a:p>
            <a:endParaRPr lang="en-MY" altLang="en-US"/>
          </a:p>
        </p:txBody>
      </p:sp>
      <p:sp>
        <p:nvSpPr>
          <p:cNvPr id="3"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4D59DA24-8F57-4933-9B71-25C1A99355B0}" type="slidenum">
              <a:rPr lang="en-US">
                <a:latin typeface="Arial" panose="020B0604020202020204" pitchFamily="34" charset="0"/>
              </a:rPr>
              <a:pPr eaLnBrk="1" hangingPunct="1"/>
              <a:t>39</a:t>
            </a:fld>
            <a:endParaRPr lang="en-US">
              <a:latin typeface="Arial" panose="020B0604020202020204" pitchFamily="34" charset="0"/>
            </a:endParaRPr>
          </a:p>
        </p:txBody>
      </p:sp>
      <p:pic>
        <p:nvPicPr>
          <p:cNvPr id="4" name="Picture 2" descr="http://classes.mst.edu/ide110/concepts/01/normal/tension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281113"/>
            <a:ext cx="7391400" cy="5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096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ABB052EB-F5DA-415D-9845-6E5150B5D098}" type="slidenum">
              <a:rPr lang="en-US">
                <a:latin typeface="Arial" panose="020B0604020202020204" pitchFamily="34" charset="0"/>
              </a:rPr>
              <a:pPr eaLnBrk="1" hangingPunct="1"/>
              <a:t>4</a:t>
            </a:fld>
            <a:endParaRPr lang="en-US">
              <a:latin typeface="Arial" panose="020B0604020202020204" pitchFamily="34" charset="0"/>
            </a:endParaRPr>
          </a:p>
        </p:txBody>
      </p:sp>
      <p:sp>
        <p:nvSpPr>
          <p:cNvPr id="3" name="Rectangle 3"/>
          <p:cNvSpPr txBox="1">
            <a:spLocks noChangeArrowheads="1"/>
          </p:cNvSpPr>
          <p:nvPr/>
        </p:nvSpPr>
        <p:spPr bwMode="auto">
          <a:xfrm>
            <a:off x="309563" y="1066800"/>
            <a:ext cx="8453437" cy="2743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b="1" dirty="0">
                <a:solidFill>
                  <a:srgbClr val="CC3300"/>
                </a:solidFill>
              </a:rPr>
              <a:t>Internal resultant loadings</a:t>
            </a:r>
          </a:p>
          <a:p>
            <a:r>
              <a:rPr lang="en-US" altLang="en-US" dirty="0"/>
              <a:t>For coplanar (2D) loadings:</a:t>
            </a:r>
          </a:p>
          <a:p>
            <a:pPr lvl="1"/>
            <a:r>
              <a:rPr lang="en-US" altLang="en-US" dirty="0"/>
              <a:t>Normal force, </a:t>
            </a:r>
            <a:r>
              <a:rPr lang="en-US" altLang="en-US" b="1" dirty="0"/>
              <a:t>N</a:t>
            </a:r>
          </a:p>
          <a:p>
            <a:pPr lvl="1"/>
            <a:r>
              <a:rPr lang="en-US" altLang="en-US" dirty="0"/>
              <a:t>Shear force, </a:t>
            </a:r>
            <a:r>
              <a:rPr lang="en-US" altLang="en-US" b="1" dirty="0"/>
              <a:t>V</a:t>
            </a:r>
          </a:p>
          <a:p>
            <a:pPr lvl="1"/>
            <a:r>
              <a:rPr lang="en-US" altLang="en-US" dirty="0"/>
              <a:t>Bending moment, </a:t>
            </a:r>
            <a:r>
              <a:rPr lang="en-US" altLang="en-US" b="1" dirty="0"/>
              <a:t>M</a:t>
            </a:r>
            <a:endParaRPr lang="en-US" altLang="en-US" dirty="0"/>
          </a:p>
        </p:txBody>
      </p:sp>
      <p:sp>
        <p:nvSpPr>
          <p:cNvPr id="4" name="Rectangle 6"/>
          <p:cNvSpPr>
            <a:spLocks noGrp="1" noChangeArrowheads="1"/>
          </p:cNvSpPr>
          <p:nvPr>
            <p:ph type="title"/>
          </p:nvPr>
        </p:nvSpPr>
        <p:spPr>
          <a:xfrm>
            <a:off x="57150" y="471488"/>
            <a:ext cx="8763000" cy="457200"/>
          </a:xfrm>
        </p:spPr>
        <p:txBody>
          <a:bodyPr/>
          <a:lstStyle/>
          <a:p>
            <a:pPr eaLnBrk="1" hangingPunct="1"/>
            <a:r>
              <a:rPr lang="en-US" altLang="en-US"/>
              <a:t>1.2 EQUILIBRIUM OF A DEFORMABLE BODY</a:t>
            </a:r>
          </a:p>
        </p:txBody>
      </p:sp>
      <p:pic>
        <p:nvPicPr>
          <p:cNvPr id="5" name="Picture 7" descr="AACLOJQ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3890963"/>
            <a:ext cx="5105400"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58409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 y="457200"/>
            <a:ext cx="8763000" cy="457200"/>
          </a:xfrm>
        </p:spPr>
        <p:txBody>
          <a:bodyPr/>
          <a:lstStyle/>
          <a:p>
            <a:endParaRPr lang="en-MY" altLang="en-US"/>
          </a:p>
        </p:txBody>
      </p:sp>
      <p:sp>
        <p:nvSpPr>
          <p:cNvPr id="3"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44E92E82-E411-42D1-8099-D89CCD521B38}" type="slidenum">
              <a:rPr lang="en-US">
                <a:latin typeface="Arial" panose="020B0604020202020204" pitchFamily="34" charset="0"/>
              </a:rPr>
              <a:pPr eaLnBrk="1" hangingPunct="1"/>
              <a:t>40</a:t>
            </a:fld>
            <a:endParaRPr lang="en-US">
              <a:latin typeface="Arial" panose="020B0604020202020204" pitchFamily="34" charset="0"/>
            </a:endParaRPr>
          </a:p>
        </p:txBody>
      </p:sp>
      <p:pic>
        <p:nvPicPr>
          <p:cNvPr id="4" name="Picture 2" descr="http://classes.mst.edu/ide110/concepts/01/normal/tension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143000"/>
            <a:ext cx="634047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91424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Prismatic bar</a:t>
            </a:r>
          </a:p>
        </p:txBody>
      </p:sp>
      <p:sp>
        <p:nvSpPr>
          <p:cNvPr id="3" name="Content Placeholder 2"/>
          <p:cNvSpPr>
            <a:spLocks noGrp="1"/>
          </p:cNvSpPr>
          <p:nvPr>
            <p:ph idx="1"/>
          </p:nvPr>
        </p:nvSpPr>
        <p:spPr/>
        <p:txBody>
          <a:bodyPr/>
          <a:lstStyle/>
          <a:p>
            <a:r>
              <a:rPr lang="en-US" dirty="0"/>
              <a:t>A </a:t>
            </a:r>
            <a:r>
              <a:rPr lang="en-US" b="1" dirty="0"/>
              <a:t>prismatic bar</a:t>
            </a:r>
            <a:r>
              <a:rPr lang="en-US" dirty="0"/>
              <a:t> or beam is a straight structural piece that has the same cross-section throughout its length</a:t>
            </a:r>
          </a:p>
        </p:txBody>
      </p:sp>
    </p:spTree>
    <p:extLst>
      <p:ext uri="{BB962C8B-B14F-4D97-AF65-F5344CB8AC3E}">
        <p14:creationId xmlns:p14="http://schemas.microsoft.com/office/powerpoint/2010/main" val="13816881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1D1B0050-D967-4A67-AAE9-468EB30DBFA1}" type="slidenum">
              <a:rPr lang="en-US">
                <a:latin typeface="Arial" panose="020B0604020202020204" pitchFamily="34" charset="0"/>
              </a:rPr>
              <a:pPr eaLnBrk="1" hangingPunct="1"/>
              <a:t>42</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9086850" cy="533400"/>
          </a:xfrm>
        </p:spPr>
        <p:txBody>
          <a:bodyPr/>
          <a:lstStyle/>
          <a:p>
            <a:pPr eaLnBrk="1" hangingPunct="1"/>
            <a:r>
              <a:rPr lang="en-US" altLang="en-US" sz="2400"/>
              <a:t>1.4 AVERAGE NORMAL STRESS IN AXIALLY LOADED BAR</a:t>
            </a:r>
          </a:p>
        </p:txBody>
      </p:sp>
      <p:sp>
        <p:nvSpPr>
          <p:cNvPr id="4" name="Rectangle 3"/>
          <p:cNvSpPr txBox="1">
            <a:spLocks noChangeArrowheads="1"/>
          </p:cNvSpPr>
          <p:nvPr/>
        </p:nvSpPr>
        <p:spPr bwMode="auto">
          <a:xfrm>
            <a:off x="152400" y="1066800"/>
            <a:ext cx="8839200" cy="2590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sz="2800" b="1" dirty="0"/>
              <a:t>Examples of axially loaded bar</a:t>
            </a:r>
          </a:p>
          <a:p>
            <a:r>
              <a:rPr lang="en-US" altLang="en-US" sz="2800" dirty="0"/>
              <a:t>Usually long and slender structural members</a:t>
            </a:r>
          </a:p>
          <a:p>
            <a:r>
              <a:rPr lang="en-US" altLang="en-US" sz="2800" dirty="0"/>
              <a:t>Truss members, hangers, bolts</a:t>
            </a:r>
          </a:p>
          <a:p>
            <a:r>
              <a:rPr lang="en-US" altLang="en-US" sz="2800" b="1" u="sng" dirty="0"/>
              <a:t>Prismatic</a:t>
            </a:r>
            <a:r>
              <a:rPr lang="en-US" altLang="en-US" sz="2800" dirty="0"/>
              <a:t> means all the cross sections are the same</a:t>
            </a:r>
          </a:p>
          <a:p>
            <a:pPr marL="0" indent="0">
              <a:buNone/>
            </a:pPr>
            <a:endParaRPr lang="en-US" altLang="en-US" sz="2800" dirty="0"/>
          </a:p>
        </p:txBody>
      </p:sp>
      <p:pic>
        <p:nvPicPr>
          <p:cNvPr id="5" name="Picture 5" descr="AACLOLN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3850" y="3200400"/>
            <a:ext cx="170815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AACLOLL0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200400"/>
            <a:ext cx="128905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AACLOLM0 cop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3325" y="3352800"/>
            <a:ext cx="1895475"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54475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3F986E84-E531-448A-836C-4C53483914BC}" type="slidenum">
              <a:rPr lang="en-US">
                <a:latin typeface="Arial" panose="020B0604020202020204" pitchFamily="34" charset="0"/>
              </a:rPr>
              <a:pPr eaLnBrk="1" hangingPunct="1"/>
              <a:t>43</a:t>
            </a:fld>
            <a:endParaRPr lang="en-US">
              <a:latin typeface="Arial" panose="020B0604020202020204" pitchFamily="34" charset="0"/>
            </a:endParaRPr>
          </a:p>
        </p:txBody>
      </p:sp>
      <p:sp>
        <p:nvSpPr>
          <p:cNvPr id="3" name="Rectangle 3"/>
          <p:cNvSpPr txBox="1">
            <a:spLocks noChangeArrowheads="1"/>
          </p:cNvSpPr>
          <p:nvPr/>
        </p:nvSpPr>
        <p:spPr bwMode="auto">
          <a:xfrm>
            <a:off x="309563" y="1066800"/>
            <a:ext cx="8529637" cy="2971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Assumptions</a:t>
            </a:r>
          </a:p>
          <a:p>
            <a:pPr marL="609600" indent="-609600">
              <a:buFontTx/>
              <a:buAutoNum type="arabicPeriod"/>
            </a:pPr>
            <a:r>
              <a:rPr lang="en-US" altLang="en-US"/>
              <a:t>Uniform deformation: Bar remains straight before and after load is applied, and cross section remains flat or plane during deformation</a:t>
            </a:r>
          </a:p>
          <a:p>
            <a:pPr marL="609600" indent="-609600">
              <a:buFontTx/>
              <a:buAutoNum type="arabicPeriod"/>
            </a:pPr>
            <a:r>
              <a:rPr lang="en-US" altLang="en-US"/>
              <a:t>In order for uniform deformation, force </a:t>
            </a:r>
            <a:r>
              <a:rPr lang="en-US" altLang="en-US" b="1"/>
              <a:t>P</a:t>
            </a:r>
            <a:r>
              <a:rPr lang="en-US" altLang="en-US"/>
              <a:t> be applied along centroidal axis of cross section</a:t>
            </a:r>
          </a:p>
        </p:txBody>
      </p:sp>
      <p:sp>
        <p:nvSpPr>
          <p:cNvPr id="4" name="Rectangle 6"/>
          <p:cNvSpPr>
            <a:spLocks noGrp="1" noChangeArrowheads="1"/>
          </p:cNvSpPr>
          <p:nvPr>
            <p:ph type="title"/>
          </p:nvPr>
        </p:nvSpPr>
        <p:spPr>
          <a:xfrm>
            <a:off x="57150" y="519113"/>
            <a:ext cx="9086850" cy="457200"/>
          </a:xfrm>
        </p:spPr>
        <p:txBody>
          <a:bodyPr/>
          <a:lstStyle/>
          <a:p>
            <a:pPr eaLnBrk="1" hangingPunct="1"/>
            <a:r>
              <a:rPr lang="en-US" altLang="en-US" sz="2400"/>
              <a:t>1.4 AVERAGE NORMAL STRESS IN AXIALLY LOADED BAR</a:t>
            </a:r>
          </a:p>
        </p:txBody>
      </p:sp>
    </p:spTree>
    <p:extLst>
      <p:ext uri="{BB962C8B-B14F-4D97-AF65-F5344CB8AC3E}">
        <p14:creationId xmlns:p14="http://schemas.microsoft.com/office/powerpoint/2010/main" val="39752394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942B37E0-5480-4752-8B0A-18D3E51CC815}" type="slidenum">
              <a:rPr lang="en-US">
                <a:latin typeface="Arial" panose="020B0604020202020204" pitchFamily="34" charset="0"/>
              </a:rPr>
              <a:pPr eaLnBrk="1" hangingPunct="1"/>
              <a:t>44</a:t>
            </a:fld>
            <a:endParaRPr lang="en-US">
              <a:latin typeface="Arial" panose="020B0604020202020204" pitchFamily="34" charset="0"/>
            </a:endParaRPr>
          </a:p>
        </p:txBody>
      </p:sp>
      <p:sp>
        <p:nvSpPr>
          <p:cNvPr id="3" name="Rectangle 3"/>
          <p:cNvSpPr txBox="1">
            <a:spLocks noChangeArrowheads="1"/>
          </p:cNvSpPr>
          <p:nvPr/>
        </p:nvSpPr>
        <p:spPr bwMode="auto">
          <a:xfrm>
            <a:off x="233363" y="1066800"/>
            <a:ext cx="8682037" cy="608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Average normal stress distribution</a:t>
            </a:r>
          </a:p>
        </p:txBody>
      </p:sp>
      <p:sp>
        <p:nvSpPr>
          <p:cNvPr id="4" name="Text Box 13"/>
          <p:cNvSpPr txBox="1">
            <a:spLocks noChangeArrowheads="1"/>
          </p:cNvSpPr>
          <p:nvPr/>
        </p:nvSpPr>
        <p:spPr bwMode="auto">
          <a:xfrm>
            <a:off x="304800" y="4371975"/>
            <a:ext cx="57150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71500" indent="-5715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l-GR" altLang="en-US" i="1">
                <a:latin typeface="Times New Roman" panose="02020603050405020304" pitchFamily="18" charset="0"/>
              </a:rPr>
              <a:t>σ</a:t>
            </a:r>
            <a:r>
              <a:rPr lang="en-US" altLang="en-US">
                <a:latin typeface="Times New Roman" panose="02020603050405020304" pitchFamily="18" charset="0"/>
              </a:rPr>
              <a:t> </a:t>
            </a:r>
            <a:r>
              <a:rPr lang="en-US" altLang="en-US"/>
              <a:t>= average normal stress at any point on cross sectional area</a:t>
            </a:r>
          </a:p>
          <a:p>
            <a:pPr eaLnBrk="1" hangingPunct="1">
              <a:spcBef>
                <a:spcPct val="0"/>
              </a:spcBef>
              <a:buFontTx/>
              <a:buNone/>
            </a:pPr>
            <a:r>
              <a:rPr lang="en-US" altLang="en-US" i="1">
                <a:latin typeface="Times New Roman" panose="02020603050405020304" pitchFamily="18" charset="0"/>
              </a:rPr>
              <a:t>P</a:t>
            </a:r>
            <a:r>
              <a:rPr lang="en-US" altLang="en-US"/>
              <a:t> = internal resultant normal force</a:t>
            </a:r>
          </a:p>
          <a:p>
            <a:pPr eaLnBrk="1" hangingPunct="1">
              <a:spcBef>
                <a:spcPct val="0"/>
              </a:spcBef>
              <a:buFontTx/>
              <a:buNone/>
            </a:pPr>
            <a:r>
              <a:rPr lang="en-US" altLang="en-US" i="1">
                <a:latin typeface="Times New Roman" panose="02020603050405020304" pitchFamily="18" charset="0"/>
              </a:rPr>
              <a:t>A</a:t>
            </a:r>
            <a:r>
              <a:rPr lang="en-US" altLang="en-US"/>
              <a:t> = x-sectional area of the bar</a:t>
            </a:r>
            <a:endParaRPr lang="el-GR" altLang="en-US"/>
          </a:p>
        </p:txBody>
      </p:sp>
      <p:sp>
        <p:nvSpPr>
          <p:cNvPr id="5" name="Rectangle 15"/>
          <p:cNvSpPr>
            <a:spLocks noGrp="1" noChangeArrowheads="1"/>
          </p:cNvSpPr>
          <p:nvPr>
            <p:ph type="title"/>
          </p:nvPr>
        </p:nvSpPr>
        <p:spPr>
          <a:xfrm>
            <a:off x="57150" y="519113"/>
            <a:ext cx="9086850" cy="457200"/>
          </a:xfrm>
        </p:spPr>
        <p:txBody>
          <a:bodyPr/>
          <a:lstStyle/>
          <a:p>
            <a:pPr eaLnBrk="1" hangingPunct="1"/>
            <a:r>
              <a:rPr lang="en-US" altLang="en-US" sz="2400"/>
              <a:t>1.4 AVERAGE NORMAL STRESS IN AXIALLY LOADED BAR</a:t>
            </a:r>
          </a:p>
        </p:txBody>
      </p:sp>
      <p:grpSp>
        <p:nvGrpSpPr>
          <p:cNvPr id="6" name="Group 23"/>
          <p:cNvGrpSpPr>
            <a:grpSpLocks/>
          </p:cNvGrpSpPr>
          <p:nvPr/>
        </p:nvGrpSpPr>
        <p:grpSpPr bwMode="auto">
          <a:xfrm>
            <a:off x="304800" y="1752600"/>
            <a:ext cx="5181600" cy="2514600"/>
            <a:chOff x="192" y="1008"/>
            <a:chExt cx="3264" cy="1584"/>
          </a:xfrm>
        </p:grpSpPr>
        <p:sp>
          <p:nvSpPr>
            <p:cNvPr id="7" name="Rectangle 11"/>
            <p:cNvSpPr>
              <a:spLocks noChangeArrowheads="1"/>
            </p:cNvSpPr>
            <p:nvPr/>
          </p:nvSpPr>
          <p:spPr bwMode="auto">
            <a:xfrm>
              <a:off x="192" y="1008"/>
              <a:ext cx="3264" cy="1584"/>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8" name="Text Box 5"/>
            <p:cNvSpPr txBox="1">
              <a:spLocks noChangeArrowheads="1"/>
            </p:cNvSpPr>
            <p:nvPr/>
          </p:nvSpPr>
          <p:spPr bwMode="auto">
            <a:xfrm>
              <a:off x="528" y="1057"/>
              <a:ext cx="11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i="1">
                  <a:latin typeface="Times New Roman" panose="02020603050405020304" pitchFamily="18" charset="0"/>
                  <a:cs typeface="Arial" panose="020B0604020202020204" pitchFamily="34" charset="0"/>
                </a:rPr>
                <a:t>F</a:t>
              </a:r>
              <a:r>
                <a:rPr lang="en-US" altLang="en-US" i="1" baseline="-25000">
                  <a:latin typeface="Times New Roman" panose="02020603050405020304" pitchFamily="18" charset="0"/>
                  <a:cs typeface="Arial" panose="020B0604020202020204" pitchFamily="34" charset="0"/>
                </a:rPr>
                <a:t>Rz</a:t>
              </a:r>
              <a:r>
                <a:rPr lang="en-US" altLang="en-US">
                  <a:latin typeface="Times New Roman" panose="02020603050405020304" pitchFamily="18" charset="0"/>
                  <a:cs typeface="Arial" panose="020B0604020202020204" pitchFamily="34" charset="0"/>
                </a:rPr>
                <a:t> = </a:t>
              </a:r>
              <a:r>
                <a:rPr lang="en-US" altLang="en-US">
                  <a:latin typeface="Times New Roman" panose="02020603050405020304" pitchFamily="18" charset="0"/>
                </a:rPr>
                <a:t>∑ </a:t>
              </a:r>
              <a:r>
                <a:rPr lang="en-US" altLang="en-US" i="1">
                  <a:latin typeface="Times New Roman" panose="02020603050405020304" pitchFamily="18" charset="0"/>
                  <a:cs typeface="Arial" panose="020B0604020202020204" pitchFamily="34" charset="0"/>
                </a:rPr>
                <a:t>F</a:t>
              </a:r>
              <a:r>
                <a:rPr lang="en-US" altLang="en-US" i="1" baseline="-25000">
                  <a:latin typeface="Times New Roman" panose="02020603050405020304" pitchFamily="18" charset="0"/>
                  <a:cs typeface="Arial" panose="020B0604020202020204" pitchFamily="34" charset="0"/>
                </a:rPr>
                <a:t>xz</a:t>
              </a:r>
            </a:p>
          </p:txBody>
        </p:sp>
        <p:sp>
          <p:nvSpPr>
            <p:cNvPr id="9" name="Text Box 6"/>
            <p:cNvSpPr txBox="1">
              <a:spLocks noChangeArrowheads="1"/>
            </p:cNvSpPr>
            <p:nvPr/>
          </p:nvSpPr>
          <p:spPr bwMode="auto">
            <a:xfrm>
              <a:off x="1852" y="1057"/>
              <a:ext cx="1482" cy="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tabLst>
                  <a:tab pos="342900" algn="l"/>
                </a:tabLst>
                <a:defRPr sz="2800">
                  <a:solidFill>
                    <a:schemeClr val="tx1"/>
                  </a:solidFill>
                  <a:latin typeface="Arial" panose="020B0604020202020204" pitchFamily="34" charset="0"/>
                </a:defRPr>
              </a:lvl1pPr>
              <a:lvl2pPr marL="742950" indent="-285750" eaLnBrk="0" hangingPunct="0">
                <a:buChar char="–"/>
                <a:tabLst>
                  <a:tab pos="342900" algn="l"/>
                </a:tabLst>
                <a:defRPr sz="2800">
                  <a:solidFill>
                    <a:schemeClr val="tx1"/>
                  </a:solidFill>
                  <a:latin typeface="Arial" panose="020B0604020202020204" pitchFamily="34" charset="0"/>
                </a:defRPr>
              </a:lvl2pPr>
              <a:lvl3pPr marL="1143000" indent="-228600" eaLnBrk="0" hangingPunct="0">
                <a:tabLst>
                  <a:tab pos="342900" algn="l"/>
                </a:tabLst>
                <a:defRPr sz="2800">
                  <a:solidFill>
                    <a:schemeClr val="tx1"/>
                  </a:solidFill>
                  <a:latin typeface="Arial" panose="020B0604020202020204" pitchFamily="34" charset="0"/>
                </a:defRPr>
              </a:lvl3pPr>
              <a:lvl4pPr marL="1600200" indent="-228600" eaLnBrk="0" hangingPunct="0">
                <a:buChar char="–"/>
                <a:tabLst>
                  <a:tab pos="342900" algn="l"/>
                </a:tabLst>
                <a:defRPr sz="2800">
                  <a:solidFill>
                    <a:schemeClr val="tx1"/>
                  </a:solidFill>
                  <a:latin typeface="Arial" panose="020B0604020202020204" pitchFamily="34" charset="0"/>
                </a:defRPr>
              </a:lvl4pPr>
              <a:lvl5pPr marL="2057400" indent="-228600" eaLnBrk="0" hangingPunct="0">
                <a:buChar char="»"/>
                <a:tabLst>
                  <a:tab pos="342900" algn="l"/>
                </a:tabLst>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342900" algn="l"/>
                </a:tabLst>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342900" algn="l"/>
                </a:tabLst>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342900" algn="l"/>
                </a:tabLst>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342900" algn="l"/>
                </a:tabLst>
                <a:defRPr sz="2800">
                  <a:solidFill>
                    <a:schemeClr val="tx1"/>
                  </a:solidFill>
                  <a:latin typeface="Arial" panose="020B0604020202020204" pitchFamily="34" charset="0"/>
                </a:defRPr>
              </a:lvl9pPr>
            </a:lstStyle>
            <a:p>
              <a:pPr eaLnBrk="1" hangingPunct="1">
                <a:spcBef>
                  <a:spcPct val="0"/>
                </a:spcBef>
                <a:buFontTx/>
                <a:buNone/>
              </a:pPr>
              <a:r>
                <a:rPr lang="en-US" altLang="en-US" i="1">
                  <a:latin typeface="Times New Roman" panose="02020603050405020304" pitchFamily="18" charset="0"/>
                </a:rPr>
                <a:t>∫</a:t>
              </a:r>
              <a:r>
                <a:rPr lang="en-US" altLang="en-US" i="1">
                  <a:latin typeface="Times New Roman" panose="02020603050405020304" pitchFamily="18" charset="0"/>
                  <a:cs typeface="Arial" panose="020B0604020202020204" pitchFamily="34" charset="0"/>
                </a:rPr>
                <a:t> dF = </a:t>
              </a:r>
              <a:r>
                <a:rPr lang="en-US" altLang="en-US">
                  <a:latin typeface="Times New Roman" panose="02020603050405020304" pitchFamily="18" charset="0"/>
                </a:rPr>
                <a:t> </a:t>
              </a:r>
              <a:r>
                <a:rPr lang="en-US" altLang="en-US" i="1">
                  <a:latin typeface="Times New Roman" panose="02020603050405020304" pitchFamily="18" charset="0"/>
                </a:rPr>
                <a:t>∫</a:t>
              </a:r>
              <a:r>
                <a:rPr lang="en-US" altLang="en-US" i="1" baseline="-25000">
                  <a:latin typeface="Times New Roman" panose="02020603050405020304" pitchFamily="18" charset="0"/>
                </a:rPr>
                <a:t>A</a:t>
              </a:r>
              <a:r>
                <a:rPr lang="en-US" altLang="en-US" i="1">
                  <a:latin typeface="Times New Roman" panose="02020603050405020304" pitchFamily="18" charset="0"/>
                </a:rPr>
                <a:t> </a:t>
              </a:r>
              <a:r>
                <a:rPr lang="el-GR" altLang="en-US" i="1">
                  <a:latin typeface="Times New Roman" panose="02020603050405020304" pitchFamily="18" charset="0"/>
                </a:rPr>
                <a:t>σ</a:t>
              </a:r>
              <a:r>
                <a:rPr lang="en-US" altLang="en-US" i="1">
                  <a:latin typeface="Times New Roman" panose="02020603050405020304" pitchFamily="18" charset="0"/>
                </a:rPr>
                <a:t> dA </a:t>
              </a:r>
            </a:p>
            <a:p>
              <a:pPr eaLnBrk="1" hangingPunct="1">
                <a:spcBef>
                  <a:spcPct val="0"/>
                </a:spcBef>
                <a:buFontTx/>
                <a:buNone/>
              </a:pPr>
              <a:r>
                <a:rPr lang="en-US" altLang="en-US" i="1">
                  <a:latin typeface="Times New Roman" panose="02020603050405020304" pitchFamily="18" charset="0"/>
                </a:rPr>
                <a:t>	</a:t>
              </a:r>
            </a:p>
            <a:p>
              <a:pPr eaLnBrk="1" hangingPunct="1">
                <a:spcBef>
                  <a:spcPct val="0"/>
                </a:spcBef>
                <a:buFontTx/>
                <a:buNone/>
              </a:pPr>
              <a:r>
                <a:rPr lang="en-US" altLang="en-US" i="1">
                  <a:latin typeface="Times New Roman" panose="02020603050405020304" pitchFamily="18" charset="0"/>
                </a:rPr>
                <a:t>	P</a:t>
              </a:r>
              <a:r>
                <a:rPr lang="en-US" altLang="en-US">
                  <a:latin typeface="Times New Roman" panose="02020603050405020304" pitchFamily="18" charset="0"/>
                </a:rPr>
                <a:t> = </a:t>
              </a:r>
              <a:r>
                <a:rPr lang="el-GR" altLang="en-US" i="1">
                  <a:latin typeface="Times New Roman" panose="02020603050405020304" pitchFamily="18" charset="0"/>
                </a:rPr>
                <a:t>σ</a:t>
              </a:r>
              <a:r>
                <a:rPr lang="el-GR" altLang="en-US" sz="1800">
                  <a:latin typeface="Times New Roman" panose="02020603050405020304" pitchFamily="18" charset="0"/>
                </a:rPr>
                <a:t> </a:t>
              </a:r>
              <a:r>
                <a:rPr lang="en-US" altLang="en-US" i="1"/>
                <a:t>A</a:t>
              </a:r>
            </a:p>
          </p:txBody>
        </p:sp>
        <p:grpSp>
          <p:nvGrpSpPr>
            <p:cNvPr id="10" name="Group 7"/>
            <p:cNvGrpSpPr>
              <a:grpSpLocks/>
            </p:cNvGrpSpPr>
            <p:nvPr/>
          </p:nvGrpSpPr>
          <p:grpSpPr bwMode="auto">
            <a:xfrm>
              <a:off x="192" y="1056"/>
              <a:ext cx="247" cy="327"/>
              <a:chOff x="336" y="2562"/>
              <a:chExt cx="247" cy="327"/>
            </a:xfrm>
          </p:grpSpPr>
          <p:sp>
            <p:nvSpPr>
              <p:cNvPr id="14" name="Text Box 8"/>
              <p:cNvSpPr txBox="1">
                <a:spLocks noChangeArrowheads="1"/>
              </p:cNvSpPr>
              <p:nvPr/>
            </p:nvSpPr>
            <p:spPr bwMode="auto">
              <a:xfrm>
                <a:off x="336" y="2562"/>
                <a:ext cx="24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t>+</a:t>
                </a:r>
              </a:p>
            </p:txBody>
          </p:sp>
          <p:sp>
            <p:nvSpPr>
              <p:cNvPr id="15" name="Line 9"/>
              <p:cNvSpPr>
                <a:spLocks noChangeShapeType="1"/>
              </p:cNvSpPr>
              <p:nvPr/>
            </p:nvSpPr>
            <p:spPr bwMode="auto">
              <a:xfrm flipV="1">
                <a:off x="528" y="2592"/>
                <a:ext cx="0"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 name="Text Box 10"/>
            <p:cNvSpPr txBox="1">
              <a:spLocks noChangeArrowheads="1"/>
            </p:cNvSpPr>
            <p:nvPr/>
          </p:nvSpPr>
          <p:spPr bwMode="auto">
            <a:xfrm>
              <a:off x="2475" y="1949"/>
              <a:ext cx="253"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i="1">
                  <a:latin typeface="Times New Roman" panose="02020603050405020304" pitchFamily="18" charset="0"/>
                </a:rPr>
                <a:t>P</a:t>
              </a:r>
            </a:p>
            <a:p>
              <a:pPr eaLnBrk="1" hangingPunct="1">
                <a:spcBef>
                  <a:spcPct val="0"/>
                </a:spcBef>
                <a:buFontTx/>
                <a:buNone/>
              </a:pPr>
              <a:r>
                <a:rPr lang="en-US" altLang="en-US" i="1">
                  <a:latin typeface="Times New Roman" panose="02020603050405020304" pitchFamily="18" charset="0"/>
                </a:rPr>
                <a:t>A</a:t>
              </a:r>
            </a:p>
          </p:txBody>
        </p:sp>
        <p:sp>
          <p:nvSpPr>
            <p:cNvPr id="12" name="Rectangle 16"/>
            <p:cNvSpPr>
              <a:spLocks noChangeArrowheads="1"/>
            </p:cNvSpPr>
            <p:nvPr/>
          </p:nvSpPr>
          <p:spPr bwMode="auto">
            <a:xfrm>
              <a:off x="2048" y="2073"/>
              <a:ext cx="433"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l-GR" altLang="en-US" i="1">
                  <a:latin typeface="Times New Roman" panose="02020603050405020304" pitchFamily="18" charset="0"/>
                </a:rPr>
                <a:t>σ</a:t>
              </a:r>
              <a:r>
                <a:rPr lang="en-US" altLang="en-US" i="1">
                  <a:latin typeface="Times New Roman" panose="02020603050405020304" pitchFamily="18" charset="0"/>
                </a:rPr>
                <a:t> =</a:t>
              </a:r>
            </a:p>
          </p:txBody>
        </p:sp>
        <p:sp>
          <p:nvSpPr>
            <p:cNvPr id="13" name="Line 17"/>
            <p:cNvSpPr>
              <a:spLocks noChangeShapeType="1"/>
            </p:cNvSpPr>
            <p:nvPr/>
          </p:nvSpPr>
          <p:spPr bwMode="auto">
            <a:xfrm flipH="1">
              <a:off x="2491" y="2232"/>
              <a:ext cx="23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16" name="Picture 22" descr="AACLOLO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9038" y="1219200"/>
            <a:ext cx="2509837"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78430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4D0279E7-32F8-4F63-8590-EB8021F6B3C0}" type="slidenum">
              <a:rPr lang="en-US">
                <a:latin typeface="Arial" panose="020B0604020202020204" pitchFamily="34" charset="0"/>
              </a:rPr>
              <a:pPr eaLnBrk="1" hangingPunct="1"/>
              <a:t>45</a:t>
            </a:fld>
            <a:endParaRPr lang="en-US">
              <a:latin typeface="Arial" panose="020B0604020202020204" pitchFamily="34" charset="0"/>
            </a:endParaRPr>
          </a:p>
        </p:txBody>
      </p:sp>
      <p:pic>
        <p:nvPicPr>
          <p:cNvPr id="3" name="Picture 19" descr="AACLOLQ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3598863"/>
            <a:ext cx="4297363" cy="310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txBox="1">
            <a:spLocks noChangeArrowheads="1"/>
          </p:cNvSpPr>
          <p:nvPr/>
        </p:nvSpPr>
        <p:spPr bwMode="auto">
          <a:xfrm>
            <a:off x="309563" y="1066800"/>
            <a:ext cx="8377237" cy="518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Equilibrium</a:t>
            </a:r>
          </a:p>
          <a:p>
            <a:pPr marL="609600" indent="-609600"/>
            <a:r>
              <a:rPr lang="en-US" altLang="en-US" sz="2400"/>
              <a:t>Consider vertical equilibrium of the element</a:t>
            </a:r>
          </a:p>
          <a:p>
            <a:pPr marL="609600" indent="-609600"/>
            <a:r>
              <a:rPr lang="en-US" altLang="en-US" sz="2400"/>
              <a:t>When the bar is stretched by the force </a:t>
            </a:r>
            <a:r>
              <a:rPr lang="en-US" altLang="en-US" sz="2400" b="1"/>
              <a:t>P</a:t>
            </a:r>
            <a:r>
              <a:rPr lang="en-US" altLang="en-US" sz="2400"/>
              <a:t>, the resulting stresses are </a:t>
            </a:r>
            <a:r>
              <a:rPr lang="en-US" altLang="en-US" sz="2400" b="1"/>
              <a:t>tensile stresses</a:t>
            </a:r>
          </a:p>
          <a:p>
            <a:pPr marL="609600" indent="-609600"/>
            <a:r>
              <a:rPr lang="en-US" altLang="en-US" sz="2400"/>
              <a:t>If the force </a:t>
            </a:r>
            <a:r>
              <a:rPr lang="en-US" altLang="en-US" sz="2400" b="1"/>
              <a:t>P </a:t>
            </a:r>
            <a:r>
              <a:rPr lang="en-US" altLang="en-US" sz="2400"/>
              <a:t>cause the bar to be compressed, we obtain </a:t>
            </a:r>
            <a:r>
              <a:rPr lang="en-US" altLang="en-US" sz="2400" b="1"/>
              <a:t>compressive stresses</a:t>
            </a:r>
            <a:endParaRPr lang="en-US" altLang="en-US" sz="2400"/>
          </a:p>
          <a:p>
            <a:pPr marL="609600" indent="-609600"/>
            <a:endParaRPr lang="en-US" altLang="en-US" sz="2400"/>
          </a:p>
          <a:p>
            <a:pPr marL="609600" indent="-609600"/>
            <a:endParaRPr lang="en-US" altLang="en-US"/>
          </a:p>
        </p:txBody>
      </p:sp>
      <p:sp>
        <p:nvSpPr>
          <p:cNvPr id="5" name="Rectangle 14"/>
          <p:cNvSpPr>
            <a:spLocks noGrp="1" noChangeArrowheads="1"/>
          </p:cNvSpPr>
          <p:nvPr>
            <p:ph type="title"/>
          </p:nvPr>
        </p:nvSpPr>
        <p:spPr>
          <a:xfrm>
            <a:off x="57150" y="504825"/>
            <a:ext cx="9086850" cy="457200"/>
          </a:xfrm>
        </p:spPr>
        <p:txBody>
          <a:bodyPr/>
          <a:lstStyle/>
          <a:p>
            <a:pPr eaLnBrk="1" hangingPunct="1"/>
            <a:r>
              <a:rPr lang="en-US" altLang="en-US" sz="2400"/>
              <a:t>1.4 AVERAGE NORMAL STRESS IN AXIALLY LOADED BAR</a:t>
            </a:r>
          </a:p>
        </p:txBody>
      </p:sp>
    </p:spTree>
    <p:extLst>
      <p:ext uri="{BB962C8B-B14F-4D97-AF65-F5344CB8AC3E}">
        <p14:creationId xmlns:p14="http://schemas.microsoft.com/office/powerpoint/2010/main" val="814651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6E3AA3F6-775E-407B-9DB6-10AC082C0F03}" type="slidenum">
              <a:rPr lang="en-US">
                <a:latin typeface="Arial" panose="020B0604020202020204" pitchFamily="34" charset="0"/>
              </a:rPr>
              <a:pPr eaLnBrk="1" hangingPunct="1"/>
              <a:t>46</a:t>
            </a:fld>
            <a:endParaRPr lang="en-US">
              <a:latin typeface="Arial" panose="020B0604020202020204" pitchFamily="34" charset="0"/>
            </a:endParaRPr>
          </a:p>
        </p:txBody>
      </p:sp>
      <p:sp>
        <p:nvSpPr>
          <p:cNvPr id="3" name="Rectangle 3"/>
          <p:cNvSpPr txBox="1">
            <a:spLocks noChangeArrowheads="1"/>
          </p:cNvSpPr>
          <p:nvPr/>
        </p:nvSpPr>
        <p:spPr bwMode="auto">
          <a:xfrm>
            <a:off x="228600" y="1066800"/>
            <a:ext cx="8737600" cy="556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en-US" b="1"/>
              <a:t>Sign convention </a:t>
            </a:r>
            <a:r>
              <a:rPr lang="en-US" altLang="en-US"/>
              <a:t>for normal stresses is:</a:t>
            </a:r>
          </a:p>
          <a:p>
            <a:pPr lvl="2"/>
            <a:r>
              <a:rPr lang="en-US" altLang="en-US"/>
              <a:t>(+) for tensile stresses and</a:t>
            </a:r>
          </a:p>
          <a:p>
            <a:pPr lvl="2"/>
            <a:r>
              <a:rPr lang="en-US" altLang="en-US"/>
              <a:t>(-) for compressive stresses</a:t>
            </a:r>
          </a:p>
          <a:p>
            <a:r>
              <a:rPr lang="en-US" altLang="en-US"/>
              <a:t>Because the normal stress σ is obtained by dividing the axial force by the cross–sectional area, it has </a:t>
            </a:r>
            <a:r>
              <a:rPr lang="en-US" altLang="en-US" b="1"/>
              <a:t>units </a:t>
            </a:r>
            <a:r>
              <a:rPr lang="en-US" altLang="en-US"/>
              <a:t>of </a:t>
            </a:r>
            <a:r>
              <a:rPr lang="en-US" altLang="en-US" b="1"/>
              <a:t>force per unit of area.</a:t>
            </a:r>
          </a:p>
          <a:p>
            <a:r>
              <a:rPr lang="en-US" altLang="en-US" b="1"/>
              <a:t>In SI units:</a:t>
            </a:r>
          </a:p>
          <a:p>
            <a:r>
              <a:rPr lang="en-US" altLang="en-US"/>
              <a:t>Force is expressed in newtons (N) and area in square meters (m2). A N/m2 is a pascals (Pa).</a:t>
            </a:r>
          </a:p>
          <a:p>
            <a:endParaRPr lang="en-US" altLang="en-US"/>
          </a:p>
          <a:p>
            <a:pPr>
              <a:buFontTx/>
              <a:buNone/>
            </a:pPr>
            <a:endParaRPr lang="en-US" altLang="en-US"/>
          </a:p>
        </p:txBody>
      </p:sp>
      <p:sp>
        <p:nvSpPr>
          <p:cNvPr id="4" name="Rectangle 4"/>
          <p:cNvSpPr>
            <a:spLocks noGrp="1" noChangeArrowheads="1"/>
          </p:cNvSpPr>
          <p:nvPr>
            <p:ph type="title"/>
          </p:nvPr>
        </p:nvSpPr>
        <p:spPr>
          <a:xfrm>
            <a:off x="57150" y="457200"/>
            <a:ext cx="8763000" cy="457200"/>
          </a:xfrm>
          <a:noFill/>
        </p:spPr>
        <p:txBody>
          <a:bodyPr/>
          <a:lstStyle/>
          <a:p>
            <a:pPr eaLnBrk="1" hangingPunct="1"/>
            <a:r>
              <a:rPr lang="en-US" altLang="en-US" sz="2200"/>
              <a:t>1.4 AVERAGE NORMAL STRESS IN AXIALLY LOADED BAR</a:t>
            </a:r>
          </a:p>
        </p:txBody>
      </p:sp>
    </p:spTree>
    <p:extLst>
      <p:ext uri="{BB962C8B-B14F-4D97-AF65-F5344CB8AC3E}">
        <p14:creationId xmlns:p14="http://schemas.microsoft.com/office/powerpoint/2010/main" val="10670647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0B47B2EE-A9BD-475D-A989-2F41A5DD8846}" type="slidenum">
              <a:rPr lang="en-US">
                <a:latin typeface="Arial" panose="020B0604020202020204" pitchFamily="34" charset="0"/>
              </a:rPr>
              <a:pPr eaLnBrk="1" hangingPunct="1"/>
              <a:t>47</a:t>
            </a:fld>
            <a:endParaRPr lang="en-US">
              <a:latin typeface="Arial" panose="020B0604020202020204" pitchFamily="34" charset="0"/>
            </a:endParaRPr>
          </a:p>
        </p:txBody>
      </p:sp>
      <p:sp>
        <p:nvSpPr>
          <p:cNvPr id="3" name="Rectangle 4"/>
          <p:cNvSpPr txBox="1">
            <a:spLocks noChangeArrowheads="1"/>
          </p:cNvSpPr>
          <p:nvPr/>
        </p:nvSpPr>
        <p:spPr bwMode="auto">
          <a:xfrm>
            <a:off x="233363" y="1066800"/>
            <a:ext cx="8453437" cy="518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lnSpc>
                <a:spcPct val="90000"/>
              </a:lnSpc>
              <a:buFontTx/>
              <a:buNone/>
            </a:pPr>
            <a:r>
              <a:rPr lang="en-US" altLang="en-US" b="1">
                <a:solidFill>
                  <a:srgbClr val="CC3300"/>
                </a:solidFill>
              </a:rPr>
              <a:t>Maximum average normal stress</a:t>
            </a:r>
          </a:p>
          <a:p>
            <a:pPr marL="609600" indent="-609600">
              <a:lnSpc>
                <a:spcPct val="90000"/>
              </a:lnSpc>
              <a:spcBef>
                <a:spcPct val="0"/>
              </a:spcBef>
            </a:pPr>
            <a:r>
              <a:rPr lang="en-US" altLang="en-US"/>
              <a:t>For problems where internal force </a:t>
            </a:r>
            <a:r>
              <a:rPr lang="en-US" altLang="en-US">
                <a:latin typeface="Times New Roman" panose="02020603050405020304" pitchFamily="18" charset="0"/>
              </a:rPr>
              <a:t>P</a:t>
            </a:r>
            <a:r>
              <a:rPr lang="en-US" altLang="en-US"/>
              <a:t> and x-sectional A were </a:t>
            </a:r>
            <a:r>
              <a:rPr lang="en-US" altLang="en-US" i="1"/>
              <a:t>constant</a:t>
            </a:r>
            <a:r>
              <a:rPr lang="en-US" altLang="en-US"/>
              <a:t> along the longitudinal axis of the bar, normal stress </a:t>
            </a:r>
            <a:r>
              <a:rPr lang="el-GR" altLang="en-US" sz="2400" i="1"/>
              <a:t>σ</a:t>
            </a:r>
            <a:r>
              <a:rPr lang="en-US" altLang="en-US"/>
              <a:t> = </a:t>
            </a:r>
            <a:r>
              <a:rPr lang="en-US" altLang="en-US" i="1">
                <a:latin typeface="Times New Roman" panose="02020603050405020304" pitchFamily="18" charset="0"/>
              </a:rPr>
              <a:t>P/A</a:t>
            </a:r>
            <a:r>
              <a:rPr lang="en-US" altLang="en-US"/>
              <a:t> is also </a:t>
            </a:r>
            <a:r>
              <a:rPr lang="en-US" altLang="en-US" i="1"/>
              <a:t>constant</a:t>
            </a:r>
          </a:p>
          <a:p>
            <a:pPr marL="609600" indent="-609600">
              <a:lnSpc>
                <a:spcPct val="90000"/>
              </a:lnSpc>
              <a:spcBef>
                <a:spcPct val="0"/>
              </a:spcBef>
            </a:pPr>
            <a:r>
              <a:rPr lang="en-US" altLang="en-US"/>
              <a:t>If the bar is subjected to several external loads along its axis, change in x-sectional area may occur</a:t>
            </a:r>
          </a:p>
          <a:p>
            <a:pPr marL="609600" indent="-609600">
              <a:lnSpc>
                <a:spcPct val="90000"/>
              </a:lnSpc>
              <a:spcBef>
                <a:spcPct val="0"/>
              </a:spcBef>
            </a:pPr>
            <a:r>
              <a:rPr lang="en-US" altLang="en-US"/>
              <a:t>Thus, it is important to find the </a:t>
            </a:r>
            <a:r>
              <a:rPr lang="en-US" altLang="en-US" i="1"/>
              <a:t>maximum</a:t>
            </a:r>
            <a:r>
              <a:rPr lang="en-US" altLang="en-US"/>
              <a:t> average normal stress</a:t>
            </a:r>
          </a:p>
          <a:p>
            <a:pPr marL="609600" indent="-609600">
              <a:lnSpc>
                <a:spcPct val="90000"/>
              </a:lnSpc>
              <a:spcBef>
                <a:spcPct val="0"/>
              </a:spcBef>
            </a:pPr>
            <a:r>
              <a:rPr lang="en-US" altLang="en-US"/>
              <a:t>To determine that, we need to find the </a:t>
            </a:r>
            <a:r>
              <a:rPr lang="en-US" altLang="en-US" i="1"/>
              <a:t>location </a:t>
            </a:r>
            <a:r>
              <a:rPr lang="en-US" altLang="en-US"/>
              <a:t>where ratio </a:t>
            </a:r>
            <a:r>
              <a:rPr lang="en-US" altLang="en-US" i="1">
                <a:latin typeface="Times New Roman" panose="02020603050405020304" pitchFamily="18" charset="0"/>
              </a:rPr>
              <a:t>P</a:t>
            </a:r>
            <a:r>
              <a:rPr lang="en-US" altLang="en-US">
                <a:latin typeface="Times New Roman" panose="02020603050405020304" pitchFamily="18" charset="0"/>
              </a:rPr>
              <a:t>/</a:t>
            </a:r>
            <a:r>
              <a:rPr lang="en-US" altLang="en-US" i="1">
                <a:latin typeface="Times New Roman" panose="02020603050405020304" pitchFamily="18" charset="0"/>
              </a:rPr>
              <a:t>A</a:t>
            </a:r>
            <a:r>
              <a:rPr lang="en-US" altLang="en-US"/>
              <a:t> is a maximum</a:t>
            </a:r>
          </a:p>
        </p:txBody>
      </p:sp>
      <p:sp>
        <p:nvSpPr>
          <p:cNvPr id="4" name="Rectangle 11"/>
          <p:cNvSpPr>
            <a:spLocks noGrp="1" noChangeArrowheads="1"/>
          </p:cNvSpPr>
          <p:nvPr>
            <p:ph type="title"/>
          </p:nvPr>
        </p:nvSpPr>
        <p:spPr>
          <a:xfrm>
            <a:off x="57150" y="519113"/>
            <a:ext cx="9086850" cy="457200"/>
          </a:xfrm>
        </p:spPr>
        <p:txBody>
          <a:bodyPr/>
          <a:lstStyle/>
          <a:p>
            <a:pPr eaLnBrk="1" hangingPunct="1"/>
            <a:r>
              <a:rPr lang="en-US" altLang="en-US" sz="2400"/>
              <a:t>1.4 AVERAGE NORMAL STRESS IN AXIALLY LOADED BAR</a:t>
            </a:r>
          </a:p>
        </p:txBody>
      </p:sp>
    </p:spTree>
    <p:extLst>
      <p:ext uri="{BB962C8B-B14F-4D97-AF65-F5344CB8AC3E}">
        <p14:creationId xmlns:p14="http://schemas.microsoft.com/office/powerpoint/2010/main" val="38437238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F192C707-C492-4C4B-9D93-FB0661FC3B43}" type="slidenum">
              <a:rPr lang="en-US">
                <a:latin typeface="Arial" panose="020B0604020202020204" pitchFamily="34" charset="0"/>
              </a:rPr>
              <a:pPr eaLnBrk="1" hangingPunct="1"/>
              <a:t>48</a:t>
            </a:fld>
            <a:endParaRPr lang="en-US">
              <a:latin typeface="Arial" panose="020B0604020202020204" pitchFamily="34" charset="0"/>
            </a:endParaRPr>
          </a:p>
        </p:txBody>
      </p:sp>
      <p:sp>
        <p:nvSpPr>
          <p:cNvPr id="3" name="Rectangle 2"/>
          <p:cNvSpPr txBox="1">
            <a:spLocks noChangeArrowheads="1"/>
          </p:cNvSpPr>
          <p:nvPr/>
        </p:nvSpPr>
        <p:spPr bwMode="auto">
          <a:xfrm>
            <a:off x="233363" y="1066800"/>
            <a:ext cx="8301037" cy="43465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Maximum average normal stress</a:t>
            </a:r>
          </a:p>
          <a:p>
            <a:pPr marL="609600" indent="-609600">
              <a:spcBef>
                <a:spcPct val="0"/>
              </a:spcBef>
            </a:pPr>
            <a:r>
              <a:rPr lang="en-US" altLang="en-US"/>
              <a:t>Draw an </a:t>
            </a:r>
            <a:r>
              <a:rPr lang="en-US" altLang="en-US" i="1"/>
              <a:t>axial or normal force diagram</a:t>
            </a:r>
            <a:r>
              <a:rPr lang="en-US" altLang="en-US"/>
              <a:t> (plot of </a:t>
            </a:r>
            <a:r>
              <a:rPr lang="en-US" altLang="en-US" i="1">
                <a:latin typeface="Times New Roman" panose="02020603050405020304" pitchFamily="18" charset="0"/>
              </a:rPr>
              <a:t>P</a:t>
            </a:r>
            <a:r>
              <a:rPr lang="en-US" altLang="en-US"/>
              <a:t> vs. its position </a:t>
            </a:r>
            <a:r>
              <a:rPr lang="en-US" altLang="en-US" i="1">
                <a:latin typeface="Times New Roman" panose="02020603050405020304" pitchFamily="18" charset="0"/>
              </a:rPr>
              <a:t>x</a:t>
            </a:r>
            <a:r>
              <a:rPr lang="en-US" altLang="en-US"/>
              <a:t> along bar’s length)</a:t>
            </a:r>
          </a:p>
          <a:p>
            <a:pPr marL="609600" indent="-609600">
              <a:spcBef>
                <a:spcPct val="0"/>
              </a:spcBef>
            </a:pPr>
            <a:r>
              <a:rPr lang="en-US" altLang="en-US"/>
              <a:t>Sign convention: </a:t>
            </a:r>
          </a:p>
          <a:p>
            <a:pPr marL="990600" lvl="1" indent="-533400">
              <a:spcBef>
                <a:spcPct val="0"/>
              </a:spcBef>
            </a:pPr>
            <a:r>
              <a:rPr lang="en-US" altLang="en-US" i="1">
                <a:latin typeface="Times New Roman" panose="02020603050405020304" pitchFamily="18" charset="0"/>
              </a:rPr>
              <a:t>P</a:t>
            </a:r>
            <a:r>
              <a:rPr lang="en-US" altLang="en-US"/>
              <a:t> is positive (+) if it causes tension in the member</a:t>
            </a:r>
          </a:p>
          <a:p>
            <a:pPr marL="990600" lvl="1" indent="-533400">
              <a:spcBef>
                <a:spcPct val="0"/>
              </a:spcBef>
            </a:pPr>
            <a:r>
              <a:rPr lang="en-US" altLang="en-US" i="1">
                <a:latin typeface="Times New Roman" panose="02020603050405020304" pitchFamily="18" charset="0"/>
              </a:rPr>
              <a:t>P</a:t>
            </a:r>
            <a:r>
              <a:rPr lang="en-US" altLang="en-US"/>
              <a:t> is negative (</a:t>
            </a:r>
            <a:r>
              <a:rPr lang="en-US" altLang="en-US">
                <a:cs typeface="Arial" panose="020B0604020202020204" pitchFamily="34" charset="0"/>
              </a:rPr>
              <a:t>−</a:t>
            </a:r>
            <a:r>
              <a:rPr lang="en-US" altLang="en-US"/>
              <a:t>) if it causes compression</a:t>
            </a:r>
          </a:p>
          <a:p>
            <a:pPr marL="609600" indent="-609600">
              <a:spcBef>
                <a:spcPct val="0"/>
              </a:spcBef>
            </a:pPr>
            <a:r>
              <a:rPr lang="en-US" altLang="en-US"/>
              <a:t>Identify the maximum average normal stress from the plot</a:t>
            </a:r>
          </a:p>
        </p:txBody>
      </p:sp>
      <p:sp>
        <p:nvSpPr>
          <p:cNvPr id="4" name="Rectangle 3"/>
          <p:cNvSpPr>
            <a:spLocks noGrp="1" noChangeArrowheads="1"/>
          </p:cNvSpPr>
          <p:nvPr>
            <p:ph type="title"/>
          </p:nvPr>
        </p:nvSpPr>
        <p:spPr>
          <a:xfrm>
            <a:off x="57150" y="504825"/>
            <a:ext cx="9086850" cy="457200"/>
          </a:xfrm>
        </p:spPr>
        <p:txBody>
          <a:bodyPr/>
          <a:lstStyle/>
          <a:p>
            <a:pPr eaLnBrk="1" hangingPunct="1"/>
            <a:r>
              <a:rPr lang="en-US" altLang="en-US" sz="2400"/>
              <a:t>1.4 AVERAGE NORMAL STRESS IN AXIALLY LOADED BAR</a:t>
            </a:r>
          </a:p>
        </p:txBody>
      </p:sp>
    </p:spTree>
    <p:extLst>
      <p:ext uri="{BB962C8B-B14F-4D97-AF65-F5344CB8AC3E}">
        <p14:creationId xmlns:p14="http://schemas.microsoft.com/office/powerpoint/2010/main" val="5793774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CBB1F73F-3E0B-41B7-A485-EFD64E29C6B4}" type="slidenum">
              <a:rPr lang="en-US">
                <a:latin typeface="Arial" panose="020B0604020202020204" pitchFamily="34" charset="0"/>
              </a:rPr>
              <a:pPr eaLnBrk="1" hangingPunct="1"/>
              <a:t>49</a:t>
            </a:fld>
            <a:endParaRPr lang="en-US">
              <a:latin typeface="Arial" panose="020B0604020202020204" pitchFamily="34" charset="0"/>
            </a:endParaRPr>
          </a:p>
        </p:txBody>
      </p:sp>
      <p:sp>
        <p:nvSpPr>
          <p:cNvPr id="3" name="Rectangle 2"/>
          <p:cNvSpPr txBox="1">
            <a:spLocks noChangeArrowheads="1"/>
          </p:cNvSpPr>
          <p:nvPr/>
        </p:nvSpPr>
        <p:spPr bwMode="auto">
          <a:xfrm>
            <a:off x="228600" y="1066800"/>
            <a:ext cx="8610600" cy="2514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Procedure for Analysis</a:t>
            </a:r>
          </a:p>
          <a:p>
            <a:pPr marL="609600" indent="-609600">
              <a:spcBef>
                <a:spcPct val="0"/>
              </a:spcBef>
              <a:buFontTx/>
              <a:buNone/>
            </a:pPr>
            <a:r>
              <a:rPr lang="en-US" altLang="en-US">
                <a:solidFill>
                  <a:schemeClr val="accent2"/>
                </a:solidFill>
              </a:rPr>
              <a:t>Average normal stress</a:t>
            </a:r>
          </a:p>
          <a:p>
            <a:pPr marL="609600" indent="-609600">
              <a:spcBef>
                <a:spcPct val="0"/>
              </a:spcBef>
            </a:pPr>
            <a:r>
              <a:rPr lang="en-US" altLang="en-US"/>
              <a:t>Use equation of </a:t>
            </a:r>
            <a:r>
              <a:rPr lang="el-GR" altLang="en-US" i="1">
                <a:cs typeface="Times New Roman" panose="02020603050405020304" pitchFamily="18" charset="0"/>
              </a:rPr>
              <a:t>σ</a:t>
            </a:r>
            <a:r>
              <a:rPr lang="en-US" altLang="en-US"/>
              <a:t> = </a:t>
            </a:r>
            <a:r>
              <a:rPr lang="en-US" altLang="en-US" i="1"/>
              <a:t>P</a:t>
            </a:r>
            <a:r>
              <a:rPr lang="en-US" altLang="en-US"/>
              <a:t>/</a:t>
            </a:r>
            <a:r>
              <a:rPr lang="en-US" altLang="en-US" i="1"/>
              <a:t>A</a:t>
            </a:r>
            <a:r>
              <a:rPr lang="en-US" altLang="en-US"/>
              <a:t> for x-sectional area of a member when section subjected to internal resultant force </a:t>
            </a:r>
            <a:r>
              <a:rPr lang="en-US" altLang="en-US" b="1"/>
              <a:t>P</a:t>
            </a:r>
          </a:p>
        </p:txBody>
      </p:sp>
      <p:sp>
        <p:nvSpPr>
          <p:cNvPr id="4" name="Rectangle 5"/>
          <p:cNvSpPr>
            <a:spLocks noGrp="1" noChangeArrowheads="1"/>
          </p:cNvSpPr>
          <p:nvPr>
            <p:ph type="title"/>
          </p:nvPr>
        </p:nvSpPr>
        <p:spPr>
          <a:xfrm>
            <a:off x="57150" y="519113"/>
            <a:ext cx="9086850" cy="457200"/>
          </a:xfrm>
        </p:spPr>
        <p:txBody>
          <a:bodyPr/>
          <a:lstStyle/>
          <a:p>
            <a:pPr eaLnBrk="1" hangingPunct="1"/>
            <a:r>
              <a:rPr lang="en-US" altLang="en-US" sz="2400"/>
              <a:t>1.4 AVERAGE NORMAL STRESS IN AXIALLY LOADED BAR</a:t>
            </a:r>
          </a:p>
        </p:txBody>
      </p:sp>
    </p:spTree>
    <p:extLst>
      <p:ext uri="{BB962C8B-B14F-4D97-AF65-F5344CB8AC3E}">
        <p14:creationId xmlns:p14="http://schemas.microsoft.com/office/powerpoint/2010/main" val="880889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9EF8F84A-8045-4509-9E10-5215BF3591BE}" type="slidenum">
              <a:rPr lang="en-US">
                <a:latin typeface="Arial" panose="020B0604020202020204" pitchFamily="34" charset="0"/>
              </a:rPr>
              <a:pPr eaLnBrk="1" hangingPunct="1"/>
              <a:t>5</a:t>
            </a:fld>
            <a:endParaRPr lang="en-US">
              <a:latin typeface="Arial" panose="020B0604020202020204" pitchFamily="34" charset="0"/>
            </a:endParaRPr>
          </a:p>
        </p:txBody>
      </p:sp>
      <p:sp>
        <p:nvSpPr>
          <p:cNvPr id="3" name="Rectangle 3"/>
          <p:cNvSpPr txBox="1">
            <a:spLocks noChangeArrowheads="1"/>
          </p:cNvSpPr>
          <p:nvPr/>
        </p:nvSpPr>
        <p:spPr bwMode="auto">
          <a:xfrm>
            <a:off x="304800" y="1066800"/>
            <a:ext cx="8458200" cy="2819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altLang="en-US" b="1">
                <a:solidFill>
                  <a:srgbClr val="CC3300"/>
                </a:solidFill>
              </a:rPr>
              <a:t>Internal resultant loadings</a:t>
            </a:r>
          </a:p>
          <a:p>
            <a:r>
              <a:rPr lang="en-US" altLang="en-US"/>
              <a:t>For coplanar loadings:</a:t>
            </a:r>
          </a:p>
          <a:p>
            <a:pPr lvl="1"/>
            <a:r>
              <a:rPr lang="en-US" altLang="en-US"/>
              <a:t>Apply </a:t>
            </a:r>
            <a:r>
              <a:rPr lang="en-US" altLang="en-US">
                <a:cs typeface="Times New Roman" panose="02020603050405020304" pitchFamily="18" charset="0"/>
              </a:rPr>
              <a:t>∑ </a:t>
            </a:r>
            <a:r>
              <a:rPr lang="en-US" altLang="en-US" i="1">
                <a:cs typeface="Times New Roman" panose="02020603050405020304" pitchFamily="18" charset="0"/>
              </a:rPr>
              <a:t>F</a:t>
            </a:r>
            <a:r>
              <a:rPr lang="en-US" altLang="en-US" baseline="-25000">
                <a:cs typeface="Times New Roman" panose="02020603050405020304" pitchFamily="18" charset="0"/>
              </a:rPr>
              <a:t>x </a:t>
            </a:r>
            <a:r>
              <a:rPr lang="en-US" altLang="en-US">
                <a:cs typeface="Times New Roman" panose="02020603050405020304" pitchFamily="18" charset="0"/>
              </a:rPr>
              <a:t>= 0 to solve for</a:t>
            </a:r>
            <a:r>
              <a:rPr lang="en-US" altLang="en-US"/>
              <a:t> </a:t>
            </a:r>
            <a:r>
              <a:rPr lang="en-US" altLang="en-US" b="1"/>
              <a:t>N</a:t>
            </a:r>
          </a:p>
          <a:p>
            <a:pPr lvl="1"/>
            <a:r>
              <a:rPr lang="en-US" altLang="en-US"/>
              <a:t>Apply </a:t>
            </a:r>
            <a:r>
              <a:rPr lang="en-US" altLang="en-US">
                <a:cs typeface="Times New Roman" panose="02020603050405020304" pitchFamily="18" charset="0"/>
              </a:rPr>
              <a:t>∑ </a:t>
            </a:r>
            <a:r>
              <a:rPr lang="en-US" altLang="en-US" i="1">
                <a:cs typeface="Times New Roman" panose="02020603050405020304" pitchFamily="18" charset="0"/>
              </a:rPr>
              <a:t>F</a:t>
            </a:r>
            <a:r>
              <a:rPr lang="en-US" altLang="en-US" baseline="-25000">
                <a:cs typeface="Times New Roman" panose="02020603050405020304" pitchFamily="18" charset="0"/>
              </a:rPr>
              <a:t>y </a:t>
            </a:r>
            <a:r>
              <a:rPr lang="en-US" altLang="en-US">
                <a:cs typeface="Times New Roman" panose="02020603050405020304" pitchFamily="18" charset="0"/>
              </a:rPr>
              <a:t>= 0</a:t>
            </a:r>
            <a:r>
              <a:rPr lang="en-US" altLang="en-US"/>
              <a:t> to solve for </a:t>
            </a:r>
            <a:r>
              <a:rPr lang="en-US" altLang="en-US" b="1"/>
              <a:t>V</a:t>
            </a:r>
          </a:p>
          <a:p>
            <a:pPr lvl="1"/>
            <a:r>
              <a:rPr lang="en-US" altLang="en-US"/>
              <a:t>Apply </a:t>
            </a:r>
            <a:r>
              <a:rPr lang="en-US" altLang="en-US">
                <a:cs typeface="Times New Roman" panose="02020603050405020304" pitchFamily="18" charset="0"/>
              </a:rPr>
              <a:t>∑ </a:t>
            </a:r>
            <a:r>
              <a:rPr lang="en-US" altLang="en-US" i="1">
                <a:cs typeface="Times New Roman" panose="02020603050405020304" pitchFamily="18" charset="0"/>
              </a:rPr>
              <a:t>M</a:t>
            </a:r>
            <a:r>
              <a:rPr lang="en-US" altLang="en-US" baseline="-25000">
                <a:cs typeface="Times New Roman" panose="02020603050405020304" pitchFamily="18" charset="0"/>
              </a:rPr>
              <a:t>O </a:t>
            </a:r>
            <a:r>
              <a:rPr lang="en-US" altLang="en-US">
                <a:cs typeface="Times New Roman" panose="02020603050405020304" pitchFamily="18" charset="0"/>
              </a:rPr>
              <a:t>= 0</a:t>
            </a:r>
            <a:r>
              <a:rPr lang="en-US" altLang="en-US"/>
              <a:t> to solve for </a:t>
            </a:r>
            <a:r>
              <a:rPr lang="en-US" altLang="en-US" b="1"/>
              <a:t>M</a:t>
            </a:r>
            <a:endParaRPr lang="en-US" altLang="en-US"/>
          </a:p>
        </p:txBody>
      </p:sp>
      <p:sp>
        <p:nvSpPr>
          <p:cNvPr id="4" name="Rectangle 6"/>
          <p:cNvSpPr>
            <a:spLocks noGrp="1" noChangeArrowheads="1"/>
          </p:cNvSpPr>
          <p:nvPr>
            <p:ph type="title"/>
          </p:nvPr>
        </p:nvSpPr>
        <p:spPr>
          <a:xfrm>
            <a:off x="57150" y="485775"/>
            <a:ext cx="8763000" cy="457200"/>
          </a:xfrm>
        </p:spPr>
        <p:txBody>
          <a:bodyPr/>
          <a:lstStyle/>
          <a:p>
            <a:pPr eaLnBrk="1" hangingPunct="1"/>
            <a:r>
              <a:rPr lang="en-US" altLang="en-US"/>
              <a:t>1.2 EQUILIBRIUM OF A DEFORMABLE BODY</a:t>
            </a:r>
          </a:p>
        </p:txBody>
      </p:sp>
      <p:pic>
        <p:nvPicPr>
          <p:cNvPr id="5" name="Picture 7" descr="AACLOJR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657600"/>
            <a:ext cx="43434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60557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1173D74F-2DEB-45FE-AFB7-7F39CC5C710F}" type="slidenum">
              <a:rPr lang="en-US">
                <a:latin typeface="Arial" panose="020B0604020202020204" pitchFamily="34" charset="0"/>
              </a:rPr>
              <a:pPr eaLnBrk="1" hangingPunct="1"/>
              <a:t>50</a:t>
            </a:fld>
            <a:endParaRPr lang="en-US">
              <a:latin typeface="Arial" panose="020B0604020202020204" pitchFamily="34" charset="0"/>
            </a:endParaRPr>
          </a:p>
        </p:txBody>
      </p:sp>
      <p:sp>
        <p:nvSpPr>
          <p:cNvPr id="3" name="Rectangle 2"/>
          <p:cNvSpPr txBox="1">
            <a:spLocks noChangeArrowheads="1"/>
          </p:cNvSpPr>
          <p:nvPr/>
        </p:nvSpPr>
        <p:spPr bwMode="auto">
          <a:xfrm>
            <a:off x="228600" y="1066800"/>
            <a:ext cx="8610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dirty="0">
                <a:solidFill>
                  <a:srgbClr val="CC3300"/>
                </a:solidFill>
              </a:rPr>
              <a:t>Procedure for Analysis</a:t>
            </a:r>
          </a:p>
          <a:p>
            <a:pPr marL="609600" indent="-609600">
              <a:spcBef>
                <a:spcPct val="0"/>
              </a:spcBef>
              <a:buFontTx/>
              <a:buNone/>
            </a:pPr>
            <a:r>
              <a:rPr lang="en-US" altLang="en-US" dirty="0">
                <a:solidFill>
                  <a:schemeClr val="accent2"/>
                </a:solidFill>
              </a:rPr>
              <a:t>Axially loaded members</a:t>
            </a:r>
          </a:p>
          <a:p>
            <a:pPr marL="609600" indent="-609600">
              <a:spcBef>
                <a:spcPct val="0"/>
              </a:spcBef>
            </a:pPr>
            <a:r>
              <a:rPr lang="en-US" altLang="en-US" dirty="0">
                <a:solidFill>
                  <a:srgbClr val="CC3300"/>
                </a:solidFill>
              </a:rPr>
              <a:t>Internal Loading</a:t>
            </a:r>
            <a:r>
              <a:rPr lang="en-US" altLang="en-US" dirty="0"/>
              <a:t>: </a:t>
            </a:r>
          </a:p>
          <a:p>
            <a:pPr marL="609600" indent="-609600">
              <a:spcBef>
                <a:spcPct val="0"/>
              </a:spcBef>
            </a:pPr>
            <a:r>
              <a:rPr lang="en-US" altLang="en-US" dirty="0"/>
              <a:t>Section member </a:t>
            </a:r>
            <a:r>
              <a:rPr lang="en-US" altLang="en-US" i="1" dirty="0"/>
              <a:t>perpendicular</a:t>
            </a:r>
            <a:r>
              <a:rPr lang="en-US" altLang="en-US" dirty="0"/>
              <a:t> to its longitudinal axis at point where normal stress is to be determined</a:t>
            </a:r>
          </a:p>
          <a:p>
            <a:pPr marL="609600" indent="-609600">
              <a:spcBef>
                <a:spcPct val="0"/>
              </a:spcBef>
            </a:pPr>
            <a:r>
              <a:rPr lang="en-US" altLang="en-US" dirty="0"/>
              <a:t>Draw free-body diagram</a:t>
            </a:r>
          </a:p>
          <a:p>
            <a:pPr marL="609600" indent="-609600">
              <a:spcBef>
                <a:spcPct val="0"/>
              </a:spcBef>
            </a:pPr>
            <a:r>
              <a:rPr lang="en-US" altLang="en-US" dirty="0"/>
              <a:t>Use equation of force equilibrium to obtain internal axial force </a:t>
            </a:r>
            <a:r>
              <a:rPr lang="en-US" altLang="en-US" b="1" dirty="0"/>
              <a:t>P</a:t>
            </a:r>
            <a:r>
              <a:rPr lang="en-US" altLang="en-US" dirty="0"/>
              <a:t> at the section</a:t>
            </a:r>
            <a:endParaRPr lang="en-US" altLang="en-US" dirty="0">
              <a:latin typeface="Times New Roman" panose="02020603050405020304" pitchFamily="18" charset="0"/>
            </a:endParaRPr>
          </a:p>
        </p:txBody>
      </p:sp>
      <p:sp>
        <p:nvSpPr>
          <p:cNvPr id="4" name="Rectangle 3"/>
          <p:cNvSpPr>
            <a:spLocks noGrp="1" noChangeArrowheads="1"/>
          </p:cNvSpPr>
          <p:nvPr>
            <p:ph type="title"/>
          </p:nvPr>
        </p:nvSpPr>
        <p:spPr>
          <a:xfrm>
            <a:off x="57150" y="519113"/>
            <a:ext cx="9086850" cy="457200"/>
          </a:xfrm>
        </p:spPr>
        <p:txBody>
          <a:bodyPr/>
          <a:lstStyle/>
          <a:p>
            <a:pPr eaLnBrk="1" hangingPunct="1"/>
            <a:r>
              <a:rPr lang="en-US" altLang="en-US" sz="2400"/>
              <a:t>1.4 AVERAGE NORMAL STRESS IN AXIALLY LOADED BAR</a:t>
            </a:r>
          </a:p>
        </p:txBody>
      </p:sp>
    </p:spTree>
    <p:extLst>
      <p:ext uri="{BB962C8B-B14F-4D97-AF65-F5344CB8AC3E}">
        <p14:creationId xmlns:p14="http://schemas.microsoft.com/office/powerpoint/2010/main" val="35026288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C1D80F4C-CBD5-4B63-87FE-8DA4C3D394E8}" type="slidenum">
              <a:rPr lang="en-US">
                <a:latin typeface="Arial" panose="020B0604020202020204" pitchFamily="34" charset="0"/>
              </a:rPr>
              <a:pPr eaLnBrk="1" hangingPunct="1"/>
              <a:t>51</a:t>
            </a:fld>
            <a:endParaRPr lang="en-US">
              <a:latin typeface="Arial" panose="020B0604020202020204" pitchFamily="34" charset="0"/>
            </a:endParaRPr>
          </a:p>
        </p:txBody>
      </p:sp>
      <p:sp>
        <p:nvSpPr>
          <p:cNvPr id="3" name="Rectangle 2"/>
          <p:cNvSpPr txBox="1">
            <a:spLocks noChangeArrowheads="1"/>
          </p:cNvSpPr>
          <p:nvPr/>
        </p:nvSpPr>
        <p:spPr bwMode="auto">
          <a:xfrm>
            <a:off x="228600" y="1066800"/>
            <a:ext cx="8610600" cy="2971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Procedure for Analysis</a:t>
            </a:r>
          </a:p>
          <a:p>
            <a:pPr marL="609600" indent="-609600">
              <a:spcBef>
                <a:spcPct val="0"/>
              </a:spcBef>
              <a:buFontTx/>
              <a:buNone/>
            </a:pPr>
            <a:r>
              <a:rPr lang="en-US" altLang="en-US">
                <a:solidFill>
                  <a:schemeClr val="accent2"/>
                </a:solidFill>
              </a:rPr>
              <a:t>Axially loaded members</a:t>
            </a:r>
          </a:p>
          <a:p>
            <a:pPr marL="609600" indent="-609600">
              <a:spcBef>
                <a:spcPct val="0"/>
              </a:spcBef>
            </a:pPr>
            <a:r>
              <a:rPr lang="en-US" altLang="en-US">
                <a:solidFill>
                  <a:srgbClr val="CC3300"/>
                </a:solidFill>
              </a:rPr>
              <a:t>Average Normal Stress</a:t>
            </a:r>
            <a:r>
              <a:rPr lang="en-US" altLang="en-US"/>
              <a:t>: </a:t>
            </a:r>
          </a:p>
          <a:p>
            <a:pPr marL="609600" indent="-609600">
              <a:spcBef>
                <a:spcPct val="0"/>
              </a:spcBef>
            </a:pPr>
            <a:r>
              <a:rPr lang="en-US" altLang="en-US"/>
              <a:t>Determine member’s x-sectional area at the section</a:t>
            </a:r>
          </a:p>
          <a:p>
            <a:pPr marL="609600" indent="-609600">
              <a:spcBef>
                <a:spcPct val="0"/>
              </a:spcBef>
            </a:pPr>
            <a:r>
              <a:rPr lang="en-US" altLang="en-US"/>
              <a:t>Compute average normal stress </a:t>
            </a:r>
            <a:r>
              <a:rPr lang="el-GR" altLang="en-US" i="1">
                <a:latin typeface="Times New Roman" panose="02020603050405020304" pitchFamily="18" charset="0"/>
                <a:cs typeface="Times New Roman" panose="02020603050405020304" pitchFamily="18" charset="0"/>
              </a:rPr>
              <a:t>σ</a:t>
            </a:r>
            <a:r>
              <a:rPr lang="en-US" altLang="en-US">
                <a:latin typeface="Times New Roman" panose="02020603050405020304" pitchFamily="18" charset="0"/>
              </a:rPr>
              <a:t> = </a:t>
            </a:r>
            <a:r>
              <a:rPr lang="en-US" altLang="en-US" i="1">
                <a:latin typeface="Times New Roman" panose="02020603050405020304" pitchFamily="18" charset="0"/>
              </a:rPr>
              <a:t>P</a:t>
            </a:r>
            <a:r>
              <a:rPr lang="en-US" altLang="en-US">
                <a:latin typeface="Times New Roman" panose="02020603050405020304" pitchFamily="18" charset="0"/>
              </a:rPr>
              <a:t>/</a:t>
            </a:r>
            <a:r>
              <a:rPr lang="en-US" altLang="en-US" i="1">
                <a:latin typeface="Times New Roman" panose="02020603050405020304" pitchFamily="18" charset="0"/>
              </a:rPr>
              <a:t>A</a:t>
            </a:r>
            <a:endParaRPr lang="en-US" altLang="en-US">
              <a:latin typeface="Times New Roman" panose="02020603050405020304" pitchFamily="18" charset="0"/>
            </a:endParaRPr>
          </a:p>
        </p:txBody>
      </p:sp>
      <p:sp>
        <p:nvSpPr>
          <p:cNvPr id="4" name="Rectangle 3"/>
          <p:cNvSpPr>
            <a:spLocks noGrp="1" noChangeArrowheads="1"/>
          </p:cNvSpPr>
          <p:nvPr>
            <p:ph type="title"/>
          </p:nvPr>
        </p:nvSpPr>
        <p:spPr>
          <a:xfrm>
            <a:off x="57150" y="533400"/>
            <a:ext cx="9086850" cy="457200"/>
          </a:xfrm>
        </p:spPr>
        <p:txBody>
          <a:bodyPr/>
          <a:lstStyle/>
          <a:p>
            <a:pPr eaLnBrk="1" hangingPunct="1"/>
            <a:r>
              <a:rPr lang="en-US" altLang="en-US" sz="2400"/>
              <a:t>1.4 AVERAGE NORMAL STRESS IN AXIALLY LOADED BAR</a:t>
            </a:r>
          </a:p>
        </p:txBody>
      </p:sp>
    </p:spTree>
    <p:extLst>
      <p:ext uri="{BB962C8B-B14F-4D97-AF65-F5344CB8AC3E}">
        <p14:creationId xmlns:p14="http://schemas.microsoft.com/office/powerpoint/2010/main" val="21684668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C4FCB032-9FA1-4029-81B7-2E171D0104AC}" type="slidenum">
              <a:rPr lang="en-US">
                <a:latin typeface="Arial" panose="020B0604020202020204" pitchFamily="34" charset="0"/>
              </a:rPr>
              <a:pPr eaLnBrk="1" hangingPunct="1"/>
              <a:t>52</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96888"/>
            <a:ext cx="8763000" cy="457200"/>
          </a:xfrm>
        </p:spPr>
        <p:txBody>
          <a:bodyPr/>
          <a:lstStyle/>
          <a:p>
            <a:pPr eaLnBrk="1" hangingPunct="1"/>
            <a:r>
              <a:rPr lang="en-US" altLang="en-US"/>
              <a:t>EXAMPLE 1.6</a:t>
            </a:r>
          </a:p>
        </p:txBody>
      </p:sp>
      <p:sp>
        <p:nvSpPr>
          <p:cNvPr id="4" name="Rectangle 3"/>
          <p:cNvSpPr txBox="1">
            <a:spLocks noChangeArrowheads="1"/>
          </p:cNvSpPr>
          <p:nvPr/>
        </p:nvSpPr>
        <p:spPr bwMode="auto">
          <a:xfrm>
            <a:off x="304800" y="1066800"/>
            <a:ext cx="86868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a:t>Bar width = 35 mm, thickness = 10 mm</a:t>
            </a:r>
          </a:p>
        </p:txBody>
      </p:sp>
      <p:sp>
        <p:nvSpPr>
          <p:cNvPr id="5" name="Rectangle 6"/>
          <p:cNvSpPr>
            <a:spLocks noChangeArrowheads="1"/>
          </p:cNvSpPr>
          <p:nvPr/>
        </p:nvSpPr>
        <p:spPr bwMode="auto">
          <a:xfrm>
            <a:off x="304800" y="1600200"/>
            <a:ext cx="8382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t>Determine max. average normal stress in bar when subjected to loading shown.</a:t>
            </a:r>
          </a:p>
        </p:txBody>
      </p:sp>
      <p:pic>
        <p:nvPicPr>
          <p:cNvPr id="6" name="Picture 9" descr="Fig1-16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429000"/>
            <a:ext cx="79248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97938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01ED16AD-5E84-47C7-A53A-C266919F76C2}" type="slidenum">
              <a:rPr lang="en-US">
                <a:latin typeface="Arial" panose="020B0604020202020204" pitchFamily="34" charset="0"/>
              </a:rPr>
              <a:pPr eaLnBrk="1" hangingPunct="1"/>
              <a:t>53</a:t>
            </a:fld>
            <a:endParaRPr lang="en-US">
              <a:latin typeface="Arial" panose="020B0604020202020204" pitchFamily="34" charset="0"/>
            </a:endParaRPr>
          </a:p>
        </p:txBody>
      </p:sp>
      <p:sp>
        <p:nvSpPr>
          <p:cNvPr id="3" name="Rectangle 3"/>
          <p:cNvSpPr>
            <a:spLocks noGrp="1" noChangeArrowheads="1"/>
          </p:cNvSpPr>
          <p:nvPr>
            <p:ph type="title"/>
          </p:nvPr>
        </p:nvSpPr>
        <p:spPr>
          <a:xfrm>
            <a:off x="57150" y="496888"/>
            <a:ext cx="8763000" cy="457200"/>
          </a:xfrm>
        </p:spPr>
        <p:txBody>
          <a:bodyPr/>
          <a:lstStyle/>
          <a:p>
            <a:pPr eaLnBrk="1" hangingPunct="1"/>
            <a:r>
              <a:rPr lang="en-US" altLang="en-US"/>
              <a:t>EXAMPLE 1.6 (SOLN)</a:t>
            </a:r>
          </a:p>
        </p:txBody>
      </p:sp>
      <p:sp>
        <p:nvSpPr>
          <p:cNvPr id="4" name="Rectangle 4"/>
          <p:cNvSpPr txBox="1">
            <a:spLocks noChangeArrowheads="1"/>
          </p:cNvSpPr>
          <p:nvPr/>
        </p:nvSpPr>
        <p:spPr bwMode="auto">
          <a:xfrm>
            <a:off x="228600" y="1066800"/>
            <a:ext cx="2895600" cy="7826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Internal loading</a:t>
            </a:r>
          </a:p>
        </p:txBody>
      </p:sp>
      <p:sp>
        <p:nvSpPr>
          <p:cNvPr id="5" name="Rectangle 5"/>
          <p:cNvSpPr>
            <a:spLocks noChangeArrowheads="1"/>
          </p:cNvSpPr>
          <p:nvPr/>
        </p:nvSpPr>
        <p:spPr bwMode="auto">
          <a:xfrm>
            <a:off x="228600" y="3671888"/>
            <a:ext cx="43434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b="1">
                <a:solidFill>
                  <a:srgbClr val="CC3300"/>
                </a:solidFill>
              </a:rPr>
              <a:t>Normal force diagram</a:t>
            </a:r>
          </a:p>
        </p:txBody>
      </p:sp>
      <p:sp>
        <p:nvSpPr>
          <p:cNvPr id="6" name="Text Box 9"/>
          <p:cNvSpPr txBox="1">
            <a:spLocks noChangeArrowheads="1"/>
          </p:cNvSpPr>
          <p:nvPr/>
        </p:nvSpPr>
        <p:spPr bwMode="auto">
          <a:xfrm>
            <a:off x="228600" y="4265613"/>
            <a:ext cx="3581400" cy="137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t>By inspection, largest loading area is </a:t>
            </a:r>
            <a:r>
              <a:rPr lang="en-US" altLang="en-US" i="1">
                <a:latin typeface="Times New Roman" panose="02020603050405020304" pitchFamily="18" charset="0"/>
              </a:rPr>
              <a:t>BC</a:t>
            </a:r>
            <a:r>
              <a:rPr lang="en-US" altLang="en-US"/>
              <a:t>, where </a:t>
            </a:r>
            <a:r>
              <a:rPr lang="en-US" altLang="en-US" i="1">
                <a:latin typeface="Times New Roman" panose="02020603050405020304" pitchFamily="18" charset="0"/>
              </a:rPr>
              <a:t>P</a:t>
            </a:r>
            <a:r>
              <a:rPr lang="en-US" altLang="en-US" i="1" baseline="-25000">
                <a:latin typeface="Times New Roman" panose="02020603050405020304" pitchFamily="18" charset="0"/>
              </a:rPr>
              <a:t>BC</a:t>
            </a:r>
            <a:r>
              <a:rPr lang="en-US" altLang="en-US">
                <a:latin typeface="Times New Roman" panose="02020603050405020304" pitchFamily="18" charset="0"/>
              </a:rPr>
              <a:t> = 30 kN</a:t>
            </a:r>
          </a:p>
        </p:txBody>
      </p:sp>
      <p:pic>
        <p:nvPicPr>
          <p:cNvPr id="7" name="Picture 10" descr="Fig1-16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652588"/>
            <a:ext cx="6096000" cy="200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Fig1-16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4186238"/>
            <a:ext cx="5029200" cy="152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15151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4110E389-80D0-4E68-8A8A-2FF44AE10DEC}" type="slidenum">
              <a:rPr lang="en-US">
                <a:latin typeface="Arial" panose="020B0604020202020204" pitchFamily="34" charset="0"/>
              </a:rPr>
              <a:pPr eaLnBrk="1" hangingPunct="1"/>
              <a:t>54</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57200"/>
            <a:ext cx="8763000" cy="457200"/>
          </a:xfrm>
        </p:spPr>
        <p:txBody>
          <a:bodyPr/>
          <a:lstStyle/>
          <a:p>
            <a:pPr eaLnBrk="1" hangingPunct="1"/>
            <a:r>
              <a:rPr lang="en-US" altLang="en-US"/>
              <a:t>EXAMPLE 1.6 (SOLN)</a:t>
            </a:r>
          </a:p>
        </p:txBody>
      </p:sp>
      <p:sp>
        <p:nvSpPr>
          <p:cNvPr id="4" name="Rectangle 3"/>
          <p:cNvSpPr txBox="1">
            <a:spLocks noChangeArrowheads="1"/>
          </p:cNvSpPr>
          <p:nvPr/>
        </p:nvSpPr>
        <p:spPr bwMode="auto">
          <a:xfrm>
            <a:off x="304800" y="1066800"/>
            <a:ext cx="83820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Average normal stress</a:t>
            </a:r>
            <a:endParaRPr lang="en-US" altLang="en-US"/>
          </a:p>
        </p:txBody>
      </p:sp>
      <p:grpSp>
        <p:nvGrpSpPr>
          <p:cNvPr id="5" name="Group 17"/>
          <p:cNvGrpSpPr>
            <a:grpSpLocks/>
          </p:cNvGrpSpPr>
          <p:nvPr/>
        </p:nvGrpSpPr>
        <p:grpSpPr bwMode="auto">
          <a:xfrm>
            <a:off x="914400" y="1841500"/>
            <a:ext cx="7315200" cy="1358900"/>
            <a:chOff x="432" y="1688"/>
            <a:chExt cx="4608" cy="856"/>
          </a:xfrm>
        </p:grpSpPr>
        <p:sp>
          <p:nvSpPr>
            <p:cNvPr id="6" name="Rectangle 14"/>
            <p:cNvSpPr>
              <a:spLocks noChangeArrowheads="1"/>
            </p:cNvSpPr>
            <p:nvPr/>
          </p:nvSpPr>
          <p:spPr bwMode="auto">
            <a:xfrm>
              <a:off x="432" y="1728"/>
              <a:ext cx="4608" cy="816"/>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7" name="Rectangle 4"/>
            <p:cNvSpPr>
              <a:spLocks noChangeArrowheads="1"/>
            </p:cNvSpPr>
            <p:nvPr/>
          </p:nvSpPr>
          <p:spPr bwMode="auto">
            <a:xfrm>
              <a:off x="480" y="1940"/>
              <a:ext cx="71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l-GR" altLang="en-US" i="1">
                  <a:latin typeface="Times New Roman" panose="02020603050405020304" pitchFamily="18" charset="0"/>
                </a:rPr>
                <a:t>σ</a:t>
              </a:r>
              <a:r>
                <a:rPr lang="en-US" altLang="en-US" i="1" baseline="-25000">
                  <a:latin typeface="Times New Roman" panose="02020603050405020304" pitchFamily="18" charset="0"/>
                </a:rPr>
                <a:t>BC</a:t>
              </a:r>
              <a:r>
                <a:rPr lang="en-US" altLang="en-US">
                  <a:latin typeface="Times New Roman" panose="02020603050405020304" pitchFamily="18" charset="0"/>
                </a:rPr>
                <a:t> =</a:t>
              </a:r>
            </a:p>
          </p:txBody>
        </p:sp>
        <p:sp>
          <p:nvSpPr>
            <p:cNvPr id="8" name="Text Box 8"/>
            <p:cNvSpPr txBox="1">
              <a:spLocks noChangeArrowheads="1"/>
            </p:cNvSpPr>
            <p:nvPr/>
          </p:nvSpPr>
          <p:spPr bwMode="auto">
            <a:xfrm>
              <a:off x="1089" y="1688"/>
              <a:ext cx="447" cy="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lnSpc>
                  <a:spcPct val="130000"/>
                </a:lnSpc>
                <a:spcBef>
                  <a:spcPct val="0"/>
                </a:spcBef>
                <a:buFontTx/>
                <a:buNone/>
              </a:pPr>
              <a:r>
                <a:rPr lang="en-US" altLang="en-US" i="1">
                  <a:latin typeface="Times New Roman" panose="02020603050405020304" pitchFamily="18" charset="0"/>
                </a:rPr>
                <a:t>P</a:t>
              </a:r>
              <a:r>
                <a:rPr lang="en-US" altLang="en-US" i="1" baseline="-25000">
                  <a:latin typeface="Times New Roman" panose="02020603050405020304" pitchFamily="18" charset="0"/>
                </a:rPr>
                <a:t>BC</a:t>
              </a:r>
            </a:p>
            <a:p>
              <a:pPr algn="ctr" eaLnBrk="1" hangingPunct="1">
                <a:lnSpc>
                  <a:spcPct val="130000"/>
                </a:lnSpc>
                <a:spcBef>
                  <a:spcPct val="0"/>
                </a:spcBef>
                <a:buFontTx/>
                <a:buNone/>
              </a:pPr>
              <a:r>
                <a:rPr lang="en-US" altLang="en-US" i="1">
                  <a:latin typeface="Times New Roman" panose="02020603050405020304" pitchFamily="18" charset="0"/>
                </a:rPr>
                <a:t>A</a:t>
              </a:r>
            </a:p>
          </p:txBody>
        </p:sp>
        <p:sp>
          <p:nvSpPr>
            <p:cNvPr id="9" name="Line 9"/>
            <p:cNvSpPr>
              <a:spLocks noChangeShapeType="1"/>
            </p:cNvSpPr>
            <p:nvPr/>
          </p:nvSpPr>
          <p:spPr bwMode="auto">
            <a:xfrm>
              <a:off x="1118" y="2104"/>
              <a:ext cx="34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Text Box 10"/>
            <p:cNvSpPr txBox="1">
              <a:spLocks noChangeArrowheads="1"/>
            </p:cNvSpPr>
            <p:nvPr/>
          </p:nvSpPr>
          <p:spPr bwMode="auto">
            <a:xfrm>
              <a:off x="1756" y="1729"/>
              <a:ext cx="1884" cy="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lnSpc>
                  <a:spcPct val="120000"/>
                </a:lnSpc>
                <a:spcBef>
                  <a:spcPct val="0"/>
                </a:spcBef>
                <a:buFontTx/>
                <a:buNone/>
              </a:pPr>
              <a:r>
                <a:rPr lang="en-US" altLang="en-US">
                  <a:latin typeface="Times New Roman" panose="02020603050405020304" pitchFamily="18" charset="0"/>
                </a:rPr>
                <a:t>30(10</a:t>
              </a:r>
              <a:r>
                <a:rPr lang="en-US" altLang="en-US" baseline="30000">
                  <a:latin typeface="Times New Roman" panose="02020603050405020304" pitchFamily="18" charset="0"/>
                </a:rPr>
                <a:t>3</a:t>
              </a:r>
              <a:r>
                <a:rPr lang="en-US" altLang="en-US">
                  <a:latin typeface="Times New Roman" panose="02020603050405020304" pitchFamily="18" charset="0"/>
                </a:rPr>
                <a:t>) N</a:t>
              </a:r>
            </a:p>
            <a:p>
              <a:pPr algn="ctr" eaLnBrk="1" hangingPunct="1">
                <a:lnSpc>
                  <a:spcPct val="120000"/>
                </a:lnSpc>
                <a:spcBef>
                  <a:spcPct val="0"/>
                </a:spcBef>
                <a:buFontTx/>
                <a:buNone/>
              </a:pPr>
              <a:r>
                <a:rPr lang="en-US" altLang="en-US">
                  <a:latin typeface="Times New Roman" panose="02020603050405020304" pitchFamily="18" charset="0"/>
                </a:rPr>
                <a:t>(0.035 m)(0.010 m)</a:t>
              </a:r>
            </a:p>
          </p:txBody>
        </p:sp>
        <p:sp>
          <p:nvSpPr>
            <p:cNvPr id="11" name="Line 11"/>
            <p:cNvSpPr>
              <a:spLocks noChangeShapeType="1"/>
            </p:cNvSpPr>
            <p:nvPr/>
          </p:nvSpPr>
          <p:spPr bwMode="auto">
            <a:xfrm flipV="1">
              <a:off x="1704" y="2103"/>
              <a:ext cx="201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Text Box 12"/>
            <p:cNvSpPr txBox="1">
              <a:spLocks noChangeArrowheads="1"/>
            </p:cNvSpPr>
            <p:nvPr/>
          </p:nvSpPr>
          <p:spPr bwMode="auto">
            <a:xfrm>
              <a:off x="1480" y="1945"/>
              <a:ext cx="24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latin typeface="Times New Roman" panose="02020603050405020304" pitchFamily="18" charset="0"/>
                </a:rPr>
                <a:t>=</a:t>
              </a:r>
            </a:p>
          </p:txBody>
        </p:sp>
        <p:sp>
          <p:nvSpPr>
            <p:cNvPr id="13" name="Text Box 13"/>
            <p:cNvSpPr txBox="1">
              <a:spLocks noChangeArrowheads="1"/>
            </p:cNvSpPr>
            <p:nvPr/>
          </p:nvSpPr>
          <p:spPr bwMode="auto">
            <a:xfrm>
              <a:off x="3712" y="1937"/>
              <a:ext cx="1206"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latin typeface="Times New Roman" panose="02020603050405020304" pitchFamily="18" charset="0"/>
                </a:rPr>
                <a:t>= </a:t>
              </a:r>
              <a:r>
                <a:rPr lang="en-US" altLang="en-US" b="1">
                  <a:latin typeface="Times New Roman" panose="02020603050405020304" pitchFamily="18" charset="0"/>
                </a:rPr>
                <a:t>85.7 MPa</a:t>
              </a:r>
            </a:p>
          </p:txBody>
        </p:sp>
      </p:grpSp>
      <p:pic>
        <p:nvPicPr>
          <p:cNvPr id="14" name="Picture 18" descr="AACLOLS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3657600"/>
            <a:ext cx="361156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35360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69118"/>
          <a:stretch>
            <a:fillRect/>
          </a:stretch>
        </p:blipFill>
        <p:spPr bwMode="auto">
          <a:xfrm>
            <a:off x="381000" y="379413"/>
            <a:ext cx="8307388" cy="190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AACLOLT0 copy"/>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784225" y="2263775"/>
            <a:ext cx="3773488" cy="386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descr="AACLOLU0 copy"/>
          <p:cNvPicPr>
            <a:picLocks noChangeAspect="1" noChangeArrowheads="1"/>
          </p:cNvPicPr>
          <p:nvPr/>
        </p:nvPicPr>
        <p:blipFill>
          <a:blip r:embed="rId4">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4953000" y="2286000"/>
            <a:ext cx="3505200"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Picture8"/>
          <p:cNvPicPr>
            <a:picLocks noChangeAspect="1" noChangeArrowheads="1"/>
          </p:cNvPicPr>
          <p:nvPr/>
        </p:nvPicPr>
        <p:blipFill>
          <a:blip r:embed="rId5">
            <a:clrChange>
              <a:clrFrom>
                <a:srgbClr val="F3F2EE"/>
              </a:clrFrom>
              <a:clrTo>
                <a:srgbClr val="F3F2EE">
                  <a:alpha val="0"/>
                </a:srgbClr>
              </a:clrTo>
            </a:clrChange>
            <a:lum bright="-6000"/>
            <a:extLst>
              <a:ext uri="{28A0092B-C50C-407E-A947-70E740481C1C}">
                <a14:useLocalDpi xmlns:a14="http://schemas.microsoft.com/office/drawing/2010/main" val="0"/>
              </a:ext>
            </a:extLst>
          </a:blip>
          <a:srcRect/>
          <a:stretch>
            <a:fillRect/>
          </a:stretch>
        </p:blipFill>
        <p:spPr bwMode="auto">
          <a:xfrm>
            <a:off x="3352800" y="5638800"/>
            <a:ext cx="10668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1639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r="32111"/>
          <a:stretch>
            <a:fillRect/>
          </a:stretch>
        </p:blipFill>
        <p:spPr bwMode="auto">
          <a:xfrm>
            <a:off x="381000" y="382588"/>
            <a:ext cx="5638800" cy="617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descr="AACLOLV0 copy"/>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6019800" y="2209800"/>
            <a:ext cx="2938463"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09153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35EE0FB2-FFAA-4647-801E-0C66602AD389}" type="slidenum">
              <a:rPr lang="en-US">
                <a:latin typeface="Arial" panose="020B0604020202020204" pitchFamily="34" charset="0"/>
              </a:rPr>
              <a:pPr eaLnBrk="1" hangingPunct="1"/>
              <a:t>57</a:t>
            </a:fld>
            <a:endParaRPr lang="en-US">
              <a:latin typeface="Arial" panose="020B0604020202020204" pitchFamily="34" charset="0"/>
            </a:endParaRPr>
          </a:p>
        </p:txBody>
      </p:sp>
      <p:sp>
        <p:nvSpPr>
          <p:cNvPr id="3" name="Rectangle 2"/>
          <p:cNvSpPr>
            <a:spLocks noGrp="1" noChangeArrowheads="1"/>
          </p:cNvSpPr>
          <p:nvPr>
            <p:ph type="title"/>
          </p:nvPr>
        </p:nvSpPr>
        <p:spPr>
          <a:xfrm>
            <a:off x="57150" y="500063"/>
            <a:ext cx="8763000" cy="457200"/>
          </a:xfrm>
        </p:spPr>
        <p:txBody>
          <a:bodyPr/>
          <a:lstStyle/>
          <a:p>
            <a:pPr eaLnBrk="1" hangingPunct="1"/>
            <a:r>
              <a:rPr lang="en-US" altLang="en-US"/>
              <a:t>1.5 AVERAGE SHEAR STRESS</a:t>
            </a:r>
          </a:p>
        </p:txBody>
      </p:sp>
      <p:sp>
        <p:nvSpPr>
          <p:cNvPr id="4" name="Rectangle 3"/>
          <p:cNvSpPr txBox="1">
            <a:spLocks noChangeArrowheads="1"/>
          </p:cNvSpPr>
          <p:nvPr/>
        </p:nvSpPr>
        <p:spPr bwMode="auto">
          <a:xfrm>
            <a:off x="330200" y="1066800"/>
            <a:ext cx="8051800"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r>
              <a:rPr lang="en-US" altLang="en-US" sz="2400"/>
              <a:t>Shear stress is the stress component that act in the plane of the sectioned area. </a:t>
            </a:r>
          </a:p>
          <a:p>
            <a:pPr marL="533400" indent="-533400"/>
            <a:r>
              <a:rPr lang="en-US" altLang="en-US" sz="2400"/>
              <a:t>Consider a force </a:t>
            </a:r>
            <a:r>
              <a:rPr lang="en-US" altLang="en-US" sz="2400" b="1"/>
              <a:t>F</a:t>
            </a:r>
            <a:r>
              <a:rPr lang="en-US" altLang="en-US" sz="2400"/>
              <a:t> acting to the bar</a:t>
            </a:r>
          </a:p>
          <a:p>
            <a:pPr marL="533400" indent="-533400"/>
            <a:r>
              <a:rPr lang="en-US" altLang="en-US" sz="2400"/>
              <a:t>For rigid supports, and </a:t>
            </a:r>
            <a:r>
              <a:rPr lang="en-US" altLang="en-US" sz="2400" b="1"/>
              <a:t>F</a:t>
            </a:r>
            <a:r>
              <a:rPr lang="en-US" altLang="en-US" sz="2400"/>
              <a:t> is large enough, bar will deform and fail along the planes identified by </a:t>
            </a:r>
            <a:r>
              <a:rPr lang="en-US" altLang="en-US" sz="2400" i="1"/>
              <a:t>AB</a:t>
            </a:r>
            <a:r>
              <a:rPr lang="en-US" altLang="en-US" sz="2400"/>
              <a:t> and </a:t>
            </a:r>
            <a:r>
              <a:rPr lang="en-US" altLang="en-US" sz="2400" i="1"/>
              <a:t>CD</a:t>
            </a:r>
          </a:p>
          <a:p>
            <a:pPr marL="533400" indent="-533400"/>
            <a:r>
              <a:rPr lang="en-US" altLang="en-US" sz="2400"/>
              <a:t>Free-body diagram indicates that shear force, </a:t>
            </a:r>
            <a:r>
              <a:rPr lang="en-US" altLang="en-US" sz="2400" i="1">
                <a:latin typeface="Times New Roman" panose="02020603050405020304" pitchFamily="18" charset="0"/>
              </a:rPr>
              <a:t>V</a:t>
            </a:r>
            <a:r>
              <a:rPr lang="en-US" altLang="en-US" sz="2400">
                <a:latin typeface="Times New Roman" panose="02020603050405020304" pitchFamily="18" charset="0"/>
              </a:rPr>
              <a:t> = </a:t>
            </a:r>
            <a:r>
              <a:rPr lang="en-US" altLang="en-US" sz="2400" i="1">
                <a:latin typeface="Times New Roman" panose="02020603050405020304" pitchFamily="18" charset="0"/>
              </a:rPr>
              <a:t>F</a:t>
            </a:r>
            <a:r>
              <a:rPr lang="en-US" altLang="en-US" sz="2400">
                <a:latin typeface="Times New Roman" panose="02020603050405020304" pitchFamily="18" charset="0"/>
              </a:rPr>
              <a:t>/2</a:t>
            </a:r>
            <a:r>
              <a:rPr lang="en-US" altLang="en-US" sz="2400"/>
              <a:t> be applied at both sections to ensure equilibrium</a:t>
            </a:r>
          </a:p>
        </p:txBody>
      </p:sp>
      <p:pic>
        <p:nvPicPr>
          <p:cNvPr id="5" name="Picture 12" descr="Fig1-120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4191000"/>
            <a:ext cx="4495800" cy="258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1093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234B907F-A46C-447B-A895-BFB3744C08D0}" type="slidenum">
              <a:rPr lang="en-US">
                <a:latin typeface="Arial" panose="020B0604020202020204" pitchFamily="34" charset="0"/>
              </a:rPr>
              <a:pPr eaLnBrk="1" hangingPunct="1"/>
              <a:t>58</a:t>
            </a:fld>
            <a:endParaRPr lang="en-US">
              <a:latin typeface="Arial" panose="020B0604020202020204" pitchFamily="34" charset="0"/>
            </a:endParaRPr>
          </a:p>
        </p:txBody>
      </p:sp>
      <p:pic>
        <p:nvPicPr>
          <p:cNvPr id="3" name="Picture 18" descr="Fig1-120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3646488"/>
            <a:ext cx="373380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7" descr="Fig1-120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219200"/>
            <a:ext cx="4419600"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a:spLocks noGrp="1" noChangeArrowheads="1"/>
          </p:cNvSpPr>
          <p:nvPr>
            <p:ph type="title"/>
          </p:nvPr>
        </p:nvSpPr>
        <p:spPr>
          <a:xfrm>
            <a:off x="57150" y="500063"/>
            <a:ext cx="8763000" cy="457200"/>
          </a:xfrm>
        </p:spPr>
        <p:txBody>
          <a:bodyPr/>
          <a:lstStyle/>
          <a:p>
            <a:pPr eaLnBrk="1" hangingPunct="1"/>
            <a:r>
              <a:rPr lang="en-US" altLang="en-US"/>
              <a:t>1.5 AVERAGE SHEAR STRESS</a:t>
            </a:r>
          </a:p>
        </p:txBody>
      </p:sp>
      <p:sp>
        <p:nvSpPr>
          <p:cNvPr id="6" name="Rectangle 3"/>
          <p:cNvSpPr txBox="1">
            <a:spLocks noChangeArrowheads="1"/>
          </p:cNvSpPr>
          <p:nvPr/>
        </p:nvSpPr>
        <p:spPr bwMode="auto">
          <a:xfrm>
            <a:off x="254000" y="1066800"/>
            <a:ext cx="6527800" cy="91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b="1"/>
              <a:t>Average shear stress over each section is:</a:t>
            </a:r>
          </a:p>
        </p:txBody>
      </p:sp>
      <p:sp>
        <p:nvSpPr>
          <p:cNvPr id="7" name="Rectangle 7"/>
          <p:cNvSpPr>
            <a:spLocks noChangeArrowheads="1"/>
          </p:cNvSpPr>
          <p:nvPr/>
        </p:nvSpPr>
        <p:spPr bwMode="auto">
          <a:xfrm>
            <a:off x="381000" y="2971800"/>
            <a:ext cx="60960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914400" indent="-914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l-GR" altLang="en-US" i="1">
                <a:latin typeface="Times New Roman" panose="02020603050405020304" pitchFamily="18" charset="0"/>
                <a:cs typeface="Times New Roman" panose="02020603050405020304" pitchFamily="18" charset="0"/>
              </a:rPr>
              <a:t>τ</a:t>
            </a:r>
            <a:r>
              <a:rPr lang="en-US" altLang="en-US" baseline="-25000">
                <a:latin typeface="Times New Roman" panose="02020603050405020304" pitchFamily="18" charset="0"/>
                <a:cs typeface="Times New Roman" panose="02020603050405020304" pitchFamily="18" charset="0"/>
              </a:rPr>
              <a:t>avg</a:t>
            </a:r>
            <a:r>
              <a:rPr lang="en-US" altLang="en-US">
                <a:cs typeface="Times New Roman" panose="02020603050405020304" pitchFamily="18" charset="0"/>
              </a:rPr>
              <a:t> =	average shear stress at section, assumed to be same at each pt on the section</a:t>
            </a:r>
            <a:endParaRPr lang="en-US" altLang="en-US"/>
          </a:p>
        </p:txBody>
      </p:sp>
      <p:sp>
        <p:nvSpPr>
          <p:cNvPr id="8" name="Rectangle 9"/>
          <p:cNvSpPr>
            <a:spLocks noChangeArrowheads="1"/>
          </p:cNvSpPr>
          <p:nvPr/>
        </p:nvSpPr>
        <p:spPr bwMode="auto">
          <a:xfrm>
            <a:off x="685800" y="4343400"/>
            <a:ext cx="57912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73088" indent="-573088"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i="1">
                <a:latin typeface="Times New Roman" panose="02020603050405020304" pitchFamily="18" charset="0"/>
              </a:rPr>
              <a:t>V</a:t>
            </a:r>
            <a:r>
              <a:rPr lang="en-US" altLang="en-US"/>
              <a:t> =	internal resultant shear force at section determined from equations of equilibrium</a:t>
            </a:r>
          </a:p>
        </p:txBody>
      </p:sp>
      <p:sp>
        <p:nvSpPr>
          <p:cNvPr id="9" name="Rectangle 10"/>
          <p:cNvSpPr>
            <a:spLocks noChangeArrowheads="1"/>
          </p:cNvSpPr>
          <p:nvPr/>
        </p:nvSpPr>
        <p:spPr bwMode="auto">
          <a:xfrm>
            <a:off x="609600" y="5638800"/>
            <a:ext cx="3143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19113" indent="-519113"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i="1">
                <a:latin typeface="Times New Roman" panose="02020603050405020304" pitchFamily="18" charset="0"/>
              </a:rPr>
              <a:t>A</a:t>
            </a:r>
            <a:r>
              <a:rPr lang="en-US" altLang="en-US"/>
              <a:t> = area of section</a:t>
            </a:r>
          </a:p>
        </p:txBody>
      </p:sp>
      <p:grpSp>
        <p:nvGrpSpPr>
          <p:cNvPr id="10" name="Group 19"/>
          <p:cNvGrpSpPr>
            <a:grpSpLocks/>
          </p:cNvGrpSpPr>
          <p:nvPr/>
        </p:nvGrpSpPr>
        <p:grpSpPr bwMode="auto">
          <a:xfrm>
            <a:off x="2438400" y="1676400"/>
            <a:ext cx="1905000" cy="1066800"/>
            <a:chOff x="1776" y="1008"/>
            <a:chExt cx="1200" cy="672"/>
          </a:xfrm>
        </p:grpSpPr>
        <p:sp>
          <p:nvSpPr>
            <p:cNvPr id="11" name="Rectangle 14"/>
            <p:cNvSpPr>
              <a:spLocks noChangeArrowheads="1"/>
            </p:cNvSpPr>
            <p:nvPr/>
          </p:nvSpPr>
          <p:spPr bwMode="auto">
            <a:xfrm>
              <a:off x="1776" y="1008"/>
              <a:ext cx="1200"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12" name="Text Box 11"/>
            <p:cNvSpPr txBox="1">
              <a:spLocks noChangeArrowheads="1"/>
            </p:cNvSpPr>
            <p:nvPr/>
          </p:nvSpPr>
          <p:spPr bwMode="auto">
            <a:xfrm>
              <a:off x="2531" y="1036"/>
              <a:ext cx="253" cy="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i="1">
                  <a:latin typeface="Times New Roman" panose="02020603050405020304" pitchFamily="18" charset="0"/>
                </a:rPr>
                <a:t>P</a:t>
              </a:r>
            </a:p>
            <a:p>
              <a:pPr eaLnBrk="1" hangingPunct="1">
                <a:spcBef>
                  <a:spcPct val="0"/>
                </a:spcBef>
                <a:buFontTx/>
                <a:buNone/>
              </a:pPr>
              <a:r>
                <a:rPr lang="en-US" altLang="en-US" i="1">
                  <a:latin typeface="Times New Roman" panose="02020603050405020304" pitchFamily="18" charset="0"/>
                </a:rPr>
                <a:t>A</a:t>
              </a:r>
            </a:p>
          </p:txBody>
        </p:sp>
        <p:sp>
          <p:nvSpPr>
            <p:cNvPr id="13" name="Rectangle 12"/>
            <p:cNvSpPr>
              <a:spLocks noChangeArrowheads="1"/>
            </p:cNvSpPr>
            <p:nvPr/>
          </p:nvSpPr>
          <p:spPr bwMode="auto">
            <a:xfrm>
              <a:off x="1914" y="1179"/>
              <a:ext cx="62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l-GR" altLang="en-US" i="1">
                  <a:latin typeface="Times New Roman" panose="02020603050405020304" pitchFamily="18" charset="0"/>
                </a:rPr>
                <a:t>τ</a:t>
              </a:r>
              <a:r>
                <a:rPr lang="en-US" altLang="en-US" baseline="-25000">
                  <a:latin typeface="Times New Roman" panose="02020603050405020304" pitchFamily="18" charset="0"/>
                </a:rPr>
                <a:t>avg</a:t>
              </a:r>
              <a:r>
                <a:rPr lang="en-US" altLang="en-US">
                  <a:latin typeface="Times New Roman" panose="02020603050405020304" pitchFamily="18" charset="0"/>
                </a:rPr>
                <a:t> </a:t>
              </a:r>
              <a:r>
                <a:rPr lang="en-US" altLang="en-US" i="1">
                  <a:latin typeface="Times New Roman" panose="02020603050405020304" pitchFamily="18" charset="0"/>
                </a:rPr>
                <a:t>=</a:t>
              </a:r>
            </a:p>
          </p:txBody>
        </p:sp>
        <p:sp>
          <p:nvSpPr>
            <p:cNvPr id="14" name="Line 13"/>
            <p:cNvSpPr>
              <a:spLocks noChangeShapeType="1"/>
            </p:cNvSpPr>
            <p:nvPr/>
          </p:nvSpPr>
          <p:spPr bwMode="auto">
            <a:xfrm flipH="1">
              <a:off x="2571" y="1337"/>
              <a:ext cx="20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4993874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E128C27C-391A-4927-9979-799DD10558AF}" type="slidenum">
              <a:rPr lang="en-US">
                <a:latin typeface="Arial" panose="020B0604020202020204" pitchFamily="34" charset="0"/>
              </a:rPr>
              <a:pPr eaLnBrk="1" hangingPunct="1"/>
              <a:t>59</a:t>
            </a:fld>
            <a:endParaRPr lang="en-US">
              <a:latin typeface="Arial" panose="020B0604020202020204" pitchFamily="34" charset="0"/>
            </a:endParaRPr>
          </a:p>
        </p:txBody>
      </p:sp>
      <p:sp>
        <p:nvSpPr>
          <p:cNvPr id="3" name="Rectangle 3"/>
          <p:cNvSpPr>
            <a:spLocks noGrp="1" noChangeArrowheads="1"/>
          </p:cNvSpPr>
          <p:nvPr>
            <p:ph type="title"/>
          </p:nvPr>
        </p:nvSpPr>
        <p:spPr>
          <a:xfrm>
            <a:off x="57150" y="485775"/>
            <a:ext cx="8763000" cy="457200"/>
          </a:xfrm>
        </p:spPr>
        <p:txBody>
          <a:bodyPr/>
          <a:lstStyle/>
          <a:p>
            <a:pPr eaLnBrk="1" hangingPunct="1"/>
            <a:r>
              <a:rPr lang="en-US" altLang="en-US"/>
              <a:t>1.5 AVERAGE SHEAR STRESS</a:t>
            </a:r>
          </a:p>
        </p:txBody>
      </p:sp>
      <p:sp>
        <p:nvSpPr>
          <p:cNvPr id="4" name="Rectangle 4"/>
          <p:cNvSpPr txBox="1">
            <a:spLocks noChangeArrowheads="1"/>
          </p:cNvSpPr>
          <p:nvPr/>
        </p:nvSpPr>
        <p:spPr bwMode="auto">
          <a:xfrm>
            <a:off x="309563" y="1066800"/>
            <a:ext cx="8224837" cy="33035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lnSpc>
                <a:spcPct val="90000"/>
              </a:lnSpc>
            </a:pPr>
            <a:r>
              <a:rPr lang="en-US" altLang="en-US"/>
              <a:t>Case discussed above is example of </a:t>
            </a:r>
            <a:r>
              <a:rPr lang="en-US" altLang="en-US" i="1"/>
              <a:t>simple</a:t>
            </a:r>
            <a:r>
              <a:rPr lang="en-US" altLang="en-US"/>
              <a:t> or </a:t>
            </a:r>
            <a:r>
              <a:rPr lang="en-US" altLang="en-US" i="1"/>
              <a:t>direct shear</a:t>
            </a:r>
          </a:p>
          <a:p>
            <a:pPr marL="533400" indent="-533400">
              <a:lnSpc>
                <a:spcPct val="90000"/>
              </a:lnSpc>
            </a:pPr>
            <a:r>
              <a:rPr lang="en-US" altLang="en-US"/>
              <a:t>Caused by the direct action of applied load </a:t>
            </a:r>
            <a:r>
              <a:rPr lang="en-US" altLang="en-US" b="1"/>
              <a:t>F</a:t>
            </a:r>
          </a:p>
          <a:p>
            <a:pPr marL="533400" indent="-533400">
              <a:lnSpc>
                <a:spcPct val="90000"/>
              </a:lnSpc>
            </a:pPr>
            <a:r>
              <a:rPr lang="en-US" altLang="en-US"/>
              <a:t>Occurs in various types of simple connections, e.g., bolts, pins, welded material</a:t>
            </a:r>
          </a:p>
        </p:txBody>
      </p:sp>
    </p:spTree>
    <p:extLst>
      <p:ext uri="{BB962C8B-B14F-4D97-AF65-F5344CB8AC3E}">
        <p14:creationId xmlns:p14="http://schemas.microsoft.com/office/powerpoint/2010/main" val="4076064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7CB5CEEE-C354-40D5-87F1-48847AB46AB5}" type="slidenum">
              <a:rPr lang="en-US">
                <a:latin typeface="Arial" panose="020B0604020202020204" pitchFamily="34" charset="0"/>
              </a:rPr>
              <a:pPr eaLnBrk="1" hangingPunct="1"/>
              <a:t>6</a:t>
            </a:fld>
            <a:endParaRPr lang="en-US">
              <a:latin typeface="Arial" panose="020B0604020202020204" pitchFamily="34" charset="0"/>
            </a:endParaRPr>
          </a:p>
        </p:txBody>
      </p:sp>
      <p:sp>
        <p:nvSpPr>
          <p:cNvPr id="3" name="Rectangle 3"/>
          <p:cNvSpPr txBox="1">
            <a:spLocks noChangeArrowheads="1"/>
          </p:cNvSpPr>
          <p:nvPr/>
        </p:nvSpPr>
        <p:spPr bwMode="auto">
          <a:xfrm>
            <a:off x="330200" y="1066800"/>
            <a:ext cx="8432800" cy="3276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Procedure for Analysis</a:t>
            </a:r>
          </a:p>
          <a:p>
            <a:pPr marL="609600" indent="-609600"/>
            <a:r>
              <a:rPr lang="en-US" altLang="en-US">
                <a:solidFill>
                  <a:schemeClr val="accent2"/>
                </a:solidFill>
              </a:rPr>
              <a:t>Method of sections</a:t>
            </a:r>
          </a:p>
          <a:p>
            <a:pPr marL="990600" lvl="1" indent="-533400">
              <a:buFontTx/>
              <a:buAutoNum type="arabicPeriod"/>
            </a:pPr>
            <a:r>
              <a:rPr lang="en-US" altLang="en-US"/>
              <a:t>Choose segment to analyze</a:t>
            </a:r>
          </a:p>
          <a:p>
            <a:pPr marL="990600" lvl="1" indent="-533400">
              <a:buFontTx/>
              <a:buAutoNum type="arabicPeriod"/>
            </a:pPr>
            <a:r>
              <a:rPr lang="en-US" altLang="en-US"/>
              <a:t>Determine Support Reactions</a:t>
            </a:r>
          </a:p>
          <a:p>
            <a:pPr marL="990600" lvl="1" indent="-533400">
              <a:buFontTx/>
              <a:buAutoNum type="arabicPeriod"/>
            </a:pPr>
            <a:r>
              <a:rPr lang="en-US" altLang="en-US"/>
              <a:t>Draw free-body diagram for whole body</a:t>
            </a:r>
          </a:p>
          <a:p>
            <a:pPr marL="990600" lvl="1" indent="-533400">
              <a:buFontTx/>
              <a:buAutoNum type="arabicPeriod"/>
            </a:pPr>
            <a:r>
              <a:rPr lang="en-US" altLang="en-US"/>
              <a:t>Apply equations of equilibrium</a:t>
            </a:r>
          </a:p>
        </p:txBody>
      </p:sp>
      <p:sp>
        <p:nvSpPr>
          <p:cNvPr id="4" name="Rectangle 5"/>
          <p:cNvSpPr>
            <a:spLocks noGrp="1" noChangeArrowheads="1"/>
          </p:cNvSpPr>
          <p:nvPr>
            <p:ph type="title"/>
          </p:nvPr>
        </p:nvSpPr>
        <p:spPr>
          <a:xfrm>
            <a:off x="57150" y="528638"/>
            <a:ext cx="8763000" cy="371475"/>
          </a:xfrm>
        </p:spPr>
        <p:txBody>
          <a:bodyPr/>
          <a:lstStyle/>
          <a:p>
            <a:pPr eaLnBrk="1" hangingPunct="1"/>
            <a:r>
              <a:rPr lang="en-US" altLang="en-US"/>
              <a:t>1.2 EQUILIBRIUM OF A DEFORMABLE BODY</a:t>
            </a:r>
          </a:p>
        </p:txBody>
      </p:sp>
    </p:spTree>
    <p:extLst>
      <p:ext uri="{BB962C8B-B14F-4D97-AF65-F5344CB8AC3E}">
        <p14:creationId xmlns:p14="http://schemas.microsoft.com/office/powerpoint/2010/main" val="7725469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 y="457200"/>
            <a:ext cx="8763000" cy="457200"/>
          </a:xfrm>
        </p:spPr>
        <p:txBody>
          <a:bodyPr/>
          <a:lstStyle/>
          <a:p>
            <a:endParaRPr lang="en-MY" altLang="en-US"/>
          </a:p>
        </p:txBody>
      </p:sp>
      <p:sp>
        <p:nvSpPr>
          <p:cNvPr id="3"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EFFFEBF0-DC4C-45DB-B3F1-F4556C3AAF60}" type="slidenum">
              <a:rPr lang="en-US">
                <a:latin typeface="Arial" panose="020B0604020202020204" pitchFamily="34" charset="0"/>
              </a:rPr>
              <a:pPr eaLnBrk="1" hangingPunct="1"/>
              <a:t>60</a:t>
            </a:fld>
            <a:endParaRPr lang="en-US">
              <a:latin typeface="Arial" panose="020B0604020202020204" pitchFamily="34" charset="0"/>
            </a:endParaRPr>
          </a:p>
        </p:txBody>
      </p:sp>
      <p:pic>
        <p:nvPicPr>
          <p:cNvPr id="4" name="Picture 2" descr="http://classes.mst.edu/ide110/concepts/01/shear/torsion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6538" y="1371600"/>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12607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 y="457200"/>
            <a:ext cx="8763000" cy="457200"/>
          </a:xfrm>
        </p:spPr>
        <p:txBody>
          <a:bodyPr/>
          <a:lstStyle/>
          <a:p>
            <a:endParaRPr lang="en-MY" altLang="en-US"/>
          </a:p>
        </p:txBody>
      </p:sp>
      <p:sp>
        <p:nvSpPr>
          <p:cNvPr id="3"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D4C57B15-54EC-40A1-AF67-7CE58F5F816C}" type="slidenum">
              <a:rPr lang="en-US">
                <a:latin typeface="Arial" panose="020B0604020202020204" pitchFamily="34" charset="0"/>
              </a:rPr>
              <a:pPr eaLnBrk="1" hangingPunct="1"/>
              <a:t>61</a:t>
            </a:fld>
            <a:endParaRPr lang="en-US">
              <a:latin typeface="Arial" panose="020B0604020202020204" pitchFamily="34" charset="0"/>
            </a:endParaRPr>
          </a:p>
        </p:txBody>
      </p:sp>
      <p:pic>
        <p:nvPicPr>
          <p:cNvPr id="4" name="Picture 2" descr="http://classes.mst.edu/ide110/concepts/01/shear/torsion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371600"/>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87664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DF7C250C-233A-45AF-8634-F415BD33C0EF}" type="slidenum">
              <a:rPr lang="en-US">
                <a:latin typeface="Arial" panose="020B0604020202020204" pitchFamily="34" charset="0"/>
              </a:rPr>
              <a:pPr eaLnBrk="1" hangingPunct="1"/>
              <a:t>62</a:t>
            </a:fld>
            <a:endParaRPr lang="en-US">
              <a:latin typeface="Arial" panose="020B0604020202020204" pitchFamily="34" charset="0"/>
            </a:endParaRPr>
          </a:p>
        </p:txBody>
      </p:sp>
      <p:sp>
        <p:nvSpPr>
          <p:cNvPr id="3" name="Rectangle 3"/>
          <p:cNvSpPr txBox="1">
            <a:spLocks noChangeArrowheads="1"/>
          </p:cNvSpPr>
          <p:nvPr/>
        </p:nvSpPr>
        <p:spPr bwMode="auto">
          <a:xfrm>
            <a:off x="304800" y="1066800"/>
            <a:ext cx="8229600" cy="304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buFontTx/>
              <a:buNone/>
            </a:pPr>
            <a:r>
              <a:rPr lang="en-US" altLang="en-US" b="1" dirty="0">
                <a:solidFill>
                  <a:srgbClr val="CC3300"/>
                </a:solidFill>
              </a:rPr>
              <a:t>Single shear</a:t>
            </a:r>
          </a:p>
          <a:p>
            <a:pPr marL="533400" indent="-533400"/>
            <a:r>
              <a:rPr lang="en-US" altLang="en-US" dirty="0"/>
              <a:t>Steel and wood joints shown below are examples of </a:t>
            </a:r>
            <a:r>
              <a:rPr lang="en-US" altLang="en-US" i="1" dirty="0"/>
              <a:t>single-shear connections</a:t>
            </a:r>
            <a:r>
              <a:rPr lang="en-US" altLang="en-US" dirty="0"/>
              <a:t>, also known as lap joints. </a:t>
            </a:r>
          </a:p>
          <a:p>
            <a:pPr marL="533400" indent="-533400"/>
            <a:r>
              <a:rPr lang="en-US" altLang="en-US" dirty="0"/>
              <a:t>Since we assume members are thin, there are no moments caused by </a:t>
            </a:r>
            <a:r>
              <a:rPr lang="en-US" altLang="en-US" i="1" dirty="0">
                <a:latin typeface="Times New Roman" panose="02020603050405020304" pitchFamily="18" charset="0"/>
              </a:rPr>
              <a:t>F</a:t>
            </a:r>
          </a:p>
        </p:txBody>
      </p:sp>
      <p:sp>
        <p:nvSpPr>
          <p:cNvPr id="4" name="Rectangle 6"/>
          <p:cNvSpPr>
            <a:spLocks noGrp="1" noChangeArrowheads="1"/>
          </p:cNvSpPr>
          <p:nvPr>
            <p:ph type="title"/>
          </p:nvPr>
        </p:nvSpPr>
        <p:spPr>
          <a:xfrm>
            <a:off x="57150" y="485775"/>
            <a:ext cx="8763000" cy="457200"/>
          </a:xfrm>
        </p:spPr>
        <p:txBody>
          <a:bodyPr/>
          <a:lstStyle/>
          <a:p>
            <a:pPr eaLnBrk="1" hangingPunct="1"/>
            <a:r>
              <a:rPr lang="en-US" altLang="en-US"/>
              <a:t>1.5 AVERAGE SHEAR STRESS</a:t>
            </a:r>
          </a:p>
        </p:txBody>
      </p:sp>
      <p:pic>
        <p:nvPicPr>
          <p:cNvPr id="5" name="Picture 8" descr="AACLOMB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4441825"/>
            <a:ext cx="861060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50816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00683EF0-43EE-4370-8968-55650BD5348F}" type="slidenum">
              <a:rPr lang="en-US">
                <a:latin typeface="Arial" panose="020B0604020202020204" pitchFamily="34" charset="0"/>
              </a:rPr>
              <a:pPr eaLnBrk="1" hangingPunct="1"/>
              <a:t>63</a:t>
            </a:fld>
            <a:endParaRPr lang="en-US">
              <a:latin typeface="Arial" panose="020B0604020202020204" pitchFamily="34" charset="0"/>
            </a:endParaRPr>
          </a:p>
        </p:txBody>
      </p:sp>
      <p:sp>
        <p:nvSpPr>
          <p:cNvPr id="3" name="Rectangle 2"/>
          <p:cNvSpPr txBox="1">
            <a:spLocks noChangeArrowheads="1"/>
          </p:cNvSpPr>
          <p:nvPr/>
        </p:nvSpPr>
        <p:spPr bwMode="auto">
          <a:xfrm>
            <a:off x="304800" y="1066800"/>
            <a:ext cx="8229600" cy="3276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buFontTx/>
              <a:buNone/>
            </a:pPr>
            <a:r>
              <a:rPr lang="en-US" altLang="en-US" sz="2800" b="1" dirty="0">
                <a:solidFill>
                  <a:srgbClr val="CC3300"/>
                </a:solidFill>
              </a:rPr>
              <a:t>Single shear</a:t>
            </a:r>
          </a:p>
          <a:p>
            <a:pPr marL="533400" indent="-533400"/>
            <a:r>
              <a:rPr lang="en-US" altLang="en-US" sz="2800" dirty="0"/>
              <a:t>For equilibrium, x-sectional area of bolt and bonding surface between the two members are subjected to single shear force, </a:t>
            </a:r>
            <a:r>
              <a:rPr lang="en-US" altLang="en-US" sz="2800" i="1" dirty="0">
                <a:latin typeface="Times New Roman" panose="02020603050405020304" pitchFamily="18" charset="0"/>
              </a:rPr>
              <a:t>V</a:t>
            </a:r>
            <a:r>
              <a:rPr lang="en-US" altLang="en-US" sz="2800" dirty="0">
                <a:latin typeface="Times New Roman" panose="02020603050405020304" pitchFamily="18" charset="0"/>
              </a:rPr>
              <a:t> = </a:t>
            </a:r>
            <a:r>
              <a:rPr lang="en-US" altLang="en-US" sz="2800" i="1" dirty="0">
                <a:latin typeface="Times New Roman" panose="02020603050405020304" pitchFamily="18" charset="0"/>
              </a:rPr>
              <a:t>F</a:t>
            </a:r>
          </a:p>
          <a:p>
            <a:pPr marL="533400" indent="-533400"/>
            <a:r>
              <a:rPr lang="en-US" altLang="en-US" sz="2800" dirty="0"/>
              <a:t>The average shear stress equation can be applied to determine average shear stress acting on colored section in (d).</a:t>
            </a:r>
          </a:p>
        </p:txBody>
      </p:sp>
      <p:sp>
        <p:nvSpPr>
          <p:cNvPr id="4" name="Rectangle 3"/>
          <p:cNvSpPr>
            <a:spLocks noGrp="1" noChangeArrowheads="1"/>
          </p:cNvSpPr>
          <p:nvPr>
            <p:ph type="title"/>
          </p:nvPr>
        </p:nvSpPr>
        <p:spPr>
          <a:xfrm>
            <a:off x="57150" y="485775"/>
            <a:ext cx="8763000" cy="457200"/>
          </a:xfrm>
        </p:spPr>
        <p:txBody>
          <a:bodyPr/>
          <a:lstStyle/>
          <a:p>
            <a:pPr eaLnBrk="1" hangingPunct="1"/>
            <a:r>
              <a:rPr lang="en-US" altLang="en-US"/>
              <a:t>1.5 AVERAGE SHEAR STRESS</a:t>
            </a:r>
          </a:p>
        </p:txBody>
      </p:sp>
      <p:pic>
        <p:nvPicPr>
          <p:cNvPr id="5" name="Picture 4" descr="AACLOMB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476750"/>
            <a:ext cx="845820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67953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4D85B002-27E0-4FDF-B889-7CBA7C31F353}" type="slidenum">
              <a:rPr lang="en-US">
                <a:latin typeface="Arial" panose="020B0604020202020204" pitchFamily="34" charset="0"/>
              </a:rPr>
              <a:pPr eaLnBrk="1" hangingPunct="1"/>
              <a:t>64</a:t>
            </a:fld>
            <a:endParaRPr lang="en-US">
              <a:latin typeface="Arial" panose="020B0604020202020204" pitchFamily="34" charset="0"/>
            </a:endParaRPr>
          </a:p>
        </p:txBody>
      </p:sp>
      <p:sp>
        <p:nvSpPr>
          <p:cNvPr id="3" name="Rectangle 3"/>
          <p:cNvSpPr>
            <a:spLocks noGrp="1" noChangeArrowheads="1"/>
          </p:cNvSpPr>
          <p:nvPr>
            <p:ph type="title"/>
          </p:nvPr>
        </p:nvSpPr>
        <p:spPr>
          <a:xfrm>
            <a:off x="57150" y="485775"/>
            <a:ext cx="8763000" cy="457200"/>
          </a:xfrm>
        </p:spPr>
        <p:txBody>
          <a:bodyPr/>
          <a:lstStyle/>
          <a:p>
            <a:pPr eaLnBrk="1" hangingPunct="1"/>
            <a:r>
              <a:rPr lang="en-US" altLang="en-US"/>
              <a:t>1.5 AVERAGE SHEAR STRESS</a:t>
            </a:r>
          </a:p>
        </p:txBody>
      </p:sp>
      <p:sp>
        <p:nvSpPr>
          <p:cNvPr id="4" name="Rectangle 4"/>
          <p:cNvSpPr txBox="1">
            <a:spLocks noChangeArrowheads="1"/>
          </p:cNvSpPr>
          <p:nvPr/>
        </p:nvSpPr>
        <p:spPr bwMode="auto">
          <a:xfrm>
            <a:off x="304800" y="1066800"/>
            <a:ext cx="8458200" cy="3568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lnSpc>
                <a:spcPct val="80000"/>
              </a:lnSpc>
              <a:buFontTx/>
              <a:buNone/>
            </a:pPr>
            <a:r>
              <a:rPr lang="en-US" altLang="en-US" sz="2800" b="1" dirty="0">
                <a:solidFill>
                  <a:srgbClr val="CC3300"/>
                </a:solidFill>
              </a:rPr>
              <a:t>Double shear </a:t>
            </a:r>
          </a:p>
          <a:p>
            <a:pPr marL="533400" indent="-533400">
              <a:lnSpc>
                <a:spcPct val="80000"/>
              </a:lnSpc>
            </a:pPr>
            <a:r>
              <a:rPr lang="en-US" altLang="en-US" sz="2800" dirty="0"/>
              <a:t>The joints shown below are examples of double-shear connections, often called double lap joints.</a:t>
            </a:r>
          </a:p>
          <a:p>
            <a:pPr marL="533400" indent="-533400">
              <a:lnSpc>
                <a:spcPct val="80000"/>
              </a:lnSpc>
            </a:pPr>
            <a:r>
              <a:rPr lang="en-US" altLang="en-US" sz="2800" dirty="0"/>
              <a:t>For equilibrium, x-sectional area of bolt and bonding surface between two members  subjected to double shear force, </a:t>
            </a:r>
            <a:r>
              <a:rPr lang="en-US" altLang="en-US" sz="2800" i="1" dirty="0">
                <a:latin typeface="Times New Roman" panose="02020603050405020304" pitchFamily="18" charset="0"/>
              </a:rPr>
              <a:t>V</a:t>
            </a:r>
            <a:r>
              <a:rPr lang="en-US" altLang="en-US" sz="2800" dirty="0">
                <a:latin typeface="Times New Roman" panose="02020603050405020304" pitchFamily="18" charset="0"/>
              </a:rPr>
              <a:t> = </a:t>
            </a:r>
            <a:r>
              <a:rPr lang="en-US" altLang="en-US" sz="2800" i="1" dirty="0">
                <a:latin typeface="Times New Roman" panose="02020603050405020304" pitchFamily="18" charset="0"/>
              </a:rPr>
              <a:t>F</a:t>
            </a:r>
            <a:r>
              <a:rPr lang="en-US" altLang="en-US" sz="2800" dirty="0">
                <a:latin typeface="Times New Roman" panose="02020603050405020304" pitchFamily="18" charset="0"/>
              </a:rPr>
              <a:t>/2</a:t>
            </a:r>
          </a:p>
          <a:p>
            <a:pPr marL="533400" indent="-533400">
              <a:lnSpc>
                <a:spcPct val="80000"/>
              </a:lnSpc>
            </a:pPr>
            <a:r>
              <a:rPr lang="en-US" altLang="en-US" sz="2800" dirty="0"/>
              <a:t>Apply average shear stress equation to determine average shear stress acting on colored section in (d).</a:t>
            </a:r>
          </a:p>
        </p:txBody>
      </p:sp>
      <p:pic>
        <p:nvPicPr>
          <p:cNvPr id="5" name="Picture 6" descr="AACLOMC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598988"/>
            <a:ext cx="8610600" cy="203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29193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6332F47B-00EA-4C56-9C3C-22F6367F4570}" type="slidenum">
              <a:rPr lang="en-US">
                <a:latin typeface="Arial" panose="020B0604020202020204" pitchFamily="34" charset="0"/>
              </a:rPr>
              <a:pPr eaLnBrk="1" hangingPunct="1"/>
              <a:t>65</a:t>
            </a:fld>
            <a:endParaRPr lang="en-US">
              <a:latin typeface="Arial" panose="020B0604020202020204" pitchFamily="34" charset="0"/>
            </a:endParaRPr>
          </a:p>
        </p:txBody>
      </p:sp>
      <p:sp>
        <p:nvSpPr>
          <p:cNvPr id="3" name="Rectangle 2"/>
          <p:cNvSpPr>
            <a:spLocks noGrp="1" noChangeArrowheads="1"/>
          </p:cNvSpPr>
          <p:nvPr>
            <p:ph type="title"/>
          </p:nvPr>
        </p:nvSpPr>
        <p:spPr>
          <a:xfrm>
            <a:off x="60325" y="460375"/>
            <a:ext cx="8763000" cy="457200"/>
          </a:xfrm>
        </p:spPr>
        <p:txBody>
          <a:bodyPr/>
          <a:lstStyle/>
          <a:p>
            <a:pPr eaLnBrk="1" hangingPunct="1"/>
            <a:r>
              <a:rPr lang="en-US" altLang="en-US"/>
              <a:t>Shearing Stress Examples</a:t>
            </a:r>
          </a:p>
        </p:txBody>
      </p:sp>
      <p:grpSp>
        <p:nvGrpSpPr>
          <p:cNvPr id="4" name="Group 3"/>
          <p:cNvGrpSpPr>
            <a:grpSpLocks/>
          </p:cNvGrpSpPr>
          <p:nvPr/>
        </p:nvGrpSpPr>
        <p:grpSpPr bwMode="auto">
          <a:xfrm>
            <a:off x="773113" y="1036638"/>
            <a:ext cx="3886200" cy="5151437"/>
            <a:chOff x="413" y="661"/>
            <a:chExt cx="2448" cy="3245"/>
          </a:xfrm>
        </p:grpSpPr>
        <p:graphicFrame>
          <p:nvGraphicFramePr>
            <p:cNvPr id="5" name="Object 4"/>
            <p:cNvGraphicFramePr>
              <a:graphicFrameLocks noChangeAspect="1"/>
            </p:cNvGraphicFramePr>
            <p:nvPr/>
          </p:nvGraphicFramePr>
          <p:xfrm>
            <a:off x="1253" y="3570"/>
            <a:ext cx="768" cy="336"/>
          </p:xfrm>
          <a:graphic>
            <a:graphicData uri="http://schemas.openxmlformats.org/presentationml/2006/ole">
              <mc:AlternateContent xmlns:mc="http://schemas.openxmlformats.org/markup-compatibility/2006">
                <mc:Choice xmlns:v="urn:schemas-microsoft-com:vml" Requires="v">
                  <p:oleObj name="Equation" r:id="rId2" imgW="1218671" imgH="533169" progId="Equation.3">
                    <p:embed/>
                  </p:oleObj>
                </mc:Choice>
                <mc:Fallback>
                  <p:oleObj name="Equation" r:id="rId2" imgW="1218671" imgH="533169"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3" y="3570"/>
                          <a:ext cx="768"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6" name="Picture 5" descr="msotw9_temp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 y="1134"/>
              <a:ext cx="2448" cy="1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descr="msotw9_temp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 y="2454"/>
              <a:ext cx="2197" cy="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7"/>
            <p:cNvSpPr txBox="1">
              <a:spLocks noChangeArrowheads="1"/>
            </p:cNvSpPr>
            <p:nvPr/>
          </p:nvSpPr>
          <p:spPr bwMode="auto">
            <a:xfrm>
              <a:off x="661" y="661"/>
              <a:ext cx="195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spcBef>
                  <a:spcPct val="50000"/>
                </a:spcBef>
                <a:buFontTx/>
                <a:buNone/>
              </a:pPr>
              <a:r>
                <a:rPr lang="en-US" altLang="en-US" sz="2400">
                  <a:latin typeface="Times New Roman" panose="02020603050405020304" pitchFamily="18" charset="0"/>
                </a:rPr>
                <a:t>Single Shear</a:t>
              </a:r>
            </a:p>
          </p:txBody>
        </p:sp>
      </p:grpSp>
      <p:grpSp>
        <p:nvGrpSpPr>
          <p:cNvPr id="9" name="Group 8"/>
          <p:cNvGrpSpPr>
            <a:grpSpLocks/>
          </p:cNvGrpSpPr>
          <p:nvPr/>
        </p:nvGrpSpPr>
        <p:grpSpPr bwMode="auto">
          <a:xfrm>
            <a:off x="4979988" y="1049338"/>
            <a:ext cx="3576637" cy="5151437"/>
            <a:chOff x="3054" y="661"/>
            <a:chExt cx="2253" cy="3245"/>
          </a:xfrm>
        </p:grpSpPr>
        <p:graphicFrame>
          <p:nvGraphicFramePr>
            <p:cNvPr id="10" name="Object 9"/>
            <p:cNvGraphicFramePr>
              <a:graphicFrameLocks noChangeAspect="1"/>
            </p:cNvGraphicFramePr>
            <p:nvPr/>
          </p:nvGraphicFramePr>
          <p:xfrm>
            <a:off x="3768" y="3570"/>
            <a:ext cx="824" cy="336"/>
          </p:xfrm>
          <a:graphic>
            <a:graphicData uri="http://schemas.openxmlformats.org/presentationml/2006/ole">
              <mc:AlternateContent xmlns:mc="http://schemas.openxmlformats.org/markup-compatibility/2006">
                <mc:Choice xmlns:v="urn:schemas-microsoft-com:vml" Requires="v">
                  <p:oleObj name="Equation" r:id="rId6" imgW="1307532" imgH="533169" progId="Equation.3">
                    <p:embed/>
                  </p:oleObj>
                </mc:Choice>
                <mc:Fallback>
                  <p:oleObj name="Equation" r:id="rId6" imgW="1307532" imgH="533169"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68" y="3570"/>
                          <a:ext cx="824"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1" name="Picture 10" descr="msotw9_temp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54" y="1134"/>
              <a:ext cx="2253" cy="1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descr="msotw9_temp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89" y="2372"/>
              <a:ext cx="2182" cy="1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 Box 12"/>
            <p:cNvSpPr txBox="1">
              <a:spLocks noChangeArrowheads="1"/>
            </p:cNvSpPr>
            <p:nvPr/>
          </p:nvSpPr>
          <p:spPr bwMode="auto">
            <a:xfrm>
              <a:off x="3272" y="661"/>
              <a:ext cx="181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spcBef>
                  <a:spcPct val="50000"/>
                </a:spcBef>
                <a:buFontTx/>
                <a:buNone/>
              </a:pPr>
              <a:r>
                <a:rPr lang="en-US" altLang="en-US" sz="2400">
                  <a:latin typeface="Times New Roman" panose="02020603050405020304" pitchFamily="18" charset="0"/>
                </a:rPr>
                <a:t>Double Shear</a:t>
              </a:r>
            </a:p>
          </p:txBody>
        </p:sp>
      </p:grpSp>
    </p:spTree>
    <p:extLst>
      <p:ext uri="{BB962C8B-B14F-4D97-AF65-F5344CB8AC3E}">
        <p14:creationId xmlns:p14="http://schemas.microsoft.com/office/powerpoint/2010/main" val="42167475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 y="457200"/>
            <a:ext cx="8763000" cy="457200"/>
          </a:xfrm>
        </p:spPr>
        <p:txBody>
          <a:bodyPr/>
          <a:lstStyle/>
          <a:p>
            <a:endParaRPr lang="en-MY" altLang="en-US"/>
          </a:p>
        </p:txBody>
      </p:sp>
      <p:sp>
        <p:nvSpPr>
          <p:cNvPr id="3" name="Slide Number Placeholder 2"/>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523DF3C4-0423-467B-A4C5-F484416271FB}" type="slidenum">
              <a:rPr lang="en-US">
                <a:latin typeface="Arial" panose="020B0604020202020204" pitchFamily="34" charset="0"/>
              </a:rPr>
              <a:pPr eaLnBrk="1" hangingPunct="1"/>
              <a:t>66</a:t>
            </a:fld>
            <a:endParaRPr lang="en-US">
              <a:latin typeface="Arial" panose="020B0604020202020204" pitchFamily="34" charset="0"/>
            </a:endParaRPr>
          </a:p>
        </p:txBody>
      </p:sp>
      <p:pic>
        <p:nvPicPr>
          <p:cNvPr id="4" name="Picture 2" descr="http://classes.mst.edu/ide110/concepts/01/shear/bond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574800"/>
            <a:ext cx="4849813"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http://classes.mst.edu/ide110/concepts/01/shear/bond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3098800"/>
            <a:ext cx="4621213"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33669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 y="457200"/>
            <a:ext cx="8763000" cy="457200"/>
          </a:xfrm>
        </p:spPr>
        <p:txBody>
          <a:bodyPr/>
          <a:lstStyle/>
          <a:p>
            <a:endParaRPr lang="en-MY" altLang="en-US"/>
          </a:p>
        </p:txBody>
      </p:sp>
      <p:sp>
        <p:nvSpPr>
          <p:cNvPr id="3" name="Slide Number Placeholder 2"/>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C7329F23-AAE0-4AC7-9DC2-6FCE4068FBA4}" type="slidenum">
              <a:rPr lang="en-US">
                <a:latin typeface="Arial" panose="020B0604020202020204" pitchFamily="34" charset="0"/>
              </a:rPr>
              <a:pPr eaLnBrk="1" hangingPunct="1"/>
              <a:t>67</a:t>
            </a:fld>
            <a:endParaRPr lang="en-US">
              <a:latin typeface="Arial" panose="020B0604020202020204" pitchFamily="34" charset="0"/>
            </a:endParaRPr>
          </a:p>
        </p:txBody>
      </p:sp>
      <p:pic>
        <p:nvPicPr>
          <p:cNvPr id="4" name="Picture 2" descr="http://classes.mst.edu/ide110/concepts/01/shear/bolt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497013"/>
            <a:ext cx="51530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http://classes.mst.edu/ide110/concepts/01/shear/bol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3405188"/>
            <a:ext cx="4924425"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48113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20DB0B3B-71AB-4F9D-A75D-6BCC224E2FBC}" type="slidenum">
              <a:rPr lang="en-US">
                <a:latin typeface="Arial" panose="020B0604020202020204" pitchFamily="34" charset="0"/>
              </a:rPr>
              <a:pPr eaLnBrk="1" hangingPunct="1"/>
              <a:t>68</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71488"/>
            <a:ext cx="8763000" cy="457200"/>
          </a:xfrm>
        </p:spPr>
        <p:txBody>
          <a:bodyPr/>
          <a:lstStyle/>
          <a:p>
            <a:pPr eaLnBrk="1" hangingPunct="1"/>
            <a:r>
              <a:rPr lang="en-US" altLang="en-US"/>
              <a:t>1.5 AVERAGE SHEAR STRESS</a:t>
            </a:r>
          </a:p>
        </p:txBody>
      </p:sp>
      <p:sp>
        <p:nvSpPr>
          <p:cNvPr id="4" name="Rectangle 3"/>
          <p:cNvSpPr txBox="1">
            <a:spLocks noChangeArrowheads="1"/>
          </p:cNvSpPr>
          <p:nvPr/>
        </p:nvSpPr>
        <p:spPr bwMode="auto">
          <a:xfrm>
            <a:off x="304800" y="1066800"/>
            <a:ext cx="84582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dirty="0">
                <a:solidFill>
                  <a:srgbClr val="CC3300"/>
                </a:solidFill>
              </a:rPr>
              <a:t>Procedure for analysis</a:t>
            </a:r>
            <a:endParaRPr lang="en-US" altLang="en-US" b="1" i="1" dirty="0">
              <a:solidFill>
                <a:srgbClr val="CC3300"/>
              </a:solidFill>
            </a:endParaRPr>
          </a:p>
          <a:p>
            <a:pPr marL="609600" indent="-609600">
              <a:buFontTx/>
              <a:buNone/>
            </a:pPr>
            <a:r>
              <a:rPr lang="en-US" altLang="en-US" i="1" dirty="0">
                <a:solidFill>
                  <a:schemeClr val="accent2"/>
                </a:solidFill>
              </a:rPr>
              <a:t>Internal shear</a:t>
            </a:r>
          </a:p>
          <a:p>
            <a:pPr marL="609600" indent="-609600">
              <a:buFontTx/>
              <a:buAutoNum type="arabicPeriod"/>
            </a:pPr>
            <a:r>
              <a:rPr lang="en-US" altLang="en-US" dirty="0"/>
              <a:t>Section member at the point where the </a:t>
            </a:r>
            <a:r>
              <a:rPr lang="el-GR" altLang="en-US" i="1" dirty="0">
                <a:cs typeface="Times New Roman" panose="02020603050405020304" pitchFamily="18" charset="0"/>
              </a:rPr>
              <a:t>τ</a:t>
            </a:r>
            <a:r>
              <a:rPr lang="en-US" altLang="en-US" baseline="-25000" dirty="0">
                <a:latin typeface="Times New Roman" panose="02020603050405020304" pitchFamily="18" charset="0"/>
              </a:rPr>
              <a:t>avg</a:t>
            </a:r>
            <a:r>
              <a:rPr lang="en-US" altLang="en-US" dirty="0"/>
              <a:t> is to be determined</a:t>
            </a:r>
          </a:p>
          <a:p>
            <a:pPr marL="609600" indent="-609600">
              <a:buFontTx/>
              <a:buAutoNum type="arabicPeriod"/>
            </a:pPr>
            <a:r>
              <a:rPr lang="en-US" altLang="en-US" dirty="0"/>
              <a:t>Draw free-body diagram</a:t>
            </a:r>
          </a:p>
          <a:p>
            <a:pPr marL="609600" indent="-609600">
              <a:buFontTx/>
              <a:buAutoNum type="arabicPeriod"/>
            </a:pPr>
            <a:r>
              <a:rPr lang="en-US" altLang="en-US" dirty="0"/>
              <a:t>Calculate the internal shear force </a:t>
            </a:r>
            <a:r>
              <a:rPr lang="en-US" altLang="en-US" b="1" dirty="0"/>
              <a:t>V</a:t>
            </a:r>
          </a:p>
          <a:p>
            <a:pPr marL="609600" indent="-609600">
              <a:buFontTx/>
              <a:buNone/>
            </a:pPr>
            <a:r>
              <a:rPr lang="en-US" altLang="en-US" i="1" dirty="0">
                <a:solidFill>
                  <a:schemeClr val="accent2"/>
                </a:solidFill>
              </a:rPr>
              <a:t>Average shear stress</a:t>
            </a:r>
          </a:p>
          <a:p>
            <a:pPr marL="609600" indent="-609600">
              <a:buFontTx/>
              <a:buAutoNum type="arabicPeriod"/>
            </a:pPr>
            <a:r>
              <a:rPr lang="en-US" altLang="en-US" dirty="0"/>
              <a:t>Determine sectioned area </a:t>
            </a:r>
            <a:r>
              <a:rPr lang="en-US" altLang="en-US" i="1" dirty="0"/>
              <a:t>A</a:t>
            </a:r>
          </a:p>
          <a:p>
            <a:pPr marL="609600" indent="-609600">
              <a:buFontTx/>
              <a:buAutoNum type="arabicPeriod"/>
            </a:pPr>
            <a:r>
              <a:rPr lang="en-US" altLang="en-US" dirty="0"/>
              <a:t>Compute average shear stress </a:t>
            </a:r>
            <a:r>
              <a:rPr lang="el-GR" altLang="en-US" i="1" dirty="0">
                <a:latin typeface="Times New Roman" panose="02020603050405020304" pitchFamily="18" charset="0"/>
                <a:cs typeface="Times New Roman" panose="02020603050405020304" pitchFamily="18" charset="0"/>
              </a:rPr>
              <a:t>τ</a:t>
            </a:r>
            <a:r>
              <a:rPr lang="en-US" altLang="en-US" baseline="-25000" dirty="0">
                <a:latin typeface="Times New Roman" panose="02020603050405020304" pitchFamily="18" charset="0"/>
              </a:rPr>
              <a:t>avg</a:t>
            </a:r>
            <a:r>
              <a:rPr lang="en-US" altLang="en-US" dirty="0">
                <a:latin typeface="Times New Roman" panose="02020603050405020304" pitchFamily="18" charset="0"/>
              </a:rPr>
              <a:t> = </a:t>
            </a:r>
            <a:r>
              <a:rPr lang="en-US" altLang="en-US" i="1" dirty="0">
                <a:latin typeface="Times New Roman" panose="02020603050405020304" pitchFamily="18" charset="0"/>
              </a:rPr>
              <a:t>V</a:t>
            </a:r>
            <a:r>
              <a:rPr lang="en-US" altLang="en-US" dirty="0">
                <a:latin typeface="Times New Roman" panose="02020603050405020304" pitchFamily="18" charset="0"/>
              </a:rPr>
              <a:t>/</a:t>
            </a:r>
            <a:r>
              <a:rPr lang="en-US" altLang="en-US" i="1" dirty="0">
                <a:latin typeface="Times New Roman" panose="02020603050405020304" pitchFamily="18" charset="0"/>
              </a:rPr>
              <a:t>A</a:t>
            </a:r>
          </a:p>
        </p:txBody>
      </p:sp>
    </p:spTree>
    <p:extLst>
      <p:ext uri="{BB962C8B-B14F-4D97-AF65-F5344CB8AC3E}">
        <p14:creationId xmlns:p14="http://schemas.microsoft.com/office/powerpoint/2010/main" val="14885071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379F7BEA-840F-4DAC-8CEC-542DB06F354F}" type="slidenum">
              <a:rPr lang="en-US">
                <a:latin typeface="Arial" panose="020B0604020202020204" pitchFamily="34" charset="0"/>
              </a:rPr>
              <a:pPr eaLnBrk="1" hangingPunct="1"/>
              <a:t>69</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85775"/>
            <a:ext cx="8763000" cy="457200"/>
          </a:xfrm>
        </p:spPr>
        <p:txBody>
          <a:bodyPr/>
          <a:lstStyle/>
          <a:p>
            <a:pPr eaLnBrk="1" hangingPunct="1"/>
            <a:r>
              <a:rPr lang="en-US" altLang="en-US"/>
              <a:t>EXAMPLE 1.10</a:t>
            </a:r>
          </a:p>
        </p:txBody>
      </p:sp>
      <p:sp>
        <p:nvSpPr>
          <p:cNvPr id="4" name="Rectangle 3"/>
          <p:cNvSpPr txBox="1">
            <a:spLocks noChangeArrowheads="1"/>
          </p:cNvSpPr>
          <p:nvPr/>
        </p:nvSpPr>
        <p:spPr bwMode="auto">
          <a:xfrm>
            <a:off x="228600" y="1066800"/>
            <a:ext cx="8686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a:t>Depth and thickness = 40 mm</a:t>
            </a:r>
          </a:p>
        </p:txBody>
      </p:sp>
      <p:sp>
        <p:nvSpPr>
          <p:cNvPr id="5" name="Rectangle 4"/>
          <p:cNvSpPr>
            <a:spLocks noChangeArrowheads="1"/>
          </p:cNvSpPr>
          <p:nvPr/>
        </p:nvSpPr>
        <p:spPr bwMode="auto">
          <a:xfrm>
            <a:off x="228600" y="1600200"/>
            <a:ext cx="83820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t>Determine average normal stress and average shear stress acting along (a) section planes </a:t>
            </a:r>
            <a:r>
              <a:rPr lang="en-US" altLang="en-US" i="1"/>
              <a:t>a</a:t>
            </a:r>
            <a:r>
              <a:rPr lang="en-US" altLang="en-US"/>
              <a:t>-</a:t>
            </a:r>
            <a:r>
              <a:rPr lang="en-US" altLang="en-US" i="1"/>
              <a:t>a</a:t>
            </a:r>
            <a:r>
              <a:rPr lang="en-US" altLang="en-US"/>
              <a:t>, and (b) section plane </a:t>
            </a:r>
            <a:r>
              <a:rPr lang="en-US" altLang="en-US" i="1"/>
              <a:t>b</a:t>
            </a:r>
            <a:r>
              <a:rPr lang="en-US" altLang="en-US"/>
              <a:t>-</a:t>
            </a:r>
            <a:r>
              <a:rPr lang="en-US" altLang="en-US" i="1"/>
              <a:t>b</a:t>
            </a:r>
            <a:r>
              <a:rPr lang="en-US" altLang="en-US"/>
              <a:t>.</a:t>
            </a:r>
          </a:p>
        </p:txBody>
      </p:sp>
      <p:pic>
        <p:nvPicPr>
          <p:cNvPr id="6" name="Picture 7" descr="AACLOME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200400"/>
            <a:ext cx="8534400" cy="212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9632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B39681F6-FAC1-4FF2-9BB9-F48213B00F91}" type="slidenum">
              <a:rPr lang="en-US">
                <a:latin typeface="Arial" panose="020B0604020202020204" pitchFamily="34" charset="0"/>
              </a:rPr>
              <a:pPr eaLnBrk="1" hangingPunct="1"/>
              <a:t>7</a:t>
            </a:fld>
            <a:endParaRPr lang="en-US">
              <a:latin typeface="Arial" panose="020B0604020202020204" pitchFamily="34" charset="0"/>
            </a:endParaRPr>
          </a:p>
        </p:txBody>
      </p:sp>
      <p:sp>
        <p:nvSpPr>
          <p:cNvPr id="3" name="Rectangle 2"/>
          <p:cNvSpPr txBox="1">
            <a:spLocks noChangeArrowheads="1"/>
          </p:cNvSpPr>
          <p:nvPr/>
        </p:nvSpPr>
        <p:spPr bwMode="auto">
          <a:xfrm>
            <a:off x="304800" y="1066800"/>
            <a:ext cx="8432800"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Procedure for analysis</a:t>
            </a:r>
          </a:p>
          <a:p>
            <a:pPr marL="609600" indent="-609600"/>
            <a:r>
              <a:rPr lang="en-US" altLang="en-US">
                <a:solidFill>
                  <a:schemeClr val="accent2"/>
                </a:solidFill>
              </a:rPr>
              <a:t>Free-body diagram</a:t>
            </a:r>
          </a:p>
          <a:p>
            <a:pPr marL="990600" lvl="1" indent="-533400">
              <a:buFontTx/>
              <a:buAutoNum type="arabicPeriod"/>
            </a:pPr>
            <a:r>
              <a:rPr lang="en-US" altLang="en-US"/>
              <a:t>Keep all external loadings in exact locations before “sectioning”</a:t>
            </a:r>
          </a:p>
          <a:p>
            <a:pPr marL="990600" lvl="1" indent="-533400">
              <a:buFontTx/>
              <a:buAutoNum type="arabicPeriod"/>
            </a:pPr>
            <a:r>
              <a:rPr lang="en-US" altLang="en-US"/>
              <a:t>Indicate unknown resultants, </a:t>
            </a:r>
            <a:r>
              <a:rPr lang="en-US" altLang="en-US" b="1"/>
              <a:t>N</a:t>
            </a:r>
            <a:r>
              <a:rPr lang="en-US" altLang="en-US"/>
              <a:t>, </a:t>
            </a:r>
            <a:r>
              <a:rPr lang="en-US" altLang="en-US" b="1"/>
              <a:t>V</a:t>
            </a:r>
            <a:r>
              <a:rPr lang="en-US" altLang="en-US"/>
              <a:t>, </a:t>
            </a:r>
            <a:r>
              <a:rPr lang="en-US" altLang="en-US" b="1"/>
              <a:t>M</a:t>
            </a:r>
            <a:r>
              <a:rPr lang="en-US" altLang="en-US"/>
              <a:t>, and </a:t>
            </a:r>
            <a:r>
              <a:rPr lang="en-US" altLang="en-US" b="1"/>
              <a:t>T</a:t>
            </a:r>
            <a:r>
              <a:rPr lang="en-US" altLang="en-US"/>
              <a:t> at the section, normally at centroid </a:t>
            </a:r>
            <a:r>
              <a:rPr lang="en-US" altLang="en-US" i="1">
                <a:latin typeface="Times New Roman" panose="02020603050405020304" pitchFamily="18" charset="0"/>
              </a:rPr>
              <a:t>C</a:t>
            </a:r>
            <a:r>
              <a:rPr lang="en-US" altLang="en-US"/>
              <a:t> of sectioned area</a:t>
            </a:r>
          </a:p>
          <a:p>
            <a:pPr marL="990600" lvl="1" indent="-533400">
              <a:buFontTx/>
              <a:buAutoNum type="arabicPeriod"/>
            </a:pPr>
            <a:r>
              <a:rPr lang="en-US" altLang="en-US"/>
              <a:t>Coplanar system of forces only include </a:t>
            </a:r>
            <a:r>
              <a:rPr lang="en-US" altLang="en-US" b="1"/>
              <a:t>N</a:t>
            </a:r>
            <a:r>
              <a:rPr lang="en-US" altLang="en-US"/>
              <a:t>, </a:t>
            </a:r>
            <a:r>
              <a:rPr lang="en-US" altLang="en-US" b="1"/>
              <a:t>V</a:t>
            </a:r>
            <a:r>
              <a:rPr lang="en-US" altLang="en-US"/>
              <a:t>, and </a:t>
            </a:r>
            <a:r>
              <a:rPr lang="en-US" altLang="en-US" b="1"/>
              <a:t>M</a:t>
            </a:r>
          </a:p>
          <a:p>
            <a:pPr marL="990600" lvl="1" indent="-533400">
              <a:buFontTx/>
              <a:buAutoNum type="arabicPeriod"/>
            </a:pPr>
            <a:r>
              <a:rPr lang="en-US" altLang="en-US"/>
              <a:t>Establish </a:t>
            </a:r>
            <a:r>
              <a:rPr lang="en-US" altLang="en-US" i="1">
                <a:latin typeface="Times New Roman" panose="02020603050405020304" pitchFamily="18" charset="0"/>
              </a:rPr>
              <a:t>x</a:t>
            </a:r>
            <a:r>
              <a:rPr lang="en-US" altLang="en-US">
                <a:latin typeface="Times New Roman" panose="02020603050405020304" pitchFamily="18" charset="0"/>
              </a:rPr>
              <a:t>, </a:t>
            </a:r>
            <a:r>
              <a:rPr lang="en-US" altLang="en-US" i="1">
                <a:latin typeface="Times New Roman" panose="02020603050405020304" pitchFamily="18" charset="0"/>
              </a:rPr>
              <a:t>y</a:t>
            </a:r>
            <a:r>
              <a:rPr lang="en-US" altLang="en-US">
                <a:latin typeface="Times New Roman" panose="02020603050405020304" pitchFamily="18" charset="0"/>
              </a:rPr>
              <a:t>, </a:t>
            </a:r>
            <a:r>
              <a:rPr lang="en-US" altLang="en-US" i="1">
                <a:latin typeface="Times New Roman" panose="02020603050405020304" pitchFamily="18" charset="0"/>
              </a:rPr>
              <a:t>z</a:t>
            </a:r>
            <a:r>
              <a:rPr lang="en-US" altLang="en-US"/>
              <a:t> coordinate axes with origin at centroid</a:t>
            </a:r>
          </a:p>
        </p:txBody>
      </p:sp>
      <p:sp>
        <p:nvSpPr>
          <p:cNvPr id="4" name="Rectangle 3"/>
          <p:cNvSpPr>
            <a:spLocks noGrp="1" noChangeArrowheads="1"/>
          </p:cNvSpPr>
          <p:nvPr>
            <p:ph type="title"/>
          </p:nvPr>
        </p:nvSpPr>
        <p:spPr>
          <a:xfrm>
            <a:off x="57150" y="515938"/>
            <a:ext cx="8763000" cy="371475"/>
          </a:xfrm>
        </p:spPr>
        <p:txBody>
          <a:bodyPr/>
          <a:lstStyle/>
          <a:p>
            <a:pPr eaLnBrk="1" hangingPunct="1"/>
            <a:r>
              <a:rPr lang="en-US" altLang="en-US"/>
              <a:t>1.2 EQUILIBRIUM OF A DEFORMABLE BODY</a:t>
            </a:r>
          </a:p>
        </p:txBody>
      </p:sp>
    </p:spTree>
    <p:extLst>
      <p:ext uri="{BB962C8B-B14F-4D97-AF65-F5344CB8AC3E}">
        <p14:creationId xmlns:p14="http://schemas.microsoft.com/office/powerpoint/2010/main" val="5038530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AB30545F-89CF-44B1-84BD-A4B29EAA3D04}" type="slidenum">
              <a:rPr lang="en-US">
                <a:latin typeface="Arial" panose="020B0604020202020204" pitchFamily="34" charset="0"/>
              </a:rPr>
              <a:pPr eaLnBrk="1" hangingPunct="1"/>
              <a:t>70</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85775"/>
            <a:ext cx="8763000" cy="457200"/>
          </a:xfrm>
        </p:spPr>
        <p:txBody>
          <a:bodyPr/>
          <a:lstStyle/>
          <a:p>
            <a:pPr eaLnBrk="1" hangingPunct="1"/>
            <a:r>
              <a:rPr lang="en-US" altLang="en-US"/>
              <a:t>EXAMPLE 1.10 (SOLN)</a:t>
            </a:r>
          </a:p>
        </p:txBody>
      </p:sp>
      <p:sp>
        <p:nvSpPr>
          <p:cNvPr id="4" name="Rectangle 3"/>
          <p:cNvSpPr txBox="1">
            <a:spLocks noChangeArrowheads="1"/>
          </p:cNvSpPr>
          <p:nvPr/>
        </p:nvSpPr>
        <p:spPr bwMode="auto">
          <a:xfrm>
            <a:off x="304800" y="1066800"/>
            <a:ext cx="7772400" cy="2133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Tx/>
              <a:buNone/>
            </a:pPr>
            <a:r>
              <a:rPr lang="en-US" altLang="en-US" b="1"/>
              <a:t>Part (a)</a:t>
            </a:r>
          </a:p>
          <a:p>
            <a:pPr marL="0" indent="0">
              <a:lnSpc>
                <a:spcPct val="90000"/>
              </a:lnSpc>
              <a:buFontTx/>
              <a:buNone/>
            </a:pPr>
            <a:r>
              <a:rPr lang="en-US" altLang="en-US" b="1">
                <a:solidFill>
                  <a:srgbClr val="CC3300"/>
                </a:solidFill>
              </a:rPr>
              <a:t>Internal loading</a:t>
            </a:r>
          </a:p>
          <a:p>
            <a:pPr marL="0" indent="0">
              <a:lnSpc>
                <a:spcPct val="90000"/>
              </a:lnSpc>
              <a:buFontTx/>
              <a:buNone/>
            </a:pPr>
            <a:r>
              <a:rPr lang="en-US" altLang="en-US"/>
              <a:t>Based on free-body diagram, Resultant loading of axial force, </a:t>
            </a:r>
            <a:r>
              <a:rPr lang="en-US" altLang="en-US" i="1">
                <a:latin typeface="Times New Roman" panose="02020603050405020304" pitchFamily="18" charset="0"/>
              </a:rPr>
              <a:t>P</a:t>
            </a:r>
            <a:r>
              <a:rPr lang="en-US" altLang="en-US">
                <a:latin typeface="Times New Roman" panose="02020603050405020304" pitchFamily="18" charset="0"/>
              </a:rPr>
              <a:t> = 800 N</a:t>
            </a:r>
            <a:endParaRPr lang="en-US" altLang="en-US">
              <a:solidFill>
                <a:schemeClr val="accent2"/>
              </a:solidFill>
            </a:endParaRPr>
          </a:p>
        </p:txBody>
      </p:sp>
      <p:pic>
        <p:nvPicPr>
          <p:cNvPr id="5" name="Picture 24" descr="Fig1-24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200400"/>
            <a:ext cx="5638800" cy="299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33263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B4FE1DC3-04A8-439D-9C75-4A152142DD13}" type="slidenum">
              <a:rPr lang="en-US">
                <a:latin typeface="Arial" panose="020B0604020202020204" pitchFamily="34" charset="0"/>
              </a:rPr>
              <a:pPr eaLnBrk="1" hangingPunct="1"/>
              <a:t>71</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85775"/>
            <a:ext cx="8763000" cy="457200"/>
          </a:xfrm>
        </p:spPr>
        <p:txBody>
          <a:bodyPr/>
          <a:lstStyle/>
          <a:p>
            <a:pPr eaLnBrk="1" hangingPunct="1"/>
            <a:r>
              <a:rPr lang="en-US" altLang="en-US"/>
              <a:t>EXAMPLE 1.10 (SOLN)</a:t>
            </a:r>
          </a:p>
        </p:txBody>
      </p:sp>
      <p:sp>
        <p:nvSpPr>
          <p:cNvPr id="4" name="Rectangle 3"/>
          <p:cNvSpPr txBox="1">
            <a:spLocks noChangeArrowheads="1"/>
          </p:cNvSpPr>
          <p:nvPr/>
        </p:nvSpPr>
        <p:spPr bwMode="auto">
          <a:xfrm>
            <a:off x="304800" y="1066800"/>
            <a:ext cx="7772400" cy="160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Tx/>
              <a:buNone/>
            </a:pPr>
            <a:r>
              <a:rPr lang="en-US" altLang="en-US" b="1"/>
              <a:t>Part (a)</a:t>
            </a:r>
          </a:p>
          <a:p>
            <a:pPr marL="0" indent="0">
              <a:lnSpc>
                <a:spcPct val="90000"/>
              </a:lnSpc>
              <a:buFontTx/>
              <a:buNone/>
            </a:pPr>
            <a:r>
              <a:rPr lang="en-US" altLang="en-US" b="1">
                <a:solidFill>
                  <a:schemeClr val="accent2"/>
                </a:solidFill>
              </a:rPr>
              <a:t>Average stress</a:t>
            </a:r>
          </a:p>
          <a:p>
            <a:pPr marL="0" indent="0">
              <a:lnSpc>
                <a:spcPct val="90000"/>
              </a:lnSpc>
              <a:buFontTx/>
              <a:buNone/>
            </a:pPr>
            <a:r>
              <a:rPr lang="en-US" altLang="en-US"/>
              <a:t>	Average normal stress, </a:t>
            </a:r>
            <a:r>
              <a:rPr lang="el-GR" altLang="en-US" sz="2400" i="1">
                <a:latin typeface="Times New Roman" panose="02020603050405020304" pitchFamily="18" charset="0"/>
              </a:rPr>
              <a:t>σ</a:t>
            </a:r>
            <a:r>
              <a:rPr lang="en-US" altLang="en-US" sz="2400">
                <a:latin typeface="Times New Roman" panose="02020603050405020304" pitchFamily="18" charset="0"/>
              </a:rPr>
              <a:t> </a:t>
            </a:r>
          </a:p>
        </p:txBody>
      </p:sp>
      <p:grpSp>
        <p:nvGrpSpPr>
          <p:cNvPr id="5" name="Group 4"/>
          <p:cNvGrpSpPr>
            <a:grpSpLocks/>
          </p:cNvGrpSpPr>
          <p:nvPr/>
        </p:nvGrpSpPr>
        <p:grpSpPr bwMode="auto">
          <a:xfrm>
            <a:off x="1295400" y="2667000"/>
            <a:ext cx="5410200" cy="1295400"/>
            <a:chOff x="240" y="2544"/>
            <a:chExt cx="3408" cy="816"/>
          </a:xfrm>
        </p:grpSpPr>
        <p:sp>
          <p:nvSpPr>
            <p:cNvPr id="6" name="Rectangle 5"/>
            <p:cNvSpPr>
              <a:spLocks noChangeArrowheads="1"/>
            </p:cNvSpPr>
            <p:nvPr/>
          </p:nvSpPr>
          <p:spPr bwMode="auto">
            <a:xfrm>
              <a:off x="240" y="2544"/>
              <a:ext cx="3408"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7" name="Rectangle 6"/>
            <p:cNvSpPr>
              <a:spLocks noChangeArrowheads="1"/>
            </p:cNvSpPr>
            <p:nvPr/>
          </p:nvSpPr>
          <p:spPr bwMode="auto">
            <a:xfrm>
              <a:off x="424" y="2767"/>
              <a:ext cx="480"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l-GR" altLang="en-US" sz="2400" i="1">
                  <a:latin typeface="Times New Roman" panose="02020603050405020304" pitchFamily="18" charset="0"/>
                </a:rPr>
                <a:t>σ</a:t>
              </a:r>
              <a:r>
                <a:rPr lang="en-US" altLang="en-US" sz="2400">
                  <a:latin typeface="Times New Roman" panose="02020603050405020304" pitchFamily="18" charset="0"/>
                </a:rPr>
                <a:t> = </a:t>
              </a:r>
              <a:endParaRPr lang="el-GR" altLang="en-US" sz="2400">
                <a:latin typeface="Times New Roman" panose="02020603050405020304" pitchFamily="18" charset="0"/>
              </a:endParaRPr>
            </a:p>
          </p:txBody>
        </p:sp>
        <p:sp>
          <p:nvSpPr>
            <p:cNvPr id="8" name="Rectangle 7"/>
            <p:cNvSpPr>
              <a:spLocks noChangeArrowheads="1"/>
            </p:cNvSpPr>
            <p:nvPr/>
          </p:nvSpPr>
          <p:spPr bwMode="auto">
            <a:xfrm>
              <a:off x="792" y="2624"/>
              <a:ext cx="328"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sz="2400" i="1">
                  <a:latin typeface="Times New Roman" panose="02020603050405020304" pitchFamily="18" charset="0"/>
                </a:rPr>
                <a:t>P</a:t>
              </a:r>
            </a:p>
            <a:p>
              <a:pPr eaLnBrk="1" hangingPunct="1">
                <a:buFontTx/>
                <a:buNone/>
              </a:pPr>
              <a:r>
                <a:rPr lang="en-US" altLang="en-US" sz="2400" i="1">
                  <a:latin typeface="Times New Roman" panose="02020603050405020304" pitchFamily="18" charset="0"/>
                </a:rPr>
                <a:t>A</a:t>
              </a:r>
              <a:r>
                <a:rPr lang="en-US" altLang="en-US" sz="2400"/>
                <a:t> </a:t>
              </a:r>
              <a:endParaRPr lang="el-GR" altLang="en-US" sz="2400"/>
            </a:p>
          </p:txBody>
        </p:sp>
        <p:sp>
          <p:nvSpPr>
            <p:cNvPr id="9" name="Rectangle 8"/>
            <p:cNvSpPr>
              <a:spLocks noChangeArrowheads="1"/>
            </p:cNvSpPr>
            <p:nvPr/>
          </p:nvSpPr>
          <p:spPr bwMode="auto">
            <a:xfrm>
              <a:off x="1152" y="2640"/>
              <a:ext cx="1536"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buFontTx/>
                <a:buNone/>
              </a:pPr>
              <a:r>
                <a:rPr lang="en-US" altLang="en-US" sz="2400">
                  <a:latin typeface="Times New Roman" panose="02020603050405020304" pitchFamily="18" charset="0"/>
                </a:rPr>
                <a:t>800 N</a:t>
              </a:r>
            </a:p>
            <a:p>
              <a:pPr algn="ctr" eaLnBrk="1" hangingPunct="1">
                <a:buFontTx/>
                <a:buNone/>
              </a:pPr>
              <a:r>
                <a:rPr lang="en-US" altLang="en-US" sz="2400">
                  <a:latin typeface="Times New Roman" panose="02020603050405020304" pitchFamily="18" charset="0"/>
                </a:rPr>
                <a:t>(0.04 m)(0.04 m)</a:t>
              </a:r>
              <a:endParaRPr lang="el-GR" altLang="en-US" sz="2400">
                <a:latin typeface="Times New Roman" panose="02020603050405020304" pitchFamily="18" charset="0"/>
              </a:endParaRPr>
            </a:p>
          </p:txBody>
        </p:sp>
        <p:sp>
          <p:nvSpPr>
            <p:cNvPr id="10" name="Rectangle 9"/>
            <p:cNvSpPr>
              <a:spLocks noChangeArrowheads="1"/>
            </p:cNvSpPr>
            <p:nvPr/>
          </p:nvSpPr>
          <p:spPr bwMode="auto">
            <a:xfrm>
              <a:off x="2592" y="2736"/>
              <a:ext cx="1008" cy="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sz="2400">
                  <a:latin typeface="Times New Roman" panose="02020603050405020304" pitchFamily="18" charset="0"/>
                </a:rPr>
                <a:t>= 500 kPa </a:t>
              </a:r>
              <a:endParaRPr lang="el-GR" altLang="en-US" sz="2400">
                <a:latin typeface="Times New Roman" panose="02020603050405020304" pitchFamily="18" charset="0"/>
              </a:endParaRPr>
            </a:p>
          </p:txBody>
        </p:sp>
        <p:sp>
          <p:nvSpPr>
            <p:cNvPr id="11" name="Line 10"/>
            <p:cNvSpPr>
              <a:spLocks noChangeShapeType="1"/>
            </p:cNvSpPr>
            <p:nvPr/>
          </p:nvSpPr>
          <p:spPr bwMode="auto">
            <a:xfrm>
              <a:off x="784" y="2904"/>
              <a:ext cx="23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11"/>
            <p:cNvSpPr>
              <a:spLocks noChangeShapeType="1"/>
            </p:cNvSpPr>
            <p:nvPr/>
          </p:nvSpPr>
          <p:spPr bwMode="auto">
            <a:xfrm>
              <a:off x="1248" y="2912"/>
              <a:ext cx="138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Rectangle 12"/>
            <p:cNvSpPr>
              <a:spLocks noChangeArrowheads="1"/>
            </p:cNvSpPr>
            <p:nvPr/>
          </p:nvSpPr>
          <p:spPr bwMode="auto">
            <a:xfrm>
              <a:off x="1024" y="2746"/>
              <a:ext cx="24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latin typeface="Times New Roman" panose="02020603050405020304" pitchFamily="18" charset="0"/>
                </a:rPr>
                <a:t>=</a:t>
              </a:r>
            </a:p>
          </p:txBody>
        </p:sp>
      </p:grpSp>
      <p:pic>
        <p:nvPicPr>
          <p:cNvPr id="14" name="Picture 13" descr="Fig1-24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6100" y="4184650"/>
            <a:ext cx="29718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7167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2F451E4F-8891-43E2-A935-F7A4F3276397}" type="slidenum">
              <a:rPr lang="en-US">
                <a:latin typeface="Arial" panose="020B0604020202020204" pitchFamily="34" charset="0"/>
              </a:rPr>
              <a:pPr eaLnBrk="1" hangingPunct="1"/>
              <a:t>72</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85775"/>
            <a:ext cx="8763000" cy="457200"/>
          </a:xfrm>
        </p:spPr>
        <p:txBody>
          <a:bodyPr/>
          <a:lstStyle/>
          <a:p>
            <a:pPr eaLnBrk="1" hangingPunct="1"/>
            <a:r>
              <a:rPr lang="en-US" altLang="en-US"/>
              <a:t>EXAMPLE 1.10 (SOLN)</a:t>
            </a:r>
          </a:p>
        </p:txBody>
      </p:sp>
      <p:sp>
        <p:nvSpPr>
          <p:cNvPr id="4" name="Rectangle 3"/>
          <p:cNvSpPr txBox="1">
            <a:spLocks noChangeArrowheads="1"/>
          </p:cNvSpPr>
          <p:nvPr/>
        </p:nvSpPr>
        <p:spPr bwMode="auto">
          <a:xfrm>
            <a:off x="304800" y="1066800"/>
            <a:ext cx="8610600" cy="226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Tx/>
              <a:buNone/>
            </a:pPr>
            <a:r>
              <a:rPr lang="en-US" altLang="en-US" b="1"/>
              <a:t>Part (a)</a:t>
            </a:r>
          </a:p>
          <a:p>
            <a:pPr marL="0" indent="0">
              <a:lnSpc>
                <a:spcPct val="90000"/>
              </a:lnSpc>
              <a:buFontTx/>
              <a:buNone/>
            </a:pPr>
            <a:r>
              <a:rPr lang="en-US" altLang="en-US" b="1">
                <a:solidFill>
                  <a:srgbClr val="CC3300"/>
                </a:solidFill>
              </a:rPr>
              <a:t>Internal loading</a:t>
            </a:r>
          </a:p>
          <a:p>
            <a:pPr marL="0" indent="0">
              <a:lnSpc>
                <a:spcPct val="90000"/>
              </a:lnSpc>
              <a:buFontTx/>
              <a:buNone/>
            </a:pPr>
            <a:r>
              <a:rPr lang="en-US" altLang="en-US"/>
              <a:t>No shear stress on section, since shear force at section is zero.</a:t>
            </a:r>
          </a:p>
        </p:txBody>
      </p:sp>
      <p:grpSp>
        <p:nvGrpSpPr>
          <p:cNvPr id="5" name="Group 17"/>
          <p:cNvGrpSpPr>
            <a:grpSpLocks/>
          </p:cNvGrpSpPr>
          <p:nvPr/>
        </p:nvGrpSpPr>
        <p:grpSpPr bwMode="auto">
          <a:xfrm>
            <a:off x="3733800" y="2590800"/>
            <a:ext cx="1676400" cy="762000"/>
            <a:chOff x="240" y="2064"/>
            <a:chExt cx="1056" cy="480"/>
          </a:xfrm>
        </p:grpSpPr>
        <p:sp>
          <p:nvSpPr>
            <p:cNvPr id="6" name="Rectangle 6"/>
            <p:cNvSpPr>
              <a:spLocks noChangeArrowheads="1"/>
            </p:cNvSpPr>
            <p:nvPr/>
          </p:nvSpPr>
          <p:spPr bwMode="auto">
            <a:xfrm>
              <a:off x="240" y="2064"/>
              <a:ext cx="1056" cy="48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7" name="Rectangle 16"/>
            <p:cNvSpPr>
              <a:spLocks noChangeArrowheads="1"/>
            </p:cNvSpPr>
            <p:nvPr/>
          </p:nvSpPr>
          <p:spPr bwMode="auto">
            <a:xfrm>
              <a:off x="336" y="2112"/>
              <a:ext cx="864" cy="327"/>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l-GR" altLang="en-US" i="1">
                  <a:latin typeface="Times New Roman" panose="02020603050405020304" pitchFamily="18" charset="0"/>
                  <a:cs typeface="Times New Roman" panose="02020603050405020304" pitchFamily="18" charset="0"/>
                </a:rPr>
                <a:t>τ</a:t>
              </a:r>
              <a:r>
                <a:rPr lang="en-US" altLang="en-US" baseline="-25000">
                  <a:latin typeface="Times New Roman" panose="02020603050405020304" pitchFamily="18" charset="0"/>
                  <a:cs typeface="Times New Roman" panose="02020603050405020304" pitchFamily="18" charset="0"/>
                </a:rPr>
                <a:t>a</a:t>
              </a:r>
              <a:r>
                <a:rPr lang="en-US" altLang="en-US" baseline="-25000">
                  <a:latin typeface="Times New Roman" panose="02020603050405020304" pitchFamily="18" charset="0"/>
                </a:rPr>
                <a:t>vg</a:t>
              </a:r>
              <a:r>
                <a:rPr lang="en-US" altLang="en-US">
                  <a:latin typeface="Times New Roman" panose="02020603050405020304" pitchFamily="18" charset="0"/>
                </a:rPr>
                <a:t> = 0</a:t>
              </a:r>
            </a:p>
          </p:txBody>
        </p:sp>
      </p:grpSp>
      <p:pic>
        <p:nvPicPr>
          <p:cNvPr id="8" name="Picture 20" descr="Fig1-24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6100" y="3727450"/>
            <a:ext cx="29718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95191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8BE7AC30-56EB-493A-A94B-64E17ACFCF11}" type="slidenum">
              <a:rPr lang="en-US">
                <a:latin typeface="Arial" panose="020B0604020202020204" pitchFamily="34" charset="0"/>
              </a:rPr>
              <a:pPr eaLnBrk="1" hangingPunct="1"/>
              <a:t>73</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85775"/>
            <a:ext cx="8763000" cy="457200"/>
          </a:xfrm>
        </p:spPr>
        <p:txBody>
          <a:bodyPr/>
          <a:lstStyle/>
          <a:p>
            <a:pPr eaLnBrk="1" hangingPunct="1"/>
            <a:r>
              <a:rPr lang="en-US" altLang="en-US"/>
              <a:t>EXAMPLE 1.10 (SOLN)</a:t>
            </a:r>
          </a:p>
        </p:txBody>
      </p:sp>
      <p:sp>
        <p:nvSpPr>
          <p:cNvPr id="4" name="Rectangle 3"/>
          <p:cNvSpPr txBox="1">
            <a:spLocks noChangeArrowheads="1"/>
          </p:cNvSpPr>
          <p:nvPr/>
        </p:nvSpPr>
        <p:spPr bwMode="auto">
          <a:xfrm>
            <a:off x="228600" y="1066800"/>
            <a:ext cx="8534400" cy="129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t>Part (b)</a:t>
            </a:r>
          </a:p>
          <a:p>
            <a:pPr marL="609600" indent="-609600">
              <a:buFontTx/>
              <a:buNone/>
            </a:pPr>
            <a:r>
              <a:rPr lang="en-US" altLang="en-US" b="1">
                <a:solidFill>
                  <a:srgbClr val="CC3300"/>
                </a:solidFill>
              </a:rPr>
              <a:t>Internal loading</a:t>
            </a:r>
          </a:p>
          <a:p>
            <a:pPr marL="609600" indent="-609600">
              <a:buFontTx/>
              <a:buNone/>
            </a:pPr>
            <a:endParaRPr lang="en-US" altLang="en-US" b="1">
              <a:solidFill>
                <a:srgbClr val="CC3300"/>
              </a:solidFill>
            </a:endParaRPr>
          </a:p>
        </p:txBody>
      </p:sp>
      <p:grpSp>
        <p:nvGrpSpPr>
          <p:cNvPr id="5" name="Group 34"/>
          <p:cNvGrpSpPr>
            <a:grpSpLocks/>
          </p:cNvGrpSpPr>
          <p:nvPr/>
        </p:nvGrpSpPr>
        <p:grpSpPr bwMode="auto">
          <a:xfrm>
            <a:off x="304800" y="2101850"/>
            <a:ext cx="7620000" cy="1555750"/>
            <a:chOff x="192" y="1268"/>
            <a:chExt cx="4800" cy="980"/>
          </a:xfrm>
        </p:grpSpPr>
        <p:sp>
          <p:nvSpPr>
            <p:cNvPr id="6" name="Rectangle 6"/>
            <p:cNvSpPr>
              <a:spLocks noChangeArrowheads="1"/>
            </p:cNvSpPr>
            <p:nvPr/>
          </p:nvSpPr>
          <p:spPr bwMode="auto">
            <a:xfrm>
              <a:off x="192" y="1336"/>
              <a:ext cx="4800" cy="912"/>
            </a:xfrm>
            <a:prstGeom prst="rect">
              <a:avLst/>
            </a:prstGeom>
            <a:solidFill>
              <a:srgbClr val="FF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grpSp>
          <p:nvGrpSpPr>
            <p:cNvPr id="7" name="Group 7"/>
            <p:cNvGrpSpPr>
              <a:grpSpLocks/>
            </p:cNvGrpSpPr>
            <p:nvPr/>
          </p:nvGrpSpPr>
          <p:grpSpPr bwMode="auto">
            <a:xfrm>
              <a:off x="328" y="1833"/>
              <a:ext cx="200" cy="279"/>
              <a:chOff x="336" y="2592"/>
              <a:chExt cx="200" cy="279"/>
            </a:xfrm>
          </p:grpSpPr>
          <p:sp>
            <p:nvSpPr>
              <p:cNvPr id="15" name="Text Box 8"/>
              <p:cNvSpPr txBox="1">
                <a:spLocks noChangeArrowheads="1"/>
              </p:cNvSpPr>
              <p:nvPr/>
            </p:nvSpPr>
            <p:spPr bwMode="auto">
              <a:xfrm>
                <a:off x="336" y="2640"/>
                <a:ext cx="2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sz="1800"/>
                  <a:t>+</a:t>
                </a:r>
              </a:p>
            </p:txBody>
          </p:sp>
          <p:sp>
            <p:nvSpPr>
              <p:cNvPr id="16" name="Line 9"/>
              <p:cNvSpPr>
                <a:spLocks noChangeShapeType="1"/>
              </p:cNvSpPr>
              <p:nvPr/>
            </p:nvSpPr>
            <p:spPr bwMode="auto">
              <a:xfrm flipV="1">
                <a:off x="528" y="2592"/>
                <a:ext cx="0" cy="2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8" name="Text Box 10"/>
            <p:cNvSpPr txBox="1">
              <a:spLocks noChangeArrowheads="1"/>
            </p:cNvSpPr>
            <p:nvPr/>
          </p:nvSpPr>
          <p:spPr bwMode="auto">
            <a:xfrm>
              <a:off x="576" y="1362"/>
              <a:ext cx="94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latin typeface="Times New Roman" panose="02020603050405020304" pitchFamily="18" charset="0"/>
                </a:rPr>
                <a:t>∑</a:t>
              </a:r>
              <a:r>
                <a:rPr lang="en-US" altLang="en-US">
                  <a:latin typeface="Times New Roman" panose="02020603050405020304" pitchFamily="18" charset="0"/>
                  <a:cs typeface="Arial" panose="020B0604020202020204" pitchFamily="34" charset="0"/>
                </a:rPr>
                <a:t> </a:t>
              </a:r>
              <a:r>
                <a:rPr lang="en-US" altLang="en-US" i="1">
                  <a:latin typeface="Times New Roman" panose="02020603050405020304" pitchFamily="18" charset="0"/>
                  <a:cs typeface="Arial" panose="020B0604020202020204" pitchFamily="34" charset="0"/>
                </a:rPr>
                <a:t>F</a:t>
              </a:r>
              <a:r>
                <a:rPr lang="en-US" altLang="en-US" i="1" baseline="-25000">
                  <a:latin typeface="Times New Roman" panose="02020603050405020304" pitchFamily="18" charset="0"/>
                  <a:cs typeface="Arial" panose="020B0604020202020204" pitchFamily="34" charset="0"/>
                </a:rPr>
                <a:t>x</a:t>
              </a:r>
              <a:r>
                <a:rPr lang="en-US" altLang="en-US">
                  <a:latin typeface="Times New Roman" panose="02020603050405020304" pitchFamily="18" charset="0"/>
                  <a:cs typeface="Arial" panose="020B0604020202020204" pitchFamily="34" charset="0"/>
                </a:rPr>
                <a:t> = 0;</a:t>
              </a:r>
            </a:p>
          </p:txBody>
        </p:sp>
        <p:sp>
          <p:nvSpPr>
            <p:cNvPr id="9" name="Text Box 11"/>
            <p:cNvSpPr txBox="1">
              <a:spLocks noChangeArrowheads="1"/>
            </p:cNvSpPr>
            <p:nvPr/>
          </p:nvSpPr>
          <p:spPr bwMode="auto">
            <a:xfrm>
              <a:off x="1522" y="1268"/>
              <a:ext cx="3375" cy="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lnSpc>
                  <a:spcPct val="140000"/>
                </a:lnSpc>
                <a:spcBef>
                  <a:spcPct val="0"/>
                </a:spcBef>
                <a:buFontTx/>
                <a:buNone/>
              </a:pPr>
              <a:r>
                <a:rPr lang="en-US" altLang="en-US">
                  <a:latin typeface="Times New Roman" panose="02020603050405020304" pitchFamily="18" charset="0"/>
                </a:rPr>
                <a:t>− </a:t>
              </a:r>
              <a:r>
                <a:rPr lang="en-US" altLang="en-US">
                  <a:latin typeface="Times New Roman" panose="02020603050405020304" pitchFamily="18" charset="0"/>
                  <a:cs typeface="Arial" panose="020B0604020202020204" pitchFamily="34" charset="0"/>
                </a:rPr>
                <a:t>800 N + </a:t>
              </a:r>
              <a:r>
                <a:rPr lang="en-US" altLang="en-US" i="1">
                  <a:latin typeface="Times New Roman" panose="02020603050405020304" pitchFamily="18" charset="0"/>
                  <a:cs typeface="Arial" panose="020B0604020202020204" pitchFamily="34" charset="0"/>
                </a:rPr>
                <a:t>N</a:t>
              </a:r>
              <a:r>
                <a:rPr lang="en-US" altLang="en-US">
                  <a:latin typeface="Times New Roman" panose="02020603050405020304" pitchFamily="18" charset="0"/>
                  <a:cs typeface="Arial" panose="020B0604020202020204" pitchFamily="34" charset="0"/>
                </a:rPr>
                <a:t> sin 60° + </a:t>
              </a:r>
              <a:r>
                <a:rPr lang="en-US" altLang="en-US" i="1">
                  <a:latin typeface="Times New Roman" panose="02020603050405020304" pitchFamily="18" charset="0"/>
                  <a:cs typeface="Arial" panose="020B0604020202020204" pitchFamily="34" charset="0"/>
                </a:rPr>
                <a:t>V</a:t>
              </a:r>
              <a:r>
                <a:rPr lang="en-US" altLang="en-US">
                  <a:latin typeface="Times New Roman" panose="02020603050405020304" pitchFamily="18" charset="0"/>
                  <a:cs typeface="Arial" panose="020B0604020202020204" pitchFamily="34" charset="0"/>
                </a:rPr>
                <a:t> cos 60</a:t>
              </a:r>
              <a:r>
                <a:rPr lang="en-US" altLang="en-US">
                  <a:latin typeface="Times New Roman" panose="02020603050405020304" pitchFamily="18" charset="0"/>
                </a:rPr>
                <a:t>°</a:t>
              </a:r>
              <a:r>
                <a:rPr lang="en-US" altLang="en-US">
                  <a:latin typeface="Times New Roman" panose="02020603050405020304" pitchFamily="18" charset="0"/>
                  <a:cs typeface="Arial" panose="020B0604020202020204" pitchFamily="34" charset="0"/>
                </a:rPr>
                <a:t> = 0</a:t>
              </a:r>
            </a:p>
          </p:txBody>
        </p:sp>
        <p:grpSp>
          <p:nvGrpSpPr>
            <p:cNvPr id="10" name="Group 12"/>
            <p:cNvGrpSpPr>
              <a:grpSpLocks/>
            </p:cNvGrpSpPr>
            <p:nvPr/>
          </p:nvGrpSpPr>
          <p:grpSpPr bwMode="auto">
            <a:xfrm>
              <a:off x="336" y="1401"/>
              <a:ext cx="200" cy="231"/>
              <a:chOff x="384" y="2448"/>
              <a:chExt cx="200" cy="231"/>
            </a:xfrm>
          </p:grpSpPr>
          <p:sp>
            <p:nvSpPr>
              <p:cNvPr id="13" name="Text Box 13"/>
              <p:cNvSpPr txBox="1">
                <a:spLocks noChangeArrowheads="1"/>
              </p:cNvSpPr>
              <p:nvPr/>
            </p:nvSpPr>
            <p:spPr bwMode="auto">
              <a:xfrm>
                <a:off x="384" y="2448"/>
                <a:ext cx="2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sz="1800"/>
                  <a:t>+</a:t>
                </a:r>
              </a:p>
            </p:txBody>
          </p:sp>
          <p:sp>
            <p:nvSpPr>
              <p:cNvPr id="14" name="Line 14"/>
              <p:cNvSpPr>
                <a:spLocks noChangeShapeType="1"/>
              </p:cNvSpPr>
              <p:nvPr/>
            </p:nvSpPr>
            <p:spPr bwMode="auto">
              <a:xfrm flipV="1">
                <a:off x="392" y="2640"/>
                <a:ext cx="19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1" name="Text Box 15"/>
            <p:cNvSpPr txBox="1">
              <a:spLocks noChangeArrowheads="1"/>
            </p:cNvSpPr>
            <p:nvPr/>
          </p:nvSpPr>
          <p:spPr bwMode="auto">
            <a:xfrm>
              <a:off x="576" y="1833"/>
              <a:ext cx="94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latin typeface="Times New Roman" panose="02020603050405020304" pitchFamily="18" charset="0"/>
                </a:rPr>
                <a:t>∑</a:t>
              </a:r>
              <a:r>
                <a:rPr lang="en-US" altLang="en-US">
                  <a:latin typeface="Times New Roman" panose="02020603050405020304" pitchFamily="18" charset="0"/>
                  <a:cs typeface="Arial" panose="020B0604020202020204" pitchFamily="34" charset="0"/>
                </a:rPr>
                <a:t> </a:t>
              </a:r>
              <a:r>
                <a:rPr lang="en-US" altLang="en-US" i="1">
                  <a:latin typeface="Times New Roman" panose="02020603050405020304" pitchFamily="18" charset="0"/>
                  <a:cs typeface="Arial" panose="020B0604020202020204" pitchFamily="34" charset="0"/>
                </a:rPr>
                <a:t>F</a:t>
              </a:r>
              <a:r>
                <a:rPr lang="en-US" altLang="en-US" i="1" baseline="-25000">
                  <a:latin typeface="Times New Roman" panose="02020603050405020304" pitchFamily="18" charset="0"/>
                  <a:cs typeface="Arial" panose="020B0604020202020204" pitchFamily="34" charset="0"/>
                </a:rPr>
                <a:t>y</a:t>
              </a:r>
              <a:r>
                <a:rPr lang="en-US" altLang="en-US">
                  <a:latin typeface="Times New Roman" panose="02020603050405020304" pitchFamily="18" charset="0"/>
                  <a:cs typeface="Arial" panose="020B0604020202020204" pitchFamily="34" charset="0"/>
                </a:rPr>
                <a:t> = 0;</a:t>
              </a:r>
            </a:p>
          </p:txBody>
        </p:sp>
        <p:sp>
          <p:nvSpPr>
            <p:cNvPr id="12" name="Text Box 16"/>
            <p:cNvSpPr txBox="1">
              <a:spLocks noChangeArrowheads="1"/>
            </p:cNvSpPr>
            <p:nvPr/>
          </p:nvSpPr>
          <p:spPr bwMode="auto">
            <a:xfrm>
              <a:off x="1967" y="1757"/>
              <a:ext cx="2401" cy="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lnSpc>
                  <a:spcPct val="140000"/>
                </a:lnSpc>
                <a:spcBef>
                  <a:spcPct val="0"/>
                </a:spcBef>
                <a:buFontTx/>
                <a:buNone/>
              </a:pPr>
              <a:r>
                <a:rPr lang="en-US" altLang="en-US" i="1">
                  <a:latin typeface="Times New Roman" panose="02020603050405020304" pitchFamily="18" charset="0"/>
                </a:rPr>
                <a:t>V</a:t>
              </a:r>
              <a:r>
                <a:rPr lang="en-US" altLang="en-US">
                  <a:latin typeface="Times New Roman" panose="02020603050405020304" pitchFamily="18" charset="0"/>
                </a:rPr>
                <a:t> sin 60° −</a:t>
              </a:r>
              <a:r>
                <a:rPr lang="en-US" altLang="en-US">
                  <a:latin typeface="Times New Roman" panose="02020603050405020304" pitchFamily="18" charset="0"/>
                  <a:cs typeface="Arial" panose="020B0604020202020204" pitchFamily="34" charset="0"/>
                </a:rPr>
                <a:t> </a:t>
              </a:r>
              <a:r>
                <a:rPr lang="en-US" altLang="en-US" i="1">
                  <a:latin typeface="Times New Roman" panose="02020603050405020304" pitchFamily="18" charset="0"/>
                  <a:cs typeface="Arial" panose="020B0604020202020204" pitchFamily="34" charset="0"/>
                </a:rPr>
                <a:t>N</a:t>
              </a:r>
              <a:r>
                <a:rPr lang="en-US" altLang="en-US">
                  <a:latin typeface="Times New Roman" panose="02020603050405020304" pitchFamily="18" charset="0"/>
                  <a:cs typeface="Arial" panose="020B0604020202020204" pitchFamily="34" charset="0"/>
                </a:rPr>
                <a:t> cos 60° = 0</a:t>
              </a:r>
            </a:p>
          </p:txBody>
        </p:sp>
      </p:grpSp>
      <p:pic>
        <p:nvPicPr>
          <p:cNvPr id="17" name="Picture 31" descr="AACLOMG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3735388"/>
            <a:ext cx="6400800" cy="281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52004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2DE6D123-FE23-465F-A17E-82A220082C0A}" type="slidenum">
              <a:rPr lang="en-US">
                <a:latin typeface="Arial" panose="020B0604020202020204" pitchFamily="34" charset="0"/>
              </a:rPr>
              <a:pPr eaLnBrk="1" hangingPunct="1"/>
              <a:t>74</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85775"/>
            <a:ext cx="8763000" cy="457200"/>
          </a:xfrm>
        </p:spPr>
        <p:txBody>
          <a:bodyPr/>
          <a:lstStyle/>
          <a:p>
            <a:pPr eaLnBrk="1" hangingPunct="1"/>
            <a:r>
              <a:rPr lang="en-US" altLang="en-US"/>
              <a:t>EXAMPLE 1.10 (SOLN)</a:t>
            </a:r>
          </a:p>
        </p:txBody>
      </p:sp>
      <p:sp>
        <p:nvSpPr>
          <p:cNvPr id="4" name="Rectangle 3"/>
          <p:cNvSpPr txBox="1">
            <a:spLocks noChangeArrowheads="1"/>
          </p:cNvSpPr>
          <p:nvPr/>
        </p:nvSpPr>
        <p:spPr bwMode="auto">
          <a:xfrm>
            <a:off x="228600" y="1066800"/>
            <a:ext cx="8534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t>Part (b)</a:t>
            </a:r>
          </a:p>
          <a:p>
            <a:pPr marL="609600" indent="-609600">
              <a:buFontTx/>
              <a:buNone/>
            </a:pPr>
            <a:r>
              <a:rPr lang="en-US" altLang="en-US" b="1">
                <a:solidFill>
                  <a:srgbClr val="CC3300"/>
                </a:solidFill>
              </a:rPr>
              <a:t>Internal loading</a:t>
            </a:r>
          </a:p>
        </p:txBody>
      </p:sp>
      <p:sp>
        <p:nvSpPr>
          <p:cNvPr id="5" name="Text Box 17"/>
          <p:cNvSpPr txBox="1">
            <a:spLocks noChangeArrowheads="1"/>
          </p:cNvSpPr>
          <p:nvPr/>
        </p:nvSpPr>
        <p:spPr bwMode="auto">
          <a:xfrm>
            <a:off x="228600" y="2081213"/>
            <a:ext cx="453548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t>Or directly using </a:t>
            </a:r>
            <a:r>
              <a:rPr lang="en-US" altLang="en-US" i="1">
                <a:latin typeface="Times New Roman" panose="02020603050405020304" pitchFamily="18" charset="0"/>
              </a:rPr>
              <a:t>x</a:t>
            </a:r>
            <a:r>
              <a:rPr lang="en-US" altLang="en-US">
                <a:latin typeface="Times New Roman" panose="02020603050405020304" pitchFamily="18" charset="0"/>
              </a:rPr>
              <a:t>’, </a:t>
            </a:r>
            <a:r>
              <a:rPr lang="en-US" altLang="en-US" i="1">
                <a:latin typeface="Times New Roman" panose="02020603050405020304" pitchFamily="18" charset="0"/>
              </a:rPr>
              <a:t>y</a:t>
            </a:r>
            <a:r>
              <a:rPr lang="en-US" altLang="en-US">
                <a:latin typeface="Times New Roman" panose="02020603050405020304" pitchFamily="18" charset="0"/>
              </a:rPr>
              <a:t>’</a:t>
            </a:r>
            <a:r>
              <a:rPr lang="en-US" altLang="en-US"/>
              <a:t> axes,</a:t>
            </a:r>
          </a:p>
        </p:txBody>
      </p:sp>
      <p:grpSp>
        <p:nvGrpSpPr>
          <p:cNvPr id="6" name="Group 34"/>
          <p:cNvGrpSpPr>
            <a:grpSpLocks/>
          </p:cNvGrpSpPr>
          <p:nvPr/>
        </p:nvGrpSpPr>
        <p:grpSpPr bwMode="auto">
          <a:xfrm>
            <a:off x="457200" y="2590800"/>
            <a:ext cx="6400800" cy="1566863"/>
            <a:chOff x="192" y="1653"/>
            <a:chExt cx="4032" cy="987"/>
          </a:xfrm>
        </p:grpSpPr>
        <p:sp>
          <p:nvSpPr>
            <p:cNvPr id="7" name="Rectangle 29"/>
            <p:cNvSpPr>
              <a:spLocks noChangeArrowheads="1"/>
            </p:cNvSpPr>
            <p:nvPr/>
          </p:nvSpPr>
          <p:spPr bwMode="auto">
            <a:xfrm>
              <a:off x="192" y="1728"/>
              <a:ext cx="4032" cy="91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8" name="Text Box 18"/>
            <p:cNvSpPr txBox="1">
              <a:spLocks noChangeArrowheads="1"/>
            </p:cNvSpPr>
            <p:nvPr/>
          </p:nvSpPr>
          <p:spPr bwMode="auto">
            <a:xfrm>
              <a:off x="576" y="1730"/>
              <a:ext cx="99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latin typeface="Times New Roman" panose="02020603050405020304" pitchFamily="18" charset="0"/>
                </a:rPr>
                <a:t>∑ </a:t>
              </a:r>
              <a:r>
                <a:rPr lang="en-US" altLang="en-US" i="1">
                  <a:latin typeface="Times New Roman" panose="02020603050405020304" pitchFamily="18" charset="0"/>
                  <a:cs typeface="Arial" panose="020B0604020202020204" pitchFamily="34" charset="0"/>
                </a:rPr>
                <a:t>F</a:t>
              </a:r>
              <a:r>
                <a:rPr lang="en-US" altLang="en-US" i="1" baseline="-25000">
                  <a:latin typeface="Times New Roman" panose="02020603050405020304" pitchFamily="18" charset="0"/>
                  <a:cs typeface="Arial" panose="020B0604020202020204" pitchFamily="34" charset="0"/>
                </a:rPr>
                <a:t>x’</a:t>
              </a:r>
              <a:r>
                <a:rPr lang="en-US" altLang="en-US">
                  <a:latin typeface="Times New Roman" panose="02020603050405020304" pitchFamily="18" charset="0"/>
                  <a:cs typeface="Arial" panose="020B0604020202020204" pitchFamily="34" charset="0"/>
                </a:rPr>
                <a:t> = 0;</a:t>
              </a:r>
            </a:p>
          </p:txBody>
        </p:sp>
        <p:sp>
          <p:nvSpPr>
            <p:cNvPr id="9" name="Text Box 19"/>
            <p:cNvSpPr txBox="1">
              <a:spLocks noChangeArrowheads="1"/>
            </p:cNvSpPr>
            <p:nvPr/>
          </p:nvSpPr>
          <p:spPr bwMode="auto">
            <a:xfrm>
              <a:off x="576" y="2217"/>
              <a:ext cx="999"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a:latin typeface="Times New Roman" panose="02020603050405020304" pitchFamily="18" charset="0"/>
                </a:rPr>
                <a:t>∑ </a:t>
              </a:r>
              <a:r>
                <a:rPr lang="en-US" altLang="en-US" i="1">
                  <a:latin typeface="Times New Roman" panose="02020603050405020304" pitchFamily="18" charset="0"/>
                  <a:cs typeface="Arial" panose="020B0604020202020204" pitchFamily="34" charset="0"/>
                </a:rPr>
                <a:t>F</a:t>
              </a:r>
              <a:r>
                <a:rPr lang="en-US" altLang="en-US" i="1" baseline="-25000">
                  <a:latin typeface="Times New Roman" panose="02020603050405020304" pitchFamily="18" charset="0"/>
                  <a:cs typeface="Arial" panose="020B0604020202020204" pitchFamily="34" charset="0"/>
                </a:rPr>
                <a:t>y’</a:t>
              </a:r>
              <a:r>
                <a:rPr lang="en-US" altLang="en-US">
                  <a:latin typeface="Times New Roman" panose="02020603050405020304" pitchFamily="18" charset="0"/>
                  <a:cs typeface="Arial" panose="020B0604020202020204" pitchFamily="34" charset="0"/>
                </a:rPr>
                <a:t> = 0;</a:t>
              </a:r>
            </a:p>
          </p:txBody>
        </p:sp>
        <p:grpSp>
          <p:nvGrpSpPr>
            <p:cNvPr id="10" name="Group 26"/>
            <p:cNvGrpSpPr>
              <a:grpSpLocks/>
            </p:cNvGrpSpPr>
            <p:nvPr/>
          </p:nvGrpSpPr>
          <p:grpSpPr bwMode="auto">
            <a:xfrm>
              <a:off x="280" y="1824"/>
              <a:ext cx="248" cy="231"/>
              <a:chOff x="240" y="3264"/>
              <a:chExt cx="248" cy="231"/>
            </a:xfrm>
          </p:grpSpPr>
          <p:sp>
            <p:nvSpPr>
              <p:cNvPr id="16" name="Text Box 21"/>
              <p:cNvSpPr txBox="1">
                <a:spLocks noChangeArrowheads="1"/>
              </p:cNvSpPr>
              <p:nvPr/>
            </p:nvSpPr>
            <p:spPr bwMode="auto">
              <a:xfrm>
                <a:off x="240" y="3264"/>
                <a:ext cx="2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sz="1800"/>
                  <a:t>+</a:t>
                </a:r>
              </a:p>
            </p:txBody>
          </p:sp>
          <p:sp>
            <p:nvSpPr>
              <p:cNvPr id="17" name="Line 22"/>
              <p:cNvSpPr>
                <a:spLocks noChangeShapeType="1"/>
              </p:cNvSpPr>
              <p:nvPr/>
            </p:nvSpPr>
            <p:spPr bwMode="auto">
              <a:xfrm>
                <a:off x="288" y="3264"/>
                <a:ext cx="200" cy="14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1" name="Group 25"/>
            <p:cNvGrpSpPr>
              <a:grpSpLocks/>
            </p:cNvGrpSpPr>
            <p:nvPr/>
          </p:nvGrpSpPr>
          <p:grpSpPr bwMode="auto">
            <a:xfrm>
              <a:off x="280" y="2256"/>
              <a:ext cx="248" cy="240"/>
              <a:chOff x="240" y="3696"/>
              <a:chExt cx="248" cy="240"/>
            </a:xfrm>
          </p:grpSpPr>
          <p:sp>
            <p:nvSpPr>
              <p:cNvPr id="14" name="Text Box 23"/>
              <p:cNvSpPr txBox="1">
                <a:spLocks noChangeArrowheads="1"/>
              </p:cNvSpPr>
              <p:nvPr/>
            </p:nvSpPr>
            <p:spPr bwMode="auto">
              <a:xfrm>
                <a:off x="240" y="3696"/>
                <a:ext cx="2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sz="1800"/>
                  <a:t>+</a:t>
                </a:r>
              </a:p>
            </p:txBody>
          </p:sp>
          <p:sp>
            <p:nvSpPr>
              <p:cNvPr id="15" name="Line 24"/>
              <p:cNvSpPr>
                <a:spLocks noChangeShapeType="1"/>
              </p:cNvSpPr>
              <p:nvPr/>
            </p:nvSpPr>
            <p:spPr bwMode="auto">
              <a:xfrm flipV="1">
                <a:off x="288" y="3792"/>
                <a:ext cx="200" cy="14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2" name="Text Box 27"/>
            <p:cNvSpPr txBox="1">
              <a:spLocks noChangeArrowheads="1"/>
            </p:cNvSpPr>
            <p:nvPr/>
          </p:nvSpPr>
          <p:spPr bwMode="auto">
            <a:xfrm>
              <a:off x="1868" y="1653"/>
              <a:ext cx="2192" cy="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lnSpc>
                  <a:spcPct val="140000"/>
                </a:lnSpc>
                <a:spcBef>
                  <a:spcPct val="0"/>
                </a:spcBef>
                <a:buFontTx/>
                <a:buNone/>
              </a:pPr>
              <a:r>
                <a:rPr lang="en-US" altLang="en-US" i="1">
                  <a:latin typeface="Times New Roman" panose="02020603050405020304" pitchFamily="18" charset="0"/>
                  <a:cs typeface="Arial" panose="020B0604020202020204" pitchFamily="34" charset="0"/>
                </a:rPr>
                <a:t>N</a:t>
              </a:r>
              <a:r>
                <a:rPr lang="en-US" altLang="en-US">
                  <a:latin typeface="Times New Roman" panose="02020603050405020304" pitchFamily="18" charset="0"/>
                  <a:cs typeface="Arial" panose="020B0604020202020204" pitchFamily="34" charset="0"/>
                </a:rPr>
                <a:t> − 800 N cos 30° = 0 </a:t>
              </a:r>
            </a:p>
          </p:txBody>
        </p:sp>
        <p:sp>
          <p:nvSpPr>
            <p:cNvPr id="13" name="Text Box 28"/>
            <p:cNvSpPr txBox="1">
              <a:spLocks noChangeArrowheads="1"/>
            </p:cNvSpPr>
            <p:nvPr/>
          </p:nvSpPr>
          <p:spPr bwMode="auto">
            <a:xfrm>
              <a:off x="1945" y="2157"/>
              <a:ext cx="2087" cy="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lnSpc>
                  <a:spcPct val="140000"/>
                </a:lnSpc>
                <a:spcBef>
                  <a:spcPct val="0"/>
                </a:spcBef>
                <a:buFontTx/>
                <a:buNone/>
              </a:pPr>
              <a:r>
                <a:rPr lang="en-US" altLang="en-US" i="1">
                  <a:latin typeface="Times New Roman" panose="02020603050405020304" pitchFamily="18" charset="0"/>
                  <a:cs typeface="Arial" panose="020B0604020202020204" pitchFamily="34" charset="0"/>
                </a:rPr>
                <a:t>V</a:t>
              </a:r>
              <a:r>
                <a:rPr lang="en-US" altLang="en-US">
                  <a:latin typeface="Times New Roman" panose="02020603050405020304" pitchFamily="18" charset="0"/>
                  <a:cs typeface="Arial" panose="020B0604020202020204" pitchFamily="34" charset="0"/>
                </a:rPr>
                <a:t> − 800 N sin 30° = 0</a:t>
              </a:r>
            </a:p>
          </p:txBody>
        </p:sp>
      </p:grpSp>
      <p:pic>
        <p:nvPicPr>
          <p:cNvPr id="18" name="Picture 33" descr="AACLOMG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4179888"/>
            <a:ext cx="5562600"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83974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EAD9C9F5-696D-4A0B-BEBD-6E3CB4D5180F}" type="slidenum">
              <a:rPr lang="en-US">
                <a:latin typeface="Arial" panose="020B0604020202020204" pitchFamily="34" charset="0"/>
              </a:rPr>
              <a:pPr eaLnBrk="1" hangingPunct="1"/>
              <a:t>75</a:t>
            </a:fld>
            <a:endParaRPr lang="en-US">
              <a:latin typeface="Arial" panose="020B0604020202020204" pitchFamily="34" charset="0"/>
            </a:endParaRPr>
          </a:p>
        </p:txBody>
      </p:sp>
      <p:sp>
        <p:nvSpPr>
          <p:cNvPr id="3" name="Rectangle 3"/>
          <p:cNvSpPr>
            <a:spLocks noGrp="1" noChangeArrowheads="1"/>
          </p:cNvSpPr>
          <p:nvPr>
            <p:ph type="title"/>
          </p:nvPr>
        </p:nvSpPr>
        <p:spPr>
          <a:xfrm>
            <a:off x="57150" y="485775"/>
            <a:ext cx="8763000" cy="457200"/>
          </a:xfrm>
        </p:spPr>
        <p:txBody>
          <a:bodyPr/>
          <a:lstStyle/>
          <a:p>
            <a:pPr eaLnBrk="1" hangingPunct="1"/>
            <a:r>
              <a:rPr lang="en-US" altLang="en-US"/>
              <a:t>EXAMPLE 1.10 (SOLN)</a:t>
            </a:r>
          </a:p>
        </p:txBody>
      </p:sp>
      <p:sp>
        <p:nvSpPr>
          <p:cNvPr id="4" name="Rectangle 4"/>
          <p:cNvSpPr txBox="1">
            <a:spLocks noChangeArrowheads="1"/>
          </p:cNvSpPr>
          <p:nvPr/>
        </p:nvSpPr>
        <p:spPr bwMode="auto">
          <a:xfrm>
            <a:off x="228600" y="1066800"/>
            <a:ext cx="8534400" cy="11303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t>Part (b)</a:t>
            </a:r>
          </a:p>
          <a:p>
            <a:pPr marL="609600" indent="-609600">
              <a:buFontTx/>
              <a:buNone/>
            </a:pPr>
            <a:r>
              <a:rPr lang="en-US" altLang="en-US" b="1">
                <a:solidFill>
                  <a:srgbClr val="CC3300"/>
                </a:solidFill>
              </a:rPr>
              <a:t>Average normal stress</a:t>
            </a:r>
          </a:p>
        </p:txBody>
      </p:sp>
      <p:grpSp>
        <p:nvGrpSpPr>
          <p:cNvPr id="5" name="Group 53"/>
          <p:cNvGrpSpPr>
            <a:grpSpLocks/>
          </p:cNvGrpSpPr>
          <p:nvPr/>
        </p:nvGrpSpPr>
        <p:grpSpPr bwMode="auto">
          <a:xfrm>
            <a:off x="304800" y="2133600"/>
            <a:ext cx="7302500" cy="1219200"/>
            <a:chOff x="192" y="1392"/>
            <a:chExt cx="4600" cy="768"/>
          </a:xfrm>
        </p:grpSpPr>
        <p:sp>
          <p:nvSpPr>
            <p:cNvPr id="6" name="Rectangle 28"/>
            <p:cNvSpPr>
              <a:spLocks noChangeArrowheads="1"/>
            </p:cNvSpPr>
            <p:nvPr/>
          </p:nvSpPr>
          <p:spPr bwMode="auto">
            <a:xfrm>
              <a:off x="192" y="1392"/>
              <a:ext cx="4512" cy="768"/>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7" name="Rectangle 30"/>
            <p:cNvSpPr>
              <a:spLocks noChangeArrowheads="1"/>
            </p:cNvSpPr>
            <p:nvPr/>
          </p:nvSpPr>
          <p:spPr bwMode="auto">
            <a:xfrm>
              <a:off x="288" y="1591"/>
              <a:ext cx="672" cy="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l-GR" altLang="en-US" i="1">
                  <a:latin typeface="Times New Roman" panose="02020603050405020304" pitchFamily="18" charset="0"/>
                </a:rPr>
                <a:t>σ</a:t>
              </a:r>
              <a:r>
                <a:rPr lang="en-US" altLang="en-US">
                  <a:latin typeface="Times New Roman" panose="02020603050405020304" pitchFamily="18" charset="0"/>
                </a:rPr>
                <a:t> = </a:t>
              </a:r>
              <a:endParaRPr lang="el-GR" altLang="en-US">
                <a:latin typeface="Times New Roman" panose="02020603050405020304" pitchFamily="18" charset="0"/>
              </a:endParaRPr>
            </a:p>
          </p:txBody>
        </p:sp>
        <p:sp>
          <p:nvSpPr>
            <p:cNvPr id="8" name="Rectangle 31"/>
            <p:cNvSpPr>
              <a:spLocks noChangeArrowheads="1"/>
            </p:cNvSpPr>
            <p:nvPr/>
          </p:nvSpPr>
          <p:spPr bwMode="auto">
            <a:xfrm>
              <a:off x="720" y="1416"/>
              <a:ext cx="288" cy="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N</a:t>
              </a:r>
            </a:p>
            <a:p>
              <a:pPr eaLnBrk="1" hangingPunct="1">
                <a:buFontTx/>
                <a:buNone/>
              </a:pPr>
              <a:r>
                <a:rPr lang="en-US" altLang="en-US" i="1">
                  <a:latin typeface="Times New Roman" panose="02020603050405020304" pitchFamily="18" charset="0"/>
                </a:rPr>
                <a:t>A</a:t>
              </a:r>
              <a:r>
                <a:rPr lang="en-US" altLang="en-US">
                  <a:latin typeface="Times New Roman" panose="02020603050405020304" pitchFamily="18" charset="0"/>
                </a:rPr>
                <a:t> </a:t>
              </a:r>
              <a:endParaRPr lang="el-GR" altLang="en-US">
                <a:latin typeface="Times New Roman" panose="02020603050405020304" pitchFamily="18" charset="0"/>
              </a:endParaRPr>
            </a:p>
          </p:txBody>
        </p:sp>
        <p:sp>
          <p:nvSpPr>
            <p:cNvPr id="9" name="Rectangle 32"/>
            <p:cNvSpPr>
              <a:spLocks noChangeArrowheads="1"/>
            </p:cNvSpPr>
            <p:nvPr/>
          </p:nvSpPr>
          <p:spPr bwMode="auto">
            <a:xfrm>
              <a:off x="1104" y="1416"/>
              <a:ext cx="2592"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buFontTx/>
                <a:buNone/>
              </a:pPr>
              <a:r>
                <a:rPr lang="en-US" altLang="en-US">
                  <a:latin typeface="Times New Roman" panose="02020603050405020304" pitchFamily="18" charset="0"/>
                </a:rPr>
                <a:t>692.8 N</a:t>
              </a:r>
            </a:p>
            <a:p>
              <a:pPr algn="ctr" eaLnBrk="1" hangingPunct="1">
                <a:buFontTx/>
                <a:buNone/>
              </a:pPr>
              <a:r>
                <a:rPr lang="en-US" altLang="en-US">
                  <a:latin typeface="Times New Roman" panose="02020603050405020304" pitchFamily="18" charset="0"/>
                </a:rPr>
                <a:t>(0.04 m)(0.04 m/sin 60</a:t>
              </a:r>
              <a:r>
                <a:rPr lang="en-US" altLang="en-US">
                  <a:latin typeface="Times New Roman" panose="02020603050405020304" pitchFamily="18" charset="0"/>
                  <a:cs typeface="Times New Roman" panose="02020603050405020304" pitchFamily="18" charset="0"/>
                </a:rPr>
                <a:t>°</a:t>
              </a:r>
              <a:r>
                <a:rPr lang="en-US" altLang="en-US">
                  <a:latin typeface="Times New Roman" panose="02020603050405020304" pitchFamily="18" charset="0"/>
                </a:rPr>
                <a:t>) </a:t>
              </a:r>
              <a:endParaRPr lang="el-GR" altLang="en-US">
                <a:latin typeface="Times New Roman" panose="02020603050405020304" pitchFamily="18" charset="0"/>
              </a:endParaRPr>
            </a:p>
          </p:txBody>
        </p:sp>
        <p:sp>
          <p:nvSpPr>
            <p:cNvPr id="10" name="Rectangle 33"/>
            <p:cNvSpPr>
              <a:spLocks noChangeArrowheads="1"/>
            </p:cNvSpPr>
            <p:nvPr/>
          </p:nvSpPr>
          <p:spPr bwMode="auto">
            <a:xfrm>
              <a:off x="3592" y="1600"/>
              <a:ext cx="1200" cy="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latin typeface="Times New Roman" panose="02020603050405020304" pitchFamily="18" charset="0"/>
                </a:rPr>
                <a:t>= 375 kPa </a:t>
              </a:r>
              <a:endParaRPr lang="el-GR" altLang="en-US">
                <a:latin typeface="Times New Roman" panose="02020603050405020304" pitchFamily="18" charset="0"/>
              </a:endParaRPr>
            </a:p>
          </p:txBody>
        </p:sp>
        <p:sp>
          <p:nvSpPr>
            <p:cNvPr id="11" name="Line 34"/>
            <p:cNvSpPr>
              <a:spLocks noChangeShapeType="1"/>
            </p:cNvSpPr>
            <p:nvPr/>
          </p:nvSpPr>
          <p:spPr bwMode="auto">
            <a:xfrm>
              <a:off x="752" y="1752"/>
              <a:ext cx="1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35"/>
            <p:cNvSpPr>
              <a:spLocks noChangeShapeType="1"/>
            </p:cNvSpPr>
            <p:nvPr/>
          </p:nvSpPr>
          <p:spPr bwMode="auto">
            <a:xfrm>
              <a:off x="1272" y="1760"/>
              <a:ext cx="230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Rectangle 36"/>
            <p:cNvSpPr>
              <a:spLocks noChangeArrowheads="1"/>
            </p:cNvSpPr>
            <p:nvPr/>
          </p:nvSpPr>
          <p:spPr bwMode="auto">
            <a:xfrm>
              <a:off x="1008" y="1601"/>
              <a:ext cx="24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latin typeface="Times New Roman" panose="02020603050405020304" pitchFamily="18" charset="0"/>
                </a:rPr>
                <a:t>=</a:t>
              </a:r>
            </a:p>
          </p:txBody>
        </p:sp>
      </p:grpSp>
      <p:pic>
        <p:nvPicPr>
          <p:cNvPr id="14" name="Picture 52" descr="AACLOMG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581400"/>
            <a:ext cx="6477000" cy="285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6124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1446BCD7-0365-4CE6-B63F-3DE8F0848D27}" type="slidenum">
              <a:rPr lang="en-US">
                <a:latin typeface="Arial" panose="020B0604020202020204" pitchFamily="34" charset="0"/>
              </a:rPr>
              <a:pPr eaLnBrk="1" hangingPunct="1"/>
              <a:t>76</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85775"/>
            <a:ext cx="8763000" cy="457200"/>
          </a:xfrm>
        </p:spPr>
        <p:txBody>
          <a:bodyPr/>
          <a:lstStyle/>
          <a:p>
            <a:pPr eaLnBrk="1" hangingPunct="1"/>
            <a:r>
              <a:rPr lang="en-US" altLang="en-US"/>
              <a:t>EXAMPLE 1.10 (SOLN)</a:t>
            </a:r>
          </a:p>
        </p:txBody>
      </p:sp>
      <p:sp>
        <p:nvSpPr>
          <p:cNvPr id="4" name="Rectangle 3"/>
          <p:cNvSpPr txBox="1">
            <a:spLocks noChangeArrowheads="1"/>
          </p:cNvSpPr>
          <p:nvPr/>
        </p:nvSpPr>
        <p:spPr bwMode="auto">
          <a:xfrm>
            <a:off x="228600" y="1066800"/>
            <a:ext cx="8534400" cy="11303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t>Part (b)</a:t>
            </a:r>
          </a:p>
          <a:p>
            <a:pPr marL="609600" indent="-609600">
              <a:buFontTx/>
              <a:buNone/>
            </a:pPr>
            <a:r>
              <a:rPr lang="en-US" altLang="en-US" b="1">
                <a:solidFill>
                  <a:srgbClr val="CC3300"/>
                </a:solidFill>
              </a:rPr>
              <a:t>Average shear stress</a:t>
            </a:r>
          </a:p>
        </p:txBody>
      </p:sp>
      <p:grpSp>
        <p:nvGrpSpPr>
          <p:cNvPr id="5" name="Group 28"/>
          <p:cNvGrpSpPr>
            <a:grpSpLocks/>
          </p:cNvGrpSpPr>
          <p:nvPr/>
        </p:nvGrpSpPr>
        <p:grpSpPr bwMode="auto">
          <a:xfrm>
            <a:off x="304800" y="2209800"/>
            <a:ext cx="7467600" cy="1219200"/>
            <a:chOff x="192" y="1392"/>
            <a:chExt cx="4704" cy="768"/>
          </a:xfrm>
        </p:grpSpPr>
        <p:sp>
          <p:nvSpPr>
            <p:cNvPr id="6" name="Rectangle 16"/>
            <p:cNvSpPr>
              <a:spLocks noChangeArrowheads="1"/>
            </p:cNvSpPr>
            <p:nvPr/>
          </p:nvSpPr>
          <p:spPr bwMode="auto">
            <a:xfrm>
              <a:off x="192" y="1392"/>
              <a:ext cx="4656" cy="768"/>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7" name="Rectangle 18"/>
            <p:cNvSpPr>
              <a:spLocks noChangeArrowheads="1"/>
            </p:cNvSpPr>
            <p:nvPr/>
          </p:nvSpPr>
          <p:spPr bwMode="auto">
            <a:xfrm>
              <a:off x="288" y="1571"/>
              <a:ext cx="816" cy="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l-GR" altLang="en-US" i="1">
                  <a:latin typeface="Times New Roman" panose="02020603050405020304" pitchFamily="18" charset="0"/>
                  <a:cs typeface="Times New Roman" panose="02020603050405020304" pitchFamily="18" charset="0"/>
                </a:rPr>
                <a:t>τ</a:t>
              </a:r>
              <a:r>
                <a:rPr lang="en-US" altLang="en-US" baseline="-25000">
                  <a:latin typeface="Times New Roman" panose="02020603050405020304" pitchFamily="18" charset="0"/>
                </a:rPr>
                <a:t>avg </a:t>
              </a:r>
              <a:r>
                <a:rPr lang="en-US" altLang="en-US">
                  <a:latin typeface="Times New Roman" panose="02020603050405020304" pitchFamily="18" charset="0"/>
                </a:rPr>
                <a:t>= </a:t>
              </a:r>
              <a:endParaRPr lang="el-GR" altLang="en-US">
                <a:latin typeface="Times New Roman" panose="02020603050405020304" pitchFamily="18" charset="0"/>
              </a:endParaRPr>
            </a:p>
          </p:txBody>
        </p:sp>
        <p:sp>
          <p:nvSpPr>
            <p:cNvPr id="8" name="Rectangle 19"/>
            <p:cNvSpPr>
              <a:spLocks noChangeArrowheads="1"/>
            </p:cNvSpPr>
            <p:nvPr/>
          </p:nvSpPr>
          <p:spPr bwMode="auto">
            <a:xfrm>
              <a:off x="872" y="1416"/>
              <a:ext cx="432" cy="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V</a:t>
              </a:r>
            </a:p>
            <a:p>
              <a:pPr eaLnBrk="1" hangingPunct="1">
                <a:buFontTx/>
                <a:buNone/>
              </a:pPr>
              <a:r>
                <a:rPr lang="en-US" altLang="en-US" i="1">
                  <a:latin typeface="Times New Roman" panose="02020603050405020304" pitchFamily="18" charset="0"/>
                </a:rPr>
                <a:t>A</a:t>
              </a:r>
              <a:r>
                <a:rPr lang="en-US" altLang="en-US">
                  <a:latin typeface="Times New Roman" panose="02020603050405020304" pitchFamily="18" charset="0"/>
                </a:rPr>
                <a:t> </a:t>
              </a:r>
              <a:endParaRPr lang="el-GR" altLang="en-US">
                <a:latin typeface="Times New Roman" panose="02020603050405020304" pitchFamily="18" charset="0"/>
              </a:endParaRPr>
            </a:p>
          </p:txBody>
        </p:sp>
        <p:sp>
          <p:nvSpPr>
            <p:cNvPr id="9" name="Rectangle 20"/>
            <p:cNvSpPr>
              <a:spLocks noChangeArrowheads="1"/>
            </p:cNvSpPr>
            <p:nvPr/>
          </p:nvSpPr>
          <p:spPr bwMode="auto">
            <a:xfrm>
              <a:off x="1184" y="1416"/>
              <a:ext cx="2648" cy="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buFontTx/>
                <a:buNone/>
              </a:pPr>
              <a:r>
                <a:rPr lang="en-US" altLang="en-US">
                  <a:latin typeface="Times New Roman" panose="02020603050405020304" pitchFamily="18" charset="0"/>
                </a:rPr>
                <a:t>400 N</a:t>
              </a:r>
            </a:p>
            <a:p>
              <a:pPr algn="ctr" eaLnBrk="1" hangingPunct="1">
                <a:buFontTx/>
                <a:buNone/>
              </a:pPr>
              <a:r>
                <a:rPr lang="en-US" altLang="en-US">
                  <a:latin typeface="Times New Roman" panose="02020603050405020304" pitchFamily="18" charset="0"/>
                </a:rPr>
                <a:t>(0.04 m)(0.04 m/sin 60</a:t>
              </a:r>
              <a:r>
                <a:rPr lang="en-US" altLang="en-US">
                  <a:latin typeface="Times New Roman" panose="02020603050405020304" pitchFamily="18" charset="0"/>
                  <a:cs typeface="Times New Roman" panose="02020603050405020304" pitchFamily="18" charset="0"/>
                </a:rPr>
                <a:t>°</a:t>
              </a:r>
              <a:r>
                <a:rPr lang="en-US" altLang="en-US">
                  <a:latin typeface="Times New Roman" panose="02020603050405020304" pitchFamily="18" charset="0"/>
                </a:rPr>
                <a:t>) </a:t>
              </a:r>
              <a:endParaRPr lang="el-GR" altLang="en-US">
                <a:latin typeface="Times New Roman" panose="02020603050405020304" pitchFamily="18" charset="0"/>
              </a:endParaRPr>
            </a:p>
          </p:txBody>
        </p:sp>
        <p:sp>
          <p:nvSpPr>
            <p:cNvPr id="10" name="Rectangle 21"/>
            <p:cNvSpPr>
              <a:spLocks noChangeArrowheads="1"/>
            </p:cNvSpPr>
            <p:nvPr/>
          </p:nvSpPr>
          <p:spPr bwMode="auto">
            <a:xfrm>
              <a:off x="3696" y="1582"/>
              <a:ext cx="1200" cy="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latin typeface="Times New Roman" panose="02020603050405020304" pitchFamily="18" charset="0"/>
                </a:rPr>
                <a:t>= 217 kPa </a:t>
              </a:r>
              <a:endParaRPr lang="el-GR" altLang="en-US">
                <a:latin typeface="Times New Roman" panose="02020603050405020304" pitchFamily="18" charset="0"/>
              </a:endParaRPr>
            </a:p>
          </p:txBody>
        </p:sp>
        <p:sp>
          <p:nvSpPr>
            <p:cNvPr id="11" name="Line 22"/>
            <p:cNvSpPr>
              <a:spLocks noChangeShapeType="1"/>
            </p:cNvSpPr>
            <p:nvPr/>
          </p:nvSpPr>
          <p:spPr bwMode="auto">
            <a:xfrm>
              <a:off x="856" y="1744"/>
              <a:ext cx="2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23"/>
            <p:cNvSpPr>
              <a:spLocks noChangeShapeType="1"/>
            </p:cNvSpPr>
            <p:nvPr/>
          </p:nvSpPr>
          <p:spPr bwMode="auto">
            <a:xfrm>
              <a:off x="1352" y="1744"/>
              <a:ext cx="230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Rectangle 24"/>
            <p:cNvSpPr>
              <a:spLocks noChangeArrowheads="1"/>
            </p:cNvSpPr>
            <p:nvPr/>
          </p:nvSpPr>
          <p:spPr bwMode="auto">
            <a:xfrm>
              <a:off x="1112" y="1585"/>
              <a:ext cx="24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latin typeface="Times New Roman" panose="02020603050405020304" pitchFamily="18" charset="0"/>
                </a:rPr>
                <a:t>=</a:t>
              </a:r>
            </a:p>
          </p:txBody>
        </p:sp>
      </p:grpSp>
      <p:sp>
        <p:nvSpPr>
          <p:cNvPr id="14" name="Text Box 25"/>
          <p:cNvSpPr txBox="1">
            <a:spLocks noChangeArrowheads="1"/>
          </p:cNvSpPr>
          <p:nvPr/>
        </p:nvSpPr>
        <p:spPr bwMode="auto">
          <a:xfrm>
            <a:off x="228600" y="3505200"/>
            <a:ext cx="51736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t>Stress distribution shown below</a:t>
            </a:r>
          </a:p>
        </p:txBody>
      </p:sp>
      <p:pic>
        <p:nvPicPr>
          <p:cNvPr id="15" name="Picture 27" descr="AACLOMH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3050" y="4191000"/>
            <a:ext cx="351790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98661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FECF74CE-D3E7-446C-AC3B-A8345DDCEEEE}" type="slidenum">
              <a:rPr lang="en-US">
                <a:latin typeface="Arial" panose="020B0604020202020204" pitchFamily="34" charset="0"/>
              </a:rPr>
              <a:pPr eaLnBrk="1" hangingPunct="1"/>
              <a:t>77</a:t>
            </a:fld>
            <a:endParaRPr lang="en-US">
              <a:latin typeface="Arial" panose="020B0604020202020204" pitchFamily="34" charset="0"/>
            </a:endParaRPr>
          </a:p>
        </p:txBody>
      </p:sp>
      <p:pic>
        <p:nvPicPr>
          <p:cNvPr id="3" name="Picture 4"/>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72833"/>
          <a:stretch>
            <a:fillRect/>
          </a:stretch>
        </p:blipFill>
        <p:spPr bwMode="auto">
          <a:xfrm>
            <a:off x="304800" y="1143000"/>
            <a:ext cx="8305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AACLOMI0 copy"/>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381000" y="3048000"/>
            <a:ext cx="2132013" cy="29718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5" name="Object 6"/>
          <p:cNvGraphicFramePr>
            <a:graphicFrameLocks noChangeAspect="1"/>
          </p:cNvGraphicFramePr>
          <p:nvPr/>
        </p:nvGraphicFramePr>
        <p:xfrm>
          <a:off x="5494338" y="3586163"/>
          <a:ext cx="3108325" cy="2025650"/>
        </p:xfrm>
        <a:graphic>
          <a:graphicData uri="http://schemas.openxmlformats.org/presentationml/2006/ole">
            <mc:AlternateContent xmlns:mc="http://schemas.openxmlformats.org/markup-compatibility/2006">
              <mc:Choice xmlns:v="urn:schemas-microsoft-com:vml" Requires="v">
                <p:oleObj name="Equation" r:id="rId4" imgW="1676400" imgH="1092200" progId="Equation.DSMT4">
                  <p:embed/>
                </p:oleObj>
              </mc:Choice>
              <mc:Fallback>
                <p:oleObj name="Equation" r:id="rId4" imgW="1676400" imgH="10922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94338" y="3586163"/>
                        <a:ext cx="3108325" cy="2025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6" name="Picture 7" descr="AACLOMJ0 copy"/>
          <p:cNvPicPr>
            <a:picLocks noChangeAspect="1" noChangeArrowheads="1"/>
          </p:cNvPicPr>
          <p:nvPr/>
        </p:nvPicPr>
        <p:blipFill>
          <a:blip r:embed="rId6">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2438400" y="3200400"/>
            <a:ext cx="22225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8"/>
          <p:cNvSpPr>
            <a:spLocks noGrp="1" noChangeArrowheads="1"/>
          </p:cNvSpPr>
          <p:nvPr>
            <p:ph type="title"/>
          </p:nvPr>
        </p:nvSpPr>
        <p:spPr>
          <a:xfrm>
            <a:off x="57150" y="457200"/>
            <a:ext cx="8763000" cy="457200"/>
          </a:xfrm>
          <a:noFill/>
        </p:spPr>
        <p:txBody>
          <a:bodyPr/>
          <a:lstStyle/>
          <a:p>
            <a:pPr eaLnBrk="1" hangingPunct="1"/>
            <a:r>
              <a:rPr lang="en-US" altLang="en-US"/>
              <a:t>EXAMPLE 1.11 (SOLN)</a:t>
            </a:r>
          </a:p>
        </p:txBody>
      </p:sp>
    </p:spTree>
    <p:extLst>
      <p:ext uri="{BB962C8B-B14F-4D97-AF65-F5344CB8AC3E}">
        <p14:creationId xmlns:p14="http://schemas.microsoft.com/office/powerpoint/2010/main" val="2597577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C0306B93-B2D9-4D7B-9574-8F6200FF55B3}" type="slidenum">
              <a:rPr lang="en-US">
                <a:latin typeface="Arial" panose="020B0604020202020204" pitchFamily="34" charset="0"/>
              </a:rPr>
              <a:pPr eaLnBrk="1" hangingPunct="1"/>
              <a:t>78</a:t>
            </a:fld>
            <a:endParaRPr lang="en-US">
              <a:latin typeface="Arial" panose="020B0604020202020204" pitchFamily="34" charset="0"/>
            </a:endParaRPr>
          </a:p>
        </p:txBody>
      </p:sp>
      <p:pic>
        <p:nvPicPr>
          <p:cNvPr id="3" name="Picture 4" descr="AACLOMK0 copy"/>
          <p:cNvPicPr>
            <a:picLocks noChangeAspect="1" noChangeArrowheads="1"/>
          </p:cNvPicPr>
          <p:nvPr/>
        </p:nvPicPr>
        <p:blipFill>
          <a:blip r:embed="rId2">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1295400" y="1524000"/>
            <a:ext cx="1835150" cy="3124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4" name="Object 5"/>
          <p:cNvGraphicFramePr>
            <a:graphicFrameLocks noChangeAspect="1"/>
          </p:cNvGraphicFramePr>
          <p:nvPr/>
        </p:nvGraphicFramePr>
        <p:xfrm>
          <a:off x="3962400" y="1447800"/>
          <a:ext cx="4038600" cy="2246313"/>
        </p:xfrm>
        <a:graphic>
          <a:graphicData uri="http://schemas.openxmlformats.org/presentationml/2006/ole">
            <mc:AlternateContent xmlns:mc="http://schemas.openxmlformats.org/markup-compatibility/2006">
              <mc:Choice xmlns:v="urn:schemas-microsoft-com:vml" Requires="v">
                <p:oleObj name="Equation" r:id="rId3" imgW="1917700" imgH="1066800" progId="Equation.DSMT4">
                  <p:embed/>
                </p:oleObj>
              </mc:Choice>
              <mc:Fallback>
                <p:oleObj name="Equation" r:id="rId3" imgW="1917700" imgH="10668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1447800"/>
                        <a:ext cx="4038600" cy="2246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Rectangle 6"/>
          <p:cNvSpPr>
            <a:spLocks noGrp="1" noChangeArrowheads="1"/>
          </p:cNvSpPr>
          <p:nvPr>
            <p:ph type="title"/>
          </p:nvPr>
        </p:nvSpPr>
        <p:spPr>
          <a:xfrm>
            <a:off x="57150" y="457200"/>
            <a:ext cx="8763000" cy="457200"/>
          </a:xfrm>
          <a:noFill/>
        </p:spPr>
        <p:txBody>
          <a:bodyPr/>
          <a:lstStyle/>
          <a:p>
            <a:pPr eaLnBrk="1" hangingPunct="1"/>
            <a:r>
              <a:rPr lang="en-US" altLang="en-US"/>
              <a:t>EXAMPLE 1.11 (SOLN)</a:t>
            </a:r>
          </a:p>
        </p:txBody>
      </p:sp>
    </p:spTree>
    <p:extLst>
      <p:ext uri="{BB962C8B-B14F-4D97-AF65-F5344CB8AC3E}">
        <p14:creationId xmlns:p14="http://schemas.microsoft.com/office/powerpoint/2010/main" val="11300316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29A30E9D-69F6-4827-8646-C463F1D255B0}" type="slidenum">
              <a:rPr lang="en-US">
                <a:latin typeface="Arial" panose="020B0604020202020204" pitchFamily="34" charset="0"/>
              </a:rPr>
              <a:pPr eaLnBrk="1" hangingPunct="1"/>
              <a:t>79</a:t>
            </a:fld>
            <a:endParaRPr lang="en-US">
              <a:latin typeface="Arial" panose="020B0604020202020204" pitchFamily="34" charset="0"/>
            </a:endParaRPr>
          </a:p>
        </p:txBody>
      </p:sp>
      <p:sp>
        <p:nvSpPr>
          <p:cNvPr id="3" name="Rectangle 2"/>
          <p:cNvSpPr>
            <a:spLocks noGrp="1" noChangeArrowheads="1"/>
          </p:cNvSpPr>
          <p:nvPr>
            <p:ph type="title"/>
          </p:nvPr>
        </p:nvSpPr>
        <p:spPr>
          <a:xfrm>
            <a:off x="60325" y="460375"/>
            <a:ext cx="8686800" cy="457200"/>
          </a:xfrm>
        </p:spPr>
        <p:txBody>
          <a:bodyPr/>
          <a:lstStyle/>
          <a:p>
            <a:pPr eaLnBrk="1" hangingPunct="1"/>
            <a:r>
              <a:rPr lang="en-US" altLang="en-US"/>
              <a:t>Bearing Stress in Connections</a:t>
            </a:r>
          </a:p>
        </p:txBody>
      </p:sp>
      <p:sp>
        <p:nvSpPr>
          <p:cNvPr id="4" name="Text Box 3"/>
          <p:cNvSpPr txBox="1">
            <a:spLocks noChangeArrowheads="1"/>
          </p:cNvSpPr>
          <p:nvPr/>
        </p:nvSpPr>
        <p:spPr bwMode="auto">
          <a:xfrm>
            <a:off x="5208588" y="1182688"/>
            <a:ext cx="3643312"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latin typeface="Times New Roman" panose="02020603050405020304" pitchFamily="18" charset="0"/>
              </a:rPr>
              <a:t>Bolts, rivets, and pins create stresses on the points of contact or </a:t>
            </a:r>
            <a:r>
              <a:rPr lang="en-US" altLang="en-US" sz="2000" i="1">
                <a:latin typeface="Times New Roman" panose="02020603050405020304" pitchFamily="18" charset="0"/>
              </a:rPr>
              <a:t>bearing surfaces</a:t>
            </a:r>
            <a:r>
              <a:rPr lang="en-US" altLang="en-US" sz="2000">
                <a:latin typeface="Times New Roman" panose="02020603050405020304" pitchFamily="18" charset="0"/>
              </a:rPr>
              <a:t> of the members they connect.</a:t>
            </a:r>
          </a:p>
        </p:txBody>
      </p:sp>
      <p:pic>
        <p:nvPicPr>
          <p:cNvPr id="5" name="Picture 4" descr="msotw9_tem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788" y="1006475"/>
            <a:ext cx="4616450" cy="287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msotw9_tem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913" y="3951288"/>
            <a:ext cx="4060825" cy="223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a:grpSpLocks/>
          </p:cNvGrpSpPr>
          <p:nvPr/>
        </p:nvGrpSpPr>
        <p:grpSpPr bwMode="auto">
          <a:xfrm>
            <a:off x="5208588" y="4114800"/>
            <a:ext cx="3597275" cy="1612900"/>
            <a:chOff x="2885" y="2413"/>
            <a:chExt cx="2266" cy="1016"/>
          </a:xfrm>
        </p:grpSpPr>
        <p:graphicFrame>
          <p:nvGraphicFramePr>
            <p:cNvPr id="8" name="Object 7"/>
            <p:cNvGraphicFramePr>
              <a:graphicFrameLocks noChangeAspect="1"/>
            </p:cNvGraphicFramePr>
            <p:nvPr/>
          </p:nvGraphicFramePr>
          <p:xfrm>
            <a:off x="3414" y="3061"/>
            <a:ext cx="736" cy="368"/>
          </p:xfrm>
          <a:graphic>
            <a:graphicData uri="http://schemas.openxmlformats.org/presentationml/2006/ole">
              <mc:AlternateContent xmlns:mc="http://schemas.openxmlformats.org/markup-compatibility/2006">
                <mc:Choice xmlns:v="urn:schemas-microsoft-com:vml" Requires="v">
                  <p:oleObj name="Equation" r:id="rId4" imgW="1167893" imgH="583947" progId="Equation.3">
                    <p:embed/>
                  </p:oleObj>
                </mc:Choice>
                <mc:Fallback>
                  <p:oleObj name="Equation" r:id="rId4" imgW="1167893" imgH="583947"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4" y="3061"/>
                          <a:ext cx="736" cy="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Text Box 8"/>
            <p:cNvSpPr txBox="1">
              <a:spLocks noChangeArrowheads="1"/>
            </p:cNvSpPr>
            <p:nvPr/>
          </p:nvSpPr>
          <p:spPr bwMode="auto">
            <a:xfrm>
              <a:off x="2885" y="2413"/>
              <a:ext cx="2266"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latin typeface="Times New Roman" panose="02020603050405020304" pitchFamily="18" charset="0"/>
                </a:rPr>
                <a:t>Corresponding average force intensity is called the bearing stress,</a:t>
              </a:r>
            </a:p>
          </p:txBody>
        </p:sp>
      </p:grpSp>
      <p:sp>
        <p:nvSpPr>
          <p:cNvPr id="10" name="Text Box 9"/>
          <p:cNvSpPr txBox="1">
            <a:spLocks noChangeArrowheads="1"/>
          </p:cNvSpPr>
          <p:nvPr/>
        </p:nvSpPr>
        <p:spPr bwMode="auto">
          <a:xfrm>
            <a:off x="5208588" y="2647950"/>
            <a:ext cx="37496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latin typeface="Times New Roman" panose="02020603050405020304" pitchFamily="18" charset="0"/>
              </a:rPr>
              <a:t>The resultant of the force distribution on the surface is equal and opposite to the force exerted on the pin.</a:t>
            </a:r>
          </a:p>
        </p:txBody>
      </p:sp>
    </p:spTree>
    <p:extLst>
      <p:ext uri="{BB962C8B-B14F-4D97-AF65-F5344CB8AC3E}">
        <p14:creationId xmlns:p14="http://schemas.microsoft.com/office/powerpoint/2010/main" val="408064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BB89CC46-3816-4478-9CFA-F2A4DF02AC3F}" type="slidenum">
              <a:rPr lang="en-US">
                <a:latin typeface="Arial" panose="020B0604020202020204" pitchFamily="34" charset="0"/>
              </a:rPr>
              <a:pPr eaLnBrk="1" hangingPunct="1"/>
              <a:t>8</a:t>
            </a:fld>
            <a:endParaRPr lang="en-US">
              <a:latin typeface="Arial" panose="020B0604020202020204" pitchFamily="34" charset="0"/>
            </a:endParaRPr>
          </a:p>
        </p:txBody>
      </p:sp>
      <p:sp>
        <p:nvSpPr>
          <p:cNvPr id="3" name="Rectangle 2"/>
          <p:cNvSpPr txBox="1">
            <a:spLocks noChangeArrowheads="1"/>
          </p:cNvSpPr>
          <p:nvPr/>
        </p:nvSpPr>
        <p:spPr bwMode="auto">
          <a:xfrm>
            <a:off x="309563" y="1066800"/>
            <a:ext cx="8453437"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Procedure for analysis</a:t>
            </a:r>
          </a:p>
          <a:p>
            <a:pPr marL="609600" indent="-609600"/>
            <a:r>
              <a:rPr lang="en-US" altLang="en-US">
                <a:solidFill>
                  <a:schemeClr val="accent2"/>
                </a:solidFill>
              </a:rPr>
              <a:t>Equations of equilibrium</a:t>
            </a:r>
          </a:p>
          <a:p>
            <a:pPr marL="990600" lvl="1" indent="-533400">
              <a:buFontTx/>
              <a:buAutoNum type="arabicPeriod"/>
            </a:pPr>
            <a:r>
              <a:rPr lang="en-US" altLang="en-US"/>
              <a:t>Sum moments at section, about each coordinate axes where resultants act</a:t>
            </a:r>
          </a:p>
          <a:p>
            <a:pPr marL="990600" lvl="1" indent="-533400">
              <a:buFontTx/>
              <a:buAutoNum type="arabicPeriod"/>
            </a:pPr>
            <a:r>
              <a:rPr lang="en-US" altLang="en-US"/>
              <a:t>This will eliminate unknown forces </a:t>
            </a:r>
            <a:r>
              <a:rPr lang="en-US" altLang="en-US" b="1"/>
              <a:t>N</a:t>
            </a:r>
            <a:r>
              <a:rPr lang="en-US" altLang="en-US"/>
              <a:t> and </a:t>
            </a:r>
            <a:r>
              <a:rPr lang="en-US" altLang="en-US" b="1"/>
              <a:t>V</a:t>
            </a:r>
            <a:r>
              <a:rPr lang="en-US" altLang="en-US"/>
              <a:t>, with direct solution for </a:t>
            </a:r>
            <a:r>
              <a:rPr lang="en-US" altLang="en-US" b="1"/>
              <a:t>M</a:t>
            </a:r>
            <a:r>
              <a:rPr lang="en-US" altLang="en-US"/>
              <a:t> (and </a:t>
            </a:r>
            <a:r>
              <a:rPr lang="en-US" altLang="en-US" b="1"/>
              <a:t>T</a:t>
            </a:r>
            <a:r>
              <a:rPr lang="en-US" altLang="en-US"/>
              <a:t>)</a:t>
            </a:r>
          </a:p>
          <a:p>
            <a:pPr marL="990600" lvl="1" indent="-533400">
              <a:buFontTx/>
              <a:buAutoNum type="arabicPeriod"/>
            </a:pPr>
            <a:r>
              <a:rPr lang="en-US" altLang="en-US"/>
              <a:t>Resultant force with negative value implies that assumed direction is opposite to that shown on free-body diagram</a:t>
            </a:r>
          </a:p>
        </p:txBody>
      </p:sp>
      <p:sp>
        <p:nvSpPr>
          <p:cNvPr id="4" name="Rectangle 3"/>
          <p:cNvSpPr>
            <a:spLocks noGrp="1" noChangeArrowheads="1"/>
          </p:cNvSpPr>
          <p:nvPr>
            <p:ph type="title"/>
          </p:nvPr>
        </p:nvSpPr>
        <p:spPr>
          <a:xfrm>
            <a:off x="57150" y="533400"/>
            <a:ext cx="8763000" cy="371475"/>
          </a:xfrm>
        </p:spPr>
        <p:txBody>
          <a:bodyPr/>
          <a:lstStyle/>
          <a:p>
            <a:pPr eaLnBrk="1" hangingPunct="1"/>
            <a:r>
              <a:rPr lang="en-US" altLang="en-US"/>
              <a:t>1.2 EQUILIBRIUM OF A DEFORMABLE BODY</a:t>
            </a:r>
          </a:p>
        </p:txBody>
      </p:sp>
    </p:spTree>
    <p:extLst>
      <p:ext uri="{BB962C8B-B14F-4D97-AF65-F5344CB8AC3E}">
        <p14:creationId xmlns:p14="http://schemas.microsoft.com/office/powerpoint/2010/main" val="25418024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C1D6099B-2ABD-4218-A11D-48C5F4A9ADC8}" type="slidenum">
              <a:rPr lang="en-US">
                <a:latin typeface="Arial" panose="020B0604020202020204" pitchFamily="34" charset="0"/>
              </a:rPr>
              <a:pPr eaLnBrk="1" hangingPunct="1"/>
              <a:t>80</a:t>
            </a:fld>
            <a:endParaRPr lang="en-US">
              <a:latin typeface="Arial" panose="020B0604020202020204" pitchFamily="34" charset="0"/>
            </a:endParaRPr>
          </a:p>
        </p:txBody>
      </p:sp>
      <p:sp>
        <p:nvSpPr>
          <p:cNvPr id="3" name="Rectangle 2"/>
          <p:cNvSpPr>
            <a:spLocks noGrp="1" noChangeArrowheads="1"/>
          </p:cNvSpPr>
          <p:nvPr>
            <p:ph type="title"/>
          </p:nvPr>
        </p:nvSpPr>
        <p:spPr>
          <a:xfrm>
            <a:off x="60325" y="460375"/>
            <a:ext cx="8759825" cy="457200"/>
          </a:xfrm>
        </p:spPr>
        <p:txBody>
          <a:bodyPr/>
          <a:lstStyle/>
          <a:p>
            <a:pPr eaLnBrk="1" hangingPunct="1"/>
            <a:r>
              <a:rPr lang="en-US" altLang="en-US"/>
              <a:t>Pin Bearing Stresses</a:t>
            </a:r>
          </a:p>
        </p:txBody>
      </p:sp>
      <p:pic>
        <p:nvPicPr>
          <p:cNvPr id="4" name="Picture 3" descr="msotw9_tem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363" y="1698625"/>
            <a:ext cx="1898650" cy="3640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a:grpSpLocks/>
          </p:cNvGrpSpPr>
          <p:nvPr/>
        </p:nvGrpSpPr>
        <p:grpSpPr bwMode="auto">
          <a:xfrm>
            <a:off x="2859088" y="1649413"/>
            <a:ext cx="6027737" cy="1325562"/>
            <a:chOff x="1744" y="787"/>
            <a:chExt cx="3797" cy="835"/>
          </a:xfrm>
        </p:grpSpPr>
        <p:sp>
          <p:nvSpPr>
            <p:cNvPr id="6" name="Text Box 5"/>
            <p:cNvSpPr txBox="1">
              <a:spLocks noChangeArrowheads="1"/>
            </p:cNvSpPr>
            <p:nvPr/>
          </p:nvSpPr>
          <p:spPr bwMode="auto">
            <a:xfrm>
              <a:off x="1744" y="787"/>
              <a:ext cx="3797"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latin typeface="Times New Roman" panose="02020603050405020304" pitchFamily="18" charset="0"/>
                </a:rPr>
                <a:t>To determine the bearing stress at </a:t>
              </a:r>
              <a:r>
                <a:rPr lang="en-US" altLang="en-US" sz="2000" i="1">
                  <a:latin typeface="Times New Roman" panose="02020603050405020304" pitchFamily="18" charset="0"/>
                </a:rPr>
                <a:t>A</a:t>
              </a:r>
              <a:r>
                <a:rPr lang="en-US" altLang="en-US" sz="2000">
                  <a:latin typeface="Times New Roman" panose="02020603050405020304" pitchFamily="18" charset="0"/>
                </a:rPr>
                <a:t> in the boom </a:t>
              </a:r>
              <a:r>
                <a:rPr lang="en-US" altLang="en-US" sz="2000" i="1">
                  <a:latin typeface="Times New Roman" panose="02020603050405020304" pitchFamily="18" charset="0"/>
                </a:rPr>
                <a:t>AB</a:t>
              </a:r>
              <a:r>
                <a:rPr lang="en-US" altLang="en-US" sz="2000">
                  <a:latin typeface="Times New Roman" panose="02020603050405020304" pitchFamily="18" charset="0"/>
                </a:rPr>
                <a:t>, we have </a:t>
              </a:r>
              <a:r>
                <a:rPr lang="en-US" altLang="en-US" sz="2000" i="1">
                  <a:latin typeface="Times New Roman" panose="02020603050405020304" pitchFamily="18" charset="0"/>
                </a:rPr>
                <a:t>t</a:t>
              </a:r>
              <a:r>
                <a:rPr lang="en-US" altLang="en-US" sz="2000">
                  <a:latin typeface="Times New Roman" panose="02020603050405020304" pitchFamily="18" charset="0"/>
                </a:rPr>
                <a:t> = 30 mm and </a:t>
              </a:r>
              <a:r>
                <a:rPr lang="en-US" altLang="en-US" sz="2000" i="1">
                  <a:latin typeface="Times New Roman" panose="02020603050405020304" pitchFamily="18" charset="0"/>
                </a:rPr>
                <a:t>d</a:t>
              </a:r>
              <a:r>
                <a:rPr lang="en-US" altLang="en-US" sz="2000">
                  <a:latin typeface="Times New Roman" panose="02020603050405020304" pitchFamily="18" charset="0"/>
                </a:rPr>
                <a:t> = 25 mm,</a:t>
              </a:r>
            </a:p>
          </p:txBody>
        </p:sp>
        <p:graphicFrame>
          <p:nvGraphicFramePr>
            <p:cNvPr id="7" name="Object 6"/>
            <p:cNvGraphicFramePr>
              <a:graphicFrameLocks noChangeAspect="1"/>
            </p:cNvGraphicFramePr>
            <p:nvPr/>
          </p:nvGraphicFramePr>
          <p:xfrm>
            <a:off x="2099" y="1254"/>
            <a:ext cx="2160" cy="368"/>
          </p:xfrm>
          <a:graphic>
            <a:graphicData uri="http://schemas.openxmlformats.org/presentationml/2006/ole">
              <mc:AlternateContent xmlns:mc="http://schemas.openxmlformats.org/markup-compatibility/2006">
                <mc:Choice xmlns:v="urn:schemas-microsoft-com:vml" Requires="v">
                  <p:oleObj name="Equation" r:id="rId3" imgW="3429000" imgH="584200" progId="Equation.3">
                    <p:embed/>
                  </p:oleObj>
                </mc:Choice>
                <mc:Fallback>
                  <p:oleObj name="Equation" r:id="rId3" imgW="3429000" imgH="5842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9" y="1254"/>
                          <a:ext cx="2160" cy="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8" name="Group 7"/>
          <p:cNvGrpSpPr>
            <a:grpSpLocks/>
          </p:cNvGrpSpPr>
          <p:nvPr/>
        </p:nvGrpSpPr>
        <p:grpSpPr bwMode="auto">
          <a:xfrm>
            <a:off x="2859088" y="3259138"/>
            <a:ext cx="5732462" cy="1309687"/>
            <a:chOff x="1744" y="1979"/>
            <a:chExt cx="3611" cy="825"/>
          </a:xfrm>
        </p:grpSpPr>
        <p:sp>
          <p:nvSpPr>
            <p:cNvPr id="9" name="Text Box 8"/>
            <p:cNvSpPr txBox="1">
              <a:spLocks noChangeArrowheads="1"/>
            </p:cNvSpPr>
            <p:nvPr/>
          </p:nvSpPr>
          <p:spPr bwMode="auto">
            <a:xfrm>
              <a:off x="1744" y="1979"/>
              <a:ext cx="3611"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pPr>
              <a:r>
                <a:rPr lang="en-US" altLang="en-US" sz="2000">
                  <a:latin typeface="Times New Roman" panose="02020603050405020304" pitchFamily="18" charset="0"/>
                </a:rPr>
                <a:t>To determine the bearing stress at </a:t>
              </a:r>
              <a:r>
                <a:rPr lang="en-US" altLang="en-US" sz="2000" i="1">
                  <a:latin typeface="Times New Roman" panose="02020603050405020304" pitchFamily="18" charset="0"/>
                </a:rPr>
                <a:t>A</a:t>
              </a:r>
              <a:r>
                <a:rPr lang="en-US" altLang="en-US" sz="2000">
                  <a:latin typeface="Times New Roman" panose="02020603050405020304" pitchFamily="18" charset="0"/>
                </a:rPr>
                <a:t> in the bracket, we have </a:t>
              </a:r>
              <a:r>
                <a:rPr lang="en-US" altLang="en-US" sz="2000" i="1">
                  <a:latin typeface="Times New Roman" panose="02020603050405020304" pitchFamily="18" charset="0"/>
                </a:rPr>
                <a:t>t</a:t>
              </a:r>
              <a:r>
                <a:rPr lang="en-US" altLang="en-US" sz="2000">
                  <a:latin typeface="Times New Roman" panose="02020603050405020304" pitchFamily="18" charset="0"/>
                </a:rPr>
                <a:t> = 2(25 mm) = 50 mm and </a:t>
              </a:r>
              <a:r>
                <a:rPr lang="en-US" altLang="en-US" sz="2000" i="1">
                  <a:latin typeface="Times New Roman" panose="02020603050405020304" pitchFamily="18" charset="0"/>
                </a:rPr>
                <a:t>d</a:t>
              </a:r>
              <a:r>
                <a:rPr lang="en-US" altLang="en-US" sz="2000">
                  <a:latin typeface="Times New Roman" panose="02020603050405020304" pitchFamily="18" charset="0"/>
                </a:rPr>
                <a:t> = 25 mm,</a:t>
              </a:r>
            </a:p>
          </p:txBody>
        </p:sp>
        <p:graphicFrame>
          <p:nvGraphicFramePr>
            <p:cNvPr id="10" name="Object 9"/>
            <p:cNvGraphicFramePr>
              <a:graphicFrameLocks noChangeAspect="1"/>
            </p:cNvGraphicFramePr>
            <p:nvPr/>
          </p:nvGraphicFramePr>
          <p:xfrm>
            <a:off x="2099" y="2436"/>
            <a:ext cx="2168" cy="368"/>
          </p:xfrm>
          <a:graphic>
            <a:graphicData uri="http://schemas.openxmlformats.org/presentationml/2006/ole">
              <mc:AlternateContent xmlns:mc="http://schemas.openxmlformats.org/markup-compatibility/2006">
                <mc:Choice xmlns:v="urn:schemas-microsoft-com:vml" Requires="v">
                  <p:oleObj name="Equation" r:id="rId5" imgW="3441700" imgH="584200" progId="Equation.3">
                    <p:embed/>
                  </p:oleObj>
                </mc:Choice>
                <mc:Fallback>
                  <p:oleObj name="Equation" r:id="rId5" imgW="3441700" imgH="584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99" y="2436"/>
                          <a:ext cx="2168" cy="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extLst>
      <p:ext uri="{BB962C8B-B14F-4D97-AF65-F5344CB8AC3E}">
        <p14:creationId xmlns:p14="http://schemas.microsoft.com/office/powerpoint/2010/main" val="1144421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4C9A57E8-1017-43E3-B046-F5865B6F8479}" type="slidenum">
              <a:rPr lang="en-US">
                <a:latin typeface="Arial" panose="020B0604020202020204" pitchFamily="34" charset="0"/>
              </a:rPr>
              <a:pPr eaLnBrk="1" hangingPunct="1"/>
              <a:t>81</a:t>
            </a:fld>
            <a:endParaRPr lang="en-US">
              <a:latin typeface="Arial" panose="020B0604020202020204" pitchFamily="34" charset="0"/>
            </a:endParaRPr>
          </a:p>
        </p:txBody>
      </p:sp>
      <p:sp>
        <p:nvSpPr>
          <p:cNvPr id="3" name="Text Box 4"/>
          <p:cNvSpPr txBox="1">
            <a:spLocks noChangeArrowheads="1"/>
          </p:cNvSpPr>
          <p:nvPr/>
        </p:nvSpPr>
        <p:spPr bwMode="auto">
          <a:xfrm>
            <a:off x="304800" y="1143000"/>
            <a:ext cx="74676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50000"/>
              </a:spcBef>
              <a:buFontTx/>
              <a:buNone/>
            </a:pPr>
            <a:r>
              <a:rPr lang="en-US" altLang="en-US" sz="4000" u="sng" dirty="0"/>
              <a:t>Factor of safety </a:t>
            </a:r>
            <a:r>
              <a:rPr lang="en-US" altLang="en-US" sz="2000" dirty="0"/>
              <a:t>considerations:</a:t>
            </a:r>
          </a:p>
          <a:p>
            <a:pPr eaLnBrk="1" hangingPunct="1"/>
            <a:r>
              <a:rPr lang="en-US" altLang="en-US" sz="2000" dirty="0"/>
              <a:t>uncertainty in material properties </a:t>
            </a:r>
          </a:p>
          <a:p>
            <a:pPr eaLnBrk="1" hangingPunct="1">
              <a:spcBef>
                <a:spcPct val="10000"/>
              </a:spcBef>
            </a:pPr>
            <a:r>
              <a:rPr lang="en-US" altLang="en-US" sz="2000" dirty="0"/>
              <a:t>uncertainty of loadings, number of loading cycles</a:t>
            </a:r>
          </a:p>
          <a:p>
            <a:pPr eaLnBrk="1" hangingPunct="1">
              <a:spcBef>
                <a:spcPct val="10000"/>
              </a:spcBef>
            </a:pPr>
            <a:r>
              <a:rPr lang="en-US" altLang="en-US" sz="2000" dirty="0"/>
              <a:t>uncertainty of analyses</a:t>
            </a:r>
          </a:p>
          <a:p>
            <a:pPr eaLnBrk="1" hangingPunct="1">
              <a:spcBef>
                <a:spcPct val="10000"/>
              </a:spcBef>
            </a:pPr>
            <a:r>
              <a:rPr lang="en-US" altLang="en-US" sz="2000" dirty="0"/>
              <a:t>types of failure</a:t>
            </a:r>
          </a:p>
          <a:p>
            <a:pPr eaLnBrk="1" hangingPunct="1">
              <a:spcBef>
                <a:spcPct val="10000"/>
              </a:spcBef>
            </a:pPr>
            <a:r>
              <a:rPr lang="en-US" altLang="en-US" sz="2000" dirty="0"/>
              <a:t>maintenance requirements and deterioration effects</a:t>
            </a:r>
          </a:p>
          <a:p>
            <a:pPr eaLnBrk="1" hangingPunct="1">
              <a:spcBef>
                <a:spcPct val="10000"/>
              </a:spcBef>
            </a:pPr>
            <a:r>
              <a:rPr lang="en-US" altLang="en-US" sz="2000" dirty="0"/>
              <a:t>importance of member to structures integrity</a:t>
            </a:r>
          </a:p>
          <a:p>
            <a:pPr eaLnBrk="1" hangingPunct="1">
              <a:spcBef>
                <a:spcPct val="10000"/>
              </a:spcBef>
            </a:pPr>
            <a:r>
              <a:rPr lang="en-US" altLang="en-US" sz="2000" dirty="0"/>
              <a:t>risk to life and property, influence on machine function</a:t>
            </a: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8664" y="4370388"/>
            <a:ext cx="5562600" cy="2163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6"/>
          <p:cNvSpPr>
            <a:spLocks noGrp="1" noChangeArrowheads="1"/>
          </p:cNvSpPr>
          <p:nvPr>
            <p:ph type="title"/>
          </p:nvPr>
        </p:nvSpPr>
        <p:spPr>
          <a:xfrm>
            <a:off x="57150" y="457200"/>
            <a:ext cx="8763000" cy="457200"/>
          </a:xfrm>
          <a:noFill/>
        </p:spPr>
        <p:txBody>
          <a:bodyPr/>
          <a:lstStyle/>
          <a:p>
            <a:pPr eaLnBrk="1" hangingPunct="1"/>
            <a:r>
              <a:rPr lang="en-US" altLang="en-US"/>
              <a:t>1.6 ALLOWABLE STRESS</a:t>
            </a:r>
          </a:p>
        </p:txBody>
      </p:sp>
    </p:spTree>
    <p:extLst>
      <p:ext uri="{BB962C8B-B14F-4D97-AF65-F5344CB8AC3E}">
        <p14:creationId xmlns:p14="http://schemas.microsoft.com/office/powerpoint/2010/main" val="51541371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2F6CECA4-913A-4A00-B585-2C9237942B33}" type="slidenum">
              <a:rPr lang="en-US">
                <a:latin typeface="Arial" panose="020B0604020202020204" pitchFamily="34" charset="0"/>
              </a:rPr>
              <a:pPr eaLnBrk="1" hangingPunct="1"/>
              <a:t>82</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85775"/>
            <a:ext cx="8763000" cy="457200"/>
          </a:xfrm>
        </p:spPr>
        <p:txBody>
          <a:bodyPr/>
          <a:lstStyle/>
          <a:p>
            <a:pPr eaLnBrk="1" hangingPunct="1"/>
            <a:r>
              <a:rPr lang="en-US" altLang="en-US"/>
              <a:t>1.6 ALLOWABLE STRESS</a:t>
            </a:r>
          </a:p>
        </p:txBody>
      </p:sp>
      <p:sp>
        <p:nvSpPr>
          <p:cNvPr id="4" name="Rectangle 3"/>
          <p:cNvSpPr txBox="1">
            <a:spLocks noChangeArrowheads="1"/>
          </p:cNvSpPr>
          <p:nvPr/>
        </p:nvSpPr>
        <p:spPr bwMode="auto">
          <a:xfrm>
            <a:off x="228600" y="1066800"/>
            <a:ext cx="8305800" cy="304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lnSpc>
                <a:spcPct val="90000"/>
              </a:lnSpc>
            </a:pPr>
            <a:r>
              <a:rPr lang="en-US" altLang="en-US" sz="2400"/>
              <a:t>When designing a structural member or mechanical element, the stress in it must be restricted to safe level</a:t>
            </a:r>
          </a:p>
          <a:p>
            <a:pPr marL="533400" indent="-533400">
              <a:lnSpc>
                <a:spcPct val="90000"/>
              </a:lnSpc>
            </a:pPr>
            <a:r>
              <a:rPr lang="en-US" altLang="en-US" sz="2400"/>
              <a:t>Choose an allowable load that is less than the load the member can fully support</a:t>
            </a:r>
          </a:p>
          <a:p>
            <a:pPr marL="533400" indent="-533400">
              <a:lnSpc>
                <a:spcPct val="90000"/>
              </a:lnSpc>
            </a:pPr>
            <a:r>
              <a:rPr lang="en-US" altLang="en-US" sz="2400"/>
              <a:t>One method used is the factor of safety (F.S.)</a:t>
            </a:r>
          </a:p>
        </p:txBody>
      </p:sp>
      <p:grpSp>
        <p:nvGrpSpPr>
          <p:cNvPr id="5" name="Group 11"/>
          <p:cNvGrpSpPr>
            <a:grpSpLocks/>
          </p:cNvGrpSpPr>
          <p:nvPr/>
        </p:nvGrpSpPr>
        <p:grpSpPr bwMode="auto">
          <a:xfrm>
            <a:off x="2514600" y="3124200"/>
            <a:ext cx="2286000" cy="1295400"/>
            <a:chOff x="1872" y="2448"/>
            <a:chExt cx="1440" cy="816"/>
          </a:xfrm>
        </p:grpSpPr>
        <p:sp>
          <p:nvSpPr>
            <p:cNvPr id="6" name="Rectangle 8"/>
            <p:cNvSpPr>
              <a:spLocks noChangeArrowheads="1"/>
            </p:cNvSpPr>
            <p:nvPr/>
          </p:nvSpPr>
          <p:spPr bwMode="auto">
            <a:xfrm>
              <a:off x="1872" y="2448"/>
              <a:ext cx="1440" cy="816"/>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7" name="Text Box 5"/>
            <p:cNvSpPr txBox="1">
              <a:spLocks noChangeArrowheads="1"/>
            </p:cNvSpPr>
            <p:nvPr/>
          </p:nvSpPr>
          <p:spPr bwMode="auto">
            <a:xfrm>
              <a:off x="1958" y="2681"/>
              <a:ext cx="73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b="1">
                  <a:latin typeface="Times New Roman" panose="02020603050405020304" pitchFamily="18" charset="0"/>
                </a:rPr>
                <a:t>F.S.</a:t>
              </a:r>
              <a:r>
                <a:rPr lang="en-US" altLang="en-US">
                  <a:latin typeface="Times New Roman" panose="02020603050405020304" pitchFamily="18" charset="0"/>
                </a:rPr>
                <a:t> =</a:t>
              </a:r>
              <a:r>
                <a:rPr lang="en-US" altLang="en-US"/>
                <a:t> </a:t>
              </a:r>
            </a:p>
          </p:txBody>
        </p:sp>
        <p:sp>
          <p:nvSpPr>
            <p:cNvPr id="8" name="Text Box 6"/>
            <p:cNvSpPr txBox="1">
              <a:spLocks noChangeArrowheads="1"/>
            </p:cNvSpPr>
            <p:nvPr/>
          </p:nvSpPr>
          <p:spPr bwMode="auto">
            <a:xfrm>
              <a:off x="2640" y="2512"/>
              <a:ext cx="590"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F</a:t>
              </a:r>
              <a:r>
                <a:rPr lang="en-US" altLang="en-US" baseline="-25000">
                  <a:latin typeface="Times New Roman" panose="02020603050405020304" pitchFamily="18" charset="0"/>
                </a:rPr>
                <a:t>fail</a:t>
              </a:r>
            </a:p>
            <a:p>
              <a:pPr eaLnBrk="1" hangingPunct="1">
                <a:buFontTx/>
                <a:buNone/>
              </a:pPr>
              <a:r>
                <a:rPr lang="en-US" altLang="en-US" i="1">
                  <a:latin typeface="Times New Roman" panose="02020603050405020304" pitchFamily="18" charset="0"/>
                </a:rPr>
                <a:t>F</a:t>
              </a:r>
              <a:r>
                <a:rPr lang="en-US" altLang="en-US" baseline="-25000">
                  <a:latin typeface="Times New Roman" panose="02020603050405020304" pitchFamily="18" charset="0"/>
                </a:rPr>
                <a:t>allow</a:t>
              </a:r>
            </a:p>
          </p:txBody>
        </p:sp>
        <p:sp>
          <p:nvSpPr>
            <p:cNvPr id="9" name="Line 7"/>
            <p:cNvSpPr>
              <a:spLocks noChangeShapeType="1"/>
            </p:cNvSpPr>
            <p:nvPr/>
          </p:nvSpPr>
          <p:spPr bwMode="auto">
            <a:xfrm>
              <a:off x="2608" y="2840"/>
              <a:ext cx="57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10" name="Picture 12" descr="AADFKGS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3200400"/>
            <a:ext cx="297973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02585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74B0EAD0-B434-49D0-985C-06B201CBC89F}" type="slidenum">
              <a:rPr lang="en-US">
                <a:latin typeface="Arial" panose="020B0604020202020204" pitchFamily="34" charset="0"/>
              </a:rPr>
              <a:pPr eaLnBrk="1" hangingPunct="1"/>
              <a:t>83</a:t>
            </a:fld>
            <a:endParaRPr lang="en-US">
              <a:latin typeface="Arial" panose="020B0604020202020204" pitchFamily="34" charset="0"/>
            </a:endParaRPr>
          </a:p>
        </p:txBody>
      </p:sp>
      <p:sp>
        <p:nvSpPr>
          <p:cNvPr id="3" name="Rectangle 3"/>
          <p:cNvSpPr>
            <a:spLocks noGrp="1" noChangeArrowheads="1"/>
          </p:cNvSpPr>
          <p:nvPr>
            <p:ph type="title"/>
          </p:nvPr>
        </p:nvSpPr>
        <p:spPr>
          <a:xfrm>
            <a:off x="57150" y="485775"/>
            <a:ext cx="8763000" cy="457200"/>
          </a:xfrm>
        </p:spPr>
        <p:txBody>
          <a:bodyPr/>
          <a:lstStyle/>
          <a:p>
            <a:pPr eaLnBrk="1" hangingPunct="1"/>
            <a:r>
              <a:rPr lang="en-US" altLang="en-US"/>
              <a:t>1.6 ALLOWABLE STRESS</a:t>
            </a:r>
          </a:p>
        </p:txBody>
      </p:sp>
      <p:sp>
        <p:nvSpPr>
          <p:cNvPr id="4" name="Rectangle 4"/>
          <p:cNvSpPr txBox="1">
            <a:spLocks noChangeArrowheads="1"/>
          </p:cNvSpPr>
          <p:nvPr/>
        </p:nvSpPr>
        <p:spPr bwMode="auto">
          <a:xfrm>
            <a:off x="228600" y="1066800"/>
            <a:ext cx="8305800" cy="137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r>
              <a:rPr lang="en-US" altLang="en-US"/>
              <a:t>If load applied is linearly related to stress developed within member, then F.S. can also be expressed as:</a:t>
            </a:r>
          </a:p>
        </p:txBody>
      </p:sp>
      <p:grpSp>
        <p:nvGrpSpPr>
          <p:cNvPr id="5" name="Group 15"/>
          <p:cNvGrpSpPr>
            <a:grpSpLocks/>
          </p:cNvGrpSpPr>
          <p:nvPr/>
        </p:nvGrpSpPr>
        <p:grpSpPr bwMode="auto">
          <a:xfrm>
            <a:off x="1371600" y="2514600"/>
            <a:ext cx="2133600" cy="1171575"/>
            <a:chOff x="864" y="1710"/>
            <a:chExt cx="1344" cy="738"/>
          </a:xfrm>
        </p:grpSpPr>
        <p:sp>
          <p:nvSpPr>
            <p:cNvPr id="6" name="Rectangle 2"/>
            <p:cNvSpPr>
              <a:spLocks noChangeArrowheads="1"/>
            </p:cNvSpPr>
            <p:nvPr/>
          </p:nvSpPr>
          <p:spPr bwMode="auto">
            <a:xfrm>
              <a:off x="864" y="1728"/>
              <a:ext cx="1344" cy="72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7" name="Text Box 5"/>
            <p:cNvSpPr txBox="1">
              <a:spLocks noChangeArrowheads="1"/>
            </p:cNvSpPr>
            <p:nvPr/>
          </p:nvSpPr>
          <p:spPr bwMode="auto">
            <a:xfrm>
              <a:off x="902" y="1929"/>
              <a:ext cx="72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b="1">
                  <a:latin typeface="Times New Roman" panose="02020603050405020304" pitchFamily="18" charset="0"/>
                </a:rPr>
                <a:t>F.S.</a:t>
              </a:r>
              <a:r>
                <a:rPr lang="en-US" altLang="en-US">
                  <a:latin typeface="Times New Roman" panose="02020603050405020304" pitchFamily="18" charset="0"/>
                </a:rPr>
                <a:t> = </a:t>
              </a:r>
            </a:p>
          </p:txBody>
        </p:sp>
        <p:sp>
          <p:nvSpPr>
            <p:cNvPr id="8" name="Text Box 6"/>
            <p:cNvSpPr txBox="1">
              <a:spLocks noChangeArrowheads="1"/>
            </p:cNvSpPr>
            <p:nvPr/>
          </p:nvSpPr>
          <p:spPr bwMode="auto">
            <a:xfrm>
              <a:off x="1520" y="1710"/>
              <a:ext cx="588"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l-GR" altLang="en-US" i="1">
                  <a:latin typeface="Times New Roman" panose="02020603050405020304" pitchFamily="18" charset="0"/>
                </a:rPr>
                <a:t>σ</a:t>
              </a:r>
              <a:r>
                <a:rPr lang="en-US" altLang="en-US" baseline="-25000">
                  <a:latin typeface="Times New Roman" panose="02020603050405020304" pitchFamily="18" charset="0"/>
                </a:rPr>
                <a:t>fail</a:t>
              </a:r>
            </a:p>
            <a:p>
              <a:pPr eaLnBrk="1" hangingPunct="1">
                <a:buFontTx/>
                <a:buNone/>
              </a:pPr>
              <a:r>
                <a:rPr lang="el-GR" altLang="en-US" i="1">
                  <a:latin typeface="Times New Roman" panose="02020603050405020304" pitchFamily="18" charset="0"/>
                </a:rPr>
                <a:t>σ</a:t>
              </a:r>
              <a:r>
                <a:rPr lang="en-US" altLang="en-US" baseline="-25000">
                  <a:latin typeface="Times New Roman" panose="02020603050405020304" pitchFamily="18" charset="0"/>
                </a:rPr>
                <a:t>allow</a:t>
              </a:r>
            </a:p>
          </p:txBody>
        </p:sp>
        <p:sp>
          <p:nvSpPr>
            <p:cNvPr id="9" name="Line 7"/>
            <p:cNvSpPr>
              <a:spLocks noChangeShapeType="1"/>
            </p:cNvSpPr>
            <p:nvPr/>
          </p:nvSpPr>
          <p:spPr bwMode="auto">
            <a:xfrm>
              <a:off x="1560" y="2088"/>
              <a:ext cx="46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0" name="Group 16"/>
          <p:cNvGrpSpPr>
            <a:grpSpLocks/>
          </p:cNvGrpSpPr>
          <p:nvPr/>
        </p:nvGrpSpPr>
        <p:grpSpPr bwMode="auto">
          <a:xfrm>
            <a:off x="5181600" y="2514600"/>
            <a:ext cx="2133600" cy="1158875"/>
            <a:chOff x="3264" y="1766"/>
            <a:chExt cx="1344" cy="730"/>
          </a:xfrm>
        </p:grpSpPr>
        <p:sp>
          <p:nvSpPr>
            <p:cNvPr id="11" name="Rectangle 8"/>
            <p:cNvSpPr>
              <a:spLocks noChangeArrowheads="1"/>
            </p:cNvSpPr>
            <p:nvPr/>
          </p:nvSpPr>
          <p:spPr bwMode="auto">
            <a:xfrm>
              <a:off x="3264" y="1824"/>
              <a:ext cx="1344" cy="672"/>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12" name="Text Box 9"/>
            <p:cNvSpPr txBox="1">
              <a:spLocks noChangeArrowheads="1"/>
            </p:cNvSpPr>
            <p:nvPr/>
          </p:nvSpPr>
          <p:spPr bwMode="auto">
            <a:xfrm>
              <a:off x="3312" y="1977"/>
              <a:ext cx="72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b="1">
                  <a:latin typeface="Times New Roman" panose="02020603050405020304" pitchFamily="18" charset="0"/>
                </a:rPr>
                <a:t>F.S.</a:t>
              </a:r>
              <a:r>
                <a:rPr lang="en-US" altLang="en-US">
                  <a:latin typeface="Times New Roman" panose="02020603050405020304" pitchFamily="18" charset="0"/>
                </a:rPr>
                <a:t> =</a:t>
              </a:r>
              <a:r>
                <a:rPr lang="en-US" altLang="en-US" sz="2400">
                  <a:latin typeface="Times New Roman" panose="02020603050405020304" pitchFamily="18" charset="0"/>
                </a:rPr>
                <a:t> </a:t>
              </a:r>
            </a:p>
          </p:txBody>
        </p:sp>
        <p:sp>
          <p:nvSpPr>
            <p:cNvPr id="13" name="Text Box 10"/>
            <p:cNvSpPr txBox="1">
              <a:spLocks noChangeArrowheads="1"/>
            </p:cNvSpPr>
            <p:nvPr/>
          </p:nvSpPr>
          <p:spPr bwMode="auto">
            <a:xfrm>
              <a:off x="3968" y="1766"/>
              <a:ext cx="533"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l-GR" altLang="en-US" i="1">
                  <a:latin typeface="Times New Roman" panose="02020603050405020304" pitchFamily="18" charset="0"/>
                  <a:cs typeface="Times New Roman" panose="02020603050405020304" pitchFamily="18" charset="0"/>
                </a:rPr>
                <a:t>τ</a:t>
              </a:r>
              <a:r>
                <a:rPr lang="en-US" altLang="en-US" baseline="-25000">
                  <a:latin typeface="Times New Roman" panose="02020603050405020304" pitchFamily="18" charset="0"/>
                </a:rPr>
                <a:t>fail</a:t>
              </a:r>
            </a:p>
            <a:p>
              <a:pPr eaLnBrk="1" hangingPunct="1">
                <a:buFontTx/>
                <a:buNone/>
              </a:pPr>
              <a:r>
                <a:rPr lang="el-GR" altLang="en-US" i="1">
                  <a:latin typeface="Times New Roman" panose="02020603050405020304" pitchFamily="18" charset="0"/>
                  <a:cs typeface="Times New Roman" panose="02020603050405020304" pitchFamily="18" charset="0"/>
                </a:rPr>
                <a:t>τ</a:t>
              </a:r>
              <a:r>
                <a:rPr lang="en-US" altLang="en-US" baseline="-25000">
                  <a:latin typeface="Times New Roman" panose="02020603050405020304" pitchFamily="18" charset="0"/>
                </a:rPr>
                <a:t>allow</a:t>
              </a:r>
            </a:p>
          </p:txBody>
        </p:sp>
        <p:sp>
          <p:nvSpPr>
            <p:cNvPr id="14" name="Line 11"/>
            <p:cNvSpPr>
              <a:spLocks noChangeShapeType="1"/>
            </p:cNvSpPr>
            <p:nvPr/>
          </p:nvSpPr>
          <p:spPr bwMode="auto">
            <a:xfrm>
              <a:off x="3984" y="2136"/>
              <a:ext cx="40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5" name="Text Box 12"/>
          <p:cNvSpPr txBox="1">
            <a:spLocks noChangeArrowheads="1"/>
          </p:cNvSpPr>
          <p:nvPr/>
        </p:nvSpPr>
        <p:spPr bwMode="auto">
          <a:xfrm>
            <a:off x="228600" y="3810000"/>
            <a:ext cx="8534400"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r>
              <a:rPr lang="en-US" altLang="en-US"/>
              <a:t>In all the equations, F.S. is chosen to be greater than 1,  to avoid potential for failure.</a:t>
            </a:r>
          </a:p>
          <a:p>
            <a:pPr eaLnBrk="1" hangingPunct="1"/>
            <a:r>
              <a:rPr lang="en-US" altLang="en-US"/>
              <a:t>Specific values will depend on types of material used and its intended purpose.</a:t>
            </a:r>
          </a:p>
        </p:txBody>
      </p:sp>
    </p:spTree>
    <p:extLst>
      <p:ext uri="{BB962C8B-B14F-4D97-AF65-F5344CB8AC3E}">
        <p14:creationId xmlns:p14="http://schemas.microsoft.com/office/powerpoint/2010/main" val="34577011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804D8869-01E4-433D-902C-CC534C853400}" type="slidenum">
              <a:rPr lang="en-US">
                <a:latin typeface="Arial" panose="020B0604020202020204" pitchFamily="34" charset="0"/>
              </a:rPr>
              <a:pPr eaLnBrk="1" hangingPunct="1"/>
              <a:t>84</a:t>
            </a:fld>
            <a:endParaRPr lang="en-US">
              <a:latin typeface="Arial" panose="020B0604020202020204" pitchFamily="34" charset="0"/>
            </a:endParaRPr>
          </a:p>
        </p:txBody>
      </p:sp>
      <p:sp>
        <p:nvSpPr>
          <p:cNvPr id="3" name="Rectangle 3"/>
          <p:cNvSpPr>
            <a:spLocks noGrp="1" noChangeArrowheads="1"/>
          </p:cNvSpPr>
          <p:nvPr>
            <p:ph type="title"/>
          </p:nvPr>
        </p:nvSpPr>
        <p:spPr>
          <a:xfrm>
            <a:off x="57150" y="485775"/>
            <a:ext cx="8763000" cy="457200"/>
          </a:xfrm>
        </p:spPr>
        <p:txBody>
          <a:bodyPr/>
          <a:lstStyle/>
          <a:p>
            <a:pPr eaLnBrk="1" hangingPunct="1"/>
            <a:r>
              <a:rPr lang="en-US" altLang="en-US"/>
              <a:t>1.7 DESIGN OF SIMPLE CONNECTIONS</a:t>
            </a:r>
          </a:p>
        </p:txBody>
      </p:sp>
      <p:sp>
        <p:nvSpPr>
          <p:cNvPr id="4" name="Rectangle 4"/>
          <p:cNvSpPr txBox="1">
            <a:spLocks noChangeArrowheads="1"/>
          </p:cNvSpPr>
          <p:nvPr/>
        </p:nvSpPr>
        <p:spPr bwMode="auto">
          <a:xfrm>
            <a:off x="228600" y="1066800"/>
            <a:ext cx="8737600" cy="91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lnSpc>
                <a:spcPct val="90000"/>
              </a:lnSpc>
            </a:pPr>
            <a:r>
              <a:rPr lang="en-US" altLang="en-US"/>
              <a:t>To determine area of section subjected to a </a:t>
            </a:r>
            <a:r>
              <a:rPr lang="en-US" altLang="en-US" i="1"/>
              <a:t>normal force</a:t>
            </a:r>
            <a:r>
              <a:rPr lang="en-US" altLang="en-US"/>
              <a:t>, use</a:t>
            </a:r>
          </a:p>
        </p:txBody>
      </p:sp>
      <p:sp>
        <p:nvSpPr>
          <p:cNvPr id="5" name="Rectangle 2"/>
          <p:cNvSpPr>
            <a:spLocks noChangeArrowheads="1"/>
          </p:cNvSpPr>
          <p:nvPr/>
        </p:nvSpPr>
        <p:spPr bwMode="auto">
          <a:xfrm>
            <a:off x="3200400" y="2057400"/>
            <a:ext cx="1981200" cy="11430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6" name="Text Box 5"/>
          <p:cNvSpPr txBox="1">
            <a:spLocks noChangeArrowheads="1"/>
          </p:cNvSpPr>
          <p:nvPr/>
        </p:nvSpPr>
        <p:spPr bwMode="auto">
          <a:xfrm>
            <a:off x="3460750" y="2352675"/>
            <a:ext cx="7794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A</a:t>
            </a:r>
            <a:r>
              <a:rPr lang="en-US" altLang="en-US">
                <a:latin typeface="Times New Roman" panose="02020603050405020304" pitchFamily="18" charset="0"/>
              </a:rPr>
              <a:t> = </a:t>
            </a:r>
          </a:p>
        </p:txBody>
      </p:sp>
      <p:sp>
        <p:nvSpPr>
          <p:cNvPr id="7" name="Text Box 6"/>
          <p:cNvSpPr txBox="1">
            <a:spLocks noChangeArrowheads="1"/>
          </p:cNvSpPr>
          <p:nvPr/>
        </p:nvSpPr>
        <p:spPr bwMode="auto">
          <a:xfrm>
            <a:off x="4114800" y="2082800"/>
            <a:ext cx="933450" cy="103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P</a:t>
            </a:r>
            <a:endParaRPr lang="en-US" altLang="en-US" baseline="-25000">
              <a:latin typeface="Times New Roman" panose="02020603050405020304" pitchFamily="18" charset="0"/>
            </a:endParaRPr>
          </a:p>
          <a:p>
            <a:pPr eaLnBrk="1" hangingPunct="1">
              <a:buFontTx/>
              <a:buNone/>
            </a:pPr>
            <a:r>
              <a:rPr lang="el-GR" altLang="en-US" i="1">
                <a:latin typeface="Times New Roman" panose="02020603050405020304" pitchFamily="18" charset="0"/>
              </a:rPr>
              <a:t>σ</a:t>
            </a:r>
            <a:r>
              <a:rPr lang="en-US" altLang="en-US" baseline="-25000">
                <a:latin typeface="Times New Roman" panose="02020603050405020304" pitchFamily="18" charset="0"/>
              </a:rPr>
              <a:t>allow</a:t>
            </a:r>
          </a:p>
        </p:txBody>
      </p:sp>
      <p:sp>
        <p:nvSpPr>
          <p:cNvPr id="8" name="Line 7"/>
          <p:cNvSpPr>
            <a:spLocks noChangeShapeType="1"/>
          </p:cNvSpPr>
          <p:nvPr/>
        </p:nvSpPr>
        <p:spPr bwMode="auto">
          <a:xfrm>
            <a:off x="4114800" y="2641600"/>
            <a:ext cx="60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 name="Group 16"/>
          <p:cNvGrpSpPr>
            <a:grpSpLocks/>
          </p:cNvGrpSpPr>
          <p:nvPr/>
        </p:nvGrpSpPr>
        <p:grpSpPr bwMode="auto">
          <a:xfrm>
            <a:off x="3200400" y="4267200"/>
            <a:ext cx="1752600" cy="1219200"/>
            <a:chOff x="2112" y="2688"/>
            <a:chExt cx="1104" cy="768"/>
          </a:xfrm>
        </p:grpSpPr>
        <p:sp>
          <p:nvSpPr>
            <p:cNvPr id="10" name="Rectangle 8"/>
            <p:cNvSpPr>
              <a:spLocks noChangeArrowheads="1"/>
            </p:cNvSpPr>
            <p:nvPr/>
          </p:nvSpPr>
          <p:spPr bwMode="auto">
            <a:xfrm>
              <a:off x="2112" y="2688"/>
              <a:ext cx="1104" cy="768"/>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11" name="Text Box 9"/>
            <p:cNvSpPr txBox="1">
              <a:spLocks noChangeArrowheads="1"/>
            </p:cNvSpPr>
            <p:nvPr/>
          </p:nvSpPr>
          <p:spPr bwMode="auto">
            <a:xfrm>
              <a:off x="2208" y="2889"/>
              <a:ext cx="491"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A</a:t>
              </a:r>
              <a:r>
                <a:rPr lang="en-US" altLang="en-US">
                  <a:latin typeface="Times New Roman" panose="02020603050405020304" pitchFamily="18" charset="0"/>
                </a:rPr>
                <a:t> = </a:t>
              </a:r>
            </a:p>
          </p:txBody>
        </p:sp>
        <p:sp>
          <p:nvSpPr>
            <p:cNvPr id="12" name="Text Box 10"/>
            <p:cNvSpPr txBox="1">
              <a:spLocks noChangeArrowheads="1"/>
            </p:cNvSpPr>
            <p:nvPr/>
          </p:nvSpPr>
          <p:spPr bwMode="auto">
            <a:xfrm>
              <a:off x="2596" y="2702"/>
              <a:ext cx="533" cy="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cs typeface="Times New Roman" panose="02020603050405020304" pitchFamily="18" charset="0"/>
                </a:rPr>
                <a:t>V</a:t>
              </a:r>
              <a:endParaRPr lang="en-US" altLang="en-US" baseline="-25000">
                <a:latin typeface="Times New Roman" panose="02020603050405020304" pitchFamily="18" charset="0"/>
              </a:endParaRPr>
            </a:p>
            <a:p>
              <a:pPr eaLnBrk="1" hangingPunct="1">
                <a:buFontTx/>
                <a:buNone/>
              </a:pPr>
              <a:r>
                <a:rPr lang="el-GR" altLang="en-US" i="1">
                  <a:latin typeface="Times New Roman" panose="02020603050405020304" pitchFamily="18" charset="0"/>
                  <a:cs typeface="Times New Roman" panose="02020603050405020304" pitchFamily="18" charset="0"/>
                </a:rPr>
                <a:t>τ</a:t>
              </a:r>
              <a:r>
                <a:rPr lang="en-US" altLang="en-US" baseline="-25000">
                  <a:latin typeface="Times New Roman" panose="02020603050405020304" pitchFamily="18" charset="0"/>
                </a:rPr>
                <a:t>allow</a:t>
              </a:r>
            </a:p>
          </p:txBody>
        </p:sp>
        <p:sp>
          <p:nvSpPr>
            <p:cNvPr id="13" name="Line 11"/>
            <p:cNvSpPr>
              <a:spLocks noChangeShapeType="1"/>
            </p:cNvSpPr>
            <p:nvPr/>
          </p:nvSpPr>
          <p:spPr bwMode="auto">
            <a:xfrm>
              <a:off x="2620" y="3048"/>
              <a:ext cx="38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4" name="Rectangle 13"/>
          <p:cNvSpPr>
            <a:spLocks noChangeArrowheads="1"/>
          </p:cNvSpPr>
          <p:nvPr/>
        </p:nvSpPr>
        <p:spPr bwMode="auto">
          <a:xfrm>
            <a:off x="203200" y="3505200"/>
            <a:ext cx="8737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lnSpc>
                <a:spcPct val="90000"/>
              </a:lnSpc>
            </a:pPr>
            <a:r>
              <a:rPr lang="en-US" altLang="en-US"/>
              <a:t>To determine area of section subjected to a </a:t>
            </a:r>
            <a:r>
              <a:rPr lang="en-US" altLang="en-US" i="1"/>
              <a:t>shear force</a:t>
            </a:r>
            <a:r>
              <a:rPr lang="en-US" altLang="en-US"/>
              <a:t>, use</a:t>
            </a:r>
          </a:p>
        </p:txBody>
      </p:sp>
    </p:spTree>
    <p:extLst>
      <p:ext uri="{BB962C8B-B14F-4D97-AF65-F5344CB8AC3E}">
        <p14:creationId xmlns:p14="http://schemas.microsoft.com/office/powerpoint/2010/main" val="3327971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6F6C8F95-C0FB-48AC-AA3B-00A2C04CBB57}" type="slidenum">
              <a:rPr lang="en-US">
                <a:latin typeface="Arial" panose="020B0604020202020204" pitchFamily="34" charset="0"/>
              </a:rPr>
              <a:pPr eaLnBrk="1" hangingPunct="1"/>
              <a:t>85</a:t>
            </a:fld>
            <a:endParaRPr lang="en-US">
              <a:latin typeface="Arial" panose="020B0604020202020204" pitchFamily="34" charset="0"/>
            </a:endParaRPr>
          </a:p>
        </p:txBody>
      </p:sp>
      <p:sp>
        <p:nvSpPr>
          <p:cNvPr id="3" name="Rectangle 3"/>
          <p:cNvSpPr>
            <a:spLocks noGrp="1" noChangeArrowheads="1"/>
          </p:cNvSpPr>
          <p:nvPr>
            <p:ph type="title"/>
          </p:nvPr>
        </p:nvSpPr>
        <p:spPr>
          <a:xfrm>
            <a:off x="57150" y="485775"/>
            <a:ext cx="8763000" cy="457200"/>
          </a:xfrm>
        </p:spPr>
        <p:txBody>
          <a:bodyPr/>
          <a:lstStyle/>
          <a:p>
            <a:pPr eaLnBrk="1" hangingPunct="1"/>
            <a:r>
              <a:rPr lang="en-US" altLang="en-US"/>
              <a:t>1.7 DESIGN OF SIMPLE CONNECTIONS</a:t>
            </a:r>
          </a:p>
        </p:txBody>
      </p:sp>
      <p:sp>
        <p:nvSpPr>
          <p:cNvPr id="4" name="Rectangle 4"/>
          <p:cNvSpPr txBox="1">
            <a:spLocks noChangeArrowheads="1"/>
          </p:cNvSpPr>
          <p:nvPr/>
        </p:nvSpPr>
        <p:spPr bwMode="auto">
          <a:xfrm>
            <a:off x="228600" y="1066800"/>
            <a:ext cx="8737600" cy="7826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lnSpc>
                <a:spcPct val="90000"/>
              </a:lnSpc>
              <a:buFontTx/>
              <a:buNone/>
            </a:pPr>
            <a:r>
              <a:rPr lang="en-US" altLang="en-US" b="1">
                <a:solidFill>
                  <a:srgbClr val="CC3300"/>
                </a:solidFill>
              </a:rPr>
              <a:t>Cross-sectional area of a tension member</a:t>
            </a:r>
          </a:p>
        </p:txBody>
      </p:sp>
      <p:sp>
        <p:nvSpPr>
          <p:cNvPr id="5" name="Text Box 13"/>
          <p:cNvSpPr txBox="1">
            <a:spLocks noChangeArrowheads="1"/>
          </p:cNvSpPr>
          <p:nvPr/>
        </p:nvSpPr>
        <p:spPr bwMode="auto">
          <a:xfrm>
            <a:off x="304800" y="3810000"/>
            <a:ext cx="7924800" cy="145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b="1">
                <a:solidFill>
                  <a:srgbClr val="CC3300"/>
                </a:solidFill>
              </a:rPr>
              <a:t>Condition:</a:t>
            </a:r>
            <a:r>
              <a:rPr lang="en-US" altLang="en-US" i="1"/>
              <a:t> </a:t>
            </a:r>
          </a:p>
          <a:p>
            <a:pPr eaLnBrk="1" hangingPunct="1">
              <a:buFontTx/>
              <a:buNone/>
            </a:pPr>
            <a:r>
              <a:rPr lang="en-US" altLang="en-US"/>
              <a:t>The force has a line of action that passes through the centroid of the cross section.</a:t>
            </a:r>
          </a:p>
        </p:txBody>
      </p:sp>
      <p:pic>
        <p:nvPicPr>
          <p:cNvPr id="6" name="Picture 16" descr="AACLOOB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2667000"/>
            <a:ext cx="4419600"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ACLOOA0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524000"/>
            <a:ext cx="4648200"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227393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82B04784-2E90-4AE1-9552-AD1C71612387}" type="slidenum">
              <a:rPr lang="en-US">
                <a:latin typeface="Arial" panose="020B0604020202020204" pitchFamily="34" charset="0"/>
              </a:rPr>
              <a:pPr eaLnBrk="1" hangingPunct="1"/>
              <a:t>86</a:t>
            </a:fld>
            <a:endParaRPr lang="en-US">
              <a:latin typeface="Arial" panose="020B0604020202020204" pitchFamily="34" charset="0"/>
            </a:endParaRPr>
          </a:p>
        </p:txBody>
      </p:sp>
      <p:sp>
        <p:nvSpPr>
          <p:cNvPr id="3" name="Rectangle 3"/>
          <p:cNvSpPr>
            <a:spLocks noGrp="1" noChangeArrowheads="1"/>
          </p:cNvSpPr>
          <p:nvPr>
            <p:ph type="title"/>
          </p:nvPr>
        </p:nvSpPr>
        <p:spPr>
          <a:xfrm>
            <a:off x="57150" y="485775"/>
            <a:ext cx="8763000" cy="457200"/>
          </a:xfrm>
        </p:spPr>
        <p:txBody>
          <a:bodyPr/>
          <a:lstStyle/>
          <a:p>
            <a:pPr eaLnBrk="1" hangingPunct="1"/>
            <a:r>
              <a:rPr lang="en-US" altLang="en-US"/>
              <a:t>1.7 DESIGN OF SIMPLE CONNECTIONS</a:t>
            </a:r>
          </a:p>
        </p:txBody>
      </p:sp>
      <p:sp>
        <p:nvSpPr>
          <p:cNvPr id="4" name="Rectangle 4"/>
          <p:cNvSpPr txBox="1">
            <a:spLocks noChangeArrowheads="1"/>
          </p:cNvSpPr>
          <p:nvPr/>
        </p:nvSpPr>
        <p:spPr bwMode="auto">
          <a:xfrm>
            <a:off x="76200" y="1066800"/>
            <a:ext cx="9067800" cy="99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buFontTx/>
              <a:buNone/>
            </a:pPr>
            <a:r>
              <a:rPr lang="en-US" altLang="en-US" b="1">
                <a:solidFill>
                  <a:srgbClr val="CC3300"/>
                </a:solidFill>
              </a:rPr>
              <a:t>Cross-sectional area of a connecter subjected to shear</a:t>
            </a:r>
          </a:p>
        </p:txBody>
      </p:sp>
      <p:sp>
        <p:nvSpPr>
          <p:cNvPr id="5" name="Text Box 15"/>
          <p:cNvSpPr txBox="1">
            <a:spLocks noChangeArrowheads="1"/>
          </p:cNvSpPr>
          <p:nvPr/>
        </p:nvSpPr>
        <p:spPr bwMode="auto">
          <a:xfrm>
            <a:off x="304800" y="4286250"/>
            <a:ext cx="8458200"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b="1">
                <a:solidFill>
                  <a:srgbClr val="CC3300"/>
                </a:solidFill>
              </a:rPr>
              <a:t>Assumption:</a:t>
            </a:r>
            <a:r>
              <a:rPr lang="en-US" altLang="en-US" i="1"/>
              <a:t> </a:t>
            </a:r>
          </a:p>
          <a:p>
            <a:pPr eaLnBrk="1" hangingPunct="1">
              <a:buFontTx/>
              <a:buNone/>
            </a:pPr>
            <a:r>
              <a:rPr lang="en-US" altLang="en-US"/>
              <a:t>If bolt is loose or clamping force of bolt is unknown, assume frictional force between plates to be negligible.</a:t>
            </a:r>
          </a:p>
        </p:txBody>
      </p:sp>
      <p:pic>
        <p:nvPicPr>
          <p:cNvPr id="6" name="Picture 18" descr="AACLOOD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2063750"/>
            <a:ext cx="5715000"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AACLOOC0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63738"/>
            <a:ext cx="3200400" cy="230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92524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62650103-63A8-417C-9FDD-B7A7C419CFAF}" type="slidenum">
              <a:rPr lang="en-US">
                <a:latin typeface="Arial" panose="020B0604020202020204" pitchFamily="34" charset="0"/>
              </a:rPr>
              <a:pPr eaLnBrk="1" hangingPunct="1"/>
              <a:t>87</a:t>
            </a:fld>
            <a:endParaRPr lang="en-US">
              <a:latin typeface="Arial" panose="020B0604020202020204" pitchFamily="34" charset="0"/>
            </a:endParaRPr>
          </a:p>
        </p:txBody>
      </p:sp>
      <p:sp>
        <p:nvSpPr>
          <p:cNvPr id="3" name="Text Box 14"/>
          <p:cNvSpPr txBox="1">
            <a:spLocks noChangeArrowheads="1"/>
          </p:cNvSpPr>
          <p:nvPr/>
        </p:nvSpPr>
        <p:spPr bwMode="auto">
          <a:xfrm>
            <a:off x="304800" y="2533650"/>
            <a:ext cx="4267200" cy="3252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b="1">
                <a:solidFill>
                  <a:srgbClr val="CC3300"/>
                </a:solidFill>
              </a:rPr>
              <a:t>Assumptions: </a:t>
            </a:r>
          </a:p>
          <a:p>
            <a:pPr eaLnBrk="1" hangingPunct="1">
              <a:buFontTx/>
              <a:buAutoNum type="arabicPeriod"/>
            </a:pPr>
            <a:r>
              <a:rPr lang="en-US" altLang="en-US">
                <a:latin typeface="Times New Roman" panose="02020603050405020304" pitchFamily="18" charset="0"/>
              </a:rPr>
              <a:t>(</a:t>
            </a:r>
            <a:r>
              <a:rPr lang="el-GR" altLang="en-US">
                <a:latin typeface="Times New Roman" panose="02020603050405020304" pitchFamily="18" charset="0"/>
              </a:rPr>
              <a:t>σ</a:t>
            </a:r>
            <a:r>
              <a:rPr lang="en-US" altLang="en-US" i="1" baseline="-25000">
                <a:latin typeface="Times New Roman" panose="02020603050405020304" pitchFamily="18" charset="0"/>
              </a:rPr>
              <a:t>b</a:t>
            </a:r>
            <a:r>
              <a:rPr lang="en-US" altLang="en-US">
                <a:latin typeface="Times New Roman" panose="02020603050405020304" pitchFamily="18" charset="0"/>
              </a:rPr>
              <a:t>)</a:t>
            </a:r>
            <a:r>
              <a:rPr lang="en-US" altLang="en-US" baseline="-25000">
                <a:latin typeface="Times New Roman" panose="02020603050405020304" pitchFamily="18" charset="0"/>
              </a:rPr>
              <a:t>allow</a:t>
            </a:r>
            <a:r>
              <a:rPr lang="en-US" altLang="en-US"/>
              <a:t> of concrete &lt; </a:t>
            </a:r>
            <a:r>
              <a:rPr lang="en-US" altLang="en-US">
                <a:latin typeface="Times New Roman" panose="02020603050405020304" pitchFamily="18" charset="0"/>
              </a:rPr>
              <a:t>(</a:t>
            </a:r>
            <a:r>
              <a:rPr lang="el-GR" altLang="en-US">
                <a:latin typeface="Times New Roman" panose="02020603050405020304" pitchFamily="18" charset="0"/>
              </a:rPr>
              <a:t>σ</a:t>
            </a:r>
            <a:r>
              <a:rPr lang="en-US" altLang="en-US" baseline="-25000">
                <a:latin typeface="Times New Roman" panose="02020603050405020304" pitchFamily="18" charset="0"/>
              </a:rPr>
              <a:t>b</a:t>
            </a:r>
            <a:r>
              <a:rPr lang="en-US" altLang="en-US">
                <a:latin typeface="Times New Roman" panose="02020603050405020304" pitchFamily="18" charset="0"/>
              </a:rPr>
              <a:t>)</a:t>
            </a:r>
            <a:r>
              <a:rPr lang="en-US" altLang="en-US" baseline="-25000">
                <a:latin typeface="Times New Roman" panose="02020603050405020304" pitchFamily="18" charset="0"/>
              </a:rPr>
              <a:t>allow</a:t>
            </a:r>
            <a:r>
              <a:rPr lang="en-US" altLang="en-US"/>
              <a:t> of base plate</a:t>
            </a:r>
          </a:p>
          <a:p>
            <a:pPr eaLnBrk="1" hangingPunct="1">
              <a:buFontTx/>
              <a:buAutoNum type="arabicPeriod"/>
            </a:pPr>
            <a:r>
              <a:rPr lang="en-US" altLang="en-US"/>
              <a:t>Bearing stress is uniformly distributed between plate and concrete</a:t>
            </a:r>
          </a:p>
        </p:txBody>
      </p:sp>
      <p:sp>
        <p:nvSpPr>
          <p:cNvPr id="4" name="Rectangle 3"/>
          <p:cNvSpPr>
            <a:spLocks noGrp="1" noChangeArrowheads="1"/>
          </p:cNvSpPr>
          <p:nvPr>
            <p:ph type="title"/>
          </p:nvPr>
        </p:nvSpPr>
        <p:spPr>
          <a:xfrm>
            <a:off x="57150" y="485775"/>
            <a:ext cx="8763000" cy="457200"/>
          </a:xfrm>
        </p:spPr>
        <p:txBody>
          <a:bodyPr/>
          <a:lstStyle/>
          <a:p>
            <a:pPr eaLnBrk="1" hangingPunct="1"/>
            <a:r>
              <a:rPr lang="en-US" altLang="en-US"/>
              <a:t>1.7 DESIGN OF SIMPLE CONNECTIONS</a:t>
            </a:r>
          </a:p>
        </p:txBody>
      </p:sp>
      <p:sp>
        <p:nvSpPr>
          <p:cNvPr id="5" name="Rectangle 4"/>
          <p:cNvSpPr txBox="1">
            <a:spLocks noChangeArrowheads="1"/>
          </p:cNvSpPr>
          <p:nvPr/>
        </p:nvSpPr>
        <p:spPr bwMode="auto">
          <a:xfrm>
            <a:off x="228600" y="1066800"/>
            <a:ext cx="8529638" cy="144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buFontTx/>
              <a:buNone/>
            </a:pPr>
            <a:r>
              <a:rPr lang="en-US" altLang="en-US" b="1">
                <a:solidFill>
                  <a:srgbClr val="CC3300"/>
                </a:solidFill>
              </a:rPr>
              <a:t>Required area to resist bearing</a:t>
            </a:r>
          </a:p>
          <a:p>
            <a:pPr marL="533400" indent="-533400">
              <a:lnSpc>
                <a:spcPct val="90000"/>
              </a:lnSpc>
            </a:pPr>
            <a:r>
              <a:rPr lang="en-US" altLang="en-US"/>
              <a:t>Bearing stress is normal stress produced by the </a:t>
            </a:r>
            <a:r>
              <a:rPr lang="en-US" altLang="en-US" i="1"/>
              <a:t>compression</a:t>
            </a:r>
            <a:r>
              <a:rPr lang="en-US" altLang="en-US"/>
              <a:t> of one surface against another.</a:t>
            </a:r>
          </a:p>
        </p:txBody>
      </p:sp>
      <p:sp>
        <p:nvSpPr>
          <p:cNvPr id="6" name="Rectangle 12"/>
          <p:cNvSpPr>
            <a:spLocks noChangeArrowheads="1"/>
          </p:cNvSpPr>
          <p:nvPr/>
        </p:nvSpPr>
        <p:spPr bwMode="auto">
          <a:xfrm>
            <a:off x="533400" y="3048000"/>
            <a:ext cx="7975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lnSpc>
                <a:spcPct val="90000"/>
              </a:lnSpc>
              <a:buFontTx/>
              <a:buNone/>
            </a:pPr>
            <a:endParaRPr lang="en-US" altLang="en-US" sz="1800"/>
          </a:p>
        </p:txBody>
      </p:sp>
      <p:pic>
        <p:nvPicPr>
          <p:cNvPr id="7" name="Picture 15" descr="AACLOOE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2438400"/>
            <a:ext cx="35242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359815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6F26A445-2F96-4C1F-A203-A080E01F012A}" type="slidenum">
              <a:rPr lang="en-US">
                <a:latin typeface="Arial" panose="020B0604020202020204" pitchFamily="34" charset="0"/>
              </a:rPr>
              <a:pPr eaLnBrk="1" hangingPunct="1"/>
              <a:t>88</a:t>
            </a:fld>
            <a:endParaRPr lang="en-US">
              <a:latin typeface="Arial" panose="020B0604020202020204" pitchFamily="34" charset="0"/>
            </a:endParaRPr>
          </a:p>
        </p:txBody>
      </p:sp>
      <p:pic>
        <p:nvPicPr>
          <p:cNvPr id="3" name="Picture 16" descr="AACLOOF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429000"/>
            <a:ext cx="2971800" cy="286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Grp="1" noChangeArrowheads="1"/>
          </p:cNvSpPr>
          <p:nvPr>
            <p:ph type="title"/>
          </p:nvPr>
        </p:nvSpPr>
        <p:spPr>
          <a:xfrm>
            <a:off x="57150" y="485775"/>
            <a:ext cx="8763000" cy="457200"/>
          </a:xfrm>
        </p:spPr>
        <p:txBody>
          <a:bodyPr/>
          <a:lstStyle/>
          <a:p>
            <a:pPr eaLnBrk="1" hangingPunct="1"/>
            <a:r>
              <a:rPr lang="en-US" altLang="en-US"/>
              <a:t>1.7 DESIGN OF SIMPLE CONNECTIONS</a:t>
            </a:r>
          </a:p>
        </p:txBody>
      </p:sp>
      <p:sp>
        <p:nvSpPr>
          <p:cNvPr id="5" name="Rectangle 4"/>
          <p:cNvSpPr txBox="1">
            <a:spLocks noChangeArrowheads="1"/>
          </p:cNvSpPr>
          <p:nvPr/>
        </p:nvSpPr>
        <p:spPr bwMode="auto">
          <a:xfrm>
            <a:off x="228600" y="1676400"/>
            <a:ext cx="8737600" cy="2057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400" indent="-533400">
              <a:lnSpc>
                <a:spcPct val="90000"/>
              </a:lnSpc>
            </a:pPr>
            <a:r>
              <a:rPr lang="en-US" altLang="en-US"/>
              <a:t>Although actual shear-stress distribution along rod difficult to determine, we assume it is </a:t>
            </a:r>
            <a:r>
              <a:rPr lang="en-US" altLang="en-US" i="1"/>
              <a:t>uniform</a:t>
            </a:r>
            <a:r>
              <a:rPr lang="en-US" altLang="en-US"/>
              <a:t>.</a:t>
            </a:r>
          </a:p>
          <a:p>
            <a:pPr marL="533400" indent="-533400">
              <a:lnSpc>
                <a:spcPct val="90000"/>
              </a:lnSpc>
            </a:pPr>
            <a:r>
              <a:rPr lang="en-US" altLang="en-US"/>
              <a:t>Thus use </a:t>
            </a:r>
            <a:r>
              <a:rPr lang="en-US" altLang="en-US" i="1">
                <a:latin typeface="Times New Roman" panose="02020603050405020304" pitchFamily="18" charset="0"/>
              </a:rPr>
              <a:t>A</a:t>
            </a:r>
            <a:r>
              <a:rPr lang="en-US" altLang="en-US">
                <a:latin typeface="Times New Roman" panose="02020603050405020304" pitchFamily="18" charset="0"/>
              </a:rPr>
              <a:t> = </a:t>
            </a:r>
            <a:r>
              <a:rPr lang="en-US" altLang="en-US" i="1">
                <a:latin typeface="Times New Roman" panose="02020603050405020304" pitchFamily="18" charset="0"/>
              </a:rPr>
              <a:t>V</a:t>
            </a:r>
            <a:r>
              <a:rPr lang="en-US" altLang="en-US">
                <a:latin typeface="Times New Roman" panose="02020603050405020304" pitchFamily="18" charset="0"/>
              </a:rPr>
              <a:t> / </a:t>
            </a:r>
            <a:r>
              <a:rPr lang="el-GR" altLang="en-US" i="1">
                <a:latin typeface="Times New Roman" panose="02020603050405020304" pitchFamily="18" charset="0"/>
                <a:cs typeface="Times New Roman" panose="02020603050405020304" pitchFamily="18" charset="0"/>
              </a:rPr>
              <a:t>τ</a:t>
            </a:r>
            <a:r>
              <a:rPr lang="en-US" altLang="en-US" baseline="-25000">
                <a:latin typeface="Times New Roman" panose="02020603050405020304" pitchFamily="18" charset="0"/>
              </a:rPr>
              <a:t>allow</a:t>
            </a:r>
            <a:r>
              <a:rPr lang="en-US" altLang="en-US"/>
              <a:t> to calculate </a:t>
            </a:r>
            <a:r>
              <a:rPr lang="en-US" altLang="en-US" i="1">
                <a:latin typeface="Times New Roman" panose="02020603050405020304" pitchFamily="18" charset="0"/>
              </a:rPr>
              <a:t>l</a:t>
            </a:r>
            <a:r>
              <a:rPr lang="en-US" altLang="en-US"/>
              <a:t>, provided </a:t>
            </a:r>
            <a:r>
              <a:rPr lang="en-US" altLang="en-US" i="1">
                <a:latin typeface="Times New Roman" panose="02020603050405020304" pitchFamily="18" charset="0"/>
              </a:rPr>
              <a:t>d</a:t>
            </a:r>
            <a:r>
              <a:rPr lang="en-US" altLang="en-US"/>
              <a:t> and </a:t>
            </a:r>
            <a:r>
              <a:rPr lang="el-GR" altLang="en-US" i="1">
                <a:latin typeface="Times New Roman" panose="02020603050405020304" pitchFamily="18" charset="0"/>
                <a:cs typeface="Times New Roman" panose="02020603050405020304" pitchFamily="18" charset="0"/>
              </a:rPr>
              <a:t>τ</a:t>
            </a:r>
            <a:r>
              <a:rPr lang="en-US" altLang="en-US" baseline="-25000">
                <a:latin typeface="Times New Roman" panose="02020603050405020304" pitchFamily="18" charset="0"/>
              </a:rPr>
              <a:t>allow</a:t>
            </a:r>
            <a:r>
              <a:rPr lang="en-US" altLang="en-US"/>
              <a:t> is known.</a:t>
            </a:r>
            <a:endParaRPr lang="en-US" altLang="en-US" b="1">
              <a:solidFill>
                <a:srgbClr val="CC3300"/>
              </a:solidFill>
            </a:endParaRPr>
          </a:p>
        </p:txBody>
      </p:sp>
      <p:sp>
        <p:nvSpPr>
          <p:cNvPr id="6" name="Rectangle 14"/>
          <p:cNvSpPr>
            <a:spLocks noChangeArrowheads="1"/>
          </p:cNvSpPr>
          <p:nvPr/>
        </p:nvSpPr>
        <p:spPr bwMode="auto">
          <a:xfrm>
            <a:off x="228600" y="1066800"/>
            <a:ext cx="8915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lnSpc>
                <a:spcPct val="90000"/>
              </a:lnSpc>
              <a:buFontTx/>
              <a:buNone/>
            </a:pPr>
            <a:r>
              <a:rPr lang="en-US" altLang="en-US" b="1">
                <a:solidFill>
                  <a:srgbClr val="CC3300"/>
                </a:solidFill>
              </a:rPr>
              <a:t>Required area to resist shear caused by axial load</a:t>
            </a:r>
          </a:p>
        </p:txBody>
      </p:sp>
      <p:pic>
        <p:nvPicPr>
          <p:cNvPr id="7" name="Picture 15" descr="AACLOOG0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733800"/>
            <a:ext cx="3886200"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88787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ACAECC35-B7E3-47FC-AB82-3D79014C21CE}" type="slidenum">
              <a:rPr lang="en-US">
                <a:latin typeface="Arial" panose="020B0604020202020204" pitchFamily="34" charset="0"/>
              </a:rPr>
              <a:pPr eaLnBrk="1" hangingPunct="1"/>
              <a:t>89</a:t>
            </a:fld>
            <a:endParaRPr lang="en-US">
              <a:latin typeface="Arial" panose="020B0604020202020204" pitchFamily="34" charset="0"/>
            </a:endParaRPr>
          </a:p>
        </p:txBody>
      </p:sp>
      <p:sp>
        <p:nvSpPr>
          <p:cNvPr id="3" name="Rectangle 2"/>
          <p:cNvSpPr>
            <a:spLocks noGrp="1" noChangeArrowheads="1"/>
          </p:cNvSpPr>
          <p:nvPr>
            <p:ph type="title"/>
          </p:nvPr>
        </p:nvSpPr>
        <p:spPr>
          <a:xfrm>
            <a:off x="71438" y="485775"/>
            <a:ext cx="8763000" cy="457200"/>
          </a:xfrm>
        </p:spPr>
        <p:txBody>
          <a:bodyPr/>
          <a:lstStyle/>
          <a:p>
            <a:pPr eaLnBrk="1" hangingPunct="1"/>
            <a:r>
              <a:rPr lang="en-US" altLang="en-US"/>
              <a:t>1.7 DESIGN OF SIMPLE CONNECTIONS</a:t>
            </a:r>
          </a:p>
        </p:txBody>
      </p:sp>
      <p:sp>
        <p:nvSpPr>
          <p:cNvPr id="4" name="Rectangle 3"/>
          <p:cNvSpPr txBox="1">
            <a:spLocks noChangeArrowheads="1"/>
          </p:cNvSpPr>
          <p:nvPr/>
        </p:nvSpPr>
        <p:spPr bwMode="auto">
          <a:xfrm>
            <a:off x="223838" y="1066800"/>
            <a:ext cx="8737600" cy="52149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b="1">
                <a:solidFill>
                  <a:srgbClr val="CC3300"/>
                </a:solidFill>
              </a:rPr>
              <a:t>Procedure for analysis</a:t>
            </a:r>
          </a:p>
          <a:p>
            <a:pPr marL="0" indent="0">
              <a:buFontTx/>
              <a:buNone/>
            </a:pPr>
            <a:r>
              <a:rPr lang="en-US" altLang="en-US"/>
              <a:t>When using average normal stress and shear stress equations, consider first the section over which the critical stress is acting</a:t>
            </a:r>
          </a:p>
          <a:p>
            <a:pPr marL="0" indent="0">
              <a:buFontTx/>
              <a:buNone/>
            </a:pPr>
            <a:r>
              <a:rPr lang="en-US" altLang="en-US">
                <a:solidFill>
                  <a:schemeClr val="accent2"/>
                </a:solidFill>
              </a:rPr>
              <a:t>Internal Loading</a:t>
            </a:r>
          </a:p>
          <a:p>
            <a:pPr marL="914400" lvl="1" indent="-400050">
              <a:buFontTx/>
              <a:buAutoNum type="arabicPeriod"/>
            </a:pPr>
            <a:r>
              <a:rPr lang="en-US" altLang="en-US"/>
              <a:t>Section member through x-sectional area</a:t>
            </a:r>
          </a:p>
          <a:p>
            <a:pPr marL="914400" lvl="1" indent="-400050">
              <a:buFontTx/>
              <a:buAutoNum type="arabicPeriod"/>
            </a:pPr>
            <a:r>
              <a:rPr lang="en-US" altLang="en-US"/>
              <a:t>Draw a free-body diagram of segment of member</a:t>
            </a:r>
          </a:p>
          <a:p>
            <a:pPr marL="914400" lvl="1" indent="-400050">
              <a:buFontTx/>
              <a:buAutoNum type="arabicPeriod"/>
            </a:pPr>
            <a:r>
              <a:rPr lang="en-US" altLang="en-US"/>
              <a:t>Use equations of equilibrium to determine internal resultant force</a:t>
            </a:r>
          </a:p>
        </p:txBody>
      </p:sp>
    </p:spTree>
    <p:extLst>
      <p:ext uri="{BB962C8B-B14F-4D97-AF65-F5344CB8AC3E}">
        <p14:creationId xmlns:p14="http://schemas.microsoft.com/office/powerpoint/2010/main" val="2845953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AD3E2070-9EFD-4A08-B924-123659818B89}" type="slidenum">
              <a:rPr lang="en-US">
                <a:latin typeface="Arial" panose="020B0604020202020204" pitchFamily="34" charset="0"/>
              </a:rPr>
              <a:pPr eaLnBrk="1" hangingPunct="1"/>
              <a:t>9</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82600"/>
            <a:ext cx="8763000" cy="457200"/>
          </a:xfrm>
        </p:spPr>
        <p:txBody>
          <a:bodyPr/>
          <a:lstStyle/>
          <a:p>
            <a:pPr eaLnBrk="1" hangingPunct="1"/>
            <a:r>
              <a:rPr lang="en-US" altLang="en-US"/>
              <a:t>EXAMPLE 1.1</a:t>
            </a:r>
          </a:p>
        </p:txBody>
      </p:sp>
      <p:sp>
        <p:nvSpPr>
          <p:cNvPr id="4" name="Rectangle 3"/>
          <p:cNvSpPr txBox="1">
            <a:spLocks noChangeArrowheads="1"/>
          </p:cNvSpPr>
          <p:nvPr/>
        </p:nvSpPr>
        <p:spPr bwMode="auto">
          <a:xfrm>
            <a:off x="457200" y="1066800"/>
            <a:ext cx="8229600" cy="1303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a:t>Determine resultant loadings acting on cross section at </a:t>
            </a:r>
            <a:r>
              <a:rPr lang="en-US" altLang="en-US">
                <a:latin typeface="Times New Roman" panose="02020603050405020304" pitchFamily="18" charset="0"/>
              </a:rPr>
              <a:t>C</a:t>
            </a:r>
            <a:r>
              <a:rPr lang="en-US" altLang="en-US"/>
              <a:t> of beam.</a:t>
            </a:r>
          </a:p>
        </p:txBody>
      </p:sp>
      <p:pic>
        <p:nvPicPr>
          <p:cNvPr id="5" name="Picture 6" descr="AACLOJS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757488"/>
            <a:ext cx="5867400"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205757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395A70D2-53B5-4063-B240-AE243A47E37D}" type="slidenum">
              <a:rPr lang="en-US">
                <a:latin typeface="Arial" panose="020B0604020202020204" pitchFamily="34" charset="0"/>
              </a:rPr>
              <a:pPr eaLnBrk="1" hangingPunct="1"/>
              <a:t>90</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85775"/>
            <a:ext cx="8763000" cy="457200"/>
          </a:xfrm>
        </p:spPr>
        <p:txBody>
          <a:bodyPr/>
          <a:lstStyle/>
          <a:p>
            <a:pPr eaLnBrk="1" hangingPunct="1"/>
            <a:r>
              <a:rPr lang="en-US" altLang="en-US"/>
              <a:t>1.7 DESIGN OF SIMPLE CONNECTIONS</a:t>
            </a:r>
          </a:p>
        </p:txBody>
      </p:sp>
      <p:sp>
        <p:nvSpPr>
          <p:cNvPr id="4" name="Rectangle 3"/>
          <p:cNvSpPr txBox="1">
            <a:spLocks noChangeArrowheads="1"/>
          </p:cNvSpPr>
          <p:nvPr/>
        </p:nvSpPr>
        <p:spPr bwMode="auto">
          <a:xfrm>
            <a:off x="223838" y="1066800"/>
            <a:ext cx="8310562"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Tx/>
              <a:buNone/>
            </a:pPr>
            <a:r>
              <a:rPr lang="en-US" altLang="en-US" b="1">
                <a:solidFill>
                  <a:srgbClr val="CC3300"/>
                </a:solidFill>
              </a:rPr>
              <a:t>Procedure for Analysis</a:t>
            </a:r>
          </a:p>
          <a:p>
            <a:pPr marL="457200" indent="-457200">
              <a:buFontTx/>
              <a:buNone/>
            </a:pPr>
            <a:r>
              <a:rPr lang="en-US" altLang="en-US">
                <a:solidFill>
                  <a:schemeClr val="accent2"/>
                </a:solidFill>
              </a:rPr>
              <a:t>Required</a:t>
            </a:r>
            <a:r>
              <a:rPr lang="en-US" altLang="en-US" i="1">
                <a:solidFill>
                  <a:schemeClr val="accent2"/>
                </a:solidFill>
              </a:rPr>
              <a:t> Area</a:t>
            </a:r>
          </a:p>
          <a:p>
            <a:pPr marL="457200" indent="-457200"/>
            <a:r>
              <a:rPr lang="en-US" altLang="en-US"/>
              <a:t>Based on known allowable stress, calculate required area needed to sustain load from </a:t>
            </a:r>
            <a:br>
              <a:rPr lang="en-US" altLang="en-US"/>
            </a:br>
            <a:r>
              <a:rPr lang="en-US" altLang="en-US" i="1">
                <a:latin typeface="Times New Roman" panose="02020603050405020304" pitchFamily="18" charset="0"/>
              </a:rPr>
              <a:t>A</a:t>
            </a:r>
            <a:r>
              <a:rPr lang="en-US" altLang="en-US">
                <a:latin typeface="Times New Roman" panose="02020603050405020304" pitchFamily="18" charset="0"/>
              </a:rPr>
              <a:t> = </a:t>
            </a:r>
            <a:r>
              <a:rPr lang="en-US" altLang="en-US" i="1">
                <a:latin typeface="Times New Roman" panose="02020603050405020304" pitchFamily="18" charset="0"/>
              </a:rPr>
              <a:t>P</a:t>
            </a:r>
            <a:r>
              <a:rPr lang="en-US" altLang="en-US">
                <a:latin typeface="Times New Roman" panose="02020603050405020304" pitchFamily="18" charset="0"/>
              </a:rPr>
              <a:t>/</a:t>
            </a:r>
            <a:r>
              <a:rPr lang="el-GR" altLang="en-US" i="1">
                <a:latin typeface="Times New Roman" panose="02020603050405020304" pitchFamily="18" charset="0"/>
                <a:cs typeface="Times New Roman" panose="02020603050405020304" pitchFamily="18" charset="0"/>
              </a:rPr>
              <a:t>τ</a:t>
            </a:r>
            <a:r>
              <a:rPr lang="en-US" altLang="en-US" baseline="-25000">
                <a:latin typeface="Times New Roman" panose="02020603050405020304" pitchFamily="18" charset="0"/>
              </a:rPr>
              <a:t>allow</a:t>
            </a:r>
            <a:r>
              <a:rPr lang="en-US" altLang="en-US">
                <a:latin typeface="Times New Roman" panose="02020603050405020304" pitchFamily="18" charset="0"/>
              </a:rPr>
              <a:t> or </a:t>
            </a:r>
            <a:r>
              <a:rPr lang="en-US" altLang="en-US" i="1">
                <a:latin typeface="Times New Roman" panose="02020603050405020304" pitchFamily="18" charset="0"/>
              </a:rPr>
              <a:t>A</a:t>
            </a:r>
            <a:r>
              <a:rPr lang="en-US" altLang="en-US">
                <a:latin typeface="Times New Roman" panose="02020603050405020304" pitchFamily="18" charset="0"/>
              </a:rPr>
              <a:t> = </a:t>
            </a:r>
            <a:r>
              <a:rPr lang="en-US" altLang="en-US" i="1">
                <a:latin typeface="Times New Roman" panose="02020603050405020304" pitchFamily="18" charset="0"/>
              </a:rPr>
              <a:t>V</a:t>
            </a:r>
            <a:r>
              <a:rPr lang="en-US" altLang="en-US">
                <a:latin typeface="Times New Roman" panose="02020603050405020304" pitchFamily="18" charset="0"/>
              </a:rPr>
              <a:t>/</a:t>
            </a:r>
            <a:r>
              <a:rPr lang="el-GR" altLang="en-US" i="1">
                <a:latin typeface="Times New Roman" panose="02020603050405020304" pitchFamily="18" charset="0"/>
                <a:cs typeface="Times New Roman" panose="02020603050405020304" pitchFamily="18" charset="0"/>
              </a:rPr>
              <a:t>τ</a:t>
            </a:r>
            <a:r>
              <a:rPr lang="en-US" altLang="en-US" baseline="-25000">
                <a:latin typeface="Times New Roman" panose="02020603050405020304" pitchFamily="18" charset="0"/>
              </a:rPr>
              <a:t>allow</a:t>
            </a:r>
          </a:p>
        </p:txBody>
      </p:sp>
    </p:spTree>
    <p:extLst>
      <p:ext uri="{BB962C8B-B14F-4D97-AF65-F5344CB8AC3E}">
        <p14:creationId xmlns:p14="http://schemas.microsoft.com/office/powerpoint/2010/main" val="310010444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484A855A-7A8D-4531-BA8C-7678BEB4947E}" type="slidenum">
              <a:rPr lang="en-US">
                <a:latin typeface="Arial" panose="020B0604020202020204" pitchFamily="34" charset="0"/>
              </a:rPr>
              <a:pPr eaLnBrk="1" hangingPunct="1"/>
              <a:t>91</a:t>
            </a:fld>
            <a:endParaRPr lang="en-US">
              <a:latin typeface="Arial" panose="020B0604020202020204" pitchFamily="34" charset="0"/>
            </a:endParaRPr>
          </a:p>
        </p:txBody>
      </p:sp>
      <p:pic>
        <p:nvPicPr>
          <p:cNvPr id="3" name="Picture 8" descr="AACLOOK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2819400"/>
            <a:ext cx="5029200" cy="298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a:spLocks noGrp="1" noChangeArrowheads="1"/>
          </p:cNvSpPr>
          <p:nvPr>
            <p:ph type="title"/>
          </p:nvPr>
        </p:nvSpPr>
        <p:spPr>
          <a:xfrm>
            <a:off x="57150" y="485775"/>
            <a:ext cx="8763000" cy="457200"/>
          </a:xfrm>
        </p:spPr>
        <p:txBody>
          <a:bodyPr/>
          <a:lstStyle/>
          <a:p>
            <a:pPr eaLnBrk="1" hangingPunct="1"/>
            <a:r>
              <a:rPr lang="en-US" altLang="en-US"/>
              <a:t>EXAMPLE 1.13</a:t>
            </a:r>
          </a:p>
        </p:txBody>
      </p:sp>
      <p:sp>
        <p:nvSpPr>
          <p:cNvPr id="5" name="Rectangle 3"/>
          <p:cNvSpPr txBox="1">
            <a:spLocks noChangeArrowheads="1"/>
          </p:cNvSpPr>
          <p:nvPr/>
        </p:nvSpPr>
        <p:spPr bwMode="auto">
          <a:xfrm>
            <a:off x="381000" y="1066800"/>
            <a:ext cx="82296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altLang="en-US"/>
              <a:t>The two members pinned together at </a:t>
            </a:r>
            <a:r>
              <a:rPr lang="en-US" altLang="en-US" i="1"/>
              <a:t>B</a:t>
            </a:r>
            <a:r>
              <a:rPr lang="en-US" altLang="en-US"/>
              <a:t>. If the pins have an allowable shear stress of </a:t>
            </a:r>
            <a:r>
              <a:rPr lang="el-GR" altLang="en-US" sz="2400">
                <a:latin typeface="Times New Roman" panose="02020603050405020304" pitchFamily="18" charset="0"/>
              </a:rPr>
              <a:t>τ</a:t>
            </a:r>
            <a:r>
              <a:rPr lang="en-US" altLang="en-US" baseline="-25000">
                <a:latin typeface="Times New Roman" panose="02020603050405020304" pitchFamily="18" charset="0"/>
              </a:rPr>
              <a:t>allow</a:t>
            </a:r>
            <a:r>
              <a:rPr lang="en-US" altLang="en-US">
                <a:latin typeface="Times New Roman" panose="02020603050405020304" pitchFamily="18" charset="0"/>
              </a:rPr>
              <a:t> = 90 MPa</a:t>
            </a:r>
            <a:r>
              <a:rPr lang="en-US" altLang="en-US"/>
              <a:t>, and allowable tensile stress of rod </a:t>
            </a:r>
            <a:r>
              <a:rPr lang="en-US" altLang="en-US" i="1">
                <a:latin typeface="Times New Roman" panose="02020603050405020304" pitchFamily="18" charset="0"/>
              </a:rPr>
              <a:t>CB</a:t>
            </a:r>
            <a:r>
              <a:rPr lang="en-US" altLang="en-US"/>
              <a:t> is </a:t>
            </a:r>
            <a:br>
              <a:rPr lang="en-US" altLang="en-US"/>
            </a:br>
            <a:r>
              <a:rPr lang="en-US" altLang="en-US">
                <a:latin typeface="Times New Roman" panose="02020603050405020304" pitchFamily="18" charset="0"/>
              </a:rPr>
              <a:t>(</a:t>
            </a:r>
            <a:r>
              <a:rPr lang="el-GR" altLang="en-US">
                <a:latin typeface="Times New Roman" panose="02020603050405020304" pitchFamily="18" charset="0"/>
              </a:rPr>
              <a:t>σ</a:t>
            </a:r>
            <a:r>
              <a:rPr lang="en-US" altLang="en-US" i="1" baseline="-25000">
                <a:latin typeface="Times New Roman" panose="02020603050405020304" pitchFamily="18" charset="0"/>
              </a:rPr>
              <a:t>t</a:t>
            </a:r>
            <a:r>
              <a:rPr lang="en-US" altLang="en-US">
                <a:latin typeface="Times New Roman" panose="02020603050405020304" pitchFamily="18" charset="0"/>
              </a:rPr>
              <a:t>)</a:t>
            </a:r>
            <a:r>
              <a:rPr lang="en-US" altLang="en-US" baseline="-25000">
                <a:latin typeface="Times New Roman" panose="02020603050405020304" pitchFamily="18" charset="0"/>
              </a:rPr>
              <a:t>allow</a:t>
            </a:r>
            <a:r>
              <a:rPr lang="en-US" altLang="en-US">
                <a:latin typeface="Times New Roman" panose="02020603050405020304" pitchFamily="18" charset="0"/>
              </a:rPr>
              <a:t> = 115 MPa</a:t>
            </a:r>
          </a:p>
        </p:txBody>
      </p:sp>
      <p:sp>
        <p:nvSpPr>
          <p:cNvPr id="6" name="Rectangle 6"/>
          <p:cNvSpPr>
            <a:spLocks noChangeArrowheads="1"/>
          </p:cNvSpPr>
          <p:nvPr/>
        </p:nvSpPr>
        <p:spPr bwMode="auto">
          <a:xfrm>
            <a:off x="381000" y="3231356"/>
            <a:ext cx="3581400" cy="308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spcBef>
                <a:spcPct val="0"/>
              </a:spcBef>
              <a:buFontTx/>
              <a:buNone/>
            </a:pPr>
            <a:r>
              <a:rPr lang="en-US" altLang="en-US" dirty="0"/>
              <a:t>Determine to nearest mm the smallest diameter of pins </a:t>
            </a:r>
            <a:r>
              <a:rPr lang="en-US" altLang="en-US" i="1" dirty="0">
                <a:latin typeface="Times New Roman" panose="02020603050405020304" pitchFamily="18" charset="0"/>
              </a:rPr>
              <a:t>A</a:t>
            </a:r>
            <a:r>
              <a:rPr lang="en-US" altLang="en-US" dirty="0"/>
              <a:t> and </a:t>
            </a:r>
            <a:r>
              <a:rPr lang="en-US" altLang="en-US" i="1" dirty="0">
                <a:latin typeface="Times New Roman" panose="02020603050405020304" pitchFamily="18" charset="0"/>
              </a:rPr>
              <a:t>B</a:t>
            </a:r>
            <a:r>
              <a:rPr lang="en-US" altLang="en-US" dirty="0"/>
              <a:t> and the diameter of rod </a:t>
            </a:r>
            <a:r>
              <a:rPr lang="en-US" altLang="en-US" i="1" dirty="0">
                <a:latin typeface="Times New Roman" panose="02020603050405020304" pitchFamily="18" charset="0"/>
              </a:rPr>
              <a:t>CB</a:t>
            </a:r>
            <a:r>
              <a:rPr lang="en-US" altLang="en-US" dirty="0"/>
              <a:t> necessary to support the load.</a:t>
            </a:r>
          </a:p>
        </p:txBody>
      </p:sp>
    </p:spTree>
    <p:extLst>
      <p:ext uri="{BB962C8B-B14F-4D97-AF65-F5344CB8AC3E}">
        <p14:creationId xmlns:p14="http://schemas.microsoft.com/office/powerpoint/2010/main" val="135698035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62DC6041-F8F1-4628-B992-A270E6199084}" type="slidenum">
              <a:rPr lang="en-US">
                <a:latin typeface="Arial" panose="020B0604020202020204" pitchFamily="34" charset="0"/>
              </a:rPr>
              <a:pPr eaLnBrk="1" hangingPunct="1"/>
              <a:t>92</a:t>
            </a:fld>
            <a:endParaRPr lang="en-US">
              <a:latin typeface="Arial" panose="020B0604020202020204" pitchFamily="34" charset="0"/>
            </a:endParaRPr>
          </a:p>
        </p:txBody>
      </p:sp>
      <p:sp>
        <p:nvSpPr>
          <p:cNvPr id="3" name="Rectangle 3"/>
          <p:cNvSpPr>
            <a:spLocks noGrp="1" noChangeArrowheads="1"/>
          </p:cNvSpPr>
          <p:nvPr>
            <p:ph type="title"/>
          </p:nvPr>
        </p:nvSpPr>
        <p:spPr>
          <a:xfrm>
            <a:off x="57150" y="485775"/>
            <a:ext cx="8763000" cy="457200"/>
          </a:xfrm>
        </p:spPr>
        <p:txBody>
          <a:bodyPr/>
          <a:lstStyle/>
          <a:p>
            <a:pPr eaLnBrk="1" hangingPunct="1"/>
            <a:r>
              <a:rPr lang="en-US" altLang="en-US"/>
              <a:t>EXAMPLE 1.13 (SOLN)</a:t>
            </a:r>
          </a:p>
        </p:txBody>
      </p:sp>
      <p:sp>
        <p:nvSpPr>
          <p:cNvPr id="4" name="Rectangle 4"/>
          <p:cNvSpPr txBox="1">
            <a:spLocks noChangeArrowheads="1"/>
          </p:cNvSpPr>
          <p:nvPr/>
        </p:nvSpPr>
        <p:spPr bwMode="auto">
          <a:xfrm>
            <a:off x="223838" y="1066800"/>
            <a:ext cx="8686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a:t>Draw free-body diagram:</a:t>
            </a:r>
          </a:p>
        </p:txBody>
      </p:sp>
      <p:pic>
        <p:nvPicPr>
          <p:cNvPr id="5" name="Picture 18" descr="AACLOOL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438400"/>
            <a:ext cx="72390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31520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B151B060-39E5-4360-A765-767E73F28D14}" type="slidenum">
              <a:rPr lang="en-US">
                <a:latin typeface="Arial" panose="020B0604020202020204" pitchFamily="34" charset="0"/>
              </a:rPr>
              <a:pPr eaLnBrk="1" hangingPunct="1"/>
              <a:t>93</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85775"/>
            <a:ext cx="8763000" cy="457200"/>
          </a:xfrm>
        </p:spPr>
        <p:txBody>
          <a:bodyPr/>
          <a:lstStyle/>
          <a:p>
            <a:pPr eaLnBrk="1" hangingPunct="1"/>
            <a:r>
              <a:rPr lang="en-US" altLang="en-US"/>
              <a:t>EXAMPLE 1.13 (SOLN)</a:t>
            </a:r>
          </a:p>
        </p:txBody>
      </p:sp>
      <p:sp>
        <p:nvSpPr>
          <p:cNvPr id="4" name="Rectangle 3"/>
          <p:cNvSpPr txBox="1">
            <a:spLocks noChangeArrowheads="1"/>
          </p:cNvSpPr>
          <p:nvPr/>
        </p:nvSpPr>
        <p:spPr bwMode="auto">
          <a:xfrm>
            <a:off x="223838" y="1066800"/>
            <a:ext cx="3357562"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Diameter of pins:</a:t>
            </a:r>
          </a:p>
        </p:txBody>
      </p:sp>
      <p:sp>
        <p:nvSpPr>
          <p:cNvPr id="5" name="Rectangle 4"/>
          <p:cNvSpPr>
            <a:spLocks noChangeArrowheads="1"/>
          </p:cNvSpPr>
          <p:nvPr/>
        </p:nvSpPr>
        <p:spPr bwMode="auto">
          <a:xfrm>
            <a:off x="6324600" y="4419600"/>
            <a:ext cx="2000250" cy="51911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d</a:t>
            </a:r>
            <a:r>
              <a:rPr lang="en-US" altLang="en-US" baseline="-25000">
                <a:latin typeface="Times New Roman" panose="02020603050405020304" pitchFamily="18" charset="0"/>
              </a:rPr>
              <a:t>A</a:t>
            </a:r>
            <a:r>
              <a:rPr lang="en-US" altLang="en-US">
                <a:latin typeface="Times New Roman" panose="02020603050405020304" pitchFamily="18" charset="0"/>
              </a:rPr>
              <a:t> = 6.3 mm</a:t>
            </a:r>
          </a:p>
        </p:txBody>
      </p:sp>
      <p:grpSp>
        <p:nvGrpSpPr>
          <p:cNvPr id="6" name="Group 30"/>
          <p:cNvGrpSpPr>
            <a:grpSpLocks/>
          </p:cNvGrpSpPr>
          <p:nvPr/>
        </p:nvGrpSpPr>
        <p:grpSpPr bwMode="auto">
          <a:xfrm>
            <a:off x="381000" y="3124200"/>
            <a:ext cx="7924800" cy="1219200"/>
            <a:chOff x="144" y="960"/>
            <a:chExt cx="4992" cy="768"/>
          </a:xfrm>
        </p:grpSpPr>
        <p:sp>
          <p:nvSpPr>
            <p:cNvPr id="7" name="Rectangle 29"/>
            <p:cNvSpPr>
              <a:spLocks noChangeArrowheads="1"/>
            </p:cNvSpPr>
            <p:nvPr/>
          </p:nvSpPr>
          <p:spPr bwMode="auto">
            <a:xfrm>
              <a:off x="144" y="960"/>
              <a:ext cx="4992" cy="768"/>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grpSp>
          <p:nvGrpSpPr>
            <p:cNvPr id="8" name="Group 28"/>
            <p:cNvGrpSpPr>
              <a:grpSpLocks/>
            </p:cNvGrpSpPr>
            <p:nvPr/>
          </p:nvGrpSpPr>
          <p:grpSpPr bwMode="auto">
            <a:xfrm>
              <a:off x="216" y="960"/>
              <a:ext cx="4920" cy="728"/>
              <a:chOff x="216" y="960"/>
              <a:chExt cx="4920" cy="728"/>
            </a:xfrm>
          </p:grpSpPr>
          <p:sp>
            <p:nvSpPr>
              <p:cNvPr id="9" name="Rectangle 7"/>
              <p:cNvSpPr>
                <a:spLocks noChangeArrowheads="1"/>
              </p:cNvSpPr>
              <p:nvPr/>
            </p:nvSpPr>
            <p:spPr bwMode="auto">
              <a:xfrm>
                <a:off x="216" y="1128"/>
                <a:ext cx="1008"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A</a:t>
                </a:r>
                <a:r>
                  <a:rPr lang="en-US" altLang="en-US" i="1" baseline="-25000">
                    <a:latin typeface="Times New Roman" panose="02020603050405020304" pitchFamily="18" charset="0"/>
                  </a:rPr>
                  <a:t>A</a:t>
                </a:r>
                <a:r>
                  <a:rPr lang="en-US" altLang="en-US" i="1">
                    <a:latin typeface="Times New Roman" panose="02020603050405020304" pitchFamily="18" charset="0"/>
                  </a:rPr>
                  <a:t> =</a:t>
                </a:r>
                <a:endParaRPr lang="el-GR" altLang="en-US">
                  <a:latin typeface="Times New Roman" panose="02020603050405020304" pitchFamily="18" charset="0"/>
                </a:endParaRPr>
              </a:p>
            </p:txBody>
          </p:sp>
          <p:sp>
            <p:nvSpPr>
              <p:cNvPr id="10" name="Rectangle 8"/>
              <p:cNvSpPr>
                <a:spLocks noChangeArrowheads="1"/>
              </p:cNvSpPr>
              <p:nvPr/>
            </p:nvSpPr>
            <p:spPr bwMode="auto">
              <a:xfrm>
                <a:off x="672" y="968"/>
                <a:ext cx="624" cy="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V</a:t>
                </a:r>
                <a:r>
                  <a:rPr lang="en-US" altLang="en-US" i="1" baseline="-25000">
                    <a:latin typeface="Times New Roman" panose="02020603050405020304" pitchFamily="18" charset="0"/>
                  </a:rPr>
                  <a:t>A</a:t>
                </a:r>
              </a:p>
              <a:p>
                <a:pPr eaLnBrk="1" hangingPunct="1">
                  <a:buFontTx/>
                  <a:buNone/>
                </a:pPr>
                <a:r>
                  <a:rPr lang="en-US" altLang="en-US" i="1">
                    <a:latin typeface="Times New Roman" panose="02020603050405020304" pitchFamily="18" charset="0"/>
                  </a:rPr>
                  <a:t>T</a:t>
                </a:r>
                <a:r>
                  <a:rPr lang="en-US" altLang="en-US" baseline="-25000">
                    <a:latin typeface="Times New Roman" panose="02020603050405020304" pitchFamily="18" charset="0"/>
                  </a:rPr>
                  <a:t>allow</a:t>
                </a:r>
                <a:endParaRPr lang="el-GR" altLang="en-US" baseline="-25000">
                  <a:latin typeface="Times New Roman" panose="02020603050405020304" pitchFamily="18" charset="0"/>
                </a:endParaRPr>
              </a:p>
            </p:txBody>
          </p:sp>
          <p:sp>
            <p:nvSpPr>
              <p:cNvPr id="11" name="Rectangle 9"/>
              <p:cNvSpPr>
                <a:spLocks noChangeArrowheads="1"/>
              </p:cNvSpPr>
              <p:nvPr/>
            </p:nvSpPr>
            <p:spPr bwMode="auto">
              <a:xfrm>
                <a:off x="1032" y="960"/>
                <a:ext cx="1776" cy="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buFontTx/>
                  <a:buNone/>
                </a:pPr>
                <a:r>
                  <a:rPr lang="en-US" altLang="en-US">
                    <a:latin typeface="Times New Roman" panose="02020603050405020304" pitchFamily="18" charset="0"/>
                  </a:rPr>
                  <a:t>2.84 kN</a:t>
                </a:r>
              </a:p>
              <a:p>
                <a:pPr algn="ctr" eaLnBrk="1" hangingPunct="1">
                  <a:buFontTx/>
                  <a:buNone/>
                </a:pPr>
                <a:r>
                  <a:rPr lang="en-US" altLang="en-US">
                    <a:latin typeface="Times New Roman" panose="02020603050405020304" pitchFamily="18" charset="0"/>
                  </a:rPr>
                  <a:t>90 </a:t>
                </a:r>
                <a:r>
                  <a:rPr lang="en-US" altLang="en-US">
                    <a:latin typeface="Times New Roman" panose="02020603050405020304" pitchFamily="18" charset="0"/>
                    <a:sym typeface="Symbol" panose="05050102010706020507" pitchFamily="18" charset="2"/>
                  </a:rPr>
                  <a:t></a:t>
                </a:r>
                <a:r>
                  <a:rPr lang="en-US" altLang="en-US">
                    <a:latin typeface="Times New Roman" panose="02020603050405020304" pitchFamily="18" charset="0"/>
                  </a:rPr>
                  <a:t> 10</a:t>
                </a:r>
                <a:r>
                  <a:rPr lang="en-US" altLang="en-US" baseline="30000">
                    <a:latin typeface="Times New Roman" panose="02020603050405020304" pitchFamily="18" charset="0"/>
                  </a:rPr>
                  <a:t>3</a:t>
                </a:r>
                <a:r>
                  <a:rPr lang="en-US" altLang="en-US">
                    <a:latin typeface="Times New Roman" panose="02020603050405020304" pitchFamily="18" charset="0"/>
                  </a:rPr>
                  <a:t> kPa </a:t>
                </a:r>
                <a:endParaRPr lang="el-GR" altLang="en-US">
                  <a:latin typeface="Times New Roman" panose="02020603050405020304" pitchFamily="18" charset="0"/>
                </a:endParaRPr>
              </a:p>
            </p:txBody>
          </p:sp>
          <p:sp>
            <p:nvSpPr>
              <p:cNvPr id="12" name="Line 10"/>
              <p:cNvSpPr>
                <a:spLocks noChangeShapeType="1"/>
              </p:cNvSpPr>
              <p:nvPr/>
            </p:nvSpPr>
            <p:spPr bwMode="auto">
              <a:xfrm>
                <a:off x="728" y="1304"/>
                <a:ext cx="34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1"/>
              <p:cNvSpPr>
                <a:spLocks noChangeShapeType="1"/>
              </p:cNvSpPr>
              <p:nvPr/>
            </p:nvSpPr>
            <p:spPr bwMode="auto">
              <a:xfrm>
                <a:off x="1296" y="1310"/>
                <a:ext cx="115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Rectangle 12"/>
              <p:cNvSpPr>
                <a:spLocks noChangeArrowheads="1"/>
              </p:cNvSpPr>
              <p:nvPr/>
            </p:nvSpPr>
            <p:spPr bwMode="auto">
              <a:xfrm>
                <a:off x="1086" y="1152"/>
                <a:ext cx="24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latin typeface="Times New Roman" panose="02020603050405020304" pitchFamily="18" charset="0"/>
                  </a:rPr>
                  <a:t>=</a:t>
                </a:r>
              </a:p>
            </p:txBody>
          </p:sp>
          <p:sp>
            <p:nvSpPr>
              <p:cNvPr id="15" name="Rectangle 13"/>
              <p:cNvSpPr>
                <a:spLocks noChangeArrowheads="1"/>
              </p:cNvSpPr>
              <p:nvPr/>
            </p:nvSpPr>
            <p:spPr bwMode="auto">
              <a:xfrm>
                <a:off x="2448" y="1144"/>
                <a:ext cx="2688" cy="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latin typeface="Times New Roman" panose="02020603050405020304" pitchFamily="18" charset="0"/>
                  </a:rPr>
                  <a:t>= 31.56 </a:t>
                </a:r>
                <a:r>
                  <a:rPr lang="en-US" altLang="en-US">
                    <a:latin typeface="Times New Roman" panose="02020603050405020304" pitchFamily="18" charset="0"/>
                    <a:sym typeface="Symbol" panose="05050102010706020507" pitchFamily="18" charset="2"/>
                  </a:rPr>
                  <a:t></a:t>
                </a:r>
                <a:r>
                  <a:rPr lang="en-US" altLang="en-US">
                    <a:latin typeface="Times New Roman" panose="02020603050405020304" pitchFamily="18" charset="0"/>
                  </a:rPr>
                  <a:t> 10</a:t>
                </a:r>
                <a:r>
                  <a:rPr lang="en-US" altLang="en-US" baseline="30000">
                    <a:latin typeface="Times New Roman" panose="02020603050405020304" pitchFamily="18" charset="0"/>
                    <a:cs typeface="Times New Roman" panose="02020603050405020304" pitchFamily="18" charset="0"/>
                  </a:rPr>
                  <a:t>−</a:t>
                </a:r>
                <a:r>
                  <a:rPr lang="en-US" altLang="en-US" baseline="30000">
                    <a:latin typeface="Times New Roman" panose="02020603050405020304" pitchFamily="18" charset="0"/>
                  </a:rPr>
                  <a:t>6</a:t>
                </a:r>
                <a:r>
                  <a:rPr lang="en-US" altLang="en-US">
                    <a:latin typeface="Times New Roman" panose="02020603050405020304" pitchFamily="18" charset="0"/>
                  </a:rPr>
                  <a:t> m</a:t>
                </a:r>
                <a:r>
                  <a:rPr lang="en-US" altLang="en-US" baseline="30000">
                    <a:latin typeface="Times New Roman" panose="02020603050405020304" pitchFamily="18" charset="0"/>
                  </a:rPr>
                  <a:t>2 </a:t>
                </a:r>
                <a:r>
                  <a:rPr lang="en-US" altLang="en-US">
                    <a:latin typeface="Times New Roman" panose="02020603050405020304" pitchFamily="18" charset="0"/>
                    <a:sym typeface="Symbol" panose="05050102010706020507" pitchFamily="18" charset="2"/>
                  </a:rPr>
                  <a:t>= (</a:t>
                </a:r>
                <a:r>
                  <a:rPr lang="en-US" altLang="en-US" i="1">
                    <a:latin typeface="Times New Roman" panose="02020603050405020304" pitchFamily="18" charset="0"/>
                    <a:sym typeface="Symbol" panose="05050102010706020507" pitchFamily="18" charset="2"/>
                  </a:rPr>
                  <a:t>d</a:t>
                </a:r>
                <a:r>
                  <a:rPr lang="en-US" altLang="en-US" i="1" baseline="-25000">
                    <a:latin typeface="Times New Roman" panose="02020603050405020304" pitchFamily="18" charset="0"/>
                    <a:sym typeface="Symbol" panose="05050102010706020507" pitchFamily="18" charset="2"/>
                  </a:rPr>
                  <a:t>A</a:t>
                </a:r>
                <a:r>
                  <a:rPr lang="en-US" altLang="en-US" baseline="40000">
                    <a:latin typeface="Times New Roman" panose="02020603050405020304" pitchFamily="18" charset="0"/>
                    <a:sym typeface="Symbol" panose="05050102010706020507" pitchFamily="18" charset="2"/>
                  </a:rPr>
                  <a:t>2</a:t>
                </a:r>
                <a:r>
                  <a:rPr lang="en-US" altLang="en-US">
                    <a:latin typeface="Times New Roman" panose="02020603050405020304" pitchFamily="18" charset="0"/>
                    <a:sym typeface="Symbol" panose="05050102010706020507" pitchFamily="18" charset="2"/>
                  </a:rPr>
                  <a:t>/4)</a:t>
                </a:r>
                <a:endParaRPr lang="el-GR" altLang="en-US" baseline="30000">
                  <a:latin typeface="Times New Roman" panose="02020603050405020304" pitchFamily="18" charset="0"/>
                </a:endParaRPr>
              </a:p>
            </p:txBody>
          </p:sp>
        </p:grpSp>
      </p:grpSp>
      <p:sp>
        <p:nvSpPr>
          <p:cNvPr id="16" name="Rectangle 14"/>
          <p:cNvSpPr>
            <a:spLocks noChangeArrowheads="1"/>
          </p:cNvSpPr>
          <p:nvPr/>
        </p:nvSpPr>
        <p:spPr bwMode="auto">
          <a:xfrm>
            <a:off x="6477000" y="6110288"/>
            <a:ext cx="1985963" cy="519112"/>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d</a:t>
            </a:r>
            <a:r>
              <a:rPr lang="en-US" altLang="en-US" baseline="-25000">
                <a:latin typeface="Times New Roman" panose="02020603050405020304" pitchFamily="18" charset="0"/>
              </a:rPr>
              <a:t>B</a:t>
            </a:r>
            <a:r>
              <a:rPr lang="en-US" altLang="en-US">
                <a:latin typeface="Times New Roman" panose="02020603050405020304" pitchFamily="18" charset="0"/>
              </a:rPr>
              <a:t> = 9.7 mm</a:t>
            </a:r>
          </a:p>
        </p:txBody>
      </p:sp>
      <p:grpSp>
        <p:nvGrpSpPr>
          <p:cNvPr id="17" name="Group 33"/>
          <p:cNvGrpSpPr>
            <a:grpSpLocks/>
          </p:cNvGrpSpPr>
          <p:nvPr/>
        </p:nvGrpSpPr>
        <p:grpSpPr bwMode="auto">
          <a:xfrm>
            <a:off x="393700" y="5029200"/>
            <a:ext cx="8140700" cy="1143000"/>
            <a:chOff x="152" y="1984"/>
            <a:chExt cx="5128" cy="720"/>
          </a:xfrm>
        </p:grpSpPr>
        <p:sp>
          <p:nvSpPr>
            <p:cNvPr id="18" name="Rectangle 32"/>
            <p:cNvSpPr>
              <a:spLocks noChangeArrowheads="1"/>
            </p:cNvSpPr>
            <p:nvPr/>
          </p:nvSpPr>
          <p:spPr bwMode="auto">
            <a:xfrm>
              <a:off x="152" y="1984"/>
              <a:ext cx="5128" cy="72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grpSp>
          <p:nvGrpSpPr>
            <p:cNvPr id="19" name="Group 31"/>
            <p:cNvGrpSpPr>
              <a:grpSpLocks/>
            </p:cNvGrpSpPr>
            <p:nvPr/>
          </p:nvGrpSpPr>
          <p:grpSpPr bwMode="auto">
            <a:xfrm>
              <a:off x="240" y="2008"/>
              <a:ext cx="5040" cy="584"/>
              <a:chOff x="240" y="2008"/>
              <a:chExt cx="5040" cy="584"/>
            </a:xfrm>
          </p:grpSpPr>
          <p:sp>
            <p:nvSpPr>
              <p:cNvPr id="20" name="Rectangle 17"/>
              <p:cNvSpPr>
                <a:spLocks noChangeArrowheads="1"/>
              </p:cNvSpPr>
              <p:nvPr/>
            </p:nvSpPr>
            <p:spPr bwMode="auto">
              <a:xfrm>
                <a:off x="240" y="2167"/>
                <a:ext cx="768" cy="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A</a:t>
                </a:r>
                <a:r>
                  <a:rPr lang="en-US" altLang="en-US" i="1" baseline="-25000">
                    <a:latin typeface="Times New Roman" panose="02020603050405020304" pitchFamily="18" charset="0"/>
                  </a:rPr>
                  <a:t>B</a:t>
                </a:r>
                <a:r>
                  <a:rPr lang="en-US" altLang="en-US" i="1">
                    <a:latin typeface="Times New Roman" panose="02020603050405020304" pitchFamily="18" charset="0"/>
                  </a:rPr>
                  <a:t> =</a:t>
                </a:r>
                <a:endParaRPr lang="el-GR" altLang="en-US">
                  <a:latin typeface="Times New Roman" panose="02020603050405020304" pitchFamily="18" charset="0"/>
                </a:endParaRPr>
              </a:p>
            </p:txBody>
          </p:sp>
          <p:sp>
            <p:nvSpPr>
              <p:cNvPr id="21" name="Rectangle 18"/>
              <p:cNvSpPr>
                <a:spLocks noChangeArrowheads="1"/>
              </p:cNvSpPr>
              <p:nvPr/>
            </p:nvSpPr>
            <p:spPr bwMode="auto">
              <a:xfrm>
                <a:off x="720" y="2016"/>
                <a:ext cx="672"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V</a:t>
                </a:r>
                <a:r>
                  <a:rPr lang="en-US" altLang="en-US" i="1" baseline="-25000">
                    <a:latin typeface="Times New Roman" panose="02020603050405020304" pitchFamily="18" charset="0"/>
                  </a:rPr>
                  <a:t>B</a:t>
                </a:r>
              </a:p>
              <a:p>
                <a:pPr eaLnBrk="1" hangingPunct="1">
                  <a:buFontTx/>
                  <a:buNone/>
                </a:pPr>
                <a:r>
                  <a:rPr lang="en-US" altLang="en-US" i="1">
                    <a:latin typeface="Times New Roman" panose="02020603050405020304" pitchFamily="18" charset="0"/>
                  </a:rPr>
                  <a:t>T</a:t>
                </a:r>
                <a:r>
                  <a:rPr lang="en-US" altLang="en-US" baseline="-25000">
                    <a:latin typeface="Times New Roman" panose="02020603050405020304" pitchFamily="18" charset="0"/>
                  </a:rPr>
                  <a:t>allow</a:t>
                </a:r>
                <a:endParaRPr lang="el-GR" altLang="en-US" baseline="-25000">
                  <a:latin typeface="Times New Roman" panose="02020603050405020304" pitchFamily="18" charset="0"/>
                </a:endParaRPr>
              </a:p>
            </p:txBody>
          </p:sp>
          <p:sp>
            <p:nvSpPr>
              <p:cNvPr id="22" name="Rectangle 19"/>
              <p:cNvSpPr>
                <a:spLocks noChangeArrowheads="1"/>
              </p:cNvSpPr>
              <p:nvPr/>
            </p:nvSpPr>
            <p:spPr bwMode="auto">
              <a:xfrm>
                <a:off x="1056" y="2008"/>
                <a:ext cx="1776" cy="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buFontTx/>
                  <a:buNone/>
                </a:pPr>
                <a:r>
                  <a:rPr lang="en-US" altLang="en-US">
                    <a:latin typeface="Times New Roman" panose="02020603050405020304" pitchFamily="18" charset="0"/>
                  </a:rPr>
                  <a:t>6.67 kN</a:t>
                </a:r>
              </a:p>
              <a:p>
                <a:pPr algn="ctr" eaLnBrk="1" hangingPunct="1">
                  <a:buFontTx/>
                  <a:buNone/>
                </a:pPr>
                <a:r>
                  <a:rPr lang="en-US" altLang="en-US">
                    <a:latin typeface="Times New Roman" panose="02020603050405020304" pitchFamily="18" charset="0"/>
                  </a:rPr>
                  <a:t>90 </a:t>
                </a:r>
                <a:r>
                  <a:rPr lang="en-US" altLang="en-US">
                    <a:latin typeface="Times New Roman" panose="02020603050405020304" pitchFamily="18" charset="0"/>
                    <a:sym typeface="Symbol" panose="05050102010706020507" pitchFamily="18" charset="2"/>
                  </a:rPr>
                  <a:t></a:t>
                </a:r>
                <a:r>
                  <a:rPr lang="en-US" altLang="en-US">
                    <a:latin typeface="Times New Roman" panose="02020603050405020304" pitchFamily="18" charset="0"/>
                  </a:rPr>
                  <a:t> 10</a:t>
                </a:r>
                <a:r>
                  <a:rPr lang="en-US" altLang="en-US" baseline="30000">
                    <a:latin typeface="Times New Roman" panose="02020603050405020304" pitchFamily="18" charset="0"/>
                  </a:rPr>
                  <a:t>3</a:t>
                </a:r>
                <a:r>
                  <a:rPr lang="en-US" altLang="en-US">
                    <a:latin typeface="Times New Roman" panose="02020603050405020304" pitchFamily="18" charset="0"/>
                  </a:rPr>
                  <a:t> kPa </a:t>
                </a:r>
                <a:endParaRPr lang="el-GR" altLang="en-US">
                  <a:latin typeface="Times New Roman" panose="02020603050405020304" pitchFamily="18" charset="0"/>
                </a:endParaRPr>
              </a:p>
            </p:txBody>
          </p:sp>
          <p:sp>
            <p:nvSpPr>
              <p:cNvPr id="23" name="Line 20"/>
              <p:cNvSpPr>
                <a:spLocks noChangeShapeType="1"/>
              </p:cNvSpPr>
              <p:nvPr/>
            </p:nvSpPr>
            <p:spPr bwMode="auto">
              <a:xfrm>
                <a:off x="768" y="2336"/>
                <a:ext cx="40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21"/>
              <p:cNvSpPr>
                <a:spLocks noChangeShapeType="1"/>
              </p:cNvSpPr>
              <p:nvPr/>
            </p:nvSpPr>
            <p:spPr bwMode="auto">
              <a:xfrm>
                <a:off x="1360" y="2344"/>
                <a:ext cx="115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Rectangle 22"/>
              <p:cNvSpPr>
                <a:spLocks noChangeArrowheads="1"/>
              </p:cNvSpPr>
              <p:nvPr/>
            </p:nvSpPr>
            <p:spPr bwMode="auto">
              <a:xfrm>
                <a:off x="1136" y="2192"/>
                <a:ext cx="242"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latin typeface="Times New Roman" panose="02020603050405020304" pitchFamily="18" charset="0"/>
                  </a:rPr>
                  <a:t>=</a:t>
                </a:r>
              </a:p>
            </p:txBody>
          </p:sp>
          <p:sp>
            <p:nvSpPr>
              <p:cNvPr id="26" name="Rectangle 23"/>
              <p:cNvSpPr>
                <a:spLocks noChangeArrowheads="1"/>
              </p:cNvSpPr>
              <p:nvPr/>
            </p:nvSpPr>
            <p:spPr bwMode="auto">
              <a:xfrm>
                <a:off x="2496" y="2176"/>
                <a:ext cx="2784"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latin typeface="Times New Roman" panose="02020603050405020304" pitchFamily="18" charset="0"/>
                  </a:rPr>
                  <a:t>= 74.11 </a:t>
                </a:r>
                <a:r>
                  <a:rPr lang="en-US" altLang="en-US">
                    <a:latin typeface="Times New Roman" panose="02020603050405020304" pitchFamily="18" charset="0"/>
                    <a:sym typeface="Symbol" panose="05050102010706020507" pitchFamily="18" charset="2"/>
                  </a:rPr>
                  <a:t></a:t>
                </a:r>
                <a:r>
                  <a:rPr lang="en-US" altLang="en-US">
                    <a:latin typeface="Times New Roman" panose="02020603050405020304" pitchFamily="18" charset="0"/>
                  </a:rPr>
                  <a:t> 10</a:t>
                </a:r>
                <a:r>
                  <a:rPr lang="en-US" altLang="en-US" baseline="30000">
                    <a:latin typeface="Times New Roman" panose="02020603050405020304" pitchFamily="18" charset="0"/>
                    <a:cs typeface="Times New Roman" panose="02020603050405020304" pitchFamily="18" charset="0"/>
                  </a:rPr>
                  <a:t>−</a:t>
                </a:r>
                <a:r>
                  <a:rPr lang="en-US" altLang="en-US" baseline="30000">
                    <a:latin typeface="Times New Roman" panose="02020603050405020304" pitchFamily="18" charset="0"/>
                  </a:rPr>
                  <a:t>6</a:t>
                </a:r>
                <a:r>
                  <a:rPr lang="en-US" altLang="en-US">
                    <a:latin typeface="Times New Roman" panose="02020603050405020304" pitchFamily="18" charset="0"/>
                  </a:rPr>
                  <a:t> m</a:t>
                </a:r>
                <a:r>
                  <a:rPr lang="en-US" altLang="en-US" baseline="30000">
                    <a:latin typeface="Times New Roman" panose="02020603050405020304" pitchFamily="18" charset="0"/>
                  </a:rPr>
                  <a:t>2 </a:t>
                </a:r>
                <a:r>
                  <a:rPr lang="en-US" altLang="en-US">
                    <a:latin typeface="Times New Roman" panose="02020603050405020304" pitchFamily="18" charset="0"/>
                    <a:sym typeface="Symbol" panose="05050102010706020507" pitchFamily="18" charset="2"/>
                  </a:rPr>
                  <a:t>= (</a:t>
                </a:r>
                <a:r>
                  <a:rPr lang="en-US" altLang="en-US" i="1">
                    <a:latin typeface="Times New Roman" panose="02020603050405020304" pitchFamily="18" charset="0"/>
                    <a:sym typeface="Symbol" panose="05050102010706020507" pitchFamily="18" charset="2"/>
                  </a:rPr>
                  <a:t>d</a:t>
                </a:r>
                <a:r>
                  <a:rPr lang="en-US" altLang="en-US" i="1" baseline="-25000">
                    <a:latin typeface="Times New Roman" panose="02020603050405020304" pitchFamily="18" charset="0"/>
                    <a:sym typeface="Symbol" panose="05050102010706020507" pitchFamily="18" charset="2"/>
                  </a:rPr>
                  <a:t>B</a:t>
                </a:r>
                <a:r>
                  <a:rPr lang="en-US" altLang="en-US" baseline="40000">
                    <a:latin typeface="Times New Roman" panose="02020603050405020304" pitchFamily="18" charset="0"/>
                    <a:sym typeface="Symbol" panose="05050102010706020507" pitchFamily="18" charset="2"/>
                  </a:rPr>
                  <a:t>2</a:t>
                </a:r>
                <a:r>
                  <a:rPr lang="en-US" altLang="en-US">
                    <a:latin typeface="Times New Roman" panose="02020603050405020304" pitchFamily="18" charset="0"/>
                    <a:sym typeface="Symbol" panose="05050102010706020507" pitchFamily="18" charset="2"/>
                  </a:rPr>
                  <a:t>/4)</a:t>
                </a:r>
                <a:endParaRPr lang="el-GR" altLang="en-US" baseline="30000">
                  <a:latin typeface="Times New Roman" panose="02020603050405020304" pitchFamily="18" charset="0"/>
                </a:endParaRPr>
              </a:p>
            </p:txBody>
          </p:sp>
        </p:grpSp>
      </p:grpSp>
      <p:pic>
        <p:nvPicPr>
          <p:cNvPr id="27" name="Picture 27" descr="AACLOOM0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1236663"/>
            <a:ext cx="5410200" cy="181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426773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E2C27665-26E0-4E2E-9B1B-EB13CC6B2482}" type="slidenum">
              <a:rPr lang="en-US">
                <a:latin typeface="Arial" panose="020B0604020202020204" pitchFamily="34" charset="0"/>
              </a:rPr>
              <a:pPr eaLnBrk="1" hangingPunct="1"/>
              <a:t>94</a:t>
            </a:fld>
            <a:endParaRPr lang="en-US">
              <a:latin typeface="Arial" panose="020B0604020202020204" pitchFamily="34" charset="0"/>
            </a:endParaRPr>
          </a:p>
        </p:txBody>
      </p:sp>
      <p:sp>
        <p:nvSpPr>
          <p:cNvPr id="3" name="Rectangle 2"/>
          <p:cNvSpPr>
            <a:spLocks noGrp="1" noChangeArrowheads="1"/>
          </p:cNvSpPr>
          <p:nvPr>
            <p:ph type="title"/>
          </p:nvPr>
        </p:nvSpPr>
        <p:spPr>
          <a:xfrm>
            <a:off x="57150" y="485775"/>
            <a:ext cx="8763000" cy="457200"/>
          </a:xfrm>
        </p:spPr>
        <p:txBody>
          <a:bodyPr/>
          <a:lstStyle/>
          <a:p>
            <a:pPr eaLnBrk="1" hangingPunct="1"/>
            <a:r>
              <a:rPr lang="en-US" altLang="en-US"/>
              <a:t>EXAMPLE 1.13 (SOLN)</a:t>
            </a:r>
          </a:p>
        </p:txBody>
      </p:sp>
      <p:sp>
        <p:nvSpPr>
          <p:cNvPr id="4" name="Rectangle 3"/>
          <p:cNvSpPr txBox="1">
            <a:spLocks noChangeArrowheads="1"/>
          </p:cNvSpPr>
          <p:nvPr/>
        </p:nvSpPr>
        <p:spPr bwMode="auto">
          <a:xfrm>
            <a:off x="223838" y="1066800"/>
            <a:ext cx="86868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buFontTx/>
              <a:buNone/>
            </a:pPr>
            <a:r>
              <a:rPr lang="en-US" altLang="en-US" b="1">
                <a:solidFill>
                  <a:srgbClr val="CC3300"/>
                </a:solidFill>
              </a:rPr>
              <a:t>Diameter of pins:</a:t>
            </a:r>
          </a:p>
        </p:txBody>
      </p:sp>
      <p:sp>
        <p:nvSpPr>
          <p:cNvPr id="5" name="Rectangle 26"/>
          <p:cNvSpPr>
            <a:spLocks noChangeArrowheads="1"/>
          </p:cNvSpPr>
          <p:nvPr/>
        </p:nvSpPr>
        <p:spPr bwMode="auto">
          <a:xfrm>
            <a:off x="1600200" y="2514600"/>
            <a:ext cx="1733550" cy="51911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d</a:t>
            </a:r>
            <a:r>
              <a:rPr lang="en-US" altLang="en-US" baseline="-25000">
                <a:latin typeface="Times New Roman" panose="02020603050405020304" pitchFamily="18" charset="0"/>
              </a:rPr>
              <a:t>A</a:t>
            </a:r>
            <a:r>
              <a:rPr lang="en-US" altLang="en-US">
                <a:latin typeface="Times New Roman" panose="02020603050405020304" pitchFamily="18" charset="0"/>
              </a:rPr>
              <a:t> = 7 mm</a:t>
            </a:r>
          </a:p>
        </p:txBody>
      </p:sp>
      <p:sp>
        <p:nvSpPr>
          <p:cNvPr id="6" name="Rectangle 27"/>
          <p:cNvSpPr>
            <a:spLocks noChangeArrowheads="1"/>
          </p:cNvSpPr>
          <p:nvPr/>
        </p:nvSpPr>
        <p:spPr bwMode="auto">
          <a:xfrm>
            <a:off x="3810000" y="2514600"/>
            <a:ext cx="1897063" cy="51911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d</a:t>
            </a:r>
            <a:r>
              <a:rPr lang="en-US" altLang="en-US" baseline="-25000">
                <a:latin typeface="Times New Roman" panose="02020603050405020304" pitchFamily="18" charset="0"/>
              </a:rPr>
              <a:t>B</a:t>
            </a:r>
            <a:r>
              <a:rPr lang="en-US" altLang="en-US">
                <a:latin typeface="Times New Roman" panose="02020603050405020304" pitchFamily="18" charset="0"/>
              </a:rPr>
              <a:t> = 10 mm</a:t>
            </a:r>
          </a:p>
        </p:txBody>
      </p:sp>
      <p:sp>
        <p:nvSpPr>
          <p:cNvPr id="7" name="Text Box 28"/>
          <p:cNvSpPr txBox="1">
            <a:spLocks noChangeArrowheads="1"/>
          </p:cNvSpPr>
          <p:nvPr/>
        </p:nvSpPr>
        <p:spPr bwMode="auto">
          <a:xfrm>
            <a:off x="228600" y="1752600"/>
            <a:ext cx="6858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t>Choose a size larger to nearest millimeter.</a:t>
            </a:r>
          </a:p>
        </p:txBody>
      </p:sp>
    </p:spTree>
    <p:extLst>
      <p:ext uri="{BB962C8B-B14F-4D97-AF65-F5344CB8AC3E}">
        <p14:creationId xmlns:p14="http://schemas.microsoft.com/office/powerpoint/2010/main" val="80011708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534150"/>
            <a:ext cx="2133600" cy="476250"/>
          </a:xfrm>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a:solidFill>
                  <a:schemeClr val="tx1"/>
                </a:solidFill>
                <a:latin typeface="Times New Roman" panose="02020603050405020304" pitchFamily="18" charset="0"/>
              </a:defRPr>
            </a:lvl9pPr>
          </a:lstStyle>
          <a:p>
            <a:pPr eaLnBrk="1" hangingPunct="1"/>
            <a:fld id="{68EE2ECB-0965-470C-B1C3-2594A0BE4BBC}" type="slidenum">
              <a:rPr lang="en-US">
                <a:latin typeface="Arial" panose="020B0604020202020204" pitchFamily="34" charset="0"/>
              </a:rPr>
              <a:pPr eaLnBrk="1" hangingPunct="1"/>
              <a:t>95</a:t>
            </a:fld>
            <a:endParaRPr lang="en-US">
              <a:latin typeface="Arial" panose="020B0604020202020204" pitchFamily="34" charset="0"/>
            </a:endParaRPr>
          </a:p>
        </p:txBody>
      </p:sp>
      <p:sp>
        <p:nvSpPr>
          <p:cNvPr id="3" name="Rectangle 4"/>
          <p:cNvSpPr>
            <a:spLocks noGrp="1" noChangeArrowheads="1"/>
          </p:cNvSpPr>
          <p:nvPr>
            <p:ph type="title"/>
          </p:nvPr>
        </p:nvSpPr>
        <p:spPr>
          <a:xfrm>
            <a:off x="57150" y="485775"/>
            <a:ext cx="8763000" cy="457200"/>
          </a:xfrm>
        </p:spPr>
        <p:txBody>
          <a:bodyPr/>
          <a:lstStyle/>
          <a:p>
            <a:pPr eaLnBrk="1" hangingPunct="1"/>
            <a:r>
              <a:rPr lang="en-US" altLang="en-US"/>
              <a:t>EXAMPLE 1.13 (SOLN)</a:t>
            </a:r>
          </a:p>
        </p:txBody>
      </p:sp>
      <p:sp>
        <p:nvSpPr>
          <p:cNvPr id="4" name="Rectangle 5"/>
          <p:cNvSpPr txBox="1">
            <a:spLocks noChangeArrowheads="1"/>
          </p:cNvSpPr>
          <p:nvPr/>
        </p:nvSpPr>
        <p:spPr bwMode="auto">
          <a:xfrm>
            <a:off x="300038" y="1066800"/>
            <a:ext cx="3586162"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600" indent="-609600">
              <a:lnSpc>
                <a:spcPct val="90000"/>
              </a:lnSpc>
              <a:buFontTx/>
              <a:buNone/>
            </a:pPr>
            <a:r>
              <a:rPr lang="en-US" altLang="en-US" b="1">
                <a:solidFill>
                  <a:srgbClr val="CC3300"/>
                </a:solidFill>
              </a:rPr>
              <a:t>Diameter of rod:</a:t>
            </a:r>
          </a:p>
        </p:txBody>
      </p:sp>
      <p:sp>
        <p:nvSpPr>
          <p:cNvPr id="5" name="Rectangle 12"/>
          <p:cNvSpPr>
            <a:spLocks noChangeArrowheads="1"/>
          </p:cNvSpPr>
          <p:nvPr/>
        </p:nvSpPr>
        <p:spPr bwMode="auto">
          <a:xfrm>
            <a:off x="6553200" y="2895600"/>
            <a:ext cx="2311400" cy="51911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d</a:t>
            </a:r>
            <a:r>
              <a:rPr lang="en-US" altLang="en-US" i="1" baseline="-25000">
                <a:latin typeface="Times New Roman" panose="02020603050405020304" pitchFamily="18" charset="0"/>
              </a:rPr>
              <a:t>BC</a:t>
            </a:r>
            <a:r>
              <a:rPr lang="en-US" altLang="en-US">
                <a:latin typeface="Times New Roman" panose="02020603050405020304" pitchFamily="18" charset="0"/>
              </a:rPr>
              <a:t> = 8.59 mm</a:t>
            </a:r>
          </a:p>
        </p:txBody>
      </p:sp>
      <p:sp>
        <p:nvSpPr>
          <p:cNvPr id="6" name="Rectangle 3"/>
          <p:cNvSpPr>
            <a:spLocks noChangeArrowheads="1"/>
          </p:cNvSpPr>
          <p:nvPr/>
        </p:nvSpPr>
        <p:spPr bwMode="auto">
          <a:xfrm>
            <a:off x="381000" y="1676400"/>
            <a:ext cx="8458200" cy="1143000"/>
          </a:xfrm>
          <a:prstGeom prst="rect">
            <a:avLst/>
          </a:prstGeom>
          <a:solidFill>
            <a:srgbClr val="FFFFCC"/>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endParaRPr lang="en-MY" altLang="en-US" sz="1800">
              <a:latin typeface="Times New Roman" panose="02020603050405020304" pitchFamily="18" charset="0"/>
            </a:endParaRPr>
          </a:p>
        </p:txBody>
      </p:sp>
      <p:sp>
        <p:nvSpPr>
          <p:cNvPr id="7" name="Rectangle 6"/>
          <p:cNvSpPr>
            <a:spLocks noChangeArrowheads="1"/>
          </p:cNvSpPr>
          <p:nvPr/>
        </p:nvSpPr>
        <p:spPr bwMode="auto">
          <a:xfrm>
            <a:off x="533400" y="1916113"/>
            <a:ext cx="1447800" cy="82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A</a:t>
            </a:r>
            <a:r>
              <a:rPr lang="en-US" altLang="en-US" i="1" baseline="-25000">
                <a:latin typeface="Times New Roman" panose="02020603050405020304" pitchFamily="18" charset="0"/>
              </a:rPr>
              <a:t>BC</a:t>
            </a:r>
            <a:r>
              <a:rPr lang="en-US" altLang="en-US" i="1">
                <a:latin typeface="Times New Roman" panose="02020603050405020304" pitchFamily="18" charset="0"/>
              </a:rPr>
              <a:t> =</a:t>
            </a:r>
            <a:r>
              <a:rPr lang="en-US" altLang="en-US">
                <a:latin typeface="Times New Roman" panose="02020603050405020304" pitchFamily="18" charset="0"/>
              </a:rPr>
              <a:t> </a:t>
            </a:r>
            <a:endParaRPr lang="el-GR" altLang="en-US">
              <a:latin typeface="Times New Roman" panose="02020603050405020304" pitchFamily="18" charset="0"/>
            </a:endParaRPr>
          </a:p>
        </p:txBody>
      </p:sp>
      <p:sp>
        <p:nvSpPr>
          <p:cNvPr id="8" name="Rectangle 7"/>
          <p:cNvSpPr>
            <a:spLocks noChangeArrowheads="1"/>
          </p:cNvSpPr>
          <p:nvPr/>
        </p:nvSpPr>
        <p:spPr bwMode="auto">
          <a:xfrm>
            <a:off x="1498600" y="1701800"/>
            <a:ext cx="13970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buFontTx/>
              <a:buNone/>
            </a:pPr>
            <a:r>
              <a:rPr lang="en-US" altLang="en-US" i="1">
                <a:latin typeface="Times New Roman" panose="02020603050405020304" pitchFamily="18" charset="0"/>
              </a:rPr>
              <a:t>P</a:t>
            </a:r>
            <a:endParaRPr lang="en-US" altLang="en-US" i="1" baseline="-25000">
              <a:latin typeface="Times New Roman" panose="02020603050405020304" pitchFamily="18" charset="0"/>
            </a:endParaRPr>
          </a:p>
          <a:p>
            <a:pPr algn="ctr" eaLnBrk="1" hangingPunct="1">
              <a:buFontTx/>
              <a:buNone/>
            </a:pPr>
            <a:r>
              <a:rPr lang="en-US" altLang="en-US">
                <a:latin typeface="Times New Roman" panose="02020603050405020304" pitchFamily="18" charset="0"/>
              </a:rPr>
              <a:t>(</a:t>
            </a:r>
            <a:r>
              <a:rPr lang="el-GR" altLang="en-US">
                <a:latin typeface="Times New Roman" panose="02020603050405020304" pitchFamily="18" charset="0"/>
              </a:rPr>
              <a:t>σ</a:t>
            </a:r>
            <a:r>
              <a:rPr lang="en-US" altLang="en-US" i="1" baseline="-25000">
                <a:latin typeface="Times New Roman" panose="02020603050405020304" pitchFamily="18" charset="0"/>
              </a:rPr>
              <a:t>t</a:t>
            </a:r>
            <a:r>
              <a:rPr lang="en-US" altLang="en-US">
                <a:latin typeface="Times New Roman" panose="02020603050405020304" pitchFamily="18" charset="0"/>
              </a:rPr>
              <a:t>)</a:t>
            </a:r>
            <a:r>
              <a:rPr lang="en-US" altLang="en-US" baseline="-25000">
                <a:latin typeface="Times New Roman" panose="02020603050405020304" pitchFamily="18" charset="0"/>
              </a:rPr>
              <a:t>allow</a:t>
            </a:r>
            <a:endParaRPr lang="el-GR" altLang="en-US" baseline="-25000">
              <a:latin typeface="Times New Roman" panose="02020603050405020304" pitchFamily="18" charset="0"/>
            </a:endParaRPr>
          </a:p>
        </p:txBody>
      </p:sp>
      <p:sp>
        <p:nvSpPr>
          <p:cNvPr id="9" name="Rectangle 8"/>
          <p:cNvSpPr>
            <a:spLocks noChangeArrowheads="1"/>
          </p:cNvSpPr>
          <p:nvPr/>
        </p:nvSpPr>
        <p:spPr bwMode="auto">
          <a:xfrm>
            <a:off x="2438400" y="1676400"/>
            <a:ext cx="2857500"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buFontTx/>
              <a:buNone/>
            </a:pPr>
            <a:r>
              <a:rPr lang="en-US" altLang="en-US">
                <a:latin typeface="Times New Roman" panose="02020603050405020304" pitchFamily="18" charset="0"/>
              </a:rPr>
              <a:t>6.67 kN</a:t>
            </a:r>
          </a:p>
          <a:p>
            <a:pPr algn="ctr" eaLnBrk="1" hangingPunct="1">
              <a:buFontTx/>
              <a:buNone/>
            </a:pPr>
            <a:r>
              <a:rPr lang="en-US" altLang="en-US">
                <a:latin typeface="Times New Roman" panose="02020603050405020304" pitchFamily="18" charset="0"/>
              </a:rPr>
              <a:t>115 </a:t>
            </a:r>
            <a:r>
              <a:rPr lang="en-US" altLang="en-US">
                <a:latin typeface="Times New Roman" panose="02020603050405020304" pitchFamily="18" charset="0"/>
                <a:sym typeface="Symbol" panose="05050102010706020507" pitchFamily="18" charset="2"/>
              </a:rPr>
              <a:t></a:t>
            </a:r>
            <a:r>
              <a:rPr lang="en-US" altLang="en-US">
                <a:latin typeface="Times New Roman" panose="02020603050405020304" pitchFamily="18" charset="0"/>
              </a:rPr>
              <a:t> 10</a:t>
            </a:r>
            <a:r>
              <a:rPr lang="en-US" altLang="en-US" baseline="30000">
                <a:latin typeface="Times New Roman" panose="02020603050405020304" pitchFamily="18" charset="0"/>
              </a:rPr>
              <a:t>3</a:t>
            </a:r>
            <a:r>
              <a:rPr lang="en-US" altLang="en-US">
                <a:latin typeface="Times New Roman" panose="02020603050405020304" pitchFamily="18" charset="0"/>
              </a:rPr>
              <a:t> kPa </a:t>
            </a:r>
            <a:endParaRPr lang="el-GR" altLang="en-US">
              <a:latin typeface="Times New Roman" panose="02020603050405020304" pitchFamily="18" charset="0"/>
            </a:endParaRPr>
          </a:p>
        </p:txBody>
      </p:sp>
      <p:sp>
        <p:nvSpPr>
          <p:cNvPr id="10" name="Line 9"/>
          <p:cNvSpPr>
            <a:spLocks noChangeShapeType="1"/>
          </p:cNvSpPr>
          <p:nvPr/>
        </p:nvSpPr>
        <p:spPr bwMode="auto">
          <a:xfrm>
            <a:off x="1549400" y="2184400"/>
            <a:ext cx="914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Line 10"/>
          <p:cNvSpPr>
            <a:spLocks noChangeShapeType="1"/>
          </p:cNvSpPr>
          <p:nvPr/>
        </p:nvSpPr>
        <p:spPr bwMode="auto">
          <a:xfrm>
            <a:off x="2895600" y="2184400"/>
            <a:ext cx="1828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Rectangle 11"/>
          <p:cNvSpPr>
            <a:spLocks noChangeArrowheads="1"/>
          </p:cNvSpPr>
          <p:nvPr/>
        </p:nvSpPr>
        <p:spPr bwMode="auto">
          <a:xfrm>
            <a:off x="2514600" y="1944688"/>
            <a:ext cx="3841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latin typeface="Times New Roman" panose="02020603050405020304" pitchFamily="18" charset="0"/>
              </a:rPr>
              <a:t>=</a:t>
            </a:r>
          </a:p>
        </p:txBody>
      </p:sp>
      <p:sp>
        <p:nvSpPr>
          <p:cNvPr id="13" name="Rectangle 13"/>
          <p:cNvSpPr>
            <a:spLocks noChangeArrowheads="1"/>
          </p:cNvSpPr>
          <p:nvPr/>
        </p:nvSpPr>
        <p:spPr bwMode="auto">
          <a:xfrm>
            <a:off x="4724400" y="1927225"/>
            <a:ext cx="4191000" cy="42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609600" indent="-6096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latin typeface="Times New Roman" panose="02020603050405020304" pitchFamily="18" charset="0"/>
              </a:rPr>
              <a:t>= 58 </a:t>
            </a:r>
            <a:r>
              <a:rPr lang="en-US" altLang="en-US">
                <a:latin typeface="Times New Roman" panose="02020603050405020304" pitchFamily="18" charset="0"/>
                <a:sym typeface="Symbol" panose="05050102010706020507" pitchFamily="18" charset="2"/>
              </a:rPr>
              <a:t></a:t>
            </a:r>
            <a:r>
              <a:rPr lang="en-US" altLang="en-US">
                <a:latin typeface="Times New Roman" panose="02020603050405020304" pitchFamily="18" charset="0"/>
              </a:rPr>
              <a:t> 10</a:t>
            </a:r>
            <a:r>
              <a:rPr lang="en-US" altLang="en-US" baseline="30000">
                <a:latin typeface="Times New Roman" panose="02020603050405020304" pitchFamily="18" charset="0"/>
                <a:cs typeface="Times New Roman" panose="02020603050405020304" pitchFamily="18" charset="0"/>
              </a:rPr>
              <a:t>−</a:t>
            </a:r>
            <a:r>
              <a:rPr lang="en-US" altLang="en-US" baseline="30000">
                <a:latin typeface="Times New Roman" panose="02020603050405020304" pitchFamily="18" charset="0"/>
              </a:rPr>
              <a:t>6</a:t>
            </a:r>
            <a:r>
              <a:rPr lang="en-US" altLang="en-US">
                <a:latin typeface="Times New Roman" panose="02020603050405020304" pitchFamily="18" charset="0"/>
              </a:rPr>
              <a:t> m</a:t>
            </a:r>
            <a:r>
              <a:rPr lang="en-US" altLang="en-US" baseline="30000">
                <a:latin typeface="Times New Roman" panose="02020603050405020304" pitchFamily="18" charset="0"/>
              </a:rPr>
              <a:t>2 </a:t>
            </a:r>
            <a:r>
              <a:rPr lang="en-US" altLang="en-US">
                <a:latin typeface="Times New Roman" panose="02020603050405020304" pitchFamily="18" charset="0"/>
                <a:sym typeface="Symbol" panose="05050102010706020507" pitchFamily="18" charset="2"/>
              </a:rPr>
              <a:t>= (</a:t>
            </a:r>
            <a:r>
              <a:rPr lang="en-US" altLang="en-US" i="1">
                <a:latin typeface="Times New Roman" panose="02020603050405020304" pitchFamily="18" charset="0"/>
                <a:sym typeface="Symbol" panose="05050102010706020507" pitchFamily="18" charset="2"/>
              </a:rPr>
              <a:t>d</a:t>
            </a:r>
            <a:r>
              <a:rPr lang="en-US" altLang="en-US" i="1" baseline="-25000">
                <a:latin typeface="Times New Roman" panose="02020603050405020304" pitchFamily="18" charset="0"/>
                <a:sym typeface="Symbol" panose="05050102010706020507" pitchFamily="18" charset="2"/>
              </a:rPr>
              <a:t>BC</a:t>
            </a:r>
            <a:r>
              <a:rPr lang="en-US" altLang="en-US" i="1" baseline="30000">
                <a:latin typeface="Times New Roman" panose="02020603050405020304" pitchFamily="18" charset="0"/>
                <a:sym typeface="Symbol" panose="05050102010706020507" pitchFamily="18" charset="2"/>
              </a:rPr>
              <a:t>2</a:t>
            </a:r>
            <a:r>
              <a:rPr lang="en-US" altLang="en-US">
                <a:latin typeface="Times New Roman" panose="02020603050405020304" pitchFamily="18" charset="0"/>
                <a:sym typeface="Symbol" panose="05050102010706020507" pitchFamily="18" charset="2"/>
              </a:rPr>
              <a:t>/4)</a:t>
            </a:r>
            <a:endParaRPr lang="el-GR" altLang="en-US" baseline="30000">
              <a:latin typeface="Times New Roman" panose="02020603050405020304" pitchFamily="18" charset="0"/>
            </a:endParaRPr>
          </a:p>
        </p:txBody>
      </p:sp>
      <p:sp>
        <p:nvSpPr>
          <p:cNvPr id="14" name="Rectangle 24"/>
          <p:cNvSpPr>
            <a:spLocks noChangeArrowheads="1"/>
          </p:cNvSpPr>
          <p:nvPr/>
        </p:nvSpPr>
        <p:spPr bwMode="auto">
          <a:xfrm>
            <a:off x="1028700" y="4114800"/>
            <a:ext cx="1866900" cy="51911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i="1">
                <a:latin typeface="Times New Roman" panose="02020603050405020304" pitchFamily="18" charset="0"/>
              </a:rPr>
              <a:t>d</a:t>
            </a:r>
            <a:r>
              <a:rPr lang="en-US" altLang="en-US" i="1" baseline="-25000">
                <a:latin typeface="Times New Roman" panose="02020603050405020304" pitchFamily="18" charset="0"/>
              </a:rPr>
              <a:t>BC</a:t>
            </a:r>
            <a:r>
              <a:rPr lang="en-US" altLang="en-US">
                <a:latin typeface="Times New Roman" panose="02020603050405020304" pitchFamily="18" charset="0"/>
              </a:rPr>
              <a:t> = 9 mm</a:t>
            </a:r>
          </a:p>
        </p:txBody>
      </p:sp>
      <p:sp>
        <p:nvSpPr>
          <p:cNvPr id="15" name="Text Box 25"/>
          <p:cNvSpPr txBox="1">
            <a:spLocks noChangeArrowheads="1"/>
          </p:cNvSpPr>
          <p:nvPr/>
        </p:nvSpPr>
        <p:spPr bwMode="auto">
          <a:xfrm>
            <a:off x="381000" y="3505200"/>
            <a:ext cx="61674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33400" indent="-533400" eaLnBrk="0" hangingPunct="0">
              <a:defRPr sz="2800">
                <a:solidFill>
                  <a:schemeClr val="tx1"/>
                </a:solidFill>
                <a:latin typeface="Arial" panose="020B0604020202020204" pitchFamily="34" charset="0"/>
              </a:defRPr>
            </a:lvl1pPr>
            <a:lvl2pPr marL="742950" indent="-285750" eaLnBrk="0" hangingPunct="0">
              <a:buChar char="–"/>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buChar char="–"/>
              <a:defRPr sz="2800">
                <a:solidFill>
                  <a:schemeClr val="tx1"/>
                </a:solidFill>
                <a:latin typeface="Arial" panose="020B0604020202020204" pitchFamily="34" charset="0"/>
              </a:defRPr>
            </a:lvl4pPr>
            <a:lvl5pPr marL="2057400" indent="-228600" eaLnBrk="0" hangingPunc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eaLnBrk="1" hangingPunct="1">
              <a:buFontTx/>
              <a:buNone/>
            </a:pPr>
            <a:r>
              <a:rPr lang="en-US" altLang="en-US">
                <a:latin typeface="Times New Roman" panose="02020603050405020304" pitchFamily="18" charset="0"/>
              </a:rPr>
              <a:t>Choose a size larger to nearest millimeter.</a:t>
            </a:r>
          </a:p>
        </p:txBody>
      </p:sp>
    </p:spTree>
    <p:extLst>
      <p:ext uri="{BB962C8B-B14F-4D97-AF65-F5344CB8AC3E}">
        <p14:creationId xmlns:p14="http://schemas.microsoft.com/office/powerpoint/2010/main" val="281715722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h01_EA-01-14a"/>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b="70261"/>
          <a:stretch>
            <a:fillRect/>
          </a:stretch>
        </p:blipFill>
        <p:spPr bwMode="auto">
          <a:xfrm>
            <a:off x="-1981200" y="990600"/>
            <a:ext cx="996632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descr="AACLOOH0 copy"/>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742950" y="2830513"/>
            <a:ext cx="4519613"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AACLOOI0 copy"/>
          <p:cNvPicPr>
            <a:picLocks noChangeAspect="1" noChangeArrowheads="1"/>
          </p:cNvPicPr>
          <p:nvPr/>
        </p:nvPicPr>
        <p:blipFill>
          <a:blip r:embed="rId4">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5453063" y="3008313"/>
            <a:ext cx="3352800" cy="38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91665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h01_EA-01-14b"/>
          <p:cNvPicPr>
            <a:picLocks noChangeAspect="1" noChangeArrowheads="1"/>
          </p:cNvPicPr>
          <p:nvPr/>
        </p:nvPicPr>
        <p:blipFill>
          <a:blip r:embed="rId2">
            <a:clrChange>
              <a:clrFrom>
                <a:srgbClr val="F5F5F5"/>
              </a:clrFrom>
              <a:clrTo>
                <a:srgbClr val="F5F5F5">
                  <a:alpha val="0"/>
                </a:srgbClr>
              </a:clrTo>
            </a:clrChange>
            <a:extLst>
              <a:ext uri="{28A0092B-C50C-407E-A947-70E740481C1C}">
                <a14:useLocalDpi xmlns:a14="http://schemas.microsoft.com/office/drawing/2010/main" val="0"/>
              </a:ext>
            </a:extLst>
          </a:blip>
          <a:srcRect l="33945"/>
          <a:stretch>
            <a:fillRect/>
          </a:stretch>
        </p:blipFill>
        <p:spPr bwMode="auto">
          <a:xfrm>
            <a:off x="2743200" y="1028700"/>
            <a:ext cx="6211888"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descr="AACLOOJ0 copy"/>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531813" y="1930400"/>
            <a:ext cx="2058987"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Picture17"/>
          <p:cNvPicPr>
            <a:picLocks noChangeAspect="1" noChangeArrowheads="1"/>
          </p:cNvPicPr>
          <p:nvPr/>
        </p:nvPicPr>
        <p:blipFill>
          <a:blip r:embed="rId4">
            <a:clrChange>
              <a:clrFrom>
                <a:srgbClr val="F6F6F6"/>
              </a:clrFrom>
              <a:clrTo>
                <a:srgbClr val="F6F6F6">
                  <a:alpha val="0"/>
                </a:srgbClr>
              </a:clrTo>
            </a:clrChange>
            <a:lum bright="-6000"/>
            <a:extLst>
              <a:ext uri="{28A0092B-C50C-407E-A947-70E740481C1C}">
                <a14:useLocalDpi xmlns:a14="http://schemas.microsoft.com/office/drawing/2010/main" val="0"/>
              </a:ext>
            </a:extLst>
          </a:blip>
          <a:srcRect/>
          <a:stretch>
            <a:fillRect/>
          </a:stretch>
        </p:blipFill>
        <p:spPr bwMode="auto">
          <a:xfrm>
            <a:off x="1068388" y="3962400"/>
            <a:ext cx="987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494905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b="59248"/>
          <a:stretch>
            <a:fillRect/>
          </a:stretch>
        </p:blipFill>
        <p:spPr bwMode="auto">
          <a:xfrm>
            <a:off x="381000" y="381000"/>
            <a:ext cx="83058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AACLOON0 copy"/>
          <p:cNvPicPr>
            <a:picLocks noChangeAspect="1" noChangeArrowheads="1"/>
          </p:cNvPicPr>
          <p:nvPr/>
        </p:nvPicPr>
        <p:blipFill>
          <a:blip r:embed="rId3">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1295400" y="3276600"/>
            <a:ext cx="2971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AACLOOO0 copy"/>
          <p:cNvPicPr>
            <a:picLocks noChangeAspect="1" noChangeArrowheads="1"/>
          </p:cNvPicPr>
          <p:nvPr/>
        </p:nvPicPr>
        <p:blipFill>
          <a:blip r:embed="rId4">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5562600" y="3352800"/>
            <a:ext cx="1295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Picture18"/>
          <p:cNvPicPr>
            <a:picLocks noChangeAspect="1" noChangeArrowheads="1"/>
          </p:cNvPicPr>
          <p:nvPr/>
        </p:nvPicPr>
        <p:blipFill>
          <a:blip r:embed="rId5">
            <a:clrChange>
              <a:clrFrom>
                <a:srgbClr val="F6F6F6"/>
              </a:clrFrom>
              <a:clrTo>
                <a:srgbClr val="F6F6F6">
                  <a:alpha val="0"/>
                </a:srgbClr>
              </a:clrTo>
            </a:clrChange>
            <a:lum bright="-6000"/>
            <a:extLst>
              <a:ext uri="{28A0092B-C50C-407E-A947-70E740481C1C}">
                <a14:useLocalDpi xmlns:a14="http://schemas.microsoft.com/office/drawing/2010/main" val="0"/>
              </a:ext>
            </a:extLst>
          </a:blip>
          <a:srcRect/>
          <a:stretch>
            <a:fillRect/>
          </a:stretch>
        </p:blipFill>
        <p:spPr bwMode="auto">
          <a:xfrm>
            <a:off x="4191000" y="5791200"/>
            <a:ext cx="12922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63697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381000" y="382588"/>
            <a:ext cx="8305800" cy="617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2084124"/>
      </p:ext>
    </p:extLst>
  </p:cSld>
  <p:clrMapOvr>
    <a:masterClrMapping/>
  </p:clrMapOvr>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1735</TotalTime>
  <Words>3859</Words>
  <Application>Microsoft Office PowerPoint</Application>
  <PresentationFormat>On-screen Show (4:3)</PresentationFormat>
  <Paragraphs>603</Paragraphs>
  <Slides>115</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115</vt:i4>
      </vt:variant>
    </vt:vector>
  </HeadingPairs>
  <TitlesOfParts>
    <vt:vector size="125" baseType="lpstr">
      <vt:lpstr>Arial</vt:lpstr>
      <vt:lpstr>Arial MT</vt:lpstr>
      <vt:lpstr>Calibri</vt:lpstr>
      <vt:lpstr>Google Sans</vt:lpstr>
      <vt:lpstr>museo-500</vt:lpstr>
      <vt:lpstr>Palatino Linotype</vt:lpstr>
      <vt:lpstr>Symbol</vt:lpstr>
      <vt:lpstr>Times New Roman</vt:lpstr>
      <vt:lpstr>UTMocw template</vt:lpstr>
      <vt:lpstr>Equation</vt:lpstr>
      <vt:lpstr>SETG 2363 Strength of Materials Stress</vt:lpstr>
      <vt:lpstr>CHAPTER OBJECTIVES</vt:lpstr>
      <vt:lpstr>CHAPTER OUTLINE</vt:lpstr>
      <vt:lpstr>1.2 EQUILIBRIUM OF A DEFORMABLE BODY</vt:lpstr>
      <vt:lpstr>1.2 EQUILIBRIUM OF A DEFORMABLE BODY</vt:lpstr>
      <vt:lpstr>1.2 EQUILIBRIUM OF A DEFORMABLE BODY</vt:lpstr>
      <vt:lpstr>1.2 EQUILIBRIUM OF A DEFORMABLE BODY</vt:lpstr>
      <vt:lpstr>1.2 EQUILIBRIUM OF A DEFORMABLE BODY</vt:lpstr>
      <vt:lpstr>EXAMPLE 1.1</vt:lpstr>
      <vt:lpstr>EXAMPLE 1.1 (SOLN)</vt:lpstr>
      <vt:lpstr>PowerPoint Presentation</vt:lpstr>
      <vt:lpstr>EXAMPLE 1.1 (SOLN)</vt:lpstr>
      <vt:lpstr>EXAMPLE 1.1 (SOLN)</vt:lpstr>
      <vt:lpstr>Review of Statics</vt:lpstr>
      <vt:lpstr>Structure Free-Body Diagram</vt:lpstr>
      <vt:lpstr>Component Free-Body Diagram</vt:lpstr>
      <vt:lpstr>Method of Joints</vt:lpstr>
      <vt:lpstr>Stress Analysis</vt:lpstr>
      <vt:lpstr>PowerPoint Presentation</vt:lpstr>
      <vt:lpstr>PowerPoint Presentation</vt:lpstr>
      <vt:lpstr>1.3 STRESS</vt:lpstr>
      <vt:lpstr>1.3 STRESS</vt:lpstr>
      <vt:lpstr>1.3 STRESS</vt:lpstr>
      <vt:lpstr>1.3 STRESS</vt:lpstr>
      <vt:lpstr>1.3 STRESS</vt:lpstr>
      <vt:lpstr>1.3 STRESS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Photoelastic Stress Analysis</vt:lpstr>
      <vt:lpstr>Photoelastic Stress Analysis</vt:lpstr>
      <vt:lpstr>PowerPoint Presentation</vt:lpstr>
      <vt:lpstr>PowerPoint Presentation</vt:lpstr>
      <vt:lpstr>Prismatic bar</vt:lpstr>
      <vt:lpstr>1.4 AVERAGE NORMAL STRESS IN AXIALLY LOADED BAR</vt:lpstr>
      <vt:lpstr>1.4 AVERAGE NORMAL STRESS IN AXIALLY LOADED BAR</vt:lpstr>
      <vt:lpstr>1.4 AVERAGE NORMAL STRESS IN AXIALLY LOADED BAR</vt:lpstr>
      <vt:lpstr>1.4 AVERAGE NORMAL STRESS IN AXIALLY LOADED BAR</vt:lpstr>
      <vt:lpstr>1.4 AVERAGE NORMAL STRESS IN AXIALLY LOADED BAR</vt:lpstr>
      <vt:lpstr>1.4 AVERAGE NORMAL STRESS IN AXIALLY LOADED BAR</vt:lpstr>
      <vt:lpstr>1.4 AVERAGE NORMAL STRESS IN AXIALLY LOADED BAR</vt:lpstr>
      <vt:lpstr>1.4 AVERAGE NORMAL STRESS IN AXIALLY LOADED BAR</vt:lpstr>
      <vt:lpstr>1.4 AVERAGE NORMAL STRESS IN AXIALLY LOADED BAR</vt:lpstr>
      <vt:lpstr>1.4 AVERAGE NORMAL STRESS IN AXIALLY LOADED BAR</vt:lpstr>
      <vt:lpstr>EXAMPLE 1.6</vt:lpstr>
      <vt:lpstr>EXAMPLE 1.6 (SOLN)</vt:lpstr>
      <vt:lpstr>EXAMPLE 1.6 (SOLN)</vt:lpstr>
      <vt:lpstr>PowerPoint Presentation</vt:lpstr>
      <vt:lpstr>PowerPoint Presentation</vt:lpstr>
      <vt:lpstr>1.5 AVERAGE SHEAR STRESS</vt:lpstr>
      <vt:lpstr>1.5 AVERAGE SHEAR STRESS</vt:lpstr>
      <vt:lpstr>1.5 AVERAGE SHEAR STRESS</vt:lpstr>
      <vt:lpstr>PowerPoint Presentation</vt:lpstr>
      <vt:lpstr>PowerPoint Presentation</vt:lpstr>
      <vt:lpstr>1.5 AVERAGE SHEAR STRESS</vt:lpstr>
      <vt:lpstr>1.5 AVERAGE SHEAR STRESS</vt:lpstr>
      <vt:lpstr>1.5 AVERAGE SHEAR STRESS</vt:lpstr>
      <vt:lpstr>Shearing Stress Examples</vt:lpstr>
      <vt:lpstr>PowerPoint Presentation</vt:lpstr>
      <vt:lpstr>PowerPoint Presentation</vt:lpstr>
      <vt:lpstr>1.5 AVERAGE SHEAR STRESS</vt:lpstr>
      <vt:lpstr>EXAMPLE 1.10</vt:lpstr>
      <vt:lpstr>EXAMPLE 1.10 (SOLN)</vt:lpstr>
      <vt:lpstr>EXAMPLE 1.10 (SOLN)</vt:lpstr>
      <vt:lpstr>EXAMPLE 1.10 (SOLN)</vt:lpstr>
      <vt:lpstr>EXAMPLE 1.10 (SOLN)</vt:lpstr>
      <vt:lpstr>EXAMPLE 1.10 (SOLN)</vt:lpstr>
      <vt:lpstr>EXAMPLE 1.10 (SOLN)</vt:lpstr>
      <vt:lpstr>EXAMPLE 1.10 (SOLN)</vt:lpstr>
      <vt:lpstr>EXAMPLE 1.11 (SOLN)</vt:lpstr>
      <vt:lpstr>EXAMPLE 1.11 (SOLN)</vt:lpstr>
      <vt:lpstr>Bearing Stress in Connections</vt:lpstr>
      <vt:lpstr>Pin Bearing Stresses</vt:lpstr>
      <vt:lpstr>1.6 ALLOWABLE STRESS</vt:lpstr>
      <vt:lpstr>1.6 ALLOWABLE STRESS</vt:lpstr>
      <vt:lpstr>1.6 ALLOWABLE STRESS</vt:lpstr>
      <vt:lpstr>1.7 DESIGN OF SIMPLE CONNECTIONS</vt:lpstr>
      <vt:lpstr>1.7 DESIGN OF SIMPLE CONNECTIONS</vt:lpstr>
      <vt:lpstr>1.7 DESIGN OF SIMPLE CONNECTIONS</vt:lpstr>
      <vt:lpstr>1.7 DESIGN OF SIMPLE CONNECTIONS</vt:lpstr>
      <vt:lpstr>1.7 DESIGN OF SIMPLE CONNECTIONS</vt:lpstr>
      <vt:lpstr>1.7 DESIGN OF SIMPLE CONNECTIONS</vt:lpstr>
      <vt:lpstr>1.7 DESIGN OF SIMPLE CONNECTIONS</vt:lpstr>
      <vt:lpstr>EXAMPLE 1.13</vt:lpstr>
      <vt:lpstr>EXAMPLE 1.13 (SOLN)</vt:lpstr>
      <vt:lpstr>EXAMPLE 1.13 (SOLN)</vt:lpstr>
      <vt:lpstr>EXAMPLE 1.13 (SOLN)</vt:lpstr>
      <vt:lpstr>EXAMPLE 1.13 (SOLN)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CHAPTER REVIEW</vt:lpstr>
      <vt:lpstr>CHAPTER REVIEW</vt:lpstr>
      <vt:lpstr>CHAPTER REVIEW</vt:lpstr>
      <vt:lpstr>CHAPTER REVIEW</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ucin sietz</cp:lastModifiedBy>
  <cp:revision>54</cp:revision>
  <cp:lastPrinted>2013-10-05T16:25:29Z</cp:lastPrinted>
  <dcterms:created xsi:type="dcterms:W3CDTF">2013-08-28T02:41:09Z</dcterms:created>
  <dcterms:modified xsi:type="dcterms:W3CDTF">2024-11-04T02:36:22Z</dcterms:modified>
</cp:coreProperties>
</file>