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media/image11.jpg" ContentType="image/jpg"/>
  <Override PartName="/ppt/media/image13.jpg" ContentType="image/jpg"/>
  <Override PartName="/ppt/media/image16.jpg" ContentType="image/jpg"/>
  <Override PartName="/ppt/media/image17.jpg" ContentType="image/jpg"/>
  <Override PartName="/ppt/media/image18.jpg" ContentType="image/jpg"/>
  <Override PartName="/ppt/media/image19.jpg" ContentType="image/jpg"/>
  <Override PartName="/ppt/media/image20.jpg" ContentType="image/jpg"/>
  <Override PartName="/ppt/media/image21.jpg" ContentType="image/jpg"/>
  <Override PartName="/ppt/media/image37.jpg" ContentType="image/jpg"/>
  <Override PartName="/ppt/media/image38.jpg" ContentType="image/jpg"/>
  <Override PartName="/ppt/media/image39.jpg" ContentType="image/jpg"/>
  <Override PartName="/ppt/media/image40.jpg" ContentType="image/jpg"/>
  <Override PartName="/ppt/media/image41.jpg" ContentType="image/jpg"/>
  <Override PartName="/ppt/media/image42.jpg" ContentType="image/jpg"/>
  <Override PartName="/ppt/media/image43.jpg" ContentType="image/jpg"/>
  <Override PartName="/ppt/media/image44.jpg" ContentType="image/jpg"/>
  <Override PartName="/ppt/media/image45.jpg" ContentType="image/jpg"/>
  <Override PartName="/ppt/media/image46.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8" r:id="rId3"/>
    <p:sldId id="282" r:id="rId4"/>
    <p:sldId id="434" r:id="rId5"/>
    <p:sldId id="280" r:id="rId6"/>
    <p:sldId id="306" r:id="rId7"/>
    <p:sldId id="307" r:id="rId8"/>
    <p:sldId id="283" r:id="rId9"/>
    <p:sldId id="417" r:id="rId10"/>
    <p:sldId id="418" r:id="rId11"/>
    <p:sldId id="419" r:id="rId12"/>
    <p:sldId id="421" r:id="rId13"/>
    <p:sldId id="420" r:id="rId14"/>
    <p:sldId id="423" r:id="rId15"/>
    <p:sldId id="424" r:id="rId16"/>
    <p:sldId id="425" r:id="rId17"/>
    <p:sldId id="426" r:id="rId18"/>
    <p:sldId id="427" r:id="rId19"/>
    <p:sldId id="428" r:id="rId20"/>
    <p:sldId id="429" r:id="rId21"/>
    <p:sldId id="430" r:id="rId22"/>
    <p:sldId id="258" r:id="rId23"/>
    <p:sldId id="311" r:id="rId24"/>
    <p:sldId id="313" r:id="rId25"/>
    <p:sldId id="314" r:id="rId26"/>
    <p:sldId id="259" r:id="rId27"/>
    <p:sldId id="260" r:id="rId28"/>
    <p:sldId id="261" r:id="rId29"/>
    <p:sldId id="262" r:id="rId30"/>
    <p:sldId id="263" r:id="rId31"/>
    <p:sldId id="264" r:id="rId32"/>
    <p:sldId id="265" r:id="rId33"/>
    <p:sldId id="266" r:id="rId34"/>
    <p:sldId id="267" r:id="rId35"/>
    <p:sldId id="268" r:id="rId36"/>
    <p:sldId id="269" r:id="rId37"/>
    <p:sldId id="270" r:id="rId38"/>
    <p:sldId id="271" r:id="rId39"/>
    <p:sldId id="272" r:id="rId40"/>
    <p:sldId id="273" r:id="rId41"/>
    <p:sldId id="274" r:id="rId42"/>
    <p:sldId id="275" r:id="rId43"/>
    <p:sldId id="276" r:id="rId44"/>
    <p:sldId id="277" r:id="rId45"/>
    <p:sldId id="278" r:id="rId46"/>
    <p:sldId id="279" r:id="rId47"/>
    <p:sldId id="431" r:id="rId48"/>
    <p:sldId id="281" r:id="rId49"/>
    <p:sldId id="432" r:id="rId50"/>
    <p:sldId id="433" r:id="rId51"/>
    <p:sldId id="284" r:id="rId52"/>
    <p:sldId id="285" r:id="rId53"/>
    <p:sldId id="286" r:id="rId54"/>
    <p:sldId id="315" r:id="rId55"/>
    <p:sldId id="316" r:id="rId56"/>
    <p:sldId id="317" r:id="rId5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596"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10/21/2024</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3C2F1-4303-46FD-BD96-DFF132C2F07E}"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bg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300" b="0" i="1">
                <a:solidFill>
                  <a:srgbClr val="BE5F00"/>
                </a:solidFill>
                <a:latin typeface="Palatino Linotype"/>
                <a:cs typeface="Palatino Linotype"/>
              </a:defRPr>
            </a:lvl1pPr>
          </a:lstStyle>
          <a:p>
            <a:pPr marL="12700">
              <a:lnSpc>
                <a:spcPct val="100000"/>
              </a:lnSpc>
            </a:pPr>
            <a:r>
              <a:rPr dirty="0"/>
              <a:t>© 2002 The</a:t>
            </a:r>
            <a:r>
              <a:rPr spc="-5" dirty="0"/>
              <a:t> McGraw-Hill</a:t>
            </a:r>
            <a:r>
              <a:rPr dirty="0"/>
              <a:t> </a:t>
            </a:r>
            <a:r>
              <a:rPr spc="-5" dirty="0"/>
              <a:t>Companies,</a:t>
            </a:r>
            <a:r>
              <a:rPr dirty="0"/>
              <a:t> </a:t>
            </a:r>
            <a:r>
              <a:rPr spc="-5" dirty="0"/>
              <a:t>Inc.</a:t>
            </a:r>
            <a:r>
              <a:rPr spc="5" dirty="0"/>
              <a:t> </a:t>
            </a:r>
            <a:r>
              <a:rPr spc="-5" dirty="0"/>
              <a:t>All</a:t>
            </a:r>
            <a:r>
              <a:rPr dirty="0"/>
              <a:t> </a:t>
            </a:r>
            <a:r>
              <a:rPr spc="-5" dirty="0"/>
              <a:t>rights</a:t>
            </a:r>
            <a:r>
              <a:rPr spc="-10" dirty="0"/>
              <a:t> reserved.</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10/19/2024</a:t>
            </a:fld>
            <a:endParaRPr lang="en-US"/>
          </a:p>
        </p:txBody>
      </p:sp>
      <p:sp>
        <p:nvSpPr>
          <p:cNvPr id="7" name="Holder 7"/>
          <p:cNvSpPr>
            <a:spLocks noGrp="1"/>
          </p:cNvSpPr>
          <p:nvPr>
            <p:ph type="sldNum" sz="quarter" idx="7"/>
          </p:nvPr>
        </p:nvSpPr>
        <p:spPr/>
        <p:txBody>
          <a:bodyPr lIns="0" tIns="0" rIns="0" bIns="0"/>
          <a:lstStyle>
            <a:lvl1pPr>
              <a:defRPr sz="1200" b="1" i="0">
                <a:solidFill>
                  <a:srgbClr val="FF9933"/>
                </a:solidFill>
                <a:latin typeface="Arial"/>
                <a:cs typeface="Arial"/>
              </a:defRPr>
            </a:lvl1pPr>
          </a:lstStyle>
          <a:p>
            <a:pPr marL="12700">
              <a:lnSpc>
                <a:spcPts val="1425"/>
              </a:lnSpc>
            </a:pPr>
            <a:r>
              <a:rPr dirty="0"/>
              <a:t>1</a:t>
            </a:r>
            <a:r>
              <a:rPr spc="-40" dirty="0"/>
              <a:t> </a:t>
            </a:r>
            <a:r>
              <a:rPr dirty="0"/>
              <a:t>-</a:t>
            </a:r>
            <a:r>
              <a:rPr spc="-35" dirty="0"/>
              <a:t> </a:t>
            </a:r>
            <a:fld id="{81D60167-4931-47E6-BA6A-407CBD079E47}" type="slidenum">
              <a:rPr dirty="0"/>
              <a:t>‹#›</a:t>
            </a:fld>
            <a:endParaRPr dirty="0"/>
          </a:p>
        </p:txBody>
      </p:sp>
    </p:spTree>
    <p:extLst>
      <p:ext uri="{BB962C8B-B14F-4D97-AF65-F5344CB8AC3E}">
        <p14:creationId xmlns:p14="http://schemas.microsoft.com/office/powerpoint/2010/main" val="4269504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10/21/2024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MY"/>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10/21/2024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ngineeringstatics.org/"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jp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44.jpg"/></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46.jpg"/><Relationship Id="rId4" Type="http://schemas.openxmlformats.org/officeDocument/2006/relationships/image" Target="../media/image45.jpg"/></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SETG 2363</a:t>
            </a:r>
            <a:br>
              <a:rPr lang="en-US" dirty="0"/>
            </a:br>
            <a:r>
              <a:rPr lang="en-US" dirty="0"/>
              <a:t>Material Engineering</a:t>
            </a:r>
            <a:br>
              <a:rPr lang="en-US" dirty="0"/>
            </a:br>
            <a:r>
              <a:rPr lang="en-US" dirty="0"/>
              <a:t>(Strength of Materials)</a:t>
            </a:r>
          </a:p>
        </p:txBody>
      </p:sp>
      <p:sp>
        <p:nvSpPr>
          <p:cNvPr id="3" name="Subtitle 2"/>
          <p:cNvSpPr>
            <a:spLocks noGrp="1"/>
          </p:cNvSpPr>
          <p:nvPr>
            <p:ph type="subTitle" idx="1"/>
          </p:nvPr>
        </p:nvSpPr>
        <p:spPr>
          <a:xfrm>
            <a:off x="1371600" y="4724400"/>
            <a:ext cx="6934200" cy="914400"/>
          </a:xfrm>
        </p:spPr>
        <p:txBody>
          <a:bodyPr/>
          <a:lstStyle/>
          <a:p>
            <a:r>
              <a:rPr lang="en-US" dirty="0" err="1"/>
              <a:t>Mohsin</a:t>
            </a:r>
            <a:r>
              <a:rPr lang="en-US" dirty="0"/>
              <a:t> </a:t>
            </a:r>
            <a:r>
              <a:rPr lang="en-US" dirty="0" err="1"/>
              <a:t>Mohd</a:t>
            </a:r>
            <a:r>
              <a:rPr lang="en-US" dirty="0"/>
              <a:t> </a:t>
            </a:r>
            <a:r>
              <a:rPr lang="en-US" dirty="0" err="1"/>
              <a:t>Sies</a:t>
            </a:r>
            <a:endParaRPr lang="en-US" dirty="0"/>
          </a:p>
          <a:p>
            <a:r>
              <a:rPr lang="en-US" sz="2000" dirty="0"/>
              <a:t>Nuclear Engineering,</a:t>
            </a:r>
          </a:p>
          <a:p>
            <a:r>
              <a:rPr lang="en-US" sz="2000" dirty="0"/>
              <a:t>Faculty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dirty="0"/>
              <a:t>Types of structural members</a:t>
            </a:r>
          </a:p>
        </p:txBody>
      </p:sp>
      <p:sp>
        <p:nvSpPr>
          <p:cNvPr id="3" name="Content Placeholder 2"/>
          <p:cNvSpPr>
            <a:spLocks noGrp="1"/>
          </p:cNvSpPr>
          <p:nvPr>
            <p:ph idx="1"/>
          </p:nvPr>
        </p:nvSpPr>
        <p:spPr>
          <a:xfrm>
            <a:off x="457200" y="990600"/>
            <a:ext cx="8229600" cy="4525963"/>
          </a:xfrm>
        </p:spPr>
        <p:txBody>
          <a:bodyPr/>
          <a:lstStyle/>
          <a:p>
            <a:pPr lvl="1"/>
            <a:r>
              <a:rPr lang="en-US" dirty="0"/>
              <a:t>Rod</a:t>
            </a:r>
          </a:p>
          <a:p>
            <a:pPr lvl="2"/>
            <a:r>
              <a:rPr lang="en-US" dirty="0"/>
              <a:t>Axial load member in tension.</a:t>
            </a:r>
          </a:p>
          <a:p>
            <a:pPr lvl="1"/>
            <a:r>
              <a:rPr lang="en-US" dirty="0"/>
              <a:t>Strut</a:t>
            </a:r>
          </a:p>
          <a:p>
            <a:pPr lvl="2"/>
            <a:r>
              <a:rPr lang="en-US" dirty="0"/>
              <a:t>A compressive member of a structure is called strut.</a:t>
            </a:r>
          </a:p>
          <a:p>
            <a:pPr lvl="1"/>
            <a:r>
              <a:rPr lang="en-US" dirty="0"/>
              <a:t>Beam-Column</a:t>
            </a:r>
          </a:p>
          <a:p>
            <a:pPr lvl="2"/>
            <a:r>
              <a:rPr lang="en-US" dirty="0"/>
              <a:t>A structural member subjected to compression as well as flexure is called beam column</a:t>
            </a:r>
          </a:p>
          <a:p>
            <a:pPr lvl="1"/>
            <a:r>
              <a:rPr lang="en-US" dirty="0"/>
              <a:t>Grid</a:t>
            </a:r>
          </a:p>
          <a:p>
            <a:pPr lvl="2"/>
            <a:r>
              <a:rPr lang="en-US" dirty="0"/>
              <a:t>A network of beam intersecting each other at right angles and subjected to vertical loads is called grid.</a:t>
            </a:r>
          </a:p>
        </p:txBody>
      </p:sp>
    </p:spTree>
    <p:extLst>
      <p:ext uri="{BB962C8B-B14F-4D97-AF65-F5344CB8AC3E}">
        <p14:creationId xmlns:p14="http://schemas.microsoft.com/office/powerpoint/2010/main" val="1055086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dirty="0"/>
              <a:t>Types of structural members</a:t>
            </a:r>
          </a:p>
        </p:txBody>
      </p:sp>
      <p:sp>
        <p:nvSpPr>
          <p:cNvPr id="3" name="Content Placeholder 2"/>
          <p:cNvSpPr>
            <a:spLocks noGrp="1"/>
          </p:cNvSpPr>
          <p:nvPr>
            <p:ph idx="1"/>
          </p:nvPr>
        </p:nvSpPr>
        <p:spPr>
          <a:xfrm>
            <a:off x="457200" y="990600"/>
            <a:ext cx="8229600" cy="4525963"/>
          </a:xfrm>
        </p:spPr>
        <p:txBody>
          <a:bodyPr/>
          <a:lstStyle/>
          <a:p>
            <a:pPr lvl="1"/>
            <a:r>
              <a:rPr lang="en-US" dirty="0"/>
              <a:t>Cables and Arches</a:t>
            </a:r>
          </a:p>
          <a:p>
            <a:pPr lvl="2"/>
            <a:r>
              <a:rPr lang="en-US" dirty="0"/>
              <a:t>Cables are usually suspended at their ends and are allowed to sag. The forces are then pure tension and are directed along the axis of the cable. Arches are similar to cables except hath they are inverted. They carry compressive loads that are directed along the axis of the arch.</a:t>
            </a:r>
          </a:p>
          <a:p>
            <a:pPr lvl="1"/>
            <a:r>
              <a:rPr lang="en-US" dirty="0"/>
              <a:t>Plates and Slabs</a:t>
            </a:r>
          </a:p>
          <a:p>
            <a:pPr lvl="2"/>
            <a:r>
              <a:rPr lang="en-US" dirty="0"/>
              <a:t>Plates are three dimensional flat structural components usually made of metal that are often found in floors and roofs of structures. Slabs are similar to plates except that they are usually made of concrete.</a:t>
            </a:r>
          </a:p>
        </p:txBody>
      </p:sp>
    </p:spTree>
    <p:extLst>
      <p:ext uri="{BB962C8B-B14F-4D97-AF65-F5344CB8AC3E}">
        <p14:creationId xmlns:p14="http://schemas.microsoft.com/office/powerpoint/2010/main" val="3982228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Chain of effects</a:t>
            </a:r>
          </a:p>
        </p:txBody>
      </p:sp>
      <p:sp>
        <p:nvSpPr>
          <p:cNvPr id="5" name="TextBox 4"/>
          <p:cNvSpPr txBox="1"/>
          <p:nvPr/>
        </p:nvSpPr>
        <p:spPr>
          <a:xfrm>
            <a:off x="762000" y="2514600"/>
            <a:ext cx="1443087" cy="769441"/>
          </a:xfrm>
          <a:prstGeom prst="rect">
            <a:avLst/>
          </a:prstGeom>
          <a:noFill/>
        </p:spPr>
        <p:txBody>
          <a:bodyPr wrap="none" rtlCol="0">
            <a:spAutoFit/>
          </a:bodyPr>
          <a:lstStyle/>
          <a:p>
            <a:r>
              <a:rPr lang="en-US" sz="4400" dirty="0"/>
              <a:t>Force</a:t>
            </a:r>
          </a:p>
        </p:txBody>
      </p:sp>
      <p:sp>
        <p:nvSpPr>
          <p:cNvPr id="6" name="TextBox 5"/>
          <p:cNvSpPr txBox="1"/>
          <p:nvPr/>
        </p:nvSpPr>
        <p:spPr>
          <a:xfrm>
            <a:off x="3186947" y="2514599"/>
            <a:ext cx="1546193" cy="769441"/>
          </a:xfrm>
          <a:prstGeom prst="rect">
            <a:avLst/>
          </a:prstGeom>
          <a:noFill/>
        </p:spPr>
        <p:txBody>
          <a:bodyPr wrap="none" rtlCol="0">
            <a:spAutoFit/>
          </a:bodyPr>
          <a:lstStyle/>
          <a:p>
            <a:r>
              <a:rPr lang="en-US" sz="4400" dirty="0"/>
              <a:t>Stress</a:t>
            </a:r>
          </a:p>
        </p:txBody>
      </p:sp>
      <p:sp>
        <p:nvSpPr>
          <p:cNvPr id="7" name="TextBox 6"/>
          <p:cNvSpPr txBox="1"/>
          <p:nvPr/>
        </p:nvSpPr>
        <p:spPr>
          <a:xfrm>
            <a:off x="5593902" y="2519148"/>
            <a:ext cx="3092898" cy="769441"/>
          </a:xfrm>
          <a:prstGeom prst="rect">
            <a:avLst/>
          </a:prstGeom>
          <a:noFill/>
        </p:spPr>
        <p:txBody>
          <a:bodyPr wrap="none" rtlCol="0">
            <a:spAutoFit/>
          </a:bodyPr>
          <a:lstStyle/>
          <a:p>
            <a:r>
              <a:rPr lang="en-US" sz="4400" dirty="0"/>
              <a:t>Deformation</a:t>
            </a:r>
          </a:p>
        </p:txBody>
      </p:sp>
      <p:cxnSp>
        <p:nvCxnSpPr>
          <p:cNvPr id="9" name="Straight Arrow Connector 8"/>
          <p:cNvCxnSpPr>
            <a:stCxn id="5" idx="3"/>
            <a:endCxn id="6" idx="1"/>
          </p:cNvCxnSpPr>
          <p:nvPr/>
        </p:nvCxnSpPr>
        <p:spPr>
          <a:xfrm flipV="1">
            <a:off x="2205087" y="2899320"/>
            <a:ext cx="98186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72591" y="2920252"/>
            <a:ext cx="98186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4160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loading forces</a:t>
            </a:r>
          </a:p>
        </p:txBody>
      </p:sp>
      <p:pic>
        <p:nvPicPr>
          <p:cNvPr id="5" name="Picture 4"/>
          <p:cNvPicPr>
            <a:picLocks noChangeAspect="1"/>
          </p:cNvPicPr>
          <p:nvPr/>
        </p:nvPicPr>
        <p:blipFill>
          <a:blip r:embed="rId2"/>
          <a:stretch>
            <a:fillRect/>
          </a:stretch>
        </p:blipFill>
        <p:spPr>
          <a:xfrm>
            <a:off x="60951" y="1752600"/>
            <a:ext cx="9022098" cy="4837186"/>
          </a:xfrm>
          <a:prstGeom prst="rect">
            <a:avLst/>
          </a:prstGeom>
        </p:spPr>
      </p:pic>
    </p:spTree>
    <p:extLst>
      <p:ext uri="{BB962C8B-B14F-4D97-AF65-F5344CB8AC3E}">
        <p14:creationId xmlns:p14="http://schemas.microsoft.com/office/powerpoint/2010/main" val="1625080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dirty="0"/>
              <a:t>Types of stress and deformations</a:t>
            </a:r>
          </a:p>
        </p:txBody>
      </p:sp>
      <p:pic>
        <p:nvPicPr>
          <p:cNvPr id="4" name="Picture 3"/>
          <p:cNvPicPr>
            <a:picLocks noChangeAspect="1"/>
          </p:cNvPicPr>
          <p:nvPr/>
        </p:nvPicPr>
        <p:blipFill>
          <a:blip r:embed="rId2"/>
          <a:stretch>
            <a:fillRect/>
          </a:stretch>
        </p:blipFill>
        <p:spPr>
          <a:xfrm>
            <a:off x="457200" y="863221"/>
            <a:ext cx="8090925" cy="5816108"/>
          </a:xfrm>
          <a:prstGeom prst="rect">
            <a:avLst/>
          </a:prstGeom>
        </p:spPr>
      </p:pic>
    </p:spTree>
    <p:extLst>
      <p:ext uri="{BB962C8B-B14F-4D97-AF65-F5344CB8AC3E}">
        <p14:creationId xmlns:p14="http://schemas.microsoft.com/office/powerpoint/2010/main" val="1320687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381000"/>
            <a:ext cx="8659504" cy="6284123"/>
          </a:xfrm>
          <a:prstGeom prst="rect">
            <a:avLst/>
          </a:prstGeom>
        </p:spPr>
      </p:pic>
    </p:spTree>
    <p:extLst>
      <p:ext uri="{BB962C8B-B14F-4D97-AF65-F5344CB8AC3E}">
        <p14:creationId xmlns:p14="http://schemas.microsoft.com/office/powerpoint/2010/main" val="4143091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33400" y="457200"/>
            <a:ext cx="7948832" cy="6096000"/>
          </a:xfrm>
          <a:prstGeom prst="rect">
            <a:avLst/>
          </a:prstGeom>
        </p:spPr>
      </p:pic>
    </p:spTree>
    <p:extLst>
      <p:ext uri="{BB962C8B-B14F-4D97-AF65-F5344CB8AC3E}">
        <p14:creationId xmlns:p14="http://schemas.microsoft.com/office/powerpoint/2010/main" val="338334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9600" y="381000"/>
            <a:ext cx="7982721" cy="6243234"/>
          </a:xfrm>
          <a:prstGeom prst="rect">
            <a:avLst/>
          </a:prstGeom>
        </p:spPr>
      </p:pic>
    </p:spTree>
    <p:extLst>
      <p:ext uri="{BB962C8B-B14F-4D97-AF65-F5344CB8AC3E}">
        <p14:creationId xmlns:p14="http://schemas.microsoft.com/office/powerpoint/2010/main" val="4294261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33400" y="457200"/>
            <a:ext cx="8343909" cy="6122427"/>
          </a:xfrm>
          <a:prstGeom prst="rect">
            <a:avLst/>
          </a:prstGeom>
        </p:spPr>
      </p:pic>
    </p:spTree>
    <p:extLst>
      <p:ext uri="{BB962C8B-B14F-4D97-AF65-F5344CB8AC3E}">
        <p14:creationId xmlns:p14="http://schemas.microsoft.com/office/powerpoint/2010/main" val="354139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762000"/>
            <a:ext cx="8670143" cy="5553462"/>
          </a:xfrm>
          <a:prstGeom prst="rect">
            <a:avLst/>
          </a:prstGeom>
        </p:spPr>
      </p:pic>
    </p:spTree>
    <p:extLst>
      <p:ext uri="{BB962C8B-B14F-4D97-AF65-F5344CB8AC3E}">
        <p14:creationId xmlns:p14="http://schemas.microsoft.com/office/powerpoint/2010/main" val="3868721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3600" dirty="0"/>
              <a:t>What is Mechanics of Materials about</a:t>
            </a:r>
          </a:p>
        </p:txBody>
      </p:sp>
      <p:sp>
        <p:nvSpPr>
          <p:cNvPr id="3" name="Content Placeholder 2"/>
          <p:cNvSpPr>
            <a:spLocks noGrp="1"/>
          </p:cNvSpPr>
          <p:nvPr>
            <p:ph idx="1"/>
          </p:nvPr>
        </p:nvSpPr>
        <p:spPr>
          <a:xfrm>
            <a:off x="457200" y="1371600"/>
            <a:ext cx="8229600" cy="5181600"/>
          </a:xfrm>
        </p:spPr>
        <p:txBody>
          <a:bodyPr/>
          <a:lstStyle/>
          <a:p>
            <a:pPr algn="ctr">
              <a:spcBef>
                <a:spcPts val="600"/>
              </a:spcBef>
              <a:buClrTx/>
              <a:buFontTx/>
              <a:buNone/>
            </a:pPr>
            <a:r>
              <a:rPr lang="en-US" sz="2400" b="1" dirty="0">
                <a:latin typeface="Arial" panose="020B0604020202020204" pitchFamily="34" charset="0"/>
              </a:rPr>
              <a:t>“How would a body </a:t>
            </a:r>
            <a:r>
              <a:rPr lang="en-US" sz="2400" b="1" u="sng" dirty="0">
                <a:latin typeface="Arial" panose="020B0604020202020204" pitchFamily="34" charset="0"/>
              </a:rPr>
              <a:t>deform</a:t>
            </a:r>
            <a:r>
              <a:rPr lang="en-US" sz="2400" b="1" dirty="0">
                <a:latin typeface="Arial" panose="020B0604020202020204" pitchFamily="34" charset="0"/>
              </a:rPr>
              <a:t> under </a:t>
            </a:r>
            <a:r>
              <a:rPr lang="en-US" sz="2400" b="1" u="sng" dirty="0">
                <a:latin typeface="Arial" panose="020B0604020202020204" pitchFamily="34" charset="0"/>
              </a:rPr>
              <a:t>load</a:t>
            </a:r>
            <a:r>
              <a:rPr lang="en-US" sz="2400" dirty="0">
                <a:latin typeface="Arial" panose="020B0604020202020204" pitchFamily="34" charset="0"/>
              </a:rPr>
              <a:t>”</a:t>
            </a:r>
          </a:p>
          <a:p>
            <a:pPr>
              <a:spcBef>
                <a:spcPts val="600"/>
              </a:spcBef>
              <a:buClrTx/>
              <a:buFontTx/>
              <a:buNone/>
            </a:pPr>
            <a:endParaRPr lang="en-US" sz="2400" dirty="0">
              <a:latin typeface="Arial" panose="020B0604020202020204" pitchFamily="34" charset="0"/>
            </a:endParaRPr>
          </a:p>
          <a:p>
            <a:pPr>
              <a:spcBef>
                <a:spcPts val="600"/>
              </a:spcBef>
              <a:buClrTx/>
              <a:buFontTx/>
              <a:buNone/>
            </a:pPr>
            <a:r>
              <a:rPr lang="en-US" sz="2400" dirty="0">
                <a:latin typeface="Arial" panose="020B0604020202020204" pitchFamily="34" charset="0"/>
              </a:rPr>
              <a:t>A branch of mechanics</a:t>
            </a:r>
          </a:p>
          <a:p>
            <a:pPr marL="341313" indent="-339725">
              <a:spcBef>
                <a:spcPts val="600"/>
              </a:spcBef>
              <a:buFont typeface="Arial" panose="020B0604020202020204" pitchFamily="34" charset="0"/>
              <a:buChar char="•"/>
            </a:pPr>
            <a:r>
              <a:rPr lang="en-US" sz="2400" dirty="0">
                <a:latin typeface="Arial" panose="020B0604020202020204" pitchFamily="34" charset="0"/>
              </a:rPr>
              <a:t>It studies the relationship of</a:t>
            </a:r>
          </a:p>
          <a:p>
            <a:pPr lvl="1">
              <a:spcBef>
                <a:spcPts val="600"/>
              </a:spcBef>
              <a:buFont typeface="Arial" panose="020B0604020202020204" pitchFamily="34" charset="0"/>
              <a:buChar char="–"/>
            </a:pPr>
            <a:r>
              <a:rPr lang="en-US" sz="2400" dirty="0">
                <a:latin typeface="Arial" panose="020B0604020202020204" pitchFamily="34" charset="0"/>
              </a:rPr>
              <a:t>External </a:t>
            </a:r>
            <a:r>
              <a:rPr lang="en-US" sz="2400" b="1" dirty="0">
                <a:latin typeface="Arial" panose="020B0604020202020204" pitchFamily="34" charset="0"/>
              </a:rPr>
              <a:t>loads</a:t>
            </a:r>
            <a:r>
              <a:rPr lang="en-US" sz="2400" dirty="0">
                <a:latin typeface="Arial" panose="020B0604020202020204" pitchFamily="34" charset="0"/>
              </a:rPr>
              <a:t> applied to a </a:t>
            </a:r>
            <a:r>
              <a:rPr lang="en-US" sz="2400" b="1" dirty="0">
                <a:latin typeface="Arial" panose="020B0604020202020204" pitchFamily="34" charset="0"/>
              </a:rPr>
              <a:t>deformable</a:t>
            </a:r>
            <a:r>
              <a:rPr lang="en-US" sz="2400" dirty="0">
                <a:latin typeface="Arial" panose="020B0604020202020204" pitchFamily="34" charset="0"/>
              </a:rPr>
              <a:t> body, and</a:t>
            </a:r>
          </a:p>
          <a:p>
            <a:pPr lvl="1">
              <a:spcBef>
                <a:spcPts val="600"/>
              </a:spcBef>
              <a:buFont typeface="Arial" panose="020B0604020202020204" pitchFamily="34" charset="0"/>
              <a:buChar char="–"/>
            </a:pPr>
            <a:r>
              <a:rPr lang="en-US" sz="2400" dirty="0">
                <a:latin typeface="Arial" panose="020B0604020202020204" pitchFamily="34" charset="0"/>
              </a:rPr>
              <a:t>The intensity of internal forces acting within the body</a:t>
            </a:r>
          </a:p>
          <a:p>
            <a:pPr marL="341313" indent="-339725">
              <a:spcBef>
                <a:spcPts val="600"/>
              </a:spcBef>
              <a:buFont typeface="Arial" panose="020B0604020202020204" pitchFamily="34" charset="0"/>
              <a:buChar char="•"/>
            </a:pPr>
            <a:r>
              <a:rPr lang="en-US" sz="2400" dirty="0">
                <a:latin typeface="Arial" panose="020B0604020202020204" pitchFamily="34" charset="0"/>
              </a:rPr>
              <a:t>Deals with the behavior of solid bodies subjected to various types of loading</a:t>
            </a:r>
          </a:p>
          <a:p>
            <a:pPr marL="341313" indent="-339725">
              <a:spcBef>
                <a:spcPts val="600"/>
              </a:spcBef>
              <a:buFont typeface="Arial" panose="020B0604020202020204" pitchFamily="34" charset="0"/>
              <a:buChar char="•"/>
            </a:pPr>
            <a:r>
              <a:rPr lang="en-US" sz="2400" dirty="0">
                <a:latin typeface="Arial" panose="020B0604020202020204" pitchFamily="34" charset="0"/>
              </a:rPr>
              <a:t>Study body’s stability when external forces are applied to it.</a:t>
            </a:r>
          </a:p>
          <a:p>
            <a:pPr marL="341313" indent="-339725">
              <a:spcBef>
                <a:spcPts val="600"/>
              </a:spcBef>
              <a:buFont typeface="Arial" panose="020B0604020202020204" pitchFamily="34" charset="0"/>
              <a:buChar char="•"/>
            </a:pPr>
            <a:r>
              <a:rPr lang="en-US" sz="2400" dirty="0">
                <a:latin typeface="Arial" panose="020B0604020202020204" pitchFamily="34" charset="0"/>
              </a:rPr>
              <a:t>A thorough understanding of mechanical behavior is essential for the safe design of all structures.</a:t>
            </a:r>
          </a:p>
        </p:txBody>
      </p:sp>
    </p:spTree>
    <p:extLst>
      <p:ext uri="{BB962C8B-B14F-4D97-AF65-F5344CB8AC3E}">
        <p14:creationId xmlns:p14="http://schemas.microsoft.com/office/powerpoint/2010/main" val="4098591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9">
            <a:extLst>
              <a:ext uri="{FF2B5EF4-FFF2-40B4-BE49-F238E27FC236}">
                <a16:creationId xmlns:a16="http://schemas.microsoft.com/office/drawing/2014/main" id="{B0C8CA38-880A-5D18-0353-F68580ECFD1F}"/>
              </a:ext>
            </a:extLst>
          </p:cNvPr>
          <p:cNvSpPr txBox="1"/>
          <p:nvPr/>
        </p:nvSpPr>
        <p:spPr>
          <a:xfrm>
            <a:off x="228600" y="26670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b="1" spc="-5" dirty="0">
                <a:solidFill>
                  <a:srgbClr val="BE5F00"/>
                </a:solidFill>
                <a:latin typeface="Arial"/>
                <a:cs typeface="Arial"/>
              </a:rPr>
              <a:t>INTRODUCTION</a:t>
            </a:r>
            <a:r>
              <a:rPr sz="2800" b="1" spc="-10" dirty="0">
                <a:solidFill>
                  <a:srgbClr val="BE5F00"/>
                </a:solidFill>
                <a:latin typeface="Arial"/>
                <a:cs typeface="Arial"/>
              </a:rPr>
              <a:t> </a:t>
            </a:r>
            <a:r>
              <a:rPr sz="2800" b="1" dirty="0">
                <a:solidFill>
                  <a:srgbClr val="BE5F00"/>
                </a:solidFill>
                <a:latin typeface="Arial"/>
                <a:cs typeface="Arial"/>
              </a:rPr>
              <a:t>TO</a:t>
            </a:r>
            <a:r>
              <a:rPr sz="2800" b="1" spc="-15" dirty="0">
                <a:solidFill>
                  <a:srgbClr val="BE5F00"/>
                </a:solidFill>
                <a:latin typeface="Arial"/>
                <a:cs typeface="Arial"/>
              </a:rPr>
              <a:t> </a:t>
            </a:r>
            <a:r>
              <a:rPr sz="2800" b="1" spc="-5" dirty="0">
                <a:solidFill>
                  <a:srgbClr val="BE5F00"/>
                </a:solidFill>
                <a:latin typeface="Arial"/>
                <a:cs typeface="Arial"/>
              </a:rPr>
              <a:t>INTERNAL FORCES,</a:t>
            </a:r>
            <a:r>
              <a:rPr sz="2800" b="1" spc="-15" dirty="0">
                <a:solidFill>
                  <a:srgbClr val="BE5F00"/>
                </a:solidFill>
                <a:latin typeface="Arial"/>
                <a:cs typeface="Arial"/>
              </a:rPr>
              <a:t> </a:t>
            </a:r>
            <a:r>
              <a:rPr sz="2800" b="1" dirty="0">
                <a:solidFill>
                  <a:srgbClr val="BE5F00"/>
                </a:solidFill>
                <a:latin typeface="Arial"/>
                <a:cs typeface="Arial"/>
              </a:rPr>
              <a:t>M,</a:t>
            </a:r>
            <a:r>
              <a:rPr sz="2800" b="1" spc="-10" dirty="0">
                <a:solidFill>
                  <a:srgbClr val="BE5F00"/>
                </a:solidFill>
                <a:latin typeface="Arial"/>
                <a:cs typeface="Arial"/>
              </a:rPr>
              <a:t> </a:t>
            </a:r>
            <a:r>
              <a:rPr sz="2800" b="1" dirty="0">
                <a:solidFill>
                  <a:srgbClr val="BE5F00"/>
                </a:solidFill>
                <a:latin typeface="Arial"/>
                <a:cs typeface="Arial"/>
              </a:rPr>
              <a:t>N,</a:t>
            </a:r>
            <a:r>
              <a:rPr sz="2800" b="1" spc="-15" dirty="0">
                <a:solidFill>
                  <a:srgbClr val="BE5F00"/>
                </a:solidFill>
                <a:latin typeface="Arial"/>
                <a:cs typeface="Arial"/>
              </a:rPr>
              <a:t> </a:t>
            </a:r>
            <a:r>
              <a:rPr sz="2800" b="1" dirty="0">
                <a:solidFill>
                  <a:srgbClr val="BE5F00"/>
                </a:solidFill>
                <a:latin typeface="Arial"/>
                <a:cs typeface="Arial"/>
              </a:rPr>
              <a:t>V</a:t>
            </a:r>
            <a:endParaRPr sz="2800" dirty="0">
              <a:latin typeface="Arial"/>
              <a:cs typeface="Arial"/>
            </a:endParaRPr>
          </a:p>
        </p:txBody>
      </p:sp>
    </p:spTree>
    <p:extLst>
      <p:ext uri="{BB962C8B-B14F-4D97-AF65-F5344CB8AC3E}">
        <p14:creationId xmlns:p14="http://schemas.microsoft.com/office/powerpoint/2010/main" val="745097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3933825"/>
            <a:ext cx="290830" cy="2924175"/>
            <a:chOff x="-4762" y="3933825"/>
            <a:chExt cx="290830" cy="2924175"/>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46037" y="4757737"/>
              <a:ext cx="171450" cy="171450"/>
            </a:xfrm>
            <a:custGeom>
              <a:avLst/>
              <a:gdLst/>
              <a:ahLst/>
              <a:cxnLst/>
              <a:rect l="l" t="t" r="r" b="b"/>
              <a:pathLst>
                <a:path w="171450" h="171450">
                  <a:moveTo>
                    <a:pt x="0" y="85725"/>
                  </a:moveTo>
                  <a:lnTo>
                    <a:pt x="171450" y="0"/>
                  </a:lnTo>
                  <a:lnTo>
                    <a:pt x="171450" y="171450"/>
                  </a:lnTo>
                  <a:lnTo>
                    <a:pt x="0" y="85725"/>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grpSp>
      <p:sp>
        <p:nvSpPr>
          <p:cNvPr id="19" name="object 19"/>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b="1" spc="-5" dirty="0">
                <a:solidFill>
                  <a:srgbClr val="BE5F00"/>
                </a:solidFill>
                <a:latin typeface="Arial"/>
                <a:cs typeface="Arial"/>
              </a:rPr>
              <a:t>INTRODUCTION</a:t>
            </a:r>
            <a:r>
              <a:rPr sz="2800" b="1" spc="-10" dirty="0">
                <a:solidFill>
                  <a:srgbClr val="BE5F00"/>
                </a:solidFill>
                <a:latin typeface="Arial"/>
                <a:cs typeface="Arial"/>
              </a:rPr>
              <a:t> </a:t>
            </a:r>
            <a:r>
              <a:rPr sz="2800" b="1" dirty="0">
                <a:solidFill>
                  <a:srgbClr val="BE5F00"/>
                </a:solidFill>
                <a:latin typeface="Arial"/>
                <a:cs typeface="Arial"/>
              </a:rPr>
              <a:t>TO</a:t>
            </a:r>
            <a:r>
              <a:rPr sz="2800" b="1" spc="-15" dirty="0">
                <a:solidFill>
                  <a:srgbClr val="BE5F00"/>
                </a:solidFill>
                <a:latin typeface="Arial"/>
                <a:cs typeface="Arial"/>
              </a:rPr>
              <a:t> </a:t>
            </a:r>
            <a:r>
              <a:rPr sz="2800" b="1" spc="-5" dirty="0">
                <a:solidFill>
                  <a:srgbClr val="BE5F00"/>
                </a:solidFill>
                <a:latin typeface="Arial"/>
                <a:cs typeface="Arial"/>
              </a:rPr>
              <a:t>INTERNAL FORCES,</a:t>
            </a:r>
            <a:r>
              <a:rPr sz="2800" b="1" spc="-15" dirty="0">
                <a:solidFill>
                  <a:srgbClr val="BE5F00"/>
                </a:solidFill>
                <a:latin typeface="Arial"/>
                <a:cs typeface="Arial"/>
              </a:rPr>
              <a:t> </a:t>
            </a:r>
            <a:r>
              <a:rPr sz="2800" b="1" dirty="0">
                <a:solidFill>
                  <a:srgbClr val="BE5F00"/>
                </a:solidFill>
                <a:latin typeface="Arial"/>
                <a:cs typeface="Arial"/>
              </a:rPr>
              <a:t>M,</a:t>
            </a:r>
            <a:r>
              <a:rPr sz="2800" b="1" spc="-10" dirty="0">
                <a:solidFill>
                  <a:srgbClr val="BE5F00"/>
                </a:solidFill>
                <a:latin typeface="Arial"/>
                <a:cs typeface="Arial"/>
              </a:rPr>
              <a:t> </a:t>
            </a:r>
            <a:r>
              <a:rPr sz="2800" b="1" dirty="0">
                <a:solidFill>
                  <a:srgbClr val="BE5F00"/>
                </a:solidFill>
                <a:latin typeface="Arial"/>
                <a:cs typeface="Arial"/>
              </a:rPr>
              <a:t>N,</a:t>
            </a:r>
            <a:r>
              <a:rPr sz="2800" b="1" spc="-15" dirty="0">
                <a:solidFill>
                  <a:srgbClr val="BE5F00"/>
                </a:solidFill>
                <a:latin typeface="Arial"/>
                <a:cs typeface="Arial"/>
              </a:rPr>
              <a:t> </a:t>
            </a:r>
            <a:r>
              <a:rPr sz="2800" b="1" dirty="0">
                <a:solidFill>
                  <a:srgbClr val="BE5F00"/>
                </a:solidFill>
                <a:latin typeface="Arial"/>
                <a:cs typeface="Arial"/>
              </a:rPr>
              <a:t>V</a:t>
            </a:r>
            <a:endParaRPr sz="2800" dirty="0">
              <a:latin typeface="Arial"/>
              <a:cs typeface="Arial"/>
            </a:endParaRPr>
          </a:p>
        </p:txBody>
      </p:sp>
      <p:sp>
        <p:nvSpPr>
          <p:cNvPr id="21" name="object 21"/>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0" name="object 20"/>
          <p:cNvSpPr txBox="1"/>
          <p:nvPr/>
        </p:nvSpPr>
        <p:spPr>
          <a:xfrm>
            <a:off x="4762" y="1273555"/>
            <a:ext cx="8246745" cy="4786630"/>
          </a:xfrm>
          <a:prstGeom prst="rect">
            <a:avLst/>
          </a:prstGeom>
        </p:spPr>
        <p:txBody>
          <a:bodyPr vert="horz" wrap="square" lIns="0" tIns="13335" rIns="0" bIns="0" rtlCol="0">
            <a:spAutoFit/>
          </a:bodyPr>
          <a:lstStyle/>
          <a:p>
            <a:pPr marL="522605" marR="73025" indent="-11430">
              <a:lnSpc>
                <a:spcPct val="99800"/>
              </a:lnSpc>
              <a:spcBef>
                <a:spcPts val="105"/>
              </a:spcBef>
            </a:pPr>
            <a:r>
              <a:rPr sz="2400" b="1" spc="-5" dirty="0">
                <a:latin typeface="Arial"/>
                <a:cs typeface="Arial"/>
              </a:rPr>
              <a:t>EXTERNAL FORCES </a:t>
            </a:r>
            <a:r>
              <a:rPr sz="2400" dirty="0">
                <a:latin typeface="Arial MT"/>
                <a:cs typeface="Arial MT"/>
              </a:rPr>
              <a:t>are </a:t>
            </a:r>
            <a:r>
              <a:rPr sz="2400" spc="-5" dirty="0">
                <a:latin typeface="Arial MT"/>
                <a:cs typeface="Arial MT"/>
              </a:rPr>
              <a:t>those </a:t>
            </a:r>
            <a:r>
              <a:rPr sz="2400" dirty="0">
                <a:latin typeface="Arial MT"/>
                <a:cs typeface="Arial MT"/>
              </a:rPr>
              <a:t>which are applied </a:t>
            </a:r>
            <a:r>
              <a:rPr sz="2400" spc="-5" dirty="0">
                <a:latin typeface="Arial MT"/>
                <a:cs typeface="Arial MT"/>
              </a:rPr>
              <a:t>to the </a:t>
            </a:r>
            <a:r>
              <a:rPr sz="2400" spc="-655" dirty="0">
                <a:latin typeface="Arial MT"/>
                <a:cs typeface="Arial MT"/>
              </a:rPr>
              <a:t> </a:t>
            </a:r>
            <a:r>
              <a:rPr sz="2400" dirty="0">
                <a:latin typeface="Arial MT"/>
                <a:cs typeface="Arial MT"/>
              </a:rPr>
              <a:t>boundary of a </a:t>
            </a:r>
            <a:r>
              <a:rPr sz="2400" spc="-5" dirty="0">
                <a:latin typeface="Arial MT"/>
                <a:cs typeface="Arial MT"/>
              </a:rPr>
              <a:t>structure. This </a:t>
            </a:r>
            <a:r>
              <a:rPr sz="2400" dirty="0">
                <a:latin typeface="Arial MT"/>
                <a:cs typeface="Arial MT"/>
              </a:rPr>
              <a:t>includes explicit </a:t>
            </a:r>
            <a:r>
              <a:rPr sz="2400" spc="-5" dirty="0">
                <a:latin typeface="Arial MT"/>
                <a:cs typeface="Arial MT"/>
              </a:rPr>
              <a:t>externally </a:t>
            </a:r>
            <a:r>
              <a:rPr sz="2400" dirty="0">
                <a:latin typeface="Arial MT"/>
                <a:cs typeface="Arial MT"/>
              </a:rPr>
              <a:t> applied </a:t>
            </a:r>
            <a:r>
              <a:rPr sz="2400" spc="-5" dirty="0">
                <a:latin typeface="Arial MT"/>
                <a:cs typeface="Arial MT"/>
              </a:rPr>
              <a:t>forces </a:t>
            </a:r>
            <a:r>
              <a:rPr sz="2400" dirty="0">
                <a:latin typeface="Arial MT"/>
                <a:cs typeface="Arial MT"/>
              </a:rPr>
              <a:t>as well as </a:t>
            </a:r>
            <a:r>
              <a:rPr sz="2400" spc="-5" dirty="0">
                <a:latin typeface="Arial MT"/>
                <a:cs typeface="Arial MT"/>
              </a:rPr>
              <a:t>the forces that </a:t>
            </a:r>
            <a:r>
              <a:rPr sz="2400" dirty="0">
                <a:latin typeface="Arial MT"/>
                <a:cs typeface="Arial MT"/>
              </a:rPr>
              <a:t>are applied by </a:t>
            </a:r>
            <a:r>
              <a:rPr sz="2400" spc="5" dirty="0">
                <a:latin typeface="Arial MT"/>
                <a:cs typeface="Arial MT"/>
              </a:rPr>
              <a:t> </a:t>
            </a:r>
            <a:r>
              <a:rPr sz="2400" spc="-5" dirty="0">
                <a:latin typeface="Arial MT"/>
                <a:cs typeface="Arial MT"/>
              </a:rPr>
              <a:t>the</a:t>
            </a:r>
            <a:r>
              <a:rPr sz="2400" dirty="0">
                <a:latin typeface="Arial MT"/>
                <a:cs typeface="Arial MT"/>
              </a:rPr>
              <a:t> </a:t>
            </a:r>
            <a:r>
              <a:rPr sz="2400" spc="-5" dirty="0">
                <a:latin typeface="Arial MT"/>
                <a:cs typeface="Arial MT"/>
              </a:rPr>
              <a:t>supports</a:t>
            </a:r>
            <a:r>
              <a:rPr sz="2400" dirty="0">
                <a:latin typeface="Arial MT"/>
                <a:cs typeface="Arial MT"/>
              </a:rPr>
              <a:t> </a:t>
            </a:r>
            <a:r>
              <a:rPr sz="2400" spc="-5" dirty="0">
                <a:latin typeface="Arial MT"/>
                <a:cs typeface="Arial MT"/>
              </a:rPr>
              <a:t>to</a:t>
            </a:r>
            <a:r>
              <a:rPr sz="2400" dirty="0">
                <a:latin typeface="Arial MT"/>
                <a:cs typeface="Arial MT"/>
              </a:rPr>
              <a:t> </a:t>
            </a:r>
            <a:r>
              <a:rPr sz="2400" spc="-5" dirty="0">
                <a:latin typeface="Arial MT"/>
                <a:cs typeface="Arial MT"/>
              </a:rPr>
              <a:t>restrain</a:t>
            </a:r>
            <a:r>
              <a:rPr sz="2400" dirty="0">
                <a:latin typeface="Arial MT"/>
                <a:cs typeface="Arial MT"/>
              </a:rPr>
              <a:t> </a:t>
            </a:r>
            <a:r>
              <a:rPr sz="2400" spc="-5" dirty="0">
                <a:latin typeface="Arial MT"/>
                <a:cs typeface="Arial MT"/>
              </a:rPr>
              <a:t>the</a:t>
            </a:r>
            <a:r>
              <a:rPr sz="2400" dirty="0">
                <a:latin typeface="Arial MT"/>
                <a:cs typeface="Arial MT"/>
              </a:rPr>
              <a:t> </a:t>
            </a:r>
            <a:r>
              <a:rPr sz="2400" spc="-5" dirty="0">
                <a:latin typeface="Arial MT"/>
                <a:cs typeface="Arial MT"/>
              </a:rPr>
              <a:t>structure</a:t>
            </a:r>
            <a:r>
              <a:rPr sz="2400" dirty="0">
                <a:latin typeface="Arial MT"/>
                <a:cs typeface="Arial MT"/>
              </a:rPr>
              <a:t> (as </a:t>
            </a:r>
            <a:r>
              <a:rPr sz="2400" spc="-5" dirty="0">
                <a:latin typeface="Arial MT"/>
                <a:cs typeface="Arial MT"/>
              </a:rPr>
              <a:t>mostly</a:t>
            </a:r>
            <a:r>
              <a:rPr sz="2400" dirty="0">
                <a:latin typeface="Arial MT"/>
                <a:cs typeface="Arial MT"/>
              </a:rPr>
              <a:t> learned </a:t>
            </a:r>
            <a:r>
              <a:rPr sz="2400" spc="5" dirty="0">
                <a:latin typeface="Arial MT"/>
                <a:cs typeface="Arial MT"/>
              </a:rPr>
              <a:t> </a:t>
            </a:r>
            <a:r>
              <a:rPr sz="2400" spc="-5" dirty="0">
                <a:latin typeface="Arial MT"/>
                <a:cs typeface="Arial MT"/>
              </a:rPr>
              <a:t>from</a:t>
            </a:r>
            <a:r>
              <a:rPr sz="2400" spc="-10" dirty="0">
                <a:latin typeface="Arial MT"/>
                <a:cs typeface="Arial MT"/>
              </a:rPr>
              <a:t> </a:t>
            </a:r>
            <a:r>
              <a:rPr sz="2400" spc="-5" dirty="0">
                <a:latin typeface="Arial MT"/>
                <a:cs typeface="Arial MT"/>
              </a:rPr>
              <a:t>Static</a:t>
            </a:r>
            <a:r>
              <a:rPr lang="en-US" sz="2400" spc="-5" dirty="0">
                <a:latin typeface="Arial MT"/>
                <a:cs typeface="Arial MT"/>
              </a:rPr>
              <a:t>s</a:t>
            </a:r>
            <a:r>
              <a:rPr sz="2400" spc="-5" dirty="0">
                <a:latin typeface="Arial MT"/>
                <a:cs typeface="Arial MT"/>
              </a:rPr>
              <a:t> </a:t>
            </a:r>
            <a:r>
              <a:rPr sz="2400" dirty="0">
                <a:latin typeface="Arial MT"/>
                <a:cs typeface="Arial MT"/>
              </a:rPr>
              <a:t>course).</a:t>
            </a:r>
          </a:p>
          <a:p>
            <a:pPr>
              <a:lnSpc>
                <a:spcPct val="100000"/>
              </a:lnSpc>
              <a:spcBef>
                <a:spcPts val="40"/>
              </a:spcBef>
            </a:pPr>
            <a:endParaRPr sz="2500" dirty="0">
              <a:latin typeface="Arial MT"/>
              <a:cs typeface="Arial MT"/>
            </a:endParaRPr>
          </a:p>
          <a:p>
            <a:pPr marL="522605" marR="157480" indent="-11430">
              <a:lnSpc>
                <a:spcPct val="100400"/>
              </a:lnSpc>
            </a:pPr>
            <a:r>
              <a:rPr sz="2400" b="1" spc="-5" dirty="0">
                <a:latin typeface="Arial"/>
                <a:cs typeface="Arial"/>
              </a:rPr>
              <a:t>INTERNAL FORCES </a:t>
            </a:r>
            <a:r>
              <a:rPr sz="2400" dirty="0">
                <a:latin typeface="Arial MT"/>
                <a:cs typeface="Arial MT"/>
              </a:rPr>
              <a:t>are </a:t>
            </a:r>
            <a:r>
              <a:rPr sz="2400" spc="-5" dirty="0">
                <a:latin typeface="Arial MT"/>
                <a:cs typeface="Arial MT"/>
              </a:rPr>
              <a:t>those that </a:t>
            </a:r>
            <a:r>
              <a:rPr sz="2400" dirty="0">
                <a:latin typeface="Arial MT"/>
                <a:cs typeface="Arial MT"/>
              </a:rPr>
              <a:t>are </a:t>
            </a:r>
            <a:r>
              <a:rPr sz="2400" spc="-5" dirty="0">
                <a:latin typeface="Arial MT"/>
                <a:cs typeface="Arial MT"/>
              </a:rPr>
              <a:t>exerted </a:t>
            </a:r>
            <a:r>
              <a:rPr sz="2400" dirty="0">
                <a:latin typeface="Arial MT"/>
                <a:cs typeface="Arial MT"/>
              </a:rPr>
              <a:t>on a </a:t>
            </a:r>
            <a:r>
              <a:rPr sz="2400" spc="5" dirty="0">
                <a:latin typeface="Arial MT"/>
                <a:cs typeface="Arial MT"/>
              </a:rPr>
              <a:t> </a:t>
            </a:r>
            <a:r>
              <a:rPr sz="2400" spc="-5" dirty="0">
                <a:latin typeface="Arial MT"/>
                <a:cs typeface="Arial MT"/>
              </a:rPr>
              <a:t>portion </a:t>
            </a:r>
            <a:r>
              <a:rPr sz="2400" dirty="0">
                <a:latin typeface="Arial MT"/>
                <a:cs typeface="Arial MT"/>
              </a:rPr>
              <a:t>of a </a:t>
            </a:r>
            <a:r>
              <a:rPr sz="2400" spc="-5" dirty="0">
                <a:latin typeface="Arial MT"/>
                <a:cs typeface="Arial MT"/>
              </a:rPr>
              <a:t>structure </a:t>
            </a:r>
            <a:r>
              <a:rPr sz="2400" dirty="0">
                <a:latin typeface="Arial MT"/>
                <a:cs typeface="Arial MT"/>
              </a:rPr>
              <a:t>by </a:t>
            </a:r>
            <a:r>
              <a:rPr sz="2400" spc="-5" dirty="0">
                <a:latin typeface="Arial MT"/>
                <a:cs typeface="Arial MT"/>
              </a:rPr>
              <a:t>the </a:t>
            </a:r>
            <a:r>
              <a:rPr sz="2400" dirty="0">
                <a:latin typeface="Arial MT"/>
                <a:cs typeface="Arial MT"/>
              </a:rPr>
              <a:t>rest of </a:t>
            </a:r>
            <a:r>
              <a:rPr sz="2400" spc="-5" dirty="0">
                <a:latin typeface="Arial MT"/>
                <a:cs typeface="Arial MT"/>
              </a:rPr>
              <a:t>the structure. </a:t>
            </a:r>
            <a:r>
              <a:rPr sz="2400" spc="-75" dirty="0">
                <a:latin typeface="Arial MT"/>
                <a:cs typeface="Arial MT"/>
              </a:rPr>
              <a:t>You </a:t>
            </a:r>
            <a:r>
              <a:rPr sz="2400" spc="-70" dirty="0">
                <a:latin typeface="Arial MT"/>
                <a:cs typeface="Arial MT"/>
              </a:rPr>
              <a:t> </a:t>
            </a:r>
            <a:r>
              <a:rPr sz="2400" dirty="0">
                <a:latin typeface="Arial MT"/>
                <a:cs typeface="Arial MT"/>
              </a:rPr>
              <a:t>would</a:t>
            </a:r>
            <a:r>
              <a:rPr sz="2400" spc="-10" dirty="0">
                <a:latin typeface="Arial MT"/>
                <a:cs typeface="Arial MT"/>
              </a:rPr>
              <a:t> </a:t>
            </a:r>
            <a:r>
              <a:rPr sz="2400" dirty="0">
                <a:latin typeface="Arial MT"/>
                <a:cs typeface="Arial MT"/>
              </a:rPr>
              <a:t>only</a:t>
            </a:r>
            <a:r>
              <a:rPr sz="2400" spc="-10" dirty="0">
                <a:latin typeface="Arial MT"/>
                <a:cs typeface="Arial MT"/>
              </a:rPr>
              <a:t> </a:t>
            </a:r>
            <a:r>
              <a:rPr sz="2400" dirty="0">
                <a:latin typeface="Arial MT"/>
                <a:cs typeface="Arial MT"/>
              </a:rPr>
              <a:t>see</a:t>
            </a:r>
            <a:r>
              <a:rPr sz="2400" spc="-10" dirty="0">
                <a:latin typeface="Arial MT"/>
                <a:cs typeface="Arial MT"/>
              </a:rPr>
              <a:t> </a:t>
            </a:r>
            <a:r>
              <a:rPr sz="2400" spc="-5" dirty="0">
                <a:latin typeface="Arial MT"/>
                <a:cs typeface="Arial MT"/>
              </a:rPr>
              <a:t>these</a:t>
            </a:r>
            <a:r>
              <a:rPr sz="2400" spc="-10" dirty="0">
                <a:latin typeface="Arial MT"/>
                <a:cs typeface="Arial MT"/>
              </a:rPr>
              <a:t> </a:t>
            </a:r>
            <a:r>
              <a:rPr sz="2400" spc="-5" dirty="0">
                <a:latin typeface="Arial MT"/>
                <a:cs typeface="Arial MT"/>
              </a:rPr>
              <a:t>forces</a:t>
            </a:r>
            <a:r>
              <a:rPr sz="2400" spc="-10" dirty="0">
                <a:latin typeface="Arial MT"/>
                <a:cs typeface="Arial MT"/>
              </a:rPr>
              <a:t> </a:t>
            </a:r>
            <a:r>
              <a:rPr sz="2400" dirty="0">
                <a:latin typeface="Arial MT"/>
                <a:cs typeface="Arial MT"/>
              </a:rPr>
              <a:t>if</a:t>
            </a:r>
            <a:r>
              <a:rPr sz="2400" spc="-10" dirty="0">
                <a:latin typeface="Arial MT"/>
                <a:cs typeface="Arial MT"/>
              </a:rPr>
              <a:t> </a:t>
            </a:r>
            <a:r>
              <a:rPr sz="2400" dirty="0">
                <a:latin typeface="Arial MT"/>
                <a:cs typeface="Arial MT"/>
              </a:rPr>
              <a:t>you</a:t>
            </a:r>
            <a:r>
              <a:rPr sz="2400" spc="-10" dirty="0">
                <a:latin typeface="Arial MT"/>
                <a:cs typeface="Arial MT"/>
              </a:rPr>
              <a:t> </a:t>
            </a:r>
            <a:r>
              <a:rPr sz="2400" dirty="0">
                <a:latin typeface="Arial MT"/>
                <a:cs typeface="Arial MT"/>
              </a:rPr>
              <a:t>were</a:t>
            </a:r>
            <a:r>
              <a:rPr sz="2400" spc="-10" dirty="0">
                <a:latin typeface="Arial MT"/>
                <a:cs typeface="Arial MT"/>
              </a:rPr>
              <a:t> </a:t>
            </a:r>
            <a:r>
              <a:rPr sz="2400" spc="-5" dirty="0">
                <a:latin typeface="Arial MT"/>
                <a:cs typeface="Arial MT"/>
              </a:rPr>
              <a:t>to</a:t>
            </a:r>
            <a:r>
              <a:rPr sz="2400" spc="-10" dirty="0">
                <a:latin typeface="Arial MT"/>
                <a:cs typeface="Arial MT"/>
              </a:rPr>
              <a:t> </a:t>
            </a:r>
            <a:r>
              <a:rPr sz="2400" dirty="0">
                <a:latin typeface="Arial MT"/>
                <a:cs typeface="Arial MT"/>
              </a:rPr>
              <a:t>make</a:t>
            </a:r>
            <a:r>
              <a:rPr sz="2400" spc="-10" dirty="0">
                <a:latin typeface="Arial MT"/>
                <a:cs typeface="Arial MT"/>
              </a:rPr>
              <a:t> </a:t>
            </a:r>
            <a:r>
              <a:rPr sz="2400" dirty="0">
                <a:latin typeface="Arial MT"/>
                <a:cs typeface="Arial MT"/>
              </a:rPr>
              <a:t>a</a:t>
            </a:r>
            <a:r>
              <a:rPr sz="2400" spc="-10" dirty="0">
                <a:latin typeface="Arial MT"/>
                <a:cs typeface="Arial MT"/>
              </a:rPr>
              <a:t> </a:t>
            </a:r>
            <a:r>
              <a:rPr sz="2400" dirty="0">
                <a:latin typeface="Arial MT"/>
                <a:cs typeface="Arial MT"/>
              </a:rPr>
              <a:t>cut</a:t>
            </a:r>
            <a:r>
              <a:rPr sz="2400" spc="-10" dirty="0">
                <a:latin typeface="Arial MT"/>
                <a:cs typeface="Arial MT"/>
              </a:rPr>
              <a:t> </a:t>
            </a:r>
            <a:r>
              <a:rPr sz="2400" dirty="0">
                <a:latin typeface="Arial MT"/>
                <a:cs typeface="Arial MT"/>
              </a:rPr>
              <a:t>in</a:t>
            </a:r>
          </a:p>
          <a:p>
            <a:pPr marL="12700">
              <a:lnSpc>
                <a:spcPts val="2810"/>
              </a:lnSpc>
              <a:tabLst>
                <a:tab pos="240665" algn="l"/>
                <a:tab pos="522605" algn="l"/>
              </a:tabLst>
            </a:pPr>
            <a:r>
              <a:rPr sz="2400" u="sng" dirty="0">
                <a:uFill>
                  <a:solidFill>
                    <a:srgbClr val="FFA64D"/>
                  </a:solidFill>
                </a:uFill>
                <a:latin typeface="Arial MT"/>
                <a:cs typeface="Arial MT"/>
              </a:rPr>
              <a:t> 	</a:t>
            </a:r>
            <a:r>
              <a:rPr sz="2400" dirty="0">
                <a:latin typeface="Arial MT"/>
                <a:cs typeface="Arial MT"/>
              </a:rPr>
              <a:t>	</a:t>
            </a:r>
            <a:r>
              <a:rPr sz="2400" spc="-5" dirty="0">
                <a:latin typeface="Arial MT"/>
                <a:cs typeface="Arial MT"/>
              </a:rPr>
              <a:t>the structure </a:t>
            </a:r>
            <a:r>
              <a:rPr sz="2400" dirty="0">
                <a:latin typeface="Arial MT"/>
                <a:cs typeface="Arial MT"/>
              </a:rPr>
              <a:t>and </a:t>
            </a:r>
            <a:r>
              <a:rPr sz="2400" spc="-5" dirty="0">
                <a:latin typeface="Arial MT"/>
                <a:cs typeface="Arial MT"/>
              </a:rPr>
              <a:t>separate </a:t>
            </a:r>
            <a:r>
              <a:rPr sz="2400" dirty="0">
                <a:latin typeface="Arial MT"/>
                <a:cs typeface="Arial MT"/>
              </a:rPr>
              <a:t>it</a:t>
            </a:r>
            <a:r>
              <a:rPr sz="2400" spc="-5" dirty="0">
                <a:latin typeface="Arial MT"/>
                <a:cs typeface="Arial MT"/>
              </a:rPr>
              <a:t> into two</a:t>
            </a:r>
            <a:r>
              <a:rPr sz="2400" dirty="0">
                <a:latin typeface="Arial MT"/>
                <a:cs typeface="Arial MT"/>
              </a:rPr>
              <a:t> </a:t>
            </a:r>
            <a:r>
              <a:rPr sz="2400" spc="-5" dirty="0">
                <a:latin typeface="Arial MT"/>
                <a:cs typeface="Arial MT"/>
              </a:rPr>
              <a:t>free </a:t>
            </a:r>
            <a:r>
              <a:rPr sz="2400" dirty="0">
                <a:latin typeface="Arial MT"/>
                <a:cs typeface="Arial MT"/>
              </a:rPr>
              <a:t>body</a:t>
            </a:r>
            <a:r>
              <a:rPr sz="2400" spc="-5" dirty="0">
                <a:latin typeface="Arial MT"/>
                <a:cs typeface="Arial MT"/>
              </a:rPr>
              <a:t> </a:t>
            </a:r>
            <a:r>
              <a:rPr sz="2400" dirty="0">
                <a:latin typeface="Arial MT"/>
                <a:cs typeface="Arial MT"/>
              </a:rPr>
              <a:t>diagrams.</a:t>
            </a:r>
          </a:p>
          <a:p>
            <a:pPr marL="522605" marR="440055" algn="just">
              <a:lnSpc>
                <a:spcPct val="100800"/>
              </a:lnSpc>
            </a:pPr>
            <a:r>
              <a:rPr sz="2400" spc="-5" dirty="0">
                <a:latin typeface="Arial MT"/>
                <a:cs typeface="Arial MT"/>
              </a:rPr>
              <a:t>These </a:t>
            </a:r>
            <a:r>
              <a:rPr sz="2400" dirty="0">
                <a:latin typeface="Arial MT"/>
                <a:cs typeface="Arial MT"/>
              </a:rPr>
              <a:t>are </a:t>
            </a:r>
            <a:r>
              <a:rPr sz="2400" spc="-5" dirty="0">
                <a:latin typeface="Arial MT"/>
                <a:cs typeface="Arial MT"/>
              </a:rPr>
              <a:t>the forces that </a:t>
            </a:r>
            <a:r>
              <a:rPr sz="2400" dirty="0">
                <a:latin typeface="Arial MT"/>
                <a:cs typeface="Arial MT"/>
              </a:rPr>
              <a:t>are </a:t>
            </a:r>
            <a:r>
              <a:rPr sz="2400" spc="-5" dirty="0">
                <a:latin typeface="Arial MT"/>
                <a:cs typeface="Arial MT"/>
              </a:rPr>
              <a:t>represented </a:t>
            </a:r>
            <a:r>
              <a:rPr sz="2400" dirty="0">
                <a:latin typeface="Arial MT"/>
                <a:cs typeface="Arial MT"/>
              </a:rPr>
              <a:t>by member </a:t>
            </a:r>
            <a:r>
              <a:rPr sz="2400" spc="-655" dirty="0">
                <a:latin typeface="Arial MT"/>
                <a:cs typeface="Arial MT"/>
              </a:rPr>
              <a:t> </a:t>
            </a:r>
            <a:r>
              <a:rPr sz="2400" dirty="0">
                <a:latin typeface="Arial MT"/>
                <a:cs typeface="Arial MT"/>
              </a:rPr>
              <a:t>shear</a:t>
            </a:r>
            <a:r>
              <a:rPr sz="2400" spc="-20" dirty="0">
                <a:latin typeface="Arial MT"/>
                <a:cs typeface="Arial MT"/>
              </a:rPr>
              <a:t> </a:t>
            </a:r>
            <a:r>
              <a:rPr sz="2400" dirty="0">
                <a:latin typeface="Arial MT"/>
                <a:cs typeface="Arial MT"/>
              </a:rPr>
              <a:t>and</a:t>
            </a:r>
            <a:r>
              <a:rPr sz="2400" spc="-15" dirty="0">
                <a:latin typeface="Arial MT"/>
                <a:cs typeface="Arial MT"/>
              </a:rPr>
              <a:t> </a:t>
            </a:r>
            <a:r>
              <a:rPr sz="2400" dirty="0">
                <a:latin typeface="Arial MT"/>
                <a:cs typeface="Arial MT"/>
              </a:rPr>
              <a:t>moment</a:t>
            </a:r>
            <a:r>
              <a:rPr sz="2400" spc="-25" dirty="0">
                <a:latin typeface="Arial MT"/>
                <a:cs typeface="Arial MT"/>
              </a:rPr>
              <a:t> </a:t>
            </a:r>
            <a:r>
              <a:rPr sz="2400" dirty="0">
                <a:latin typeface="Arial MT"/>
                <a:cs typeface="Arial MT"/>
              </a:rPr>
              <a:t>diagrams</a:t>
            </a:r>
            <a:r>
              <a:rPr sz="2400" spc="-15" dirty="0">
                <a:latin typeface="Arial MT"/>
                <a:cs typeface="Arial MT"/>
              </a:rPr>
              <a:t> </a:t>
            </a:r>
            <a:r>
              <a:rPr sz="2400" dirty="0">
                <a:latin typeface="Arial MT"/>
                <a:cs typeface="Arial MT"/>
              </a:rPr>
              <a:t>(which</a:t>
            </a:r>
            <a:r>
              <a:rPr sz="2400" spc="-20" dirty="0">
                <a:latin typeface="Arial MT"/>
                <a:cs typeface="Arial MT"/>
              </a:rPr>
              <a:t> </a:t>
            </a:r>
            <a:r>
              <a:rPr sz="2400" dirty="0">
                <a:latin typeface="Arial MT"/>
                <a:cs typeface="Arial MT"/>
              </a:rPr>
              <a:t>will</a:t>
            </a:r>
            <a:r>
              <a:rPr sz="2400" spc="-10" dirty="0">
                <a:latin typeface="Arial MT"/>
                <a:cs typeface="Arial MT"/>
              </a:rPr>
              <a:t> </a:t>
            </a:r>
            <a:r>
              <a:rPr sz="2400" dirty="0">
                <a:latin typeface="Arial MT"/>
                <a:cs typeface="Arial MT"/>
              </a:rPr>
              <a:t>be</a:t>
            </a:r>
            <a:r>
              <a:rPr sz="2400" spc="-20" dirty="0">
                <a:latin typeface="Arial MT"/>
                <a:cs typeface="Arial MT"/>
              </a:rPr>
              <a:t> </a:t>
            </a:r>
            <a:r>
              <a:rPr sz="2400" dirty="0">
                <a:latin typeface="Arial MT"/>
                <a:cs typeface="Arial MT"/>
              </a:rPr>
              <a:t>covered</a:t>
            </a:r>
            <a:r>
              <a:rPr sz="2400" spc="-15" dirty="0">
                <a:latin typeface="Arial MT"/>
                <a:cs typeface="Arial MT"/>
              </a:rPr>
              <a:t> </a:t>
            </a:r>
            <a:r>
              <a:rPr sz="2400" dirty="0">
                <a:latin typeface="Arial MT"/>
                <a:cs typeface="Arial MT"/>
              </a:rPr>
              <a:t>in </a:t>
            </a:r>
            <a:r>
              <a:rPr sz="2400" spc="-655" dirty="0">
                <a:latin typeface="Arial MT"/>
                <a:cs typeface="Arial MT"/>
              </a:rPr>
              <a:t> </a:t>
            </a:r>
            <a:r>
              <a:rPr sz="2400" spc="-5" dirty="0">
                <a:latin typeface="Arial MT"/>
                <a:cs typeface="Arial MT"/>
              </a:rPr>
              <a:t>this</a:t>
            </a:r>
            <a:r>
              <a:rPr sz="2400" spc="-10" dirty="0">
                <a:latin typeface="Arial MT"/>
                <a:cs typeface="Arial MT"/>
              </a:rPr>
              <a:t> </a:t>
            </a:r>
            <a:r>
              <a:rPr sz="2400" dirty="0">
                <a:latin typeface="Arial MT"/>
                <a:cs typeface="Arial MT"/>
              </a:rPr>
              <a:t>course).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335087"/>
            <a:ext cx="8825230" cy="5523230"/>
            <a:chOff x="-4762" y="1335087"/>
            <a:chExt cx="8825230" cy="552323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487363" y="1335087"/>
              <a:ext cx="8332786" cy="4251325"/>
            </a:xfrm>
            <a:prstGeom prst="rect">
              <a:avLst/>
            </a:prstGeom>
          </p:spPr>
        </p:pic>
      </p:grpSp>
      <p:sp>
        <p:nvSpPr>
          <p:cNvPr id="20" name="object 20"/>
          <p:cNvSpPr txBox="1"/>
          <p:nvPr/>
        </p:nvSpPr>
        <p:spPr>
          <a:xfrm>
            <a:off x="342900" y="342900"/>
            <a:ext cx="8686800" cy="433452"/>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spc="-5" dirty="0">
                <a:solidFill>
                  <a:srgbClr val="BE5F00"/>
                </a:solidFill>
                <a:latin typeface="Arial MT"/>
                <a:cs typeface="Arial MT"/>
              </a:rPr>
              <a:t>Static</a:t>
            </a:r>
            <a:r>
              <a:rPr lang="en-US" sz="2800" spc="-5" dirty="0">
                <a:solidFill>
                  <a:srgbClr val="BE5F00"/>
                </a:solidFill>
                <a:latin typeface="Arial MT"/>
                <a:cs typeface="Arial MT"/>
              </a:rPr>
              <a:t>s</a:t>
            </a:r>
            <a:r>
              <a:rPr sz="2800" spc="-5" dirty="0">
                <a:solidFill>
                  <a:srgbClr val="BE5F00"/>
                </a:solidFill>
                <a:latin typeface="Arial MT"/>
                <a:cs typeface="Arial MT"/>
              </a:rPr>
              <a:t>:</a:t>
            </a:r>
            <a:r>
              <a:rPr sz="2800" spc="-15" dirty="0">
                <a:solidFill>
                  <a:srgbClr val="BE5F00"/>
                </a:solidFill>
                <a:latin typeface="Arial MT"/>
                <a:cs typeface="Arial MT"/>
              </a:rPr>
              <a:t> </a:t>
            </a:r>
            <a:r>
              <a:rPr sz="2800" dirty="0">
                <a:solidFill>
                  <a:srgbClr val="BE5F00"/>
                </a:solidFill>
                <a:latin typeface="Arial MT"/>
                <a:cs typeface="Arial MT"/>
              </a:rPr>
              <a:t>Types</a:t>
            </a:r>
            <a:r>
              <a:rPr sz="2800" spc="-10" dirty="0">
                <a:solidFill>
                  <a:srgbClr val="BE5F00"/>
                </a:solidFill>
                <a:latin typeface="Arial MT"/>
                <a:cs typeface="Arial MT"/>
              </a:rPr>
              <a:t> </a:t>
            </a:r>
            <a:r>
              <a:rPr sz="2800" dirty="0">
                <a:solidFill>
                  <a:srgbClr val="BE5F00"/>
                </a:solidFill>
                <a:latin typeface="Arial MT"/>
                <a:cs typeface="Arial MT"/>
              </a:rPr>
              <a:t>of</a:t>
            </a:r>
            <a:r>
              <a:rPr sz="2800" spc="-15" dirty="0">
                <a:solidFill>
                  <a:srgbClr val="BE5F00"/>
                </a:solidFill>
                <a:latin typeface="Arial MT"/>
                <a:cs typeface="Arial MT"/>
              </a:rPr>
              <a:t> </a:t>
            </a:r>
            <a:r>
              <a:rPr sz="2800" dirty="0">
                <a:solidFill>
                  <a:srgbClr val="BE5F00"/>
                </a:solidFill>
                <a:latin typeface="Arial MT"/>
                <a:cs typeface="Arial MT"/>
              </a:rPr>
              <a:t>Support</a:t>
            </a:r>
            <a:r>
              <a:rPr sz="2800" spc="-15" dirty="0">
                <a:solidFill>
                  <a:srgbClr val="BE5F00"/>
                </a:solidFill>
                <a:latin typeface="Arial MT"/>
                <a:cs typeface="Arial MT"/>
              </a:rPr>
              <a:t> </a:t>
            </a:r>
            <a:r>
              <a:rPr sz="2800" dirty="0">
                <a:solidFill>
                  <a:srgbClr val="BE5F00"/>
                </a:solidFill>
                <a:latin typeface="Arial MT"/>
                <a:cs typeface="Arial MT"/>
              </a:rPr>
              <a:t>Reactions</a:t>
            </a:r>
            <a:endParaRPr sz="2800" dirty="0">
              <a:latin typeface="Arial MT"/>
              <a:cs typeface="Arial MT"/>
            </a:endParaRPr>
          </a:p>
        </p:txBody>
      </p:sp>
      <p:sp>
        <p:nvSpPr>
          <p:cNvPr id="21" name="object 21"/>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46794" y="67627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A0F0DE6D-36EA-4ED2-A14C-DBEC792E0D95}" type="slidenum">
              <a:rPr lang="en-US">
                <a:latin typeface="Arial" panose="020B0604020202020204" pitchFamily="34" charset="0"/>
              </a:rPr>
              <a:pPr eaLnBrk="1" hangingPunct="1"/>
              <a:t>23</a:t>
            </a:fld>
            <a:endParaRPr lang="en-US">
              <a:latin typeface="Arial" panose="020B0604020202020204" pitchFamily="34" charset="0"/>
            </a:endParaRPr>
          </a:p>
        </p:txBody>
      </p:sp>
      <p:sp>
        <p:nvSpPr>
          <p:cNvPr id="3" name="Rectangle 3"/>
          <p:cNvSpPr txBox="1">
            <a:spLocks noChangeArrowheads="1"/>
          </p:cNvSpPr>
          <p:nvPr/>
        </p:nvSpPr>
        <p:spPr bwMode="auto">
          <a:xfrm>
            <a:off x="342782" y="1295400"/>
            <a:ext cx="8529637" cy="3505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lnSpc>
                <a:spcPct val="80000"/>
              </a:lnSpc>
              <a:buFontTx/>
              <a:buNone/>
            </a:pPr>
            <a:r>
              <a:rPr lang="en-US" altLang="en-US" b="1">
                <a:solidFill>
                  <a:srgbClr val="CC3300"/>
                </a:solidFill>
              </a:rPr>
              <a:t>Equations of equilibrium</a:t>
            </a:r>
          </a:p>
          <a:p>
            <a:pPr marL="609600" indent="-609600">
              <a:lnSpc>
                <a:spcPct val="80000"/>
              </a:lnSpc>
            </a:pPr>
            <a:r>
              <a:rPr lang="en-US" altLang="en-US"/>
              <a:t>For equilibrium</a:t>
            </a:r>
          </a:p>
          <a:p>
            <a:pPr marL="990600" lvl="1" indent="-533400">
              <a:lnSpc>
                <a:spcPct val="80000"/>
              </a:lnSpc>
            </a:pPr>
            <a:r>
              <a:rPr lang="en-US" altLang="en-US"/>
              <a:t>balance of forces</a:t>
            </a:r>
          </a:p>
          <a:p>
            <a:pPr marL="990600" lvl="1" indent="-533400">
              <a:lnSpc>
                <a:spcPct val="80000"/>
              </a:lnSpc>
            </a:pPr>
            <a:r>
              <a:rPr lang="en-US" altLang="en-US"/>
              <a:t>balance of moments</a:t>
            </a:r>
          </a:p>
          <a:p>
            <a:pPr marL="609600" indent="-609600">
              <a:lnSpc>
                <a:spcPct val="80000"/>
              </a:lnSpc>
            </a:pPr>
            <a:r>
              <a:rPr lang="en-US" altLang="en-US"/>
              <a:t>Draw a free-body diagram to account for all forces acting on the body</a:t>
            </a:r>
          </a:p>
          <a:p>
            <a:pPr marL="609600" indent="-609600">
              <a:lnSpc>
                <a:spcPct val="80000"/>
              </a:lnSpc>
            </a:pPr>
            <a:r>
              <a:rPr lang="en-US" altLang="en-US"/>
              <a:t>Apply the two equations to achieve equilibrium state</a:t>
            </a:r>
          </a:p>
        </p:txBody>
      </p:sp>
      <p:grpSp>
        <p:nvGrpSpPr>
          <p:cNvPr id="4" name="Group 10"/>
          <p:cNvGrpSpPr>
            <a:grpSpLocks/>
          </p:cNvGrpSpPr>
          <p:nvPr/>
        </p:nvGrpSpPr>
        <p:grpSpPr bwMode="auto">
          <a:xfrm>
            <a:off x="3429000" y="4914900"/>
            <a:ext cx="2286000" cy="1295400"/>
            <a:chOff x="3312" y="1296"/>
            <a:chExt cx="1440" cy="816"/>
          </a:xfrm>
        </p:grpSpPr>
        <p:sp>
          <p:nvSpPr>
            <p:cNvPr id="5" name="Rectangle 9"/>
            <p:cNvSpPr>
              <a:spLocks noChangeArrowheads="1"/>
            </p:cNvSpPr>
            <p:nvPr/>
          </p:nvSpPr>
          <p:spPr bwMode="auto">
            <a:xfrm>
              <a:off x="3312" y="1296"/>
              <a:ext cx="1440"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6" name="Text Box 6"/>
            <p:cNvSpPr txBox="1">
              <a:spLocks noChangeArrowheads="1"/>
            </p:cNvSpPr>
            <p:nvPr/>
          </p:nvSpPr>
          <p:spPr bwMode="auto">
            <a:xfrm>
              <a:off x="3552" y="1344"/>
              <a:ext cx="1152" cy="6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sz="2400">
                  <a:cs typeface="Times New Roman" panose="02020603050405020304" pitchFamily="18" charset="0"/>
                </a:rPr>
                <a:t>∑</a:t>
              </a:r>
              <a:r>
                <a:rPr lang="en-US" altLang="en-US">
                  <a:cs typeface="Times New Roman" panose="02020603050405020304" pitchFamily="18" charset="0"/>
                </a:rPr>
                <a:t> </a:t>
              </a:r>
              <a:r>
                <a:rPr lang="en-US" altLang="en-US" b="1">
                  <a:latin typeface="Times New Roman" panose="02020603050405020304" pitchFamily="18" charset="0"/>
                  <a:cs typeface="Times New Roman" panose="02020603050405020304" pitchFamily="18" charset="0"/>
                </a:rPr>
                <a:t>F</a:t>
              </a:r>
              <a:r>
                <a:rPr lang="en-US" altLang="en-US">
                  <a:cs typeface="Times New Roman" panose="02020603050405020304" pitchFamily="18" charset="0"/>
                </a:rPr>
                <a:t> = </a:t>
              </a:r>
              <a:r>
                <a:rPr lang="en-US" altLang="en-US" b="1">
                  <a:cs typeface="Times New Roman" panose="02020603050405020304" pitchFamily="18" charset="0"/>
                </a:rPr>
                <a:t>0</a:t>
              </a:r>
            </a:p>
            <a:p>
              <a:pPr eaLnBrk="1" hangingPunct="1">
                <a:buFontTx/>
                <a:buNone/>
              </a:pPr>
              <a:r>
                <a:rPr lang="en-US" altLang="en-US" sz="2400">
                  <a:latin typeface="Times New Roman" panose="02020603050405020304" pitchFamily="18" charset="0"/>
                </a:rPr>
                <a:t>∑</a:t>
              </a:r>
              <a:r>
                <a:rPr lang="en-US" altLang="en-US"/>
                <a:t> </a:t>
              </a:r>
              <a:r>
                <a:rPr lang="en-US" altLang="en-US" b="1">
                  <a:latin typeface="Times New Roman" panose="02020603050405020304" pitchFamily="18" charset="0"/>
                  <a:cs typeface="Times New Roman" panose="02020603050405020304" pitchFamily="18" charset="0"/>
                </a:rPr>
                <a:t>M</a:t>
              </a:r>
              <a:r>
                <a:rPr lang="en-US" altLang="en-US" i="1" baseline="-25000">
                  <a:latin typeface="Times New Roman" panose="02020603050405020304" pitchFamily="18" charset="0"/>
                  <a:cs typeface="Times New Roman" panose="02020603050405020304" pitchFamily="18" charset="0"/>
                </a:rPr>
                <a:t>O</a:t>
              </a:r>
              <a:r>
                <a:rPr lang="en-US" altLang="en-US">
                  <a:cs typeface="Times New Roman" panose="02020603050405020304" pitchFamily="18" charset="0"/>
                </a:rPr>
                <a:t> = </a:t>
              </a:r>
              <a:r>
                <a:rPr lang="en-US" altLang="en-US" b="1">
                  <a:cs typeface="Times New Roman" panose="02020603050405020304" pitchFamily="18" charset="0"/>
                </a:rPr>
                <a:t>0</a:t>
              </a:r>
            </a:p>
          </p:txBody>
        </p:sp>
      </p:grpSp>
      <p:sp>
        <p:nvSpPr>
          <p:cNvPr id="7" name="Rectangle 8"/>
          <p:cNvSpPr>
            <a:spLocks noGrp="1" noChangeArrowheads="1"/>
          </p:cNvSpPr>
          <p:nvPr>
            <p:ph type="title"/>
          </p:nvPr>
        </p:nvSpPr>
        <p:spPr>
          <a:xfrm>
            <a:off x="93544" y="714375"/>
            <a:ext cx="8763000" cy="457200"/>
          </a:xfrm>
        </p:spPr>
        <p:txBody>
          <a:bodyPr/>
          <a:lstStyle/>
          <a:p>
            <a:pPr eaLnBrk="1" hangingPunct="1"/>
            <a:r>
              <a:rPr lang="en-US" altLang="en-US" sz="4000" dirty="0"/>
              <a:t>EQUILIBRIUM OF A DEFORMABLE BODY</a:t>
            </a:r>
          </a:p>
        </p:txBody>
      </p:sp>
    </p:spTree>
    <p:extLst>
      <p:ext uri="{BB962C8B-B14F-4D97-AF65-F5344CB8AC3E}">
        <p14:creationId xmlns:p14="http://schemas.microsoft.com/office/powerpoint/2010/main" val="1518174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ABB052EB-F5DA-415D-9845-6E5150B5D098}" type="slidenum">
              <a:rPr lang="en-US">
                <a:latin typeface="Arial" panose="020B0604020202020204" pitchFamily="34" charset="0"/>
              </a:rPr>
              <a:pPr eaLnBrk="1" hangingPunct="1"/>
              <a:t>24</a:t>
            </a:fld>
            <a:endParaRPr lang="en-US">
              <a:latin typeface="Arial" panose="020B0604020202020204" pitchFamily="34" charset="0"/>
            </a:endParaRPr>
          </a:p>
        </p:txBody>
      </p:sp>
      <p:sp>
        <p:nvSpPr>
          <p:cNvPr id="3" name="Rectangle 3"/>
          <p:cNvSpPr txBox="1">
            <a:spLocks noChangeArrowheads="1"/>
          </p:cNvSpPr>
          <p:nvPr/>
        </p:nvSpPr>
        <p:spPr bwMode="auto">
          <a:xfrm>
            <a:off x="309563" y="1066800"/>
            <a:ext cx="8453437" cy="2743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b="1" dirty="0">
                <a:solidFill>
                  <a:srgbClr val="CC3300"/>
                </a:solidFill>
              </a:rPr>
              <a:t>Internal resultant loadings</a:t>
            </a:r>
          </a:p>
          <a:p>
            <a:r>
              <a:rPr lang="en-US" altLang="en-US" dirty="0"/>
              <a:t>For coplanar (2D) loadings:</a:t>
            </a:r>
          </a:p>
          <a:p>
            <a:pPr lvl="1"/>
            <a:r>
              <a:rPr lang="en-US" altLang="en-US" dirty="0"/>
              <a:t>Normal force, </a:t>
            </a:r>
            <a:r>
              <a:rPr lang="en-US" altLang="en-US" b="1" dirty="0"/>
              <a:t>N</a:t>
            </a:r>
          </a:p>
          <a:p>
            <a:pPr lvl="1"/>
            <a:r>
              <a:rPr lang="en-US" altLang="en-US" dirty="0"/>
              <a:t>Shear force, </a:t>
            </a:r>
            <a:r>
              <a:rPr lang="en-US" altLang="en-US" b="1" dirty="0"/>
              <a:t>V</a:t>
            </a:r>
          </a:p>
          <a:p>
            <a:pPr lvl="1"/>
            <a:r>
              <a:rPr lang="en-US" altLang="en-US" dirty="0"/>
              <a:t>Bending moment, </a:t>
            </a:r>
            <a:r>
              <a:rPr lang="en-US" altLang="en-US" b="1" dirty="0"/>
              <a:t>M</a:t>
            </a:r>
            <a:endParaRPr lang="en-US" altLang="en-US" dirty="0"/>
          </a:p>
        </p:txBody>
      </p:sp>
      <p:sp>
        <p:nvSpPr>
          <p:cNvPr id="4" name="Rectangle 6"/>
          <p:cNvSpPr>
            <a:spLocks noGrp="1" noChangeArrowheads="1"/>
          </p:cNvSpPr>
          <p:nvPr>
            <p:ph type="title"/>
          </p:nvPr>
        </p:nvSpPr>
        <p:spPr>
          <a:xfrm>
            <a:off x="57150" y="471488"/>
            <a:ext cx="8763000" cy="457200"/>
          </a:xfrm>
        </p:spPr>
        <p:txBody>
          <a:bodyPr/>
          <a:lstStyle/>
          <a:p>
            <a:pPr eaLnBrk="1" hangingPunct="1"/>
            <a:r>
              <a:rPr lang="en-US" altLang="en-US" sz="4000" dirty="0"/>
              <a:t>EQUILIBRIUM OF A DEFORMABLE BODY</a:t>
            </a:r>
          </a:p>
        </p:txBody>
      </p:sp>
      <p:pic>
        <p:nvPicPr>
          <p:cNvPr id="5" name="Picture 7" descr="AACLOJQ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890963"/>
            <a:ext cx="510540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840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9EF8F84A-8045-4509-9E10-5215BF3591BE}" type="slidenum">
              <a:rPr lang="en-US">
                <a:latin typeface="Arial" panose="020B0604020202020204" pitchFamily="34" charset="0"/>
              </a:rPr>
              <a:pPr eaLnBrk="1" hangingPunct="1"/>
              <a:t>25</a:t>
            </a:fld>
            <a:endParaRPr lang="en-US">
              <a:latin typeface="Arial" panose="020B0604020202020204" pitchFamily="34" charset="0"/>
            </a:endParaRPr>
          </a:p>
        </p:txBody>
      </p:sp>
      <p:sp>
        <p:nvSpPr>
          <p:cNvPr id="3" name="Rectangle 3"/>
          <p:cNvSpPr txBox="1">
            <a:spLocks noChangeArrowheads="1"/>
          </p:cNvSpPr>
          <p:nvPr/>
        </p:nvSpPr>
        <p:spPr bwMode="auto">
          <a:xfrm>
            <a:off x="304800" y="1066800"/>
            <a:ext cx="8458200" cy="2819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b="1">
                <a:solidFill>
                  <a:srgbClr val="CC3300"/>
                </a:solidFill>
              </a:rPr>
              <a:t>Internal resultant loadings</a:t>
            </a:r>
          </a:p>
          <a:p>
            <a:r>
              <a:rPr lang="en-US" altLang="en-US"/>
              <a:t>For coplanar loadings:</a:t>
            </a:r>
          </a:p>
          <a:p>
            <a:pPr lvl="1"/>
            <a:r>
              <a:rPr lang="en-US" altLang="en-US"/>
              <a:t>Apply </a:t>
            </a:r>
            <a:r>
              <a:rPr lang="en-US" altLang="en-US">
                <a:cs typeface="Times New Roman" panose="02020603050405020304" pitchFamily="18" charset="0"/>
              </a:rPr>
              <a:t>∑ </a:t>
            </a:r>
            <a:r>
              <a:rPr lang="en-US" altLang="en-US" i="1">
                <a:cs typeface="Times New Roman" panose="02020603050405020304" pitchFamily="18" charset="0"/>
              </a:rPr>
              <a:t>F</a:t>
            </a:r>
            <a:r>
              <a:rPr lang="en-US" altLang="en-US" baseline="-25000">
                <a:cs typeface="Times New Roman" panose="02020603050405020304" pitchFamily="18" charset="0"/>
              </a:rPr>
              <a:t>x </a:t>
            </a:r>
            <a:r>
              <a:rPr lang="en-US" altLang="en-US">
                <a:cs typeface="Times New Roman" panose="02020603050405020304" pitchFamily="18" charset="0"/>
              </a:rPr>
              <a:t>= 0 to solve for</a:t>
            </a:r>
            <a:r>
              <a:rPr lang="en-US" altLang="en-US"/>
              <a:t> </a:t>
            </a:r>
            <a:r>
              <a:rPr lang="en-US" altLang="en-US" b="1"/>
              <a:t>N</a:t>
            </a:r>
          </a:p>
          <a:p>
            <a:pPr lvl="1"/>
            <a:r>
              <a:rPr lang="en-US" altLang="en-US"/>
              <a:t>Apply </a:t>
            </a:r>
            <a:r>
              <a:rPr lang="en-US" altLang="en-US">
                <a:cs typeface="Times New Roman" panose="02020603050405020304" pitchFamily="18" charset="0"/>
              </a:rPr>
              <a:t>∑ </a:t>
            </a:r>
            <a:r>
              <a:rPr lang="en-US" altLang="en-US" i="1">
                <a:cs typeface="Times New Roman" panose="02020603050405020304" pitchFamily="18" charset="0"/>
              </a:rPr>
              <a:t>F</a:t>
            </a:r>
            <a:r>
              <a:rPr lang="en-US" altLang="en-US" baseline="-25000">
                <a:cs typeface="Times New Roman" panose="02020603050405020304" pitchFamily="18" charset="0"/>
              </a:rPr>
              <a:t>y </a:t>
            </a:r>
            <a:r>
              <a:rPr lang="en-US" altLang="en-US">
                <a:cs typeface="Times New Roman" panose="02020603050405020304" pitchFamily="18" charset="0"/>
              </a:rPr>
              <a:t>= 0</a:t>
            </a:r>
            <a:r>
              <a:rPr lang="en-US" altLang="en-US"/>
              <a:t> to solve for </a:t>
            </a:r>
            <a:r>
              <a:rPr lang="en-US" altLang="en-US" b="1"/>
              <a:t>V</a:t>
            </a:r>
          </a:p>
          <a:p>
            <a:pPr lvl="1"/>
            <a:r>
              <a:rPr lang="en-US" altLang="en-US"/>
              <a:t>Apply </a:t>
            </a:r>
            <a:r>
              <a:rPr lang="en-US" altLang="en-US">
                <a:cs typeface="Times New Roman" panose="02020603050405020304" pitchFamily="18" charset="0"/>
              </a:rPr>
              <a:t>∑ </a:t>
            </a:r>
            <a:r>
              <a:rPr lang="en-US" altLang="en-US" i="1">
                <a:cs typeface="Times New Roman" panose="02020603050405020304" pitchFamily="18" charset="0"/>
              </a:rPr>
              <a:t>M</a:t>
            </a:r>
            <a:r>
              <a:rPr lang="en-US" altLang="en-US" baseline="-25000">
                <a:cs typeface="Times New Roman" panose="02020603050405020304" pitchFamily="18" charset="0"/>
              </a:rPr>
              <a:t>O </a:t>
            </a:r>
            <a:r>
              <a:rPr lang="en-US" altLang="en-US">
                <a:cs typeface="Times New Roman" panose="02020603050405020304" pitchFamily="18" charset="0"/>
              </a:rPr>
              <a:t>= 0</a:t>
            </a:r>
            <a:r>
              <a:rPr lang="en-US" altLang="en-US"/>
              <a:t> to solve for </a:t>
            </a:r>
            <a:r>
              <a:rPr lang="en-US" altLang="en-US" b="1"/>
              <a:t>M</a:t>
            </a:r>
            <a:endParaRPr lang="en-US" altLang="en-US"/>
          </a:p>
        </p:txBody>
      </p:sp>
      <p:sp>
        <p:nvSpPr>
          <p:cNvPr id="4" name="Rectangle 6"/>
          <p:cNvSpPr>
            <a:spLocks noGrp="1" noChangeArrowheads="1"/>
          </p:cNvSpPr>
          <p:nvPr>
            <p:ph type="title"/>
          </p:nvPr>
        </p:nvSpPr>
        <p:spPr>
          <a:xfrm>
            <a:off x="57150" y="485775"/>
            <a:ext cx="8763000" cy="457200"/>
          </a:xfrm>
        </p:spPr>
        <p:txBody>
          <a:bodyPr/>
          <a:lstStyle/>
          <a:p>
            <a:pPr eaLnBrk="1" hangingPunct="1"/>
            <a:r>
              <a:rPr lang="en-US" altLang="en-US" sz="4000" dirty="0"/>
              <a:t>EQUILIBRIUM OF A DEFORMABLE BODY</a:t>
            </a:r>
          </a:p>
        </p:txBody>
      </p:sp>
      <p:pic>
        <p:nvPicPr>
          <p:cNvPr id="5" name="Picture 7" descr="AACLOJR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657600"/>
            <a:ext cx="43434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055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2293937"/>
            <a:ext cx="6718300" cy="4564380"/>
            <a:chOff x="-4762" y="2293937"/>
            <a:chExt cx="6718300" cy="456438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2460624" y="2293937"/>
              <a:ext cx="4252912" cy="3657600"/>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spc="-5" dirty="0">
                <a:solidFill>
                  <a:srgbClr val="BE5F00"/>
                </a:solidFill>
                <a:latin typeface="Arial MT"/>
                <a:cs typeface="Arial MT"/>
              </a:rPr>
              <a:t>Statics:</a:t>
            </a:r>
            <a:r>
              <a:rPr sz="2800" spc="-25" dirty="0">
                <a:solidFill>
                  <a:srgbClr val="BE5F00"/>
                </a:solidFill>
                <a:latin typeface="Arial MT"/>
                <a:cs typeface="Arial MT"/>
              </a:rPr>
              <a:t> </a:t>
            </a:r>
            <a:r>
              <a:rPr sz="2800" dirty="0">
                <a:solidFill>
                  <a:srgbClr val="BE5F00"/>
                </a:solidFill>
                <a:latin typeface="Arial MT"/>
                <a:cs typeface="Arial MT"/>
              </a:rPr>
              <a:t>Force</a:t>
            </a:r>
            <a:r>
              <a:rPr sz="2800" spc="-15" dirty="0">
                <a:solidFill>
                  <a:srgbClr val="BE5F00"/>
                </a:solidFill>
                <a:latin typeface="Arial MT"/>
                <a:cs typeface="Arial MT"/>
              </a:rPr>
              <a:t> </a:t>
            </a:r>
            <a:r>
              <a:rPr sz="2800" dirty="0">
                <a:solidFill>
                  <a:srgbClr val="BE5F00"/>
                </a:solidFill>
                <a:latin typeface="Arial MT"/>
                <a:cs typeface="Arial MT"/>
              </a:rPr>
              <a:t>Resolution</a:t>
            </a:r>
            <a:endParaRPr sz="2800">
              <a:latin typeface="Arial MT"/>
              <a:cs typeface="Arial MT"/>
            </a:endParaRPr>
          </a:p>
        </p:txBody>
      </p:sp>
      <p:sp>
        <p:nvSpPr>
          <p:cNvPr id="22" name="object 22"/>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1" name="object 21"/>
          <p:cNvSpPr txBox="1"/>
          <p:nvPr/>
        </p:nvSpPr>
        <p:spPr>
          <a:xfrm>
            <a:off x="559752" y="1135887"/>
            <a:ext cx="7320280" cy="787400"/>
          </a:xfrm>
          <a:prstGeom prst="rect">
            <a:avLst/>
          </a:prstGeom>
        </p:spPr>
        <p:txBody>
          <a:bodyPr vert="horz" wrap="square" lIns="0" tIns="12700" rIns="0" bIns="0" rtlCol="0">
            <a:spAutoFit/>
          </a:bodyPr>
          <a:lstStyle/>
          <a:p>
            <a:pPr marL="570230" indent="-532130">
              <a:lnSpc>
                <a:spcPct val="100000"/>
              </a:lnSpc>
              <a:spcBef>
                <a:spcPts val="100"/>
              </a:spcBef>
              <a:buChar char="•"/>
              <a:tabLst>
                <a:tab pos="569595" algn="l"/>
                <a:tab pos="570230" algn="l"/>
              </a:tabLst>
            </a:pPr>
            <a:r>
              <a:rPr sz="2500" spc="-5" dirty="0">
                <a:latin typeface="Arial MT"/>
                <a:cs typeface="Arial MT"/>
              </a:rPr>
              <a:t>Determine </a:t>
            </a:r>
            <a:r>
              <a:rPr sz="2500" dirty="0">
                <a:latin typeface="Arial MT"/>
                <a:cs typeface="Arial MT"/>
              </a:rPr>
              <a:t>the </a:t>
            </a:r>
            <a:r>
              <a:rPr sz="2500" i="1" dirty="0">
                <a:latin typeface="Arial"/>
                <a:cs typeface="Arial"/>
              </a:rPr>
              <a:t>x </a:t>
            </a:r>
            <a:r>
              <a:rPr sz="2500" spc="-5" dirty="0">
                <a:latin typeface="Arial MT"/>
                <a:cs typeface="Arial MT"/>
              </a:rPr>
              <a:t>and</a:t>
            </a:r>
            <a:r>
              <a:rPr sz="2500" dirty="0">
                <a:latin typeface="Arial MT"/>
                <a:cs typeface="Arial MT"/>
              </a:rPr>
              <a:t> </a:t>
            </a:r>
            <a:r>
              <a:rPr sz="2500" i="1" dirty="0">
                <a:latin typeface="Arial"/>
                <a:cs typeface="Arial"/>
              </a:rPr>
              <a:t>y </a:t>
            </a:r>
            <a:r>
              <a:rPr sz="2500" spc="-5" dirty="0">
                <a:latin typeface="Arial MT"/>
                <a:cs typeface="Arial MT"/>
              </a:rPr>
              <a:t>components</a:t>
            </a:r>
            <a:r>
              <a:rPr sz="2500" spc="5" dirty="0">
                <a:latin typeface="Arial MT"/>
                <a:cs typeface="Arial MT"/>
              </a:rPr>
              <a:t> </a:t>
            </a:r>
            <a:r>
              <a:rPr sz="2500" spc="-5" dirty="0">
                <a:latin typeface="Arial MT"/>
                <a:cs typeface="Arial MT"/>
              </a:rPr>
              <a:t>of</a:t>
            </a:r>
            <a:r>
              <a:rPr sz="2500" spc="10" dirty="0">
                <a:latin typeface="Arial MT"/>
                <a:cs typeface="Arial MT"/>
              </a:rPr>
              <a:t> </a:t>
            </a:r>
            <a:r>
              <a:rPr sz="2500" b="1" spc="-5" dirty="0">
                <a:latin typeface="Arial"/>
                <a:cs typeface="Arial"/>
              </a:rPr>
              <a:t>F</a:t>
            </a:r>
            <a:r>
              <a:rPr sz="2550" spc="-7" baseline="-16339" dirty="0">
                <a:latin typeface="Arial MT"/>
                <a:cs typeface="Arial MT"/>
              </a:rPr>
              <a:t>1</a:t>
            </a:r>
            <a:r>
              <a:rPr sz="2550" spc="300" baseline="-16339" dirty="0">
                <a:latin typeface="Arial MT"/>
                <a:cs typeface="Arial MT"/>
              </a:rPr>
              <a:t> </a:t>
            </a:r>
            <a:r>
              <a:rPr sz="2500" spc="-5" dirty="0">
                <a:latin typeface="Arial MT"/>
                <a:cs typeface="Arial MT"/>
              </a:rPr>
              <a:t>and</a:t>
            </a:r>
            <a:r>
              <a:rPr sz="2500" dirty="0">
                <a:latin typeface="Arial MT"/>
                <a:cs typeface="Arial MT"/>
              </a:rPr>
              <a:t> </a:t>
            </a:r>
            <a:r>
              <a:rPr sz="2500" b="1" spc="-5" dirty="0">
                <a:latin typeface="Arial"/>
                <a:cs typeface="Arial"/>
              </a:rPr>
              <a:t>F</a:t>
            </a:r>
            <a:r>
              <a:rPr sz="2550" spc="-7" baseline="-16339" dirty="0">
                <a:latin typeface="Arial MT"/>
                <a:cs typeface="Arial MT"/>
              </a:rPr>
              <a:t>2</a:t>
            </a:r>
            <a:endParaRPr sz="2550" baseline="-16339">
              <a:latin typeface="Arial MT"/>
              <a:cs typeface="Arial MT"/>
            </a:endParaRPr>
          </a:p>
          <a:p>
            <a:pPr marL="570230">
              <a:lnSpc>
                <a:spcPct val="100000"/>
              </a:lnSpc>
            </a:pPr>
            <a:r>
              <a:rPr sz="2500" spc="-5" dirty="0">
                <a:latin typeface="Arial MT"/>
                <a:cs typeface="Arial MT"/>
              </a:rPr>
              <a:t>acting</a:t>
            </a:r>
            <a:r>
              <a:rPr sz="2500" spc="-15" dirty="0">
                <a:latin typeface="Arial MT"/>
                <a:cs typeface="Arial MT"/>
              </a:rPr>
              <a:t> </a:t>
            </a:r>
            <a:r>
              <a:rPr sz="2500" spc="-5" dirty="0">
                <a:latin typeface="Arial MT"/>
                <a:cs typeface="Arial MT"/>
              </a:rPr>
              <a:t>on</a:t>
            </a:r>
            <a:r>
              <a:rPr sz="2500" spc="-15" dirty="0">
                <a:latin typeface="Arial MT"/>
                <a:cs typeface="Arial MT"/>
              </a:rPr>
              <a:t> </a:t>
            </a:r>
            <a:r>
              <a:rPr sz="2500" dirty="0">
                <a:latin typeface="Arial MT"/>
                <a:cs typeface="Arial MT"/>
              </a:rPr>
              <a:t>the</a:t>
            </a:r>
            <a:r>
              <a:rPr sz="2500" spc="-15" dirty="0">
                <a:latin typeface="Arial MT"/>
                <a:cs typeface="Arial MT"/>
              </a:rPr>
              <a:t> </a:t>
            </a:r>
            <a:r>
              <a:rPr sz="2500" spc="-5" dirty="0">
                <a:latin typeface="Arial MT"/>
                <a:cs typeface="Arial MT"/>
              </a:rPr>
              <a:t>boom</a:t>
            </a:r>
            <a:r>
              <a:rPr sz="2500" dirty="0">
                <a:latin typeface="Arial MT"/>
                <a:cs typeface="Arial MT"/>
              </a:rPr>
              <a:t> </a:t>
            </a:r>
            <a:r>
              <a:rPr sz="2500" spc="-5" dirty="0">
                <a:latin typeface="Arial MT"/>
                <a:cs typeface="Arial MT"/>
              </a:rPr>
              <a:t>shown.</a:t>
            </a:r>
            <a:endParaRPr sz="2500">
              <a:latin typeface="Arial MT"/>
              <a:cs typeface="Arial M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801813"/>
            <a:ext cx="8669655" cy="5056505"/>
            <a:chOff x="-4762" y="1801813"/>
            <a:chExt cx="8669655" cy="5056505"/>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550863" y="1801813"/>
              <a:ext cx="3306761" cy="2462211"/>
            </a:xfrm>
            <a:prstGeom prst="rect">
              <a:avLst/>
            </a:prstGeom>
          </p:spPr>
        </p:pic>
        <p:pic>
          <p:nvPicPr>
            <p:cNvPr id="20" name="object 20"/>
            <p:cNvPicPr/>
            <p:nvPr/>
          </p:nvPicPr>
          <p:blipFill>
            <a:blip r:embed="rId5" cstate="print"/>
            <a:stretch>
              <a:fillRect/>
            </a:stretch>
          </p:blipFill>
          <p:spPr>
            <a:xfrm>
              <a:off x="4905374" y="1949450"/>
              <a:ext cx="3759198" cy="2047875"/>
            </a:xfrm>
            <a:prstGeom prst="rect">
              <a:avLst/>
            </a:prstGeom>
          </p:spPr>
        </p:pic>
        <p:sp>
          <p:nvSpPr>
            <p:cNvPr id="21" name="object 21"/>
            <p:cNvSpPr/>
            <p:nvPr/>
          </p:nvSpPr>
          <p:spPr>
            <a:xfrm>
              <a:off x="6402568" y="4605251"/>
              <a:ext cx="215265" cy="0"/>
            </a:xfrm>
            <a:custGeom>
              <a:avLst/>
              <a:gdLst/>
              <a:ahLst/>
              <a:cxnLst/>
              <a:rect l="l" t="t" r="r" b="b"/>
              <a:pathLst>
                <a:path w="215265">
                  <a:moveTo>
                    <a:pt x="0" y="0"/>
                  </a:moveTo>
                  <a:lnTo>
                    <a:pt x="215041" y="0"/>
                  </a:lnTo>
                </a:path>
              </a:pathLst>
            </a:custGeom>
            <a:ln w="9043">
              <a:solidFill>
                <a:srgbClr val="000000"/>
              </a:solidFill>
            </a:ln>
          </p:spPr>
          <p:txBody>
            <a:bodyPr wrap="square" lIns="0" tIns="0" rIns="0" bIns="0" rtlCol="0"/>
            <a:lstStyle/>
            <a:p>
              <a:endParaRPr/>
            </a:p>
          </p:txBody>
        </p:sp>
      </p:grpSp>
      <p:sp>
        <p:nvSpPr>
          <p:cNvPr id="22" name="object 22"/>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spc="-5" dirty="0">
                <a:solidFill>
                  <a:srgbClr val="BE5F00"/>
                </a:solidFill>
                <a:latin typeface="Arial MT"/>
                <a:cs typeface="Arial MT"/>
              </a:rPr>
              <a:t>Statics:</a:t>
            </a:r>
            <a:r>
              <a:rPr sz="2800" spc="-25" dirty="0">
                <a:solidFill>
                  <a:srgbClr val="BE5F00"/>
                </a:solidFill>
                <a:latin typeface="Arial MT"/>
                <a:cs typeface="Arial MT"/>
              </a:rPr>
              <a:t> </a:t>
            </a:r>
            <a:r>
              <a:rPr sz="2800" dirty="0">
                <a:solidFill>
                  <a:srgbClr val="BE5F00"/>
                </a:solidFill>
                <a:latin typeface="Arial MT"/>
                <a:cs typeface="Arial MT"/>
              </a:rPr>
              <a:t>Force</a:t>
            </a:r>
            <a:r>
              <a:rPr sz="2800" spc="-15" dirty="0">
                <a:solidFill>
                  <a:srgbClr val="BE5F00"/>
                </a:solidFill>
                <a:latin typeface="Arial MT"/>
                <a:cs typeface="Arial MT"/>
              </a:rPr>
              <a:t> </a:t>
            </a:r>
            <a:r>
              <a:rPr sz="2800" dirty="0">
                <a:solidFill>
                  <a:srgbClr val="BE5F00"/>
                </a:solidFill>
                <a:latin typeface="Arial MT"/>
                <a:cs typeface="Arial MT"/>
              </a:rPr>
              <a:t>Resolution</a:t>
            </a:r>
            <a:endParaRPr sz="2800">
              <a:latin typeface="Arial MT"/>
              <a:cs typeface="Arial MT"/>
            </a:endParaRPr>
          </a:p>
        </p:txBody>
      </p:sp>
      <p:sp>
        <p:nvSpPr>
          <p:cNvPr id="36" name="object 36"/>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3" name="object 23"/>
          <p:cNvSpPr txBox="1"/>
          <p:nvPr/>
        </p:nvSpPr>
        <p:spPr>
          <a:xfrm>
            <a:off x="472440" y="1148588"/>
            <a:ext cx="1505585" cy="391160"/>
          </a:xfrm>
          <a:prstGeom prst="rect">
            <a:avLst/>
          </a:prstGeom>
        </p:spPr>
        <p:txBody>
          <a:bodyPr vert="horz" wrap="square" lIns="0" tIns="12700" rIns="0" bIns="0" rtlCol="0">
            <a:spAutoFit/>
          </a:bodyPr>
          <a:lstStyle/>
          <a:p>
            <a:pPr marL="304800" indent="-266700">
              <a:lnSpc>
                <a:spcPct val="100000"/>
              </a:lnSpc>
              <a:spcBef>
                <a:spcPts val="100"/>
              </a:spcBef>
              <a:buChar char="•"/>
              <a:tabLst>
                <a:tab pos="304165" algn="l"/>
                <a:tab pos="304800" algn="l"/>
              </a:tabLst>
            </a:pPr>
            <a:r>
              <a:rPr sz="2400" spc="-5" dirty="0">
                <a:latin typeface="Arial MT"/>
                <a:cs typeface="Arial MT"/>
              </a:rPr>
              <a:t>Force</a:t>
            </a:r>
            <a:r>
              <a:rPr sz="2400" spc="-60" dirty="0">
                <a:latin typeface="Arial MT"/>
                <a:cs typeface="Arial MT"/>
              </a:rPr>
              <a:t> </a:t>
            </a:r>
            <a:r>
              <a:rPr sz="2400" b="1" spc="-5" dirty="0">
                <a:latin typeface="Arial"/>
                <a:cs typeface="Arial"/>
              </a:rPr>
              <a:t>F</a:t>
            </a:r>
            <a:r>
              <a:rPr sz="2400" spc="-7" baseline="-17361" dirty="0">
                <a:latin typeface="Arial MT"/>
                <a:cs typeface="Arial MT"/>
              </a:rPr>
              <a:t>1</a:t>
            </a:r>
            <a:endParaRPr sz="2400" baseline="-17361">
              <a:latin typeface="Arial MT"/>
              <a:cs typeface="Arial MT"/>
            </a:endParaRPr>
          </a:p>
        </p:txBody>
      </p:sp>
      <p:sp>
        <p:nvSpPr>
          <p:cNvPr id="24" name="object 24"/>
          <p:cNvSpPr txBox="1"/>
          <p:nvPr/>
        </p:nvSpPr>
        <p:spPr>
          <a:xfrm>
            <a:off x="4863465" y="1243076"/>
            <a:ext cx="1505585" cy="391160"/>
          </a:xfrm>
          <a:prstGeom prst="rect">
            <a:avLst/>
          </a:prstGeom>
        </p:spPr>
        <p:txBody>
          <a:bodyPr vert="horz" wrap="square" lIns="0" tIns="12700" rIns="0" bIns="0" rtlCol="0">
            <a:spAutoFit/>
          </a:bodyPr>
          <a:lstStyle/>
          <a:p>
            <a:pPr marL="304800" indent="-266700">
              <a:lnSpc>
                <a:spcPct val="100000"/>
              </a:lnSpc>
              <a:spcBef>
                <a:spcPts val="100"/>
              </a:spcBef>
              <a:buChar char="•"/>
              <a:tabLst>
                <a:tab pos="304165" algn="l"/>
                <a:tab pos="304800" algn="l"/>
              </a:tabLst>
            </a:pPr>
            <a:r>
              <a:rPr sz="2400" spc="-5" dirty="0">
                <a:latin typeface="Arial MT"/>
                <a:cs typeface="Arial MT"/>
              </a:rPr>
              <a:t>Force</a:t>
            </a:r>
            <a:r>
              <a:rPr sz="2400" spc="-60" dirty="0">
                <a:latin typeface="Arial MT"/>
                <a:cs typeface="Arial MT"/>
              </a:rPr>
              <a:t> </a:t>
            </a:r>
            <a:r>
              <a:rPr sz="2400" b="1" spc="-5" dirty="0">
                <a:latin typeface="Arial"/>
                <a:cs typeface="Arial"/>
              </a:rPr>
              <a:t>F</a:t>
            </a:r>
            <a:r>
              <a:rPr sz="2400" spc="-7" baseline="-17361" dirty="0">
                <a:latin typeface="Arial MT"/>
                <a:cs typeface="Arial MT"/>
              </a:rPr>
              <a:t>2</a:t>
            </a:r>
            <a:endParaRPr sz="2400" baseline="-17361">
              <a:latin typeface="Arial MT"/>
              <a:cs typeface="Arial MT"/>
            </a:endParaRPr>
          </a:p>
        </p:txBody>
      </p:sp>
      <p:sp>
        <p:nvSpPr>
          <p:cNvPr id="25" name="object 25"/>
          <p:cNvSpPr txBox="1"/>
          <p:nvPr/>
        </p:nvSpPr>
        <p:spPr>
          <a:xfrm>
            <a:off x="2317075" y="4566553"/>
            <a:ext cx="113664" cy="200025"/>
          </a:xfrm>
          <a:prstGeom prst="rect">
            <a:avLst/>
          </a:prstGeom>
        </p:spPr>
        <p:txBody>
          <a:bodyPr vert="horz" wrap="square" lIns="0" tIns="11430" rIns="0" bIns="0" rtlCol="0">
            <a:spAutoFit/>
          </a:bodyPr>
          <a:lstStyle/>
          <a:p>
            <a:pPr marL="12700">
              <a:lnSpc>
                <a:spcPct val="100000"/>
              </a:lnSpc>
              <a:spcBef>
                <a:spcPts val="90"/>
              </a:spcBef>
            </a:pPr>
            <a:r>
              <a:rPr sz="1150" spc="-5" dirty="0">
                <a:latin typeface="Verdana"/>
                <a:cs typeface="Verdana"/>
              </a:rPr>
              <a:t>o</a:t>
            </a:r>
            <a:endParaRPr sz="1150">
              <a:latin typeface="Verdana"/>
              <a:cs typeface="Verdana"/>
            </a:endParaRPr>
          </a:p>
        </p:txBody>
      </p:sp>
      <p:sp>
        <p:nvSpPr>
          <p:cNvPr id="26" name="object 26"/>
          <p:cNvSpPr txBox="1"/>
          <p:nvPr/>
        </p:nvSpPr>
        <p:spPr>
          <a:xfrm>
            <a:off x="707775" y="5088425"/>
            <a:ext cx="168275" cy="200025"/>
          </a:xfrm>
          <a:prstGeom prst="rect">
            <a:avLst/>
          </a:prstGeom>
        </p:spPr>
        <p:txBody>
          <a:bodyPr vert="horz" wrap="square" lIns="0" tIns="11430" rIns="0" bIns="0" rtlCol="0">
            <a:spAutoFit/>
          </a:bodyPr>
          <a:lstStyle/>
          <a:p>
            <a:pPr marL="12700">
              <a:lnSpc>
                <a:spcPct val="100000"/>
              </a:lnSpc>
              <a:spcBef>
                <a:spcPts val="90"/>
              </a:spcBef>
            </a:pPr>
            <a:r>
              <a:rPr sz="1150" spc="-25" dirty="0">
                <a:latin typeface="Times New Roman"/>
                <a:cs typeface="Times New Roman"/>
              </a:rPr>
              <a:t>1</a:t>
            </a:r>
            <a:r>
              <a:rPr sz="1150" spc="-5" dirty="0">
                <a:latin typeface="Times New Roman"/>
                <a:cs typeface="Times New Roman"/>
              </a:rPr>
              <a:t>y</a:t>
            </a:r>
            <a:endParaRPr sz="1150">
              <a:latin typeface="Times New Roman"/>
              <a:cs typeface="Times New Roman"/>
            </a:endParaRPr>
          </a:p>
        </p:txBody>
      </p:sp>
      <p:sp>
        <p:nvSpPr>
          <p:cNvPr id="27" name="object 27"/>
          <p:cNvSpPr txBox="1"/>
          <p:nvPr/>
        </p:nvSpPr>
        <p:spPr>
          <a:xfrm>
            <a:off x="582768" y="4961349"/>
            <a:ext cx="2682875" cy="287020"/>
          </a:xfrm>
          <a:prstGeom prst="rect">
            <a:avLst/>
          </a:prstGeom>
        </p:spPr>
        <p:txBody>
          <a:bodyPr vert="horz" wrap="square" lIns="0" tIns="14604" rIns="0" bIns="0" rtlCol="0">
            <a:spAutoFit/>
          </a:bodyPr>
          <a:lstStyle/>
          <a:p>
            <a:pPr marL="38100">
              <a:lnSpc>
                <a:spcPct val="100000"/>
              </a:lnSpc>
              <a:spcBef>
                <a:spcPts val="114"/>
              </a:spcBef>
              <a:tabLst>
                <a:tab pos="352425" algn="l"/>
              </a:tabLst>
            </a:pPr>
            <a:r>
              <a:rPr sz="1700" spc="5" dirty="0">
                <a:latin typeface="Times New Roman"/>
                <a:cs typeface="Times New Roman"/>
              </a:rPr>
              <a:t>F	</a:t>
            </a:r>
            <a:r>
              <a:rPr sz="1700" spc="5" dirty="0">
                <a:latin typeface="Symbol"/>
                <a:cs typeface="Symbol"/>
              </a:rPr>
              <a:t></a:t>
            </a:r>
            <a:r>
              <a:rPr sz="1700" spc="-85" dirty="0">
                <a:latin typeface="Times New Roman"/>
                <a:cs typeface="Times New Roman"/>
              </a:rPr>
              <a:t> </a:t>
            </a:r>
            <a:r>
              <a:rPr sz="1700" spc="5" dirty="0">
                <a:latin typeface="Symbol"/>
                <a:cs typeface="Symbol"/>
              </a:rPr>
              <a:t></a:t>
            </a:r>
            <a:r>
              <a:rPr sz="1700" dirty="0">
                <a:latin typeface="Times New Roman"/>
                <a:cs typeface="Times New Roman"/>
              </a:rPr>
              <a:t>20</a:t>
            </a:r>
            <a:r>
              <a:rPr sz="1700" spc="-15" dirty="0">
                <a:latin typeface="Times New Roman"/>
                <a:cs typeface="Times New Roman"/>
              </a:rPr>
              <a:t>0</a:t>
            </a:r>
            <a:r>
              <a:rPr sz="1700" spc="10" dirty="0">
                <a:latin typeface="Times New Roman"/>
                <a:cs typeface="Times New Roman"/>
              </a:rPr>
              <a:t>N</a:t>
            </a:r>
            <a:r>
              <a:rPr sz="1700" dirty="0">
                <a:latin typeface="Times New Roman"/>
                <a:cs typeface="Times New Roman"/>
              </a:rPr>
              <a:t> </a:t>
            </a:r>
            <a:r>
              <a:rPr sz="1700" spc="45" dirty="0">
                <a:latin typeface="Times New Roman"/>
                <a:cs typeface="Times New Roman"/>
              </a:rPr>
              <a:t> </a:t>
            </a:r>
            <a:r>
              <a:rPr sz="1700" i="1" spc="5" dirty="0">
                <a:latin typeface="Times New Roman"/>
                <a:cs typeface="Times New Roman"/>
              </a:rPr>
              <a:t>cos</a:t>
            </a:r>
            <a:r>
              <a:rPr sz="1700" i="1" spc="-240" dirty="0">
                <a:latin typeface="Times New Roman"/>
                <a:cs typeface="Times New Roman"/>
              </a:rPr>
              <a:t> </a:t>
            </a:r>
            <a:r>
              <a:rPr sz="1700" dirty="0">
                <a:latin typeface="Times New Roman"/>
                <a:cs typeface="Times New Roman"/>
              </a:rPr>
              <a:t>30</a:t>
            </a:r>
            <a:r>
              <a:rPr sz="1725" spc="-7" baseline="36231" dirty="0">
                <a:latin typeface="Verdana"/>
                <a:cs typeface="Verdana"/>
              </a:rPr>
              <a:t>o</a:t>
            </a:r>
            <a:r>
              <a:rPr sz="1725" spc="-150" baseline="36231" dirty="0">
                <a:latin typeface="Verdana"/>
                <a:cs typeface="Verdana"/>
              </a:rPr>
              <a:t> </a:t>
            </a:r>
            <a:r>
              <a:rPr sz="1700" spc="5" dirty="0">
                <a:latin typeface="Symbol"/>
                <a:cs typeface="Symbol"/>
              </a:rPr>
              <a:t></a:t>
            </a:r>
            <a:r>
              <a:rPr sz="1700" spc="-85" dirty="0">
                <a:latin typeface="Times New Roman"/>
                <a:cs typeface="Times New Roman"/>
              </a:rPr>
              <a:t> </a:t>
            </a:r>
            <a:r>
              <a:rPr sz="1700" spc="-10" dirty="0">
                <a:latin typeface="Symbol"/>
                <a:cs typeface="Symbol"/>
              </a:rPr>
              <a:t></a:t>
            </a:r>
            <a:r>
              <a:rPr sz="1700" dirty="0">
                <a:latin typeface="Times New Roman"/>
                <a:cs typeface="Times New Roman"/>
              </a:rPr>
              <a:t>17</a:t>
            </a:r>
            <a:r>
              <a:rPr sz="1700" spc="-70" dirty="0">
                <a:latin typeface="Times New Roman"/>
                <a:cs typeface="Times New Roman"/>
              </a:rPr>
              <a:t>3</a:t>
            </a:r>
            <a:r>
              <a:rPr sz="1700" spc="10" dirty="0">
                <a:latin typeface="Times New Roman"/>
                <a:cs typeface="Times New Roman"/>
              </a:rPr>
              <a:t>N</a:t>
            </a:r>
            <a:endParaRPr sz="1700">
              <a:latin typeface="Times New Roman"/>
              <a:cs typeface="Times New Roman"/>
            </a:endParaRPr>
          </a:p>
        </p:txBody>
      </p:sp>
      <p:sp>
        <p:nvSpPr>
          <p:cNvPr id="28" name="object 28"/>
          <p:cNvSpPr txBox="1"/>
          <p:nvPr/>
        </p:nvSpPr>
        <p:spPr>
          <a:xfrm>
            <a:off x="570068" y="4482966"/>
            <a:ext cx="3712845" cy="765810"/>
          </a:xfrm>
          <a:prstGeom prst="rect">
            <a:avLst/>
          </a:prstGeom>
        </p:spPr>
        <p:txBody>
          <a:bodyPr vert="horz" wrap="square" lIns="0" tIns="123190" rIns="0" bIns="0" rtlCol="0">
            <a:spAutoFit/>
          </a:bodyPr>
          <a:lstStyle/>
          <a:p>
            <a:pPr marL="50800">
              <a:lnSpc>
                <a:spcPct val="100000"/>
              </a:lnSpc>
              <a:spcBef>
                <a:spcPts val="970"/>
              </a:spcBef>
              <a:tabLst>
                <a:tab pos="2791460" algn="l"/>
              </a:tabLst>
            </a:pPr>
            <a:r>
              <a:rPr sz="1700" spc="-165" dirty="0">
                <a:latin typeface="Times New Roman"/>
                <a:cs typeface="Times New Roman"/>
              </a:rPr>
              <a:t>F</a:t>
            </a:r>
            <a:r>
              <a:rPr sz="1725" spc="-37" baseline="-21739" dirty="0">
                <a:latin typeface="Times New Roman"/>
                <a:cs typeface="Times New Roman"/>
              </a:rPr>
              <a:t>1</a:t>
            </a:r>
            <a:r>
              <a:rPr sz="1725" spc="-7" baseline="-21739" dirty="0">
                <a:latin typeface="Times New Roman"/>
                <a:cs typeface="Times New Roman"/>
              </a:rPr>
              <a:t>x</a:t>
            </a:r>
            <a:r>
              <a:rPr sz="1725" baseline="-21739" dirty="0">
                <a:latin typeface="Times New Roman"/>
                <a:cs typeface="Times New Roman"/>
              </a:rPr>
              <a:t> </a:t>
            </a:r>
            <a:r>
              <a:rPr sz="1725" spc="-15" baseline="-21739" dirty="0">
                <a:latin typeface="Times New Roman"/>
                <a:cs typeface="Times New Roman"/>
              </a:rPr>
              <a:t> </a:t>
            </a:r>
            <a:r>
              <a:rPr sz="1700" spc="5" dirty="0">
                <a:latin typeface="Symbol"/>
                <a:cs typeface="Symbol"/>
              </a:rPr>
              <a:t></a:t>
            </a:r>
            <a:r>
              <a:rPr sz="1700" spc="-85" dirty="0">
                <a:latin typeface="Times New Roman"/>
                <a:cs typeface="Times New Roman"/>
              </a:rPr>
              <a:t> </a:t>
            </a:r>
            <a:r>
              <a:rPr sz="1700" spc="5" dirty="0">
                <a:latin typeface="Symbol"/>
                <a:cs typeface="Symbol"/>
              </a:rPr>
              <a:t></a:t>
            </a:r>
            <a:r>
              <a:rPr sz="1700" dirty="0">
                <a:latin typeface="Times New Roman"/>
                <a:cs typeface="Times New Roman"/>
              </a:rPr>
              <a:t>20</a:t>
            </a:r>
            <a:r>
              <a:rPr sz="1700" spc="-15" dirty="0">
                <a:latin typeface="Times New Roman"/>
                <a:cs typeface="Times New Roman"/>
              </a:rPr>
              <a:t>0</a:t>
            </a:r>
            <a:r>
              <a:rPr sz="1700" spc="10" dirty="0">
                <a:latin typeface="Times New Roman"/>
                <a:cs typeface="Times New Roman"/>
              </a:rPr>
              <a:t>N</a:t>
            </a:r>
            <a:r>
              <a:rPr sz="1700" dirty="0">
                <a:latin typeface="Times New Roman"/>
                <a:cs typeface="Times New Roman"/>
              </a:rPr>
              <a:t> </a:t>
            </a:r>
            <a:r>
              <a:rPr sz="1700" spc="120" dirty="0">
                <a:latin typeface="Times New Roman"/>
                <a:cs typeface="Times New Roman"/>
              </a:rPr>
              <a:t> </a:t>
            </a:r>
            <a:r>
              <a:rPr sz="1700" i="1" spc="-5" dirty="0">
                <a:latin typeface="Times New Roman"/>
                <a:cs typeface="Times New Roman"/>
              </a:rPr>
              <a:t>s</a:t>
            </a:r>
            <a:r>
              <a:rPr sz="1700" i="1" spc="5" dirty="0">
                <a:latin typeface="Times New Roman"/>
                <a:cs typeface="Times New Roman"/>
              </a:rPr>
              <a:t>in</a:t>
            </a:r>
            <a:r>
              <a:rPr sz="1700" i="1" spc="-140" dirty="0">
                <a:latin typeface="Times New Roman"/>
                <a:cs typeface="Times New Roman"/>
              </a:rPr>
              <a:t> </a:t>
            </a:r>
            <a:r>
              <a:rPr sz="1700" dirty="0">
                <a:latin typeface="Times New Roman"/>
                <a:cs typeface="Times New Roman"/>
              </a:rPr>
              <a:t>3</a:t>
            </a:r>
            <a:r>
              <a:rPr sz="1700" spc="5" dirty="0">
                <a:latin typeface="Times New Roman"/>
                <a:cs typeface="Times New Roman"/>
              </a:rPr>
              <a:t>0</a:t>
            </a:r>
            <a:r>
              <a:rPr sz="1700" dirty="0">
                <a:latin typeface="Times New Roman"/>
                <a:cs typeface="Times New Roman"/>
              </a:rPr>
              <a:t> </a:t>
            </a:r>
            <a:r>
              <a:rPr sz="1700" spc="145" dirty="0">
                <a:latin typeface="Times New Roman"/>
                <a:cs typeface="Times New Roman"/>
              </a:rPr>
              <a:t> </a:t>
            </a:r>
            <a:r>
              <a:rPr sz="1700" spc="5" dirty="0">
                <a:latin typeface="Symbol"/>
                <a:cs typeface="Symbol"/>
              </a:rPr>
              <a:t></a:t>
            </a:r>
            <a:r>
              <a:rPr sz="1700" spc="-85" dirty="0">
                <a:latin typeface="Times New Roman"/>
                <a:cs typeface="Times New Roman"/>
              </a:rPr>
              <a:t> </a:t>
            </a:r>
            <a:r>
              <a:rPr sz="1700" spc="-10" dirty="0">
                <a:latin typeface="Symbol"/>
                <a:cs typeface="Symbol"/>
              </a:rPr>
              <a:t></a:t>
            </a:r>
            <a:r>
              <a:rPr sz="1700" dirty="0">
                <a:latin typeface="Times New Roman"/>
                <a:cs typeface="Times New Roman"/>
              </a:rPr>
              <a:t>100</a:t>
            </a:r>
            <a:r>
              <a:rPr sz="1700" spc="10" dirty="0">
                <a:latin typeface="Times New Roman"/>
                <a:cs typeface="Times New Roman"/>
              </a:rPr>
              <a:t>N</a:t>
            </a:r>
            <a:r>
              <a:rPr sz="1700" dirty="0">
                <a:latin typeface="Times New Roman"/>
                <a:cs typeface="Times New Roman"/>
              </a:rPr>
              <a:t>	</a:t>
            </a:r>
            <a:r>
              <a:rPr sz="1700" spc="5" dirty="0">
                <a:latin typeface="Symbol"/>
                <a:cs typeface="Symbol"/>
              </a:rPr>
              <a:t></a:t>
            </a:r>
            <a:r>
              <a:rPr sz="1700" spc="-229" dirty="0">
                <a:latin typeface="Times New Roman"/>
                <a:cs typeface="Times New Roman"/>
              </a:rPr>
              <a:t> </a:t>
            </a:r>
            <a:r>
              <a:rPr sz="1700" dirty="0">
                <a:latin typeface="Times New Roman"/>
                <a:cs typeface="Times New Roman"/>
              </a:rPr>
              <a:t>10</a:t>
            </a:r>
            <a:r>
              <a:rPr sz="1700" spc="-15" dirty="0">
                <a:latin typeface="Times New Roman"/>
                <a:cs typeface="Times New Roman"/>
              </a:rPr>
              <a:t>0</a:t>
            </a:r>
            <a:r>
              <a:rPr sz="1700" spc="10" dirty="0">
                <a:latin typeface="Times New Roman"/>
                <a:cs typeface="Times New Roman"/>
              </a:rPr>
              <a:t>N</a:t>
            </a:r>
            <a:r>
              <a:rPr sz="1700" spc="-100" dirty="0">
                <a:latin typeface="Times New Roman"/>
                <a:cs typeface="Times New Roman"/>
              </a:rPr>
              <a:t> </a:t>
            </a:r>
            <a:r>
              <a:rPr sz="1700" spc="15" dirty="0">
                <a:latin typeface="Symbol"/>
                <a:cs typeface="Symbol"/>
              </a:rPr>
              <a:t></a:t>
            </a:r>
            <a:endParaRPr sz="1700">
              <a:latin typeface="Symbol"/>
              <a:cs typeface="Symbol"/>
            </a:endParaRPr>
          </a:p>
          <a:p>
            <a:pPr marL="2798445">
              <a:lnSpc>
                <a:spcPct val="100000"/>
              </a:lnSpc>
              <a:spcBef>
                <a:spcPts val="869"/>
              </a:spcBef>
            </a:pPr>
            <a:r>
              <a:rPr sz="1700" spc="5" dirty="0">
                <a:latin typeface="Symbol"/>
                <a:cs typeface="Symbol"/>
              </a:rPr>
              <a:t></a:t>
            </a:r>
            <a:r>
              <a:rPr sz="1700" spc="-229" dirty="0">
                <a:latin typeface="Times New Roman"/>
                <a:cs typeface="Times New Roman"/>
              </a:rPr>
              <a:t> </a:t>
            </a:r>
            <a:r>
              <a:rPr sz="1700" dirty="0">
                <a:latin typeface="Times New Roman"/>
                <a:cs typeface="Times New Roman"/>
              </a:rPr>
              <a:t>17</a:t>
            </a:r>
            <a:r>
              <a:rPr sz="1700" spc="-90" dirty="0">
                <a:latin typeface="Times New Roman"/>
                <a:cs typeface="Times New Roman"/>
              </a:rPr>
              <a:t>3</a:t>
            </a:r>
            <a:r>
              <a:rPr sz="1700" spc="10" dirty="0">
                <a:latin typeface="Times New Roman"/>
                <a:cs typeface="Times New Roman"/>
              </a:rPr>
              <a:t>N</a:t>
            </a:r>
            <a:r>
              <a:rPr sz="1700" spc="-240" dirty="0">
                <a:latin typeface="Times New Roman"/>
                <a:cs typeface="Times New Roman"/>
              </a:rPr>
              <a:t> </a:t>
            </a:r>
            <a:r>
              <a:rPr sz="1700" spc="5" dirty="0">
                <a:latin typeface="Symbol"/>
                <a:cs typeface="Symbol"/>
              </a:rPr>
              <a:t></a:t>
            </a:r>
            <a:endParaRPr sz="1700">
              <a:latin typeface="Symbol"/>
              <a:cs typeface="Symbol"/>
            </a:endParaRPr>
          </a:p>
        </p:txBody>
      </p:sp>
      <p:sp>
        <p:nvSpPr>
          <p:cNvPr id="29" name="object 29"/>
          <p:cNvSpPr txBox="1"/>
          <p:nvPr/>
        </p:nvSpPr>
        <p:spPr>
          <a:xfrm>
            <a:off x="6292528" y="4275391"/>
            <a:ext cx="433070" cy="286385"/>
          </a:xfrm>
          <a:prstGeom prst="rect">
            <a:avLst/>
          </a:prstGeom>
        </p:spPr>
        <p:txBody>
          <a:bodyPr vert="horz" wrap="square" lIns="0" tIns="13970" rIns="0" bIns="0" rtlCol="0">
            <a:spAutoFit/>
          </a:bodyPr>
          <a:lstStyle/>
          <a:p>
            <a:pPr marL="12700">
              <a:lnSpc>
                <a:spcPct val="100000"/>
              </a:lnSpc>
              <a:spcBef>
                <a:spcPts val="110"/>
              </a:spcBef>
            </a:pPr>
            <a:r>
              <a:rPr sz="1700" spc="40" dirty="0">
                <a:latin typeface="Symbol"/>
                <a:cs typeface="Symbol"/>
              </a:rPr>
              <a:t></a:t>
            </a:r>
            <a:r>
              <a:rPr sz="2550" baseline="-4901" dirty="0">
                <a:latin typeface="Times New Roman"/>
                <a:cs typeface="Times New Roman"/>
              </a:rPr>
              <a:t>1</a:t>
            </a:r>
            <a:r>
              <a:rPr sz="2550" spc="217" baseline="-4901" dirty="0">
                <a:latin typeface="Times New Roman"/>
                <a:cs typeface="Times New Roman"/>
              </a:rPr>
              <a:t>2</a:t>
            </a:r>
            <a:r>
              <a:rPr sz="1700" spc="5" dirty="0">
                <a:latin typeface="Symbol"/>
                <a:cs typeface="Symbol"/>
              </a:rPr>
              <a:t></a:t>
            </a:r>
            <a:endParaRPr sz="1700">
              <a:latin typeface="Symbol"/>
              <a:cs typeface="Symbol"/>
            </a:endParaRPr>
          </a:p>
        </p:txBody>
      </p:sp>
      <p:sp>
        <p:nvSpPr>
          <p:cNvPr id="30" name="object 30"/>
          <p:cNvSpPr txBox="1"/>
          <p:nvPr/>
        </p:nvSpPr>
        <p:spPr>
          <a:xfrm>
            <a:off x="5083331" y="4429440"/>
            <a:ext cx="2474595" cy="286385"/>
          </a:xfrm>
          <a:prstGeom prst="rect">
            <a:avLst/>
          </a:prstGeom>
        </p:spPr>
        <p:txBody>
          <a:bodyPr vert="horz" wrap="square" lIns="0" tIns="13970" rIns="0" bIns="0" rtlCol="0">
            <a:spAutoFit/>
          </a:bodyPr>
          <a:lstStyle/>
          <a:p>
            <a:pPr marL="38100">
              <a:lnSpc>
                <a:spcPct val="100000"/>
              </a:lnSpc>
              <a:spcBef>
                <a:spcPts val="110"/>
              </a:spcBef>
              <a:tabLst>
                <a:tab pos="1544955" algn="l"/>
              </a:tabLst>
            </a:pPr>
            <a:r>
              <a:rPr sz="1700" spc="-95" dirty="0">
                <a:latin typeface="Times New Roman"/>
                <a:cs typeface="Times New Roman"/>
              </a:rPr>
              <a:t>F</a:t>
            </a:r>
            <a:r>
              <a:rPr sz="1725" spc="67" baseline="-21739" dirty="0">
                <a:latin typeface="Times New Roman"/>
                <a:cs typeface="Times New Roman"/>
              </a:rPr>
              <a:t>2</a:t>
            </a:r>
            <a:r>
              <a:rPr sz="1725" spc="-7" baseline="-21739" dirty="0">
                <a:latin typeface="Times New Roman"/>
                <a:cs typeface="Times New Roman"/>
              </a:rPr>
              <a:t>x</a:t>
            </a:r>
            <a:r>
              <a:rPr sz="1725" baseline="-21739" dirty="0">
                <a:latin typeface="Times New Roman"/>
                <a:cs typeface="Times New Roman"/>
              </a:rPr>
              <a:t> </a:t>
            </a:r>
            <a:r>
              <a:rPr sz="1725" spc="-15" baseline="-21739" dirty="0">
                <a:latin typeface="Times New Roman"/>
                <a:cs typeface="Times New Roman"/>
              </a:rPr>
              <a:t> </a:t>
            </a:r>
            <a:r>
              <a:rPr sz="1700" spc="5" dirty="0">
                <a:latin typeface="Symbol"/>
                <a:cs typeface="Symbol"/>
              </a:rPr>
              <a:t></a:t>
            </a:r>
            <a:r>
              <a:rPr sz="1700" spc="-85" dirty="0">
                <a:latin typeface="Times New Roman"/>
                <a:cs typeface="Times New Roman"/>
              </a:rPr>
              <a:t> </a:t>
            </a:r>
            <a:r>
              <a:rPr sz="1700" spc="5" dirty="0">
                <a:latin typeface="Symbol"/>
                <a:cs typeface="Symbol"/>
              </a:rPr>
              <a:t></a:t>
            </a:r>
            <a:r>
              <a:rPr sz="1700" dirty="0">
                <a:latin typeface="Times New Roman"/>
                <a:cs typeface="Times New Roman"/>
              </a:rPr>
              <a:t>26</a:t>
            </a:r>
            <a:r>
              <a:rPr sz="1700" spc="-15" dirty="0">
                <a:latin typeface="Times New Roman"/>
                <a:cs typeface="Times New Roman"/>
              </a:rPr>
              <a:t>0</a:t>
            </a:r>
            <a:r>
              <a:rPr sz="1700" spc="5" dirty="0">
                <a:latin typeface="Times New Roman"/>
                <a:cs typeface="Times New Roman"/>
              </a:rPr>
              <a:t>N</a:t>
            </a:r>
            <a:r>
              <a:rPr sz="1700" dirty="0">
                <a:latin typeface="Times New Roman"/>
                <a:cs typeface="Times New Roman"/>
              </a:rPr>
              <a:t> </a:t>
            </a:r>
            <a:r>
              <a:rPr sz="1700" spc="-165" dirty="0">
                <a:latin typeface="Times New Roman"/>
                <a:cs typeface="Times New Roman"/>
              </a:rPr>
              <a:t> </a:t>
            </a:r>
            <a:r>
              <a:rPr sz="2550" spc="7" baseline="-4901" dirty="0">
                <a:latin typeface="Symbol"/>
                <a:cs typeface="Symbol"/>
              </a:rPr>
              <a:t></a:t>
            </a:r>
            <a:r>
              <a:rPr sz="2550" baseline="-4901" dirty="0">
                <a:latin typeface="Times New Roman"/>
                <a:cs typeface="Times New Roman"/>
              </a:rPr>
              <a:t>	</a:t>
            </a:r>
            <a:r>
              <a:rPr sz="2550" spc="7" baseline="-4901" dirty="0">
                <a:latin typeface="Symbol"/>
                <a:cs typeface="Symbol"/>
              </a:rPr>
              <a:t></a:t>
            </a:r>
            <a:r>
              <a:rPr sz="2550" spc="-127" baseline="-4901" dirty="0">
                <a:latin typeface="Times New Roman"/>
                <a:cs typeface="Times New Roman"/>
              </a:rPr>
              <a:t> </a:t>
            </a:r>
            <a:r>
              <a:rPr sz="1700" spc="5" dirty="0">
                <a:latin typeface="Symbol"/>
                <a:cs typeface="Symbol"/>
              </a:rPr>
              <a:t></a:t>
            </a:r>
            <a:r>
              <a:rPr sz="1700" spc="-85" dirty="0">
                <a:latin typeface="Times New Roman"/>
                <a:cs typeface="Times New Roman"/>
              </a:rPr>
              <a:t> </a:t>
            </a:r>
            <a:r>
              <a:rPr sz="1700" spc="-10" dirty="0">
                <a:latin typeface="Symbol"/>
                <a:cs typeface="Symbol"/>
              </a:rPr>
              <a:t></a:t>
            </a:r>
            <a:r>
              <a:rPr sz="1700" dirty="0">
                <a:latin typeface="Times New Roman"/>
                <a:cs typeface="Times New Roman"/>
              </a:rPr>
              <a:t>240</a:t>
            </a:r>
            <a:r>
              <a:rPr sz="1700" spc="5" dirty="0">
                <a:latin typeface="Times New Roman"/>
                <a:cs typeface="Times New Roman"/>
              </a:rPr>
              <a:t>N</a:t>
            </a:r>
            <a:endParaRPr sz="1700">
              <a:latin typeface="Times New Roman"/>
              <a:cs typeface="Times New Roman"/>
            </a:endParaRPr>
          </a:p>
        </p:txBody>
      </p:sp>
      <p:sp>
        <p:nvSpPr>
          <p:cNvPr id="31" name="object 31"/>
          <p:cNvSpPr txBox="1"/>
          <p:nvPr/>
        </p:nvSpPr>
        <p:spPr>
          <a:xfrm>
            <a:off x="7648380" y="4429440"/>
            <a:ext cx="935355" cy="286385"/>
          </a:xfrm>
          <a:prstGeom prst="rect">
            <a:avLst/>
          </a:prstGeom>
        </p:spPr>
        <p:txBody>
          <a:bodyPr vert="horz" wrap="square" lIns="0" tIns="13970" rIns="0" bIns="0" rtlCol="0">
            <a:spAutoFit/>
          </a:bodyPr>
          <a:lstStyle/>
          <a:p>
            <a:pPr marL="12700">
              <a:lnSpc>
                <a:spcPct val="100000"/>
              </a:lnSpc>
              <a:spcBef>
                <a:spcPts val="110"/>
              </a:spcBef>
            </a:pPr>
            <a:r>
              <a:rPr sz="1700" spc="5" dirty="0">
                <a:latin typeface="Symbol"/>
                <a:cs typeface="Symbol"/>
              </a:rPr>
              <a:t></a:t>
            </a:r>
            <a:r>
              <a:rPr sz="1700" spc="-85" dirty="0">
                <a:latin typeface="Times New Roman"/>
                <a:cs typeface="Times New Roman"/>
              </a:rPr>
              <a:t> </a:t>
            </a:r>
            <a:r>
              <a:rPr sz="1700" dirty="0">
                <a:latin typeface="Times New Roman"/>
                <a:cs typeface="Times New Roman"/>
              </a:rPr>
              <a:t>24</a:t>
            </a:r>
            <a:r>
              <a:rPr sz="1700" spc="-15" dirty="0">
                <a:latin typeface="Times New Roman"/>
                <a:cs typeface="Times New Roman"/>
              </a:rPr>
              <a:t>0</a:t>
            </a:r>
            <a:r>
              <a:rPr sz="1700" spc="5" dirty="0">
                <a:latin typeface="Times New Roman"/>
                <a:cs typeface="Times New Roman"/>
              </a:rPr>
              <a:t>N</a:t>
            </a:r>
            <a:r>
              <a:rPr sz="1700" spc="-25" dirty="0">
                <a:latin typeface="Times New Roman"/>
                <a:cs typeface="Times New Roman"/>
              </a:rPr>
              <a:t> </a:t>
            </a:r>
            <a:r>
              <a:rPr sz="1700" spc="10" dirty="0">
                <a:latin typeface="Symbol"/>
                <a:cs typeface="Symbol"/>
              </a:rPr>
              <a:t></a:t>
            </a:r>
            <a:endParaRPr sz="1700">
              <a:latin typeface="Symbol"/>
              <a:cs typeface="Symbol"/>
            </a:endParaRPr>
          </a:p>
        </p:txBody>
      </p:sp>
      <p:sp>
        <p:nvSpPr>
          <p:cNvPr id="32" name="object 32"/>
          <p:cNvSpPr txBox="1"/>
          <p:nvPr/>
        </p:nvSpPr>
        <p:spPr>
          <a:xfrm>
            <a:off x="6292528" y="4547662"/>
            <a:ext cx="433070" cy="646430"/>
          </a:xfrm>
          <a:prstGeom prst="rect">
            <a:avLst/>
          </a:prstGeom>
        </p:spPr>
        <p:txBody>
          <a:bodyPr vert="horz" wrap="square" lIns="0" tIns="63500" rIns="0" bIns="0" rtlCol="0">
            <a:spAutoFit/>
          </a:bodyPr>
          <a:lstStyle/>
          <a:p>
            <a:pPr marL="12700">
              <a:lnSpc>
                <a:spcPct val="100000"/>
              </a:lnSpc>
              <a:spcBef>
                <a:spcPts val="500"/>
              </a:spcBef>
            </a:pPr>
            <a:r>
              <a:rPr sz="2550" spc="112" baseline="1633" dirty="0">
                <a:latin typeface="Symbol"/>
                <a:cs typeface="Symbol"/>
              </a:rPr>
              <a:t></a:t>
            </a:r>
            <a:r>
              <a:rPr sz="1700" dirty="0">
                <a:latin typeface="Times New Roman"/>
                <a:cs typeface="Times New Roman"/>
              </a:rPr>
              <a:t>1</a:t>
            </a:r>
            <a:r>
              <a:rPr sz="1700" spc="110" dirty="0">
                <a:latin typeface="Times New Roman"/>
                <a:cs typeface="Times New Roman"/>
              </a:rPr>
              <a:t>3</a:t>
            </a:r>
            <a:r>
              <a:rPr sz="2550" spc="7" baseline="1633" dirty="0">
                <a:latin typeface="Symbol"/>
                <a:cs typeface="Symbol"/>
              </a:rPr>
              <a:t></a:t>
            </a:r>
            <a:endParaRPr sz="2550" baseline="1633">
              <a:latin typeface="Symbol"/>
              <a:cs typeface="Symbol"/>
            </a:endParaRPr>
          </a:p>
          <a:p>
            <a:pPr marL="12700">
              <a:lnSpc>
                <a:spcPct val="100000"/>
              </a:lnSpc>
              <a:spcBef>
                <a:spcPts val="405"/>
              </a:spcBef>
            </a:pPr>
            <a:r>
              <a:rPr sz="1700" spc="110" dirty="0">
                <a:latin typeface="Symbol"/>
                <a:cs typeface="Symbol"/>
              </a:rPr>
              <a:t></a:t>
            </a:r>
            <a:r>
              <a:rPr sz="2550" u="sng" spc="-127" baseline="-4901" dirty="0">
                <a:uFill>
                  <a:solidFill>
                    <a:srgbClr val="000000"/>
                  </a:solidFill>
                </a:uFill>
                <a:latin typeface="Times New Roman"/>
                <a:cs typeface="Times New Roman"/>
              </a:rPr>
              <a:t> </a:t>
            </a:r>
            <a:r>
              <a:rPr sz="2550" u="sng" spc="7" baseline="-4901" dirty="0">
                <a:uFill>
                  <a:solidFill>
                    <a:srgbClr val="000000"/>
                  </a:solidFill>
                </a:uFill>
                <a:latin typeface="Times New Roman"/>
                <a:cs typeface="Times New Roman"/>
              </a:rPr>
              <a:t>5</a:t>
            </a:r>
            <a:r>
              <a:rPr sz="2550" spc="-30" baseline="-4901" dirty="0">
                <a:latin typeface="Times New Roman"/>
                <a:cs typeface="Times New Roman"/>
              </a:rPr>
              <a:t> </a:t>
            </a:r>
            <a:r>
              <a:rPr sz="1700" spc="5" dirty="0">
                <a:latin typeface="Symbol"/>
                <a:cs typeface="Symbol"/>
              </a:rPr>
              <a:t></a:t>
            </a:r>
            <a:endParaRPr sz="1700">
              <a:latin typeface="Symbol"/>
              <a:cs typeface="Symbol"/>
            </a:endParaRPr>
          </a:p>
        </p:txBody>
      </p:sp>
      <p:sp>
        <p:nvSpPr>
          <p:cNvPr id="33" name="object 33"/>
          <p:cNvSpPr txBox="1"/>
          <p:nvPr/>
        </p:nvSpPr>
        <p:spPr>
          <a:xfrm>
            <a:off x="6292528" y="5229143"/>
            <a:ext cx="423545" cy="286385"/>
          </a:xfrm>
          <a:prstGeom prst="rect">
            <a:avLst/>
          </a:prstGeom>
        </p:spPr>
        <p:txBody>
          <a:bodyPr vert="horz" wrap="square" lIns="0" tIns="13970" rIns="0" bIns="0" rtlCol="0">
            <a:spAutoFit/>
          </a:bodyPr>
          <a:lstStyle/>
          <a:p>
            <a:pPr marL="12700">
              <a:lnSpc>
                <a:spcPct val="100000"/>
              </a:lnSpc>
              <a:spcBef>
                <a:spcPts val="110"/>
              </a:spcBef>
            </a:pPr>
            <a:r>
              <a:rPr sz="2550" spc="60" baseline="1633" dirty="0">
                <a:latin typeface="Symbol"/>
                <a:cs typeface="Symbol"/>
              </a:rPr>
              <a:t></a:t>
            </a:r>
            <a:r>
              <a:rPr sz="1700" dirty="0">
                <a:latin typeface="Times New Roman"/>
                <a:cs typeface="Times New Roman"/>
              </a:rPr>
              <a:t>1</a:t>
            </a:r>
            <a:r>
              <a:rPr sz="1700" spc="75" dirty="0">
                <a:latin typeface="Times New Roman"/>
                <a:cs typeface="Times New Roman"/>
              </a:rPr>
              <a:t>3</a:t>
            </a:r>
            <a:r>
              <a:rPr sz="2550" spc="7" baseline="1633" dirty="0">
                <a:latin typeface="Symbol"/>
                <a:cs typeface="Symbol"/>
              </a:rPr>
              <a:t></a:t>
            </a:r>
            <a:endParaRPr sz="2550" baseline="1633">
              <a:latin typeface="Symbol"/>
              <a:cs typeface="Symbol"/>
            </a:endParaRPr>
          </a:p>
        </p:txBody>
      </p:sp>
      <p:sp>
        <p:nvSpPr>
          <p:cNvPr id="34" name="object 34"/>
          <p:cNvSpPr txBox="1"/>
          <p:nvPr/>
        </p:nvSpPr>
        <p:spPr>
          <a:xfrm>
            <a:off x="5083331" y="5061516"/>
            <a:ext cx="2465705" cy="286385"/>
          </a:xfrm>
          <a:prstGeom prst="rect">
            <a:avLst/>
          </a:prstGeom>
        </p:spPr>
        <p:txBody>
          <a:bodyPr vert="horz" wrap="square" lIns="0" tIns="13970" rIns="0" bIns="0" rtlCol="0">
            <a:spAutoFit/>
          </a:bodyPr>
          <a:lstStyle/>
          <a:p>
            <a:pPr marL="38100">
              <a:lnSpc>
                <a:spcPct val="100000"/>
              </a:lnSpc>
              <a:spcBef>
                <a:spcPts val="110"/>
              </a:spcBef>
              <a:tabLst>
                <a:tab pos="1536065" algn="l"/>
              </a:tabLst>
            </a:pPr>
            <a:r>
              <a:rPr sz="1700" spc="-95" dirty="0">
                <a:latin typeface="Times New Roman"/>
                <a:cs typeface="Times New Roman"/>
              </a:rPr>
              <a:t>F</a:t>
            </a:r>
            <a:r>
              <a:rPr sz="1725" spc="67" baseline="-21739" dirty="0">
                <a:latin typeface="Times New Roman"/>
                <a:cs typeface="Times New Roman"/>
              </a:rPr>
              <a:t>2</a:t>
            </a:r>
            <a:r>
              <a:rPr sz="1725" spc="-7" baseline="-21739" dirty="0">
                <a:latin typeface="Times New Roman"/>
                <a:cs typeface="Times New Roman"/>
              </a:rPr>
              <a:t>y</a:t>
            </a:r>
            <a:r>
              <a:rPr sz="1725" baseline="-21739" dirty="0">
                <a:latin typeface="Times New Roman"/>
                <a:cs typeface="Times New Roman"/>
              </a:rPr>
              <a:t> </a:t>
            </a:r>
            <a:r>
              <a:rPr sz="1725" spc="-15" baseline="-21739" dirty="0">
                <a:latin typeface="Times New Roman"/>
                <a:cs typeface="Times New Roman"/>
              </a:rPr>
              <a:t> </a:t>
            </a:r>
            <a:r>
              <a:rPr sz="1700" spc="5" dirty="0">
                <a:latin typeface="Symbol"/>
                <a:cs typeface="Symbol"/>
              </a:rPr>
              <a:t></a:t>
            </a:r>
            <a:r>
              <a:rPr sz="1700" spc="-85" dirty="0">
                <a:latin typeface="Times New Roman"/>
                <a:cs typeface="Times New Roman"/>
              </a:rPr>
              <a:t> </a:t>
            </a:r>
            <a:r>
              <a:rPr sz="1700" spc="5" dirty="0">
                <a:latin typeface="Symbol"/>
                <a:cs typeface="Symbol"/>
              </a:rPr>
              <a:t></a:t>
            </a:r>
            <a:r>
              <a:rPr sz="1700" dirty="0">
                <a:latin typeface="Times New Roman"/>
                <a:cs typeface="Times New Roman"/>
              </a:rPr>
              <a:t>26</a:t>
            </a:r>
            <a:r>
              <a:rPr sz="1700" spc="-15" dirty="0">
                <a:latin typeface="Times New Roman"/>
                <a:cs typeface="Times New Roman"/>
              </a:rPr>
              <a:t>0</a:t>
            </a:r>
            <a:r>
              <a:rPr sz="1700" spc="5" dirty="0">
                <a:latin typeface="Times New Roman"/>
                <a:cs typeface="Times New Roman"/>
              </a:rPr>
              <a:t>N</a:t>
            </a:r>
            <a:r>
              <a:rPr sz="1700" dirty="0">
                <a:latin typeface="Times New Roman"/>
                <a:cs typeface="Times New Roman"/>
              </a:rPr>
              <a:t> </a:t>
            </a:r>
            <a:r>
              <a:rPr sz="1700" spc="-165" dirty="0">
                <a:latin typeface="Times New Roman"/>
                <a:cs typeface="Times New Roman"/>
              </a:rPr>
              <a:t> </a:t>
            </a:r>
            <a:r>
              <a:rPr sz="2550" spc="7" baseline="-3267" dirty="0">
                <a:latin typeface="Symbol"/>
                <a:cs typeface="Symbol"/>
              </a:rPr>
              <a:t></a:t>
            </a:r>
            <a:r>
              <a:rPr sz="2550" baseline="-3267" dirty="0">
                <a:latin typeface="Times New Roman"/>
                <a:cs typeface="Times New Roman"/>
              </a:rPr>
              <a:t>	</a:t>
            </a:r>
            <a:r>
              <a:rPr sz="2550" spc="7" baseline="-3267" dirty="0">
                <a:latin typeface="Symbol"/>
                <a:cs typeface="Symbol"/>
              </a:rPr>
              <a:t></a:t>
            </a:r>
            <a:r>
              <a:rPr sz="2550" spc="-127" baseline="-3267" dirty="0">
                <a:latin typeface="Times New Roman"/>
                <a:cs typeface="Times New Roman"/>
              </a:rPr>
              <a:t> </a:t>
            </a:r>
            <a:r>
              <a:rPr sz="1700" spc="5" dirty="0">
                <a:latin typeface="Symbol"/>
                <a:cs typeface="Symbol"/>
              </a:rPr>
              <a:t></a:t>
            </a:r>
            <a:r>
              <a:rPr sz="1700" spc="-85" dirty="0">
                <a:latin typeface="Times New Roman"/>
                <a:cs typeface="Times New Roman"/>
              </a:rPr>
              <a:t> </a:t>
            </a:r>
            <a:r>
              <a:rPr sz="1700" spc="-10" dirty="0">
                <a:latin typeface="Symbol"/>
                <a:cs typeface="Symbol"/>
              </a:rPr>
              <a:t></a:t>
            </a:r>
            <a:r>
              <a:rPr sz="1700" dirty="0">
                <a:latin typeface="Times New Roman"/>
                <a:cs typeface="Times New Roman"/>
              </a:rPr>
              <a:t>100</a:t>
            </a:r>
            <a:r>
              <a:rPr sz="1700" spc="5" dirty="0">
                <a:latin typeface="Times New Roman"/>
                <a:cs typeface="Times New Roman"/>
              </a:rPr>
              <a:t>N</a:t>
            </a:r>
            <a:endParaRPr sz="1700">
              <a:latin typeface="Times New Roman"/>
              <a:cs typeface="Times New Roman"/>
            </a:endParaRPr>
          </a:p>
        </p:txBody>
      </p:sp>
      <p:sp>
        <p:nvSpPr>
          <p:cNvPr id="35" name="object 35"/>
          <p:cNvSpPr txBox="1"/>
          <p:nvPr/>
        </p:nvSpPr>
        <p:spPr>
          <a:xfrm>
            <a:off x="7639268" y="5061516"/>
            <a:ext cx="806450" cy="286385"/>
          </a:xfrm>
          <a:prstGeom prst="rect">
            <a:avLst/>
          </a:prstGeom>
        </p:spPr>
        <p:txBody>
          <a:bodyPr vert="horz" wrap="square" lIns="0" tIns="13970" rIns="0" bIns="0" rtlCol="0">
            <a:spAutoFit/>
          </a:bodyPr>
          <a:lstStyle/>
          <a:p>
            <a:pPr marL="12700">
              <a:lnSpc>
                <a:spcPct val="100000"/>
              </a:lnSpc>
              <a:spcBef>
                <a:spcPts val="110"/>
              </a:spcBef>
            </a:pPr>
            <a:r>
              <a:rPr sz="1700" spc="5" dirty="0">
                <a:latin typeface="Symbol"/>
                <a:cs typeface="Symbol"/>
              </a:rPr>
              <a:t></a:t>
            </a:r>
            <a:r>
              <a:rPr sz="1700" spc="-225" dirty="0">
                <a:latin typeface="Times New Roman"/>
                <a:cs typeface="Times New Roman"/>
              </a:rPr>
              <a:t> </a:t>
            </a:r>
            <a:r>
              <a:rPr sz="1700" dirty="0">
                <a:latin typeface="Times New Roman"/>
                <a:cs typeface="Times New Roman"/>
              </a:rPr>
              <a:t>10</a:t>
            </a:r>
            <a:r>
              <a:rPr sz="1700" spc="-15" dirty="0">
                <a:latin typeface="Times New Roman"/>
                <a:cs typeface="Times New Roman"/>
              </a:rPr>
              <a:t>0</a:t>
            </a:r>
            <a:r>
              <a:rPr sz="1700" spc="5" dirty="0">
                <a:latin typeface="Times New Roman"/>
                <a:cs typeface="Times New Roman"/>
              </a:rPr>
              <a:t>N</a:t>
            </a:r>
            <a:r>
              <a:rPr sz="1700" spc="-240" dirty="0">
                <a:latin typeface="Times New Roman"/>
                <a:cs typeface="Times New Roman"/>
              </a:rPr>
              <a:t> </a:t>
            </a:r>
            <a:r>
              <a:rPr sz="1700" spc="5" dirty="0">
                <a:latin typeface="Symbol"/>
                <a:cs typeface="Symbol"/>
              </a:rPr>
              <a:t></a:t>
            </a:r>
            <a:endParaRPr sz="1700">
              <a:latin typeface="Symbol"/>
              <a:cs typeface="Symbo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304925"/>
            <a:ext cx="5807075" cy="5553075"/>
            <a:chOff x="-4762" y="1304925"/>
            <a:chExt cx="5807075" cy="5553075"/>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2559049" y="1304925"/>
              <a:ext cx="3243262" cy="4279900"/>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spc="-5" dirty="0">
                <a:solidFill>
                  <a:srgbClr val="BE5F00"/>
                </a:solidFill>
                <a:latin typeface="Arial MT"/>
                <a:cs typeface="Arial MT"/>
              </a:rPr>
              <a:t>Statics:</a:t>
            </a:r>
            <a:r>
              <a:rPr sz="2800" spc="-15" dirty="0">
                <a:solidFill>
                  <a:srgbClr val="BE5F00"/>
                </a:solidFill>
                <a:latin typeface="Arial MT"/>
                <a:cs typeface="Arial MT"/>
              </a:rPr>
              <a:t> </a:t>
            </a:r>
            <a:r>
              <a:rPr sz="2800" dirty="0">
                <a:solidFill>
                  <a:srgbClr val="BE5F00"/>
                </a:solidFill>
                <a:latin typeface="Arial MT"/>
                <a:cs typeface="Arial MT"/>
              </a:rPr>
              <a:t>Addition</a:t>
            </a:r>
            <a:r>
              <a:rPr sz="2800" spc="-5" dirty="0">
                <a:solidFill>
                  <a:srgbClr val="BE5F00"/>
                </a:solidFill>
                <a:latin typeface="Arial MT"/>
                <a:cs typeface="Arial MT"/>
              </a:rPr>
              <a:t> </a:t>
            </a:r>
            <a:r>
              <a:rPr sz="2800" dirty="0">
                <a:solidFill>
                  <a:srgbClr val="BE5F00"/>
                </a:solidFill>
                <a:latin typeface="Arial MT"/>
                <a:cs typeface="Arial MT"/>
              </a:rPr>
              <a:t>of</a:t>
            </a:r>
            <a:r>
              <a:rPr sz="2800" spc="-15" dirty="0">
                <a:solidFill>
                  <a:srgbClr val="BE5F00"/>
                </a:solidFill>
                <a:latin typeface="Arial MT"/>
                <a:cs typeface="Arial MT"/>
              </a:rPr>
              <a:t> </a:t>
            </a:r>
            <a:r>
              <a:rPr sz="2800" dirty="0">
                <a:solidFill>
                  <a:srgbClr val="BE5F00"/>
                </a:solidFill>
                <a:latin typeface="Arial MT"/>
                <a:cs typeface="Arial MT"/>
              </a:rPr>
              <a:t>Forces</a:t>
            </a:r>
            <a:r>
              <a:rPr sz="2800" spc="-10" dirty="0">
                <a:solidFill>
                  <a:srgbClr val="BE5F00"/>
                </a:solidFill>
                <a:latin typeface="Arial MT"/>
                <a:cs typeface="Arial MT"/>
              </a:rPr>
              <a:t> </a:t>
            </a:r>
            <a:r>
              <a:rPr sz="2800" dirty="0">
                <a:solidFill>
                  <a:srgbClr val="BE5F00"/>
                </a:solidFill>
                <a:latin typeface="Arial MT"/>
                <a:cs typeface="Arial MT"/>
              </a:rPr>
              <a:t>(Example</a:t>
            </a:r>
            <a:r>
              <a:rPr sz="2800" spc="-5" dirty="0">
                <a:solidFill>
                  <a:srgbClr val="BE5F00"/>
                </a:solidFill>
                <a:latin typeface="Arial MT"/>
                <a:cs typeface="Arial MT"/>
              </a:rPr>
              <a:t> </a:t>
            </a:r>
            <a:r>
              <a:rPr sz="2800" dirty="0">
                <a:solidFill>
                  <a:srgbClr val="BE5F00"/>
                </a:solidFill>
                <a:latin typeface="Arial MT"/>
                <a:cs typeface="Arial MT"/>
              </a:rPr>
              <a:t>1)</a:t>
            </a:r>
            <a:endParaRPr sz="2800">
              <a:latin typeface="Arial MT"/>
              <a:cs typeface="Arial MT"/>
            </a:endParaRPr>
          </a:p>
        </p:txBody>
      </p:sp>
      <p:sp>
        <p:nvSpPr>
          <p:cNvPr id="21" name="object 21"/>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3" name="Title 22">
            <a:extLst>
              <a:ext uri="{FF2B5EF4-FFF2-40B4-BE49-F238E27FC236}">
                <a16:creationId xmlns:a16="http://schemas.microsoft.com/office/drawing/2014/main" id="{532CFE84-3A6A-8D48-AB87-BE9E7DE92F99}"/>
              </a:ext>
            </a:extLst>
          </p:cNvPr>
          <p:cNvSpPr>
            <a:spLocks noGrp="1"/>
          </p:cNvSpPr>
          <p:nvPr>
            <p:ph type="title"/>
          </p:nvPr>
        </p:nvSpPr>
        <p:spPr/>
        <p:txBody>
          <a:bodyPr/>
          <a:lstStyle/>
          <a:p>
            <a:endParaRPr lang="en-MY"/>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281112"/>
            <a:ext cx="3586479" cy="5577205"/>
            <a:chOff x="-4762" y="1281112"/>
            <a:chExt cx="3586479" cy="5577205"/>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338138" y="1281112"/>
              <a:ext cx="3243261" cy="4279900"/>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spc="-5" dirty="0">
                <a:solidFill>
                  <a:srgbClr val="BE5F00"/>
                </a:solidFill>
                <a:latin typeface="Arial MT"/>
                <a:cs typeface="Arial MT"/>
              </a:rPr>
              <a:t>Statics:</a:t>
            </a:r>
            <a:r>
              <a:rPr sz="2800" spc="-25" dirty="0">
                <a:solidFill>
                  <a:srgbClr val="BE5F00"/>
                </a:solidFill>
                <a:latin typeface="Arial MT"/>
                <a:cs typeface="Arial MT"/>
              </a:rPr>
              <a:t> </a:t>
            </a:r>
            <a:r>
              <a:rPr sz="2800" dirty="0">
                <a:solidFill>
                  <a:srgbClr val="BE5F00"/>
                </a:solidFill>
                <a:latin typeface="Arial MT"/>
                <a:cs typeface="Arial MT"/>
              </a:rPr>
              <a:t>Addition</a:t>
            </a:r>
            <a:r>
              <a:rPr sz="2800" spc="-10" dirty="0">
                <a:solidFill>
                  <a:srgbClr val="BE5F00"/>
                </a:solidFill>
                <a:latin typeface="Arial MT"/>
                <a:cs typeface="Arial MT"/>
              </a:rPr>
              <a:t> </a:t>
            </a:r>
            <a:r>
              <a:rPr sz="2800" dirty="0">
                <a:solidFill>
                  <a:srgbClr val="BE5F00"/>
                </a:solidFill>
                <a:latin typeface="Arial MT"/>
                <a:cs typeface="Arial MT"/>
              </a:rPr>
              <a:t>of</a:t>
            </a:r>
            <a:r>
              <a:rPr sz="2800" spc="-20" dirty="0">
                <a:solidFill>
                  <a:srgbClr val="BE5F00"/>
                </a:solidFill>
                <a:latin typeface="Arial MT"/>
                <a:cs typeface="Arial MT"/>
              </a:rPr>
              <a:t> </a:t>
            </a:r>
            <a:r>
              <a:rPr sz="2800" dirty="0">
                <a:solidFill>
                  <a:srgbClr val="BE5F00"/>
                </a:solidFill>
                <a:latin typeface="Arial MT"/>
                <a:cs typeface="Arial MT"/>
              </a:rPr>
              <a:t>Forces</a:t>
            </a:r>
            <a:endParaRPr sz="2800">
              <a:latin typeface="Arial MT"/>
              <a:cs typeface="Arial MT"/>
            </a:endParaRPr>
          </a:p>
        </p:txBody>
      </p:sp>
      <p:sp>
        <p:nvSpPr>
          <p:cNvPr id="37" name="object 37"/>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1" name="object 21"/>
          <p:cNvSpPr txBox="1"/>
          <p:nvPr/>
        </p:nvSpPr>
        <p:spPr>
          <a:xfrm>
            <a:off x="3996690" y="1519428"/>
            <a:ext cx="4116070" cy="330200"/>
          </a:xfrm>
          <a:prstGeom prst="rect">
            <a:avLst/>
          </a:prstGeom>
        </p:spPr>
        <p:txBody>
          <a:bodyPr vert="horz" wrap="square" lIns="0" tIns="12700" rIns="0" bIns="0" rtlCol="0">
            <a:spAutoFit/>
          </a:bodyPr>
          <a:lstStyle/>
          <a:p>
            <a:pPr marL="12700">
              <a:lnSpc>
                <a:spcPct val="100000"/>
              </a:lnSpc>
              <a:spcBef>
                <a:spcPts val="100"/>
              </a:spcBef>
            </a:pPr>
            <a:r>
              <a:rPr sz="2000" dirty="0">
                <a:latin typeface="Arial MT"/>
                <a:cs typeface="Arial MT"/>
              </a:rPr>
              <a:t>Resolve</a:t>
            </a:r>
            <a:r>
              <a:rPr sz="2000" spc="-15" dirty="0">
                <a:latin typeface="Arial MT"/>
                <a:cs typeface="Arial MT"/>
              </a:rPr>
              <a:t> </a:t>
            </a:r>
            <a:r>
              <a:rPr sz="2000" spc="-5" dirty="0">
                <a:latin typeface="Arial MT"/>
                <a:cs typeface="Arial MT"/>
              </a:rPr>
              <a:t>forces</a:t>
            </a:r>
            <a:r>
              <a:rPr sz="2000" spc="-10" dirty="0">
                <a:latin typeface="Arial MT"/>
                <a:cs typeface="Arial MT"/>
              </a:rPr>
              <a:t> </a:t>
            </a:r>
            <a:r>
              <a:rPr sz="2000" spc="-5" dirty="0">
                <a:latin typeface="Arial MT"/>
                <a:cs typeface="Arial MT"/>
              </a:rPr>
              <a:t>into</a:t>
            </a:r>
            <a:r>
              <a:rPr sz="2000" spc="-15" dirty="0">
                <a:latin typeface="Arial MT"/>
                <a:cs typeface="Arial MT"/>
              </a:rPr>
              <a:t> </a:t>
            </a:r>
            <a:r>
              <a:rPr sz="2000" i="1" spc="-5" dirty="0">
                <a:latin typeface="Arial"/>
                <a:cs typeface="Arial"/>
              </a:rPr>
              <a:t>x-y</a:t>
            </a:r>
            <a:r>
              <a:rPr sz="2000" i="1" spc="-10" dirty="0">
                <a:latin typeface="Arial"/>
                <a:cs typeface="Arial"/>
              </a:rPr>
              <a:t> </a:t>
            </a:r>
            <a:r>
              <a:rPr sz="2000" spc="-5" dirty="0">
                <a:latin typeface="Arial MT"/>
                <a:cs typeface="Arial MT"/>
              </a:rPr>
              <a:t>components:</a:t>
            </a:r>
            <a:endParaRPr sz="2000">
              <a:latin typeface="Arial MT"/>
              <a:cs typeface="Arial MT"/>
            </a:endParaRPr>
          </a:p>
        </p:txBody>
      </p:sp>
      <p:sp>
        <p:nvSpPr>
          <p:cNvPr id="22" name="object 22"/>
          <p:cNvSpPr txBox="1"/>
          <p:nvPr/>
        </p:nvSpPr>
        <p:spPr>
          <a:xfrm>
            <a:off x="4124044" y="2074176"/>
            <a:ext cx="170180" cy="200025"/>
          </a:xfrm>
          <a:prstGeom prst="rect">
            <a:avLst/>
          </a:prstGeom>
        </p:spPr>
        <p:txBody>
          <a:bodyPr vert="horz" wrap="square" lIns="0" tIns="12065" rIns="0" bIns="0" rtlCol="0">
            <a:spAutoFit/>
          </a:bodyPr>
          <a:lstStyle/>
          <a:p>
            <a:pPr marL="12700">
              <a:lnSpc>
                <a:spcPct val="100000"/>
              </a:lnSpc>
              <a:spcBef>
                <a:spcPts val="95"/>
              </a:spcBef>
            </a:pPr>
            <a:r>
              <a:rPr sz="1150" spc="-10" dirty="0">
                <a:latin typeface="Times New Roman"/>
                <a:cs typeface="Times New Roman"/>
              </a:rPr>
              <a:t>1x</a:t>
            </a:r>
            <a:endParaRPr sz="1150">
              <a:latin typeface="Times New Roman"/>
              <a:cs typeface="Times New Roman"/>
            </a:endParaRPr>
          </a:p>
        </p:txBody>
      </p:sp>
      <p:sp>
        <p:nvSpPr>
          <p:cNvPr id="23" name="object 23"/>
          <p:cNvSpPr txBox="1"/>
          <p:nvPr/>
        </p:nvSpPr>
        <p:spPr>
          <a:xfrm>
            <a:off x="6703252" y="2074176"/>
            <a:ext cx="170180" cy="200025"/>
          </a:xfrm>
          <a:prstGeom prst="rect">
            <a:avLst/>
          </a:prstGeom>
        </p:spPr>
        <p:txBody>
          <a:bodyPr vert="horz" wrap="square" lIns="0" tIns="12065" rIns="0" bIns="0" rtlCol="0">
            <a:spAutoFit/>
          </a:bodyPr>
          <a:lstStyle/>
          <a:p>
            <a:pPr marL="12700">
              <a:lnSpc>
                <a:spcPct val="100000"/>
              </a:lnSpc>
              <a:spcBef>
                <a:spcPts val="95"/>
              </a:spcBef>
            </a:pPr>
            <a:r>
              <a:rPr sz="1150" spc="-10" dirty="0">
                <a:latin typeface="Times New Roman"/>
                <a:cs typeface="Times New Roman"/>
              </a:rPr>
              <a:t>1y</a:t>
            </a:r>
            <a:endParaRPr sz="1150">
              <a:latin typeface="Times New Roman"/>
              <a:cs typeface="Times New Roman"/>
            </a:endParaRPr>
          </a:p>
        </p:txBody>
      </p:sp>
      <p:sp>
        <p:nvSpPr>
          <p:cNvPr id="24" name="object 24"/>
          <p:cNvSpPr txBox="1"/>
          <p:nvPr/>
        </p:nvSpPr>
        <p:spPr>
          <a:xfrm>
            <a:off x="4133088" y="2406159"/>
            <a:ext cx="170180" cy="200025"/>
          </a:xfrm>
          <a:prstGeom prst="rect">
            <a:avLst/>
          </a:prstGeom>
        </p:spPr>
        <p:txBody>
          <a:bodyPr vert="horz" wrap="square" lIns="0" tIns="12065" rIns="0" bIns="0" rtlCol="0">
            <a:spAutoFit/>
          </a:bodyPr>
          <a:lstStyle/>
          <a:p>
            <a:pPr marL="12700">
              <a:lnSpc>
                <a:spcPct val="100000"/>
              </a:lnSpc>
              <a:spcBef>
                <a:spcPts val="95"/>
              </a:spcBef>
            </a:pPr>
            <a:r>
              <a:rPr sz="1150" spc="-10" dirty="0">
                <a:latin typeface="Times New Roman"/>
                <a:cs typeface="Times New Roman"/>
              </a:rPr>
              <a:t>2x</a:t>
            </a:r>
            <a:endParaRPr sz="1150">
              <a:latin typeface="Times New Roman"/>
              <a:cs typeface="Times New Roman"/>
            </a:endParaRPr>
          </a:p>
        </p:txBody>
      </p:sp>
      <p:sp>
        <p:nvSpPr>
          <p:cNvPr id="25" name="object 25"/>
          <p:cNvSpPr txBox="1"/>
          <p:nvPr/>
        </p:nvSpPr>
        <p:spPr>
          <a:xfrm>
            <a:off x="3986362" y="1876755"/>
            <a:ext cx="4715510" cy="689610"/>
          </a:xfrm>
          <a:prstGeom prst="rect">
            <a:avLst/>
          </a:prstGeom>
        </p:spPr>
        <p:txBody>
          <a:bodyPr vert="horz" wrap="square" lIns="0" tIns="12065" rIns="0" bIns="0" rtlCol="0">
            <a:spAutoFit/>
          </a:bodyPr>
          <a:lstStyle/>
          <a:p>
            <a:pPr marL="50800" marR="68580">
              <a:lnSpc>
                <a:spcPct val="128099"/>
              </a:lnSpc>
              <a:spcBef>
                <a:spcPts val="95"/>
              </a:spcBef>
              <a:tabLst>
                <a:tab pos="457834" algn="l"/>
                <a:tab pos="2629535" algn="l"/>
                <a:tab pos="3037205" algn="l"/>
              </a:tabLst>
            </a:pPr>
            <a:r>
              <a:rPr sz="1700" spc="5" dirty="0">
                <a:latin typeface="Times New Roman"/>
                <a:cs typeface="Times New Roman"/>
              </a:rPr>
              <a:t>F	</a:t>
            </a:r>
            <a:r>
              <a:rPr sz="1700" spc="5" dirty="0">
                <a:latin typeface="Symbol"/>
                <a:cs typeface="Symbol"/>
              </a:rPr>
              <a:t></a:t>
            </a:r>
            <a:r>
              <a:rPr sz="1700" spc="5" dirty="0">
                <a:latin typeface="Times New Roman"/>
                <a:cs typeface="Times New Roman"/>
              </a:rPr>
              <a:t> </a:t>
            </a:r>
            <a:r>
              <a:rPr sz="1700" spc="40" dirty="0">
                <a:latin typeface="Times New Roman"/>
                <a:cs typeface="Times New Roman"/>
              </a:rPr>
              <a:t> </a:t>
            </a:r>
            <a:r>
              <a:rPr sz="1700" spc="5" dirty="0">
                <a:latin typeface="Symbol"/>
                <a:cs typeface="Symbol"/>
              </a:rPr>
              <a:t></a:t>
            </a:r>
            <a:r>
              <a:rPr sz="1700" spc="-80" dirty="0">
                <a:latin typeface="Times New Roman"/>
                <a:cs typeface="Times New Roman"/>
              </a:rPr>
              <a:t> </a:t>
            </a:r>
            <a:r>
              <a:rPr sz="1700" spc="5" dirty="0">
                <a:latin typeface="Times New Roman"/>
                <a:cs typeface="Times New Roman"/>
              </a:rPr>
              <a:t>600</a:t>
            </a:r>
            <a:r>
              <a:rPr sz="1700" dirty="0">
                <a:latin typeface="Times New Roman"/>
                <a:cs typeface="Times New Roman"/>
              </a:rPr>
              <a:t> </a:t>
            </a:r>
            <a:r>
              <a:rPr sz="1700" spc="10" dirty="0">
                <a:latin typeface="Times New Roman"/>
                <a:cs typeface="Times New Roman"/>
              </a:rPr>
              <a:t>N</a:t>
            </a:r>
            <a:r>
              <a:rPr sz="1700" spc="-10" dirty="0">
                <a:latin typeface="Times New Roman"/>
                <a:cs typeface="Times New Roman"/>
              </a:rPr>
              <a:t> </a:t>
            </a:r>
            <a:r>
              <a:rPr sz="1700" spc="5" dirty="0">
                <a:latin typeface="Times New Roman"/>
                <a:cs typeface="Times New Roman"/>
              </a:rPr>
              <a:t>cos</a:t>
            </a:r>
            <a:r>
              <a:rPr sz="1700" dirty="0">
                <a:latin typeface="Times New Roman"/>
                <a:cs typeface="Times New Roman"/>
              </a:rPr>
              <a:t> </a:t>
            </a:r>
            <a:r>
              <a:rPr sz="1700" spc="-5" dirty="0">
                <a:latin typeface="Times New Roman"/>
                <a:cs typeface="Times New Roman"/>
              </a:rPr>
              <a:t>30</a:t>
            </a:r>
            <a:r>
              <a:rPr sz="1725" spc="-7" baseline="36231" dirty="0">
                <a:latin typeface="Verdana"/>
                <a:cs typeface="Verdana"/>
              </a:rPr>
              <a:t>o	</a:t>
            </a:r>
            <a:r>
              <a:rPr sz="1700" spc="5" dirty="0">
                <a:latin typeface="Times New Roman"/>
                <a:cs typeface="Times New Roman"/>
              </a:rPr>
              <a:t>F	</a:t>
            </a:r>
            <a:r>
              <a:rPr sz="1700" spc="5" dirty="0">
                <a:latin typeface="Symbol"/>
                <a:cs typeface="Symbol"/>
              </a:rPr>
              <a:t></a:t>
            </a:r>
            <a:r>
              <a:rPr sz="1700" spc="35" dirty="0">
                <a:latin typeface="Times New Roman"/>
                <a:cs typeface="Times New Roman"/>
              </a:rPr>
              <a:t> </a:t>
            </a:r>
            <a:r>
              <a:rPr sz="1700" spc="5" dirty="0">
                <a:latin typeface="Symbol"/>
                <a:cs typeface="Symbol"/>
              </a:rPr>
              <a:t></a:t>
            </a:r>
            <a:r>
              <a:rPr sz="1700" spc="-95" dirty="0">
                <a:latin typeface="Times New Roman"/>
                <a:cs typeface="Times New Roman"/>
              </a:rPr>
              <a:t> </a:t>
            </a:r>
            <a:r>
              <a:rPr sz="1700" spc="5" dirty="0">
                <a:latin typeface="Times New Roman"/>
                <a:cs typeface="Times New Roman"/>
              </a:rPr>
              <a:t>600</a:t>
            </a:r>
            <a:r>
              <a:rPr sz="1700" spc="-15" dirty="0">
                <a:latin typeface="Times New Roman"/>
                <a:cs typeface="Times New Roman"/>
              </a:rPr>
              <a:t> </a:t>
            </a:r>
            <a:r>
              <a:rPr sz="1700" spc="10" dirty="0">
                <a:latin typeface="Times New Roman"/>
                <a:cs typeface="Times New Roman"/>
              </a:rPr>
              <a:t>N</a:t>
            </a:r>
            <a:r>
              <a:rPr sz="1700" spc="-20" dirty="0">
                <a:latin typeface="Times New Roman"/>
                <a:cs typeface="Times New Roman"/>
              </a:rPr>
              <a:t> </a:t>
            </a:r>
            <a:r>
              <a:rPr sz="1700" dirty="0">
                <a:latin typeface="Times New Roman"/>
                <a:cs typeface="Times New Roman"/>
              </a:rPr>
              <a:t>sin</a:t>
            </a:r>
            <a:r>
              <a:rPr sz="1700" spc="-10" dirty="0">
                <a:latin typeface="Times New Roman"/>
                <a:cs typeface="Times New Roman"/>
              </a:rPr>
              <a:t> </a:t>
            </a:r>
            <a:r>
              <a:rPr sz="1700" spc="-5" dirty="0">
                <a:latin typeface="Times New Roman"/>
                <a:cs typeface="Times New Roman"/>
              </a:rPr>
              <a:t>30</a:t>
            </a:r>
            <a:r>
              <a:rPr sz="1725" spc="-7" baseline="36231" dirty="0">
                <a:latin typeface="Verdana"/>
                <a:cs typeface="Verdana"/>
              </a:rPr>
              <a:t>o </a:t>
            </a:r>
            <a:r>
              <a:rPr sz="1725" spc="-585" baseline="36231" dirty="0">
                <a:latin typeface="Verdana"/>
                <a:cs typeface="Verdana"/>
              </a:rPr>
              <a:t> </a:t>
            </a:r>
            <a:r>
              <a:rPr sz="1700" spc="5" dirty="0">
                <a:latin typeface="Times New Roman"/>
                <a:cs typeface="Times New Roman"/>
              </a:rPr>
              <a:t>F	</a:t>
            </a:r>
            <a:r>
              <a:rPr sz="1700" spc="5" dirty="0">
                <a:latin typeface="Symbol"/>
                <a:cs typeface="Symbol"/>
              </a:rPr>
              <a:t></a:t>
            </a:r>
            <a:r>
              <a:rPr sz="1700" spc="35" dirty="0">
                <a:latin typeface="Times New Roman"/>
                <a:cs typeface="Times New Roman"/>
              </a:rPr>
              <a:t> </a:t>
            </a:r>
            <a:r>
              <a:rPr sz="1700" spc="5" dirty="0">
                <a:latin typeface="Symbol"/>
                <a:cs typeface="Symbol"/>
              </a:rPr>
              <a:t></a:t>
            </a:r>
            <a:r>
              <a:rPr sz="1700" spc="-90" dirty="0">
                <a:latin typeface="Times New Roman"/>
                <a:cs typeface="Times New Roman"/>
              </a:rPr>
              <a:t> </a:t>
            </a:r>
            <a:r>
              <a:rPr sz="1700" spc="5" dirty="0">
                <a:latin typeface="Times New Roman"/>
                <a:cs typeface="Times New Roman"/>
              </a:rPr>
              <a:t>400</a:t>
            </a:r>
            <a:r>
              <a:rPr sz="1700" spc="-5" dirty="0">
                <a:latin typeface="Times New Roman"/>
                <a:cs typeface="Times New Roman"/>
              </a:rPr>
              <a:t> </a:t>
            </a:r>
            <a:r>
              <a:rPr sz="1700" spc="10" dirty="0">
                <a:latin typeface="Times New Roman"/>
                <a:cs typeface="Times New Roman"/>
              </a:rPr>
              <a:t>N</a:t>
            </a:r>
            <a:r>
              <a:rPr sz="1700" spc="-10" dirty="0">
                <a:latin typeface="Times New Roman"/>
                <a:cs typeface="Times New Roman"/>
              </a:rPr>
              <a:t> </a:t>
            </a:r>
            <a:r>
              <a:rPr sz="1700" dirty="0">
                <a:latin typeface="Times New Roman"/>
                <a:cs typeface="Times New Roman"/>
              </a:rPr>
              <a:t>sin </a:t>
            </a:r>
            <a:r>
              <a:rPr sz="1700" spc="-5" dirty="0">
                <a:latin typeface="Times New Roman"/>
                <a:cs typeface="Times New Roman"/>
              </a:rPr>
              <a:t>45</a:t>
            </a:r>
            <a:r>
              <a:rPr sz="1725" spc="-7" baseline="36231" dirty="0">
                <a:latin typeface="Verdana"/>
                <a:cs typeface="Verdana"/>
              </a:rPr>
              <a:t>o</a:t>
            </a:r>
            <a:endParaRPr sz="1725" baseline="36231">
              <a:latin typeface="Verdana"/>
              <a:cs typeface="Verdana"/>
            </a:endParaRPr>
          </a:p>
        </p:txBody>
      </p:sp>
      <p:sp>
        <p:nvSpPr>
          <p:cNvPr id="26" name="object 26"/>
          <p:cNvSpPr txBox="1"/>
          <p:nvPr/>
        </p:nvSpPr>
        <p:spPr>
          <a:xfrm>
            <a:off x="6739503" y="2406159"/>
            <a:ext cx="170180" cy="200025"/>
          </a:xfrm>
          <a:prstGeom prst="rect">
            <a:avLst/>
          </a:prstGeom>
        </p:spPr>
        <p:txBody>
          <a:bodyPr vert="horz" wrap="square" lIns="0" tIns="12065" rIns="0" bIns="0" rtlCol="0">
            <a:spAutoFit/>
          </a:bodyPr>
          <a:lstStyle/>
          <a:p>
            <a:pPr marL="12700">
              <a:lnSpc>
                <a:spcPct val="100000"/>
              </a:lnSpc>
              <a:spcBef>
                <a:spcPts val="95"/>
              </a:spcBef>
            </a:pPr>
            <a:r>
              <a:rPr sz="1150" spc="-10" dirty="0">
                <a:latin typeface="Times New Roman"/>
                <a:cs typeface="Times New Roman"/>
              </a:rPr>
              <a:t>2y</a:t>
            </a:r>
            <a:endParaRPr sz="1150">
              <a:latin typeface="Times New Roman"/>
              <a:cs typeface="Times New Roman"/>
            </a:endParaRPr>
          </a:p>
        </p:txBody>
      </p:sp>
      <p:sp>
        <p:nvSpPr>
          <p:cNvPr id="27" name="object 27"/>
          <p:cNvSpPr txBox="1"/>
          <p:nvPr/>
        </p:nvSpPr>
        <p:spPr>
          <a:xfrm>
            <a:off x="6605478" y="2278769"/>
            <a:ext cx="2139950" cy="287655"/>
          </a:xfrm>
          <a:prstGeom prst="rect">
            <a:avLst/>
          </a:prstGeom>
        </p:spPr>
        <p:txBody>
          <a:bodyPr vert="horz" wrap="square" lIns="0" tIns="14604" rIns="0" bIns="0" rtlCol="0">
            <a:spAutoFit/>
          </a:bodyPr>
          <a:lstStyle/>
          <a:p>
            <a:pPr marL="38100">
              <a:lnSpc>
                <a:spcPct val="100000"/>
              </a:lnSpc>
              <a:spcBef>
                <a:spcPts val="114"/>
              </a:spcBef>
              <a:tabLst>
                <a:tab pos="454025" algn="l"/>
              </a:tabLst>
            </a:pPr>
            <a:r>
              <a:rPr sz="1700" spc="5" dirty="0">
                <a:latin typeface="Times New Roman"/>
                <a:cs typeface="Times New Roman"/>
              </a:rPr>
              <a:t>F	</a:t>
            </a:r>
            <a:r>
              <a:rPr sz="1700" spc="5" dirty="0">
                <a:latin typeface="Symbol"/>
                <a:cs typeface="Symbol"/>
              </a:rPr>
              <a:t></a:t>
            </a:r>
            <a:r>
              <a:rPr sz="1700" spc="5" dirty="0">
                <a:latin typeface="Times New Roman"/>
                <a:cs typeface="Times New Roman"/>
              </a:rPr>
              <a:t> </a:t>
            </a:r>
            <a:r>
              <a:rPr sz="1700" spc="30" dirty="0">
                <a:latin typeface="Times New Roman"/>
                <a:cs typeface="Times New Roman"/>
              </a:rPr>
              <a:t> </a:t>
            </a:r>
            <a:r>
              <a:rPr sz="1700" spc="5" dirty="0">
                <a:latin typeface="Symbol"/>
                <a:cs typeface="Symbol"/>
              </a:rPr>
              <a:t></a:t>
            </a:r>
            <a:r>
              <a:rPr sz="1700" spc="-20" dirty="0">
                <a:latin typeface="Times New Roman"/>
                <a:cs typeface="Times New Roman"/>
              </a:rPr>
              <a:t> </a:t>
            </a:r>
            <a:r>
              <a:rPr sz="1700" spc="5" dirty="0">
                <a:latin typeface="Times New Roman"/>
                <a:cs typeface="Times New Roman"/>
              </a:rPr>
              <a:t>400</a:t>
            </a:r>
            <a:r>
              <a:rPr sz="1700" spc="-15" dirty="0">
                <a:latin typeface="Times New Roman"/>
                <a:cs typeface="Times New Roman"/>
              </a:rPr>
              <a:t> </a:t>
            </a:r>
            <a:r>
              <a:rPr sz="1700" spc="10" dirty="0">
                <a:latin typeface="Times New Roman"/>
                <a:cs typeface="Times New Roman"/>
              </a:rPr>
              <a:t>N</a:t>
            </a:r>
            <a:r>
              <a:rPr sz="1700" spc="-20" dirty="0">
                <a:latin typeface="Times New Roman"/>
                <a:cs typeface="Times New Roman"/>
              </a:rPr>
              <a:t> </a:t>
            </a:r>
            <a:r>
              <a:rPr sz="1700" spc="5" dirty="0">
                <a:latin typeface="Times New Roman"/>
                <a:cs typeface="Times New Roman"/>
              </a:rPr>
              <a:t>cos</a:t>
            </a:r>
            <a:r>
              <a:rPr sz="1700" spc="-15" dirty="0">
                <a:latin typeface="Times New Roman"/>
                <a:cs typeface="Times New Roman"/>
              </a:rPr>
              <a:t> </a:t>
            </a:r>
            <a:r>
              <a:rPr sz="1700" spc="-5" dirty="0">
                <a:latin typeface="Times New Roman"/>
                <a:cs typeface="Times New Roman"/>
              </a:rPr>
              <a:t>45</a:t>
            </a:r>
            <a:r>
              <a:rPr sz="1725" spc="-7" baseline="36231" dirty="0">
                <a:latin typeface="Verdana"/>
                <a:cs typeface="Verdana"/>
              </a:rPr>
              <a:t>o</a:t>
            </a:r>
            <a:endParaRPr sz="1725" baseline="36231">
              <a:latin typeface="Verdana"/>
              <a:cs typeface="Verdana"/>
            </a:endParaRPr>
          </a:p>
        </p:txBody>
      </p:sp>
      <p:sp>
        <p:nvSpPr>
          <p:cNvPr id="28" name="object 28"/>
          <p:cNvSpPr txBox="1"/>
          <p:nvPr/>
        </p:nvSpPr>
        <p:spPr>
          <a:xfrm>
            <a:off x="4010977" y="3140964"/>
            <a:ext cx="2341245" cy="330200"/>
          </a:xfrm>
          <a:prstGeom prst="rect">
            <a:avLst/>
          </a:prstGeom>
        </p:spPr>
        <p:txBody>
          <a:bodyPr vert="horz" wrap="square" lIns="0" tIns="12700" rIns="0" bIns="0" rtlCol="0">
            <a:spAutoFit/>
          </a:bodyPr>
          <a:lstStyle/>
          <a:p>
            <a:pPr marL="12700">
              <a:lnSpc>
                <a:spcPct val="100000"/>
              </a:lnSpc>
              <a:spcBef>
                <a:spcPts val="100"/>
              </a:spcBef>
            </a:pPr>
            <a:r>
              <a:rPr sz="2000" dirty="0">
                <a:latin typeface="Arial MT"/>
                <a:cs typeface="Arial MT"/>
              </a:rPr>
              <a:t>Adding</a:t>
            </a:r>
            <a:r>
              <a:rPr sz="2000" spc="-55" dirty="0">
                <a:latin typeface="Arial MT"/>
                <a:cs typeface="Arial MT"/>
              </a:rPr>
              <a:t> </a:t>
            </a:r>
            <a:r>
              <a:rPr sz="2000" spc="-5" dirty="0">
                <a:latin typeface="Arial MT"/>
                <a:cs typeface="Arial MT"/>
              </a:rPr>
              <a:t>components:</a:t>
            </a:r>
            <a:endParaRPr sz="2000">
              <a:latin typeface="Arial MT"/>
              <a:cs typeface="Arial MT"/>
            </a:endParaRPr>
          </a:p>
        </p:txBody>
      </p:sp>
      <p:sp>
        <p:nvSpPr>
          <p:cNvPr id="29" name="object 29"/>
          <p:cNvSpPr txBox="1"/>
          <p:nvPr/>
        </p:nvSpPr>
        <p:spPr>
          <a:xfrm>
            <a:off x="4021063" y="3550225"/>
            <a:ext cx="2073910" cy="269240"/>
          </a:xfrm>
          <a:prstGeom prst="rect">
            <a:avLst/>
          </a:prstGeom>
        </p:spPr>
        <p:txBody>
          <a:bodyPr vert="horz" wrap="square" lIns="0" tIns="12065" rIns="0" bIns="0" rtlCol="0">
            <a:spAutoFit/>
          </a:bodyPr>
          <a:lstStyle/>
          <a:p>
            <a:pPr marL="210820" indent="-160655">
              <a:lnSpc>
                <a:spcPct val="100000"/>
              </a:lnSpc>
              <a:spcBef>
                <a:spcPts val="95"/>
              </a:spcBef>
              <a:buChar char=""/>
              <a:tabLst>
                <a:tab pos="211454" algn="l"/>
                <a:tab pos="1593850" algn="l"/>
              </a:tabLst>
            </a:pPr>
            <a:r>
              <a:rPr sz="1600" spc="-5" dirty="0">
                <a:latin typeface="Symbol"/>
                <a:cs typeface="Symbol"/>
              </a:rPr>
              <a:t></a:t>
            </a:r>
            <a:r>
              <a:rPr sz="1600" spc="-120" dirty="0">
                <a:latin typeface="Times New Roman"/>
                <a:cs typeface="Times New Roman"/>
              </a:rPr>
              <a:t> </a:t>
            </a:r>
            <a:r>
              <a:rPr sz="1600" spc="-50" dirty="0">
                <a:latin typeface="Times New Roman"/>
                <a:cs typeface="Times New Roman"/>
              </a:rPr>
              <a:t>F</a:t>
            </a:r>
            <a:r>
              <a:rPr sz="1575" spc="-75" baseline="-21164" dirty="0">
                <a:latin typeface="Times New Roman"/>
                <a:cs typeface="Times New Roman"/>
              </a:rPr>
              <a:t>Rx</a:t>
            </a:r>
            <a:r>
              <a:rPr sz="1575" spc="382" baseline="-21164" dirty="0">
                <a:latin typeface="Times New Roman"/>
                <a:cs typeface="Times New Roman"/>
              </a:rPr>
              <a:t> </a:t>
            </a:r>
            <a:r>
              <a:rPr sz="1600" dirty="0">
                <a:latin typeface="Symbol"/>
                <a:cs typeface="Symbol"/>
              </a:rPr>
              <a:t></a:t>
            </a:r>
            <a:r>
              <a:rPr sz="1600" spc="-10" dirty="0">
                <a:latin typeface="Times New Roman"/>
                <a:cs typeface="Times New Roman"/>
              </a:rPr>
              <a:t> </a:t>
            </a:r>
            <a:r>
              <a:rPr sz="1600" spc="-30" dirty="0">
                <a:latin typeface="Symbol"/>
                <a:cs typeface="Symbol"/>
              </a:rPr>
              <a:t></a:t>
            </a:r>
            <a:r>
              <a:rPr sz="1600" spc="-30" dirty="0">
                <a:latin typeface="Times New Roman"/>
                <a:cs typeface="Times New Roman"/>
              </a:rPr>
              <a:t>F</a:t>
            </a:r>
            <a:r>
              <a:rPr sz="1575" spc="-44" baseline="-21164" dirty="0">
                <a:latin typeface="Times New Roman"/>
                <a:cs typeface="Times New Roman"/>
              </a:rPr>
              <a:t>x	</a:t>
            </a:r>
            <a:r>
              <a:rPr sz="1600" spc="-50" dirty="0">
                <a:latin typeface="Times New Roman"/>
                <a:cs typeface="Times New Roman"/>
              </a:rPr>
              <a:t>F</a:t>
            </a:r>
            <a:r>
              <a:rPr sz="1575" spc="-75" baseline="-21164" dirty="0">
                <a:latin typeface="Times New Roman"/>
                <a:cs typeface="Times New Roman"/>
              </a:rPr>
              <a:t>Rx</a:t>
            </a:r>
            <a:r>
              <a:rPr sz="1575" spc="-15" baseline="-21164" dirty="0">
                <a:latin typeface="Times New Roman"/>
                <a:cs typeface="Times New Roman"/>
              </a:rPr>
              <a:t> </a:t>
            </a:r>
            <a:r>
              <a:rPr sz="1600" dirty="0">
                <a:latin typeface="Symbol"/>
                <a:cs typeface="Symbol"/>
              </a:rPr>
              <a:t></a:t>
            </a:r>
            <a:endParaRPr sz="1600">
              <a:latin typeface="Symbol"/>
              <a:cs typeface="Symbol"/>
            </a:endParaRPr>
          </a:p>
        </p:txBody>
      </p:sp>
      <p:sp>
        <p:nvSpPr>
          <p:cNvPr id="30" name="object 30"/>
          <p:cNvSpPr txBox="1"/>
          <p:nvPr/>
        </p:nvSpPr>
        <p:spPr>
          <a:xfrm>
            <a:off x="6130387" y="3600963"/>
            <a:ext cx="758825" cy="269240"/>
          </a:xfrm>
          <a:prstGeom prst="rect">
            <a:avLst/>
          </a:prstGeom>
        </p:spPr>
        <p:txBody>
          <a:bodyPr vert="horz" wrap="square" lIns="0" tIns="12065" rIns="0" bIns="0" rtlCol="0">
            <a:spAutoFit/>
          </a:bodyPr>
          <a:lstStyle/>
          <a:p>
            <a:pPr marL="38100">
              <a:lnSpc>
                <a:spcPct val="100000"/>
              </a:lnSpc>
              <a:spcBef>
                <a:spcPts val="95"/>
              </a:spcBef>
            </a:pPr>
            <a:r>
              <a:rPr sz="2400" spc="-247" baseline="13888" dirty="0">
                <a:latin typeface="Times New Roman"/>
                <a:cs typeface="Times New Roman"/>
              </a:rPr>
              <a:t>F</a:t>
            </a:r>
            <a:r>
              <a:rPr sz="1050" dirty="0">
                <a:latin typeface="Times New Roman"/>
                <a:cs typeface="Times New Roman"/>
              </a:rPr>
              <a:t>1</a:t>
            </a:r>
            <a:r>
              <a:rPr sz="1050" spc="5" dirty="0">
                <a:latin typeface="Times New Roman"/>
                <a:cs typeface="Times New Roman"/>
              </a:rPr>
              <a:t>x</a:t>
            </a:r>
            <a:r>
              <a:rPr sz="1050" dirty="0">
                <a:latin typeface="Times New Roman"/>
                <a:cs typeface="Times New Roman"/>
              </a:rPr>
              <a:t> </a:t>
            </a:r>
            <a:r>
              <a:rPr sz="1050" spc="-65" dirty="0">
                <a:latin typeface="Times New Roman"/>
                <a:cs typeface="Times New Roman"/>
              </a:rPr>
              <a:t> </a:t>
            </a:r>
            <a:r>
              <a:rPr sz="2400" baseline="13888" dirty="0">
                <a:latin typeface="Symbol"/>
                <a:cs typeface="Symbol"/>
              </a:rPr>
              <a:t></a:t>
            </a:r>
            <a:r>
              <a:rPr sz="2400" spc="-127" baseline="13888" dirty="0">
                <a:latin typeface="Times New Roman"/>
                <a:cs typeface="Times New Roman"/>
              </a:rPr>
              <a:t> </a:t>
            </a:r>
            <a:r>
              <a:rPr sz="2400" spc="-142" baseline="13888" dirty="0">
                <a:latin typeface="Times New Roman"/>
                <a:cs typeface="Times New Roman"/>
              </a:rPr>
              <a:t>F</a:t>
            </a:r>
            <a:r>
              <a:rPr sz="1050" spc="50" dirty="0">
                <a:latin typeface="Times New Roman"/>
                <a:cs typeface="Times New Roman"/>
              </a:rPr>
              <a:t>2</a:t>
            </a:r>
            <a:r>
              <a:rPr sz="1050" spc="5" dirty="0">
                <a:latin typeface="Times New Roman"/>
                <a:cs typeface="Times New Roman"/>
              </a:rPr>
              <a:t>x</a:t>
            </a:r>
            <a:endParaRPr sz="1050">
              <a:latin typeface="Times New Roman"/>
              <a:cs typeface="Times New Roman"/>
            </a:endParaRPr>
          </a:p>
        </p:txBody>
      </p:sp>
      <p:sp>
        <p:nvSpPr>
          <p:cNvPr id="31" name="object 31"/>
          <p:cNvSpPr txBox="1"/>
          <p:nvPr/>
        </p:nvSpPr>
        <p:spPr>
          <a:xfrm>
            <a:off x="5917175" y="3833617"/>
            <a:ext cx="2835910" cy="512445"/>
          </a:xfrm>
          <a:prstGeom prst="rect">
            <a:avLst/>
          </a:prstGeom>
        </p:spPr>
        <p:txBody>
          <a:bodyPr vert="horz" wrap="square" lIns="0" tIns="12065" rIns="0" bIns="0" rtlCol="0">
            <a:spAutoFit/>
          </a:bodyPr>
          <a:lstStyle/>
          <a:p>
            <a:pPr marL="38100">
              <a:lnSpc>
                <a:spcPts val="1920"/>
              </a:lnSpc>
              <a:spcBef>
                <a:spcPts val="95"/>
              </a:spcBef>
            </a:pPr>
            <a:r>
              <a:rPr sz="1600" spc="-5" dirty="0">
                <a:latin typeface="Symbol"/>
                <a:cs typeface="Symbol"/>
              </a:rPr>
              <a:t></a:t>
            </a:r>
            <a:r>
              <a:rPr sz="1600" dirty="0">
                <a:latin typeface="Times New Roman"/>
                <a:cs typeface="Times New Roman"/>
              </a:rPr>
              <a:t> </a:t>
            </a:r>
            <a:r>
              <a:rPr sz="1600" spc="180" dirty="0">
                <a:latin typeface="Times New Roman"/>
                <a:cs typeface="Times New Roman"/>
              </a:rPr>
              <a:t> </a:t>
            </a:r>
            <a:r>
              <a:rPr sz="1600" spc="-10" dirty="0">
                <a:latin typeface="Times New Roman"/>
                <a:cs typeface="Times New Roman"/>
              </a:rPr>
              <a:t>60</a:t>
            </a:r>
            <a:r>
              <a:rPr sz="1600" spc="-25" dirty="0">
                <a:latin typeface="Times New Roman"/>
                <a:cs typeface="Times New Roman"/>
              </a:rPr>
              <a:t>0</a:t>
            </a:r>
            <a:r>
              <a:rPr sz="1600" spc="-5" dirty="0">
                <a:latin typeface="Times New Roman"/>
                <a:cs typeface="Times New Roman"/>
              </a:rPr>
              <a:t>N</a:t>
            </a:r>
            <a:r>
              <a:rPr sz="1600" spc="-229" dirty="0">
                <a:latin typeface="Times New Roman"/>
                <a:cs typeface="Times New Roman"/>
              </a:rPr>
              <a:t> </a:t>
            </a:r>
            <a:r>
              <a:rPr sz="1600" i="1" dirty="0">
                <a:latin typeface="Times New Roman"/>
                <a:cs typeface="Times New Roman"/>
              </a:rPr>
              <a:t>cos</a:t>
            </a:r>
            <a:r>
              <a:rPr sz="1600" i="1" spc="-225" dirty="0">
                <a:latin typeface="Times New Roman"/>
                <a:cs typeface="Times New Roman"/>
              </a:rPr>
              <a:t> </a:t>
            </a:r>
            <a:r>
              <a:rPr sz="1600" spc="-10" dirty="0">
                <a:latin typeface="Times New Roman"/>
                <a:cs typeface="Times New Roman"/>
              </a:rPr>
              <a:t>30</a:t>
            </a:r>
            <a:r>
              <a:rPr sz="1575" spc="7" baseline="37037" dirty="0">
                <a:latin typeface="Verdana"/>
                <a:cs typeface="Verdana"/>
              </a:rPr>
              <a:t>o</a:t>
            </a:r>
            <a:r>
              <a:rPr sz="1575" spc="-232" baseline="37037" dirty="0">
                <a:latin typeface="Verdana"/>
                <a:cs typeface="Verdana"/>
              </a:rPr>
              <a:t> </a:t>
            </a:r>
            <a:r>
              <a:rPr sz="1600" dirty="0">
                <a:latin typeface="Symbol"/>
                <a:cs typeface="Symbol"/>
              </a:rPr>
              <a:t></a:t>
            </a:r>
            <a:r>
              <a:rPr sz="1600" spc="-85" dirty="0">
                <a:latin typeface="Times New Roman"/>
                <a:cs typeface="Times New Roman"/>
              </a:rPr>
              <a:t> </a:t>
            </a:r>
            <a:r>
              <a:rPr sz="1600" spc="-5" dirty="0">
                <a:latin typeface="Times New Roman"/>
                <a:cs typeface="Times New Roman"/>
              </a:rPr>
              <a:t>(</a:t>
            </a:r>
            <a:r>
              <a:rPr sz="1600" dirty="0">
                <a:latin typeface="Times New Roman"/>
                <a:cs typeface="Times New Roman"/>
              </a:rPr>
              <a:t>-</a:t>
            </a:r>
            <a:r>
              <a:rPr sz="1600" spc="110" dirty="0">
                <a:latin typeface="Times New Roman"/>
                <a:cs typeface="Times New Roman"/>
              </a:rPr>
              <a:t> </a:t>
            </a:r>
            <a:r>
              <a:rPr sz="1600" spc="-5" dirty="0">
                <a:latin typeface="Times New Roman"/>
                <a:cs typeface="Times New Roman"/>
              </a:rPr>
              <a:t>40</a:t>
            </a:r>
            <a:r>
              <a:rPr sz="1600" spc="-20" dirty="0">
                <a:latin typeface="Times New Roman"/>
                <a:cs typeface="Times New Roman"/>
              </a:rPr>
              <a:t>0</a:t>
            </a:r>
            <a:r>
              <a:rPr sz="1600" dirty="0">
                <a:latin typeface="Times New Roman"/>
                <a:cs typeface="Times New Roman"/>
              </a:rPr>
              <a:t>N</a:t>
            </a:r>
            <a:r>
              <a:rPr sz="1600" spc="-160" dirty="0">
                <a:latin typeface="Times New Roman"/>
                <a:cs typeface="Times New Roman"/>
              </a:rPr>
              <a:t> </a:t>
            </a:r>
            <a:r>
              <a:rPr sz="1600" i="1" spc="-10" dirty="0">
                <a:latin typeface="Times New Roman"/>
                <a:cs typeface="Times New Roman"/>
              </a:rPr>
              <a:t>s</a:t>
            </a:r>
            <a:r>
              <a:rPr sz="1600" i="1" dirty="0">
                <a:latin typeface="Times New Roman"/>
                <a:cs typeface="Times New Roman"/>
              </a:rPr>
              <a:t>in</a:t>
            </a:r>
            <a:r>
              <a:rPr sz="1600" i="1" spc="-135" dirty="0">
                <a:latin typeface="Times New Roman"/>
                <a:cs typeface="Times New Roman"/>
              </a:rPr>
              <a:t> </a:t>
            </a:r>
            <a:r>
              <a:rPr sz="1600" spc="-5" dirty="0">
                <a:latin typeface="Times New Roman"/>
                <a:cs typeface="Times New Roman"/>
              </a:rPr>
              <a:t>45</a:t>
            </a:r>
            <a:r>
              <a:rPr sz="1575" spc="-89" baseline="37037" dirty="0">
                <a:latin typeface="Verdana"/>
                <a:cs typeface="Verdana"/>
              </a:rPr>
              <a:t>o</a:t>
            </a:r>
            <a:r>
              <a:rPr sz="1600" dirty="0">
                <a:latin typeface="Times New Roman"/>
                <a:cs typeface="Times New Roman"/>
              </a:rPr>
              <a:t>)</a:t>
            </a:r>
            <a:endParaRPr sz="1600">
              <a:latin typeface="Times New Roman"/>
              <a:cs typeface="Times New Roman"/>
            </a:endParaRPr>
          </a:p>
          <a:p>
            <a:pPr marL="38100">
              <a:lnSpc>
                <a:spcPts val="1920"/>
              </a:lnSpc>
            </a:pPr>
            <a:r>
              <a:rPr sz="1600" spc="-5" dirty="0">
                <a:latin typeface="Symbol"/>
                <a:cs typeface="Symbol"/>
              </a:rPr>
              <a:t></a:t>
            </a:r>
            <a:r>
              <a:rPr sz="1600" spc="385" dirty="0">
                <a:latin typeface="Times New Roman"/>
                <a:cs typeface="Times New Roman"/>
              </a:rPr>
              <a:t> </a:t>
            </a:r>
            <a:r>
              <a:rPr sz="1600" spc="-5" dirty="0">
                <a:latin typeface="Times New Roman"/>
                <a:cs typeface="Times New Roman"/>
              </a:rPr>
              <a:t>236.8N</a:t>
            </a:r>
            <a:r>
              <a:rPr sz="1600" spc="-45" dirty="0">
                <a:latin typeface="Times New Roman"/>
                <a:cs typeface="Times New Roman"/>
              </a:rPr>
              <a:t> </a:t>
            </a:r>
            <a:r>
              <a:rPr sz="1600" spc="-5" dirty="0">
                <a:latin typeface="Symbol"/>
                <a:cs typeface="Symbol"/>
              </a:rPr>
              <a:t></a:t>
            </a:r>
            <a:endParaRPr sz="1600">
              <a:latin typeface="Symbol"/>
              <a:cs typeface="Symbol"/>
            </a:endParaRPr>
          </a:p>
        </p:txBody>
      </p:sp>
      <p:sp>
        <p:nvSpPr>
          <p:cNvPr id="32" name="object 32"/>
          <p:cNvSpPr txBox="1"/>
          <p:nvPr/>
        </p:nvSpPr>
        <p:spPr>
          <a:xfrm>
            <a:off x="4114902" y="4743100"/>
            <a:ext cx="1194435" cy="286385"/>
          </a:xfrm>
          <a:prstGeom prst="rect">
            <a:avLst/>
          </a:prstGeom>
        </p:spPr>
        <p:txBody>
          <a:bodyPr vert="horz" wrap="square" lIns="0" tIns="13970" rIns="0" bIns="0" rtlCol="0">
            <a:spAutoFit/>
          </a:bodyPr>
          <a:lstStyle/>
          <a:p>
            <a:pPr marL="38100">
              <a:lnSpc>
                <a:spcPct val="100000"/>
              </a:lnSpc>
              <a:spcBef>
                <a:spcPts val="110"/>
              </a:spcBef>
            </a:pPr>
            <a:r>
              <a:rPr sz="1700" spc="200" dirty="0">
                <a:latin typeface="Symbol"/>
                <a:cs typeface="Symbol"/>
              </a:rPr>
              <a:t></a:t>
            </a:r>
            <a:r>
              <a:rPr sz="1700" spc="5" dirty="0">
                <a:latin typeface="Symbol"/>
                <a:cs typeface="Symbol"/>
              </a:rPr>
              <a:t></a:t>
            </a:r>
            <a:r>
              <a:rPr sz="1700" spc="-250" dirty="0">
                <a:latin typeface="Times New Roman"/>
                <a:cs typeface="Times New Roman"/>
              </a:rPr>
              <a:t> </a:t>
            </a:r>
            <a:r>
              <a:rPr sz="1700" spc="-165" dirty="0">
                <a:latin typeface="Times New Roman"/>
                <a:cs typeface="Times New Roman"/>
              </a:rPr>
              <a:t>F</a:t>
            </a:r>
            <a:r>
              <a:rPr sz="1725" spc="-15" baseline="-21739" dirty="0">
                <a:latin typeface="Times New Roman"/>
                <a:cs typeface="Times New Roman"/>
              </a:rPr>
              <a:t>Ry</a:t>
            </a:r>
            <a:r>
              <a:rPr sz="1725" baseline="-21739" dirty="0">
                <a:latin typeface="Times New Roman"/>
                <a:cs typeface="Times New Roman"/>
              </a:rPr>
              <a:t> </a:t>
            </a:r>
            <a:r>
              <a:rPr sz="1725" spc="-44" baseline="-21739" dirty="0">
                <a:latin typeface="Times New Roman"/>
                <a:cs typeface="Times New Roman"/>
              </a:rPr>
              <a:t> </a:t>
            </a:r>
            <a:r>
              <a:rPr sz="1700" spc="5" dirty="0">
                <a:latin typeface="Symbol"/>
                <a:cs typeface="Symbol"/>
              </a:rPr>
              <a:t></a:t>
            </a:r>
            <a:r>
              <a:rPr sz="1700" spc="-15" dirty="0">
                <a:latin typeface="Times New Roman"/>
                <a:cs typeface="Times New Roman"/>
              </a:rPr>
              <a:t> </a:t>
            </a:r>
            <a:r>
              <a:rPr sz="1700" spc="5" dirty="0">
                <a:latin typeface="Symbol"/>
                <a:cs typeface="Symbol"/>
              </a:rPr>
              <a:t></a:t>
            </a:r>
            <a:r>
              <a:rPr sz="1700" spc="-95" dirty="0">
                <a:latin typeface="Times New Roman"/>
                <a:cs typeface="Times New Roman"/>
              </a:rPr>
              <a:t>F</a:t>
            </a:r>
            <a:r>
              <a:rPr sz="1725" spc="-7" baseline="-21739" dirty="0">
                <a:latin typeface="Times New Roman"/>
                <a:cs typeface="Times New Roman"/>
              </a:rPr>
              <a:t>y</a:t>
            </a:r>
            <a:endParaRPr sz="1725" baseline="-21739">
              <a:latin typeface="Times New Roman"/>
              <a:cs typeface="Times New Roman"/>
            </a:endParaRPr>
          </a:p>
        </p:txBody>
      </p:sp>
      <p:sp>
        <p:nvSpPr>
          <p:cNvPr id="33" name="object 33"/>
          <p:cNvSpPr txBox="1"/>
          <p:nvPr/>
        </p:nvSpPr>
        <p:spPr>
          <a:xfrm>
            <a:off x="5747854" y="4743100"/>
            <a:ext cx="534670" cy="286385"/>
          </a:xfrm>
          <a:prstGeom prst="rect">
            <a:avLst/>
          </a:prstGeom>
        </p:spPr>
        <p:txBody>
          <a:bodyPr vert="horz" wrap="square" lIns="0" tIns="13970" rIns="0" bIns="0" rtlCol="0">
            <a:spAutoFit/>
          </a:bodyPr>
          <a:lstStyle/>
          <a:p>
            <a:pPr marL="38100">
              <a:lnSpc>
                <a:spcPct val="100000"/>
              </a:lnSpc>
              <a:spcBef>
                <a:spcPts val="110"/>
              </a:spcBef>
            </a:pPr>
            <a:r>
              <a:rPr sz="1700" spc="-60" dirty="0">
                <a:latin typeface="Times New Roman"/>
                <a:cs typeface="Times New Roman"/>
              </a:rPr>
              <a:t>F</a:t>
            </a:r>
            <a:r>
              <a:rPr sz="1725" spc="-89" baseline="-21739" dirty="0">
                <a:latin typeface="Times New Roman"/>
                <a:cs typeface="Times New Roman"/>
              </a:rPr>
              <a:t>Ry</a:t>
            </a:r>
            <a:r>
              <a:rPr sz="1725" spc="-37" baseline="-21739" dirty="0">
                <a:latin typeface="Times New Roman"/>
                <a:cs typeface="Times New Roman"/>
              </a:rPr>
              <a:t> </a:t>
            </a:r>
            <a:r>
              <a:rPr sz="1700" spc="5" dirty="0">
                <a:latin typeface="Symbol"/>
                <a:cs typeface="Symbol"/>
              </a:rPr>
              <a:t></a:t>
            </a:r>
            <a:endParaRPr sz="1700">
              <a:latin typeface="Symbol"/>
              <a:cs typeface="Symbol"/>
            </a:endParaRPr>
          </a:p>
        </p:txBody>
      </p:sp>
      <p:sp>
        <p:nvSpPr>
          <p:cNvPr id="34" name="object 34"/>
          <p:cNvSpPr txBox="1"/>
          <p:nvPr/>
        </p:nvSpPr>
        <p:spPr>
          <a:xfrm>
            <a:off x="6339552" y="4797380"/>
            <a:ext cx="320675" cy="286385"/>
          </a:xfrm>
          <a:prstGeom prst="rect">
            <a:avLst/>
          </a:prstGeom>
        </p:spPr>
        <p:txBody>
          <a:bodyPr vert="horz" wrap="square" lIns="0" tIns="13970" rIns="0" bIns="0" rtlCol="0">
            <a:spAutoFit/>
          </a:bodyPr>
          <a:lstStyle/>
          <a:p>
            <a:pPr marL="38100">
              <a:lnSpc>
                <a:spcPct val="100000"/>
              </a:lnSpc>
              <a:spcBef>
                <a:spcPts val="110"/>
              </a:spcBef>
            </a:pPr>
            <a:r>
              <a:rPr sz="2550" spc="-89" baseline="14705" dirty="0">
                <a:latin typeface="Times New Roman"/>
                <a:cs typeface="Times New Roman"/>
              </a:rPr>
              <a:t>F</a:t>
            </a:r>
            <a:r>
              <a:rPr sz="1150" spc="-60" dirty="0">
                <a:latin typeface="Times New Roman"/>
                <a:cs typeface="Times New Roman"/>
              </a:rPr>
              <a:t>1y</a:t>
            </a:r>
            <a:endParaRPr sz="1150">
              <a:latin typeface="Times New Roman"/>
              <a:cs typeface="Times New Roman"/>
            </a:endParaRPr>
          </a:p>
        </p:txBody>
      </p:sp>
      <p:sp>
        <p:nvSpPr>
          <p:cNvPr id="35" name="object 35"/>
          <p:cNvSpPr txBox="1"/>
          <p:nvPr/>
        </p:nvSpPr>
        <p:spPr>
          <a:xfrm>
            <a:off x="6646738" y="4743100"/>
            <a:ext cx="499109" cy="286385"/>
          </a:xfrm>
          <a:prstGeom prst="rect">
            <a:avLst/>
          </a:prstGeom>
        </p:spPr>
        <p:txBody>
          <a:bodyPr vert="horz" wrap="square" lIns="0" tIns="13970" rIns="0" bIns="0" rtlCol="0">
            <a:spAutoFit/>
          </a:bodyPr>
          <a:lstStyle/>
          <a:p>
            <a:pPr marL="200660" indent="-163195">
              <a:lnSpc>
                <a:spcPct val="100000"/>
              </a:lnSpc>
              <a:spcBef>
                <a:spcPts val="110"/>
              </a:spcBef>
              <a:buFont typeface="Symbol"/>
              <a:buChar char=""/>
              <a:tabLst>
                <a:tab pos="201295" algn="l"/>
              </a:tabLst>
            </a:pPr>
            <a:r>
              <a:rPr sz="1700" spc="-20" dirty="0">
                <a:latin typeface="Times New Roman"/>
                <a:cs typeface="Times New Roman"/>
              </a:rPr>
              <a:t>F</a:t>
            </a:r>
            <a:r>
              <a:rPr sz="1725" spc="-30" baseline="-21739" dirty="0">
                <a:latin typeface="Times New Roman"/>
                <a:cs typeface="Times New Roman"/>
              </a:rPr>
              <a:t>2y</a:t>
            </a:r>
            <a:endParaRPr sz="1725" baseline="-21739">
              <a:latin typeface="Times New Roman"/>
              <a:cs typeface="Times New Roman"/>
            </a:endParaRPr>
          </a:p>
        </p:txBody>
      </p:sp>
      <p:sp>
        <p:nvSpPr>
          <p:cNvPr id="36" name="object 36"/>
          <p:cNvSpPr txBox="1"/>
          <p:nvPr/>
        </p:nvSpPr>
        <p:spPr>
          <a:xfrm>
            <a:off x="6062659" y="5073738"/>
            <a:ext cx="2867660" cy="546735"/>
          </a:xfrm>
          <a:prstGeom prst="rect">
            <a:avLst/>
          </a:prstGeom>
        </p:spPr>
        <p:txBody>
          <a:bodyPr vert="horz" wrap="square" lIns="0" tIns="13970" rIns="0" bIns="0" rtlCol="0">
            <a:spAutoFit/>
          </a:bodyPr>
          <a:lstStyle/>
          <a:p>
            <a:pPr marL="50800">
              <a:lnSpc>
                <a:spcPct val="100000"/>
              </a:lnSpc>
              <a:spcBef>
                <a:spcPts val="110"/>
              </a:spcBef>
              <a:tabLst>
                <a:tab pos="303530" algn="l"/>
              </a:tabLst>
            </a:pPr>
            <a:r>
              <a:rPr sz="1700" spc="5" dirty="0">
                <a:latin typeface="Symbol"/>
                <a:cs typeface="Symbol"/>
              </a:rPr>
              <a:t></a:t>
            </a:r>
            <a:r>
              <a:rPr sz="1700" spc="5" dirty="0">
                <a:latin typeface="Times New Roman"/>
                <a:cs typeface="Times New Roman"/>
              </a:rPr>
              <a:t>	</a:t>
            </a:r>
            <a:r>
              <a:rPr sz="1700" dirty="0">
                <a:latin typeface="Times New Roman"/>
                <a:cs typeface="Times New Roman"/>
              </a:rPr>
              <a:t>60</a:t>
            </a:r>
            <a:r>
              <a:rPr sz="1700" spc="-15" dirty="0">
                <a:latin typeface="Times New Roman"/>
                <a:cs typeface="Times New Roman"/>
              </a:rPr>
              <a:t>0</a:t>
            </a:r>
            <a:r>
              <a:rPr sz="1700" spc="5" dirty="0">
                <a:latin typeface="Times New Roman"/>
                <a:cs typeface="Times New Roman"/>
              </a:rPr>
              <a:t>N</a:t>
            </a:r>
            <a:r>
              <a:rPr sz="1700" spc="-170" dirty="0">
                <a:latin typeface="Times New Roman"/>
                <a:cs typeface="Times New Roman"/>
              </a:rPr>
              <a:t> </a:t>
            </a:r>
            <a:r>
              <a:rPr sz="1700" i="1" spc="-10" dirty="0">
                <a:latin typeface="Times New Roman"/>
                <a:cs typeface="Times New Roman"/>
              </a:rPr>
              <a:t>s</a:t>
            </a:r>
            <a:r>
              <a:rPr sz="1700" i="1" dirty="0">
                <a:latin typeface="Times New Roman"/>
                <a:cs typeface="Times New Roman"/>
              </a:rPr>
              <a:t>in</a:t>
            </a:r>
            <a:r>
              <a:rPr sz="1700" i="1" spc="-140" dirty="0">
                <a:latin typeface="Times New Roman"/>
                <a:cs typeface="Times New Roman"/>
              </a:rPr>
              <a:t> </a:t>
            </a:r>
            <a:r>
              <a:rPr sz="1700" dirty="0">
                <a:latin typeface="Times New Roman"/>
                <a:cs typeface="Times New Roman"/>
              </a:rPr>
              <a:t>30</a:t>
            </a:r>
            <a:r>
              <a:rPr sz="1725" spc="-15" baseline="36231" dirty="0">
                <a:latin typeface="Verdana"/>
                <a:cs typeface="Verdana"/>
              </a:rPr>
              <a:t>o</a:t>
            </a:r>
            <a:r>
              <a:rPr sz="1725" spc="-262" baseline="36231" dirty="0">
                <a:latin typeface="Verdana"/>
                <a:cs typeface="Verdana"/>
              </a:rPr>
              <a:t> </a:t>
            </a:r>
            <a:r>
              <a:rPr sz="1700" spc="5" dirty="0">
                <a:latin typeface="Symbol"/>
                <a:cs typeface="Symbol"/>
              </a:rPr>
              <a:t></a:t>
            </a:r>
            <a:r>
              <a:rPr sz="1700" dirty="0">
                <a:latin typeface="Times New Roman"/>
                <a:cs typeface="Times New Roman"/>
              </a:rPr>
              <a:t> </a:t>
            </a:r>
            <a:r>
              <a:rPr sz="1700" spc="110" dirty="0">
                <a:latin typeface="Times New Roman"/>
                <a:cs typeface="Times New Roman"/>
              </a:rPr>
              <a:t> </a:t>
            </a:r>
            <a:r>
              <a:rPr sz="1700" dirty="0">
                <a:latin typeface="Times New Roman"/>
                <a:cs typeface="Times New Roman"/>
              </a:rPr>
              <a:t>400</a:t>
            </a:r>
            <a:r>
              <a:rPr sz="1700" spc="5" dirty="0">
                <a:latin typeface="Times New Roman"/>
                <a:cs typeface="Times New Roman"/>
              </a:rPr>
              <a:t>N</a:t>
            </a:r>
            <a:r>
              <a:rPr sz="1700" spc="-240" dirty="0">
                <a:latin typeface="Times New Roman"/>
                <a:cs typeface="Times New Roman"/>
              </a:rPr>
              <a:t> </a:t>
            </a:r>
            <a:r>
              <a:rPr sz="1700" i="1" dirty="0">
                <a:latin typeface="Times New Roman"/>
                <a:cs typeface="Times New Roman"/>
              </a:rPr>
              <a:t>cos</a:t>
            </a:r>
            <a:r>
              <a:rPr sz="1700" i="1" spc="-254" dirty="0">
                <a:latin typeface="Times New Roman"/>
                <a:cs typeface="Times New Roman"/>
              </a:rPr>
              <a:t> </a:t>
            </a:r>
            <a:r>
              <a:rPr sz="1700" dirty="0">
                <a:latin typeface="Times New Roman"/>
                <a:cs typeface="Times New Roman"/>
              </a:rPr>
              <a:t>45</a:t>
            </a:r>
            <a:r>
              <a:rPr sz="1725" spc="-15" baseline="36231" dirty="0">
                <a:latin typeface="Verdana"/>
                <a:cs typeface="Verdana"/>
              </a:rPr>
              <a:t>o</a:t>
            </a:r>
            <a:endParaRPr sz="1725" baseline="36231">
              <a:latin typeface="Verdana"/>
              <a:cs typeface="Verdana"/>
            </a:endParaRPr>
          </a:p>
          <a:p>
            <a:pPr marL="50800">
              <a:lnSpc>
                <a:spcPct val="100000"/>
              </a:lnSpc>
              <a:spcBef>
                <a:spcPts val="10"/>
              </a:spcBef>
            </a:pPr>
            <a:r>
              <a:rPr sz="1700" spc="5" dirty="0">
                <a:latin typeface="Symbol"/>
                <a:cs typeface="Symbol"/>
              </a:rPr>
              <a:t></a:t>
            </a:r>
            <a:r>
              <a:rPr sz="1700" spc="430" dirty="0">
                <a:latin typeface="Times New Roman"/>
                <a:cs typeface="Times New Roman"/>
              </a:rPr>
              <a:t> </a:t>
            </a:r>
            <a:r>
              <a:rPr sz="1700" dirty="0">
                <a:latin typeface="Times New Roman"/>
                <a:cs typeface="Times New Roman"/>
              </a:rPr>
              <a:t>582.8N</a:t>
            </a:r>
            <a:r>
              <a:rPr sz="1700" spc="15" dirty="0">
                <a:latin typeface="Times New Roman"/>
                <a:cs typeface="Times New Roman"/>
              </a:rPr>
              <a:t> </a:t>
            </a:r>
            <a:r>
              <a:rPr sz="1700" spc="5" dirty="0">
                <a:latin typeface="Symbol"/>
                <a:cs typeface="Symbol"/>
              </a:rPr>
              <a:t></a:t>
            </a:r>
            <a:endParaRPr sz="1700">
              <a:latin typeface="Symbol"/>
              <a:cs typeface="Symbo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563562"/>
          </a:xfrm>
        </p:spPr>
        <p:txBody>
          <a:bodyPr/>
          <a:lstStyle/>
          <a:p>
            <a:r>
              <a:rPr lang="en-US" dirty="0"/>
              <a:t>What You Should Do</a:t>
            </a:r>
          </a:p>
        </p:txBody>
      </p:sp>
      <p:sp>
        <p:nvSpPr>
          <p:cNvPr id="4" name="Content Placeholder 3"/>
          <p:cNvSpPr>
            <a:spLocks noGrp="1"/>
          </p:cNvSpPr>
          <p:nvPr>
            <p:ph idx="1"/>
          </p:nvPr>
        </p:nvSpPr>
        <p:spPr>
          <a:xfrm>
            <a:off x="457200" y="838200"/>
            <a:ext cx="8229600" cy="4525963"/>
          </a:xfrm>
        </p:spPr>
        <p:txBody>
          <a:bodyPr/>
          <a:lstStyle/>
          <a:p>
            <a:r>
              <a:rPr lang="en-US" sz="2400" b="1" dirty="0"/>
              <a:t>Learn the Vocabulary</a:t>
            </a:r>
            <a:endParaRPr lang="en-US" sz="2400" dirty="0"/>
          </a:p>
          <a:p>
            <a:r>
              <a:rPr lang="en-US" sz="2400" b="1" dirty="0"/>
              <a:t>Improve Your Skill at Drawing Free Body Diagrams</a:t>
            </a:r>
            <a:endParaRPr lang="en-US" sz="2400" dirty="0"/>
          </a:p>
          <a:p>
            <a:r>
              <a:rPr lang="en-US" sz="2400" b="1" dirty="0"/>
              <a:t>Learn About Material Behavior</a:t>
            </a:r>
            <a:endParaRPr lang="en-US" sz="2400" dirty="0"/>
          </a:p>
          <a:p>
            <a:r>
              <a:rPr lang="en-US" sz="2400" b="1" dirty="0"/>
              <a:t>Learn How To Solve Mechanics Problems. </a:t>
            </a:r>
            <a:r>
              <a:rPr lang="en-US" sz="2400" dirty="0"/>
              <a:t>This is the largest part of the class. The solution procedure for most mechanics problems involves one or more of the following tasks:</a:t>
            </a:r>
          </a:p>
          <a:p>
            <a:pPr lvl="1"/>
            <a:r>
              <a:rPr lang="en-US" sz="2000" dirty="0"/>
              <a:t>A statics analysis of a component to find the internal reactions (forces &amp; moments)</a:t>
            </a:r>
          </a:p>
          <a:p>
            <a:pPr lvl="1"/>
            <a:r>
              <a:rPr lang="en-US" sz="2000" dirty="0"/>
              <a:t>Determine stresses and strains in a component based on internal reactions</a:t>
            </a:r>
          </a:p>
          <a:p>
            <a:pPr lvl="1"/>
            <a:r>
              <a:rPr lang="en-US" sz="2000" dirty="0"/>
              <a:t>Find the deformation of the component</a:t>
            </a:r>
          </a:p>
          <a:p>
            <a:pPr lvl="1"/>
            <a:r>
              <a:rPr lang="en-US" sz="2000" dirty="0"/>
              <a:t>Compare calculated values of stress &amp; deformation with known acceptable values</a:t>
            </a:r>
          </a:p>
          <a:p>
            <a:r>
              <a:rPr lang="en-US" sz="2400" b="1" dirty="0"/>
              <a:t>Improve Your Engineering Design Skills</a:t>
            </a:r>
            <a:endParaRPr lang="en-US" sz="2400" dirty="0"/>
          </a:p>
          <a:p>
            <a:endParaRPr lang="en-US" sz="2400" dirty="0"/>
          </a:p>
        </p:txBody>
      </p:sp>
    </p:spTree>
    <p:extLst>
      <p:ext uri="{BB962C8B-B14F-4D97-AF65-F5344CB8AC3E}">
        <p14:creationId xmlns:p14="http://schemas.microsoft.com/office/powerpoint/2010/main" val="199555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295400"/>
            <a:ext cx="6558280" cy="5562600"/>
            <a:chOff x="-4762" y="1295400"/>
            <a:chExt cx="6558280" cy="556260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2590799" y="1295400"/>
              <a:ext cx="3962400" cy="3014662"/>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Moment</a:t>
            </a:r>
            <a:r>
              <a:rPr sz="2800" spc="-20" dirty="0">
                <a:solidFill>
                  <a:srgbClr val="BE5F00"/>
                </a:solidFill>
                <a:latin typeface="Arial MT"/>
                <a:cs typeface="Arial MT"/>
              </a:rPr>
              <a:t> </a:t>
            </a:r>
            <a:r>
              <a:rPr sz="2800" dirty="0">
                <a:solidFill>
                  <a:srgbClr val="BE5F00"/>
                </a:solidFill>
                <a:latin typeface="Arial MT"/>
                <a:cs typeface="Arial MT"/>
              </a:rPr>
              <a:t>of</a:t>
            </a:r>
            <a:r>
              <a:rPr sz="2800" spc="-20" dirty="0">
                <a:solidFill>
                  <a:srgbClr val="BE5F00"/>
                </a:solidFill>
                <a:latin typeface="Arial MT"/>
                <a:cs typeface="Arial MT"/>
              </a:rPr>
              <a:t> </a:t>
            </a:r>
            <a:r>
              <a:rPr sz="2800" dirty="0">
                <a:solidFill>
                  <a:srgbClr val="BE5F00"/>
                </a:solidFill>
                <a:latin typeface="Arial MT"/>
                <a:cs typeface="Arial MT"/>
              </a:rPr>
              <a:t>A</a:t>
            </a:r>
            <a:r>
              <a:rPr sz="2800" spc="-20" dirty="0">
                <a:solidFill>
                  <a:srgbClr val="BE5F00"/>
                </a:solidFill>
                <a:latin typeface="Arial MT"/>
                <a:cs typeface="Arial MT"/>
              </a:rPr>
              <a:t> </a:t>
            </a:r>
            <a:r>
              <a:rPr sz="2800" dirty="0">
                <a:solidFill>
                  <a:srgbClr val="BE5F00"/>
                </a:solidFill>
                <a:latin typeface="Arial MT"/>
                <a:cs typeface="Arial MT"/>
              </a:rPr>
              <a:t>Force</a:t>
            </a:r>
            <a:r>
              <a:rPr sz="2800" spc="-5" dirty="0">
                <a:solidFill>
                  <a:srgbClr val="BE5F00"/>
                </a:solidFill>
                <a:latin typeface="Arial MT"/>
                <a:cs typeface="Arial MT"/>
              </a:rPr>
              <a:t> </a:t>
            </a:r>
            <a:r>
              <a:rPr sz="2800" dirty="0">
                <a:solidFill>
                  <a:srgbClr val="BE5F00"/>
                </a:solidFill>
                <a:latin typeface="Arial MT"/>
                <a:cs typeface="Arial MT"/>
              </a:rPr>
              <a:t>(2-D)</a:t>
            </a:r>
            <a:endParaRPr sz="2800">
              <a:latin typeface="Arial MT"/>
              <a:cs typeface="Arial MT"/>
            </a:endParaRPr>
          </a:p>
        </p:txBody>
      </p:sp>
      <p:sp>
        <p:nvSpPr>
          <p:cNvPr id="22" name="object 22"/>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1" name="object 21"/>
          <p:cNvSpPr txBox="1"/>
          <p:nvPr/>
        </p:nvSpPr>
        <p:spPr>
          <a:xfrm>
            <a:off x="1299527" y="4651755"/>
            <a:ext cx="6403975" cy="1034415"/>
          </a:xfrm>
          <a:prstGeom prst="rect">
            <a:avLst/>
          </a:prstGeom>
        </p:spPr>
        <p:txBody>
          <a:bodyPr vert="horz" wrap="square" lIns="0" tIns="10795" rIns="0" bIns="0" rtlCol="0">
            <a:spAutoFit/>
          </a:bodyPr>
          <a:lstStyle/>
          <a:p>
            <a:pPr marL="12700" marR="5080">
              <a:lnSpc>
                <a:spcPct val="100499"/>
              </a:lnSpc>
              <a:spcBef>
                <a:spcPts val="85"/>
              </a:spcBef>
            </a:pPr>
            <a:r>
              <a:rPr sz="2200" dirty="0">
                <a:latin typeface="Arial MT"/>
                <a:cs typeface="Arial MT"/>
              </a:rPr>
              <a:t>The moment (M) of a force about a </a:t>
            </a:r>
            <a:r>
              <a:rPr sz="2200" spc="-5" dirty="0">
                <a:latin typeface="Arial MT"/>
                <a:cs typeface="Arial MT"/>
              </a:rPr>
              <a:t>point provides </a:t>
            </a:r>
            <a:r>
              <a:rPr sz="2200" dirty="0">
                <a:latin typeface="Arial MT"/>
                <a:cs typeface="Arial MT"/>
              </a:rPr>
              <a:t>a </a:t>
            </a:r>
            <a:r>
              <a:rPr sz="2200" spc="-600" dirty="0">
                <a:latin typeface="Arial MT"/>
                <a:cs typeface="Arial MT"/>
              </a:rPr>
              <a:t> </a:t>
            </a:r>
            <a:r>
              <a:rPr sz="2200" dirty="0">
                <a:latin typeface="Arial MT"/>
                <a:cs typeface="Arial MT"/>
              </a:rPr>
              <a:t>measure of the tendency for </a:t>
            </a:r>
            <a:r>
              <a:rPr sz="2200" spc="-5" dirty="0">
                <a:latin typeface="Arial MT"/>
                <a:cs typeface="Arial MT"/>
              </a:rPr>
              <a:t>rotation (sometimes </a:t>
            </a:r>
            <a:r>
              <a:rPr sz="2200" dirty="0">
                <a:latin typeface="Arial MT"/>
                <a:cs typeface="Arial MT"/>
              </a:rPr>
              <a:t> </a:t>
            </a:r>
            <a:r>
              <a:rPr sz="2200" spc="-5" dirty="0">
                <a:latin typeface="Arial MT"/>
                <a:cs typeface="Arial MT"/>
              </a:rPr>
              <a:t>called </a:t>
            </a:r>
            <a:r>
              <a:rPr sz="2200" dirty="0">
                <a:latin typeface="Arial MT"/>
                <a:cs typeface="Arial MT"/>
              </a:rPr>
              <a:t>a torque)</a:t>
            </a:r>
            <a:endParaRPr sz="2200">
              <a:latin typeface="Arial MT"/>
              <a:cs typeface="Arial M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6" name="object 6"/>
          <p:cNvSpPr txBox="1"/>
          <p:nvPr/>
        </p:nvSpPr>
        <p:spPr>
          <a:xfrm>
            <a:off x="3356355" y="447716"/>
            <a:ext cx="3879215" cy="337820"/>
          </a:xfrm>
          <a:prstGeom prst="rect">
            <a:avLst/>
          </a:prstGeom>
        </p:spPr>
        <p:txBody>
          <a:bodyPr vert="horz" wrap="square" lIns="0" tIns="0" rIns="0" bIns="0" rtlCol="0">
            <a:spAutoFit/>
          </a:bodyPr>
          <a:lstStyle/>
          <a:p>
            <a:pPr>
              <a:lnSpc>
                <a:spcPts val="2620"/>
              </a:lnSpc>
            </a:pPr>
            <a:r>
              <a:rPr sz="2400" b="1" spc="-5" dirty="0">
                <a:solidFill>
                  <a:srgbClr val="66FF33"/>
                </a:solidFill>
                <a:latin typeface="Times New Roman"/>
                <a:cs typeface="Times New Roman"/>
              </a:rPr>
              <a:t>MOMENT</a:t>
            </a:r>
            <a:r>
              <a:rPr sz="2400" b="1" spc="-55" dirty="0">
                <a:solidFill>
                  <a:srgbClr val="66FF33"/>
                </a:solidFill>
                <a:latin typeface="Times New Roman"/>
                <a:cs typeface="Times New Roman"/>
              </a:rPr>
              <a:t> </a:t>
            </a:r>
            <a:r>
              <a:rPr sz="2400" b="1" dirty="0">
                <a:solidFill>
                  <a:srgbClr val="66FF33"/>
                </a:solidFill>
                <a:latin typeface="Times New Roman"/>
                <a:cs typeface="Times New Roman"/>
              </a:rPr>
              <a:t>IN</a:t>
            </a:r>
            <a:r>
              <a:rPr sz="2400" b="1" spc="-5" dirty="0">
                <a:solidFill>
                  <a:srgbClr val="66FF33"/>
                </a:solidFill>
                <a:latin typeface="Times New Roman"/>
                <a:cs typeface="Times New Roman"/>
              </a:rPr>
              <a:t> </a:t>
            </a:r>
            <a:r>
              <a:rPr sz="2400" b="1" dirty="0">
                <a:solidFill>
                  <a:srgbClr val="66FF33"/>
                </a:solidFill>
                <a:latin typeface="Times New Roman"/>
                <a:cs typeface="Times New Roman"/>
              </a:rPr>
              <a:t>2-D</a:t>
            </a:r>
            <a:r>
              <a:rPr sz="2400" b="1" spc="-5" dirty="0">
                <a:solidFill>
                  <a:srgbClr val="66FF33"/>
                </a:solidFill>
                <a:latin typeface="Times New Roman"/>
                <a:cs typeface="Times New Roman"/>
              </a:rPr>
              <a:t> </a:t>
            </a:r>
            <a:r>
              <a:rPr sz="2400" spc="-5" dirty="0">
                <a:latin typeface="Times New Roman"/>
                <a:cs typeface="Times New Roman"/>
              </a:rPr>
              <a:t>(continued)</a:t>
            </a:r>
            <a:endParaRPr sz="2400">
              <a:latin typeface="Times New Roman"/>
              <a:cs typeface="Times New Roman"/>
            </a:endParaRPr>
          </a:p>
        </p:txBody>
      </p:sp>
      <p:grpSp>
        <p:nvGrpSpPr>
          <p:cNvPr id="7" name="object 7"/>
          <p:cNvGrpSpPr/>
          <p:nvPr/>
        </p:nvGrpSpPr>
        <p:grpSpPr>
          <a:xfrm>
            <a:off x="-4762" y="1676400"/>
            <a:ext cx="5491480" cy="5181600"/>
            <a:chOff x="-4762" y="1676400"/>
            <a:chExt cx="5491480" cy="5181600"/>
          </a:xfrm>
        </p:grpSpPr>
        <p:pic>
          <p:nvPicPr>
            <p:cNvPr id="8" name="object 8"/>
            <p:cNvPicPr/>
            <p:nvPr/>
          </p:nvPicPr>
          <p:blipFill>
            <a:blip r:embed="rId2" cstate="print"/>
            <a:stretch>
              <a:fillRect/>
            </a:stretch>
          </p:blipFill>
          <p:spPr>
            <a:xfrm>
              <a:off x="0" y="6572250"/>
              <a:ext cx="285750" cy="285749"/>
            </a:xfrm>
            <a:prstGeom prst="rect">
              <a:avLst/>
            </a:prstGeom>
          </p:spPr>
        </p:pic>
        <p:sp>
          <p:nvSpPr>
            <p:cNvPr id="9" name="object 9"/>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3" name="object 13"/>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4" name="object 14"/>
            <p:cNvPicPr/>
            <p:nvPr/>
          </p:nvPicPr>
          <p:blipFill>
            <a:blip r:embed="rId3" cstate="print"/>
            <a:stretch>
              <a:fillRect/>
            </a:stretch>
          </p:blipFill>
          <p:spPr>
            <a:xfrm>
              <a:off x="28177" y="3965971"/>
              <a:ext cx="202406" cy="202406"/>
            </a:xfrm>
            <a:prstGeom prst="rect">
              <a:avLst/>
            </a:prstGeom>
          </p:spPr>
        </p:pic>
        <p:sp>
          <p:nvSpPr>
            <p:cNvPr id="15" name="object 15"/>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6" name="object 16"/>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9" name="object 19"/>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20" name="object 20"/>
            <p:cNvPicPr/>
            <p:nvPr/>
          </p:nvPicPr>
          <p:blipFill>
            <a:blip r:embed="rId4" cstate="print"/>
            <a:stretch>
              <a:fillRect/>
            </a:stretch>
          </p:blipFill>
          <p:spPr>
            <a:xfrm>
              <a:off x="2743199" y="1676400"/>
              <a:ext cx="2743200" cy="2362200"/>
            </a:xfrm>
            <a:prstGeom prst="rect">
              <a:avLst/>
            </a:prstGeom>
          </p:spPr>
        </p:pic>
      </p:grpSp>
      <p:sp>
        <p:nvSpPr>
          <p:cNvPr id="21" name="object 21"/>
          <p:cNvSpPr txBox="1"/>
          <p:nvPr/>
        </p:nvSpPr>
        <p:spPr>
          <a:xfrm>
            <a:off x="739140" y="1204467"/>
            <a:ext cx="6720205" cy="360680"/>
          </a:xfrm>
          <a:prstGeom prst="rect">
            <a:avLst/>
          </a:prstGeom>
        </p:spPr>
        <p:txBody>
          <a:bodyPr vert="horz" wrap="square" lIns="0" tIns="12700" rIns="0" bIns="0" rtlCol="0">
            <a:spAutoFit/>
          </a:bodyPr>
          <a:lstStyle/>
          <a:p>
            <a:pPr marL="38100">
              <a:lnSpc>
                <a:spcPct val="100000"/>
              </a:lnSpc>
              <a:spcBef>
                <a:spcPts val="100"/>
              </a:spcBef>
            </a:pPr>
            <a:r>
              <a:rPr sz="2200" dirty="0">
                <a:latin typeface="Arial MT"/>
                <a:cs typeface="Arial MT"/>
              </a:rPr>
              <a:t>In</a:t>
            </a:r>
            <a:r>
              <a:rPr sz="2200" spc="-5" dirty="0">
                <a:latin typeface="Arial MT"/>
                <a:cs typeface="Arial MT"/>
              </a:rPr>
              <a:t> </a:t>
            </a:r>
            <a:r>
              <a:rPr sz="2200" dirty="0">
                <a:latin typeface="Arial MT"/>
                <a:cs typeface="Arial MT"/>
              </a:rPr>
              <a:t>2-D</a:t>
            </a:r>
            <a:r>
              <a:rPr sz="2200" spc="-5" dirty="0">
                <a:latin typeface="Arial MT"/>
                <a:cs typeface="Arial MT"/>
              </a:rPr>
              <a:t> </a:t>
            </a:r>
            <a:r>
              <a:rPr sz="2200" dirty="0">
                <a:latin typeface="Arial MT"/>
                <a:cs typeface="Arial MT"/>
              </a:rPr>
              <a:t>case,</a:t>
            </a:r>
            <a:r>
              <a:rPr sz="2200" spc="-5" dirty="0">
                <a:latin typeface="Arial MT"/>
                <a:cs typeface="Arial MT"/>
              </a:rPr>
              <a:t> </a:t>
            </a:r>
            <a:r>
              <a:rPr sz="2200" dirty="0">
                <a:latin typeface="Arial MT"/>
                <a:cs typeface="Arial MT"/>
              </a:rPr>
              <a:t>the</a:t>
            </a:r>
            <a:r>
              <a:rPr sz="2200" spc="-5" dirty="0">
                <a:latin typeface="Arial MT"/>
                <a:cs typeface="Arial MT"/>
              </a:rPr>
              <a:t> </a:t>
            </a:r>
            <a:r>
              <a:rPr sz="2200" u="heavy" spc="-5" dirty="0">
                <a:solidFill>
                  <a:srgbClr val="0000FF"/>
                </a:solidFill>
                <a:uFill>
                  <a:solidFill>
                    <a:srgbClr val="0000FF"/>
                  </a:solidFill>
                </a:uFill>
                <a:latin typeface="Arial MT"/>
                <a:cs typeface="Arial MT"/>
              </a:rPr>
              <a:t>magnitude</a:t>
            </a:r>
            <a:r>
              <a:rPr sz="2200" spc="-5" dirty="0">
                <a:solidFill>
                  <a:srgbClr val="0000FF"/>
                </a:solidFill>
                <a:latin typeface="Arial MT"/>
                <a:cs typeface="Arial MT"/>
              </a:rPr>
              <a:t> </a:t>
            </a:r>
            <a:r>
              <a:rPr sz="2200" dirty="0">
                <a:latin typeface="Arial MT"/>
                <a:cs typeface="Arial MT"/>
              </a:rPr>
              <a:t>of</a:t>
            </a:r>
            <a:r>
              <a:rPr sz="2200" spc="-5" dirty="0">
                <a:latin typeface="Arial MT"/>
                <a:cs typeface="Arial MT"/>
              </a:rPr>
              <a:t> </a:t>
            </a:r>
            <a:r>
              <a:rPr sz="2200" dirty="0">
                <a:latin typeface="Arial MT"/>
                <a:cs typeface="Arial MT"/>
              </a:rPr>
              <a:t>the</a:t>
            </a:r>
            <a:r>
              <a:rPr sz="2200" spc="-5" dirty="0">
                <a:latin typeface="Arial MT"/>
                <a:cs typeface="Arial MT"/>
              </a:rPr>
              <a:t> </a:t>
            </a:r>
            <a:r>
              <a:rPr sz="2200" dirty="0">
                <a:latin typeface="Arial MT"/>
                <a:cs typeface="Arial MT"/>
              </a:rPr>
              <a:t>moment</a:t>
            </a:r>
            <a:r>
              <a:rPr sz="2200" spc="-5" dirty="0">
                <a:latin typeface="Arial MT"/>
                <a:cs typeface="Arial MT"/>
              </a:rPr>
              <a:t> is </a:t>
            </a:r>
            <a:r>
              <a:rPr sz="2200" dirty="0">
                <a:latin typeface="Arial MT"/>
                <a:cs typeface="Arial MT"/>
              </a:rPr>
              <a:t>M</a:t>
            </a:r>
            <a:r>
              <a:rPr sz="2250" baseline="-18518" dirty="0">
                <a:latin typeface="Arial MT"/>
                <a:cs typeface="Arial MT"/>
              </a:rPr>
              <a:t>o</a:t>
            </a:r>
            <a:r>
              <a:rPr sz="2250" spc="254" baseline="-18518" dirty="0">
                <a:latin typeface="Arial MT"/>
                <a:cs typeface="Arial MT"/>
              </a:rPr>
              <a:t> </a:t>
            </a:r>
            <a:r>
              <a:rPr sz="2200" dirty="0">
                <a:latin typeface="Arial MT"/>
                <a:cs typeface="Arial MT"/>
              </a:rPr>
              <a:t>=</a:t>
            </a:r>
            <a:r>
              <a:rPr sz="2200" spc="-5" dirty="0">
                <a:latin typeface="Arial MT"/>
                <a:cs typeface="Arial MT"/>
              </a:rPr>
              <a:t> </a:t>
            </a:r>
            <a:r>
              <a:rPr sz="2200" dirty="0">
                <a:latin typeface="Arial MT"/>
                <a:cs typeface="Arial MT"/>
              </a:rPr>
              <a:t>F </a:t>
            </a:r>
            <a:r>
              <a:rPr sz="2200" i="1" dirty="0">
                <a:latin typeface="Arial"/>
                <a:cs typeface="Arial"/>
              </a:rPr>
              <a:t>d</a:t>
            </a:r>
            <a:endParaRPr sz="2200">
              <a:latin typeface="Arial"/>
              <a:cs typeface="Arial"/>
            </a:endParaRPr>
          </a:p>
        </p:txBody>
      </p:sp>
      <p:sp>
        <p:nvSpPr>
          <p:cNvPr id="24" name="object 24"/>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2" name="object 22"/>
          <p:cNvSpPr txBox="1"/>
          <p:nvPr/>
        </p:nvSpPr>
        <p:spPr>
          <a:xfrm>
            <a:off x="586740" y="4209796"/>
            <a:ext cx="8190230" cy="1592580"/>
          </a:xfrm>
          <a:prstGeom prst="rect">
            <a:avLst/>
          </a:prstGeom>
        </p:spPr>
        <p:txBody>
          <a:bodyPr vert="horz" wrap="square" lIns="0" tIns="3175" rIns="0" bIns="0" rtlCol="0">
            <a:spAutoFit/>
          </a:bodyPr>
          <a:lstStyle/>
          <a:p>
            <a:pPr marL="38100" marR="306705">
              <a:lnSpc>
                <a:spcPct val="102699"/>
              </a:lnSpc>
              <a:spcBef>
                <a:spcPts val="25"/>
              </a:spcBef>
            </a:pPr>
            <a:r>
              <a:rPr sz="2200" i="1" dirty="0">
                <a:latin typeface="Arial"/>
                <a:cs typeface="Arial"/>
              </a:rPr>
              <a:t>d </a:t>
            </a:r>
            <a:r>
              <a:rPr sz="2200" spc="-5" dirty="0">
                <a:latin typeface="Arial MT"/>
                <a:cs typeface="Arial MT"/>
              </a:rPr>
              <a:t>is</a:t>
            </a:r>
            <a:r>
              <a:rPr sz="2200" spc="5" dirty="0">
                <a:latin typeface="Arial MT"/>
                <a:cs typeface="Arial MT"/>
              </a:rPr>
              <a:t> </a:t>
            </a:r>
            <a:r>
              <a:rPr sz="2200" dirty="0">
                <a:latin typeface="Arial MT"/>
                <a:cs typeface="Arial MT"/>
              </a:rPr>
              <a:t>the</a:t>
            </a:r>
            <a:r>
              <a:rPr sz="2200" spc="5" dirty="0">
                <a:latin typeface="Arial MT"/>
                <a:cs typeface="Arial MT"/>
              </a:rPr>
              <a:t> </a:t>
            </a:r>
            <a:r>
              <a:rPr sz="2200" i="1" spc="-5" dirty="0">
                <a:solidFill>
                  <a:srgbClr val="0000FF"/>
                </a:solidFill>
                <a:latin typeface="Arial"/>
                <a:cs typeface="Arial"/>
              </a:rPr>
              <a:t>perpendicular</a:t>
            </a:r>
            <a:r>
              <a:rPr sz="2200" i="1" spc="10" dirty="0">
                <a:solidFill>
                  <a:srgbClr val="0000FF"/>
                </a:solidFill>
                <a:latin typeface="Arial"/>
                <a:cs typeface="Arial"/>
              </a:rPr>
              <a:t> </a:t>
            </a:r>
            <a:r>
              <a:rPr sz="2200" spc="-5" dirty="0">
                <a:latin typeface="Arial MT"/>
                <a:cs typeface="Arial MT"/>
              </a:rPr>
              <a:t>distance</a:t>
            </a:r>
            <a:r>
              <a:rPr sz="2200" spc="5" dirty="0">
                <a:latin typeface="Arial MT"/>
                <a:cs typeface="Arial MT"/>
              </a:rPr>
              <a:t> </a:t>
            </a:r>
            <a:r>
              <a:rPr sz="2200" dirty="0">
                <a:latin typeface="Arial MT"/>
                <a:cs typeface="Arial MT"/>
              </a:rPr>
              <a:t>from</a:t>
            </a:r>
            <a:r>
              <a:rPr sz="2200" spc="5" dirty="0">
                <a:latin typeface="Arial MT"/>
                <a:cs typeface="Arial MT"/>
              </a:rPr>
              <a:t> </a:t>
            </a:r>
            <a:r>
              <a:rPr sz="2200" spc="-5" dirty="0">
                <a:latin typeface="Arial MT"/>
                <a:cs typeface="Arial MT"/>
              </a:rPr>
              <a:t>point</a:t>
            </a:r>
            <a:r>
              <a:rPr sz="2200" spc="5" dirty="0">
                <a:latin typeface="Arial MT"/>
                <a:cs typeface="Arial MT"/>
              </a:rPr>
              <a:t> </a:t>
            </a:r>
            <a:r>
              <a:rPr sz="2200" dirty="0">
                <a:latin typeface="Arial MT"/>
                <a:cs typeface="Arial MT"/>
              </a:rPr>
              <a:t>O</a:t>
            </a:r>
            <a:r>
              <a:rPr sz="2200" spc="5" dirty="0">
                <a:latin typeface="Arial MT"/>
                <a:cs typeface="Arial MT"/>
              </a:rPr>
              <a:t> </a:t>
            </a:r>
            <a:r>
              <a:rPr sz="2200" dirty="0">
                <a:latin typeface="Arial MT"/>
                <a:cs typeface="Arial MT"/>
              </a:rPr>
              <a:t>to</a:t>
            </a:r>
            <a:r>
              <a:rPr sz="2200" spc="5" dirty="0">
                <a:latin typeface="Arial MT"/>
                <a:cs typeface="Arial MT"/>
              </a:rPr>
              <a:t> </a:t>
            </a:r>
            <a:r>
              <a:rPr sz="2200" dirty="0">
                <a:latin typeface="Arial MT"/>
                <a:cs typeface="Arial MT"/>
              </a:rPr>
              <a:t>the</a:t>
            </a:r>
            <a:r>
              <a:rPr sz="2200" spc="5" dirty="0">
                <a:latin typeface="Arial MT"/>
                <a:cs typeface="Arial MT"/>
              </a:rPr>
              <a:t> </a:t>
            </a:r>
            <a:r>
              <a:rPr sz="2200" u="heavy" spc="-5" dirty="0">
                <a:solidFill>
                  <a:srgbClr val="0000FF"/>
                </a:solidFill>
                <a:uFill>
                  <a:solidFill>
                    <a:srgbClr val="0000FF"/>
                  </a:solidFill>
                </a:uFill>
                <a:latin typeface="Arial MT"/>
                <a:cs typeface="Arial MT"/>
              </a:rPr>
              <a:t>line</a:t>
            </a:r>
            <a:r>
              <a:rPr sz="2200" u="heavy" spc="5" dirty="0">
                <a:solidFill>
                  <a:srgbClr val="0000FF"/>
                </a:solidFill>
                <a:uFill>
                  <a:solidFill>
                    <a:srgbClr val="0000FF"/>
                  </a:solidFill>
                </a:uFill>
                <a:latin typeface="Arial MT"/>
                <a:cs typeface="Arial MT"/>
              </a:rPr>
              <a:t> </a:t>
            </a:r>
            <a:r>
              <a:rPr sz="2200" u="heavy" dirty="0">
                <a:solidFill>
                  <a:srgbClr val="0000FF"/>
                </a:solidFill>
                <a:uFill>
                  <a:solidFill>
                    <a:srgbClr val="0000FF"/>
                  </a:solidFill>
                </a:uFill>
                <a:latin typeface="Arial MT"/>
                <a:cs typeface="Arial MT"/>
              </a:rPr>
              <a:t>of </a:t>
            </a:r>
            <a:r>
              <a:rPr sz="2200" u="heavy" spc="-5" dirty="0">
                <a:solidFill>
                  <a:srgbClr val="0000FF"/>
                </a:solidFill>
                <a:uFill>
                  <a:solidFill>
                    <a:srgbClr val="0000FF"/>
                  </a:solidFill>
                </a:uFill>
                <a:latin typeface="Arial MT"/>
                <a:cs typeface="Arial MT"/>
              </a:rPr>
              <a:t>action </a:t>
            </a:r>
            <a:r>
              <a:rPr sz="2200" spc="-595" dirty="0">
                <a:solidFill>
                  <a:srgbClr val="0000FF"/>
                </a:solidFill>
                <a:latin typeface="Arial MT"/>
                <a:cs typeface="Arial MT"/>
              </a:rPr>
              <a:t> </a:t>
            </a:r>
            <a:r>
              <a:rPr sz="2200" dirty="0">
                <a:latin typeface="Arial MT"/>
                <a:cs typeface="Arial MT"/>
              </a:rPr>
              <a:t>of</a:t>
            </a:r>
            <a:r>
              <a:rPr sz="2200" spc="-5" dirty="0">
                <a:latin typeface="Arial MT"/>
                <a:cs typeface="Arial MT"/>
              </a:rPr>
              <a:t> </a:t>
            </a:r>
            <a:r>
              <a:rPr sz="2200" dirty="0">
                <a:latin typeface="Arial MT"/>
                <a:cs typeface="Arial MT"/>
              </a:rPr>
              <a:t>the force.</a:t>
            </a:r>
            <a:endParaRPr sz="2200">
              <a:latin typeface="Arial MT"/>
              <a:cs typeface="Arial MT"/>
            </a:endParaRPr>
          </a:p>
          <a:p>
            <a:pPr marL="79375" marR="30480">
              <a:lnSpc>
                <a:spcPct val="101800"/>
              </a:lnSpc>
              <a:spcBef>
                <a:spcPts val="1610"/>
              </a:spcBef>
            </a:pPr>
            <a:r>
              <a:rPr sz="2200" dirty="0">
                <a:latin typeface="Arial MT"/>
                <a:cs typeface="Arial MT"/>
              </a:rPr>
              <a:t>In</a:t>
            </a:r>
            <a:r>
              <a:rPr sz="2200" spc="5" dirty="0">
                <a:latin typeface="Arial MT"/>
                <a:cs typeface="Arial MT"/>
              </a:rPr>
              <a:t> </a:t>
            </a:r>
            <a:r>
              <a:rPr sz="2200" spc="-5" dirty="0">
                <a:latin typeface="Arial MT"/>
                <a:cs typeface="Arial MT"/>
              </a:rPr>
              <a:t>2-D,</a:t>
            </a:r>
            <a:r>
              <a:rPr sz="2200" spc="5" dirty="0">
                <a:latin typeface="Arial MT"/>
                <a:cs typeface="Arial MT"/>
              </a:rPr>
              <a:t> </a:t>
            </a:r>
            <a:r>
              <a:rPr sz="2200" dirty="0">
                <a:latin typeface="Arial MT"/>
                <a:cs typeface="Arial MT"/>
              </a:rPr>
              <a:t>the</a:t>
            </a:r>
            <a:r>
              <a:rPr sz="2200" spc="10" dirty="0">
                <a:latin typeface="Arial MT"/>
                <a:cs typeface="Arial MT"/>
              </a:rPr>
              <a:t> </a:t>
            </a:r>
            <a:r>
              <a:rPr sz="2200" u="heavy" spc="-5" dirty="0">
                <a:solidFill>
                  <a:srgbClr val="0000FF"/>
                </a:solidFill>
                <a:uFill>
                  <a:solidFill>
                    <a:srgbClr val="0000FF"/>
                  </a:solidFill>
                </a:uFill>
                <a:latin typeface="Arial MT"/>
                <a:cs typeface="Arial MT"/>
              </a:rPr>
              <a:t>direction</a:t>
            </a:r>
            <a:r>
              <a:rPr sz="2200" spc="5" dirty="0">
                <a:solidFill>
                  <a:srgbClr val="0000FF"/>
                </a:solidFill>
                <a:latin typeface="Arial MT"/>
                <a:cs typeface="Arial MT"/>
              </a:rPr>
              <a:t> </a:t>
            </a:r>
            <a:r>
              <a:rPr sz="2200" dirty="0">
                <a:latin typeface="Arial MT"/>
                <a:cs typeface="Arial MT"/>
              </a:rPr>
              <a:t>of</a:t>
            </a:r>
            <a:r>
              <a:rPr sz="2200" spc="10" dirty="0">
                <a:latin typeface="Arial MT"/>
                <a:cs typeface="Arial MT"/>
              </a:rPr>
              <a:t> </a:t>
            </a:r>
            <a:r>
              <a:rPr sz="2200" dirty="0">
                <a:latin typeface="Arial MT"/>
                <a:cs typeface="Arial MT"/>
              </a:rPr>
              <a:t>M</a:t>
            </a:r>
            <a:r>
              <a:rPr sz="2250" baseline="-18518" dirty="0">
                <a:latin typeface="Arial MT"/>
                <a:cs typeface="Arial MT"/>
              </a:rPr>
              <a:t>O</a:t>
            </a:r>
            <a:r>
              <a:rPr sz="2250" spc="254" baseline="-18518" dirty="0">
                <a:latin typeface="Arial MT"/>
                <a:cs typeface="Arial MT"/>
              </a:rPr>
              <a:t> </a:t>
            </a:r>
            <a:r>
              <a:rPr sz="2200" spc="-5" dirty="0">
                <a:latin typeface="Arial MT"/>
                <a:cs typeface="Arial MT"/>
              </a:rPr>
              <a:t>is</a:t>
            </a:r>
            <a:r>
              <a:rPr sz="2200" spc="10" dirty="0">
                <a:latin typeface="Arial MT"/>
                <a:cs typeface="Arial MT"/>
              </a:rPr>
              <a:t> </a:t>
            </a:r>
            <a:r>
              <a:rPr sz="2200" spc="-5" dirty="0">
                <a:latin typeface="Arial MT"/>
                <a:cs typeface="Arial MT"/>
              </a:rPr>
              <a:t>either</a:t>
            </a:r>
            <a:r>
              <a:rPr sz="2200" spc="10" dirty="0">
                <a:latin typeface="Arial MT"/>
                <a:cs typeface="Arial MT"/>
              </a:rPr>
              <a:t> </a:t>
            </a:r>
            <a:r>
              <a:rPr sz="2200" spc="-5" dirty="0">
                <a:latin typeface="Arial MT"/>
                <a:cs typeface="Arial MT"/>
              </a:rPr>
              <a:t>clockwise</a:t>
            </a:r>
            <a:r>
              <a:rPr sz="2200" spc="10" dirty="0">
                <a:latin typeface="Arial MT"/>
                <a:cs typeface="Arial MT"/>
              </a:rPr>
              <a:t> </a:t>
            </a:r>
            <a:r>
              <a:rPr sz="2200" dirty="0">
                <a:latin typeface="Arial MT"/>
                <a:cs typeface="Arial MT"/>
              </a:rPr>
              <a:t>or</a:t>
            </a:r>
            <a:r>
              <a:rPr sz="2200" spc="10" dirty="0">
                <a:latin typeface="Arial MT"/>
                <a:cs typeface="Arial MT"/>
              </a:rPr>
              <a:t> </a:t>
            </a:r>
            <a:r>
              <a:rPr sz="2200" spc="-5" dirty="0">
                <a:latin typeface="Arial MT"/>
                <a:cs typeface="Arial MT"/>
              </a:rPr>
              <a:t>counterclockwise </a:t>
            </a:r>
            <a:r>
              <a:rPr sz="2200" spc="-595" dirty="0">
                <a:latin typeface="Arial MT"/>
                <a:cs typeface="Arial MT"/>
              </a:rPr>
              <a:t> </a:t>
            </a:r>
            <a:r>
              <a:rPr sz="2200" spc="-5" dirty="0">
                <a:latin typeface="Arial MT"/>
                <a:cs typeface="Arial MT"/>
              </a:rPr>
              <a:t>depending </a:t>
            </a:r>
            <a:r>
              <a:rPr sz="2200" dirty="0">
                <a:latin typeface="Arial MT"/>
                <a:cs typeface="Arial MT"/>
              </a:rPr>
              <a:t>on the tendency for</a:t>
            </a:r>
            <a:r>
              <a:rPr sz="2200" spc="5" dirty="0">
                <a:latin typeface="Arial MT"/>
                <a:cs typeface="Arial MT"/>
              </a:rPr>
              <a:t> </a:t>
            </a:r>
            <a:r>
              <a:rPr sz="2200" spc="-5" dirty="0">
                <a:latin typeface="Arial MT"/>
                <a:cs typeface="Arial MT"/>
              </a:rPr>
              <a:t>rotation.</a:t>
            </a:r>
            <a:endParaRPr sz="2200">
              <a:latin typeface="Arial MT"/>
              <a:cs typeface="Arial MT"/>
            </a:endParaRPr>
          </a:p>
        </p:txBody>
      </p:sp>
      <p:sp>
        <p:nvSpPr>
          <p:cNvPr id="23" name="object 23"/>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Moment</a:t>
            </a:r>
            <a:r>
              <a:rPr sz="2800" spc="-35" dirty="0">
                <a:solidFill>
                  <a:srgbClr val="BE5F00"/>
                </a:solidFill>
                <a:latin typeface="Arial MT"/>
                <a:cs typeface="Arial MT"/>
              </a:rPr>
              <a:t> </a:t>
            </a:r>
            <a:r>
              <a:rPr sz="2800" dirty="0">
                <a:solidFill>
                  <a:srgbClr val="BE5F00"/>
                </a:solidFill>
                <a:latin typeface="Arial MT"/>
                <a:cs typeface="Arial MT"/>
              </a:rPr>
              <a:t>in</a:t>
            </a:r>
            <a:r>
              <a:rPr sz="2800" spc="-20" dirty="0">
                <a:solidFill>
                  <a:srgbClr val="BE5F00"/>
                </a:solidFill>
                <a:latin typeface="Arial MT"/>
                <a:cs typeface="Arial MT"/>
              </a:rPr>
              <a:t> </a:t>
            </a:r>
            <a:r>
              <a:rPr sz="2800" dirty="0">
                <a:solidFill>
                  <a:srgbClr val="BE5F00"/>
                </a:solidFill>
                <a:latin typeface="Arial MT"/>
                <a:cs typeface="Arial MT"/>
              </a:rPr>
              <a:t>2-D</a:t>
            </a:r>
            <a:endParaRPr sz="2800">
              <a:latin typeface="Arial MT"/>
              <a:cs typeface="Arial M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6" name="object 6"/>
          <p:cNvSpPr txBox="1"/>
          <p:nvPr/>
        </p:nvSpPr>
        <p:spPr>
          <a:xfrm>
            <a:off x="3165855" y="371516"/>
            <a:ext cx="3955415" cy="337820"/>
          </a:xfrm>
          <a:prstGeom prst="rect">
            <a:avLst/>
          </a:prstGeom>
        </p:spPr>
        <p:txBody>
          <a:bodyPr vert="horz" wrap="square" lIns="0" tIns="0" rIns="0" bIns="0" rtlCol="0">
            <a:spAutoFit/>
          </a:bodyPr>
          <a:lstStyle/>
          <a:p>
            <a:pPr>
              <a:lnSpc>
                <a:spcPts val="2620"/>
              </a:lnSpc>
              <a:tabLst>
                <a:tab pos="2551430" algn="l"/>
              </a:tabLst>
            </a:pPr>
            <a:r>
              <a:rPr sz="2400" b="1" spc="-5" dirty="0">
                <a:solidFill>
                  <a:srgbClr val="66FF33"/>
                </a:solidFill>
                <a:latin typeface="Times New Roman"/>
                <a:cs typeface="Times New Roman"/>
              </a:rPr>
              <a:t>MOME</a:t>
            </a:r>
            <a:r>
              <a:rPr sz="2400" b="1" dirty="0">
                <a:solidFill>
                  <a:srgbClr val="66FF33"/>
                </a:solidFill>
                <a:latin typeface="Times New Roman"/>
                <a:cs typeface="Times New Roman"/>
              </a:rPr>
              <a:t>NT</a:t>
            </a:r>
            <a:r>
              <a:rPr sz="2400" b="1" spc="-45" dirty="0">
                <a:solidFill>
                  <a:srgbClr val="66FF33"/>
                </a:solidFill>
                <a:latin typeface="Times New Roman"/>
                <a:cs typeface="Times New Roman"/>
              </a:rPr>
              <a:t> </a:t>
            </a:r>
            <a:r>
              <a:rPr sz="2400" b="1" dirty="0">
                <a:solidFill>
                  <a:srgbClr val="66FF33"/>
                </a:solidFill>
                <a:latin typeface="Times New Roman"/>
                <a:cs typeface="Times New Roman"/>
              </a:rPr>
              <a:t>IN 2-D	</a:t>
            </a:r>
            <a:r>
              <a:rPr sz="2400" dirty="0">
                <a:latin typeface="Times New Roman"/>
                <a:cs typeface="Times New Roman"/>
              </a:rPr>
              <a:t>(</a:t>
            </a:r>
            <a:r>
              <a:rPr sz="2400" spc="-5" dirty="0">
                <a:latin typeface="Times New Roman"/>
                <a:cs typeface="Times New Roman"/>
              </a:rPr>
              <a:t>c</a:t>
            </a:r>
            <a:r>
              <a:rPr sz="2400" dirty="0">
                <a:latin typeface="Times New Roman"/>
                <a:cs typeface="Times New Roman"/>
              </a:rPr>
              <a:t>on</a:t>
            </a:r>
            <a:r>
              <a:rPr sz="2400" spc="-5" dirty="0">
                <a:latin typeface="Times New Roman"/>
                <a:cs typeface="Times New Roman"/>
              </a:rPr>
              <a:t>ti</a:t>
            </a:r>
            <a:r>
              <a:rPr sz="2400" dirty="0">
                <a:latin typeface="Times New Roman"/>
                <a:cs typeface="Times New Roman"/>
              </a:rPr>
              <a:t>nu</a:t>
            </a:r>
            <a:r>
              <a:rPr sz="2400" spc="-5" dirty="0">
                <a:latin typeface="Times New Roman"/>
                <a:cs typeface="Times New Roman"/>
              </a:rPr>
              <a:t>e</a:t>
            </a:r>
            <a:r>
              <a:rPr sz="2400" dirty="0">
                <a:latin typeface="Times New Roman"/>
                <a:cs typeface="Times New Roman"/>
              </a:rPr>
              <a:t>d)</a:t>
            </a:r>
            <a:endParaRPr sz="2400">
              <a:latin typeface="Times New Roman"/>
              <a:cs typeface="Times New Roman"/>
            </a:endParaRPr>
          </a:p>
        </p:txBody>
      </p:sp>
      <p:grpSp>
        <p:nvGrpSpPr>
          <p:cNvPr id="7" name="object 7"/>
          <p:cNvGrpSpPr/>
          <p:nvPr/>
        </p:nvGrpSpPr>
        <p:grpSpPr>
          <a:xfrm>
            <a:off x="-4762" y="904875"/>
            <a:ext cx="3218180" cy="5953125"/>
            <a:chOff x="-4762" y="904875"/>
            <a:chExt cx="3218180" cy="5953125"/>
          </a:xfrm>
        </p:grpSpPr>
        <p:pic>
          <p:nvPicPr>
            <p:cNvPr id="8" name="object 8"/>
            <p:cNvPicPr/>
            <p:nvPr/>
          </p:nvPicPr>
          <p:blipFill>
            <a:blip r:embed="rId2" cstate="print"/>
            <a:stretch>
              <a:fillRect/>
            </a:stretch>
          </p:blipFill>
          <p:spPr>
            <a:xfrm>
              <a:off x="0" y="6572250"/>
              <a:ext cx="285750" cy="285749"/>
            </a:xfrm>
            <a:prstGeom prst="rect">
              <a:avLst/>
            </a:prstGeom>
          </p:spPr>
        </p:pic>
        <p:sp>
          <p:nvSpPr>
            <p:cNvPr id="9" name="object 9"/>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3" name="object 13"/>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4" name="object 14"/>
            <p:cNvPicPr/>
            <p:nvPr/>
          </p:nvPicPr>
          <p:blipFill>
            <a:blip r:embed="rId3" cstate="print"/>
            <a:stretch>
              <a:fillRect/>
            </a:stretch>
          </p:blipFill>
          <p:spPr>
            <a:xfrm>
              <a:off x="28177" y="3965971"/>
              <a:ext cx="202406" cy="202406"/>
            </a:xfrm>
            <a:prstGeom prst="rect">
              <a:avLst/>
            </a:prstGeom>
          </p:spPr>
        </p:pic>
        <p:sp>
          <p:nvSpPr>
            <p:cNvPr id="15" name="object 15"/>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6" name="object 16"/>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9" name="object 19"/>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20" name="object 20"/>
            <p:cNvSpPr/>
            <p:nvPr/>
          </p:nvSpPr>
          <p:spPr>
            <a:xfrm>
              <a:off x="1440196" y="1167606"/>
              <a:ext cx="1510665" cy="854075"/>
            </a:xfrm>
            <a:custGeom>
              <a:avLst/>
              <a:gdLst/>
              <a:ahLst/>
              <a:cxnLst/>
              <a:rect l="l" t="t" r="r" b="b"/>
              <a:pathLst>
                <a:path w="1510664" h="854075">
                  <a:moveTo>
                    <a:pt x="0" y="0"/>
                  </a:moveTo>
                  <a:lnTo>
                    <a:pt x="1" y="853877"/>
                  </a:lnTo>
                </a:path>
                <a:path w="1510664" h="854075">
                  <a:moveTo>
                    <a:pt x="0" y="0"/>
                  </a:moveTo>
                  <a:lnTo>
                    <a:pt x="1510464" y="1"/>
                  </a:lnTo>
                </a:path>
              </a:pathLst>
            </a:custGeom>
            <a:ln w="38100">
              <a:solidFill>
                <a:srgbClr val="66FF33"/>
              </a:solidFill>
            </a:ln>
          </p:spPr>
          <p:txBody>
            <a:bodyPr wrap="square" lIns="0" tIns="0" rIns="0" bIns="0" rtlCol="0"/>
            <a:lstStyle/>
            <a:p>
              <a:endParaRPr/>
            </a:p>
          </p:txBody>
        </p:sp>
        <p:sp>
          <p:nvSpPr>
            <p:cNvPr id="21" name="object 21"/>
            <p:cNvSpPr/>
            <p:nvPr/>
          </p:nvSpPr>
          <p:spPr>
            <a:xfrm>
              <a:off x="1440196" y="2021483"/>
              <a:ext cx="328930" cy="328930"/>
            </a:xfrm>
            <a:custGeom>
              <a:avLst/>
              <a:gdLst/>
              <a:ahLst/>
              <a:cxnLst/>
              <a:rect l="l" t="t" r="r" b="b"/>
              <a:pathLst>
                <a:path w="328930" h="328930">
                  <a:moveTo>
                    <a:pt x="0" y="0"/>
                  </a:moveTo>
                  <a:lnTo>
                    <a:pt x="328362" y="328414"/>
                  </a:lnTo>
                </a:path>
              </a:pathLst>
            </a:custGeom>
            <a:ln w="9525">
              <a:solidFill>
                <a:srgbClr val="000000"/>
              </a:solidFill>
            </a:ln>
          </p:spPr>
          <p:txBody>
            <a:bodyPr wrap="square" lIns="0" tIns="0" rIns="0" bIns="0" rtlCol="0"/>
            <a:lstStyle/>
            <a:p>
              <a:endParaRPr/>
            </a:p>
          </p:txBody>
        </p:sp>
        <p:sp>
          <p:nvSpPr>
            <p:cNvPr id="22" name="object 22"/>
            <p:cNvSpPr/>
            <p:nvPr/>
          </p:nvSpPr>
          <p:spPr>
            <a:xfrm>
              <a:off x="1637214" y="1167605"/>
              <a:ext cx="1313815" cy="1313815"/>
            </a:xfrm>
            <a:custGeom>
              <a:avLst/>
              <a:gdLst/>
              <a:ahLst/>
              <a:cxnLst/>
              <a:rect l="l" t="t" r="r" b="b"/>
              <a:pathLst>
                <a:path w="1313814" h="1313814">
                  <a:moveTo>
                    <a:pt x="0" y="1313657"/>
                  </a:moveTo>
                  <a:lnTo>
                    <a:pt x="1313447" y="0"/>
                  </a:lnTo>
                </a:path>
              </a:pathLst>
            </a:custGeom>
            <a:ln w="9525">
              <a:solidFill>
                <a:srgbClr val="000000"/>
              </a:solidFill>
            </a:ln>
          </p:spPr>
          <p:txBody>
            <a:bodyPr wrap="square" lIns="0" tIns="0" rIns="0" bIns="0" rtlCol="0"/>
            <a:lstStyle/>
            <a:p>
              <a:endParaRPr/>
            </a:p>
          </p:txBody>
        </p:sp>
        <p:sp>
          <p:nvSpPr>
            <p:cNvPr id="23" name="object 23"/>
            <p:cNvSpPr/>
            <p:nvPr/>
          </p:nvSpPr>
          <p:spPr>
            <a:xfrm>
              <a:off x="2947294" y="904875"/>
              <a:ext cx="266065" cy="266700"/>
            </a:xfrm>
            <a:custGeom>
              <a:avLst/>
              <a:gdLst/>
              <a:ahLst/>
              <a:cxnLst/>
              <a:rect l="l" t="t" r="r" b="b"/>
              <a:pathLst>
                <a:path w="266064" h="266700">
                  <a:moveTo>
                    <a:pt x="208811" y="50518"/>
                  </a:moveTo>
                  <a:lnTo>
                    <a:pt x="0" y="259363"/>
                  </a:lnTo>
                  <a:lnTo>
                    <a:pt x="6736" y="266098"/>
                  </a:lnTo>
                  <a:lnTo>
                    <a:pt x="215547" y="57253"/>
                  </a:lnTo>
                  <a:lnTo>
                    <a:pt x="208811" y="50518"/>
                  </a:lnTo>
                  <a:close/>
                </a:path>
                <a:path w="266064" h="266700">
                  <a:moveTo>
                    <a:pt x="252214" y="41537"/>
                  </a:moveTo>
                  <a:lnTo>
                    <a:pt x="217791" y="41537"/>
                  </a:lnTo>
                  <a:lnTo>
                    <a:pt x="224527" y="48272"/>
                  </a:lnTo>
                  <a:lnTo>
                    <a:pt x="215547" y="57253"/>
                  </a:lnTo>
                  <a:lnTo>
                    <a:pt x="239121" y="80824"/>
                  </a:lnTo>
                  <a:lnTo>
                    <a:pt x="252214" y="41537"/>
                  </a:lnTo>
                  <a:close/>
                </a:path>
                <a:path w="266064" h="266700">
                  <a:moveTo>
                    <a:pt x="217791" y="41537"/>
                  </a:moveTo>
                  <a:lnTo>
                    <a:pt x="208811" y="50518"/>
                  </a:lnTo>
                  <a:lnTo>
                    <a:pt x="215547" y="57253"/>
                  </a:lnTo>
                  <a:lnTo>
                    <a:pt x="224527" y="48272"/>
                  </a:lnTo>
                  <a:lnTo>
                    <a:pt x="217791" y="41537"/>
                  </a:lnTo>
                  <a:close/>
                </a:path>
                <a:path w="266064" h="266700">
                  <a:moveTo>
                    <a:pt x="266057" y="0"/>
                  </a:moveTo>
                  <a:lnTo>
                    <a:pt x="185237" y="26946"/>
                  </a:lnTo>
                  <a:lnTo>
                    <a:pt x="208811" y="50518"/>
                  </a:lnTo>
                  <a:lnTo>
                    <a:pt x="217791" y="41537"/>
                  </a:lnTo>
                  <a:lnTo>
                    <a:pt x="252214" y="41537"/>
                  </a:lnTo>
                  <a:lnTo>
                    <a:pt x="266057" y="0"/>
                  </a:lnTo>
                  <a:close/>
                </a:path>
              </a:pathLst>
            </a:custGeom>
            <a:solidFill>
              <a:srgbClr val="000000"/>
            </a:solidFill>
          </p:spPr>
          <p:txBody>
            <a:bodyPr wrap="square" lIns="0" tIns="0" rIns="0" bIns="0" rtlCol="0"/>
            <a:lstStyle/>
            <a:p>
              <a:endParaRPr/>
            </a:p>
          </p:txBody>
        </p:sp>
      </p:grpSp>
      <p:sp>
        <p:nvSpPr>
          <p:cNvPr id="24" name="object 24"/>
          <p:cNvSpPr txBox="1"/>
          <p:nvPr/>
        </p:nvSpPr>
        <p:spPr>
          <a:xfrm>
            <a:off x="5511165" y="1391411"/>
            <a:ext cx="16383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Arial MT"/>
                <a:cs typeface="Arial MT"/>
              </a:rPr>
              <a:t>O</a:t>
            </a:r>
            <a:endParaRPr sz="1400">
              <a:latin typeface="Arial MT"/>
              <a:cs typeface="Arial MT"/>
            </a:endParaRPr>
          </a:p>
        </p:txBody>
      </p:sp>
      <p:sp>
        <p:nvSpPr>
          <p:cNvPr id="25" name="object 25"/>
          <p:cNvSpPr txBox="1"/>
          <p:nvPr/>
        </p:nvSpPr>
        <p:spPr>
          <a:xfrm>
            <a:off x="3660140" y="1250696"/>
            <a:ext cx="3592829" cy="345440"/>
          </a:xfrm>
          <a:prstGeom prst="rect">
            <a:avLst/>
          </a:prstGeom>
        </p:spPr>
        <p:txBody>
          <a:bodyPr vert="horz" wrap="square" lIns="0" tIns="12700" rIns="0" bIns="0" rtlCol="0">
            <a:spAutoFit/>
          </a:bodyPr>
          <a:lstStyle/>
          <a:p>
            <a:pPr marL="12700">
              <a:lnSpc>
                <a:spcPct val="100000"/>
              </a:lnSpc>
              <a:spcBef>
                <a:spcPts val="100"/>
              </a:spcBef>
              <a:tabLst>
                <a:tab pos="2075814" algn="l"/>
              </a:tabLst>
            </a:pPr>
            <a:r>
              <a:rPr sz="2100" spc="-5" dirty="0">
                <a:latin typeface="Arial MT"/>
                <a:cs typeface="Arial MT"/>
              </a:rPr>
              <a:t>For</a:t>
            </a:r>
            <a:r>
              <a:rPr sz="2100" dirty="0">
                <a:latin typeface="Arial MT"/>
                <a:cs typeface="Arial MT"/>
              </a:rPr>
              <a:t> </a:t>
            </a:r>
            <a:r>
              <a:rPr sz="2100" spc="-5" dirty="0">
                <a:latin typeface="Arial MT"/>
                <a:cs typeface="Arial MT"/>
              </a:rPr>
              <a:t>example,</a:t>
            </a:r>
            <a:r>
              <a:rPr sz="2100" spc="5" dirty="0">
                <a:latin typeface="Arial MT"/>
                <a:cs typeface="Arial MT"/>
              </a:rPr>
              <a:t> </a:t>
            </a:r>
            <a:r>
              <a:rPr sz="2100" dirty="0">
                <a:latin typeface="Arial MT"/>
                <a:cs typeface="Arial MT"/>
              </a:rPr>
              <a:t>M	=</a:t>
            </a:r>
            <a:r>
              <a:rPr sz="2100" spc="-25" dirty="0">
                <a:latin typeface="Arial MT"/>
                <a:cs typeface="Arial MT"/>
              </a:rPr>
              <a:t> </a:t>
            </a:r>
            <a:r>
              <a:rPr sz="2100" dirty="0">
                <a:latin typeface="Arial MT"/>
                <a:cs typeface="Arial MT"/>
              </a:rPr>
              <a:t>F</a:t>
            </a:r>
            <a:r>
              <a:rPr sz="2100" i="1" dirty="0">
                <a:latin typeface="Arial"/>
                <a:cs typeface="Arial"/>
              </a:rPr>
              <a:t>d</a:t>
            </a:r>
            <a:r>
              <a:rPr sz="2100" i="1" spc="-30" dirty="0">
                <a:latin typeface="Arial"/>
                <a:cs typeface="Arial"/>
              </a:rPr>
              <a:t> </a:t>
            </a:r>
            <a:r>
              <a:rPr sz="2100" spc="-10" dirty="0">
                <a:latin typeface="Arial MT"/>
                <a:cs typeface="Arial MT"/>
              </a:rPr>
              <a:t>and</a:t>
            </a:r>
            <a:r>
              <a:rPr sz="2100" spc="-30" dirty="0">
                <a:latin typeface="Arial MT"/>
                <a:cs typeface="Arial MT"/>
              </a:rPr>
              <a:t> </a:t>
            </a:r>
            <a:r>
              <a:rPr sz="2100" spc="-10" dirty="0">
                <a:latin typeface="Arial MT"/>
                <a:cs typeface="Arial MT"/>
              </a:rPr>
              <a:t>the</a:t>
            </a:r>
            <a:endParaRPr sz="2100">
              <a:latin typeface="Arial MT"/>
              <a:cs typeface="Arial MT"/>
            </a:endParaRPr>
          </a:p>
        </p:txBody>
      </p:sp>
      <p:sp>
        <p:nvSpPr>
          <p:cNvPr id="26" name="object 26"/>
          <p:cNvSpPr txBox="1"/>
          <p:nvPr/>
        </p:nvSpPr>
        <p:spPr>
          <a:xfrm>
            <a:off x="3660140" y="1582928"/>
            <a:ext cx="3471545" cy="345440"/>
          </a:xfrm>
          <a:prstGeom prst="rect">
            <a:avLst/>
          </a:prstGeom>
        </p:spPr>
        <p:txBody>
          <a:bodyPr vert="horz" wrap="square" lIns="0" tIns="12700" rIns="0" bIns="0" rtlCol="0">
            <a:spAutoFit/>
          </a:bodyPr>
          <a:lstStyle/>
          <a:p>
            <a:pPr marL="12700">
              <a:lnSpc>
                <a:spcPct val="100000"/>
              </a:lnSpc>
              <a:spcBef>
                <a:spcPts val="100"/>
              </a:spcBef>
            </a:pPr>
            <a:r>
              <a:rPr sz="2100" spc="-5" dirty="0">
                <a:latin typeface="Arial MT"/>
                <a:cs typeface="Arial MT"/>
              </a:rPr>
              <a:t>direction</a:t>
            </a:r>
            <a:r>
              <a:rPr sz="2100" spc="-40" dirty="0">
                <a:latin typeface="Arial MT"/>
                <a:cs typeface="Arial MT"/>
              </a:rPr>
              <a:t> </a:t>
            </a:r>
            <a:r>
              <a:rPr sz="2100" spc="-5" dirty="0">
                <a:latin typeface="Arial MT"/>
                <a:cs typeface="Arial MT"/>
              </a:rPr>
              <a:t>is</a:t>
            </a:r>
            <a:r>
              <a:rPr sz="2100" spc="-30" dirty="0">
                <a:latin typeface="Arial MT"/>
                <a:cs typeface="Arial MT"/>
              </a:rPr>
              <a:t> </a:t>
            </a:r>
            <a:r>
              <a:rPr sz="2100" spc="-5" dirty="0">
                <a:latin typeface="Arial MT"/>
                <a:cs typeface="Arial MT"/>
              </a:rPr>
              <a:t>counterclockwise.</a:t>
            </a:r>
            <a:endParaRPr sz="2100">
              <a:latin typeface="Arial MT"/>
              <a:cs typeface="Arial MT"/>
            </a:endParaRPr>
          </a:p>
        </p:txBody>
      </p:sp>
      <p:sp>
        <p:nvSpPr>
          <p:cNvPr id="27" name="object 27"/>
          <p:cNvSpPr txBox="1"/>
          <p:nvPr/>
        </p:nvSpPr>
        <p:spPr>
          <a:xfrm>
            <a:off x="632777" y="4701540"/>
            <a:ext cx="7880984" cy="1549400"/>
          </a:xfrm>
          <a:prstGeom prst="rect">
            <a:avLst/>
          </a:prstGeom>
        </p:spPr>
        <p:txBody>
          <a:bodyPr vert="horz" wrap="square" lIns="0" tIns="12700" rIns="0" bIns="0" rtlCol="0">
            <a:spAutoFit/>
          </a:bodyPr>
          <a:lstStyle/>
          <a:p>
            <a:pPr marL="63500" marR="55880">
              <a:lnSpc>
                <a:spcPct val="100000"/>
              </a:lnSpc>
              <a:spcBef>
                <a:spcPts val="100"/>
              </a:spcBef>
              <a:tabLst>
                <a:tab pos="1323975" algn="l"/>
                <a:tab pos="3154045" algn="l"/>
                <a:tab pos="4860290" algn="l"/>
              </a:tabLst>
            </a:pPr>
            <a:r>
              <a:rPr sz="2000" dirty="0">
                <a:latin typeface="Arial MT"/>
                <a:cs typeface="Arial MT"/>
              </a:rPr>
              <a:t>Using</a:t>
            </a:r>
            <a:r>
              <a:rPr sz="2000" spc="-5" dirty="0">
                <a:latin typeface="Arial MT"/>
                <a:cs typeface="Arial MT"/>
              </a:rPr>
              <a:t> this</a:t>
            </a:r>
            <a:r>
              <a:rPr sz="2000" dirty="0">
                <a:latin typeface="Arial MT"/>
                <a:cs typeface="Arial MT"/>
              </a:rPr>
              <a:t> </a:t>
            </a:r>
            <a:r>
              <a:rPr sz="2000" spc="-5" dirty="0">
                <a:latin typeface="Arial MT"/>
                <a:cs typeface="Arial MT"/>
              </a:rPr>
              <a:t>approach, M</a:t>
            </a:r>
            <a:r>
              <a:rPr sz="1950" spc="-7" baseline="-17094" dirty="0">
                <a:latin typeface="Arial MT"/>
                <a:cs typeface="Arial MT"/>
              </a:rPr>
              <a:t>O</a:t>
            </a:r>
            <a:r>
              <a:rPr sz="1950" spc="330" baseline="-17094" dirty="0">
                <a:latin typeface="Arial MT"/>
                <a:cs typeface="Arial MT"/>
              </a:rPr>
              <a:t> </a:t>
            </a:r>
            <a:r>
              <a:rPr sz="2000" dirty="0">
                <a:latin typeface="Arial MT"/>
                <a:cs typeface="Arial MT"/>
              </a:rPr>
              <a:t>=</a:t>
            </a:r>
            <a:r>
              <a:rPr sz="2000" spc="-5" dirty="0">
                <a:latin typeface="Arial MT"/>
                <a:cs typeface="Arial MT"/>
              </a:rPr>
              <a:t> (F</a:t>
            </a:r>
            <a:r>
              <a:rPr sz="1950" spc="-7" baseline="-17094" dirty="0">
                <a:latin typeface="Arial MT"/>
                <a:cs typeface="Arial MT"/>
              </a:rPr>
              <a:t>Y</a:t>
            </a:r>
            <a:r>
              <a:rPr sz="1950" spc="284" baseline="-17094" dirty="0">
                <a:latin typeface="Arial MT"/>
                <a:cs typeface="Arial MT"/>
              </a:rPr>
              <a:t> </a:t>
            </a:r>
            <a:r>
              <a:rPr sz="2000" dirty="0">
                <a:latin typeface="Arial MT"/>
                <a:cs typeface="Arial MT"/>
              </a:rPr>
              <a:t>a) –</a:t>
            </a:r>
            <a:r>
              <a:rPr sz="2000" spc="-5" dirty="0">
                <a:latin typeface="Arial MT"/>
                <a:cs typeface="Arial MT"/>
              </a:rPr>
              <a:t> (F</a:t>
            </a:r>
            <a:r>
              <a:rPr sz="1950" spc="-7" baseline="-17094" dirty="0">
                <a:latin typeface="Arial MT"/>
                <a:cs typeface="Arial MT"/>
              </a:rPr>
              <a:t>X</a:t>
            </a:r>
            <a:r>
              <a:rPr sz="1950" spc="322" baseline="-17094" dirty="0">
                <a:latin typeface="Arial MT"/>
                <a:cs typeface="Arial MT"/>
              </a:rPr>
              <a:t> </a:t>
            </a:r>
            <a:r>
              <a:rPr sz="2000" spc="-5" dirty="0">
                <a:latin typeface="Arial MT"/>
                <a:cs typeface="Arial MT"/>
              </a:rPr>
              <a:t>b).	Note</a:t>
            </a:r>
            <a:r>
              <a:rPr sz="2000" spc="-15" dirty="0">
                <a:latin typeface="Arial MT"/>
                <a:cs typeface="Arial MT"/>
              </a:rPr>
              <a:t> </a:t>
            </a:r>
            <a:r>
              <a:rPr sz="2000" spc="-5" dirty="0">
                <a:latin typeface="Arial MT"/>
                <a:cs typeface="Arial MT"/>
              </a:rPr>
              <a:t>the</a:t>
            </a:r>
            <a:r>
              <a:rPr sz="2000" spc="-20" dirty="0">
                <a:latin typeface="Arial MT"/>
                <a:cs typeface="Arial MT"/>
              </a:rPr>
              <a:t> </a:t>
            </a:r>
            <a:r>
              <a:rPr sz="2000" spc="-10" dirty="0">
                <a:latin typeface="Arial MT"/>
                <a:cs typeface="Arial MT"/>
              </a:rPr>
              <a:t>different</a:t>
            </a:r>
            <a:r>
              <a:rPr sz="2000" spc="-25" dirty="0">
                <a:latin typeface="Arial MT"/>
                <a:cs typeface="Arial MT"/>
              </a:rPr>
              <a:t> </a:t>
            </a:r>
            <a:r>
              <a:rPr sz="2000" dirty="0">
                <a:latin typeface="Arial MT"/>
                <a:cs typeface="Arial MT"/>
              </a:rPr>
              <a:t>signs</a:t>
            </a:r>
            <a:r>
              <a:rPr sz="2000" spc="-20" dirty="0">
                <a:latin typeface="Arial MT"/>
                <a:cs typeface="Arial MT"/>
              </a:rPr>
              <a:t> </a:t>
            </a:r>
            <a:r>
              <a:rPr sz="2000" dirty="0">
                <a:latin typeface="Arial MT"/>
                <a:cs typeface="Arial MT"/>
              </a:rPr>
              <a:t>on </a:t>
            </a:r>
            <a:r>
              <a:rPr sz="2000" spc="-540" dirty="0">
                <a:latin typeface="Arial MT"/>
                <a:cs typeface="Arial MT"/>
              </a:rPr>
              <a:t> </a:t>
            </a:r>
            <a:r>
              <a:rPr sz="2000" spc="-5" dirty="0">
                <a:latin typeface="Arial MT"/>
                <a:cs typeface="Arial MT"/>
              </a:rPr>
              <a:t>the terms!	</a:t>
            </a:r>
            <a:r>
              <a:rPr sz="2000" dirty="0">
                <a:solidFill>
                  <a:srgbClr val="0000FF"/>
                </a:solidFill>
                <a:latin typeface="Arial MT"/>
                <a:cs typeface="Arial MT"/>
              </a:rPr>
              <a:t>The </a:t>
            </a:r>
            <a:r>
              <a:rPr sz="2000" spc="-5" dirty="0">
                <a:solidFill>
                  <a:srgbClr val="0000FF"/>
                </a:solidFill>
                <a:latin typeface="Arial MT"/>
                <a:cs typeface="Arial MT"/>
              </a:rPr>
              <a:t>typical </a:t>
            </a:r>
            <a:r>
              <a:rPr sz="2000" dirty="0">
                <a:solidFill>
                  <a:srgbClr val="0000FF"/>
                </a:solidFill>
                <a:latin typeface="Arial MT"/>
                <a:cs typeface="Arial MT"/>
              </a:rPr>
              <a:t>sign </a:t>
            </a:r>
            <a:r>
              <a:rPr sz="2000" spc="-5" dirty="0">
                <a:solidFill>
                  <a:srgbClr val="0000FF"/>
                </a:solidFill>
                <a:latin typeface="Arial MT"/>
                <a:cs typeface="Arial MT"/>
              </a:rPr>
              <a:t>convention for </a:t>
            </a:r>
            <a:r>
              <a:rPr sz="2000" dirty="0">
                <a:solidFill>
                  <a:srgbClr val="0000FF"/>
                </a:solidFill>
                <a:latin typeface="Arial MT"/>
                <a:cs typeface="Arial MT"/>
              </a:rPr>
              <a:t>a </a:t>
            </a:r>
            <a:r>
              <a:rPr sz="2000" spc="-5" dirty="0">
                <a:solidFill>
                  <a:srgbClr val="0000FF"/>
                </a:solidFill>
                <a:latin typeface="Arial MT"/>
                <a:cs typeface="Arial MT"/>
              </a:rPr>
              <a:t>moment </a:t>
            </a:r>
            <a:r>
              <a:rPr sz="2000" dirty="0">
                <a:solidFill>
                  <a:srgbClr val="0000FF"/>
                </a:solidFill>
                <a:latin typeface="Arial MT"/>
                <a:cs typeface="Arial MT"/>
              </a:rPr>
              <a:t>in </a:t>
            </a:r>
            <a:r>
              <a:rPr sz="2000" spc="-5" dirty="0">
                <a:solidFill>
                  <a:srgbClr val="0000FF"/>
                </a:solidFill>
                <a:latin typeface="Arial MT"/>
                <a:cs typeface="Arial MT"/>
              </a:rPr>
              <a:t>2-D </a:t>
            </a:r>
            <a:r>
              <a:rPr sz="2000" dirty="0">
                <a:solidFill>
                  <a:srgbClr val="0000FF"/>
                </a:solidFill>
                <a:latin typeface="Arial MT"/>
                <a:cs typeface="Arial MT"/>
              </a:rPr>
              <a:t>is </a:t>
            </a:r>
            <a:r>
              <a:rPr sz="2000" spc="-5" dirty="0">
                <a:solidFill>
                  <a:srgbClr val="0000FF"/>
                </a:solidFill>
                <a:latin typeface="Arial MT"/>
                <a:cs typeface="Arial MT"/>
              </a:rPr>
              <a:t>that </a:t>
            </a:r>
            <a:r>
              <a:rPr sz="2000" dirty="0">
                <a:solidFill>
                  <a:srgbClr val="0000FF"/>
                </a:solidFill>
                <a:latin typeface="Arial MT"/>
                <a:cs typeface="Arial MT"/>
              </a:rPr>
              <a:t> </a:t>
            </a:r>
            <a:r>
              <a:rPr sz="2000" spc="-5" dirty="0">
                <a:solidFill>
                  <a:srgbClr val="0000FF"/>
                </a:solidFill>
                <a:latin typeface="Arial MT"/>
                <a:cs typeface="Arial MT"/>
              </a:rPr>
              <a:t>counter-clockwise</a:t>
            </a:r>
            <a:r>
              <a:rPr sz="2000" spc="5" dirty="0">
                <a:solidFill>
                  <a:srgbClr val="0000FF"/>
                </a:solidFill>
                <a:latin typeface="Arial MT"/>
                <a:cs typeface="Arial MT"/>
              </a:rPr>
              <a:t> </a:t>
            </a:r>
            <a:r>
              <a:rPr sz="2000" dirty="0">
                <a:solidFill>
                  <a:srgbClr val="0000FF"/>
                </a:solidFill>
                <a:latin typeface="Arial MT"/>
                <a:cs typeface="Arial MT"/>
              </a:rPr>
              <a:t>is</a:t>
            </a:r>
            <a:r>
              <a:rPr sz="2000" spc="5" dirty="0">
                <a:solidFill>
                  <a:srgbClr val="0000FF"/>
                </a:solidFill>
                <a:latin typeface="Arial MT"/>
                <a:cs typeface="Arial MT"/>
              </a:rPr>
              <a:t> </a:t>
            </a:r>
            <a:r>
              <a:rPr sz="2000" dirty="0">
                <a:solidFill>
                  <a:srgbClr val="0000FF"/>
                </a:solidFill>
                <a:latin typeface="Arial MT"/>
                <a:cs typeface="Arial MT"/>
              </a:rPr>
              <a:t>considered</a:t>
            </a:r>
            <a:r>
              <a:rPr sz="2000" spc="5" dirty="0">
                <a:solidFill>
                  <a:srgbClr val="0000FF"/>
                </a:solidFill>
                <a:latin typeface="Arial MT"/>
                <a:cs typeface="Arial MT"/>
              </a:rPr>
              <a:t> </a:t>
            </a:r>
            <a:r>
              <a:rPr sz="2000" dirty="0">
                <a:solidFill>
                  <a:srgbClr val="0000FF"/>
                </a:solidFill>
                <a:latin typeface="Arial MT"/>
                <a:cs typeface="Arial MT"/>
              </a:rPr>
              <a:t>positive.	</a:t>
            </a:r>
            <a:r>
              <a:rPr sz="2000" spc="-20" dirty="0">
                <a:latin typeface="Arial MT"/>
                <a:cs typeface="Arial MT"/>
              </a:rPr>
              <a:t>We </a:t>
            </a:r>
            <a:r>
              <a:rPr sz="2000" dirty="0">
                <a:latin typeface="Arial MT"/>
                <a:cs typeface="Arial MT"/>
              </a:rPr>
              <a:t>can </a:t>
            </a:r>
            <a:r>
              <a:rPr sz="2000" spc="-5" dirty="0">
                <a:latin typeface="Arial MT"/>
                <a:cs typeface="Arial MT"/>
              </a:rPr>
              <a:t>determine the </a:t>
            </a:r>
            <a:r>
              <a:rPr sz="2000" dirty="0">
                <a:latin typeface="Arial MT"/>
                <a:cs typeface="Arial MT"/>
              </a:rPr>
              <a:t> </a:t>
            </a:r>
            <a:r>
              <a:rPr sz="2000" spc="-5" dirty="0">
                <a:latin typeface="Arial MT"/>
                <a:cs typeface="Arial MT"/>
              </a:rPr>
              <a:t>direction </a:t>
            </a:r>
            <a:r>
              <a:rPr sz="2000" dirty="0">
                <a:latin typeface="Arial MT"/>
                <a:cs typeface="Arial MT"/>
              </a:rPr>
              <a:t>of </a:t>
            </a:r>
            <a:r>
              <a:rPr sz="2000" spc="-5" dirty="0">
                <a:latin typeface="Arial MT"/>
                <a:cs typeface="Arial MT"/>
              </a:rPr>
              <a:t>rotation </a:t>
            </a:r>
            <a:r>
              <a:rPr sz="2000" dirty="0">
                <a:latin typeface="Arial MT"/>
                <a:cs typeface="Arial MT"/>
              </a:rPr>
              <a:t>by imagining </a:t>
            </a:r>
            <a:r>
              <a:rPr sz="2000" spc="-5" dirty="0">
                <a:latin typeface="Arial MT"/>
                <a:cs typeface="Arial MT"/>
              </a:rPr>
              <a:t>the </a:t>
            </a:r>
            <a:r>
              <a:rPr sz="2000" dirty="0">
                <a:latin typeface="Arial MT"/>
                <a:cs typeface="Arial MT"/>
              </a:rPr>
              <a:t>body pinned at O and deciding </a:t>
            </a:r>
            <a:r>
              <a:rPr sz="2000" spc="5" dirty="0">
                <a:latin typeface="Arial MT"/>
                <a:cs typeface="Arial MT"/>
              </a:rPr>
              <a:t> </a:t>
            </a:r>
            <a:r>
              <a:rPr sz="2000" dirty="0">
                <a:latin typeface="Arial MT"/>
                <a:cs typeface="Arial MT"/>
              </a:rPr>
              <a:t>which</a:t>
            </a:r>
            <a:r>
              <a:rPr sz="2000" spc="-5" dirty="0">
                <a:latin typeface="Arial MT"/>
                <a:cs typeface="Arial MT"/>
              </a:rPr>
              <a:t> </a:t>
            </a:r>
            <a:r>
              <a:rPr sz="2000" dirty="0">
                <a:latin typeface="Arial MT"/>
                <a:cs typeface="Arial MT"/>
              </a:rPr>
              <a:t>way</a:t>
            </a:r>
            <a:r>
              <a:rPr sz="2000" spc="-10" dirty="0">
                <a:latin typeface="Arial MT"/>
                <a:cs typeface="Arial MT"/>
              </a:rPr>
              <a:t> </a:t>
            </a:r>
            <a:r>
              <a:rPr sz="2000" spc="-5" dirty="0">
                <a:latin typeface="Arial MT"/>
                <a:cs typeface="Arial MT"/>
              </a:rPr>
              <a:t>the </a:t>
            </a:r>
            <a:r>
              <a:rPr sz="2000" dirty="0">
                <a:latin typeface="Arial MT"/>
                <a:cs typeface="Arial MT"/>
              </a:rPr>
              <a:t>body</a:t>
            </a:r>
            <a:r>
              <a:rPr sz="2000" spc="-5" dirty="0">
                <a:latin typeface="Arial MT"/>
                <a:cs typeface="Arial MT"/>
              </a:rPr>
              <a:t> </a:t>
            </a:r>
            <a:r>
              <a:rPr sz="2000" dirty="0">
                <a:latin typeface="Arial MT"/>
                <a:cs typeface="Arial MT"/>
              </a:rPr>
              <a:t>would	</a:t>
            </a:r>
            <a:r>
              <a:rPr sz="2000" spc="-5" dirty="0">
                <a:latin typeface="Arial MT"/>
                <a:cs typeface="Arial MT"/>
              </a:rPr>
              <a:t>rotate</a:t>
            </a:r>
            <a:r>
              <a:rPr sz="2000" spc="-10" dirty="0">
                <a:latin typeface="Arial MT"/>
                <a:cs typeface="Arial MT"/>
              </a:rPr>
              <a:t> </a:t>
            </a:r>
            <a:r>
              <a:rPr sz="2000" dirty="0">
                <a:latin typeface="Arial MT"/>
                <a:cs typeface="Arial MT"/>
              </a:rPr>
              <a:t>because</a:t>
            </a:r>
            <a:r>
              <a:rPr sz="2000" spc="-15" dirty="0">
                <a:latin typeface="Arial MT"/>
                <a:cs typeface="Arial MT"/>
              </a:rPr>
              <a:t> </a:t>
            </a:r>
            <a:r>
              <a:rPr sz="2000" dirty="0">
                <a:latin typeface="Arial MT"/>
                <a:cs typeface="Arial MT"/>
              </a:rPr>
              <a:t>of</a:t>
            </a:r>
            <a:r>
              <a:rPr sz="2000" spc="-15" dirty="0">
                <a:latin typeface="Arial MT"/>
                <a:cs typeface="Arial MT"/>
              </a:rPr>
              <a:t> </a:t>
            </a:r>
            <a:r>
              <a:rPr sz="2000" spc="-5" dirty="0">
                <a:latin typeface="Arial MT"/>
                <a:cs typeface="Arial MT"/>
              </a:rPr>
              <a:t>the</a:t>
            </a:r>
            <a:r>
              <a:rPr sz="2000" spc="-15" dirty="0">
                <a:latin typeface="Arial MT"/>
                <a:cs typeface="Arial MT"/>
              </a:rPr>
              <a:t> </a:t>
            </a:r>
            <a:r>
              <a:rPr sz="2000" spc="-5" dirty="0">
                <a:latin typeface="Arial MT"/>
                <a:cs typeface="Arial MT"/>
              </a:rPr>
              <a:t>force.</a:t>
            </a:r>
            <a:endParaRPr sz="2000">
              <a:latin typeface="Arial MT"/>
              <a:cs typeface="Arial MT"/>
            </a:endParaRPr>
          </a:p>
        </p:txBody>
      </p:sp>
      <p:sp>
        <p:nvSpPr>
          <p:cNvPr id="28" name="object 28"/>
          <p:cNvSpPr txBox="1"/>
          <p:nvPr/>
        </p:nvSpPr>
        <p:spPr>
          <a:xfrm>
            <a:off x="3226418" y="990091"/>
            <a:ext cx="19494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F</a:t>
            </a:r>
            <a:endParaRPr sz="2400">
              <a:latin typeface="Times New Roman"/>
              <a:cs typeface="Times New Roman"/>
            </a:endParaRPr>
          </a:p>
        </p:txBody>
      </p:sp>
      <p:sp>
        <p:nvSpPr>
          <p:cNvPr id="29" name="object 29"/>
          <p:cNvSpPr txBox="1"/>
          <p:nvPr/>
        </p:nvSpPr>
        <p:spPr>
          <a:xfrm>
            <a:off x="1847298" y="1188211"/>
            <a:ext cx="16129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a</a:t>
            </a:r>
            <a:endParaRPr sz="2400">
              <a:latin typeface="Times New Roman"/>
              <a:cs typeface="Times New Roman"/>
            </a:endParaRPr>
          </a:p>
        </p:txBody>
      </p:sp>
      <p:sp>
        <p:nvSpPr>
          <p:cNvPr id="30" name="object 30"/>
          <p:cNvSpPr txBox="1"/>
          <p:nvPr/>
        </p:nvSpPr>
        <p:spPr>
          <a:xfrm>
            <a:off x="1124903" y="1386332"/>
            <a:ext cx="17780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b</a:t>
            </a:r>
            <a:endParaRPr sz="2400">
              <a:latin typeface="Times New Roman"/>
              <a:cs typeface="Times New Roman"/>
            </a:endParaRPr>
          </a:p>
        </p:txBody>
      </p:sp>
      <p:sp>
        <p:nvSpPr>
          <p:cNvPr id="31" name="object 31"/>
          <p:cNvSpPr txBox="1"/>
          <p:nvPr/>
        </p:nvSpPr>
        <p:spPr>
          <a:xfrm>
            <a:off x="650240" y="2108708"/>
            <a:ext cx="8014970" cy="887094"/>
          </a:xfrm>
          <a:prstGeom prst="rect">
            <a:avLst/>
          </a:prstGeom>
        </p:spPr>
        <p:txBody>
          <a:bodyPr vert="horz" wrap="square" lIns="0" tIns="12700" rIns="0" bIns="0" rtlCol="0">
            <a:spAutoFit/>
          </a:bodyPr>
          <a:lstStyle/>
          <a:p>
            <a:pPr marL="683895">
              <a:lnSpc>
                <a:spcPct val="100000"/>
              </a:lnSpc>
              <a:spcBef>
                <a:spcPts val="100"/>
              </a:spcBef>
            </a:pPr>
            <a:r>
              <a:rPr sz="2400" dirty="0">
                <a:latin typeface="Times New Roman"/>
                <a:cs typeface="Times New Roman"/>
              </a:rPr>
              <a:t>d</a:t>
            </a:r>
            <a:endParaRPr sz="2400">
              <a:latin typeface="Times New Roman"/>
              <a:cs typeface="Times New Roman"/>
            </a:endParaRPr>
          </a:p>
          <a:p>
            <a:pPr marL="50800">
              <a:lnSpc>
                <a:spcPct val="100000"/>
              </a:lnSpc>
              <a:spcBef>
                <a:spcPts val="1500"/>
              </a:spcBef>
            </a:pPr>
            <a:r>
              <a:rPr sz="2000" spc="-10" dirty="0">
                <a:latin typeface="Arial MT"/>
                <a:cs typeface="Arial MT"/>
              </a:rPr>
              <a:t>Often </a:t>
            </a:r>
            <a:r>
              <a:rPr sz="2000" dirty="0">
                <a:latin typeface="Arial MT"/>
                <a:cs typeface="Arial MT"/>
              </a:rPr>
              <a:t>it</a:t>
            </a:r>
            <a:r>
              <a:rPr sz="2000" spc="-15" dirty="0">
                <a:latin typeface="Arial MT"/>
                <a:cs typeface="Arial MT"/>
              </a:rPr>
              <a:t> </a:t>
            </a:r>
            <a:r>
              <a:rPr sz="2000" dirty="0">
                <a:latin typeface="Arial MT"/>
                <a:cs typeface="Arial MT"/>
              </a:rPr>
              <a:t>is</a:t>
            </a:r>
            <a:r>
              <a:rPr sz="2000" spc="-10" dirty="0">
                <a:latin typeface="Arial MT"/>
                <a:cs typeface="Arial MT"/>
              </a:rPr>
              <a:t> </a:t>
            </a:r>
            <a:r>
              <a:rPr sz="2000" dirty="0">
                <a:latin typeface="Arial MT"/>
                <a:cs typeface="Arial MT"/>
              </a:rPr>
              <a:t>easier</a:t>
            </a:r>
            <a:r>
              <a:rPr sz="2000" spc="-10" dirty="0">
                <a:latin typeface="Arial MT"/>
                <a:cs typeface="Arial MT"/>
              </a:rPr>
              <a:t> </a:t>
            </a:r>
            <a:r>
              <a:rPr sz="2000" spc="-5" dirty="0">
                <a:latin typeface="Arial MT"/>
                <a:cs typeface="Arial MT"/>
              </a:rPr>
              <a:t>to determine</a:t>
            </a:r>
            <a:r>
              <a:rPr sz="2000" spc="-10" dirty="0">
                <a:latin typeface="Arial MT"/>
                <a:cs typeface="Arial MT"/>
              </a:rPr>
              <a:t> </a:t>
            </a:r>
            <a:r>
              <a:rPr sz="2000" spc="-5" dirty="0">
                <a:latin typeface="Arial MT"/>
                <a:cs typeface="Arial MT"/>
              </a:rPr>
              <a:t>M</a:t>
            </a:r>
            <a:r>
              <a:rPr sz="1950" spc="-7" baseline="-17094" dirty="0">
                <a:latin typeface="Arial MT"/>
                <a:cs typeface="Arial MT"/>
              </a:rPr>
              <a:t>O</a:t>
            </a:r>
            <a:r>
              <a:rPr sz="1950" spc="315" baseline="-17094" dirty="0">
                <a:latin typeface="Arial MT"/>
                <a:cs typeface="Arial MT"/>
              </a:rPr>
              <a:t> </a:t>
            </a:r>
            <a:r>
              <a:rPr sz="2000" dirty="0">
                <a:latin typeface="Arial MT"/>
                <a:cs typeface="Arial MT"/>
              </a:rPr>
              <a:t>by</a:t>
            </a:r>
            <a:r>
              <a:rPr sz="2000" spc="-10" dirty="0">
                <a:latin typeface="Arial MT"/>
                <a:cs typeface="Arial MT"/>
              </a:rPr>
              <a:t> </a:t>
            </a:r>
            <a:r>
              <a:rPr sz="2000" dirty="0">
                <a:latin typeface="Arial MT"/>
                <a:cs typeface="Arial MT"/>
              </a:rPr>
              <a:t>using</a:t>
            </a:r>
            <a:r>
              <a:rPr sz="2000" spc="-5" dirty="0">
                <a:latin typeface="Arial MT"/>
                <a:cs typeface="Arial MT"/>
              </a:rPr>
              <a:t> components</a:t>
            </a:r>
            <a:r>
              <a:rPr sz="2000" spc="-10" dirty="0">
                <a:latin typeface="Arial MT"/>
                <a:cs typeface="Arial MT"/>
              </a:rPr>
              <a:t> </a:t>
            </a:r>
            <a:r>
              <a:rPr sz="2000" dirty="0">
                <a:latin typeface="Arial MT"/>
                <a:cs typeface="Arial MT"/>
              </a:rPr>
              <a:t>of</a:t>
            </a:r>
            <a:r>
              <a:rPr sz="2000" spc="-15" dirty="0">
                <a:latin typeface="Arial MT"/>
                <a:cs typeface="Arial MT"/>
              </a:rPr>
              <a:t> </a:t>
            </a:r>
            <a:r>
              <a:rPr sz="2000" b="1" i="1" dirty="0">
                <a:solidFill>
                  <a:srgbClr val="0000FF"/>
                </a:solidFill>
                <a:latin typeface="Arial"/>
                <a:cs typeface="Arial"/>
              </a:rPr>
              <a:t>F</a:t>
            </a:r>
            <a:r>
              <a:rPr sz="2000" b="1" i="1" spc="-5" dirty="0">
                <a:solidFill>
                  <a:srgbClr val="0000FF"/>
                </a:solidFill>
                <a:latin typeface="Arial"/>
                <a:cs typeface="Arial"/>
              </a:rPr>
              <a:t> </a:t>
            </a:r>
            <a:r>
              <a:rPr sz="2000" dirty="0">
                <a:latin typeface="Arial MT"/>
                <a:cs typeface="Arial MT"/>
              </a:rPr>
              <a:t>as</a:t>
            </a:r>
            <a:r>
              <a:rPr sz="2000" spc="-5" dirty="0">
                <a:latin typeface="Arial MT"/>
                <a:cs typeface="Arial MT"/>
              </a:rPr>
              <a:t> </a:t>
            </a:r>
            <a:r>
              <a:rPr sz="2000" dirty="0">
                <a:latin typeface="Arial MT"/>
                <a:cs typeface="Arial MT"/>
              </a:rPr>
              <a:t>shown.</a:t>
            </a:r>
            <a:endParaRPr sz="2000">
              <a:latin typeface="Arial MT"/>
              <a:cs typeface="Arial MT"/>
            </a:endParaRPr>
          </a:p>
        </p:txBody>
      </p:sp>
      <p:sp>
        <p:nvSpPr>
          <p:cNvPr id="32" name="object 32"/>
          <p:cNvSpPr txBox="1"/>
          <p:nvPr/>
        </p:nvSpPr>
        <p:spPr>
          <a:xfrm>
            <a:off x="1190575" y="1779523"/>
            <a:ext cx="24574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O</a:t>
            </a:r>
            <a:endParaRPr sz="2400">
              <a:latin typeface="Times New Roman"/>
              <a:cs typeface="Times New Roman"/>
            </a:endParaRPr>
          </a:p>
        </p:txBody>
      </p:sp>
      <p:grpSp>
        <p:nvGrpSpPr>
          <p:cNvPr id="33" name="object 33"/>
          <p:cNvGrpSpPr/>
          <p:nvPr/>
        </p:nvGrpSpPr>
        <p:grpSpPr>
          <a:xfrm>
            <a:off x="1632451" y="2016720"/>
            <a:ext cx="305435" cy="173990"/>
            <a:chOff x="1632451" y="2016720"/>
            <a:chExt cx="305435" cy="173990"/>
          </a:xfrm>
        </p:grpSpPr>
        <p:sp>
          <p:nvSpPr>
            <p:cNvPr id="34" name="object 34"/>
            <p:cNvSpPr/>
            <p:nvPr/>
          </p:nvSpPr>
          <p:spPr>
            <a:xfrm>
              <a:off x="1637214" y="2037904"/>
              <a:ext cx="131445" cy="131445"/>
            </a:xfrm>
            <a:custGeom>
              <a:avLst/>
              <a:gdLst/>
              <a:ahLst/>
              <a:cxnLst/>
              <a:rect l="l" t="t" r="r" b="b"/>
              <a:pathLst>
                <a:path w="131444" h="131444">
                  <a:moveTo>
                    <a:pt x="0" y="131366"/>
                  </a:moveTo>
                  <a:lnTo>
                    <a:pt x="131345" y="0"/>
                  </a:lnTo>
                </a:path>
              </a:pathLst>
            </a:custGeom>
            <a:ln w="9525">
              <a:solidFill>
                <a:srgbClr val="000000"/>
              </a:solidFill>
            </a:ln>
          </p:spPr>
          <p:txBody>
            <a:bodyPr wrap="square" lIns="0" tIns="0" rIns="0" bIns="0" rtlCol="0"/>
            <a:lstStyle/>
            <a:p>
              <a:endParaRPr/>
            </a:p>
          </p:txBody>
        </p:sp>
        <p:sp>
          <p:nvSpPr>
            <p:cNvPr id="35" name="object 35"/>
            <p:cNvSpPr/>
            <p:nvPr/>
          </p:nvSpPr>
          <p:spPr>
            <a:xfrm>
              <a:off x="1768558" y="2021483"/>
              <a:ext cx="164465" cy="164465"/>
            </a:xfrm>
            <a:custGeom>
              <a:avLst/>
              <a:gdLst/>
              <a:ahLst/>
              <a:cxnLst/>
              <a:rect l="l" t="t" r="r" b="b"/>
              <a:pathLst>
                <a:path w="164464" h="164464">
                  <a:moveTo>
                    <a:pt x="0" y="0"/>
                  </a:moveTo>
                  <a:lnTo>
                    <a:pt x="164181" y="164207"/>
                  </a:lnTo>
                </a:path>
              </a:pathLst>
            </a:custGeom>
            <a:ln w="9525">
              <a:solidFill>
                <a:srgbClr val="000000"/>
              </a:solidFill>
            </a:ln>
          </p:spPr>
          <p:txBody>
            <a:bodyPr wrap="square" lIns="0" tIns="0" rIns="0" bIns="0" rtlCol="0"/>
            <a:lstStyle/>
            <a:p>
              <a:endParaRPr/>
            </a:p>
          </p:txBody>
        </p:sp>
      </p:grpSp>
      <p:sp>
        <p:nvSpPr>
          <p:cNvPr id="36" name="object 36"/>
          <p:cNvSpPr txBox="1"/>
          <p:nvPr/>
        </p:nvSpPr>
        <p:spPr>
          <a:xfrm>
            <a:off x="3725227" y="3821683"/>
            <a:ext cx="16129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a</a:t>
            </a:r>
            <a:endParaRPr sz="2400">
              <a:latin typeface="Times New Roman"/>
              <a:cs typeface="Times New Roman"/>
            </a:endParaRPr>
          </a:p>
        </p:txBody>
      </p:sp>
      <p:grpSp>
        <p:nvGrpSpPr>
          <p:cNvPr id="37" name="object 37"/>
          <p:cNvGrpSpPr/>
          <p:nvPr/>
        </p:nvGrpSpPr>
        <p:grpSpPr>
          <a:xfrm>
            <a:off x="2941637" y="3414712"/>
            <a:ext cx="2157730" cy="500380"/>
            <a:chOff x="2941637" y="3414712"/>
            <a:chExt cx="2157730" cy="500380"/>
          </a:xfrm>
        </p:grpSpPr>
        <p:sp>
          <p:nvSpPr>
            <p:cNvPr id="38" name="object 38"/>
            <p:cNvSpPr/>
            <p:nvPr/>
          </p:nvSpPr>
          <p:spPr>
            <a:xfrm>
              <a:off x="2960687" y="3876675"/>
              <a:ext cx="1676400" cy="0"/>
            </a:xfrm>
            <a:custGeom>
              <a:avLst/>
              <a:gdLst/>
              <a:ahLst/>
              <a:cxnLst/>
              <a:rect l="l" t="t" r="r" b="b"/>
              <a:pathLst>
                <a:path w="1676400">
                  <a:moveTo>
                    <a:pt x="0" y="0"/>
                  </a:moveTo>
                  <a:lnTo>
                    <a:pt x="1676400" y="1"/>
                  </a:lnTo>
                </a:path>
              </a:pathLst>
            </a:custGeom>
            <a:ln w="38100">
              <a:solidFill>
                <a:srgbClr val="66FF33"/>
              </a:solidFill>
            </a:ln>
          </p:spPr>
          <p:txBody>
            <a:bodyPr wrap="square" lIns="0" tIns="0" rIns="0" bIns="0" rtlCol="0"/>
            <a:lstStyle/>
            <a:p>
              <a:endParaRPr/>
            </a:p>
          </p:txBody>
        </p:sp>
        <p:sp>
          <p:nvSpPr>
            <p:cNvPr id="39" name="object 39"/>
            <p:cNvSpPr/>
            <p:nvPr/>
          </p:nvSpPr>
          <p:spPr>
            <a:xfrm>
              <a:off x="4598987" y="3419474"/>
              <a:ext cx="495300" cy="495934"/>
            </a:xfrm>
            <a:custGeom>
              <a:avLst/>
              <a:gdLst/>
              <a:ahLst/>
              <a:cxnLst/>
              <a:rect l="l" t="t" r="r" b="b"/>
              <a:pathLst>
                <a:path w="495300" h="495935">
                  <a:moveTo>
                    <a:pt x="495300" y="0"/>
                  </a:moveTo>
                  <a:lnTo>
                    <a:pt x="414477" y="26949"/>
                  </a:lnTo>
                  <a:lnTo>
                    <a:pt x="438048" y="50520"/>
                  </a:lnTo>
                  <a:lnTo>
                    <a:pt x="42862" y="445706"/>
                  </a:lnTo>
                  <a:lnTo>
                    <a:pt x="42862" y="76200"/>
                  </a:lnTo>
                  <a:lnTo>
                    <a:pt x="76200" y="76200"/>
                  </a:lnTo>
                  <a:lnTo>
                    <a:pt x="69850" y="63500"/>
                  </a:lnTo>
                  <a:lnTo>
                    <a:pt x="38100" y="0"/>
                  </a:lnTo>
                  <a:lnTo>
                    <a:pt x="0" y="76200"/>
                  </a:lnTo>
                  <a:lnTo>
                    <a:pt x="33337" y="76200"/>
                  </a:lnTo>
                  <a:lnTo>
                    <a:pt x="33337" y="457200"/>
                  </a:lnTo>
                  <a:lnTo>
                    <a:pt x="38087" y="457200"/>
                  </a:lnTo>
                  <a:lnTo>
                    <a:pt x="38100" y="461962"/>
                  </a:lnTo>
                  <a:lnTo>
                    <a:pt x="419100" y="461975"/>
                  </a:lnTo>
                  <a:lnTo>
                    <a:pt x="419100" y="495312"/>
                  </a:lnTo>
                  <a:lnTo>
                    <a:pt x="485775" y="461975"/>
                  </a:lnTo>
                  <a:lnTo>
                    <a:pt x="431800" y="461975"/>
                  </a:lnTo>
                  <a:lnTo>
                    <a:pt x="485775" y="461962"/>
                  </a:lnTo>
                  <a:lnTo>
                    <a:pt x="495300" y="457212"/>
                  </a:lnTo>
                  <a:lnTo>
                    <a:pt x="419100" y="419112"/>
                  </a:lnTo>
                  <a:lnTo>
                    <a:pt x="419100" y="452450"/>
                  </a:lnTo>
                  <a:lnTo>
                    <a:pt x="49580" y="452450"/>
                  </a:lnTo>
                  <a:lnTo>
                    <a:pt x="444779" y="57251"/>
                  </a:lnTo>
                  <a:lnTo>
                    <a:pt x="468350" y="80822"/>
                  </a:lnTo>
                  <a:lnTo>
                    <a:pt x="481444" y="41541"/>
                  </a:lnTo>
                  <a:lnTo>
                    <a:pt x="495300" y="0"/>
                  </a:lnTo>
                  <a:close/>
                </a:path>
              </a:pathLst>
            </a:custGeom>
            <a:solidFill>
              <a:srgbClr val="000000"/>
            </a:solidFill>
          </p:spPr>
          <p:txBody>
            <a:bodyPr wrap="square" lIns="0" tIns="0" rIns="0" bIns="0" rtlCol="0"/>
            <a:lstStyle/>
            <a:p>
              <a:endParaRPr/>
            </a:p>
          </p:txBody>
        </p:sp>
        <p:sp>
          <p:nvSpPr>
            <p:cNvPr id="40" name="object 40"/>
            <p:cNvSpPr/>
            <p:nvPr/>
          </p:nvSpPr>
          <p:spPr>
            <a:xfrm>
              <a:off x="4637087" y="3419475"/>
              <a:ext cx="457200" cy="0"/>
            </a:xfrm>
            <a:custGeom>
              <a:avLst/>
              <a:gdLst/>
              <a:ahLst/>
              <a:cxnLst/>
              <a:rect l="l" t="t" r="r" b="b"/>
              <a:pathLst>
                <a:path w="457200">
                  <a:moveTo>
                    <a:pt x="0" y="0"/>
                  </a:moveTo>
                  <a:lnTo>
                    <a:pt x="457200" y="1"/>
                  </a:lnTo>
                </a:path>
              </a:pathLst>
            </a:custGeom>
            <a:ln w="9525">
              <a:solidFill>
                <a:srgbClr val="000000"/>
              </a:solidFill>
            </a:ln>
          </p:spPr>
          <p:txBody>
            <a:bodyPr wrap="square" lIns="0" tIns="0" rIns="0" bIns="0" rtlCol="0"/>
            <a:lstStyle/>
            <a:p>
              <a:endParaRPr/>
            </a:p>
          </p:txBody>
        </p:sp>
        <p:sp>
          <p:nvSpPr>
            <p:cNvPr id="41" name="object 41"/>
            <p:cNvSpPr/>
            <p:nvPr/>
          </p:nvSpPr>
          <p:spPr>
            <a:xfrm>
              <a:off x="5094287" y="3419475"/>
              <a:ext cx="0" cy="457200"/>
            </a:xfrm>
            <a:custGeom>
              <a:avLst/>
              <a:gdLst/>
              <a:ahLst/>
              <a:cxnLst/>
              <a:rect l="l" t="t" r="r" b="b"/>
              <a:pathLst>
                <a:path h="457200">
                  <a:moveTo>
                    <a:pt x="0" y="0"/>
                  </a:moveTo>
                  <a:lnTo>
                    <a:pt x="1" y="457200"/>
                  </a:lnTo>
                </a:path>
              </a:pathLst>
            </a:custGeom>
            <a:ln w="9525">
              <a:solidFill>
                <a:srgbClr val="000000"/>
              </a:solidFill>
            </a:ln>
          </p:spPr>
          <p:txBody>
            <a:bodyPr wrap="square" lIns="0" tIns="0" rIns="0" bIns="0" rtlCol="0"/>
            <a:lstStyle/>
            <a:p>
              <a:endParaRPr/>
            </a:p>
          </p:txBody>
        </p:sp>
      </p:grpSp>
      <p:sp>
        <p:nvSpPr>
          <p:cNvPr id="42" name="object 42"/>
          <p:cNvSpPr txBox="1"/>
          <p:nvPr/>
        </p:nvSpPr>
        <p:spPr>
          <a:xfrm>
            <a:off x="2734627" y="3897883"/>
            <a:ext cx="552450" cy="695960"/>
          </a:xfrm>
          <a:prstGeom prst="rect">
            <a:avLst/>
          </a:prstGeom>
        </p:spPr>
        <p:txBody>
          <a:bodyPr vert="horz" wrap="square" lIns="0" tIns="12700" rIns="0" bIns="0" rtlCol="0">
            <a:spAutoFit/>
          </a:bodyPr>
          <a:lstStyle/>
          <a:p>
            <a:pPr marL="12700">
              <a:lnSpc>
                <a:spcPts val="2640"/>
              </a:lnSpc>
              <a:spcBef>
                <a:spcPts val="100"/>
              </a:spcBef>
            </a:pPr>
            <a:r>
              <a:rPr sz="2400" dirty="0">
                <a:latin typeface="Times New Roman"/>
                <a:cs typeface="Times New Roman"/>
              </a:rPr>
              <a:t>b</a:t>
            </a:r>
            <a:endParaRPr sz="2400">
              <a:latin typeface="Times New Roman"/>
              <a:cs typeface="Times New Roman"/>
            </a:endParaRPr>
          </a:p>
          <a:p>
            <a:pPr marL="318770">
              <a:lnSpc>
                <a:spcPts val="2640"/>
              </a:lnSpc>
            </a:pPr>
            <a:r>
              <a:rPr sz="2400" dirty="0">
                <a:latin typeface="Times New Roman"/>
                <a:cs typeface="Times New Roman"/>
              </a:rPr>
              <a:t>O</a:t>
            </a:r>
            <a:endParaRPr sz="2400">
              <a:latin typeface="Times New Roman"/>
              <a:cs typeface="Times New Roman"/>
            </a:endParaRPr>
          </a:p>
        </p:txBody>
      </p:sp>
      <p:sp>
        <p:nvSpPr>
          <p:cNvPr id="43" name="object 43"/>
          <p:cNvSpPr txBox="1"/>
          <p:nvPr/>
        </p:nvSpPr>
        <p:spPr>
          <a:xfrm>
            <a:off x="5173027" y="3134867"/>
            <a:ext cx="194945" cy="330200"/>
          </a:xfrm>
          <a:prstGeom prst="rect">
            <a:avLst/>
          </a:prstGeom>
        </p:spPr>
        <p:txBody>
          <a:bodyPr vert="horz" wrap="square" lIns="0" tIns="12700" rIns="0" bIns="0" rtlCol="0">
            <a:spAutoFit/>
          </a:bodyPr>
          <a:lstStyle/>
          <a:p>
            <a:pPr marL="12700">
              <a:lnSpc>
                <a:spcPct val="100000"/>
              </a:lnSpc>
              <a:spcBef>
                <a:spcPts val="100"/>
              </a:spcBef>
            </a:pPr>
            <a:r>
              <a:rPr sz="2000" b="1" i="1" dirty="0">
                <a:solidFill>
                  <a:srgbClr val="0000FF"/>
                </a:solidFill>
                <a:latin typeface="Times New Roman"/>
                <a:cs typeface="Times New Roman"/>
              </a:rPr>
              <a:t>F</a:t>
            </a:r>
            <a:endParaRPr sz="2000">
              <a:latin typeface="Times New Roman"/>
              <a:cs typeface="Times New Roman"/>
            </a:endParaRPr>
          </a:p>
        </p:txBody>
      </p:sp>
      <p:sp>
        <p:nvSpPr>
          <p:cNvPr id="44" name="object 44"/>
          <p:cNvSpPr txBox="1"/>
          <p:nvPr/>
        </p:nvSpPr>
        <p:spPr>
          <a:xfrm>
            <a:off x="5147627" y="3668267"/>
            <a:ext cx="300355" cy="330200"/>
          </a:xfrm>
          <a:prstGeom prst="rect">
            <a:avLst/>
          </a:prstGeom>
        </p:spPr>
        <p:txBody>
          <a:bodyPr vert="horz" wrap="square" lIns="0" tIns="12700" rIns="0" bIns="0" rtlCol="0">
            <a:spAutoFit/>
          </a:bodyPr>
          <a:lstStyle/>
          <a:p>
            <a:pPr marL="38100">
              <a:lnSpc>
                <a:spcPct val="100000"/>
              </a:lnSpc>
              <a:spcBef>
                <a:spcPts val="100"/>
              </a:spcBef>
            </a:pPr>
            <a:r>
              <a:rPr sz="2000" dirty="0">
                <a:latin typeface="Times New Roman"/>
                <a:cs typeface="Times New Roman"/>
              </a:rPr>
              <a:t>F</a:t>
            </a:r>
            <a:r>
              <a:rPr sz="1950" baseline="-17094" dirty="0">
                <a:latin typeface="Times New Roman"/>
                <a:cs typeface="Times New Roman"/>
              </a:rPr>
              <a:t>x</a:t>
            </a:r>
            <a:endParaRPr sz="1950" baseline="-17094">
              <a:latin typeface="Times New Roman"/>
              <a:cs typeface="Times New Roman"/>
            </a:endParaRPr>
          </a:p>
        </p:txBody>
      </p:sp>
      <p:sp>
        <p:nvSpPr>
          <p:cNvPr id="45" name="object 45"/>
          <p:cNvSpPr txBox="1"/>
          <p:nvPr/>
        </p:nvSpPr>
        <p:spPr>
          <a:xfrm>
            <a:off x="4198302" y="3211067"/>
            <a:ext cx="300355" cy="330200"/>
          </a:xfrm>
          <a:prstGeom prst="rect">
            <a:avLst/>
          </a:prstGeom>
        </p:spPr>
        <p:txBody>
          <a:bodyPr vert="horz" wrap="square" lIns="0" tIns="12700" rIns="0" bIns="0" rtlCol="0">
            <a:spAutoFit/>
          </a:bodyPr>
          <a:lstStyle/>
          <a:p>
            <a:pPr marL="38100">
              <a:lnSpc>
                <a:spcPct val="100000"/>
              </a:lnSpc>
              <a:spcBef>
                <a:spcPts val="100"/>
              </a:spcBef>
            </a:pPr>
            <a:r>
              <a:rPr sz="2000" dirty="0">
                <a:latin typeface="Times New Roman"/>
                <a:cs typeface="Times New Roman"/>
              </a:rPr>
              <a:t>F</a:t>
            </a:r>
            <a:r>
              <a:rPr sz="1950" baseline="-17094" dirty="0">
                <a:latin typeface="Times New Roman"/>
                <a:cs typeface="Times New Roman"/>
              </a:rPr>
              <a:t>y</a:t>
            </a:r>
            <a:endParaRPr sz="1950" baseline="-17094">
              <a:latin typeface="Times New Roman"/>
              <a:cs typeface="Times New Roman"/>
            </a:endParaRPr>
          </a:p>
        </p:txBody>
      </p:sp>
      <p:sp>
        <p:nvSpPr>
          <p:cNvPr id="46" name="object 46"/>
          <p:cNvSpPr/>
          <p:nvPr/>
        </p:nvSpPr>
        <p:spPr>
          <a:xfrm>
            <a:off x="2960687" y="3876675"/>
            <a:ext cx="0" cy="609600"/>
          </a:xfrm>
          <a:custGeom>
            <a:avLst/>
            <a:gdLst/>
            <a:ahLst/>
            <a:cxnLst/>
            <a:rect l="l" t="t" r="r" b="b"/>
            <a:pathLst>
              <a:path h="609600">
                <a:moveTo>
                  <a:pt x="0" y="0"/>
                </a:moveTo>
                <a:lnTo>
                  <a:pt x="1" y="609600"/>
                </a:lnTo>
              </a:path>
            </a:pathLst>
          </a:custGeom>
          <a:ln w="38100">
            <a:solidFill>
              <a:srgbClr val="66FF33"/>
            </a:solidFill>
          </a:ln>
        </p:spPr>
        <p:txBody>
          <a:bodyPr wrap="square" lIns="0" tIns="0" rIns="0" bIns="0" rtlCol="0"/>
          <a:lstStyle/>
          <a:p>
            <a:endParaRPr/>
          </a:p>
        </p:txBody>
      </p:sp>
      <p:sp>
        <p:nvSpPr>
          <p:cNvPr id="47" name="object 47"/>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Moment</a:t>
            </a:r>
            <a:r>
              <a:rPr sz="2800" spc="-35" dirty="0">
                <a:solidFill>
                  <a:srgbClr val="BE5F00"/>
                </a:solidFill>
                <a:latin typeface="Arial MT"/>
                <a:cs typeface="Arial MT"/>
              </a:rPr>
              <a:t> </a:t>
            </a:r>
            <a:r>
              <a:rPr sz="2800" dirty="0">
                <a:solidFill>
                  <a:srgbClr val="BE5F00"/>
                </a:solidFill>
                <a:latin typeface="Arial MT"/>
                <a:cs typeface="Arial MT"/>
              </a:rPr>
              <a:t>in</a:t>
            </a:r>
            <a:r>
              <a:rPr sz="2800" spc="-20" dirty="0">
                <a:solidFill>
                  <a:srgbClr val="BE5F00"/>
                </a:solidFill>
                <a:latin typeface="Arial MT"/>
                <a:cs typeface="Arial MT"/>
              </a:rPr>
              <a:t> </a:t>
            </a:r>
            <a:r>
              <a:rPr sz="2800" dirty="0">
                <a:solidFill>
                  <a:srgbClr val="BE5F00"/>
                </a:solidFill>
                <a:latin typeface="Arial MT"/>
                <a:cs typeface="Arial MT"/>
              </a:rPr>
              <a:t>2-D</a:t>
            </a:r>
            <a:endParaRPr sz="2800">
              <a:latin typeface="Arial MT"/>
              <a:cs typeface="Arial MT"/>
            </a:endParaRPr>
          </a:p>
        </p:txBody>
      </p:sp>
      <p:sp>
        <p:nvSpPr>
          <p:cNvPr id="48" name="object 48"/>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MECHANICS</a:t>
            </a:r>
            <a:r>
              <a:rPr spc="-30" dirty="0"/>
              <a:t> </a:t>
            </a:r>
            <a:r>
              <a:rPr spc="-5" dirty="0"/>
              <a:t>OF</a:t>
            </a:r>
            <a:r>
              <a:rPr spc="-40" dirty="0"/>
              <a:t> </a:t>
            </a:r>
            <a:r>
              <a:rPr spc="-30" dirty="0"/>
              <a:t>MATERIALS</a:t>
            </a:r>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2712720"/>
            <a:ext cx="4363720" cy="4145279"/>
            <a:chOff x="-4762" y="2712720"/>
            <a:chExt cx="4363720" cy="4145279"/>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597408" y="2712720"/>
              <a:ext cx="3761232" cy="2685288"/>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Free-Body</a:t>
            </a:r>
            <a:r>
              <a:rPr sz="2800" spc="-35" dirty="0">
                <a:solidFill>
                  <a:srgbClr val="BE5F00"/>
                </a:solidFill>
                <a:latin typeface="Arial MT"/>
                <a:cs typeface="Arial MT"/>
              </a:rPr>
              <a:t> </a:t>
            </a:r>
            <a:r>
              <a:rPr sz="2800" dirty="0">
                <a:solidFill>
                  <a:srgbClr val="BE5F00"/>
                </a:solidFill>
                <a:latin typeface="Arial MT"/>
                <a:cs typeface="Arial MT"/>
              </a:rPr>
              <a:t>Diagram</a:t>
            </a:r>
            <a:endParaRPr sz="2800">
              <a:latin typeface="Arial MT"/>
              <a:cs typeface="Arial MT"/>
            </a:endParaRPr>
          </a:p>
        </p:txBody>
      </p:sp>
      <p:sp>
        <p:nvSpPr>
          <p:cNvPr id="23" name="object 23"/>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 2002 The</a:t>
            </a:r>
            <a:r>
              <a:rPr spc="-5" dirty="0"/>
              <a:t> McGraw-Hill</a:t>
            </a:r>
            <a:r>
              <a:rPr dirty="0"/>
              <a:t> </a:t>
            </a:r>
            <a:r>
              <a:rPr spc="-5" dirty="0"/>
              <a:t>Companies,</a:t>
            </a:r>
            <a:r>
              <a:rPr dirty="0"/>
              <a:t> </a:t>
            </a:r>
            <a:r>
              <a:rPr spc="-5" dirty="0"/>
              <a:t>Inc.</a:t>
            </a:r>
            <a:r>
              <a:rPr spc="5" dirty="0"/>
              <a:t> </a:t>
            </a:r>
            <a:r>
              <a:rPr spc="-5" dirty="0"/>
              <a:t>All</a:t>
            </a:r>
            <a:r>
              <a:rPr dirty="0"/>
              <a:t> </a:t>
            </a:r>
            <a:r>
              <a:rPr spc="-5" dirty="0"/>
              <a:t>rights</a:t>
            </a:r>
            <a:r>
              <a:rPr spc="-10" dirty="0"/>
              <a:t> reserved.</a:t>
            </a:r>
          </a:p>
        </p:txBody>
      </p:sp>
      <p:sp>
        <p:nvSpPr>
          <p:cNvPr id="21" name="object 21"/>
          <p:cNvSpPr txBox="1"/>
          <p:nvPr/>
        </p:nvSpPr>
        <p:spPr>
          <a:xfrm>
            <a:off x="434340" y="1468628"/>
            <a:ext cx="3641090" cy="845819"/>
          </a:xfrm>
          <a:prstGeom prst="rect">
            <a:avLst/>
          </a:prstGeom>
        </p:spPr>
        <p:txBody>
          <a:bodyPr vert="horz" wrap="square" lIns="0" tIns="13970" rIns="0" bIns="0" rtlCol="0">
            <a:spAutoFit/>
          </a:bodyPr>
          <a:lstStyle/>
          <a:p>
            <a:pPr marL="279400" marR="5080" indent="-266700">
              <a:lnSpc>
                <a:spcPct val="99400"/>
              </a:lnSpc>
              <a:spcBef>
                <a:spcPts val="110"/>
              </a:spcBef>
              <a:buChar char="•"/>
              <a:tabLst>
                <a:tab pos="278765" algn="l"/>
                <a:tab pos="279400" algn="l"/>
              </a:tabLst>
            </a:pPr>
            <a:r>
              <a:rPr sz="1800" spc="-5" dirty="0">
                <a:latin typeface="Arial MT"/>
                <a:cs typeface="Arial MT"/>
              </a:rPr>
              <a:t>Draw free-body diagram (FBD) </a:t>
            </a:r>
            <a:r>
              <a:rPr sz="1800" dirty="0">
                <a:latin typeface="Arial MT"/>
                <a:cs typeface="Arial MT"/>
              </a:rPr>
              <a:t> </a:t>
            </a:r>
            <a:r>
              <a:rPr sz="1800" spc="-5" dirty="0">
                <a:latin typeface="Arial MT"/>
                <a:cs typeface="Arial MT"/>
              </a:rPr>
              <a:t>for the uniform beam shown. The </a:t>
            </a:r>
            <a:r>
              <a:rPr sz="1800" spc="-490" dirty="0">
                <a:latin typeface="Arial MT"/>
                <a:cs typeface="Arial MT"/>
              </a:rPr>
              <a:t> </a:t>
            </a:r>
            <a:r>
              <a:rPr sz="1800" spc="-5" dirty="0">
                <a:latin typeface="Arial MT"/>
                <a:cs typeface="Arial MT"/>
              </a:rPr>
              <a:t>beam has</a:t>
            </a:r>
            <a:r>
              <a:rPr sz="1800" spc="-10" dirty="0">
                <a:latin typeface="Arial MT"/>
                <a:cs typeface="Arial MT"/>
              </a:rPr>
              <a:t> </a:t>
            </a:r>
            <a:r>
              <a:rPr sz="1800" dirty="0">
                <a:latin typeface="Arial MT"/>
                <a:cs typeface="Arial MT"/>
              </a:rPr>
              <a:t>a</a:t>
            </a:r>
            <a:r>
              <a:rPr sz="1800" spc="-10" dirty="0">
                <a:latin typeface="Arial MT"/>
                <a:cs typeface="Arial MT"/>
              </a:rPr>
              <a:t> </a:t>
            </a:r>
            <a:r>
              <a:rPr sz="1800" spc="-5" dirty="0">
                <a:latin typeface="Arial MT"/>
                <a:cs typeface="Arial MT"/>
              </a:rPr>
              <a:t>mass</a:t>
            </a:r>
            <a:r>
              <a:rPr sz="1800" spc="-10" dirty="0">
                <a:latin typeface="Arial MT"/>
                <a:cs typeface="Arial MT"/>
              </a:rPr>
              <a:t> </a:t>
            </a:r>
            <a:r>
              <a:rPr sz="1800" spc="-5" dirty="0">
                <a:latin typeface="Arial MT"/>
                <a:cs typeface="Arial MT"/>
              </a:rPr>
              <a:t>of</a:t>
            </a:r>
            <a:r>
              <a:rPr sz="1800" spc="-10" dirty="0">
                <a:latin typeface="Arial MT"/>
                <a:cs typeface="Arial MT"/>
              </a:rPr>
              <a:t> </a:t>
            </a:r>
            <a:r>
              <a:rPr sz="1800" spc="-5" dirty="0">
                <a:latin typeface="Arial MT"/>
                <a:cs typeface="Arial MT"/>
              </a:rPr>
              <a:t>100kg.</a:t>
            </a:r>
            <a:endParaRPr sz="1800">
              <a:latin typeface="Arial MT"/>
              <a:cs typeface="Arial MT"/>
            </a:endParaRPr>
          </a:p>
        </p:txBody>
      </p:sp>
      <p:sp>
        <p:nvSpPr>
          <p:cNvPr id="22" name="object 22"/>
          <p:cNvSpPr txBox="1"/>
          <p:nvPr/>
        </p:nvSpPr>
        <p:spPr>
          <a:xfrm>
            <a:off x="4634865" y="904747"/>
            <a:ext cx="4072890" cy="4951095"/>
          </a:xfrm>
          <a:prstGeom prst="rect">
            <a:avLst/>
          </a:prstGeom>
        </p:spPr>
        <p:txBody>
          <a:bodyPr vert="horz" wrap="square" lIns="0" tIns="131445" rIns="0" bIns="0" rtlCol="0">
            <a:spAutoFit/>
          </a:bodyPr>
          <a:lstStyle/>
          <a:p>
            <a:pPr marL="269875">
              <a:lnSpc>
                <a:spcPct val="100000"/>
              </a:lnSpc>
              <a:spcBef>
                <a:spcPts val="1035"/>
              </a:spcBef>
            </a:pPr>
            <a:r>
              <a:rPr sz="1800" spc="-5" dirty="0">
                <a:latin typeface="Arial MT"/>
                <a:cs typeface="Arial MT"/>
              </a:rPr>
              <a:t>PROCEDURE</a:t>
            </a:r>
            <a:endParaRPr sz="1800">
              <a:latin typeface="Arial MT"/>
              <a:cs typeface="Arial MT"/>
            </a:endParaRPr>
          </a:p>
          <a:p>
            <a:pPr marL="330200" marR="76200" indent="-266700">
              <a:lnSpc>
                <a:spcPct val="98900"/>
              </a:lnSpc>
              <a:spcBef>
                <a:spcPts val="960"/>
              </a:spcBef>
              <a:buChar char="•"/>
              <a:tabLst>
                <a:tab pos="329565" algn="l"/>
                <a:tab pos="330200" algn="l"/>
              </a:tabLst>
            </a:pPr>
            <a:r>
              <a:rPr sz="1800" u="sng" spc="-5" dirty="0">
                <a:solidFill>
                  <a:srgbClr val="0000FF"/>
                </a:solidFill>
                <a:uFill>
                  <a:solidFill>
                    <a:srgbClr val="0000FF"/>
                  </a:solidFill>
                </a:uFill>
                <a:latin typeface="Arial MT"/>
                <a:cs typeface="Arial MT"/>
              </a:rPr>
              <a:t>Draw the outline shape</a:t>
            </a:r>
            <a:r>
              <a:rPr sz="1800" spc="-5" dirty="0">
                <a:latin typeface="Arial MT"/>
                <a:cs typeface="Arial MT"/>
              </a:rPr>
              <a:t>. Imagine </a:t>
            </a:r>
            <a:r>
              <a:rPr sz="1800" dirty="0">
                <a:latin typeface="Arial MT"/>
                <a:cs typeface="Arial MT"/>
              </a:rPr>
              <a:t>the </a:t>
            </a:r>
            <a:r>
              <a:rPr sz="1800" spc="-490" dirty="0">
                <a:latin typeface="Arial MT"/>
                <a:cs typeface="Arial MT"/>
              </a:rPr>
              <a:t> </a:t>
            </a:r>
            <a:r>
              <a:rPr sz="1800" spc="-5" dirty="0">
                <a:latin typeface="Arial MT"/>
                <a:cs typeface="Arial MT"/>
              </a:rPr>
              <a:t>body </a:t>
            </a:r>
            <a:r>
              <a:rPr sz="1800" dirty="0">
                <a:latin typeface="Arial MT"/>
                <a:cs typeface="Arial MT"/>
              </a:rPr>
              <a:t>is </a:t>
            </a:r>
            <a:r>
              <a:rPr sz="1800" b="1" spc="-5" dirty="0">
                <a:solidFill>
                  <a:srgbClr val="FF0000"/>
                </a:solidFill>
                <a:latin typeface="Arial"/>
                <a:cs typeface="Arial"/>
              </a:rPr>
              <a:t>isolated </a:t>
            </a:r>
            <a:r>
              <a:rPr sz="1800" spc="-5" dirty="0">
                <a:latin typeface="Arial MT"/>
                <a:cs typeface="Arial MT"/>
              </a:rPr>
              <a:t>or ‘cut’ free from its </a:t>
            </a:r>
            <a:r>
              <a:rPr sz="1800" spc="-490" dirty="0">
                <a:latin typeface="Arial MT"/>
                <a:cs typeface="Arial MT"/>
              </a:rPr>
              <a:t> </a:t>
            </a:r>
            <a:r>
              <a:rPr sz="1800" spc="-5" dirty="0">
                <a:latin typeface="Arial MT"/>
                <a:cs typeface="Arial MT"/>
              </a:rPr>
              <a:t>constraints. Then, draw its outline </a:t>
            </a:r>
            <a:r>
              <a:rPr sz="1800" dirty="0">
                <a:latin typeface="Arial MT"/>
                <a:cs typeface="Arial MT"/>
              </a:rPr>
              <a:t> </a:t>
            </a:r>
            <a:r>
              <a:rPr sz="1800" spc="-5" dirty="0">
                <a:latin typeface="Arial MT"/>
                <a:cs typeface="Arial MT"/>
              </a:rPr>
              <a:t>shape.</a:t>
            </a:r>
            <a:endParaRPr sz="1800">
              <a:latin typeface="Arial MT"/>
              <a:cs typeface="Arial MT"/>
            </a:endParaRPr>
          </a:p>
          <a:p>
            <a:pPr marL="330200" marR="321945" indent="-266700">
              <a:lnSpc>
                <a:spcPct val="102200"/>
              </a:lnSpc>
              <a:spcBef>
                <a:spcPts val="1175"/>
              </a:spcBef>
              <a:buChar char="•"/>
              <a:tabLst>
                <a:tab pos="329565" algn="l"/>
                <a:tab pos="330200" algn="l"/>
              </a:tabLst>
            </a:pPr>
            <a:r>
              <a:rPr sz="1800" u="sng" spc="-5" dirty="0">
                <a:solidFill>
                  <a:srgbClr val="0000FF"/>
                </a:solidFill>
                <a:uFill>
                  <a:solidFill>
                    <a:srgbClr val="0000FF"/>
                  </a:solidFill>
                </a:uFill>
                <a:latin typeface="Arial MT"/>
                <a:cs typeface="Arial MT"/>
              </a:rPr>
              <a:t>Show all the external forces and </a:t>
            </a:r>
            <a:r>
              <a:rPr sz="1800" dirty="0">
                <a:solidFill>
                  <a:srgbClr val="0000FF"/>
                </a:solidFill>
                <a:latin typeface="Arial MT"/>
                <a:cs typeface="Arial MT"/>
              </a:rPr>
              <a:t> </a:t>
            </a:r>
            <a:r>
              <a:rPr sz="1800" u="sng" spc="-5" dirty="0">
                <a:solidFill>
                  <a:srgbClr val="0000FF"/>
                </a:solidFill>
                <a:uFill>
                  <a:solidFill>
                    <a:srgbClr val="0000FF"/>
                  </a:solidFill>
                </a:uFill>
                <a:latin typeface="Arial MT"/>
                <a:cs typeface="Arial MT"/>
              </a:rPr>
              <a:t>moments</a:t>
            </a:r>
            <a:r>
              <a:rPr sz="1800" spc="-5" dirty="0">
                <a:latin typeface="Arial MT"/>
                <a:cs typeface="Arial MT"/>
              </a:rPr>
              <a:t>.</a:t>
            </a:r>
            <a:r>
              <a:rPr sz="1800" spc="-45" dirty="0">
                <a:solidFill>
                  <a:srgbClr val="0000FF"/>
                </a:solidFill>
                <a:latin typeface="Arial MT"/>
                <a:cs typeface="Arial MT"/>
              </a:rPr>
              <a:t> </a:t>
            </a:r>
            <a:r>
              <a:rPr sz="1800" u="sng" spc="-15" dirty="0">
                <a:solidFill>
                  <a:srgbClr val="0000FF"/>
                </a:solidFill>
                <a:uFill>
                  <a:solidFill>
                    <a:srgbClr val="0000FF"/>
                  </a:solidFill>
                </a:uFill>
                <a:latin typeface="Arial MT"/>
                <a:cs typeface="Arial MT"/>
              </a:rPr>
              <a:t>Typically</a:t>
            </a:r>
            <a:r>
              <a:rPr sz="1800" spc="-15" dirty="0">
                <a:solidFill>
                  <a:srgbClr val="0000FF"/>
                </a:solidFill>
                <a:latin typeface="Arial MT"/>
                <a:cs typeface="Arial MT"/>
              </a:rPr>
              <a:t> </a:t>
            </a:r>
            <a:r>
              <a:rPr sz="1800" spc="-5" dirty="0">
                <a:latin typeface="Arial MT"/>
                <a:cs typeface="Arial MT"/>
              </a:rPr>
              <a:t>these</a:t>
            </a:r>
            <a:r>
              <a:rPr sz="1800" spc="-10" dirty="0">
                <a:latin typeface="Arial MT"/>
                <a:cs typeface="Arial MT"/>
              </a:rPr>
              <a:t> </a:t>
            </a:r>
            <a:r>
              <a:rPr sz="1800" spc="-5" dirty="0">
                <a:latin typeface="Arial MT"/>
                <a:cs typeface="Arial MT"/>
              </a:rPr>
              <a:t>include:</a:t>
            </a:r>
            <a:endParaRPr sz="1800">
              <a:latin typeface="Arial MT"/>
              <a:cs typeface="Arial MT"/>
            </a:endParaRPr>
          </a:p>
          <a:p>
            <a:pPr marL="330200" marR="68580" lvl="1">
              <a:lnSpc>
                <a:spcPts val="2180"/>
              </a:lnSpc>
              <a:spcBef>
                <a:spcPts val="10"/>
              </a:spcBef>
              <a:buAutoNum type="alphaLcParenBoth"/>
              <a:tabLst>
                <a:tab pos="673100" algn="l"/>
              </a:tabLst>
            </a:pPr>
            <a:r>
              <a:rPr sz="1800" spc="-5" dirty="0">
                <a:latin typeface="Arial MT"/>
                <a:cs typeface="Arial MT"/>
              </a:rPr>
              <a:t>applied forces, (b) support </a:t>
            </a:r>
            <a:r>
              <a:rPr sz="1800" dirty="0">
                <a:latin typeface="Arial MT"/>
                <a:cs typeface="Arial MT"/>
              </a:rPr>
              <a:t> </a:t>
            </a:r>
            <a:r>
              <a:rPr sz="1800" spc="-5" dirty="0">
                <a:latin typeface="Arial MT"/>
                <a:cs typeface="Arial MT"/>
              </a:rPr>
              <a:t>reactions</a:t>
            </a:r>
            <a:r>
              <a:rPr sz="1800" spc="-15" dirty="0">
                <a:latin typeface="Arial MT"/>
                <a:cs typeface="Arial MT"/>
              </a:rPr>
              <a:t> </a:t>
            </a:r>
            <a:r>
              <a:rPr sz="1800" spc="-5" dirty="0">
                <a:latin typeface="Arial MT"/>
                <a:cs typeface="Arial MT"/>
              </a:rPr>
              <a:t>and</a:t>
            </a:r>
            <a:r>
              <a:rPr sz="1800" spc="-15" dirty="0">
                <a:latin typeface="Arial MT"/>
                <a:cs typeface="Arial MT"/>
              </a:rPr>
              <a:t> </a:t>
            </a:r>
            <a:r>
              <a:rPr sz="1800" dirty="0">
                <a:latin typeface="Arial MT"/>
                <a:cs typeface="Arial MT"/>
              </a:rPr>
              <a:t>(c)</a:t>
            </a:r>
            <a:r>
              <a:rPr sz="1800" spc="-5" dirty="0">
                <a:latin typeface="Arial MT"/>
                <a:cs typeface="Arial MT"/>
              </a:rPr>
              <a:t> weight</a:t>
            </a:r>
            <a:r>
              <a:rPr sz="1800" spc="-15" dirty="0">
                <a:latin typeface="Arial MT"/>
                <a:cs typeface="Arial MT"/>
              </a:rPr>
              <a:t> </a:t>
            </a:r>
            <a:r>
              <a:rPr sz="1800" spc="-5" dirty="0">
                <a:latin typeface="Arial MT"/>
                <a:cs typeface="Arial MT"/>
              </a:rPr>
              <a:t>of</a:t>
            </a:r>
            <a:r>
              <a:rPr sz="1800" spc="-15" dirty="0">
                <a:latin typeface="Arial MT"/>
                <a:cs typeface="Arial MT"/>
              </a:rPr>
              <a:t> </a:t>
            </a:r>
            <a:r>
              <a:rPr sz="1800" spc="-5" dirty="0">
                <a:latin typeface="Arial MT"/>
                <a:cs typeface="Arial MT"/>
              </a:rPr>
              <a:t>the</a:t>
            </a:r>
            <a:r>
              <a:rPr sz="1800" spc="-10" dirty="0">
                <a:latin typeface="Arial MT"/>
                <a:cs typeface="Arial MT"/>
              </a:rPr>
              <a:t> </a:t>
            </a:r>
            <a:r>
              <a:rPr sz="1800" spc="-30" dirty="0">
                <a:latin typeface="Arial MT"/>
                <a:cs typeface="Arial MT"/>
              </a:rPr>
              <a:t>body.</a:t>
            </a:r>
            <a:endParaRPr sz="1800">
              <a:latin typeface="Arial MT"/>
              <a:cs typeface="Arial MT"/>
            </a:endParaRPr>
          </a:p>
          <a:p>
            <a:pPr marL="330200" marR="178435" indent="-266700">
              <a:lnSpc>
                <a:spcPct val="100200"/>
              </a:lnSpc>
              <a:spcBef>
                <a:spcPts val="1075"/>
              </a:spcBef>
              <a:buChar char="•"/>
              <a:tabLst>
                <a:tab pos="329565" algn="l"/>
                <a:tab pos="330200" algn="l"/>
              </a:tabLst>
            </a:pPr>
            <a:r>
              <a:rPr sz="1800" u="sng" spc="-5" dirty="0">
                <a:solidFill>
                  <a:srgbClr val="0000FF"/>
                </a:solidFill>
                <a:uFill>
                  <a:solidFill>
                    <a:srgbClr val="0000FF"/>
                  </a:solidFill>
                </a:uFill>
                <a:latin typeface="Arial MT"/>
                <a:cs typeface="Arial MT"/>
              </a:rPr>
              <a:t>Label loads and dimensions</a:t>
            </a:r>
            <a:r>
              <a:rPr sz="1800" spc="-5" dirty="0">
                <a:latin typeface="Arial MT"/>
                <a:cs typeface="Arial MT"/>
              </a:rPr>
              <a:t>. All </a:t>
            </a:r>
            <a:r>
              <a:rPr sz="1800" dirty="0">
                <a:latin typeface="Arial MT"/>
                <a:cs typeface="Arial MT"/>
              </a:rPr>
              <a:t> </a:t>
            </a:r>
            <a:r>
              <a:rPr sz="1800" spc="-5" dirty="0">
                <a:latin typeface="Arial MT"/>
                <a:cs typeface="Arial MT"/>
              </a:rPr>
              <a:t>known forces and moments should </a:t>
            </a:r>
            <a:r>
              <a:rPr sz="1800" spc="-490" dirty="0">
                <a:latin typeface="Arial MT"/>
                <a:cs typeface="Arial MT"/>
              </a:rPr>
              <a:t> </a:t>
            </a:r>
            <a:r>
              <a:rPr sz="1800" spc="-5" dirty="0">
                <a:latin typeface="Arial MT"/>
                <a:cs typeface="Arial MT"/>
              </a:rPr>
              <a:t>be labeled with their magnitudes </a:t>
            </a:r>
            <a:r>
              <a:rPr sz="1800" dirty="0">
                <a:latin typeface="Arial MT"/>
                <a:cs typeface="Arial MT"/>
              </a:rPr>
              <a:t> </a:t>
            </a:r>
            <a:r>
              <a:rPr sz="1800" spc="-5" dirty="0">
                <a:latin typeface="Arial MT"/>
                <a:cs typeface="Arial MT"/>
              </a:rPr>
              <a:t>and directions. For unknown forces </a:t>
            </a:r>
            <a:r>
              <a:rPr sz="1800" spc="-490" dirty="0">
                <a:latin typeface="Arial MT"/>
                <a:cs typeface="Arial MT"/>
              </a:rPr>
              <a:t> </a:t>
            </a:r>
            <a:r>
              <a:rPr sz="1800" spc="-5" dirty="0">
                <a:latin typeface="Arial MT"/>
                <a:cs typeface="Arial MT"/>
              </a:rPr>
              <a:t>and couple moments, use letters </a:t>
            </a:r>
            <a:r>
              <a:rPr sz="1800" dirty="0">
                <a:latin typeface="Arial MT"/>
                <a:cs typeface="Arial MT"/>
              </a:rPr>
              <a:t> like </a:t>
            </a:r>
            <a:r>
              <a:rPr sz="1800" spc="-5" dirty="0">
                <a:latin typeface="Arial MT"/>
                <a:cs typeface="Arial MT"/>
              </a:rPr>
              <a:t>A</a:t>
            </a:r>
            <a:r>
              <a:rPr sz="1800" spc="-7" baseline="-13888" dirty="0">
                <a:latin typeface="Arial MT"/>
                <a:cs typeface="Arial MT"/>
              </a:rPr>
              <a:t>x</a:t>
            </a:r>
            <a:r>
              <a:rPr sz="1800" spc="-5" dirty="0">
                <a:latin typeface="Arial MT"/>
                <a:cs typeface="Arial MT"/>
              </a:rPr>
              <a:t>, </a:t>
            </a:r>
            <a:r>
              <a:rPr sz="1800" spc="-45" dirty="0">
                <a:latin typeface="Arial MT"/>
                <a:cs typeface="Arial MT"/>
              </a:rPr>
              <a:t>A</a:t>
            </a:r>
            <a:r>
              <a:rPr sz="1800" spc="-67" baseline="-13888" dirty="0">
                <a:latin typeface="Arial MT"/>
                <a:cs typeface="Arial MT"/>
              </a:rPr>
              <a:t>y</a:t>
            </a:r>
            <a:r>
              <a:rPr sz="1800" spc="-45" dirty="0">
                <a:latin typeface="Arial MT"/>
                <a:cs typeface="Arial MT"/>
              </a:rPr>
              <a:t>, </a:t>
            </a:r>
            <a:r>
              <a:rPr sz="1800" spc="-5" dirty="0">
                <a:latin typeface="Arial MT"/>
                <a:cs typeface="Arial MT"/>
              </a:rPr>
              <a:t>M</a:t>
            </a:r>
            <a:r>
              <a:rPr sz="1800" spc="-7" baseline="-13888" dirty="0">
                <a:latin typeface="Arial MT"/>
                <a:cs typeface="Arial MT"/>
              </a:rPr>
              <a:t>A</a:t>
            </a:r>
            <a:r>
              <a:rPr sz="1800" spc="-5" dirty="0">
                <a:latin typeface="Arial MT"/>
                <a:cs typeface="Arial MT"/>
              </a:rPr>
              <a:t>, etc. Indicate any </a:t>
            </a:r>
            <a:r>
              <a:rPr sz="1800" dirty="0">
                <a:latin typeface="Arial MT"/>
                <a:cs typeface="Arial MT"/>
              </a:rPr>
              <a:t> </a:t>
            </a:r>
            <a:r>
              <a:rPr sz="1800" spc="-5" dirty="0">
                <a:latin typeface="Arial MT"/>
                <a:cs typeface="Arial MT"/>
              </a:rPr>
              <a:t>necessary</a:t>
            </a:r>
            <a:r>
              <a:rPr sz="1800" spc="-10" dirty="0">
                <a:latin typeface="Arial MT"/>
                <a:cs typeface="Arial MT"/>
              </a:rPr>
              <a:t> </a:t>
            </a:r>
            <a:r>
              <a:rPr sz="1800" spc="-5" dirty="0">
                <a:latin typeface="Arial MT"/>
                <a:cs typeface="Arial MT"/>
              </a:rPr>
              <a:t>directions.</a:t>
            </a:r>
            <a:endParaRPr sz="1800">
              <a:latin typeface="Arial MT"/>
              <a:cs typeface="Arial M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3569207"/>
            <a:ext cx="6759575" cy="3289300"/>
            <a:chOff x="-4762" y="3569207"/>
            <a:chExt cx="6759575" cy="3289300"/>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4"/>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4"/>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2066544" y="3569207"/>
              <a:ext cx="4687824" cy="2289048"/>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Free-Body</a:t>
            </a:r>
            <a:r>
              <a:rPr sz="2800" spc="-20" dirty="0">
                <a:solidFill>
                  <a:srgbClr val="BE5F00"/>
                </a:solidFill>
                <a:latin typeface="Arial MT"/>
                <a:cs typeface="Arial MT"/>
              </a:rPr>
              <a:t> </a:t>
            </a:r>
            <a:r>
              <a:rPr sz="2800" dirty="0">
                <a:solidFill>
                  <a:srgbClr val="BE5F00"/>
                </a:solidFill>
                <a:latin typeface="Arial MT"/>
                <a:cs typeface="Arial MT"/>
              </a:rPr>
              <a:t>Diagram</a:t>
            </a:r>
            <a:r>
              <a:rPr sz="2800" spc="-10" dirty="0">
                <a:solidFill>
                  <a:srgbClr val="BE5F00"/>
                </a:solidFill>
                <a:latin typeface="Arial MT"/>
                <a:cs typeface="Arial MT"/>
              </a:rPr>
              <a:t> </a:t>
            </a:r>
            <a:r>
              <a:rPr sz="2800" dirty="0">
                <a:solidFill>
                  <a:srgbClr val="BE5F00"/>
                </a:solidFill>
                <a:latin typeface="Arial MT"/>
                <a:cs typeface="Arial MT"/>
              </a:rPr>
              <a:t>(continue)</a:t>
            </a:r>
            <a:endParaRPr sz="2800">
              <a:latin typeface="Arial MT"/>
              <a:cs typeface="Arial MT"/>
            </a:endParaRPr>
          </a:p>
        </p:txBody>
      </p:sp>
      <p:sp>
        <p:nvSpPr>
          <p:cNvPr id="23" name="object 23"/>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1" name="object 21"/>
          <p:cNvSpPr txBox="1"/>
          <p:nvPr/>
        </p:nvSpPr>
        <p:spPr>
          <a:xfrm>
            <a:off x="408940" y="887356"/>
            <a:ext cx="7962900" cy="2381250"/>
          </a:xfrm>
          <a:prstGeom prst="rect">
            <a:avLst/>
          </a:prstGeom>
        </p:spPr>
        <p:txBody>
          <a:bodyPr vert="horz" wrap="square" lIns="0" tIns="151765" rIns="0" bIns="0" rtlCol="0">
            <a:spAutoFit/>
          </a:bodyPr>
          <a:lstStyle/>
          <a:p>
            <a:pPr marL="139700">
              <a:lnSpc>
                <a:spcPct val="100000"/>
              </a:lnSpc>
              <a:spcBef>
                <a:spcPts val="1195"/>
              </a:spcBef>
            </a:pPr>
            <a:r>
              <a:rPr sz="1800" spc="-5" dirty="0">
                <a:latin typeface="Arial MT"/>
                <a:cs typeface="Arial MT"/>
              </a:rPr>
              <a:t>SOLUTION</a:t>
            </a:r>
            <a:endParaRPr sz="1800">
              <a:latin typeface="Arial MT"/>
              <a:cs typeface="Arial MT"/>
            </a:endParaRPr>
          </a:p>
          <a:p>
            <a:pPr marL="330200" marR="236220" indent="-266700">
              <a:lnSpc>
                <a:spcPts val="2020"/>
              </a:lnSpc>
              <a:spcBef>
                <a:spcPts val="1120"/>
              </a:spcBef>
              <a:buChar char="•"/>
              <a:tabLst>
                <a:tab pos="329565" algn="l"/>
                <a:tab pos="330200" algn="l"/>
              </a:tabLst>
            </a:pPr>
            <a:r>
              <a:rPr sz="1700" spc="-5" dirty="0">
                <a:latin typeface="Arial MT"/>
                <a:cs typeface="Arial MT"/>
              </a:rPr>
              <a:t>Support </a:t>
            </a:r>
            <a:r>
              <a:rPr sz="1700" dirty="0">
                <a:latin typeface="Arial MT"/>
                <a:cs typeface="Arial MT"/>
              </a:rPr>
              <a:t>at A </a:t>
            </a:r>
            <a:r>
              <a:rPr sz="1700" spc="-5" dirty="0">
                <a:latin typeface="Arial MT"/>
                <a:cs typeface="Arial MT"/>
              </a:rPr>
              <a:t>is </a:t>
            </a:r>
            <a:r>
              <a:rPr sz="1700" dirty="0">
                <a:latin typeface="Arial MT"/>
                <a:cs typeface="Arial MT"/>
              </a:rPr>
              <a:t>a </a:t>
            </a:r>
            <a:r>
              <a:rPr sz="1700" spc="-5" dirty="0">
                <a:latin typeface="Arial MT"/>
                <a:cs typeface="Arial MT"/>
              </a:rPr>
              <a:t>fixed wall; </a:t>
            </a:r>
            <a:r>
              <a:rPr sz="1700" dirty="0">
                <a:latin typeface="Arial MT"/>
                <a:cs typeface="Arial MT"/>
              </a:rPr>
              <a:t>so </a:t>
            </a:r>
            <a:r>
              <a:rPr sz="1700" spc="-5" dirty="0">
                <a:latin typeface="Arial MT"/>
                <a:cs typeface="Arial MT"/>
              </a:rPr>
              <a:t>there are </a:t>
            </a:r>
            <a:r>
              <a:rPr sz="1700" dirty="0">
                <a:latin typeface="Arial MT"/>
                <a:cs typeface="Arial MT"/>
              </a:rPr>
              <a:t>3 </a:t>
            </a:r>
            <a:r>
              <a:rPr sz="1700" spc="-5" dirty="0">
                <a:latin typeface="Arial MT"/>
                <a:cs typeface="Arial MT"/>
              </a:rPr>
              <a:t>reactions acting</a:t>
            </a:r>
            <a:r>
              <a:rPr sz="1700" spc="-5" dirty="0">
                <a:solidFill>
                  <a:srgbClr val="0000FF"/>
                </a:solidFill>
                <a:latin typeface="Arial MT"/>
                <a:cs typeface="Arial MT"/>
              </a:rPr>
              <a:t> </a:t>
            </a:r>
            <a:r>
              <a:rPr sz="1700" b="1" u="heavy" spc="-5" dirty="0">
                <a:solidFill>
                  <a:srgbClr val="0000FF"/>
                </a:solidFill>
                <a:uFill>
                  <a:solidFill>
                    <a:srgbClr val="0000FF"/>
                  </a:solidFill>
                </a:uFill>
                <a:latin typeface="Arial"/>
                <a:cs typeface="Arial"/>
              </a:rPr>
              <a:t>on the </a:t>
            </a:r>
            <a:r>
              <a:rPr sz="1700" b="1" u="heavy" dirty="0">
                <a:solidFill>
                  <a:srgbClr val="0000FF"/>
                </a:solidFill>
                <a:uFill>
                  <a:solidFill>
                    <a:srgbClr val="0000FF"/>
                  </a:solidFill>
                </a:uFill>
                <a:latin typeface="Arial"/>
                <a:cs typeface="Arial"/>
              </a:rPr>
              <a:t>beam </a:t>
            </a:r>
            <a:r>
              <a:rPr sz="1700" dirty="0">
                <a:latin typeface="Arial MT"/>
                <a:cs typeface="Arial MT"/>
              </a:rPr>
              <a:t>at A, </a:t>
            </a:r>
            <a:r>
              <a:rPr sz="1700" spc="-459" dirty="0">
                <a:latin typeface="Arial MT"/>
                <a:cs typeface="Arial MT"/>
              </a:rPr>
              <a:t> </a:t>
            </a:r>
            <a:r>
              <a:rPr sz="1700" dirty="0">
                <a:latin typeface="Arial MT"/>
                <a:cs typeface="Arial MT"/>
              </a:rPr>
              <a:t>denoted</a:t>
            </a:r>
            <a:r>
              <a:rPr sz="1700" spc="5" dirty="0">
                <a:latin typeface="Arial MT"/>
                <a:cs typeface="Arial MT"/>
              </a:rPr>
              <a:t> </a:t>
            </a:r>
            <a:r>
              <a:rPr sz="1700" dirty="0">
                <a:latin typeface="Arial MT"/>
                <a:cs typeface="Arial MT"/>
              </a:rPr>
              <a:t>as </a:t>
            </a:r>
            <a:r>
              <a:rPr sz="1700" b="1" dirty="0">
                <a:latin typeface="Arial"/>
                <a:cs typeface="Arial"/>
              </a:rPr>
              <a:t>A</a:t>
            </a:r>
            <a:r>
              <a:rPr sz="1650" b="1" baseline="-15151" dirty="0">
                <a:latin typeface="Arial"/>
                <a:cs typeface="Arial"/>
              </a:rPr>
              <a:t>x</a:t>
            </a:r>
            <a:r>
              <a:rPr sz="1700" b="1" dirty="0">
                <a:latin typeface="Arial"/>
                <a:cs typeface="Arial"/>
              </a:rPr>
              <a:t>,</a:t>
            </a:r>
            <a:r>
              <a:rPr sz="1700" b="1" spc="-60" dirty="0">
                <a:latin typeface="Arial"/>
                <a:cs typeface="Arial"/>
              </a:rPr>
              <a:t> </a:t>
            </a:r>
            <a:r>
              <a:rPr sz="1700" b="1" spc="-50" dirty="0">
                <a:latin typeface="Arial"/>
                <a:cs typeface="Arial"/>
              </a:rPr>
              <a:t>A</a:t>
            </a:r>
            <a:r>
              <a:rPr sz="1650" b="1" spc="-75" baseline="-15151" dirty="0">
                <a:latin typeface="Arial"/>
                <a:cs typeface="Arial"/>
              </a:rPr>
              <a:t>y</a:t>
            </a:r>
            <a:r>
              <a:rPr sz="1700" b="1" spc="-50" dirty="0">
                <a:latin typeface="Arial"/>
                <a:cs typeface="Arial"/>
              </a:rPr>
              <a:t>,</a:t>
            </a:r>
            <a:r>
              <a:rPr sz="1700" b="1" spc="5" dirty="0">
                <a:latin typeface="Arial"/>
                <a:cs typeface="Arial"/>
              </a:rPr>
              <a:t> </a:t>
            </a:r>
            <a:r>
              <a:rPr sz="1700" b="1" spc="-5" dirty="0">
                <a:latin typeface="Arial"/>
                <a:cs typeface="Arial"/>
              </a:rPr>
              <a:t>M</a:t>
            </a:r>
            <a:r>
              <a:rPr sz="1650" b="1" spc="-7" baseline="-15151" dirty="0">
                <a:latin typeface="Arial"/>
                <a:cs typeface="Arial"/>
              </a:rPr>
              <a:t>A</a:t>
            </a:r>
            <a:r>
              <a:rPr sz="1650" b="1" spc="217" baseline="-15151" dirty="0">
                <a:latin typeface="Arial"/>
                <a:cs typeface="Arial"/>
              </a:rPr>
              <a:t> </a:t>
            </a:r>
            <a:r>
              <a:rPr sz="1700" spc="-5" dirty="0">
                <a:latin typeface="Arial MT"/>
                <a:cs typeface="Arial MT"/>
              </a:rPr>
              <a:t>drawn</a:t>
            </a:r>
            <a:r>
              <a:rPr sz="1700" spc="5" dirty="0">
                <a:latin typeface="Arial MT"/>
                <a:cs typeface="Arial MT"/>
              </a:rPr>
              <a:t> </a:t>
            </a:r>
            <a:r>
              <a:rPr sz="1700" spc="-5" dirty="0">
                <a:latin typeface="Arial MT"/>
                <a:cs typeface="Arial MT"/>
              </a:rPr>
              <a:t>in</a:t>
            </a:r>
            <a:r>
              <a:rPr sz="1700" spc="5" dirty="0">
                <a:latin typeface="Arial MT"/>
                <a:cs typeface="Arial MT"/>
              </a:rPr>
              <a:t> </a:t>
            </a:r>
            <a:r>
              <a:rPr sz="1700" dirty="0">
                <a:latin typeface="Arial MT"/>
                <a:cs typeface="Arial MT"/>
              </a:rPr>
              <a:t>an</a:t>
            </a:r>
            <a:r>
              <a:rPr sz="1700" spc="5" dirty="0">
                <a:solidFill>
                  <a:srgbClr val="0000FF"/>
                </a:solidFill>
                <a:latin typeface="Arial MT"/>
                <a:cs typeface="Arial MT"/>
              </a:rPr>
              <a:t> </a:t>
            </a:r>
            <a:r>
              <a:rPr sz="1700" b="1" u="heavy" spc="-5" dirty="0">
                <a:solidFill>
                  <a:srgbClr val="0000FF"/>
                </a:solidFill>
                <a:uFill>
                  <a:solidFill>
                    <a:srgbClr val="0000FF"/>
                  </a:solidFill>
                </a:uFill>
                <a:latin typeface="Arial"/>
                <a:cs typeface="Arial"/>
              </a:rPr>
              <a:t>arbitrary</a:t>
            </a:r>
            <a:r>
              <a:rPr sz="1700" b="1" spc="5" dirty="0">
                <a:solidFill>
                  <a:srgbClr val="0000FF"/>
                </a:solidFill>
                <a:latin typeface="Arial"/>
                <a:cs typeface="Arial"/>
              </a:rPr>
              <a:t> </a:t>
            </a:r>
            <a:r>
              <a:rPr sz="1700" spc="-5" dirty="0">
                <a:latin typeface="Arial MT"/>
                <a:cs typeface="Arial MT"/>
              </a:rPr>
              <a:t>direction.</a:t>
            </a:r>
            <a:endParaRPr sz="1700">
              <a:latin typeface="Arial MT"/>
              <a:cs typeface="Arial MT"/>
            </a:endParaRPr>
          </a:p>
          <a:p>
            <a:pPr>
              <a:lnSpc>
                <a:spcPct val="100000"/>
              </a:lnSpc>
              <a:spcBef>
                <a:spcPts val="15"/>
              </a:spcBef>
              <a:buFont typeface="Arial MT"/>
              <a:buChar char="•"/>
            </a:pPr>
            <a:endParaRPr sz="1700">
              <a:latin typeface="Arial MT"/>
              <a:cs typeface="Arial MT"/>
            </a:endParaRPr>
          </a:p>
          <a:p>
            <a:pPr marL="330200" indent="-266700">
              <a:lnSpc>
                <a:spcPct val="100000"/>
              </a:lnSpc>
              <a:spcBef>
                <a:spcPts val="5"/>
              </a:spcBef>
              <a:buChar char="•"/>
              <a:tabLst>
                <a:tab pos="329565" algn="l"/>
                <a:tab pos="330200" algn="l"/>
              </a:tabLst>
            </a:pPr>
            <a:r>
              <a:rPr sz="1700" spc="-5" dirty="0">
                <a:latin typeface="Arial MT"/>
                <a:cs typeface="Arial MT"/>
              </a:rPr>
              <a:t>Magnitudes</a:t>
            </a:r>
            <a:r>
              <a:rPr sz="1700" dirty="0">
                <a:latin typeface="Arial MT"/>
                <a:cs typeface="Arial MT"/>
              </a:rPr>
              <a:t> of</a:t>
            </a:r>
            <a:r>
              <a:rPr sz="1700" spc="10" dirty="0">
                <a:latin typeface="Arial MT"/>
                <a:cs typeface="Arial MT"/>
              </a:rPr>
              <a:t> </a:t>
            </a:r>
            <a:r>
              <a:rPr sz="1700" dirty="0">
                <a:latin typeface="Arial MT"/>
                <a:cs typeface="Arial MT"/>
              </a:rPr>
              <a:t>these</a:t>
            </a:r>
            <a:r>
              <a:rPr sz="1700" spc="10" dirty="0">
                <a:latin typeface="Arial MT"/>
                <a:cs typeface="Arial MT"/>
              </a:rPr>
              <a:t> </a:t>
            </a:r>
            <a:r>
              <a:rPr sz="1700" spc="-5" dirty="0">
                <a:latin typeface="Arial MT"/>
                <a:cs typeface="Arial MT"/>
              </a:rPr>
              <a:t>forces</a:t>
            </a:r>
            <a:r>
              <a:rPr sz="1700" spc="5" dirty="0">
                <a:latin typeface="Arial MT"/>
                <a:cs typeface="Arial MT"/>
              </a:rPr>
              <a:t> </a:t>
            </a:r>
            <a:r>
              <a:rPr sz="1700" spc="-5" dirty="0">
                <a:latin typeface="Arial MT"/>
                <a:cs typeface="Arial MT"/>
              </a:rPr>
              <a:t>are</a:t>
            </a:r>
            <a:r>
              <a:rPr sz="1700" spc="10" dirty="0">
                <a:solidFill>
                  <a:srgbClr val="0000FF"/>
                </a:solidFill>
                <a:latin typeface="Arial MT"/>
                <a:cs typeface="Arial MT"/>
              </a:rPr>
              <a:t> </a:t>
            </a:r>
            <a:r>
              <a:rPr sz="1700" b="1" u="heavy" spc="-5" dirty="0">
                <a:solidFill>
                  <a:srgbClr val="0000FF"/>
                </a:solidFill>
                <a:uFill>
                  <a:solidFill>
                    <a:srgbClr val="0000FF"/>
                  </a:solidFill>
                </a:uFill>
                <a:latin typeface="Arial"/>
                <a:cs typeface="Arial"/>
              </a:rPr>
              <a:t>unknown</a:t>
            </a:r>
            <a:r>
              <a:rPr sz="1700" spc="-5" dirty="0">
                <a:latin typeface="Arial MT"/>
                <a:cs typeface="Arial MT"/>
              </a:rPr>
              <a:t>,</a:t>
            </a:r>
            <a:r>
              <a:rPr sz="1700" spc="5" dirty="0">
                <a:latin typeface="Arial MT"/>
                <a:cs typeface="Arial MT"/>
              </a:rPr>
              <a:t> </a:t>
            </a:r>
            <a:r>
              <a:rPr sz="1700" dirty="0">
                <a:latin typeface="Arial MT"/>
                <a:cs typeface="Arial MT"/>
              </a:rPr>
              <a:t>and</a:t>
            </a:r>
            <a:r>
              <a:rPr sz="1700" spc="10" dirty="0">
                <a:latin typeface="Arial MT"/>
                <a:cs typeface="Arial MT"/>
              </a:rPr>
              <a:t> </a:t>
            </a:r>
            <a:r>
              <a:rPr sz="1700" spc="-5" dirty="0">
                <a:latin typeface="Arial MT"/>
                <a:cs typeface="Arial MT"/>
              </a:rPr>
              <a:t>their</a:t>
            </a:r>
            <a:r>
              <a:rPr sz="1700" dirty="0">
                <a:latin typeface="Arial MT"/>
                <a:cs typeface="Arial MT"/>
              </a:rPr>
              <a:t> sense</a:t>
            </a:r>
            <a:r>
              <a:rPr sz="1700" spc="10" dirty="0">
                <a:latin typeface="Arial MT"/>
                <a:cs typeface="Arial MT"/>
              </a:rPr>
              <a:t> </a:t>
            </a:r>
            <a:r>
              <a:rPr sz="1700" dirty="0">
                <a:latin typeface="Arial MT"/>
                <a:cs typeface="Arial MT"/>
              </a:rPr>
              <a:t>has</a:t>
            </a:r>
            <a:r>
              <a:rPr sz="1700" spc="5" dirty="0">
                <a:latin typeface="Arial MT"/>
                <a:cs typeface="Arial MT"/>
              </a:rPr>
              <a:t> </a:t>
            </a:r>
            <a:r>
              <a:rPr sz="1700" dirty="0">
                <a:latin typeface="Arial MT"/>
                <a:cs typeface="Arial MT"/>
              </a:rPr>
              <a:t>been</a:t>
            </a:r>
            <a:r>
              <a:rPr sz="1700" spc="10" dirty="0">
                <a:solidFill>
                  <a:srgbClr val="0000FF"/>
                </a:solidFill>
                <a:latin typeface="Arial MT"/>
                <a:cs typeface="Arial MT"/>
              </a:rPr>
              <a:t> </a:t>
            </a:r>
            <a:r>
              <a:rPr sz="1700" b="1" u="heavy" spc="-5" dirty="0">
                <a:solidFill>
                  <a:srgbClr val="0000FF"/>
                </a:solidFill>
                <a:uFill>
                  <a:solidFill>
                    <a:srgbClr val="0000FF"/>
                  </a:solidFill>
                </a:uFill>
                <a:latin typeface="Arial"/>
                <a:cs typeface="Arial"/>
              </a:rPr>
              <a:t>assumed</a:t>
            </a:r>
            <a:r>
              <a:rPr sz="1700" spc="-5" dirty="0">
                <a:solidFill>
                  <a:srgbClr val="FF0000"/>
                </a:solidFill>
                <a:latin typeface="Arial MT"/>
                <a:cs typeface="Arial MT"/>
              </a:rPr>
              <a:t>.</a:t>
            </a:r>
            <a:endParaRPr sz="1700">
              <a:latin typeface="Arial MT"/>
              <a:cs typeface="Arial MT"/>
            </a:endParaRPr>
          </a:p>
          <a:p>
            <a:pPr>
              <a:lnSpc>
                <a:spcPct val="100000"/>
              </a:lnSpc>
              <a:spcBef>
                <a:spcPts val="15"/>
              </a:spcBef>
              <a:buFont typeface="Arial MT"/>
              <a:buChar char="•"/>
            </a:pPr>
            <a:endParaRPr sz="1850">
              <a:latin typeface="Arial MT"/>
              <a:cs typeface="Arial MT"/>
            </a:endParaRPr>
          </a:p>
          <a:p>
            <a:pPr marL="330200" marR="344170" indent="-266700">
              <a:lnSpc>
                <a:spcPts val="2020"/>
              </a:lnSpc>
              <a:spcBef>
                <a:spcPts val="5"/>
              </a:spcBef>
              <a:buChar char="•"/>
              <a:tabLst>
                <a:tab pos="329565" algn="l"/>
                <a:tab pos="330200" algn="l"/>
              </a:tabLst>
            </a:pPr>
            <a:r>
              <a:rPr sz="1700" spc="-10" dirty="0">
                <a:latin typeface="Arial MT"/>
                <a:cs typeface="Arial MT"/>
              </a:rPr>
              <a:t>Weight</a:t>
            </a:r>
            <a:r>
              <a:rPr sz="1700" spc="5" dirty="0">
                <a:latin typeface="Arial MT"/>
                <a:cs typeface="Arial MT"/>
              </a:rPr>
              <a:t> </a:t>
            </a:r>
            <a:r>
              <a:rPr sz="1700" dirty="0">
                <a:latin typeface="Arial MT"/>
                <a:cs typeface="Arial MT"/>
              </a:rPr>
              <a:t>of</a:t>
            </a:r>
            <a:r>
              <a:rPr sz="1700" spc="5" dirty="0">
                <a:latin typeface="Arial MT"/>
                <a:cs typeface="Arial MT"/>
              </a:rPr>
              <a:t> </a:t>
            </a:r>
            <a:r>
              <a:rPr sz="1700" spc="-5" dirty="0">
                <a:latin typeface="Arial MT"/>
                <a:cs typeface="Arial MT"/>
              </a:rPr>
              <a:t>beam,</a:t>
            </a:r>
            <a:r>
              <a:rPr sz="1700" spc="5" dirty="0">
                <a:latin typeface="Arial MT"/>
                <a:cs typeface="Arial MT"/>
              </a:rPr>
              <a:t> </a:t>
            </a:r>
            <a:r>
              <a:rPr sz="1700" dirty="0">
                <a:latin typeface="Arial MT"/>
                <a:cs typeface="Arial MT"/>
              </a:rPr>
              <a:t>W</a:t>
            </a:r>
            <a:r>
              <a:rPr sz="1700" spc="-5" dirty="0">
                <a:latin typeface="Arial MT"/>
                <a:cs typeface="Arial MT"/>
              </a:rPr>
              <a:t> </a:t>
            </a:r>
            <a:r>
              <a:rPr sz="1700" dirty="0">
                <a:latin typeface="Arial MT"/>
                <a:cs typeface="Arial MT"/>
              </a:rPr>
              <a:t>= </a:t>
            </a:r>
            <a:r>
              <a:rPr sz="1700" spc="-5" dirty="0">
                <a:latin typeface="Arial MT"/>
                <a:cs typeface="Arial MT"/>
              </a:rPr>
              <a:t>100(9.81) </a:t>
            </a:r>
            <a:r>
              <a:rPr sz="1700" dirty="0">
                <a:latin typeface="Arial MT"/>
                <a:cs typeface="Arial MT"/>
              </a:rPr>
              <a:t>=</a:t>
            </a:r>
            <a:r>
              <a:rPr sz="1700" spc="-5" dirty="0">
                <a:latin typeface="Arial MT"/>
                <a:cs typeface="Arial MT"/>
              </a:rPr>
              <a:t> </a:t>
            </a:r>
            <a:r>
              <a:rPr sz="1700" dirty="0">
                <a:latin typeface="Arial MT"/>
                <a:cs typeface="Arial MT"/>
              </a:rPr>
              <a:t>981</a:t>
            </a:r>
            <a:r>
              <a:rPr sz="1700" spc="5" dirty="0">
                <a:latin typeface="Arial MT"/>
                <a:cs typeface="Arial MT"/>
              </a:rPr>
              <a:t> </a:t>
            </a:r>
            <a:r>
              <a:rPr sz="1700" spc="-5" dirty="0">
                <a:latin typeface="Arial MT"/>
                <a:cs typeface="Arial MT"/>
              </a:rPr>
              <a:t>N,</a:t>
            </a:r>
            <a:r>
              <a:rPr sz="1700" spc="5" dirty="0">
                <a:latin typeface="Arial MT"/>
                <a:cs typeface="Arial MT"/>
              </a:rPr>
              <a:t> </a:t>
            </a:r>
            <a:r>
              <a:rPr sz="1700" dirty="0">
                <a:latin typeface="Arial MT"/>
                <a:cs typeface="Arial MT"/>
              </a:rPr>
              <a:t>acts</a:t>
            </a:r>
            <a:r>
              <a:rPr sz="1700" spc="5" dirty="0">
                <a:latin typeface="Arial MT"/>
                <a:cs typeface="Arial MT"/>
              </a:rPr>
              <a:t> </a:t>
            </a:r>
            <a:r>
              <a:rPr sz="1700" spc="-5" dirty="0">
                <a:latin typeface="Arial MT"/>
                <a:cs typeface="Arial MT"/>
              </a:rPr>
              <a:t>through</a:t>
            </a:r>
            <a:r>
              <a:rPr sz="1700" spc="5" dirty="0">
                <a:latin typeface="Arial MT"/>
                <a:cs typeface="Arial MT"/>
              </a:rPr>
              <a:t> </a:t>
            </a:r>
            <a:r>
              <a:rPr sz="1700" dirty="0">
                <a:latin typeface="Arial MT"/>
                <a:cs typeface="Arial MT"/>
              </a:rPr>
              <a:t>the</a:t>
            </a:r>
            <a:r>
              <a:rPr sz="1700" spc="5" dirty="0">
                <a:solidFill>
                  <a:srgbClr val="0000FF"/>
                </a:solidFill>
                <a:latin typeface="Arial MT"/>
                <a:cs typeface="Arial MT"/>
              </a:rPr>
              <a:t> </a:t>
            </a:r>
            <a:r>
              <a:rPr sz="1700" b="1" u="heavy" spc="-10" dirty="0">
                <a:solidFill>
                  <a:srgbClr val="0000FF"/>
                </a:solidFill>
                <a:uFill>
                  <a:solidFill>
                    <a:srgbClr val="0000FF"/>
                  </a:solidFill>
                </a:uFill>
                <a:latin typeface="Arial"/>
                <a:cs typeface="Arial"/>
              </a:rPr>
              <a:t>beam’s</a:t>
            </a:r>
            <a:r>
              <a:rPr sz="1700" b="1" u="heavy" spc="5" dirty="0">
                <a:solidFill>
                  <a:srgbClr val="0000FF"/>
                </a:solidFill>
                <a:uFill>
                  <a:solidFill>
                    <a:srgbClr val="0000FF"/>
                  </a:solidFill>
                </a:uFill>
                <a:latin typeface="Arial"/>
                <a:cs typeface="Arial"/>
              </a:rPr>
              <a:t> </a:t>
            </a:r>
            <a:r>
              <a:rPr sz="1700" b="1" u="heavy" dirty="0">
                <a:solidFill>
                  <a:srgbClr val="0000FF"/>
                </a:solidFill>
                <a:uFill>
                  <a:solidFill>
                    <a:srgbClr val="0000FF"/>
                  </a:solidFill>
                </a:uFill>
                <a:latin typeface="Arial"/>
                <a:cs typeface="Arial"/>
              </a:rPr>
              <a:t>center </a:t>
            </a:r>
            <a:r>
              <a:rPr sz="1700" b="1" u="heavy" spc="-5" dirty="0">
                <a:solidFill>
                  <a:srgbClr val="0000FF"/>
                </a:solidFill>
                <a:uFill>
                  <a:solidFill>
                    <a:srgbClr val="0000FF"/>
                  </a:solidFill>
                </a:uFill>
                <a:latin typeface="Arial"/>
                <a:cs typeface="Arial"/>
              </a:rPr>
              <a:t>of </a:t>
            </a:r>
            <a:r>
              <a:rPr sz="1700" b="1" spc="-455" dirty="0">
                <a:solidFill>
                  <a:srgbClr val="0000FF"/>
                </a:solidFill>
                <a:latin typeface="Arial"/>
                <a:cs typeface="Arial"/>
              </a:rPr>
              <a:t> </a:t>
            </a:r>
            <a:r>
              <a:rPr sz="1700" b="1" u="heavy" dirty="0">
                <a:solidFill>
                  <a:srgbClr val="0000FF"/>
                </a:solidFill>
                <a:uFill>
                  <a:solidFill>
                    <a:srgbClr val="0000FF"/>
                  </a:solidFill>
                </a:uFill>
                <a:latin typeface="Arial"/>
                <a:cs typeface="Arial"/>
              </a:rPr>
              <a:t>gravity G,</a:t>
            </a:r>
            <a:r>
              <a:rPr sz="1700" b="1" dirty="0">
                <a:solidFill>
                  <a:srgbClr val="0000FF"/>
                </a:solidFill>
                <a:latin typeface="Arial"/>
                <a:cs typeface="Arial"/>
              </a:rPr>
              <a:t> </a:t>
            </a:r>
            <a:r>
              <a:rPr sz="1700" dirty="0">
                <a:latin typeface="Arial MT"/>
                <a:cs typeface="Arial MT"/>
              </a:rPr>
              <a:t>3</a:t>
            </a:r>
            <a:r>
              <a:rPr sz="1700" spc="5" dirty="0">
                <a:latin typeface="Arial MT"/>
                <a:cs typeface="Arial MT"/>
              </a:rPr>
              <a:t> </a:t>
            </a:r>
            <a:r>
              <a:rPr sz="1700" spc="-5" dirty="0">
                <a:latin typeface="Arial MT"/>
                <a:cs typeface="Arial MT"/>
              </a:rPr>
              <a:t>meters</a:t>
            </a:r>
            <a:r>
              <a:rPr sz="1700" dirty="0">
                <a:latin typeface="Arial MT"/>
                <a:cs typeface="Arial MT"/>
              </a:rPr>
              <a:t> </a:t>
            </a:r>
            <a:r>
              <a:rPr sz="1700" spc="-5" dirty="0">
                <a:latin typeface="Arial MT"/>
                <a:cs typeface="Arial MT"/>
              </a:rPr>
              <a:t>from</a:t>
            </a:r>
            <a:r>
              <a:rPr sz="1700" spc="-95" dirty="0">
                <a:latin typeface="Arial MT"/>
                <a:cs typeface="Arial MT"/>
              </a:rPr>
              <a:t> </a:t>
            </a:r>
            <a:r>
              <a:rPr sz="1700" dirty="0">
                <a:latin typeface="Arial MT"/>
                <a:cs typeface="Arial MT"/>
              </a:rPr>
              <a:t>A</a:t>
            </a:r>
            <a:r>
              <a:rPr sz="1700" spc="-90" dirty="0">
                <a:latin typeface="Arial MT"/>
                <a:cs typeface="Arial MT"/>
              </a:rPr>
              <a:t> </a:t>
            </a:r>
            <a:r>
              <a:rPr sz="1700" spc="-5" dirty="0">
                <a:latin typeface="Arial MT"/>
                <a:cs typeface="Arial MT"/>
              </a:rPr>
              <a:t>since</a:t>
            </a:r>
            <a:r>
              <a:rPr sz="1700" spc="5" dirty="0">
                <a:latin typeface="Arial MT"/>
                <a:cs typeface="Arial MT"/>
              </a:rPr>
              <a:t> </a:t>
            </a:r>
            <a:r>
              <a:rPr sz="1700" dirty="0">
                <a:latin typeface="Arial MT"/>
                <a:cs typeface="Arial MT"/>
              </a:rPr>
              <a:t>the</a:t>
            </a:r>
            <a:r>
              <a:rPr sz="1700" spc="5" dirty="0">
                <a:latin typeface="Arial MT"/>
                <a:cs typeface="Arial MT"/>
              </a:rPr>
              <a:t> </a:t>
            </a:r>
            <a:r>
              <a:rPr sz="1700" dirty="0">
                <a:latin typeface="Arial MT"/>
                <a:cs typeface="Arial MT"/>
              </a:rPr>
              <a:t>beam</a:t>
            </a:r>
            <a:r>
              <a:rPr sz="1700" spc="-5" dirty="0">
                <a:latin typeface="Arial MT"/>
                <a:cs typeface="Arial MT"/>
              </a:rPr>
              <a:t> is</a:t>
            </a:r>
            <a:r>
              <a:rPr sz="1700" dirty="0">
                <a:latin typeface="Arial MT"/>
                <a:cs typeface="Arial MT"/>
              </a:rPr>
              <a:t> </a:t>
            </a:r>
            <a:r>
              <a:rPr sz="1700" spc="-5" dirty="0">
                <a:latin typeface="Arial MT"/>
                <a:cs typeface="Arial MT"/>
              </a:rPr>
              <a:t>uniform.</a:t>
            </a:r>
            <a:endParaRPr sz="1700">
              <a:latin typeface="Arial MT"/>
              <a:cs typeface="Arial MT"/>
            </a:endParaRPr>
          </a:p>
        </p:txBody>
      </p:sp>
      <p:sp>
        <p:nvSpPr>
          <p:cNvPr id="22" name="object 22"/>
          <p:cNvSpPr txBox="1"/>
          <p:nvPr/>
        </p:nvSpPr>
        <p:spPr>
          <a:xfrm>
            <a:off x="3214052" y="5987796"/>
            <a:ext cx="2678430" cy="330200"/>
          </a:xfrm>
          <a:prstGeom prst="rect">
            <a:avLst/>
          </a:prstGeom>
        </p:spPr>
        <p:txBody>
          <a:bodyPr vert="horz" wrap="square" lIns="0" tIns="12700" rIns="0" bIns="0" rtlCol="0">
            <a:spAutoFit/>
          </a:bodyPr>
          <a:lstStyle/>
          <a:p>
            <a:pPr marL="12700">
              <a:lnSpc>
                <a:spcPct val="100000"/>
              </a:lnSpc>
              <a:spcBef>
                <a:spcPts val="100"/>
              </a:spcBef>
            </a:pPr>
            <a:r>
              <a:rPr sz="2000" spc="-5" dirty="0">
                <a:latin typeface="Arial MT"/>
                <a:cs typeface="Arial MT"/>
              </a:rPr>
              <a:t>Complete</a:t>
            </a:r>
            <a:r>
              <a:rPr sz="2000" spc="-35" dirty="0">
                <a:latin typeface="Arial MT"/>
                <a:cs typeface="Arial MT"/>
              </a:rPr>
              <a:t> </a:t>
            </a:r>
            <a:r>
              <a:rPr sz="2000" dirty="0">
                <a:latin typeface="Arial MT"/>
                <a:cs typeface="Arial MT"/>
              </a:rPr>
              <a:t>FBD</a:t>
            </a:r>
            <a:r>
              <a:rPr sz="2000" spc="-25" dirty="0">
                <a:latin typeface="Arial MT"/>
                <a:cs typeface="Arial MT"/>
              </a:rPr>
              <a:t> </a:t>
            </a:r>
            <a:r>
              <a:rPr sz="2000" spc="-5" dirty="0">
                <a:latin typeface="Arial MT"/>
                <a:cs typeface="Arial MT"/>
              </a:rPr>
              <a:t>of</a:t>
            </a:r>
            <a:r>
              <a:rPr sz="2000" spc="-35" dirty="0">
                <a:latin typeface="Arial MT"/>
                <a:cs typeface="Arial MT"/>
              </a:rPr>
              <a:t> </a:t>
            </a:r>
            <a:r>
              <a:rPr sz="2000" spc="-5" dirty="0">
                <a:latin typeface="Arial MT"/>
                <a:cs typeface="Arial MT"/>
              </a:rPr>
              <a:t>beam</a:t>
            </a:r>
            <a:endParaRPr sz="2000">
              <a:latin typeface="Arial MT"/>
              <a:cs typeface="Arial M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6619240"/>
            <a:ext cx="4197350" cy="223520"/>
          </a:xfrm>
          <a:prstGeom prst="rect">
            <a:avLst/>
          </a:prstGeom>
        </p:spPr>
        <p:txBody>
          <a:bodyPr vert="horz" wrap="square" lIns="0" tIns="12700" rIns="0" bIns="0" rtlCol="0">
            <a:spAutoFit/>
          </a:bodyPr>
          <a:lstStyle/>
          <a:p>
            <a:pPr marL="12700">
              <a:lnSpc>
                <a:spcPct val="100000"/>
              </a:lnSpc>
              <a:spcBef>
                <a:spcPts val="100"/>
              </a:spcBef>
            </a:pPr>
            <a:r>
              <a:rPr sz="1300" i="1" dirty="0">
                <a:solidFill>
                  <a:srgbClr val="BE5F00"/>
                </a:solidFill>
                <a:latin typeface="Palatino Linotype"/>
                <a:cs typeface="Palatino Linotype"/>
              </a:rPr>
              <a:t>© 2002 The</a:t>
            </a:r>
            <a:r>
              <a:rPr sz="1300" i="1" spc="-5" dirty="0">
                <a:solidFill>
                  <a:srgbClr val="BE5F00"/>
                </a:solidFill>
                <a:latin typeface="Palatino Linotype"/>
                <a:cs typeface="Palatino Linotype"/>
              </a:rPr>
              <a:t> McGraw-Hill</a:t>
            </a:r>
            <a:r>
              <a:rPr sz="1300" i="1" dirty="0">
                <a:solidFill>
                  <a:srgbClr val="BE5F00"/>
                </a:solidFill>
                <a:latin typeface="Palatino Linotype"/>
                <a:cs typeface="Palatino Linotype"/>
              </a:rPr>
              <a:t> </a:t>
            </a:r>
            <a:r>
              <a:rPr sz="1300" i="1" spc="-5" dirty="0">
                <a:solidFill>
                  <a:srgbClr val="BE5F00"/>
                </a:solidFill>
                <a:latin typeface="Palatino Linotype"/>
                <a:cs typeface="Palatino Linotype"/>
              </a:rPr>
              <a:t>Companies,</a:t>
            </a:r>
            <a:r>
              <a:rPr sz="1300" i="1" dirty="0">
                <a:solidFill>
                  <a:srgbClr val="BE5F00"/>
                </a:solidFill>
                <a:latin typeface="Palatino Linotype"/>
                <a:cs typeface="Palatino Linotype"/>
              </a:rPr>
              <a:t> </a:t>
            </a:r>
            <a:r>
              <a:rPr sz="1300" i="1" spc="-5" dirty="0">
                <a:solidFill>
                  <a:srgbClr val="BE5F00"/>
                </a:solidFill>
                <a:latin typeface="Palatino Linotype"/>
                <a:cs typeface="Palatino Linotype"/>
              </a:rPr>
              <a:t>Inc.</a:t>
            </a:r>
            <a:r>
              <a:rPr sz="1300" i="1" spc="5" dirty="0">
                <a:solidFill>
                  <a:srgbClr val="BE5F00"/>
                </a:solidFill>
                <a:latin typeface="Palatino Linotype"/>
                <a:cs typeface="Palatino Linotype"/>
              </a:rPr>
              <a:t> </a:t>
            </a:r>
            <a:r>
              <a:rPr sz="1300" i="1" spc="-5" dirty="0">
                <a:solidFill>
                  <a:srgbClr val="BE5F00"/>
                </a:solidFill>
                <a:latin typeface="Palatino Linotype"/>
                <a:cs typeface="Palatino Linotype"/>
              </a:rPr>
              <a:t>All</a:t>
            </a:r>
            <a:r>
              <a:rPr sz="1300" i="1" dirty="0">
                <a:solidFill>
                  <a:srgbClr val="BE5F00"/>
                </a:solidFill>
                <a:latin typeface="Palatino Linotype"/>
                <a:cs typeface="Palatino Linotype"/>
              </a:rPr>
              <a:t> </a:t>
            </a:r>
            <a:r>
              <a:rPr sz="1300" i="1" spc="-5" dirty="0">
                <a:solidFill>
                  <a:srgbClr val="BE5F00"/>
                </a:solidFill>
                <a:latin typeface="Palatino Linotype"/>
                <a:cs typeface="Palatino Linotype"/>
              </a:rPr>
              <a:t>rights</a:t>
            </a:r>
            <a:r>
              <a:rPr sz="1300" i="1" spc="-10" dirty="0">
                <a:solidFill>
                  <a:srgbClr val="BE5F00"/>
                </a:solidFill>
                <a:latin typeface="Palatino Linotype"/>
                <a:cs typeface="Palatino Linotype"/>
              </a:rPr>
              <a:t> reserved.</a:t>
            </a:r>
            <a:endParaRPr sz="1300">
              <a:latin typeface="Palatino Linotype"/>
              <a:cs typeface="Palatino Linotype"/>
            </a:endParaRPr>
          </a:p>
        </p:txBody>
      </p:sp>
      <p:sp>
        <p:nvSpPr>
          <p:cNvPr id="3" name="object 3"/>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4" name="object 4"/>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5" name="object 5"/>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6" name="object 6"/>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7" name="object 7"/>
          <p:cNvGrpSpPr/>
          <p:nvPr/>
        </p:nvGrpSpPr>
        <p:grpSpPr>
          <a:xfrm>
            <a:off x="-4762" y="3933825"/>
            <a:ext cx="290830" cy="2924175"/>
            <a:chOff x="-4762" y="3933825"/>
            <a:chExt cx="290830" cy="2924175"/>
          </a:xfrm>
        </p:grpSpPr>
        <p:pic>
          <p:nvPicPr>
            <p:cNvPr id="8" name="object 8"/>
            <p:cNvPicPr/>
            <p:nvPr/>
          </p:nvPicPr>
          <p:blipFill>
            <a:blip r:embed="rId2" cstate="print"/>
            <a:stretch>
              <a:fillRect/>
            </a:stretch>
          </p:blipFill>
          <p:spPr>
            <a:xfrm>
              <a:off x="0" y="6572249"/>
              <a:ext cx="285750" cy="285749"/>
            </a:xfrm>
            <a:prstGeom prst="rect">
              <a:avLst/>
            </a:prstGeom>
          </p:spPr>
        </p:pic>
        <p:sp>
          <p:nvSpPr>
            <p:cNvPr id="9" name="object 9"/>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3" name="object 13"/>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4" name="object 14"/>
            <p:cNvPicPr/>
            <p:nvPr/>
          </p:nvPicPr>
          <p:blipFill>
            <a:blip r:embed="rId3" cstate="print"/>
            <a:stretch>
              <a:fillRect/>
            </a:stretch>
          </p:blipFill>
          <p:spPr>
            <a:xfrm>
              <a:off x="28177" y="3965971"/>
              <a:ext cx="202406" cy="202406"/>
            </a:xfrm>
            <a:prstGeom prst="rect">
              <a:avLst/>
            </a:prstGeom>
          </p:spPr>
        </p:pic>
        <p:sp>
          <p:nvSpPr>
            <p:cNvPr id="15" name="object 15"/>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6" name="object 16"/>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9" name="object 19"/>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Structural</a:t>
            </a:r>
            <a:r>
              <a:rPr sz="2800" spc="-40" dirty="0">
                <a:solidFill>
                  <a:srgbClr val="BE5F00"/>
                </a:solidFill>
                <a:latin typeface="Arial MT"/>
                <a:cs typeface="Arial MT"/>
              </a:rPr>
              <a:t> </a:t>
            </a:r>
            <a:r>
              <a:rPr sz="2800" dirty="0">
                <a:solidFill>
                  <a:srgbClr val="BE5F00"/>
                </a:solidFill>
                <a:latin typeface="Arial MT"/>
                <a:cs typeface="Arial MT"/>
              </a:rPr>
              <a:t>Analysis</a:t>
            </a:r>
            <a:endParaRPr sz="2800">
              <a:latin typeface="Arial MT"/>
              <a:cs typeface="Arial MT"/>
            </a:endParaRPr>
          </a:p>
        </p:txBody>
      </p:sp>
      <p:sp>
        <p:nvSpPr>
          <p:cNvPr id="21" name="object 21"/>
          <p:cNvSpPr txBox="1"/>
          <p:nvPr/>
        </p:nvSpPr>
        <p:spPr>
          <a:xfrm>
            <a:off x="8371840" y="6622795"/>
            <a:ext cx="414655"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9933"/>
                </a:solidFill>
                <a:latin typeface="Arial"/>
                <a:cs typeface="Arial"/>
              </a:rPr>
              <a:t>8</a:t>
            </a:r>
            <a:r>
              <a:rPr sz="1200" b="1" spc="-50" dirty="0">
                <a:solidFill>
                  <a:srgbClr val="FF9933"/>
                </a:solidFill>
                <a:latin typeface="Arial"/>
                <a:cs typeface="Arial"/>
              </a:rPr>
              <a:t> </a:t>
            </a:r>
            <a:r>
              <a:rPr sz="1200" b="1" dirty="0">
                <a:solidFill>
                  <a:srgbClr val="FF9933"/>
                </a:solidFill>
                <a:latin typeface="Arial"/>
                <a:cs typeface="Arial"/>
              </a:rPr>
              <a:t>-</a:t>
            </a:r>
            <a:r>
              <a:rPr sz="1200" b="1" spc="-45" dirty="0">
                <a:solidFill>
                  <a:srgbClr val="FF9933"/>
                </a:solidFill>
                <a:latin typeface="Arial"/>
                <a:cs typeface="Arial"/>
              </a:rPr>
              <a:t> </a:t>
            </a:r>
            <a:r>
              <a:rPr sz="1200" b="1" spc="-5" dirty="0">
                <a:solidFill>
                  <a:srgbClr val="FF9933"/>
                </a:solidFill>
                <a:latin typeface="Arial"/>
                <a:cs typeface="Arial"/>
              </a:rPr>
              <a:t>13</a:t>
            </a:r>
            <a:endParaRPr sz="1200">
              <a:latin typeface="Arial"/>
              <a:cs typeface="Arial"/>
            </a:endParaRPr>
          </a:p>
        </p:txBody>
      </p:sp>
      <p:sp>
        <p:nvSpPr>
          <p:cNvPr id="22" name="object 22"/>
          <p:cNvSpPr txBox="1"/>
          <p:nvPr/>
        </p:nvSpPr>
        <p:spPr>
          <a:xfrm>
            <a:off x="735965" y="1535684"/>
            <a:ext cx="7807325" cy="2588895"/>
          </a:xfrm>
          <a:prstGeom prst="rect">
            <a:avLst/>
          </a:prstGeom>
        </p:spPr>
        <p:txBody>
          <a:bodyPr vert="horz" wrap="square" lIns="0" tIns="12700" rIns="0" bIns="0" rtlCol="0">
            <a:spAutoFit/>
          </a:bodyPr>
          <a:lstStyle/>
          <a:p>
            <a:pPr marL="12700">
              <a:lnSpc>
                <a:spcPct val="100000"/>
              </a:lnSpc>
              <a:spcBef>
                <a:spcPts val="100"/>
              </a:spcBef>
            </a:pPr>
            <a:r>
              <a:rPr sz="2400" spc="-5" dirty="0">
                <a:latin typeface="Arial MT"/>
                <a:cs typeface="Arial MT"/>
              </a:rPr>
              <a:t>OBJECTIVES</a:t>
            </a:r>
            <a:endParaRPr sz="2400">
              <a:latin typeface="Arial MT"/>
              <a:cs typeface="Arial MT"/>
            </a:endParaRPr>
          </a:p>
          <a:p>
            <a:pPr>
              <a:lnSpc>
                <a:spcPct val="100000"/>
              </a:lnSpc>
              <a:spcBef>
                <a:spcPts val="25"/>
              </a:spcBef>
            </a:pPr>
            <a:endParaRPr sz="2500">
              <a:latin typeface="Arial MT"/>
              <a:cs typeface="Arial MT"/>
            </a:endParaRPr>
          </a:p>
          <a:p>
            <a:pPr marL="120014" indent="-107950">
              <a:lnSpc>
                <a:spcPct val="100000"/>
              </a:lnSpc>
              <a:spcBef>
                <a:spcPts val="5"/>
              </a:spcBef>
              <a:buSzPct val="95833"/>
              <a:buChar char="•"/>
              <a:tabLst>
                <a:tab pos="120650" algn="l"/>
              </a:tabLst>
            </a:pPr>
            <a:r>
              <a:rPr sz="2400" spc="-5" dirty="0">
                <a:latin typeface="Arial MT"/>
                <a:cs typeface="Arial MT"/>
              </a:rPr>
              <a:t>Determine the forces </a:t>
            </a:r>
            <a:r>
              <a:rPr sz="2400" dirty="0">
                <a:latin typeface="Arial MT"/>
                <a:cs typeface="Arial MT"/>
              </a:rPr>
              <a:t>in </a:t>
            </a:r>
            <a:r>
              <a:rPr sz="2400" spc="-5" dirty="0">
                <a:latin typeface="Arial MT"/>
                <a:cs typeface="Arial MT"/>
              </a:rPr>
              <a:t>the </a:t>
            </a:r>
            <a:r>
              <a:rPr sz="2400" dirty="0">
                <a:latin typeface="Arial MT"/>
                <a:cs typeface="Arial MT"/>
              </a:rPr>
              <a:t>members</a:t>
            </a:r>
            <a:r>
              <a:rPr sz="2400" spc="-5" dirty="0">
                <a:latin typeface="Arial MT"/>
                <a:cs typeface="Arial MT"/>
              </a:rPr>
              <a:t> </a:t>
            </a:r>
            <a:r>
              <a:rPr sz="2400" dirty="0">
                <a:latin typeface="Arial MT"/>
                <a:cs typeface="Arial MT"/>
              </a:rPr>
              <a:t>of</a:t>
            </a:r>
            <a:r>
              <a:rPr sz="2400" spc="-5" dirty="0">
                <a:latin typeface="Arial MT"/>
                <a:cs typeface="Arial MT"/>
              </a:rPr>
              <a:t> </a:t>
            </a:r>
            <a:r>
              <a:rPr sz="2400" dirty="0">
                <a:latin typeface="Arial MT"/>
                <a:cs typeface="Arial MT"/>
              </a:rPr>
              <a:t>a</a:t>
            </a:r>
            <a:r>
              <a:rPr sz="2400" spc="-5" dirty="0">
                <a:latin typeface="Arial MT"/>
                <a:cs typeface="Arial MT"/>
              </a:rPr>
              <a:t> truss </a:t>
            </a:r>
            <a:r>
              <a:rPr sz="2400" dirty="0">
                <a:latin typeface="Arial MT"/>
                <a:cs typeface="Arial MT"/>
              </a:rPr>
              <a:t>using</a:t>
            </a:r>
            <a:r>
              <a:rPr sz="2400" spc="-5" dirty="0">
                <a:latin typeface="Arial MT"/>
                <a:cs typeface="Arial MT"/>
              </a:rPr>
              <a:t> the</a:t>
            </a:r>
            <a:endParaRPr sz="2400">
              <a:latin typeface="Arial MT"/>
              <a:cs typeface="Arial MT"/>
            </a:endParaRPr>
          </a:p>
          <a:p>
            <a:pPr marL="12700">
              <a:lnSpc>
                <a:spcPct val="100000"/>
              </a:lnSpc>
              <a:spcBef>
                <a:spcPts val="20"/>
              </a:spcBef>
            </a:pPr>
            <a:r>
              <a:rPr sz="2400" i="1" spc="-5" dirty="0">
                <a:solidFill>
                  <a:srgbClr val="FF0000"/>
                </a:solidFill>
                <a:latin typeface="Arial"/>
                <a:cs typeface="Arial"/>
              </a:rPr>
              <a:t>method </a:t>
            </a:r>
            <a:r>
              <a:rPr sz="2400" i="1" dirty="0">
                <a:solidFill>
                  <a:srgbClr val="FF0000"/>
                </a:solidFill>
                <a:latin typeface="Arial"/>
                <a:cs typeface="Arial"/>
              </a:rPr>
              <a:t>of</a:t>
            </a:r>
            <a:r>
              <a:rPr sz="2400" i="1" spc="-10" dirty="0">
                <a:solidFill>
                  <a:srgbClr val="FF0000"/>
                </a:solidFill>
                <a:latin typeface="Arial"/>
                <a:cs typeface="Arial"/>
              </a:rPr>
              <a:t> </a:t>
            </a:r>
            <a:r>
              <a:rPr sz="2400" i="1" spc="-5" dirty="0">
                <a:solidFill>
                  <a:srgbClr val="FF0000"/>
                </a:solidFill>
                <a:latin typeface="Arial"/>
                <a:cs typeface="Arial"/>
              </a:rPr>
              <a:t>joints</a:t>
            </a:r>
            <a:r>
              <a:rPr sz="2400" i="1" dirty="0">
                <a:solidFill>
                  <a:srgbClr val="FF0000"/>
                </a:solidFill>
                <a:latin typeface="Arial"/>
                <a:cs typeface="Arial"/>
              </a:rPr>
              <a:t> </a:t>
            </a:r>
            <a:r>
              <a:rPr sz="2400" dirty="0">
                <a:latin typeface="Arial MT"/>
                <a:cs typeface="Arial MT"/>
              </a:rPr>
              <a:t>and</a:t>
            </a:r>
            <a:r>
              <a:rPr sz="2400" spc="-5" dirty="0">
                <a:latin typeface="Arial MT"/>
                <a:cs typeface="Arial MT"/>
              </a:rPr>
              <a:t> the</a:t>
            </a:r>
            <a:r>
              <a:rPr sz="2400" dirty="0">
                <a:latin typeface="Arial MT"/>
                <a:cs typeface="Arial MT"/>
              </a:rPr>
              <a:t> </a:t>
            </a:r>
            <a:r>
              <a:rPr sz="2400" i="1" spc="-5" dirty="0">
                <a:solidFill>
                  <a:srgbClr val="FF0000"/>
                </a:solidFill>
                <a:latin typeface="Arial"/>
                <a:cs typeface="Arial"/>
              </a:rPr>
              <a:t>method </a:t>
            </a:r>
            <a:r>
              <a:rPr sz="2400" i="1" dirty="0">
                <a:solidFill>
                  <a:srgbClr val="FF0000"/>
                </a:solidFill>
                <a:latin typeface="Arial"/>
                <a:cs typeface="Arial"/>
              </a:rPr>
              <a:t>of</a:t>
            </a:r>
            <a:r>
              <a:rPr sz="2400" i="1" spc="-5" dirty="0">
                <a:solidFill>
                  <a:srgbClr val="FF0000"/>
                </a:solidFill>
                <a:latin typeface="Arial"/>
                <a:cs typeface="Arial"/>
              </a:rPr>
              <a:t> sections</a:t>
            </a:r>
            <a:endParaRPr sz="2400">
              <a:latin typeface="Arial"/>
              <a:cs typeface="Arial"/>
            </a:endParaRPr>
          </a:p>
          <a:p>
            <a:pPr>
              <a:lnSpc>
                <a:spcPct val="100000"/>
              </a:lnSpc>
              <a:spcBef>
                <a:spcPts val="50"/>
              </a:spcBef>
            </a:pPr>
            <a:endParaRPr sz="2400">
              <a:latin typeface="Arial"/>
              <a:cs typeface="Arial"/>
            </a:endParaRPr>
          </a:p>
          <a:p>
            <a:pPr marL="12700" marR="546100">
              <a:lnSpc>
                <a:spcPct val="100800"/>
              </a:lnSpc>
              <a:buSzPct val="95833"/>
              <a:buChar char="•"/>
              <a:tabLst>
                <a:tab pos="120650" algn="l"/>
              </a:tabLst>
            </a:pPr>
            <a:r>
              <a:rPr sz="2400" spc="-5" dirty="0">
                <a:latin typeface="Arial MT"/>
                <a:cs typeface="Arial MT"/>
              </a:rPr>
              <a:t>Analyze forces acting </a:t>
            </a:r>
            <a:r>
              <a:rPr sz="2400" dirty="0">
                <a:latin typeface="Arial MT"/>
                <a:cs typeface="Arial MT"/>
              </a:rPr>
              <a:t>on </a:t>
            </a:r>
            <a:r>
              <a:rPr sz="2400" spc="-5" dirty="0">
                <a:latin typeface="Arial MT"/>
                <a:cs typeface="Arial MT"/>
              </a:rPr>
              <a:t>the </a:t>
            </a:r>
            <a:r>
              <a:rPr sz="2400" dirty="0">
                <a:latin typeface="Arial MT"/>
                <a:cs typeface="Arial MT"/>
              </a:rPr>
              <a:t>members of </a:t>
            </a:r>
            <a:r>
              <a:rPr sz="2400" spc="-5" dirty="0">
                <a:latin typeface="Arial MT"/>
                <a:cs typeface="Arial MT"/>
              </a:rPr>
              <a:t>frames </a:t>
            </a:r>
            <a:r>
              <a:rPr sz="2400" dirty="0">
                <a:latin typeface="Arial MT"/>
                <a:cs typeface="Arial MT"/>
              </a:rPr>
              <a:t>and </a:t>
            </a:r>
            <a:r>
              <a:rPr sz="2400" spc="-655" dirty="0">
                <a:latin typeface="Arial MT"/>
                <a:cs typeface="Arial MT"/>
              </a:rPr>
              <a:t> </a:t>
            </a:r>
            <a:r>
              <a:rPr sz="2400" dirty="0">
                <a:latin typeface="Arial MT"/>
                <a:cs typeface="Arial MT"/>
              </a:rPr>
              <a:t>machines</a:t>
            </a:r>
            <a:r>
              <a:rPr sz="2400" spc="-10" dirty="0">
                <a:latin typeface="Arial MT"/>
                <a:cs typeface="Arial MT"/>
              </a:rPr>
              <a:t> </a:t>
            </a:r>
            <a:r>
              <a:rPr sz="2400" dirty="0">
                <a:latin typeface="Arial MT"/>
                <a:cs typeface="Arial MT"/>
              </a:rPr>
              <a:t>composed</a:t>
            </a:r>
            <a:r>
              <a:rPr sz="2400" spc="-10" dirty="0">
                <a:latin typeface="Arial MT"/>
                <a:cs typeface="Arial MT"/>
              </a:rPr>
              <a:t> </a:t>
            </a:r>
            <a:r>
              <a:rPr sz="2400" dirty="0">
                <a:latin typeface="Arial MT"/>
                <a:cs typeface="Arial MT"/>
              </a:rPr>
              <a:t>of</a:t>
            </a:r>
            <a:r>
              <a:rPr sz="2400" spc="-10" dirty="0">
                <a:latin typeface="Arial MT"/>
                <a:cs typeface="Arial MT"/>
              </a:rPr>
              <a:t> </a:t>
            </a:r>
            <a:r>
              <a:rPr sz="2400" spc="-5" dirty="0">
                <a:latin typeface="Arial MT"/>
                <a:cs typeface="Arial MT"/>
              </a:rPr>
              <a:t>pin-connected</a:t>
            </a:r>
            <a:r>
              <a:rPr sz="2400" spc="-10" dirty="0">
                <a:latin typeface="Arial MT"/>
                <a:cs typeface="Arial MT"/>
              </a:rPr>
              <a:t> </a:t>
            </a:r>
            <a:r>
              <a:rPr sz="2400" dirty="0">
                <a:latin typeface="Arial MT"/>
                <a:cs typeface="Arial MT"/>
              </a:rPr>
              <a:t>members</a:t>
            </a:r>
            <a:endParaRPr sz="2400">
              <a:latin typeface="Arial MT"/>
              <a:cs typeface="Arial M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3933825"/>
            <a:ext cx="9028430" cy="2924175"/>
            <a:chOff x="-4762" y="3933825"/>
            <a:chExt cx="9028430" cy="2924175"/>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773113" y="4187825"/>
              <a:ext cx="2386011" cy="2084387"/>
            </a:xfrm>
            <a:prstGeom prst="rect">
              <a:avLst/>
            </a:prstGeom>
          </p:spPr>
        </p:pic>
        <p:pic>
          <p:nvPicPr>
            <p:cNvPr id="20" name="object 20"/>
            <p:cNvPicPr/>
            <p:nvPr/>
          </p:nvPicPr>
          <p:blipFill>
            <a:blip r:embed="rId5" cstate="print"/>
            <a:stretch>
              <a:fillRect/>
            </a:stretch>
          </p:blipFill>
          <p:spPr>
            <a:xfrm>
              <a:off x="6007099" y="4254500"/>
              <a:ext cx="3016250" cy="1246187"/>
            </a:xfrm>
            <a:prstGeom prst="rect">
              <a:avLst/>
            </a:prstGeom>
          </p:spPr>
        </p:pic>
        <p:pic>
          <p:nvPicPr>
            <p:cNvPr id="21" name="object 21"/>
            <p:cNvPicPr/>
            <p:nvPr/>
          </p:nvPicPr>
          <p:blipFill>
            <a:blip r:embed="rId6" cstate="print"/>
            <a:stretch>
              <a:fillRect/>
            </a:stretch>
          </p:blipFill>
          <p:spPr>
            <a:xfrm>
              <a:off x="2719387" y="4205287"/>
              <a:ext cx="3259137" cy="1127125"/>
            </a:xfrm>
            <a:prstGeom prst="rect">
              <a:avLst/>
            </a:prstGeom>
          </p:spPr>
        </p:pic>
      </p:grpSp>
      <p:sp>
        <p:nvSpPr>
          <p:cNvPr id="22" name="object 22"/>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Method</a:t>
            </a:r>
            <a:r>
              <a:rPr sz="2800" spc="-25" dirty="0">
                <a:solidFill>
                  <a:srgbClr val="BE5F00"/>
                </a:solidFill>
                <a:latin typeface="Arial MT"/>
                <a:cs typeface="Arial MT"/>
              </a:rPr>
              <a:t> </a:t>
            </a:r>
            <a:r>
              <a:rPr sz="2800" dirty="0">
                <a:solidFill>
                  <a:srgbClr val="BE5F00"/>
                </a:solidFill>
                <a:latin typeface="Arial MT"/>
                <a:cs typeface="Arial MT"/>
              </a:rPr>
              <a:t>of</a:t>
            </a:r>
            <a:r>
              <a:rPr sz="2800" spc="-35" dirty="0">
                <a:solidFill>
                  <a:srgbClr val="BE5F00"/>
                </a:solidFill>
                <a:latin typeface="Arial MT"/>
                <a:cs typeface="Arial MT"/>
              </a:rPr>
              <a:t> </a:t>
            </a:r>
            <a:r>
              <a:rPr sz="2800" dirty="0">
                <a:solidFill>
                  <a:srgbClr val="BE5F00"/>
                </a:solidFill>
                <a:latin typeface="Arial MT"/>
                <a:cs typeface="Arial MT"/>
              </a:rPr>
              <a:t>Joints</a:t>
            </a:r>
            <a:endParaRPr sz="2800">
              <a:latin typeface="Arial MT"/>
              <a:cs typeface="Arial MT"/>
            </a:endParaRPr>
          </a:p>
        </p:txBody>
      </p:sp>
      <p:sp>
        <p:nvSpPr>
          <p:cNvPr id="24" name="object 24"/>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3" name="object 23"/>
          <p:cNvSpPr txBox="1"/>
          <p:nvPr/>
        </p:nvSpPr>
        <p:spPr>
          <a:xfrm>
            <a:off x="772477" y="1020572"/>
            <a:ext cx="7950200" cy="2961005"/>
          </a:xfrm>
          <a:prstGeom prst="rect">
            <a:avLst/>
          </a:prstGeom>
        </p:spPr>
        <p:txBody>
          <a:bodyPr vert="horz" wrap="square" lIns="0" tIns="92075" rIns="0" bIns="0" rtlCol="0">
            <a:spAutoFit/>
          </a:bodyPr>
          <a:lstStyle/>
          <a:p>
            <a:pPr marL="520700" indent="-457200">
              <a:lnSpc>
                <a:spcPct val="100000"/>
              </a:lnSpc>
              <a:spcBef>
                <a:spcPts val="725"/>
              </a:spcBef>
              <a:buChar char="•"/>
              <a:tabLst>
                <a:tab pos="520065" algn="l"/>
                <a:tab pos="520700" algn="l"/>
              </a:tabLst>
            </a:pPr>
            <a:r>
              <a:rPr sz="2400" spc="-5" dirty="0">
                <a:latin typeface="Arial MT"/>
                <a:cs typeface="Arial MT"/>
              </a:rPr>
              <a:t>For</a:t>
            </a:r>
            <a:r>
              <a:rPr sz="2400" spc="-10" dirty="0">
                <a:latin typeface="Arial MT"/>
                <a:cs typeface="Arial MT"/>
              </a:rPr>
              <a:t> </a:t>
            </a:r>
            <a:r>
              <a:rPr sz="2400" spc="-5" dirty="0">
                <a:latin typeface="Arial MT"/>
                <a:cs typeface="Arial MT"/>
              </a:rPr>
              <a:t>truss,</a:t>
            </a:r>
            <a:r>
              <a:rPr sz="2400" spc="-15" dirty="0">
                <a:latin typeface="Arial MT"/>
                <a:cs typeface="Arial MT"/>
              </a:rPr>
              <a:t> </a:t>
            </a:r>
            <a:r>
              <a:rPr sz="2400" dirty="0">
                <a:latin typeface="Arial MT"/>
                <a:cs typeface="Arial MT"/>
              </a:rPr>
              <a:t>we</a:t>
            </a:r>
            <a:r>
              <a:rPr sz="2400" spc="-5" dirty="0">
                <a:latin typeface="Arial MT"/>
                <a:cs typeface="Arial MT"/>
              </a:rPr>
              <a:t> </a:t>
            </a:r>
            <a:r>
              <a:rPr sz="2400" dirty="0">
                <a:latin typeface="Arial MT"/>
                <a:cs typeface="Arial MT"/>
              </a:rPr>
              <a:t>need</a:t>
            </a:r>
            <a:r>
              <a:rPr sz="2400" spc="-10" dirty="0">
                <a:latin typeface="Arial MT"/>
                <a:cs typeface="Arial MT"/>
              </a:rPr>
              <a:t> </a:t>
            </a:r>
            <a:r>
              <a:rPr sz="2400" spc="-5" dirty="0">
                <a:latin typeface="Arial MT"/>
                <a:cs typeface="Arial MT"/>
              </a:rPr>
              <a:t>to </a:t>
            </a:r>
            <a:r>
              <a:rPr sz="2400" dirty="0">
                <a:latin typeface="Arial MT"/>
                <a:cs typeface="Arial MT"/>
              </a:rPr>
              <a:t>know</a:t>
            </a:r>
            <a:r>
              <a:rPr sz="2400" spc="-5" dirty="0">
                <a:latin typeface="Arial MT"/>
                <a:cs typeface="Arial MT"/>
              </a:rPr>
              <a:t> the force</a:t>
            </a:r>
            <a:r>
              <a:rPr sz="2400" spc="-10" dirty="0">
                <a:latin typeface="Arial MT"/>
                <a:cs typeface="Arial MT"/>
              </a:rPr>
              <a:t> </a:t>
            </a:r>
            <a:r>
              <a:rPr sz="2400" dirty="0">
                <a:latin typeface="Arial MT"/>
                <a:cs typeface="Arial MT"/>
              </a:rPr>
              <a:t>in</a:t>
            </a:r>
            <a:r>
              <a:rPr sz="2400" spc="-5" dirty="0">
                <a:latin typeface="Arial MT"/>
                <a:cs typeface="Arial MT"/>
              </a:rPr>
              <a:t> </a:t>
            </a:r>
            <a:r>
              <a:rPr sz="2400" dirty="0">
                <a:latin typeface="Arial MT"/>
                <a:cs typeface="Arial MT"/>
              </a:rPr>
              <a:t>each</a:t>
            </a:r>
            <a:r>
              <a:rPr sz="2400" spc="-10" dirty="0">
                <a:latin typeface="Arial MT"/>
                <a:cs typeface="Arial MT"/>
              </a:rPr>
              <a:t> </a:t>
            </a:r>
            <a:r>
              <a:rPr sz="2400" dirty="0">
                <a:latin typeface="Arial MT"/>
                <a:cs typeface="Arial MT"/>
              </a:rPr>
              <a:t>members</a:t>
            </a:r>
            <a:endParaRPr sz="2400">
              <a:latin typeface="Arial MT"/>
              <a:cs typeface="Arial MT"/>
            </a:endParaRPr>
          </a:p>
          <a:p>
            <a:pPr marL="520700" indent="-457200">
              <a:lnSpc>
                <a:spcPct val="100000"/>
              </a:lnSpc>
              <a:spcBef>
                <a:spcPts val="620"/>
              </a:spcBef>
              <a:buChar char="•"/>
              <a:tabLst>
                <a:tab pos="520065" algn="l"/>
                <a:tab pos="520700" algn="l"/>
              </a:tabLst>
            </a:pPr>
            <a:r>
              <a:rPr sz="2400" spc="-5" dirty="0">
                <a:solidFill>
                  <a:srgbClr val="FF0000"/>
                </a:solidFill>
                <a:latin typeface="Arial MT"/>
                <a:cs typeface="Arial MT"/>
              </a:rPr>
              <a:t>Forces</a:t>
            </a:r>
            <a:r>
              <a:rPr sz="2400" spc="-10" dirty="0">
                <a:solidFill>
                  <a:srgbClr val="FF0000"/>
                </a:solidFill>
                <a:latin typeface="Arial MT"/>
                <a:cs typeface="Arial MT"/>
              </a:rPr>
              <a:t> </a:t>
            </a:r>
            <a:r>
              <a:rPr sz="2400" dirty="0">
                <a:solidFill>
                  <a:srgbClr val="FF0000"/>
                </a:solidFill>
                <a:latin typeface="Arial MT"/>
                <a:cs typeface="Arial MT"/>
              </a:rPr>
              <a:t>in</a:t>
            </a:r>
            <a:r>
              <a:rPr sz="2400" spc="-5" dirty="0">
                <a:solidFill>
                  <a:srgbClr val="FF0000"/>
                </a:solidFill>
                <a:latin typeface="Arial MT"/>
                <a:cs typeface="Arial MT"/>
              </a:rPr>
              <a:t> the </a:t>
            </a:r>
            <a:r>
              <a:rPr sz="2400" dirty="0">
                <a:solidFill>
                  <a:srgbClr val="FF0000"/>
                </a:solidFill>
                <a:latin typeface="Arial MT"/>
                <a:cs typeface="Arial MT"/>
              </a:rPr>
              <a:t>members</a:t>
            </a:r>
            <a:r>
              <a:rPr sz="2400" spc="-5" dirty="0">
                <a:solidFill>
                  <a:srgbClr val="FF0000"/>
                </a:solidFill>
                <a:latin typeface="Arial MT"/>
                <a:cs typeface="Arial MT"/>
              </a:rPr>
              <a:t> </a:t>
            </a:r>
            <a:r>
              <a:rPr sz="2400" dirty="0">
                <a:solidFill>
                  <a:srgbClr val="FF0000"/>
                </a:solidFill>
                <a:latin typeface="Arial MT"/>
                <a:cs typeface="Arial MT"/>
              </a:rPr>
              <a:t>are</a:t>
            </a:r>
            <a:r>
              <a:rPr sz="2400" spc="-5" dirty="0">
                <a:solidFill>
                  <a:srgbClr val="FF0000"/>
                </a:solidFill>
                <a:latin typeface="Arial MT"/>
                <a:cs typeface="Arial MT"/>
              </a:rPr>
              <a:t> internal</a:t>
            </a:r>
            <a:r>
              <a:rPr sz="2400" dirty="0">
                <a:solidFill>
                  <a:srgbClr val="FF0000"/>
                </a:solidFill>
                <a:latin typeface="Arial MT"/>
                <a:cs typeface="Arial MT"/>
              </a:rPr>
              <a:t> </a:t>
            </a:r>
            <a:r>
              <a:rPr sz="2400" spc="-5" dirty="0">
                <a:solidFill>
                  <a:srgbClr val="FF0000"/>
                </a:solidFill>
                <a:latin typeface="Arial MT"/>
                <a:cs typeface="Arial MT"/>
              </a:rPr>
              <a:t>forces</a:t>
            </a:r>
            <a:endParaRPr sz="2400">
              <a:latin typeface="Arial MT"/>
              <a:cs typeface="Arial MT"/>
            </a:endParaRPr>
          </a:p>
          <a:p>
            <a:pPr marL="520065" marR="1031240" indent="-457200">
              <a:lnSpc>
                <a:spcPct val="100800"/>
              </a:lnSpc>
              <a:spcBef>
                <a:spcPts val="480"/>
              </a:spcBef>
              <a:buChar char="•"/>
              <a:tabLst>
                <a:tab pos="520065" algn="l"/>
                <a:tab pos="520700" algn="l"/>
              </a:tabLst>
            </a:pPr>
            <a:r>
              <a:rPr sz="2400" spc="-5" dirty="0">
                <a:latin typeface="Arial MT"/>
                <a:cs typeface="Arial MT"/>
              </a:rPr>
              <a:t>For external force </a:t>
            </a:r>
            <a:r>
              <a:rPr sz="2400" dirty="0">
                <a:latin typeface="Arial MT"/>
                <a:cs typeface="Arial MT"/>
              </a:rPr>
              <a:t>members, apply </a:t>
            </a:r>
            <a:r>
              <a:rPr sz="2400" spc="-5" dirty="0">
                <a:latin typeface="Arial MT"/>
                <a:cs typeface="Arial MT"/>
              </a:rPr>
              <a:t>equations </a:t>
            </a:r>
            <a:r>
              <a:rPr sz="2400" dirty="0">
                <a:latin typeface="Arial MT"/>
                <a:cs typeface="Arial MT"/>
              </a:rPr>
              <a:t>of </a:t>
            </a:r>
            <a:r>
              <a:rPr sz="2400" spc="-655" dirty="0">
                <a:latin typeface="Arial MT"/>
                <a:cs typeface="Arial MT"/>
              </a:rPr>
              <a:t> </a:t>
            </a:r>
            <a:r>
              <a:rPr sz="2400" dirty="0">
                <a:latin typeface="Arial MT"/>
                <a:cs typeface="Arial MT"/>
              </a:rPr>
              <a:t>equilibrium</a:t>
            </a:r>
            <a:endParaRPr sz="2400">
              <a:latin typeface="Arial MT"/>
              <a:cs typeface="Arial MT"/>
            </a:endParaRPr>
          </a:p>
          <a:p>
            <a:pPr marL="520065" marR="811530" indent="-457200">
              <a:lnSpc>
                <a:spcPct val="100800"/>
              </a:lnSpc>
              <a:spcBef>
                <a:spcPts val="605"/>
              </a:spcBef>
              <a:buChar char="•"/>
              <a:tabLst>
                <a:tab pos="520065" algn="l"/>
                <a:tab pos="520700" algn="l"/>
              </a:tabLst>
            </a:pPr>
            <a:r>
              <a:rPr sz="2400" spc="-5" dirty="0">
                <a:latin typeface="Arial MT"/>
                <a:cs typeface="Arial MT"/>
              </a:rPr>
              <a:t>Force system acting </a:t>
            </a:r>
            <a:r>
              <a:rPr sz="2400" dirty="0">
                <a:latin typeface="Arial MT"/>
                <a:cs typeface="Arial MT"/>
              </a:rPr>
              <a:t>at each joint is coplanar and </a:t>
            </a:r>
            <a:r>
              <a:rPr sz="2400" spc="-655" dirty="0">
                <a:latin typeface="Arial MT"/>
                <a:cs typeface="Arial MT"/>
              </a:rPr>
              <a:t> </a:t>
            </a:r>
            <a:r>
              <a:rPr sz="2400" dirty="0">
                <a:latin typeface="Arial MT"/>
                <a:cs typeface="Arial MT"/>
              </a:rPr>
              <a:t>concurrent</a:t>
            </a:r>
            <a:endParaRPr sz="2400">
              <a:latin typeface="Arial MT"/>
              <a:cs typeface="Arial MT"/>
            </a:endParaRPr>
          </a:p>
          <a:p>
            <a:pPr marL="520700" indent="-457200">
              <a:lnSpc>
                <a:spcPct val="100000"/>
              </a:lnSpc>
              <a:spcBef>
                <a:spcPts val="525"/>
              </a:spcBef>
              <a:buChar char="•"/>
              <a:tabLst>
                <a:tab pos="520065" algn="l"/>
                <a:tab pos="520700" algn="l"/>
              </a:tabLst>
            </a:pPr>
            <a:r>
              <a:rPr sz="2400" spc="-5" dirty="0">
                <a:latin typeface="Arial MT"/>
                <a:cs typeface="Arial MT"/>
              </a:rPr>
              <a:t>∑F</a:t>
            </a:r>
            <a:r>
              <a:rPr sz="2400" spc="-7" baseline="-17361" dirty="0">
                <a:latin typeface="Arial MT"/>
                <a:cs typeface="Arial MT"/>
              </a:rPr>
              <a:t>x</a:t>
            </a:r>
            <a:r>
              <a:rPr sz="2400" spc="315" baseline="-17361" dirty="0">
                <a:latin typeface="Arial MT"/>
                <a:cs typeface="Arial MT"/>
              </a:rPr>
              <a:t> </a:t>
            </a:r>
            <a:r>
              <a:rPr sz="2400" dirty="0">
                <a:latin typeface="Arial MT"/>
                <a:cs typeface="Arial MT"/>
              </a:rPr>
              <a:t>=</a:t>
            </a:r>
            <a:r>
              <a:rPr sz="2400" spc="-15" dirty="0">
                <a:latin typeface="Arial MT"/>
                <a:cs typeface="Arial MT"/>
              </a:rPr>
              <a:t> </a:t>
            </a:r>
            <a:r>
              <a:rPr sz="2400" dirty="0">
                <a:latin typeface="Arial MT"/>
                <a:cs typeface="Arial MT"/>
              </a:rPr>
              <a:t>0</a:t>
            </a:r>
            <a:r>
              <a:rPr sz="2400" spc="-5" dirty="0">
                <a:latin typeface="Arial MT"/>
                <a:cs typeface="Arial MT"/>
              </a:rPr>
              <a:t> </a:t>
            </a:r>
            <a:r>
              <a:rPr sz="2400" dirty="0">
                <a:latin typeface="Arial MT"/>
                <a:cs typeface="Arial MT"/>
              </a:rPr>
              <a:t>and</a:t>
            </a:r>
            <a:r>
              <a:rPr sz="2400" spc="-10" dirty="0">
                <a:latin typeface="Arial MT"/>
                <a:cs typeface="Arial MT"/>
              </a:rPr>
              <a:t> </a:t>
            </a:r>
            <a:r>
              <a:rPr sz="2400" spc="-5" dirty="0">
                <a:latin typeface="Arial MT"/>
                <a:cs typeface="Arial MT"/>
              </a:rPr>
              <a:t>∑F</a:t>
            </a:r>
            <a:r>
              <a:rPr sz="2400" spc="-7" baseline="-17361" dirty="0">
                <a:latin typeface="Arial MT"/>
                <a:cs typeface="Arial MT"/>
              </a:rPr>
              <a:t>y</a:t>
            </a:r>
            <a:r>
              <a:rPr sz="2400" spc="322" baseline="-17361" dirty="0">
                <a:latin typeface="Arial MT"/>
                <a:cs typeface="Arial MT"/>
              </a:rPr>
              <a:t> </a:t>
            </a:r>
            <a:r>
              <a:rPr sz="2400" dirty="0">
                <a:latin typeface="Arial MT"/>
                <a:cs typeface="Arial MT"/>
              </a:rPr>
              <a:t>=</a:t>
            </a:r>
            <a:r>
              <a:rPr sz="2400" spc="-15" dirty="0">
                <a:latin typeface="Arial MT"/>
                <a:cs typeface="Arial MT"/>
              </a:rPr>
              <a:t> </a:t>
            </a:r>
            <a:r>
              <a:rPr sz="2400" dirty="0">
                <a:latin typeface="Arial MT"/>
                <a:cs typeface="Arial MT"/>
              </a:rPr>
              <a:t>0</a:t>
            </a:r>
            <a:r>
              <a:rPr sz="2400" spc="-10" dirty="0">
                <a:latin typeface="Arial MT"/>
                <a:cs typeface="Arial MT"/>
              </a:rPr>
              <a:t> </a:t>
            </a:r>
            <a:r>
              <a:rPr sz="2400" dirty="0">
                <a:latin typeface="Arial MT"/>
                <a:cs typeface="Arial MT"/>
              </a:rPr>
              <a:t>must</a:t>
            </a:r>
            <a:r>
              <a:rPr sz="2400" spc="-10" dirty="0">
                <a:latin typeface="Arial MT"/>
                <a:cs typeface="Arial MT"/>
              </a:rPr>
              <a:t> </a:t>
            </a:r>
            <a:r>
              <a:rPr sz="2400" dirty="0">
                <a:latin typeface="Arial MT"/>
                <a:cs typeface="Arial MT"/>
              </a:rPr>
              <a:t>be</a:t>
            </a:r>
            <a:r>
              <a:rPr sz="2400" spc="-10" dirty="0">
                <a:latin typeface="Arial MT"/>
                <a:cs typeface="Arial MT"/>
              </a:rPr>
              <a:t> </a:t>
            </a:r>
            <a:r>
              <a:rPr sz="2400" spc="-5" dirty="0">
                <a:latin typeface="Arial MT"/>
                <a:cs typeface="Arial MT"/>
              </a:rPr>
              <a:t>satisfied for</a:t>
            </a:r>
            <a:r>
              <a:rPr sz="2400" spc="-10" dirty="0">
                <a:latin typeface="Arial MT"/>
                <a:cs typeface="Arial MT"/>
              </a:rPr>
              <a:t> </a:t>
            </a:r>
            <a:r>
              <a:rPr sz="2400" dirty="0">
                <a:latin typeface="Arial MT"/>
                <a:cs typeface="Arial MT"/>
              </a:rPr>
              <a:t>equilibrium</a:t>
            </a:r>
            <a:endParaRPr sz="2400">
              <a:latin typeface="Arial MT"/>
              <a:cs typeface="Arial M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3933825"/>
            <a:ext cx="290830" cy="2924175"/>
            <a:chOff x="-4762" y="3933825"/>
            <a:chExt cx="290830" cy="2924175"/>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grpSp>
      <p:sp>
        <p:nvSpPr>
          <p:cNvPr id="19" name="object 19"/>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Method</a:t>
            </a:r>
            <a:r>
              <a:rPr sz="2800" spc="-25" dirty="0">
                <a:solidFill>
                  <a:srgbClr val="BE5F00"/>
                </a:solidFill>
                <a:latin typeface="Arial MT"/>
                <a:cs typeface="Arial MT"/>
              </a:rPr>
              <a:t> </a:t>
            </a:r>
            <a:r>
              <a:rPr sz="2800" dirty="0">
                <a:solidFill>
                  <a:srgbClr val="BE5F00"/>
                </a:solidFill>
                <a:latin typeface="Arial MT"/>
                <a:cs typeface="Arial MT"/>
              </a:rPr>
              <a:t>of</a:t>
            </a:r>
            <a:r>
              <a:rPr sz="2800" spc="-35" dirty="0">
                <a:solidFill>
                  <a:srgbClr val="BE5F00"/>
                </a:solidFill>
                <a:latin typeface="Arial MT"/>
                <a:cs typeface="Arial MT"/>
              </a:rPr>
              <a:t> </a:t>
            </a:r>
            <a:r>
              <a:rPr sz="2800" dirty="0">
                <a:solidFill>
                  <a:srgbClr val="BE5F00"/>
                </a:solidFill>
                <a:latin typeface="Arial MT"/>
                <a:cs typeface="Arial MT"/>
              </a:rPr>
              <a:t>Joints</a:t>
            </a:r>
            <a:endParaRPr sz="2800">
              <a:latin typeface="Arial MT"/>
              <a:cs typeface="Arial MT"/>
            </a:endParaRPr>
          </a:p>
        </p:txBody>
      </p:sp>
      <p:sp>
        <p:nvSpPr>
          <p:cNvPr id="21" name="object 21"/>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0" name="object 20"/>
          <p:cNvSpPr txBox="1"/>
          <p:nvPr/>
        </p:nvSpPr>
        <p:spPr>
          <a:xfrm>
            <a:off x="823278" y="1072075"/>
            <a:ext cx="7618095" cy="4194810"/>
          </a:xfrm>
          <a:prstGeom prst="rect">
            <a:avLst/>
          </a:prstGeom>
        </p:spPr>
        <p:txBody>
          <a:bodyPr vert="horz" wrap="square" lIns="0" tIns="102235" rIns="0" bIns="0" rtlCol="0">
            <a:spAutoFit/>
          </a:bodyPr>
          <a:lstStyle/>
          <a:p>
            <a:pPr marL="63500">
              <a:lnSpc>
                <a:spcPct val="100000"/>
              </a:lnSpc>
              <a:spcBef>
                <a:spcPts val="805"/>
              </a:spcBef>
            </a:pPr>
            <a:r>
              <a:rPr sz="2800" u="sng" dirty="0">
                <a:uFill>
                  <a:solidFill>
                    <a:srgbClr val="000000"/>
                  </a:solidFill>
                </a:uFill>
                <a:latin typeface="Arial MT"/>
                <a:cs typeface="Arial MT"/>
              </a:rPr>
              <a:t>Procedure</a:t>
            </a:r>
            <a:r>
              <a:rPr sz="2800" u="sng" spc="-25" dirty="0">
                <a:uFill>
                  <a:solidFill>
                    <a:srgbClr val="000000"/>
                  </a:solidFill>
                </a:uFill>
                <a:latin typeface="Arial MT"/>
                <a:cs typeface="Arial MT"/>
              </a:rPr>
              <a:t> </a:t>
            </a:r>
            <a:r>
              <a:rPr sz="2800" u="sng" dirty="0">
                <a:uFill>
                  <a:solidFill>
                    <a:srgbClr val="000000"/>
                  </a:solidFill>
                </a:uFill>
                <a:latin typeface="Arial MT"/>
                <a:cs typeface="Arial MT"/>
              </a:rPr>
              <a:t>for</a:t>
            </a:r>
            <a:r>
              <a:rPr sz="2800" u="sng" spc="-20" dirty="0">
                <a:uFill>
                  <a:solidFill>
                    <a:srgbClr val="000000"/>
                  </a:solidFill>
                </a:uFill>
                <a:latin typeface="Arial MT"/>
                <a:cs typeface="Arial MT"/>
              </a:rPr>
              <a:t> </a:t>
            </a:r>
            <a:r>
              <a:rPr sz="2800" u="sng" dirty="0">
                <a:uFill>
                  <a:solidFill>
                    <a:srgbClr val="000000"/>
                  </a:solidFill>
                </a:uFill>
                <a:latin typeface="Arial MT"/>
                <a:cs typeface="Arial MT"/>
              </a:rPr>
              <a:t>Analysis</a:t>
            </a:r>
            <a:endParaRPr sz="2800">
              <a:latin typeface="Arial MT"/>
              <a:cs typeface="Arial MT"/>
            </a:endParaRPr>
          </a:p>
          <a:p>
            <a:pPr marL="520065" marR="68580" indent="-457200">
              <a:lnSpc>
                <a:spcPts val="3100"/>
              </a:lnSpc>
              <a:spcBef>
                <a:spcPts val="775"/>
              </a:spcBef>
              <a:buChar char="•"/>
              <a:tabLst>
                <a:tab pos="520065" algn="l"/>
                <a:tab pos="520700" algn="l"/>
              </a:tabLst>
            </a:pPr>
            <a:r>
              <a:rPr sz="2600" spc="-5" dirty="0">
                <a:latin typeface="Arial MT"/>
                <a:cs typeface="Arial MT"/>
              </a:rPr>
              <a:t>Draw</a:t>
            </a:r>
            <a:r>
              <a:rPr sz="2600" dirty="0">
                <a:latin typeface="Arial MT"/>
                <a:cs typeface="Arial MT"/>
              </a:rPr>
              <a:t> </a:t>
            </a:r>
            <a:r>
              <a:rPr sz="2600" spc="-5" dirty="0">
                <a:latin typeface="Arial MT"/>
                <a:cs typeface="Arial MT"/>
              </a:rPr>
              <a:t>FBD</a:t>
            </a:r>
            <a:r>
              <a:rPr sz="2600" dirty="0">
                <a:latin typeface="Arial MT"/>
                <a:cs typeface="Arial MT"/>
              </a:rPr>
              <a:t> </a:t>
            </a:r>
            <a:r>
              <a:rPr sz="2600" spc="-5" dirty="0">
                <a:latin typeface="Arial MT"/>
                <a:cs typeface="Arial MT"/>
              </a:rPr>
              <a:t>with</a:t>
            </a:r>
            <a:r>
              <a:rPr sz="2600" spc="5" dirty="0">
                <a:latin typeface="Arial MT"/>
                <a:cs typeface="Arial MT"/>
              </a:rPr>
              <a:t> </a:t>
            </a:r>
            <a:r>
              <a:rPr sz="2600" dirty="0">
                <a:latin typeface="Arial MT"/>
                <a:cs typeface="Arial MT"/>
              </a:rPr>
              <a:t>at</a:t>
            </a:r>
            <a:r>
              <a:rPr sz="2600" spc="5" dirty="0">
                <a:latin typeface="Arial MT"/>
                <a:cs typeface="Arial MT"/>
              </a:rPr>
              <a:t> </a:t>
            </a:r>
            <a:r>
              <a:rPr sz="2600" spc="-5" dirty="0">
                <a:latin typeface="Arial MT"/>
                <a:cs typeface="Arial MT"/>
              </a:rPr>
              <a:t>least</a:t>
            </a:r>
            <a:r>
              <a:rPr sz="2600" dirty="0">
                <a:latin typeface="Arial MT"/>
                <a:cs typeface="Arial MT"/>
              </a:rPr>
              <a:t> 1</a:t>
            </a:r>
            <a:r>
              <a:rPr sz="2600" spc="5" dirty="0">
                <a:latin typeface="Arial MT"/>
                <a:cs typeface="Arial MT"/>
              </a:rPr>
              <a:t> </a:t>
            </a:r>
            <a:r>
              <a:rPr sz="2600" spc="-5" dirty="0">
                <a:latin typeface="Arial MT"/>
                <a:cs typeface="Arial MT"/>
              </a:rPr>
              <a:t>known</a:t>
            </a:r>
            <a:r>
              <a:rPr sz="2600" spc="5" dirty="0">
                <a:latin typeface="Arial MT"/>
                <a:cs typeface="Arial MT"/>
              </a:rPr>
              <a:t> </a:t>
            </a:r>
            <a:r>
              <a:rPr sz="2600" dirty="0">
                <a:latin typeface="Arial MT"/>
                <a:cs typeface="Arial MT"/>
              </a:rPr>
              <a:t>and</a:t>
            </a:r>
            <a:r>
              <a:rPr sz="2600" spc="5" dirty="0">
                <a:latin typeface="Arial MT"/>
                <a:cs typeface="Arial MT"/>
              </a:rPr>
              <a:t> </a:t>
            </a:r>
            <a:r>
              <a:rPr sz="2600" dirty="0">
                <a:latin typeface="Arial MT"/>
                <a:cs typeface="Arial MT"/>
              </a:rPr>
              <a:t>2</a:t>
            </a:r>
            <a:r>
              <a:rPr sz="2600" spc="5" dirty="0">
                <a:latin typeface="Arial MT"/>
                <a:cs typeface="Arial MT"/>
              </a:rPr>
              <a:t> </a:t>
            </a:r>
            <a:r>
              <a:rPr sz="2600" spc="-5" dirty="0">
                <a:latin typeface="Arial MT"/>
                <a:cs typeface="Arial MT"/>
              </a:rPr>
              <a:t>unknown </a:t>
            </a:r>
            <a:r>
              <a:rPr sz="2600" spc="-710" dirty="0">
                <a:latin typeface="Arial MT"/>
                <a:cs typeface="Arial MT"/>
              </a:rPr>
              <a:t> </a:t>
            </a:r>
            <a:r>
              <a:rPr sz="2600" spc="-5" dirty="0">
                <a:latin typeface="Arial MT"/>
                <a:cs typeface="Arial MT"/>
              </a:rPr>
              <a:t>forces</a:t>
            </a:r>
            <a:endParaRPr sz="2600">
              <a:latin typeface="Arial MT"/>
              <a:cs typeface="Arial MT"/>
            </a:endParaRPr>
          </a:p>
          <a:p>
            <a:pPr marL="520700" indent="-457200">
              <a:lnSpc>
                <a:spcPct val="100000"/>
              </a:lnSpc>
              <a:spcBef>
                <a:spcPts val="570"/>
              </a:spcBef>
              <a:buChar char="•"/>
              <a:tabLst>
                <a:tab pos="520065" algn="l"/>
                <a:tab pos="520700" algn="l"/>
              </a:tabLst>
            </a:pPr>
            <a:r>
              <a:rPr sz="2600" spc="-5" dirty="0">
                <a:latin typeface="Arial MT"/>
                <a:cs typeface="Arial MT"/>
              </a:rPr>
              <a:t>Find</a:t>
            </a:r>
            <a:r>
              <a:rPr sz="2600" spc="5" dirty="0">
                <a:latin typeface="Arial MT"/>
                <a:cs typeface="Arial MT"/>
              </a:rPr>
              <a:t> </a:t>
            </a:r>
            <a:r>
              <a:rPr sz="2600" spc="-5" dirty="0">
                <a:latin typeface="Arial MT"/>
                <a:cs typeface="Arial MT"/>
              </a:rPr>
              <a:t>external</a:t>
            </a:r>
            <a:r>
              <a:rPr sz="2600" spc="5" dirty="0">
                <a:latin typeface="Arial MT"/>
                <a:cs typeface="Arial MT"/>
              </a:rPr>
              <a:t> </a:t>
            </a:r>
            <a:r>
              <a:rPr sz="2600" spc="-5" dirty="0">
                <a:latin typeface="Arial MT"/>
                <a:cs typeface="Arial MT"/>
              </a:rPr>
              <a:t>reactions</a:t>
            </a:r>
            <a:r>
              <a:rPr sz="2600" spc="5" dirty="0">
                <a:latin typeface="Arial MT"/>
                <a:cs typeface="Arial MT"/>
              </a:rPr>
              <a:t> </a:t>
            </a:r>
            <a:r>
              <a:rPr sz="2600" dirty="0">
                <a:latin typeface="Arial MT"/>
                <a:cs typeface="Arial MT"/>
              </a:rPr>
              <a:t>at</a:t>
            </a:r>
            <a:r>
              <a:rPr sz="2600" spc="10" dirty="0">
                <a:latin typeface="Arial MT"/>
                <a:cs typeface="Arial MT"/>
              </a:rPr>
              <a:t> </a:t>
            </a:r>
            <a:r>
              <a:rPr sz="2600" dirty="0">
                <a:latin typeface="Arial MT"/>
                <a:cs typeface="Arial MT"/>
              </a:rPr>
              <a:t>the</a:t>
            </a:r>
            <a:r>
              <a:rPr sz="2600" spc="10" dirty="0">
                <a:latin typeface="Arial MT"/>
                <a:cs typeface="Arial MT"/>
              </a:rPr>
              <a:t> </a:t>
            </a:r>
            <a:r>
              <a:rPr sz="2600" spc="-5" dirty="0">
                <a:latin typeface="Arial MT"/>
                <a:cs typeface="Arial MT"/>
              </a:rPr>
              <a:t>truss</a:t>
            </a:r>
            <a:r>
              <a:rPr sz="2600" spc="5" dirty="0">
                <a:latin typeface="Arial MT"/>
                <a:cs typeface="Arial MT"/>
              </a:rPr>
              <a:t> </a:t>
            </a:r>
            <a:r>
              <a:rPr sz="2600" spc="-5" dirty="0">
                <a:latin typeface="Arial MT"/>
                <a:cs typeface="Arial MT"/>
              </a:rPr>
              <a:t>support</a:t>
            </a:r>
            <a:endParaRPr sz="2600">
              <a:latin typeface="Arial MT"/>
              <a:cs typeface="Arial MT"/>
            </a:endParaRPr>
          </a:p>
          <a:p>
            <a:pPr marL="520700" indent="-457200">
              <a:lnSpc>
                <a:spcPct val="100000"/>
              </a:lnSpc>
              <a:spcBef>
                <a:spcPts val="575"/>
              </a:spcBef>
              <a:buChar char="•"/>
              <a:tabLst>
                <a:tab pos="520065" algn="l"/>
                <a:tab pos="520700" algn="l"/>
              </a:tabLst>
            </a:pPr>
            <a:r>
              <a:rPr sz="2600" spc="-5" dirty="0">
                <a:latin typeface="Arial MT"/>
                <a:cs typeface="Arial MT"/>
              </a:rPr>
              <a:t>Determine</a:t>
            </a:r>
            <a:r>
              <a:rPr sz="2600" dirty="0">
                <a:latin typeface="Arial MT"/>
                <a:cs typeface="Arial MT"/>
              </a:rPr>
              <a:t> the </a:t>
            </a:r>
            <a:r>
              <a:rPr sz="2600" spc="-5" dirty="0">
                <a:latin typeface="Arial MT"/>
                <a:cs typeface="Arial MT"/>
              </a:rPr>
              <a:t>correct </a:t>
            </a:r>
            <a:r>
              <a:rPr sz="2600" dirty="0">
                <a:latin typeface="Arial MT"/>
                <a:cs typeface="Arial MT"/>
              </a:rPr>
              <a:t>sense of the</a:t>
            </a:r>
            <a:r>
              <a:rPr sz="2600" spc="5" dirty="0">
                <a:latin typeface="Arial MT"/>
                <a:cs typeface="Arial MT"/>
              </a:rPr>
              <a:t> </a:t>
            </a:r>
            <a:r>
              <a:rPr sz="2600" spc="-5" dirty="0">
                <a:latin typeface="Arial MT"/>
                <a:cs typeface="Arial MT"/>
              </a:rPr>
              <a:t>member</a:t>
            </a:r>
            <a:endParaRPr sz="2600">
              <a:latin typeface="Arial MT"/>
              <a:cs typeface="Arial MT"/>
            </a:endParaRPr>
          </a:p>
          <a:p>
            <a:pPr marL="520700" indent="-457200">
              <a:lnSpc>
                <a:spcPct val="100000"/>
              </a:lnSpc>
              <a:spcBef>
                <a:spcPts val="695"/>
              </a:spcBef>
              <a:buChar char="•"/>
              <a:tabLst>
                <a:tab pos="520065" algn="l"/>
                <a:tab pos="520700" algn="l"/>
              </a:tabLst>
            </a:pPr>
            <a:r>
              <a:rPr sz="2600" spc="-5" dirty="0">
                <a:latin typeface="Arial MT"/>
                <a:cs typeface="Arial MT"/>
              </a:rPr>
              <a:t>Orient</a:t>
            </a:r>
            <a:r>
              <a:rPr sz="2600" spc="-10" dirty="0">
                <a:latin typeface="Arial MT"/>
                <a:cs typeface="Arial MT"/>
              </a:rPr>
              <a:t> </a:t>
            </a:r>
            <a:r>
              <a:rPr sz="2600" dirty="0">
                <a:latin typeface="Arial MT"/>
                <a:cs typeface="Arial MT"/>
              </a:rPr>
              <a:t>the</a:t>
            </a:r>
            <a:r>
              <a:rPr sz="2600" spc="-5" dirty="0">
                <a:latin typeface="Arial MT"/>
                <a:cs typeface="Arial MT"/>
              </a:rPr>
              <a:t> </a:t>
            </a:r>
            <a:r>
              <a:rPr sz="2600" i="1" dirty="0">
                <a:latin typeface="Arial"/>
                <a:cs typeface="Arial"/>
              </a:rPr>
              <a:t>x</a:t>
            </a:r>
            <a:r>
              <a:rPr sz="2600" i="1" spc="-15" dirty="0">
                <a:latin typeface="Arial"/>
                <a:cs typeface="Arial"/>
              </a:rPr>
              <a:t> </a:t>
            </a:r>
            <a:r>
              <a:rPr sz="2600" dirty="0">
                <a:latin typeface="Arial MT"/>
                <a:cs typeface="Arial MT"/>
              </a:rPr>
              <a:t>and</a:t>
            </a:r>
            <a:r>
              <a:rPr sz="2600" spc="-5" dirty="0">
                <a:latin typeface="Arial MT"/>
                <a:cs typeface="Arial MT"/>
              </a:rPr>
              <a:t> </a:t>
            </a:r>
            <a:r>
              <a:rPr sz="2600" i="1" dirty="0">
                <a:latin typeface="Arial"/>
                <a:cs typeface="Arial"/>
              </a:rPr>
              <a:t>y</a:t>
            </a:r>
            <a:r>
              <a:rPr sz="2600" i="1" spc="-15" dirty="0">
                <a:latin typeface="Arial"/>
                <a:cs typeface="Arial"/>
              </a:rPr>
              <a:t> </a:t>
            </a:r>
            <a:r>
              <a:rPr sz="2600" dirty="0">
                <a:latin typeface="Arial MT"/>
                <a:cs typeface="Arial MT"/>
              </a:rPr>
              <a:t>axes</a:t>
            </a:r>
            <a:endParaRPr sz="2600">
              <a:latin typeface="Arial MT"/>
              <a:cs typeface="Arial MT"/>
            </a:endParaRPr>
          </a:p>
          <a:p>
            <a:pPr marL="520700" indent="-457200">
              <a:lnSpc>
                <a:spcPct val="100000"/>
              </a:lnSpc>
              <a:spcBef>
                <a:spcPts val="575"/>
              </a:spcBef>
              <a:buChar char="•"/>
              <a:tabLst>
                <a:tab pos="520065" algn="l"/>
                <a:tab pos="520700" algn="l"/>
              </a:tabLst>
            </a:pPr>
            <a:r>
              <a:rPr sz="2600" spc="-5" dirty="0">
                <a:latin typeface="Arial MT"/>
                <a:cs typeface="Arial MT"/>
              </a:rPr>
              <a:t>Apply</a:t>
            </a:r>
            <a:r>
              <a:rPr sz="2600" spc="-10" dirty="0">
                <a:latin typeface="Arial MT"/>
                <a:cs typeface="Arial MT"/>
              </a:rPr>
              <a:t> </a:t>
            </a:r>
            <a:r>
              <a:rPr sz="2600" spc="-5" dirty="0">
                <a:latin typeface="Arial MT"/>
                <a:cs typeface="Arial MT"/>
              </a:rPr>
              <a:t>∑F</a:t>
            </a:r>
            <a:r>
              <a:rPr sz="2550" spc="-7" baseline="-16339" dirty="0">
                <a:latin typeface="Arial MT"/>
                <a:cs typeface="Arial MT"/>
              </a:rPr>
              <a:t>x</a:t>
            </a:r>
            <a:r>
              <a:rPr sz="2550" spc="382" baseline="-16339" dirty="0">
                <a:latin typeface="Arial MT"/>
                <a:cs typeface="Arial MT"/>
              </a:rPr>
              <a:t> </a:t>
            </a:r>
            <a:r>
              <a:rPr sz="2600" dirty="0">
                <a:latin typeface="Arial MT"/>
                <a:cs typeface="Arial MT"/>
              </a:rPr>
              <a:t>=</a:t>
            </a:r>
            <a:r>
              <a:rPr sz="2600" spc="-15" dirty="0">
                <a:latin typeface="Arial MT"/>
                <a:cs typeface="Arial MT"/>
              </a:rPr>
              <a:t> </a:t>
            </a:r>
            <a:r>
              <a:rPr sz="2600" dirty="0">
                <a:latin typeface="Arial MT"/>
                <a:cs typeface="Arial MT"/>
              </a:rPr>
              <a:t>0 and</a:t>
            </a:r>
            <a:r>
              <a:rPr sz="2600" spc="-5" dirty="0">
                <a:latin typeface="Arial MT"/>
                <a:cs typeface="Arial MT"/>
              </a:rPr>
              <a:t> ∑F</a:t>
            </a:r>
            <a:r>
              <a:rPr sz="2550" spc="-7" baseline="-16339" dirty="0">
                <a:latin typeface="Arial MT"/>
                <a:cs typeface="Arial MT"/>
              </a:rPr>
              <a:t>y</a:t>
            </a:r>
            <a:r>
              <a:rPr sz="2550" spc="382" baseline="-16339" dirty="0">
                <a:latin typeface="Arial MT"/>
                <a:cs typeface="Arial MT"/>
              </a:rPr>
              <a:t> </a:t>
            </a:r>
            <a:r>
              <a:rPr sz="2600" dirty="0">
                <a:latin typeface="Arial MT"/>
                <a:cs typeface="Arial MT"/>
              </a:rPr>
              <a:t>=</a:t>
            </a:r>
            <a:r>
              <a:rPr sz="2600" spc="-15" dirty="0">
                <a:latin typeface="Arial MT"/>
                <a:cs typeface="Arial MT"/>
              </a:rPr>
              <a:t> </a:t>
            </a:r>
            <a:r>
              <a:rPr sz="2600" dirty="0">
                <a:latin typeface="Arial MT"/>
                <a:cs typeface="Arial MT"/>
              </a:rPr>
              <a:t>0</a:t>
            </a:r>
            <a:endParaRPr sz="2600">
              <a:latin typeface="Arial MT"/>
              <a:cs typeface="Arial MT"/>
            </a:endParaRPr>
          </a:p>
          <a:p>
            <a:pPr marL="520065" marR="893444" indent="-457200">
              <a:lnSpc>
                <a:spcPts val="3100"/>
              </a:lnSpc>
              <a:spcBef>
                <a:spcPts val="790"/>
              </a:spcBef>
              <a:buChar char="•"/>
              <a:tabLst>
                <a:tab pos="520065" algn="l"/>
                <a:tab pos="520700" algn="l"/>
              </a:tabLst>
            </a:pPr>
            <a:r>
              <a:rPr sz="2600" spc="-5" dirty="0">
                <a:latin typeface="Arial MT"/>
                <a:cs typeface="Arial MT"/>
              </a:rPr>
              <a:t>Use</a:t>
            </a:r>
            <a:r>
              <a:rPr sz="2600" spc="5" dirty="0">
                <a:latin typeface="Arial MT"/>
                <a:cs typeface="Arial MT"/>
              </a:rPr>
              <a:t> </a:t>
            </a:r>
            <a:r>
              <a:rPr sz="2600" spc="-5" dirty="0">
                <a:latin typeface="Arial MT"/>
                <a:cs typeface="Arial MT"/>
              </a:rPr>
              <a:t>known</a:t>
            </a:r>
            <a:r>
              <a:rPr sz="2600" spc="5" dirty="0">
                <a:latin typeface="Arial MT"/>
                <a:cs typeface="Arial MT"/>
              </a:rPr>
              <a:t> </a:t>
            </a:r>
            <a:r>
              <a:rPr sz="2600" spc="-5" dirty="0">
                <a:latin typeface="Arial MT"/>
                <a:cs typeface="Arial MT"/>
              </a:rPr>
              <a:t>forces</a:t>
            </a:r>
            <a:r>
              <a:rPr sz="2600" spc="5" dirty="0">
                <a:latin typeface="Arial MT"/>
                <a:cs typeface="Arial MT"/>
              </a:rPr>
              <a:t> </a:t>
            </a:r>
            <a:r>
              <a:rPr sz="2600" dirty="0">
                <a:latin typeface="Arial MT"/>
                <a:cs typeface="Arial MT"/>
              </a:rPr>
              <a:t>to</a:t>
            </a:r>
            <a:r>
              <a:rPr sz="2600" spc="5" dirty="0">
                <a:latin typeface="Arial MT"/>
                <a:cs typeface="Arial MT"/>
              </a:rPr>
              <a:t> </a:t>
            </a:r>
            <a:r>
              <a:rPr sz="2600" spc="-5" dirty="0">
                <a:latin typeface="Arial MT"/>
                <a:cs typeface="Arial MT"/>
              </a:rPr>
              <a:t>analyze</a:t>
            </a:r>
            <a:r>
              <a:rPr sz="2600" spc="10" dirty="0">
                <a:latin typeface="Arial MT"/>
                <a:cs typeface="Arial MT"/>
              </a:rPr>
              <a:t> </a:t>
            </a:r>
            <a:r>
              <a:rPr sz="2600" dirty="0">
                <a:latin typeface="Arial MT"/>
                <a:cs typeface="Arial MT"/>
              </a:rPr>
              <a:t>the</a:t>
            </a:r>
            <a:r>
              <a:rPr sz="2600" spc="5" dirty="0">
                <a:latin typeface="Arial MT"/>
                <a:cs typeface="Arial MT"/>
              </a:rPr>
              <a:t> </a:t>
            </a:r>
            <a:r>
              <a:rPr sz="2600" spc="-5" dirty="0">
                <a:latin typeface="Arial MT"/>
                <a:cs typeface="Arial MT"/>
              </a:rPr>
              <a:t>unknown </a:t>
            </a:r>
            <a:r>
              <a:rPr sz="2600" spc="-705" dirty="0">
                <a:latin typeface="Arial MT"/>
                <a:cs typeface="Arial MT"/>
              </a:rPr>
              <a:t> </a:t>
            </a:r>
            <a:r>
              <a:rPr sz="2600" spc="-5" dirty="0">
                <a:latin typeface="Arial MT"/>
                <a:cs typeface="Arial MT"/>
              </a:rPr>
              <a:t>forces</a:t>
            </a:r>
            <a:endParaRPr sz="2600">
              <a:latin typeface="Arial MT"/>
              <a:cs typeface="Arial M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2286000"/>
            <a:ext cx="6285230" cy="4572000"/>
            <a:chOff x="-4762" y="2286000"/>
            <a:chExt cx="6285230" cy="457200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2622549" y="2286000"/>
              <a:ext cx="3657600" cy="3375024"/>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Example</a:t>
            </a:r>
            <a:r>
              <a:rPr sz="2800" spc="-15" dirty="0">
                <a:solidFill>
                  <a:srgbClr val="BE5F00"/>
                </a:solidFill>
                <a:latin typeface="Arial MT"/>
                <a:cs typeface="Arial MT"/>
              </a:rPr>
              <a:t> </a:t>
            </a:r>
            <a:r>
              <a:rPr sz="2800" dirty="0">
                <a:solidFill>
                  <a:srgbClr val="BE5F00"/>
                </a:solidFill>
                <a:latin typeface="Arial MT"/>
                <a:cs typeface="Arial MT"/>
              </a:rPr>
              <a:t>–</a:t>
            </a:r>
            <a:r>
              <a:rPr sz="2800" spc="-15" dirty="0">
                <a:solidFill>
                  <a:srgbClr val="BE5F00"/>
                </a:solidFill>
                <a:latin typeface="Arial MT"/>
                <a:cs typeface="Arial MT"/>
              </a:rPr>
              <a:t> </a:t>
            </a:r>
            <a:r>
              <a:rPr sz="2800" dirty="0">
                <a:solidFill>
                  <a:srgbClr val="BE5F00"/>
                </a:solidFill>
                <a:latin typeface="Arial MT"/>
                <a:cs typeface="Arial MT"/>
              </a:rPr>
              <a:t>Method</a:t>
            </a:r>
            <a:r>
              <a:rPr sz="2800" spc="-10" dirty="0">
                <a:solidFill>
                  <a:srgbClr val="BE5F00"/>
                </a:solidFill>
                <a:latin typeface="Arial MT"/>
                <a:cs typeface="Arial MT"/>
              </a:rPr>
              <a:t> </a:t>
            </a:r>
            <a:r>
              <a:rPr sz="2800" dirty="0">
                <a:solidFill>
                  <a:srgbClr val="BE5F00"/>
                </a:solidFill>
                <a:latin typeface="Arial MT"/>
                <a:cs typeface="Arial MT"/>
              </a:rPr>
              <a:t>of</a:t>
            </a:r>
            <a:r>
              <a:rPr sz="2800" spc="-20" dirty="0">
                <a:solidFill>
                  <a:srgbClr val="BE5F00"/>
                </a:solidFill>
                <a:latin typeface="Arial MT"/>
                <a:cs typeface="Arial MT"/>
              </a:rPr>
              <a:t> </a:t>
            </a:r>
            <a:r>
              <a:rPr sz="2800" dirty="0">
                <a:solidFill>
                  <a:srgbClr val="BE5F00"/>
                </a:solidFill>
                <a:latin typeface="Arial MT"/>
                <a:cs typeface="Arial MT"/>
              </a:rPr>
              <a:t>Joints</a:t>
            </a:r>
            <a:endParaRPr sz="2800">
              <a:latin typeface="Arial MT"/>
              <a:cs typeface="Arial MT"/>
            </a:endParaRPr>
          </a:p>
        </p:txBody>
      </p:sp>
      <p:sp>
        <p:nvSpPr>
          <p:cNvPr id="22" name="object 22"/>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1" name="object 21"/>
          <p:cNvSpPr txBox="1"/>
          <p:nvPr/>
        </p:nvSpPr>
        <p:spPr>
          <a:xfrm>
            <a:off x="713740" y="1055115"/>
            <a:ext cx="7615555" cy="702310"/>
          </a:xfrm>
          <a:prstGeom prst="rect">
            <a:avLst/>
          </a:prstGeom>
        </p:spPr>
        <p:txBody>
          <a:bodyPr vert="horz" wrap="square" lIns="0" tIns="6350" rIns="0" bIns="0" rtlCol="0">
            <a:spAutoFit/>
          </a:bodyPr>
          <a:lstStyle/>
          <a:p>
            <a:pPr marL="12700" marR="5080">
              <a:lnSpc>
                <a:spcPct val="101800"/>
              </a:lnSpc>
              <a:spcBef>
                <a:spcPts val="50"/>
              </a:spcBef>
            </a:pPr>
            <a:r>
              <a:rPr sz="2200" dirty="0">
                <a:latin typeface="Arial MT"/>
                <a:cs typeface="Arial MT"/>
              </a:rPr>
              <a:t>Determine the </a:t>
            </a:r>
            <a:r>
              <a:rPr sz="2200" u="sng" dirty="0">
                <a:solidFill>
                  <a:srgbClr val="0000FF"/>
                </a:solidFill>
                <a:uFill>
                  <a:solidFill>
                    <a:srgbClr val="0000FF"/>
                  </a:solidFill>
                </a:uFill>
                <a:latin typeface="Arial MT"/>
                <a:cs typeface="Arial MT"/>
              </a:rPr>
              <a:t>force </a:t>
            </a:r>
            <a:r>
              <a:rPr sz="2200" u="sng" spc="-5" dirty="0">
                <a:solidFill>
                  <a:srgbClr val="0000FF"/>
                </a:solidFill>
                <a:uFill>
                  <a:solidFill>
                    <a:srgbClr val="0000FF"/>
                  </a:solidFill>
                </a:uFill>
                <a:latin typeface="Arial MT"/>
                <a:cs typeface="Arial MT"/>
              </a:rPr>
              <a:t>in </a:t>
            </a:r>
            <a:r>
              <a:rPr sz="2200" u="sng" dirty="0">
                <a:solidFill>
                  <a:srgbClr val="0000FF"/>
                </a:solidFill>
                <a:uFill>
                  <a:solidFill>
                    <a:srgbClr val="0000FF"/>
                  </a:solidFill>
                </a:uFill>
                <a:latin typeface="Arial MT"/>
                <a:cs typeface="Arial MT"/>
              </a:rPr>
              <a:t>each member </a:t>
            </a:r>
            <a:r>
              <a:rPr sz="2200" dirty="0">
                <a:latin typeface="Arial MT"/>
                <a:cs typeface="Arial MT"/>
              </a:rPr>
              <a:t>of the truss and </a:t>
            </a:r>
            <a:r>
              <a:rPr sz="2200" spc="-5" dirty="0">
                <a:latin typeface="Arial MT"/>
                <a:cs typeface="Arial MT"/>
              </a:rPr>
              <a:t>indicate </a:t>
            </a:r>
            <a:r>
              <a:rPr sz="2200" spc="-600" dirty="0">
                <a:latin typeface="Arial MT"/>
                <a:cs typeface="Arial MT"/>
              </a:rPr>
              <a:t> </a:t>
            </a:r>
            <a:r>
              <a:rPr sz="2200" spc="-5" dirty="0">
                <a:latin typeface="Arial MT"/>
                <a:cs typeface="Arial MT"/>
              </a:rPr>
              <a:t>whether</a:t>
            </a:r>
            <a:r>
              <a:rPr sz="2200" spc="5" dirty="0">
                <a:latin typeface="Arial MT"/>
                <a:cs typeface="Arial MT"/>
              </a:rPr>
              <a:t> </a:t>
            </a:r>
            <a:r>
              <a:rPr sz="2200" dirty="0">
                <a:latin typeface="Arial MT"/>
                <a:cs typeface="Arial MT"/>
              </a:rPr>
              <a:t>the members are </a:t>
            </a:r>
            <a:r>
              <a:rPr sz="2200" spc="-5" dirty="0">
                <a:latin typeface="Arial MT"/>
                <a:cs typeface="Arial MT"/>
              </a:rPr>
              <a:t>in</a:t>
            </a:r>
            <a:r>
              <a:rPr sz="2200" dirty="0">
                <a:latin typeface="Arial MT"/>
                <a:cs typeface="Arial MT"/>
              </a:rPr>
              <a:t> </a:t>
            </a:r>
            <a:r>
              <a:rPr sz="2200" spc="-5" dirty="0">
                <a:latin typeface="Arial MT"/>
                <a:cs typeface="Arial MT"/>
              </a:rPr>
              <a:t>tension</a:t>
            </a:r>
            <a:r>
              <a:rPr sz="2200" spc="5" dirty="0">
                <a:latin typeface="Arial MT"/>
                <a:cs typeface="Arial MT"/>
              </a:rPr>
              <a:t> </a:t>
            </a:r>
            <a:r>
              <a:rPr sz="2200" dirty="0">
                <a:latin typeface="Arial MT"/>
                <a:cs typeface="Arial MT"/>
              </a:rPr>
              <a:t>or</a:t>
            </a:r>
            <a:r>
              <a:rPr sz="2200" spc="5" dirty="0">
                <a:latin typeface="Arial MT"/>
                <a:cs typeface="Arial MT"/>
              </a:rPr>
              <a:t> </a:t>
            </a:r>
            <a:r>
              <a:rPr sz="2200" spc="-5" dirty="0">
                <a:latin typeface="Arial MT"/>
                <a:cs typeface="Arial MT"/>
              </a:rPr>
              <a:t>compression</a:t>
            </a:r>
            <a:r>
              <a:rPr sz="2200" spc="-5" dirty="0">
                <a:latin typeface="Times New Roman"/>
                <a:cs typeface="Times New Roman"/>
              </a:rPr>
              <a:t>.</a:t>
            </a:r>
            <a:endParaRPr sz="2200">
              <a:latin typeface="Times New Roman"/>
              <a:cs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3933825"/>
            <a:ext cx="7936230" cy="2924175"/>
            <a:chOff x="-4762" y="3933825"/>
            <a:chExt cx="7936230" cy="2924175"/>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5702299" y="4483100"/>
              <a:ext cx="2228850" cy="1455737"/>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Solution</a:t>
            </a:r>
            <a:r>
              <a:rPr sz="2800" spc="-15" dirty="0">
                <a:solidFill>
                  <a:srgbClr val="BE5F00"/>
                </a:solidFill>
                <a:latin typeface="Arial MT"/>
                <a:cs typeface="Arial MT"/>
              </a:rPr>
              <a:t> </a:t>
            </a:r>
            <a:r>
              <a:rPr sz="2800" dirty="0">
                <a:solidFill>
                  <a:srgbClr val="BE5F00"/>
                </a:solidFill>
                <a:latin typeface="Arial MT"/>
                <a:cs typeface="Arial MT"/>
              </a:rPr>
              <a:t>via</a:t>
            </a:r>
            <a:r>
              <a:rPr sz="2800" spc="-15" dirty="0">
                <a:solidFill>
                  <a:srgbClr val="BE5F00"/>
                </a:solidFill>
                <a:latin typeface="Arial MT"/>
                <a:cs typeface="Arial MT"/>
              </a:rPr>
              <a:t> </a:t>
            </a:r>
            <a:r>
              <a:rPr sz="2800" dirty="0">
                <a:solidFill>
                  <a:srgbClr val="BE5F00"/>
                </a:solidFill>
                <a:latin typeface="Arial MT"/>
                <a:cs typeface="Arial MT"/>
              </a:rPr>
              <a:t>Method</a:t>
            </a:r>
            <a:r>
              <a:rPr sz="2800" spc="-15" dirty="0">
                <a:solidFill>
                  <a:srgbClr val="BE5F00"/>
                </a:solidFill>
                <a:latin typeface="Arial MT"/>
                <a:cs typeface="Arial MT"/>
              </a:rPr>
              <a:t> </a:t>
            </a:r>
            <a:r>
              <a:rPr sz="2800" dirty="0">
                <a:solidFill>
                  <a:srgbClr val="BE5F00"/>
                </a:solidFill>
                <a:latin typeface="Arial MT"/>
                <a:cs typeface="Arial MT"/>
              </a:rPr>
              <a:t>of</a:t>
            </a:r>
            <a:r>
              <a:rPr sz="2800" spc="-20" dirty="0">
                <a:solidFill>
                  <a:srgbClr val="BE5F00"/>
                </a:solidFill>
                <a:latin typeface="Arial MT"/>
                <a:cs typeface="Arial MT"/>
              </a:rPr>
              <a:t> </a:t>
            </a:r>
            <a:r>
              <a:rPr sz="2800" dirty="0">
                <a:solidFill>
                  <a:srgbClr val="BE5F00"/>
                </a:solidFill>
                <a:latin typeface="Arial MT"/>
                <a:cs typeface="Arial MT"/>
              </a:rPr>
              <a:t>Joints</a:t>
            </a:r>
            <a:endParaRPr sz="2800">
              <a:latin typeface="Arial MT"/>
              <a:cs typeface="Arial MT"/>
            </a:endParaRPr>
          </a:p>
        </p:txBody>
      </p:sp>
      <p:sp>
        <p:nvSpPr>
          <p:cNvPr id="33" name="object 33"/>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1" name="object 21"/>
          <p:cNvSpPr txBox="1"/>
          <p:nvPr/>
        </p:nvSpPr>
        <p:spPr>
          <a:xfrm>
            <a:off x="621665" y="1512823"/>
            <a:ext cx="1388745" cy="345440"/>
          </a:xfrm>
          <a:prstGeom prst="rect">
            <a:avLst/>
          </a:prstGeom>
        </p:spPr>
        <p:txBody>
          <a:bodyPr vert="horz" wrap="square" lIns="0" tIns="12700" rIns="0" bIns="0" rtlCol="0">
            <a:spAutoFit/>
          </a:bodyPr>
          <a:lstStyle/>
          <a:p>
            <a:pPr marL="12700">
              <a:lnSpc>
                <a:spcPct val="100000"/>
              </a:lnSpc>
              <a:spcBef>
                <a:spcPts val="100"/>
              </a:spcBef>
            </a:pPr>
            <a:r>
              <a:rPr sz="2100" spc="-5" dirty="0">
                <a:latin typeface="Arial MT"/>
                <a:cs typeface="Arial MT"/>
              </a:rPr>
              <a:t>For</a:t>
            </a:r>
            <a:r>
              <a:rPr sz="2100" spc="-40" dirty="0">
                <a:latin typeface="Arial MT"/>
                <a:cs typeface="Arial MT"/>
              </a:rPr>
              <a:t> </a:t>
            </a:r>
            <a:r>
              <a:rPr sz="2100" spc="-5" dirty="0">
                <a:latin typeface="Arial MT"/>
                <a:cs typeface="Arial MT"/>
              </a:rPr>
              <a:t>Joint</a:t>
            </a:r>
            <a:r>
              <a:rPr sz="2100" spc="-35" dirty="0">
                <a:latin typeface="Arial MT"/>
                <a:cs typeface="Arial MT"/>
              </a:rPr>
              <a:t> </a:t>
            </a:r>
            <a:r>
              <a:rPr sz="2100" spc="-5" dirty="0">
                <a:latin typeface="Arial MT"/>
                <a:cs typeface="Arial MT"/>
              </a:rPr>
              <a:t>B:</a:t>
            </a:r>
            <a:endParaRPr sz="2100">
              <a:latin typeface="Arial MT"/>
              <a:cs typeface="Arial MT"/>
            </a:endParaRPr>
          </a:p>
        </p:txBody>
      </p:sp>
      <p:sp>
        <p:nvSpPr>
          <p:cNvPr id="22" name="object 22"/>
          <p:cNvSpPr txBox="1"/>
          <p:nvPr/>
        </p:nvSpPr>
        <p:spPr>
          <a:xfrm>
            <a:off x="1534223" y="2160012"/>
            <a:ext cx="111125" cy="231140"/>
          </a:xfrm>
          <a:prstGeom prst="rect">
            <a:avLst/>
          </a:prstGeom>
        </p:spPr>
        <p:txBody>
          <a:bodyPr vert="horz" wrap="square" lIns="0" tIns="12065" rIns="0" bIns="0" rtlCol="0">
            <a:spAutoFit/>
          </a:bodyPr>
          <a:lstStyle/>
          <a:p>
            <a:pPr marL="12700">
              <a:lnSpc>
                <a:spcPct val="100000"/>
              </a:lnSpc>
              <a:spcBef>
                <a:spcPts val="95"/>
              </a:spcBef>
            </a:pPr>
            <a:r>
              <a:rPr sz="1350" spc="-5" dirty="0">
                <a:latin typeface="Times New Roman"/>
                <a:cs typeface="Times New Roman"/>
              </a:rPr>
              <a:t>x</a:t>
            </a:r>
            <a:endParaRPr sz="1350">
              <a:latin typeface="Times New Roman"/>
              <a:cs typeface="Times New Roman"/>
            </a:endParaRPr>
          </a:p>
        </p:txBody>
      </p:sp>
      <p:sp>
        <p:nvSpPr>
          <p:cNvPr id="23" name="object 23"/>
          <p:cNvSpPr txBox="1"/>
          <p:nvPr/>
        </p:nvSpPr>
        <p:spPr>
          <a:xfrm>
            <a:off x="615992" y="2010024"/>
            <a:ext cx="1522095" cy="334010"/>
          </a:xfrm>
          <a:prstGeom prst="rect">
            <a:avLst/>
          </a:prstGeom>
        </p:spPr>
        <p:txBody>
          <a:bodyPr vert="horz" wrap="square" lIns="0" tIns="15240" rIns="0" bIns="0" rtlCol="0">
            <a:spAutoFit/>
          </a:bodyPr>
          <a:lstStyle/>
          <a:p>
            <a:pPr marL="38100">
              <a:lnSpc>
                <a:spcPct val="100000"/>
              </a:lnSpc>
              <a:spcBef>
                <a:spcPts val="120"/>
              </a:spcBef>
              <a:tabLst>
                <a:tab pos="1101725" algn="l"/>
              </a:tabLst>
            </a:pPr>
            <a:r>
              <a:rPr sz="2000" spc="-1205" dirty="0">
                <a:latin typeface="Symbol"/>
                <a:cs typeface="Symbol"/>
              </a:rPr>
              <a:t></a:t>
            </a:r>
            <a:r>
              <a:rPr sz="2000" spc="-994" dirty="0">
                <a:latin typeface="Symbol"/>
                <a:cs typeface="Symbol"/>
              </a:rPr>
              <a:t></a:t>
            </a:r>
            <a:r>
              <a:rPr sz="2025" spc="112" baseline="39094" dirty="0">
                <a:latin typeface="Symbol"/>
                <a:cs typeface="Symbol"/>
              </a:rPr>
              <a:t></a:t>
            </a:r>
            <a:r>
              <a:rPr sz="2000" spc="20" dirty="0">
                <a:latin typeface="Symbol"/>
                <a:cs typeface="Symbol"/>
              </a:rPr>
              <a:t></a:t>
            </a:r>
            <a:r>
              <a:rPr sz="2000" spc="-290" dirty="0">
                <a:latin typeface="Times New Roman"/>
                <a:cs typeface="Times New Roman"/>
              </a:rPr>
              <a:t> </a:t>
            </a:r>
            <a:r>
              <a:rPr sz="2000" spc="-10" dirty="0">
                <a:latin typeface="Symbol"/>
                <a:cs typeface="Symbol"/>
              </a:rPr>
              <a:t></a:t>
            </a:r>
            <a:r>
              <a:rPr sz="2000" spc="10" dirty="0">
                <a:latin typeface="Times New Roman"/>
                <a:cs typeface="Times New Roman"/>
              </a:rPr>
              <a:t>F</a:t>
            </a:r>
            <a:r>
              <a:rPr sz="2000" dirty="0">
                <a:latin typeface="Times New Roman"/>
                <a:cs typeface="Times New Roman"/>
              </a:rPr>
              <a:t>	</a:t>
            </a:r>
            <a:r>
              <a:rPr sz="2000" spc="10" dirty="0">
                <a:latin typeface="Symbol"/>
                <a:cs typeface="Symbol"/>
              </a:rPr>
              <a:t></a:t>
            </a:r>
            <a:r>
              <a:rPr sz="2000" spc="-95" dirty="0">
                <a:latin typeface="Times New Roman"/>
                <a:cs typeface="Times New Roman"/>
              </a:rPr>
              <a:t> </a:t>
            </a:r>
            <a:r>
              <a:rPr sz="2000" spc="-80" dirty="0">
                <a:latin typeface="Times New Roman"/>
                <a:cs typeface="Times New Roman"/>
              </a:rPr>
              <a:t>0</a:t>
            </a:r>
            <a:r>
              <a:rPr sz="2000" spc="5" dirty="0">
                <a:latin typeface="Times New Roman"/>
                <a:cs typeface="Times New Roman"/>
              </a:rPr>
              <a:t>;</a:t>
            </a:r>
            <a:endParaRPr sz="2000">
              <a:latin typeface="Times New Roman"/>
              <a:cs typeface="Times New Roman"/>
            </a:endParaRPr>
          </a:p>
        </p:txBody>
      </p:sp>
      <p:sp>
        <p:nvSpPr>
          <p:cNvPr id="24" name="object 24"/>
          <p:cNvSpPr txBox="1"/>
          <p:nvPr/>
        </p:nvSpPr>
        <p:spPr>
          <a:xfrm>
            <a:off x="1534223" y="2628543"/>
            <a:ext cx="255904" cy="231140"/>
          </a:xfrm>
          <a:prstGeom prst="rect">
            <a:avLst/>
          </a:prstGeom>
        </p:spPr>
        <p:txBody>
          <a:bodyPr vert="horz" wrap="square" lIns="0" tIns="12065" rIns="0" bIns="0" rtlCol="0">
            <a:spAutoFit/>
          </a:bodyPr>
          <a:lstStyle/>
          <a:p>
            <a:pPr marL="12700">
              <a:lnSpc>
                <a:spcPct val="100000"/>
              </a:lnSpc>
              <a:spcBef>
                <a:spcPts val="95"/>
              </a:spcBef>
            </a:pPr>
            <a:r>
              <a:rPr sz="1350" dirty="0">
                <a:latin typeface="Times New Roman"/>
                <a:cs typeface="Times New Roman"/>
              </a:rPr>
              <a:t>BC</a:t>
            </a:r>
            <a:endParaRPr sz="1350">
              <a:latin typeface="Times New Roman"/>
              <a:cs typeface="Times New Roman"/>
            </a:endParaRPr>
          </a:p>
        </p:txBody>
      </p:sp>
      <p:sp>
        <p:nvSpPr>
          <p:cNvPr id="25" name="object 25"/>
          <p:cNvSpPr txBox="1"/>
          <p:nvPr/>
        </p:nvSpPr>
        <p:spPr>
          <a:xfrm>
            <a:off x="589274" y="2478517"/>
            <a:ext cx="2348865" cy="334010"/>
          </a:xfrm>
          <a:prstGeom prst="rect">
            <a:avLst/>
          </a:prstGeom>
        </p:spPr>
        <p:txBody>
          <a:bodyPr vert="horz" wrap="square" lIns="0" tIns="15240" rIns="0" bIns="0" rtlCol="0">
            <a:spAutoFit/>
          </a:bodyPr>
          <a:lstStyle/>
          <a:p>
            <a:pPr marL="38100">
              <a:lnSpc>
                <a:spcPct val="100000"/>
              </a:lnSpc>
              <a:spcBef>
                <a:spcPts val="120"/>
              </a:spcBef>
              <a:tabLst>
                <a:tab pos="1240790" algn="l"/>
              </a:tabLst>
            </a:pPr>
            <a:r>
              <a:rPr sz="2000" spc="5" dirty="0">
                <a:latin typeface="Times New Roman"/>
                <a:cs typeface="Times New Roman"/>
              </a:rPr>
              <a:t>500</a:t>
            </a:r>
            <a:r>
              <a:rPr sz="2000" spc="15" dirty="0">
                <a:latin typeface="Times New Roman"/>
                <a:cs typeface="Times New Roman"/>
              </a:rPr>
              <a:t>N</a:t>
            </a:r>
            <a:r>
              <a:rPr sz="2000" spc="-110" dirty="0">
                <a:latin typeface="Times New Roman"/>
                <a:cs typeface="Times New Roman"/>
              </a:rPr>
              <a:t> </a:t>
            </a:r>
            <a:r>
              <a:rPr sz="2000" spc="10" dirty="0">
                <a:latin typeface="Symbol"/>
                <a:cs typeface="Symbol"/>
              </a:rPr>
              <a:t></a:t>
            </a:r>
            <a:r>
              <a:rPr sz="2000" spc="-180" dirty="0">
                <a:latin typeface="Times New Roman"/>
                <a:cs typeface="Times New Roman"/>
              </a:rPr>
              <a:t> </a:t>
            </a:r>
            <a:r>
              <a:rPr sz="2000" spc="10" dirty="0">
                <a:latin typeface="Times New Roman"/>
                <a:cs typeface="Times New Roman"/>
              </a:rPr>
              <a:t>F</a:t>
            </a:r>
            <a:r>
              <a:rPr sz="2000" dirty="0">
                <a:latin typeface="Times New Roman"/>
                <a:cs typeface="Times New Roman"/>
              </a:rPr>
              <a:t>	</a:t>
            </a:r>
            <a:r>
              <a:rPr sz="2000" i="1" spc="-5" dirty="0">
                <a:latin typeface="Times New Roman"/>
                <a:cs typeface="Times New Roman"/>
              </a:rPr>
              <a:t>s</a:t>
            </a:r>
            <a:r>
              <a:rPr sz="2000" i="1" spc="5" dirty="0">
                <a:latin typeface="Times New Roman"/>
                <a:cs typeface="Times New Roman"/>
              </a:rPr>
              <a:t>in</a:t>
            </a:r>
            <a:r>
              <a:rPr sz="2000" i="1" spc="-160" dirty="0">
                <a:latin typeface="Times New Roman"/>
                <a:cs typeface="Times New Roman"/>
              </a:rPr>
              <a:t> </a:t>
            </a:r>
            <a:r>
              <a:rPr sz="2000" spc="5" dirty="0">
                <a:latin typeface="Times New Roman"/>
                <a:cs typeface="Times New Roman"/>
              </a:rPr>
              <a:t>45</a:t>
            </a:r>
            <a:r>
              <a:rPr sz="2025" spc="-7" baseline="37037" dirty="0">
                <a:latin typeface="Verdana"/>
                <a:cs typeface="Verdana"/>
              </a:rPr>
              <a:t>o</a:t>
            </a:r>
            <a:r>
              <a:rPr sz="2025" spc="-172" baseline="37037" dirty="0">
                <a:latin typeface="Verdana"/>
                <a:cs typeface="Verdana"/>
              </a:rPr>
              <a:t> </a:t>
            </a:r>
            <a:r>
              <a:rPr sz="2000" spc="10" dirty="0">
                <a:latin typeface="Symbol"/>
                <a:cs typeface="Symbol"/>
              </a:rPr>
              <a:t></a:t>
            </a:r>
            <a:r>
              <a:rPr sz="2000" spc="-95" dirty="0">
                <a:latin typeface="Times New Roman"/>
                <a:cs typeface="Times New Roman"/>
              </a:rPr>
              <a:t> </a:t>
            </a:r>
            <a:r>
              <a:rPr sz="2000" spc="10" dirty="0">
                <a:latin typeface="Times New Roman"/>
                <a:cs typeface="Times New Roman"/>
              </a:rPr>
              <a:t>0</a:t>
            </a:r>
            <a:endParaRPr sz="2000">
              <a:latin typeface="Times New Roman"/>
              <a:cs typeface="Times New Roman"/>
            </a:endParaRPr>
          </a:p>
        </p:txBody>
      </p:sp>
      <p:sp>
        <p:nvSpPr>
          <p:cNvPr id="26" name="object 26"/>
          <p:cNvSpPr txBox="1"/>
          <p:nvPr/>
        </p:nvSpPr>
        <p:spPr>
          <a:xfrm>
            <a:off x="3571050" y="2628543"/>
            <a:ext cx="255904" cy="231140"/>
          </a:xfrm>
          <a:prstGeom prst="rect">
            <a:avLst/>
          </a:prstGeom>
        </p:spPr>
        <p:txBody>
          <a:bodyPr vert="horz" wrap="square" lIns="0" tIns="12065" rIns="0" bIns="0" rtlCol="0">
            <a:spAutoFit/>
          </a:bodyPr>
          <a:lstStyle/>
          <a:p>
            <a:pPr marL="12700">
              <a:lnSpc>
                <a:spcPct val="100000"/>
              </a:lnSpc>
              <a:spcBef>
                <a:spcPts val="95"/>
              </a:spcBef>
            </a:pPr>
            <a:r>
              <a:rPr sz="1350" dirty="0">
                <a:latin typeface="Times New Roman"/>
                <a:cs typeface="Times New Roman"/>
              </a:rPr>
              <a:t>BC</a:t>
            </a:r>
            <a:endParaRPr sz="1350">
              <a:latin typeface="Times New Roman"/>
              <a:cs typeface="Times New Roman"/>
            </a:endParaRPr>
          </a:p>
        </p:txBody>
      </p:sp>
      <p:sp>
        <p:nvSpPr>
          <p:cNvPr id="27" name="object 27"/>
          <p:cNvSpPr txBox="1"/>
          <p:nvPr/>
        </p:nvSpPr>
        <p:spPr>
          <a:xfrm>
            <a:off x="4074953" y="2684669"/>
            <a:ext cx="779145" cy="334010"/>
          </a:xfrm>
          <a:prstGeom prst="rect">
            <a:avLst/>
          </a:prstGeom>
        </p:spPr>
        <p:txBody>
          <a:bodyPr vert="horz" wrap="square" lIns="0" tIns="15240" rIns="0" bIns="0" rtlCol="0">
            <a:spAutoFit/>
          </a:bodyPr>
          <a:lstStyle/>
          <a:p>
            <a:pPr marL="38100">
              <a:lnSpc>
                <a:spcPct val="100000"/>
              </a:lnSpc>
              <a:spcBef>
                <a:spcPts val="120"/>
              </a:spcBef>
            </a:pPr>
            <a:r>
              <a:rPr sz="2000" i="1" spc="-5" dirty="0">
                <a:latin typeface="Times New Roman"/>
                <a:cs typeface="Times New Roman"/>
              </a:rPr>
              <a:t>s</a:t>
            </a:r>
            <a:r>
              <a:rPr sz="2000" i="1" spc="5" dirty="0">
                <a:latin typeface="Times New Roman"/>
                <a:cs typeface="Times New Roman"/>
              </a:rPr>
              <a:t>in</a:t>
            </a:r>
            <a:r>
              <a:rPr sz="2000" i="1" spc="-160" dirty="0">
                <a:latin typeface="Times New Roman"/>
                <a:cs typeface="Times New Roman"/>
              </a:rPr>
              <a:t> </a:t>
            </a:r>
            <a:r>
              <a:rPr sz="2000" spc="5" dirty="0">
                <a:latin typeface="Times New Roman"/>
                <a:cs typeface="Times New Roman"/>
              </a:rPr>
              <a:t>45</a:t>
            </a:r>
            <a:r>
              <a:rPr sz="2025" spc="-7" baseline="37037" dirty="0">
                <a:latin typeface="Verdana"/>
                <a:cs typeface="Verdana"/>
              </a:rPr>
              <a:t>o</a:t>
            </a:r>
            <a:endParaRPr sz="2025" baseline="37037">
              <a:latin typeface="Verdana"/>
              <a:cs typeface="Verdana"/>
            </a:endParaRPr>
          </a:p>
        </p:txBody>
      </p:sp>
      <p:sp>
        <p:nvSpPr>
          <p:cNvPr id="28" name="object 28"/>
          <p:cNvSpPr txBox="1"/>
          <p:nvPr/>
        </p:nvSpPr>
        <p:spPr>
          <a:xfrm>
            <a:off x="3182092" y="2478517"/>
            <a:ext cx="3089275" cy="334010"/>
          </a:xfrm>
          <a:prstGeom prst="rect">
            <a:avLst/>
          </a:prstGeom>
        </p:spPr>
        <p:txBody>
          <a:bodyPr vert="horz" wrap="square" lIns="0" tIns="15240" rIns="0" bIns="0" rtlCol="0">
            <a:spAutoFit/>
          </a:bodyPr>
          <a:lstStyle/>
          <a:p>
            <a:pPr marL="38100">
              <a:lnSpc>
                <a:spcPct val="100000"/>
              </a:lnSpc>
              <a:spcBef>
                <a:spcPts val="120"/>
              </a:spcBef>
              <a:tabLst>
                <a:tab pos="706120" algn="l"/>
              </a:tabLst>
            </a:pPr>
            <a:r>
              <a:rPr sz="2000" spc="110" dirty="0">
                <a:latin typeface="Symbol"/>
                <a:cs typeface="Symbol"/>
              </a:rPr>
              <a:t></a:t>
            </a:r>
            <a:r>
              <a:rPr sz="2000" spc="110" dirty="0">
                <a:latin typeface="Times New Roman"/>
                <a:cs typeface="Times New Roman"/>
              </a:rPr>
              <a:t>F	</a:t>
            </a:r>
            <a:r>
              <a:rPr sz="2000" spc="10" dirty="0">
                <a:latin typeface="Symbol"/>
                <a:cs typeface="Symbol"/>
              </a:rPr>
              <a:t></a:t>
            </a:r>
            <a:r>
              <a:rPr sz="2000" spc="10" dirty="0">
                <a:latin typeface="Times New Roman"/>
                <a:cs typeface="Times New Roman"/>
              </a:rPr>
              <a:t> </a:t>
            </a:r>
            <a:r>
              <a:rPr sz="3000" u="sng" spc="60" baseline="34722" dirty="0">
                <a:uFill>
                  <a:solidFill>
                    <a:srgbClr val="000000"/>
                  </a:solidFill>
                </a:uFill>
                <a:latin typeface="Times New Roman"/>
                <a:cs typeface="Times New Roman"/>
              </a:rPr>
              <a:t> </a:t>
            </a:r>
            <a:r>
              <a:rPr sz="3000" u="sng" spc="7" baseline="34722" dirty="0">
                <a:uFill>
                  <a:solidFill>
                    <a:srgbClr val="000000"/>
                  </a:solidFill>
                </a:uFill>
                <a:latin typeface="Times New Roman"/>
                <a:cs typeface="Times New Roman"/>
              </a:rPr>
              <a:t>500N </a:t>
            </a:r>
            <a:r>
              <a:rPr sz="3000" spc="187" baseline="34722" dirty="0">
                <a:latin typeface="Times New Roman"/>
                <a:cs typeface="Times New Roman"/>
              </a:rPr>
              <a:t> </a:t>
            </a:r>
            <a:r>
              <a:rPr sz="2000" spc="10" dirty="0">
                <a:latin typeface="Symbol"/>
                <a:cs typeface="Symbol"/>
              </a:rPr>
              <a:t></a:t>
            </a:r>
            <a:r>
              <a:rPr sz="2000" spc="-20" dirty="0">
                <a:latin typeface="Times New Roman"/>
                <a:cs typeface="Times New Roman"/>
              </a:rPr>
              <a:t> </a:t>
            </a:r>
            <a:r>
              <a:rPr sz="2000" spc="-25" dirty="0">
                <a:latin typeface="Times New Roman"/>
                <a:cs typeface="Times New Roman"/>
              </a:rPr>
              <a:t>707</a:t>
            </a:r>
            <a:r>
              <a:rPr sz="2000" i="1" spc="-25" dirty="0">
                <a:latin typeface="Times New Roman"/>
                <a:cs typeface="Times New Roman"/>
              </a:rPr>
              <a:t>.</a:t>
            </a:r>
            <a:r>
              <a:rPr sz="2000" spc="-25" dirty="0">
                <a:latin typeface="Times New Roman"/>
                <a:cs typeface="Times New Roman"/>
              </a:rPr>
              <a:t>1N</a:t>
            </a:r>
            <a:r>
              <a:rPr sz="2000" spc="-15" dirty="0">
                <a:latin typeface="Times New Roman"/>
                <a:cs typeface="Times New Roman"/>
              </a:rPr>
              <a:t> </a:t>
            </a:r>
            <a:r>
              <a:rPr sz="2000" spc="10" dirty="0">
                <a:latin typeface="Times New Roman"/>
                <a:cs typeface="Times New Roman"/>
              </a:rPr>
              <a:t>(C)</a:t>
            </a:r>
            <a:endParaRPr sz="2000">
              <a:latin typeface="Times New Roman"/>
              <a:cs typeface="Times New Roman"/>
            </a:endParaRPr>
          </a:p>
        </p:txBody>
      </p:sp>
      <p:sp>
        <p:nvSpPr>
          <p:cNvPr id="29" name="object 29"/>
          <p:cNvSpPr txBox="1"/>
          <p:nvPr/>
        </p:nvSpPr>
        <p:spPr>
          <a:xfrm>
            <a:off x="576574" y="3236165"/>
            <a:ext cx="1414780" cy="334010"/>
          </a:xfrm>
          <a:prstGeom prst="rect">
            <a:avLst/>
          </a:prstGeom>
        </p:spPr>
        <p:txBody>
          <a:bodyPr vert="horz" wrap="square" lIns="0" tIns="15240" rIns="0" bIns="0" rtlCol="0">
            <a:spAutoFit/>
          </a:bodyPr>
          <a:lstStyle/>
          <a:p>
            <a:pPr marL="50800">
              <a:lnSpc>
                <a:spcPct val="100000"/>
              </a:lnSpc>
              <a:spcBef>
                <a:spcPts val="120"/>
              </a:spcBef>
              <a:tabLst>
                <a:tab pos="970280" algn="l"/>
              </a:tabLst>
            </a:pPr>
            <a:r>
              <a:rPr sz="2000" spc="245" dirty="0">
                <a:latin typeface="Symbol"/>
                <a:cs typeface="Symbol"/>
              </a:rPr>
              <a:t></a:t>
            </a:r>
            <a:r>
              <a:rPr sz="2000" spc="10" dirty="0">
                <a:latin typeface="Symbol"/>
                <a:cs typeface="Symbol"/>
              </a:rPr>
              <a:t></a:t>
            </a:r>
            <a:r>
              <a:rPr sz="2000" spc="-204" dirty="0">
                <a:latin typeface="Times New Roman"/>
                <a:cs typeface="Times New Roman"/>
              </a:rPr>
              <a:t> </a:t>
            </a:r>
            <a:r>
              <a:rPr sz="2000" spc="-10" dirty="0">
                <a:latin typeface="Symbol"/>
                <a:cs typeface="Symbol"/>
              </a:rPr>
              <a:t></a:t>
            </a:r>
            <a:r>
              <a:rPr sz="2000" spc="-110" dirty="0">
                <a:latin typeface="Times New Roman"/>
                <a:cs typeface="Times New Roman"/>
              </a:rPr>
              <a:t>F</a:t>
            </a:r>
            <a:r>
              <a:rPr sz="2025" spc="-7" baseline="-20576" dirty="0">
                <a:latin typeface="Times New Roman"/>
                <a:cs typeface="Times New Roman"/>
              </a:rPr>
              <a:t>y</a:t>
            </a:r>
            <a:r>
              <a:rPr sz="2025" baseline="-20576" dirty="0">
                <a:latin typeface="Times New Roman"/>
                <a:cs typeface="Times New Roman"/>
              </a:rPr>
              <a:t>	</a:t>
            </a:r>
            <a:r>
              <a:rPr sz="2000" spc="10" dirty="0">
                <a:latin typeface="Symbol"/>
                <a:cs typeface="Symbol"/>
              </a:rPr>
              <a:t></a:t>
            </a:r>
            <a:r>
              <a:rPr sz="2000" spc="-95" dirty="0">
                <a:latin typeface="Times New Roman"/>
                <a:cs typeface="Times New Roman"/>
              </a:rPr>
              <a:t> </a:t>
            </a:r>
            <a:r>
              <a:rPr sz="2000" spc="5" dirty="0">
                <a:latin typeface="Times New Roman"/>
                <a:cs typeface="Times New Roman"/>
              </a:rPr>
              <a:t>0</a:t>
            </a:r>
            <a:r>
              <a:rPr sz="2000" i="1" spc="5" dirty="0">
                <a:latin typeface="Times New Roman"/>
                <a:cs typeface="Times New Roman"/>
              </a:rPr>
              <a:t>;</a:t>
            </a:r>
            <a:endParaRPr sz="2000">
              <a:latin typeface="Times New Roman"/>
              <a:cs typeface="Times New Roman"/>
            </a:endParaRPr>
          </a:p>
        </p:txBody>
      </p:sp>
      <p:sp>
        <p:nvSpPr>
          <p:cNvPr id="30" name="object 30"/>
          <p:cNvSpPr txBox="1"/>
          <p:nvPr/>
        </p:nvSpPr>
        <p:spPr>
          <a:xfrm>
            <a:off x="576574" y="3627070"/>
            <a:ext cx="2301875" cy="381000"/>
          </a:xfrm>
          <a:prstGeom prst="rect">
            <a:avLst/>
          </a:prstGeom>
        </p:spPr>
        <p:txBody>
          <a:bodyPr vert="horz" wrap="square" lIns="0" tIns="15240" rIns="0" bIns="0" rtlCol="0">
            <a:spAutoFit/>
          </a:bodyPr>
          <a:lstStyle/>
          <a:p>
            <a:pPr marL="50800">
              <a:lnSpc>
                <a:spcPts val="1780"/>
              </a:lnSpc>
              <a:spcBef>
                <a:spcPts val="120"/>
              </a:spcBef>
              <a:tabLst>
                <a:tab pos="440690" algn="l"/>
                <a:tab pos="1496695" algn="l"/>
                <a:tab pos="1929764" algn="l"/>
              </a:tabLst>
            </a:pPr>
            <a:r>
              <a:rPr sz="2000" spc="10" dirty="0">
                <a:latin typeface="Times New Roman"/>
                <a:cs typeface="Times New Roman"/>
              </a:rPr>
              <a:t>F	</a:t>
            </a:r>
            <a:r>
              <a:rPr sz="2000" i="1" spc="15" dirty="0">
                <a:latin typeface="Times New Roman"/>
                <a:cs typeface="Times New Roman"/>
              </a:rPr>
              <a:t>c</a:t>
            </a:r>
            <a:r>
              <a:rPr sz="2000" i="1" spc="10" dirty="0">
                <a:latin typeface="Times New Roman"/>
                <a:cs typeface="Times New Roman"/>
              </a:rPr>
              <a:t>os</a:t>
            </a:r>
            <a:r>
              <a:rPr sz="2000" i="1" spc="-280" dirty="0">
                <a:latin typeface="Times New Roman"/>
                <a:cs typeface="Times New Roman"/>
              </a:rPr>
              <a:t> </a:t>
            </a:r>
            <a:r>
              <a:rPr sz="2000" spc="5" dirty="0">
                <a:latin typeface="Times New Roman"/>
                <a:cs typeface="Times New Roman"/>
              </a:rPr>
              <a:t>45</a:t>
            </a:r>
            <a:r>
              <a:rPr sz="2025" spc="-7" baseline="37037" dirty="0">
                <a:latin typeface="Verdana"/>
                <a:cs typeface="Verdana"/>
              </a:rPr>
              <a:t>o</a:t>
            </a:r>
            <a:r>
              <a:rPr sz="2025" spc="-300" baseline="37037" dirty="0">
                <a:latin typeface="Verdana"/>
                <a:cs typeface="Verdana"/>
              </a:rPr>
              <a:t> </a:t>
            </a:r>
            <a:r>
              <a:rPr sz="2000" spc="10" dirty="0">
                <a:latin typeface="Symbol"/>
                <a:cs typeface="Symbol"/>
              </a:rPr>
              <a:t></a:t>
            </a:r>
            <a:r>
              <a:rPr sz="2000" dirty="0">
                <a:latin typeface="Times New Roman"/>
                <a:cs typeface="Times New Roman"/>
              </a:rPr>
              <a:t>	</a:t>
            </a:r>
            <a:r>
              <a:rPr sz="2000" spc="10" dirty="0">
                <a:latin typeface="Times New Roman"/>
                <a:cs typeface="Times New Roman"/>
              </a:rPr>
              <a:t>F</a:t>
            </a:r>
            <a:r>
              <a:rPr sz="2000" dirty="0">
                <a:latin typeface="Times New Roman"/>
                <a:cs typeface="Times New Roman"/>
              </a:rPr>
              <a:t>	</a:t>
            </a:r>
            <a:r>
              <a:rPr sz="2000" spc="10" dirty="0">
                <a:latin typeface="Symbol"/>
                <a:cs typeface="Symbol"/>
              </a:rPr>
              <a:t></a:t>
            </a:r>
            <a:r>
              <a:rPr sz="2000" spc="-95" dirty="0">
                <a:latin typeface="Times New Roman"/>
                <a:cs typeface="Times New Roman"/>
              </a:rPr>
              <a:t> </a:t>
            </a:r>
            <a:r>
              <a:rPr sz="2000" spc="10" dirty="0">
                <a:latin typeface="Times New Roman"/>
                <a:cs typeface="Times New Roman"/>
              </a:rPr>
              <a:t>0</a:t>
            </a:r>
            <a:endParaRPr sz="2000">
              <a:latin typeface="Times New Roman"/>
              <a:cs typeface="Times New Roman"/>
            </a:endParaRPr>
          </a:p>
          <a:p>
            <a:pPr marL="168275">
              <a:lnSpc>
                <a:spcPts val="1000"/>
              </a:lnSpc>
              <a:tabLst>
                <a:tab pos="1614170" algn="l"/>
              </a:tabLst>
            </a:pPr>
            <a:r>
              <a:rPr sz="1350" dirty="0">
                <a:latin typeface="Times New Roman"/>
                <a:cs typeface="Times New Roman"/>
              </a:rPr>
              <a:t>BC	BA</a:t>
            </a:r>
            <a:endParaRPr sz="1350">
              <a:latin typeface="Times New Roman"/>
              <a:cs typeface="Times New Roman"/>
            </a:endParaRPr>
          </a:p>
        </p:txBody>
      </p:sp>
      <p:sp>
        <p:nvSpPr>
          <p:cNvPr id="31" name="object 31"/>
          <p:cNvSpPr txBox="1"/>
          <p:nvPr/>
        </p:nvSpPr>
        <p:spPr>
          <a:xfrm>
            <a:off x="3691370" y="3776977"/>
            <a:ext cx="265430" cy="231140"/>
          </a:xfrm>
          <a:prstGeom prst="rect">
            <a:avLst/>
          </a:prstGeom>
        </p:spPr>
        <p:txBody>
          <a:bodyPr vert="horz" wrap="square" lIns="0" tIns="12065" rIns="0" bIns="0" rtlCol="0">
            <a:spAutoFit/>
          </a:bodyPr>
          <a:lstStyle/>
          <a:p>
            <a:pPr marL="12700">
              <a:lnSpc>
                <a:spcPct val="100000"/>
              </a:lnSpc>
              <a:spcBef>
                <a:spcPts val="95"/>
              </a:spcBef>
            </a:pPr>
            <a:r>
              <a:rPr sz="1350" dirty="0">
                <a:latin typeface="Times New Roman"/>
                <a:cs typeface="Times New Roman"/>
              </a:rPr>
              <a:t>BA</a:t>
            </a:r>
            <a:endParaRPr sz="1350">
              <a:latin typeface="Times New Roman"/>
              <a:cs typeface="Times New Roman"/>
            </a:endParaRPr>
          </a:p>
        </p:txBody>
      </p:sp>
      <p:sp>
        <p:nvSpPr>
          <p:cNvPr id="32" name="object 32"/>
          <p:cNvSpPr txBox="1"/>
          <p:nvPr/>
        </p:nvSpPr>
        <p:spPr>
          <a:xfrm>
            <a:off x="3327849" y="3627070"/>
            <a:ext cx="1858645" cy="334010"/>
          </a:xfrm>
          <a:prstGeom prst="rect">
            <a:avLst/>
          </a:prstGeom>
        </p:spPr>
        <p:txBody>
          <a:bodyPr vert="horz" wrap="square" lIns="0" tIns="15240" rIns="0" bIns="0" rtlCol="0">
            <a:spAutoFit/>
          </a:bodyPr>
          <a:lstStyle/>
          <a:p>
            <a:pPr marL="12700">
              <a:lnSpc>
                <a:spcPct val="100000"/>
              </a:lnSpc>
              <a:spcBef>
                <a:spcPts val="120"/>
              </a:spcBef>
              <a:tabLst>
                <a:tab pos="694055" algn="l"/>
              </a:tabLst>
            </a:pPr>
            <a:r>
              <a:rPr sz="2000" spc="110" dirty="0">
                <a:latin typeface="Symbol"/>
                <a:cs typeface="Symbol"/>
              </a:rPr>
              <a:t></a:t>
            </a:r>
            <a:r>
              <a:rPr sz="2000" spc="110" dirty="0">
                <a:latin typeface="Times New Roman"/>
                <a:cs typeface="Times New Roman"/>
              </a:rPr>
              <a:t>F	</a:t>
            </a:r>
            <a:r>
              <a:rPr sz="2000" spc="10" dirty="0">
                <a:latin typeface="Symbol"/>
                <a:cs typeface="Symbol"/>
              </a:rPr>
              <a:t></a:t>
            </a:r>
            <a:r>
              <a:rPr sz="2000" spc="-125" dirty="0">
                <a:latin typeface="Times New Roman"/>
                <a:cs typeface="Times New Roman"/>
              </a:rPr>
              <a:t> </a:t>
            </a:r>
            <a:r>
              <a:rPr sz="2000" dirty="0">
                <a:latin typeface="Times New Roman"/>
                <a:cs typeface="Times New Roman"/>
              </a:rPr>
              <a:t>500N</a:t>
            </a:r>
            <a:r>
              <a:rPr sz="2000" spc="-40" dirty="0">
                <a:latin typeface="Times New Roman"/>
                <a:cs typeface="Times New Roman"/>
              </a:rPr>
              <a:t> </a:t>
            </a:r>
            <a:r>
              <a:rPr sz="2000" spc="5" dirty="0">
                <a:latin typeface="Times New Roman"/>
                <a:cs typeface="Times New Roman"/>
              </a:rPr>
              <a:t>(T)</a:t>
            </a:r>
            <a:endParaRPr sz="2000">
              <a:latin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941E3-454C-F7B9-CEA6-0BF40D53FD5F}"/>
              </a:ext>
            </a:extLst>
          </p:cNvPr>
          <p:cNvSpPr>
            <a:spLocks noGrp="1"/>
          </p:cNvSpPr>
          <p:nvPr>
            <p:ph type="title"/>
          </p:nvPr>
        </p:nvSpPr>
        <p:spPr/>
        <p:txBody>
          <a:bodyPr/>
          <a:lstStyle/>
          <a:p>
            <a:r>
              <a:rPr lang="en-US" dirty="0"/>
              <a:t>Online Resource</a:t>
            </a:r>
            <a:endParaRPr lang="en-MY" dirty="0"/>
          </a:p>
        </p:txBody>
      </p:sp>
      <p:sp>
        <p:nvSpPr>
          <p:cNvPr id="3" name="Content Placeholder 2">
            <a:extLst>
              <a:ext uri="{FF2B5EF4-FFF2-40B4-BE49-F238E27FC236}">
                <a16:creationId xmlns:a16="http://schemas.microsoft.com/office/drawing/2014/main" id="{F3905BB3-1937-C24B-A9BB-206114722F8B}"/>
              </a:ext>
            </a:extLst>
          </p:cNvPr>
          <p:cNvSpPr>
            <a:spLocks noGrp="1"/>
          </p:cNvSpPr>
          <p:nvPr>
            <p:ph idx="1"/>
          </p:nvPr>
        </p:nvSpPr>
        <p:spPr/>
        <p:txBody>
          <a:bodyPr/>
          <a:lstStyle/>
          <a:p>
            <a:pPr marL="0" indent="0">
              <a:buNone/>
            </a:pPr>
            <a:r>
              <a:rPr lang="en-MY" dirty="0">
                <a:hlinkClick r:id="rId2"/>
              </a:rPr>
              <a:t>https://engineeringstatics.org/</a:t>
            </a:r>
            <a:r>
              <a:rPr lang="en-MY" dirty="0"/>
              <a:t> </a:t>
            </a:r>
          </a:p>
        </p:txBody>
      </p:sp>
      <p:pic>
        <p:nvPicPr>
          <p:cNvPr id="5" name="Picture 4">
            <a:extLst>
              <a:ext uri="{FF2B5EF4-FFF2-40B4-BE49-F238E27FC236}">
                <a16:creationId xmlns:a16="http://schemas.microsoft.com/office/drawing/2014/main" id="{3889F082-D739-E446-EB16-A5AE5A968E7E}"/>
              </a:ext>
            </a:extLst>
          </p:cNvPr>
          <p:cNvPicPr>
            <a:picLocks noChangeAspect="1"/>
          </p:cNvPicPr>
          <p:nvPr/>
        </p:nvPicPr>
        <p:blipFill>
          <a:blip r:embed="rId3"/>
          <a:stretch>
            <a:fillRect/>
          </a:stretch>
        </p:blipFill>
        <p:spPr>
          <a:xfrm>
            <a:off x="723900" y="2151731"/>
            <a:ext cx="7696200" cy="3974432"/>
          </a:xfrm>
          <a:prstGeom prst="rect">
            <a:avLst/>
          </a:prstGeom>
        </p:spPr>
      </p:pic>
    </p:spTree>
    <p:extLst>
      <p:ext uri="{BB962C8B-B14F-4D97-AF65-F5344CB8AC3E}">
        <p14:creationId xmlns:p14="http://schemas.microsoft.com/office/powerpoint/2010/main" val="3499292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195387"/>
            <a:ext cx="8510905" cy="5662930"/>
            <a:chOff x="-4762" y="1195387"/>
            <a:chExt cx="8510905" cy="566293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6175374" y="1195387"/>
              <a:ext cx="2292350" cy="1939925"/>
            </a:xfrm>
            <a:prstGeom prst="rect">
              <a:avLst/>
            </a:prstGeom>
          </p:spPr>
        </p:pic>
        <p:pic>
          <p:nvPicPr>
            <p:cNvPr id="20" name="object 20"/>
            <p:cNvPicPr/>
            <p:nvPr/>
          </p:nvPicPr>
          <p:blipFill>
            <a:blip r:embed="rId5" cstate="print"/>
            <a:stretch>
              <a:fillRect/>
            </a:stretch>
          </p:blipFill>
          <p:spPr>
            <a:xfrm>
              <a:off x="4951412" y="4205287"/>
              <a:ext cx="3554412" cy="1974850"/>
            </a:xfrm>
            <a:prstGeom prst="rect">
              <a:avLst/>
            </a:prstGeom>
          </p:spPr>
        </p:pic>
      </p:grpSp>
      <p:sp>
        <p:nvSpPr>
          <p:cNvPr id="21" name="object 21"/>
          <p:cNvSpPr txBox="1"/>
          <p:nvPr/>
        </p:nvSpPr>
        <p:spPr>
          <a:xfrm>
            <a:off x="350838"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Solution</a:t>
            </a:r>
            <a:r>
              <a:rPr sz="2800" spc="-15" dirty="0">
                <a:solidFill>
                  <a:srgbClr val="BE5F00"/>
                </a:solidFill>
                <a:latin typeface="Arial MT"/>
                <a:cs typeface="Arial MT"/>
              </a:rPr>
              <a:t> </a:t>
            </a:r>
            <a:r>
              <a:rPr sz="2800" dirty="0">
                <a:solidFill>
                  <a:srgbClr val="BE5F00"/>
                </a:solidFill>
                <a:latin typeface="Arial MT"/>
                <a:cs typeface="Arial MT"/>
              </a:rPr>
              <a:t>via</a:t>
            </a:r>
            <a:r>
              <a:rPr sz="2800" spc="-15" dirty="0">
                <a:solidFill>
                  <a:srgbClr val="BE5F00"/>
                </a:solidFill>
                <a:latin typeface="Arial MT"/>
                <a:cs typeface="Arial MT"/>
              </a:rPr>
              <a:t> </a:t>
            </a:r>
            <a:r>
              <a:rPr sz="2800" dirty="0">
                <a:solidFill>
                  <a:srgbClr val="BE5F00"/>
                </a:solidFill>
                <a:latin typeface="Arial MT"/>
                <a:cs typeface="Arial MT"/>
              </a:rPr>
              <a:t>Method</a:t>
            </a:r>
            <a:r>
              <a:rPr sz="2800" spc="-15" dirty="0">
                <a:solidFill>
                  <a:srgbClr val="BE5F00"/>
                </a:solidFill>
                <a:latin typeface="Arial MT"/>
                <a:cs typeface="Arial MT"/>
              </a:rPr>
              <a:t> </a:t>
            </a:r>
            <a:r>
              <a:rPr sz="2800" dirty="0">
                <a:solidFill>
                  <a:srgbClr val="BE5F00"/>
                </a:solidFill>
                <a:latin typeface="Arial MT"/>
                <a:cs typeface="Arial MT"/>
              </a:rPr>
              <a:t>of</a:t>
            </a:r>
            <a:r>
              <a:rPr sz="2800" spc="-20" dirty="0">
                <a:solidFill>
                  <a:srgbClr val="BE5F00"/>
                </a:solidFill>
                <a:latin typeface="Arial MT"/>
                <a:cs typeface="Arial MT"/>
              </a:rPr>
              <a:t> </a:t>
            </a:r>
            <a:r>
              <a:rPr sz="2800" dirty="0">
                <a:solidFill>
                  <a:srgbClr val="BE5F00"/>
                </a:solidFill>
                <a:latin typeface="Arial MT"/>
                <a:cs typeface="Arial MT"/>
              </a:rPr>
              <a:t>Joints</a:t>
            </a:r>
            <a:endParaRPr sz="2800">
              <a:latin typeface="Arial MT"/>
              <a:cs typeface="Arial MT"/>
            </a:endParaRPr>
          </a:p>
        </p:txBody>
      </p:sp>
      <p:sp>
        <p:nvSpPr>
          <p:cNvPr id="33" name="object 33"/>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2" name="object 22"/>
          <p:cNvSpPr txBox="1"/>
          <p:nvPr/>
        </p:nvSpPr>
        <p:spPr>
          <a:xfrm>
            <a:off x="453390" y="1039367"/>
            <a:ext cx="1583055" cy="703580"/>
          </a:xfrm>
          <a:prstGeom prst="rect">
            <a:avLst/>
          </a:prstGeom>
        </p:spPr>
        <p:txBody>
          <a:bodyPr vert="horz" wrap="square" lIns="0" tIns="12700" rIns="0" bIns="0" rtlCol="0">
            <a:spAutoFit/>
          </a:bodyPr>
          <a:lstStyle/>
          <a:p>
            <a:pPr marL="38100">
              <a:lnSpc>
                <a:spcPct val="100000"/>
              </a:lnSpc>
              <a:spcBef>
                <a:spcPts val="100"/>
              </a:spcBef>
            </a:pPr>
            <a:r>
              <a:rPr sz="2300" spc="-5" dirty="0">
                <a:latin typeface="Arial MT"/>
                <a:cs typeface="Arial MT"/>
              </a:rPr>
              <a:t>For</a:t>
            </a:r>
            <a:r>
              <a:rPr sz="2300" spc="-40" dirty="0">
                <a:latin typeface="Arial MT"/>
                <a:cs typeface="Arial MT"/>
              </a:rPr>
              <a:t> </a:t>
            </a:r>
            <a:r>
              <a:rPr sz="2300" spc="-5" dirty="0">
                <a:latin typeface="Arial MT"/>
                <a:cs typeface="Arial MT"/>
              </a:rPr>
              <a:t>Joint</a:t>
            </a:r>
            <a:r>
              <a:rPr sz="2300" spc="-35" dirty="0">
                <a:latin typeface="Arial MT"/>
                <a:cs typeface="Arial MT"/>
              </a:rPr>
              <a:t> </a:t>
            </a:r>
            <a:r>
              <a:rPr sz="2300" dirty="0">
                <a:latin typeface="Arial MT"/>
                <a:cs typeface="Arial MT"/>
              </a:rPr>
              <a:t>C</a:t>
            </a:r>
            <a:r>
              <a:rPr sz="2300" dirty="0">
                <a:latin typeface="Times New Roman"/>
                <a:cs typeface="Times New Roman"/>
              </a:rPr>
              <a:t>:</a:t>
            </a:r>
            <a:endParaRPr sz="2300">
              <a:latin typeface="Times New Roman"/>
              <a:cs typeface="Times New Roman"/>
            </a:endParaRPr>
          </a:p>
          <a:p>
            <a:pPr marL="133350">
              <a:lnSpc>
                <a:spcPct val="100000"/>
              </a:lnSpc>
              <a:spcBef>
                <a:spcPts val="110"/>
              </a:spcBef>
            </a:pPr>
            <a:r>
              <a:rPr sz="2050" spc="15" dirty="0">
                <a:latin typeface="Symbol"/>
                <a:cs typeface="Symbol"/>
              </a:rPr>
              <a:t></a:t>
            </a:r>
            <a:r>
              <a:rPr sz="2050" spc="-30" dirty="0">
                <a:latin typeface="Times New Roman"/>
                <a:cs typeface="Times New Roman"/>
              </a:rPr>
              <a:t> </a:t>
            </a:r>
            <a:r>
              <a:rPr sz="2050" spc="25" dirty="0">
                <a:latin typeface="Symbol"/>
                <a:cs typeface="Symbol"/>
              </a:rPr>
              <a:t></a:t>
            </a:r>
            <a:r>
              <a:rPr sz="2050" spc="-70" dirty="0">
                <a:latin typeface="Times New Roman"/>
                <a:cs typeface="Times New Roman"/>
              </a:rPr>
              <a:t> </a:t>
            </a:r>
            <a:r>
              <a:rPr sz="2050" spc="-30" dirty="0">
                <a:latin typeface="Symbol"/>
                <a:cs typeface="Symbol"/>
              </a:rPr>
              <a:t></a:t>
            </a:r>
            <a:r>
              <a:rPr sz="2050" spc="-30" dirty="0">
                <a:latin typeface="Times New Roman"/>
                <a:cs typeface="Times New Roman"/>
              </a:rPr>
              <a:t>F</a:t>
            </a:r>
            <a:r>
              <a:rPr sz="2025" spc="-44" baseline="-20576" dirty="0">
                <a:latin typeface="Times New Roman"/>
                <a:cs typeface="Times New Roman"/>
              </a:rPr>
              <a:t>x</a:t>
            </a:r>
            <a:r>
              <a:rPr sz="2025" spc="44" baseline="-20576" dirty="0">
                <a:latin typeface="Times New Roman"/>
                <a:cs typeface="Times New Roman"/>
              </a:rPr>
              <a:t> </a:t>
            </a:r>
            <a:r>
              <a:rPr sz="2050" spc="15" dirty="0">
                <a:latin typeface="Symbol"/>
                <a:cs typeface="Symbol"/>
              </a:rPr>
              <a:t></a:t>
            </a:r>
            <a:r>
              <a:rPr sz="2050" spc="-114" dirty="0">
                <a:latin typeface="Times New Roman"/>
                <a:cs typeface="Times New Roman"/>
              </a:rPr>
              <a:t> </a:t>
            </a:r>
            <a:r>
              <a:rPr sz="2050" spc="10" dirty="0">
                <a:latin typeface="Times New Roman"/>
                <a:cs typeface="Times New Roman"/>
              </a:rPr>
              <a:t>0</a:t>
            </a:r>
            <a:endParaRPr sz="2050">
              <a:latin typeface="Times New Roman"/>
              <a:cs typeface="Times New Roman"/>
            </a:endParaRPr>
          </a:p>
        </p:txBody>
      </p:sp>
      <p:sp>
        <p:nvSpPr>
          <p:cNvPr id="23" name="object 23"/>
          <p:cNvSpPr txBox="1"/>
          <p:nvPr/>
        </p:nvSpPr>
        <p:spPr>
          <a:xfrm>
            <a:off x="835309" y="1922961"/>
            <a:ext cx="271780" cy="236854"/>
          </a:xfrm>
          <a:prstGeom prst="rect">
            <a:avLst/>
          </a:prstGeom>
        </p:spPr>
        <p:txBody>
          <a:bodyPr vert="horz" wrap="square" lIns="0" tIns="17145" rIns="0" bIns="0" rtlCol="0">
            <a:spAutoFit/>
          </a:bodyPr>
          <a:lstStyle/>
          <a:p>
            <a:pPr marL="12700">
              <a:lnSpc>
                <a:spcPct val="100000"/>
              </a:lnSpc>
              <a:spcBef>
                <a:spcPts val="135"/>
              </a:spcBef>
            </a:pPr>
            <a:r>
              <a:rPr sz="1350" spc="25" dirty="0">
                <a:latin typeface="Times New Roman"/>
                <a:cs typeface="Times New Roman"/>
              </a:rPr>
              <a:t>CA</a:t>
            </a:r>
            <a:endParaRPr sz="1350">
              <a:latin typeface="Times New Roman"/>
              <a:cs typeface="Times New Roman"/>
            </a:endParaRPr>
          </a:p>
        </p:txBody>
      </p:sp>
      <p:sp>
        <p:nvSpPr>
          <p:cNvPr id="24" name="object 24"/>
          <p:cNvSpPr txBox="1"/>
          <p:nvPr/>
        </p:nvSpPr>
        <p:spPr>
          <a:xfrm>
            <a:off x="548885" y="1769127"/>
            <a:ext cx="2780030" cy="342265"/>
          </a:xfrm>
          <a:prstGeom prst="rect">
            <a:avLst/>
          </a:prstGeom>
        </p:spPr>
        <p:txBody>
          <a:bodyPr vert="horz" wrap="square" lIns="0" tIns="15875" rIns="0" bIns="0" rtlCol="0">
            <a:spAutoFit/>
          </a:bodyPr>
          <a:lstStyle/>
          <a:p>
            <a:pPr marL="38100">
              <a:lnSpc>
                <a:spcPct val="100000"/>
              </a:lnSpc>
              <a:spcBef>
                <a:spcPts val="125"/>
              </a:spcBef>
              <a:tabLst>
                <a:tab pos="614680" algn="l"/>
              </a:tabLst>
            </a:pPr>
            <a:r>
              <a:rPr sz="2050" spc="-25" dirty="0">
                <a:latin typeface="Symbol"/>
                <a:cs typeface="Symbol"/>
              </a:rPr>
              <a:t></a:t>
            </a:r>
            <a:r>
              <a:rPr sz="2050" spc="15" dirty="0">
                <a:latin typeface="Times New Roman"/>
                <a:cs typeface="Times New Roman"/>
              </a:rPr>
              <a:t>F</a:t>
            </a:r>
            <a:r>
              <a:rPr sz="2050" dirty="0">
                <a:latin typeface="Times New Roman"/>
                <a:cs typeface="Times New Roman"/>
              </a:rPr>
              <a:t>	</a:t>
            </a:r>
            <a:r>
              <a:rPr sz="2050" spc="15" dirty="0">
                <a:latin typeface="Symbol"/>
                <a:cs typeface="Symbol"/>
              </a:rPr>
              <a:t></a:t>
            </a:r>
            <a:r>
              <a:rPr sz="2050" spc="-10" dirty="0">
                <a:latin typeface="Times New Roman"/>
                <a:cs typeface="Times New Roman"/>
              </a:rPr>
              <a:t> </a:t>
            </a:r>
            <a:r>
              <a:rPr sz="2050" spc="5" dirty="0">
                <a:latin typeface="Times New Roman"/>
                <a:cs typeface="Times New Roman"/>
              </a:rPr>
              <a:t>707</a:t>
            </a:r>
            <a:r>
              <a:rPr sz="2050" i="1" dirty="0">
                <a:latin typeface="Times New Roman"/>
                <a:cs typeface="Times New Roman"/>
              </a:rPr>
              <a:t>.</a:t>
            </a:r>
            <a:r>
              <a:rPr sz="2050" spc="-190" dirty="0">
                <a:latin typeface="Times New Roman"/>
                <a:cs typeface="Times New Roman"/>
              </a:rPr>
              <a:t>1</a:t>
            </a:r>
            <a:r>
              <a:rPr sz="2050" spc="20" dirty="0">
                <a:latin typeface="Times New Roman"/>
                <a:cs typeface="Times New Roman"/>
              </a:rPr>
              <a:t>N</a:t>
            </a:r>
            <a:r>
              <a:rPr sz="2050" spc="-285" dirty="0">
                <a:latin typeface="Times New Roman"/>
                <a:cs typeface="Times New Roman"/>
              </a:rPr>
              <a:t> </a:t>
            </a:r>
            <a:r>
              <a:rPr sz="2050" i="1" spc="15" dirty="0">
                <a:latin typeface="Times New Roman"/>
                <a:cs typeface="Times New Roman"/>
              </a:rPr>
              <a:t>c</a:t>
            </a:r>
            <a:r>
              <a:rPr sz="2050" i="1" spc="10" dirty="0">
                <a:latin typeface="Times New Roman"/>
                <a:cs typeface="Times New Roman"/>
              </a:rPr>
              <a:t>os</a:t>
            </a:r>
            <a:r>
              <a:rPr sz="2050" i="1" spc="-285" dirty="0">
                <a:latin typeface="Times New Roman"/>
                <a:cs typeface="Times New Roman"/>
              </a:rPr>
              <a:t> </a:t>
            </a:r>
            <a:r>
              <a:rPr sz="2050" spc="5" dirty="0">
                <a:latin typeface="Times New Roman"/>
                <a:cs typeface="Times New Roman"/>
              </a:rPr>
              <a:t>45</a:t>
            </a:r>
            <a:r>
              <a:rPr sz="2025" spc="30" baseline="39094" dirty="0">
                <a:latin typeface="Verdana"/>
                <a:cs typeface="Verdana"/>
              </a:rPr>
              <a:t>o</a:t>
            </a:r>
            <a:r>
              <a:rPr sz="2025" spc="-157" baseline="39094" dirty="0">
                <a:latin typeface="Verdana"/>
                <a:cs typeface="Verdana"/>
              </a:rPr>
              <a:t> </a:t>
            </a:r>
            <a:r>
              <a:rPr sz="2050" spc="15" dirty="0">
                <a:latin typeface="Symbol"/>
                <a:cs typeface="Symbol"/>
              </a:rPr>
              <a:t></a:t>
            </a:r>
            <a:r>
              <a:rPr sz="2050" spc="-100" dirty="0">
                <a:latin typeface="Times New Roman"/>
                <a:cs typeface="Times New Roman"/>
              </a:rPr>
              <a:t> </a:t>
            </a:r>
            <a:r>
              <a:rPr sz="2050" spc="10" dirty="0">
                <a:latin typeface="Times New Roman"/>
                <a:cs typeface="Times New Roman"/>
              </a:rPr>
              <a:t>0</a:t>
            </a:r>
            <a:endParaRPr sz="2050">
              <a:latin typeface="Times New Roman"/>
              <a:cs typeface="Times New Roman"/>
            </a:endParaRPr>
          </a:p>
        </p:txBody>
      </p:sp>
      <p:sp>
        <p:nvSpPr>
          <p:cNvPr id="25" name="object 25"/>
          <p:cNvSpPr txBox="1"/>
          <p:nvPr/>
        </p:nvSpPr>
        <p:spPr>
          <a:xfrm>
            <a:off x="4046765" y="1922961"/>
            <a:ext cx="271780" cy="236854"/>
          </a:xfrm>
          <a:prstGeom prst="rect">
            <a:avLst/>
          </a:prstGeom>
        </p:spPr>
        <p:txBody>
          <a:bodyPr vert="horz" wrap="square" lIns="0" tIns="17145" rIns="0" bIns="0" rtlCol="0">
            <a:spAutoFit/>
          </a:bodyPr>
          <a:lstStyle/>
          <a:p>
            <a:pPr marL="12700">
              <a:lnSpc>
                <a:spcPct val="100000"/>
              </a:lnSpc>
              <a:spcBef>
                <a:spcPts val="135"/>
              </a:spcBef>
            </a:pPr>
            <a:r>
              <a:rPr sz="1350" spc="25" dirty="0">
                <a:latin typeface="Times New Roman"/>
                <a:cs typeface="Times New Roman"/>
              </a:rPr>
              <a:t>CA</a:t>
            </a:r>
            <a:endParaRPr sz="1350">
              <a:latin typeface="Times New Roman"/>
              <a:cs typeface="Times New Roman"/>
            </a:endParaRPr>
          </a:p>
        </p:txBody>
      </p:sp>
      <p:sp>
        <p:nvSpPr>
          <p:cNvPr id="26" name="object 26"/>
          <p:cNvSpPr txBox="1"/>
          <p:nvPr/>
        </p:nvSpPr>
        <p:spPr>
          <a:xfrm>
            <a:off x="3673045" y="1769127"/>
            <a:ext cx="1849755" cy="342265"/>
          </a:xfrm>
          <a:prstGeom prst="rect">
            <a:avLst/>
          </a:prstGeom>
        </p:spPr>
        <p:txBody>
          <a:bodyPr vert="horz" wrap="square" lIns="0" tIns="15875" rIns="0" bIns="0" rtlCol="0">
            <a:spAutoFit/>
          </a:bodyPr>
          <a:lstStyle/>
          <a:p>
            <a:pPr marL="12700">
              <a:lnSpc>
                <a:spcPct val="100000"/>
              </a:lnSpc>
              <a:spcBef>
                <a:spcPts val="125"/>
              </a:spcBef>
              <a:tabLst>
                <a:tab pos="709930" algn="l"/>
              </a:tabLst>
            </a:pPr>
            <a:r>
              <a:rPr sz="2050" spc="215" dirty="0">
                <a:latin typeface="Symbol"/>
                <a:cs typeface="Symbol"/>
              </a:rPr>
              <a:t></a:t>
            </a:r>
            <a:r>
              <a:rPr sz="2050" spc="15" dirty="0">
                <a:latin typeface="Times New Roman"/>
                <a:cs typeface="Times New Roman"/>
              </a:rPr>
              <a:t>F</a:t>
            </a:r>
            <a:r>
              <a:rPr sz="2050" dirty="0">
                <a:latin typeface="Times New Roman"/>
                <a:cs typeface="Times New Roman"/>
              </a:rPr>
              <a:t>	</a:t>
            </a:r>
            <a:r>
              <a:rPr sz="2050" spc="15" dirty="0">
                <a:latin typeface="Symbol"/>
                <a:cs typeface="Symbol"/>
              </a:rPr>
              <a:t></a:t>
            </a:r>
            <a:r>
              <a:rPr sz="2050" spc="-100" dirty="0">
                <a:latin typeface="Times New Roman"/>
                <a:cs typeface="Times New Roman"/>
              </a:rPr>
              <a:t> </a:t>
            </a:r>
            <a:r>
              <a:rPr sz="2050" spc="5" dirty="0">
                <a:latin typeface="Times New Roman"/>
                <a:cs typeface="Times New Roman"/>
              </a:rPr>
              <a:t>500</a:t>
            </a:r>
            <a:r>
              <a:rPr sz="2050" spc="50" dirty="0">
                <a:latin typeface="Times New Roman"/>
                <a:cs typeface="Times New Roman"/>
              </a:rPr>
              <a:t>N</a:t>
            </a:r>
            <a:r>
              <a:rPr sz="2050" spc="10" dirty="0">
                <a:latin typeface="Times New Roman"/>
                <a:cs typeface="Times New Roman"/>
              </a:rPr>
              <a:t>(T)</a:t>
            </a:r>
            <a:endParaRPr sz="2050">
              <a:latin typeface="Times New Roman"/>
              <a:cs typeface="Times New Roman"/>
            </a:endParaRPr>
          </a:p>
        </p:txBody>
      </p:sp>
      <p:sp>
        <p:nvSpPr>
          <p:cNvPr id="27" name="object 27"/>
          <p:cNvSpPr txBox="1"/>
          <p:nvPr/>
        </p:nvSpPr>
        <p:spPr>
          <a:xfrm>
            <a:off x="548885" y="2401127"/>
            <a:ext cx="1241425" cy="342265"/>
          </a:xfrm>
          <a:prstGeom prst="rect">
            <a:avLst/>
          </a:prstGeom>
        </p:spPr>
        <p:txBody>
          <a:bodyPr vert="horz" wrap="square" lIns="0" tIns="15875" rIns="0" bIns="0" rtlCol="0">
            <a:spAutoFit/>
          </a:bodyPr>
          <a:lstStyle/>
          <a:p>
            <a:pPr marL="38100">
              <a:lnSpc>
                <a:spcPct val="100000"/>
              </a:lnSpc>
              <a:spcBef>
                <a:spcPts val="125"/>
              </a:spcBef>
            </a:pPr>
            <a:r>
              <a:rPr sz="2050" spc="254" dirty="0">
                <a:latin typeface="Symbol"/>
                <a:cs typeface="Symbol"/>
              </a:rPr>
              <a:t></a:t>
            </a:r>
            <a:r>
              <a:rPr sz="2050" spc="15" dirty="0">
                <a:latin typeface="Symbol"/>
                <a:cs typeface="Symbol"/>
              </a:rPr>
              <a:t></a:t>
            </a:r>
            <a:r>
              <a:rPr sz="2050" spc="-210" dirty="0">
                <a:latin typeface="Times New Roman"/>
                <a:cs typeface="Times New Roman"/>
              </a:rPr>
              <a:t> </a:t>
            </a:r>
            <a:r>
              <a:rPr sz="2050" spc="-5" dirty="0">
                <a:latin typeface="Symbol"/>
                <a:cs typeface="Symbol"/>
              </a:rPr>
              <a:t></a:t>
            </a:r>
            <a:r>
              <a:rPr sz="2050" spc="-105" dirty="0">
                <a:latin typeface="Times New Roman"/>
                <a:cs typeface="Times New Roman"/>
              </a:rPr>
              <a:t>F</a:t>
            </a:r>
            <a:r>
              <a:rPr sz="2025" spc="22" baseline="-20576" dirty="0">
                <a:latin typeface="Times New Roman"/>
                <a:cs typeface="Times New Roman"/>
              </a:rPr>
              <a:t>y</a:t>
            </a:r>
            <a:r>
              <a:rPr sz="2025" baseline="-20576" dirty="0">
                <a:latin typeface="Times New Roman"/>
                <a:cs typeface="Times New Roman"/>
              </a:rPr>
              <a:t> </a:t>
            </a:r>
            <a:r>
              <a:rPr sz="2025" spc="22" baseline="-20576" dirty="0">
                <a:latin typeface="Times New Roman"/>
                <a:cs typeface="Times New Roman"/>
              </a:rPr>
              <a:t> </a:t>
            </a:r>
            <a:r>
              <a:rPr sz="2050" spc="15" dirty="0">
                <a:latin typeface="Symbol"/>
                <a:cs typeface="Symbol"/>
              </a:rPr>
              <a:t></a:t>
            </a:r>
            <a:r>
              <a:rPr sz="2050" spc="-100" dirty="0">
                <a:latin typeface="Times New Roman"/>
                <a:cs typeface="Times New Roman"/>
              </a:rPr>
              <a:t> </a:t>
            </a:r>
            <a:r>
              <a:rPr sz="2050" spc="10" dirty="0">
                <a:latin typeface="Times New Roman"/>
                <a:cs typeface="Times New Roman"/>
              </a:rPr>
              <a:t>0</a:t>
            </a:r>
            <a:endParaRPr sz="2050">
              <a:latin typeface="Times New Roman"/>
              <a:cs typeface="Times New Roman"/>
            </a:endParaRPr>
          </a:p>
        </p:txBody>
      </p:sp>
      <p:sp>
        <p:nvSpPr>
          <p:cNvPr id="28" name="object 28"/>
          <p:cNvSpPr txBox="1"/>
          <p:nvPr/>
        </p:nvSpPr>
        <p:spPr>
          <a:xfrm>
            <a:off x="761084" y="2956252"/>
            <a:ext cx="113664" cy="236854"/>
          </a:xfrm>
          <a:prstGeom prst="rect">
            <a:avLst/>
          </a:prstGeom>
        </p:spPr>
        <p:txBody>
          <a:bodyPr vert="horz" wrap="square" lIns="0" tIns="17145" rIns="0" bIns="0" rtlCol="0">
            <a:spAutoFit/>
          </a:bodyPr>
          <a:lstStyle/>
          <a:p>
            <a:pPr marL="12700">
              <a:lnSpc>
                <a:spcPct val="100000"/>
              </a:lnSpc>
              <a:spcBef>
                <a:spcPts val="135"/>
              </a:spcBef>
            </a:pPr>
            <a:r>
              <a:rPr sz="1350" spc="15" dirty="0">
                <a:latin typeface="Times New Roman"/>
                <a:cs typeface="Times New Roman"/>
              </a:rPr>
              <a:t>y</a:t>
            </a:r>
            <a:endParaRPr sz="1350">
              <a:latin typeface="Times New Roman"/>
              <a:cs typeface="Times New Roman"/>
            </a:endParaRPr>
          </a:p>
        </p:txBody>
      </p:sp>
      <p:sp>
        <p:nvSpPr>
          <p:cNvPr id="29" name="object 29"/>
          <p:cNvSpPr txBox="1"/>
          <p:nvPr/>
        </p:nvSpPr>
        <p:spPr>
          <a:xfrm>
            <a:off x="548885" y="2802311"/>
            <a:ext cx="2524125" cy="342265"/>
          </a:xfrm>
          <a:prstGeom prst="rect">
            <a:avLst/>
          </a:prstGeom>
        </p:spPr>
        <p:txBody>
          <a:bodyPr vert="horz" wrap="square" lIns="0" tIns="15875" rIns="0" bIns="0" rtlCol="0">
            <a:spAutoFit/>
          </a:bodyPr>
          <a:lstStyle/>
          <a:p>
            <a:pPr marL="38100">
              <a:lnSpc>
                <a:spcPct val="100000"/>
              </a:lnSpc>
              <a:spcBef>
                <a:spcPts val="125"/>
              </a:spcBef>
              <a:tabLst>
                <a:tab pos="389255" algn="l"/>
              </a:tabLst>
            </a:pPr>
            <a:r>
              <a:rPr sz="2050" spc="15" dirty="0">
                <a:latin typeface="Times New Roman"/>
                <a:cs typeface="Times New Roman"/>
              </a:rPr>
              <a:t>C	</a:t>
            </a:r>
            <a:r>
              <a:rPr sz="2050" spc="15" dirty="0">
                <a:latin typeface="Symbol"/>
                <a:cs typeface="Symbol"/>
              </a:rPr>
              <a:t></a:t>
            </a:r>
            <a:r>
              <a:rPr sz="2050" spc="-100" dirty="0">
                <a:latin typeface="Times New Roman"/>
                <a:cs typeface="Times New Roman"/>
              </a:rPr>
              <a:t> </a:t>
            </a:r>
            <a:r>
              <a:rPr sz="2050" spc="5" dirty="0">
                <a:latin typeface="Times New Roman"/>
                <a:cs typeface="Times New Roman"/>
              </a:rPr>
              <a:t>707</a:t>
            </a:r>
            <a:r>
              <a:rPr sz="2050" i="1" dirty="0">
                <a:latin typeface="Times New Roman"/>
                <a:cs typeface="Times New Roman"/>
              </a:rPr>
              <a:t>.</a:t>
            </a:r>
            <a:r>
              <a:rPr sz="2050" spc="-190" dirty="0">
                <a:latin typeface="Times New Roman"/>
                <a:cs typeface="Times New Roman"/>
              </a:rPr>
              <a:t>1</a:t>
            </a:r>
            <a:r>
              <a:rPr sz="2050" spc="20" dirty="0">
                <a:latin typeface="Times New Roman"/>
                <a:cs typeface="Times New Roman"/>
              </a:rPr>
              <a:t>N</a:t>
            </a:r>
            <a:r>
              <a:rPr sz="2050" spc="-200" dirty="0">
                <a:latin typeface="Times New Roman"/>
                <a:cs typeface="Times New Roman"/>
              </a:rPr>
              <a:t> </a:t>
            </a:r>
            <a:r>
              <a:rPr sz="2050" i="1" dirty="0">
                <a:latin typeface="Times New Roman"/>
                <a:cs typeface="Times New Roman"/>
              </a:rPr>
              <a:t>s</a:t>
            </a:r>
            <a:r>
              <a:rPr sz="2050" i="1" spc="10" dirty="0">
                <a:latin typeface="Times New Roman"/>
                <a:cs typeface="Times New Roman"/>
              </a:rPr>
              <a:t>in</a:t>
            </a:r>
            <a:r>
              <a:rPr sz="2050" i="1" spc="-165" dirty="0">
                <a:latin typeface="Times New Roman"/>
                <a:cs typeface="Times New Roman"/>
              </a:rPr>
              <a:t> </a:t>
            </a:r>
            <a:r>
              <a:rPr sz="2050" spc="5" dirty="0">
                <a:latin typeface="Times New Roman"/>
                <a:cs typeface="Times New Roman"/>
              </a:rPr>
              <a:t>45</a:t>
            </a:r>
            <a:r>
              <a:rPr sz="2025" spc="30" baseline="39094" dirty="0">
                <a:latin typeface="Verdana"/>
                <a:cs typeface="Verdana"/>
              </a:rPr>
              <a:t>o</a:t>
            </a:r>
            <a:r>
              <a:rPr sz="2025" spc="-157" baseline="39094" dirty="0">
                <a:latin typeface="Verdana"/>
                <a:cs typeface="Verdana"/>
              </a:rPr>
              <a:t> </a:t>
            </a:r>
            <a:r>
              <a:rPr sz="2050" spc="15" dirty="0">
                <a:latin typeface="Symbol"/>
                <a:cs typeface="Symbol"/>
              </a:rPr>
              <a:t></a:t>
            </a:r>
            <a:r>
              <a:rPr sz="2050" spc="-100" dirty="0">
                <a:latin typeface="Times New Roman"/>
                <a:cs typeface="Times New Roman"/>
              </a:rPr>
              <a:t> </a:t>
            </a:r>
            <a:r>
              <a:rPr sz="2050" spc="10" dirty="0">
                <a:latin typeface="Times New Roman"/>
                <a:cs typeface="Times New Roman"/>
              </a:rPr>
              <a:t>0</a:t>
            </a:r>
            <a:endParaRPr sz="2050">
              <a:latin typeface="Times New Roman"/>
              <a:cs typeface="Times New Roman"/>
            </a:endParaRPr>
          </a:p>
        </p:txBody>
      </p:sp>
      <p:sp>
        <p:nvSpPr>
          <p:cNvPr id="30" name="object 30"/>
          <p:cNvSpPr txBox="1"/>
          <p:nvPr/>
        </p:nvSpPr>
        <p:spPr>
          <a:xfrm>
            <a:off x="4120868" y="2956252"/>
            <a:ext cx="113664" cy="236854"/>
          </a:xfrm>
          <a:prstGeom prst="rect">
            <a:avLst/>
          </a:prstGeom>
        </p:spPr>
        <p:txBody>
          <a:bodyPr vert="horz" wrap="square" lIns="0" tIns="17145" rIns="0" bIns="0" rtlCol="0">
            <a:spAutoFit/>
          </a:bodyPr>
          <a:lstStyle/>
          <a:p>
            <a:pPr marL="12700">
              <a:lnSpc>
                <a:spcPct val="100000"/>
              </a:lnSpc>
              <a:spcBef>
                <a:spcPts val="135"/>
              </a:spcBef>
            </a:pPr>
            <a:r>
              <a:rPr sz="1350" spc="15" dirty="0">
                <a:latin typeface="Times New Roman"/>
                <a:cs typeface="Times New Roman"/>
              </a:rPr>
              <a:t>y</a:t>
            </a:r>
            <a:endParaRPr sz="1350">
              <a:latin typeface="Times New Roman"/>
              <a:cs typeface="Times New Roman"/>
            </a:endParaRPr>
          </a:p>
        </p:txBody>
      </p:sp>
      <p:sp>
        <p:nvSpPr>
          <p:cNvPr id="31" name="object 31"/>
          <p:cNvSpPr txBox="1"/>
          <p:nvPr/>
        </p:nvSpPr>
        <p:spPr>
          <a:xfrm>
            <a:off x="3681283" y="2802311"/>
            <a:ext cx="1422400" cy="342265"/>
          </a:xfrm>
          <a:prstGeom prst="rect">
            <a:avLst/>
          </a:prstGeom>
        </p:spPr>
        <p:txBody>
          <a:bodyPr vert="horz" wrap="square" lIns="0" tIns="15875" rIns="0" bIns="0" rtlCol="0">
            <a:spAutoFit/>
          </a:bodyPr>
          <a:lstStyle/>
          <a:p>
            <a:pPr marL="12700">
              <a:lnSpc>
                <a:spcPct val="100000"/>
              </a:lnSpc>
              <a:spcBef>
                <a:spcPts val="125"/>
              </a:spcBef>
              <a:tabLst>
                <a:tab pos="628015" algn="l"/>
              </a:tabLst>
            </a:pPr>
            <a:r>
              <a:rPr sz="2050" spc="215" dirty="0">
                <a:latin typeface="Symbol"/>
                <a:cs typeface="Symbol"/>
              </a:rPr>
              <a:t></a:t>
            </a:r>
            <a:r>
              <a:rPr sz="2050" spc="15" dirty="0">
                <a:latin typeface="Times New Roman"/>
                <a:cs typeface="Times New Roman"/>
              </a:rPr>
              <a:t>C</a:t>
            </a:r>
            <a:r>
              <a:rPr sz="2050" dirty="0">
                <a:latin typeface="Times New Roman"/>
                <a:cs typeface="Times New Roman"/>
              </a:rPr>
              <a:t>	</a:t>
            </a:r>
            <a:r>
              <a:rPr sz="2050" spc="15" dirty="0">
                <a:latin typeface="Symbol"/>
                <a:cs typeface="Symbol"/>
              </a:rPr>
              <a:t></a:t>
            </a:r>
            <a:r>
              <a:rPr sz="2050" spc="-100" dirty="0">
                <a:latin typeface="Times New Roman"/>
                <a:cs typeface="Times New Roman"/>
              </a:rPr>
              <a:t> </a:t>
            </a:r>
            <a:r>
              <a:rPr sz="2050" spc="5" dirty="0">
                <a:latin typeface="Times New Roman"/>
                <a:cs typeface="Times New Roman"/>
              </a:rPr>
              <a:t>50</a:t>
            </a:r>
            <a:r>
              <a:rPr sz="2050" spc="-15" dirty="0">
                <a:latin typeface="Times New Roman"/>
                <a:cs typeface="Times New Roman"/>
              </a:rPr>
              <a:t>0</a:t>
            </a:r>
            <a:r>
              <a:rPr sz="2050" spc="20" dirty="0">
                <a:latin typeface="Times New Roman"/>
                <a:cs typeface="Times New Roman"/>
              </a:rPr>
              <a:t>N</a:t>
            </a:r>
            <a:endParaRPr sz="2050">
              <a:latin typeface="Times New Roman"/>
              <a:cs typeface="Times New Roman"/>
            </a:endParaRPr>
          </a:p>
        </p:txBody>
      </p:sp>
      <p:sp>
        <p:nvSpPr>
          <p:cNvPr id="32" name="object 32"/>
          <p:cNvSpPr txBox="1"/>
          <p:nvPr/>
        </p:nvSpPr>
        <p:spPr>
          <a:xfrm>
            <a:off x="453390" y="3706909"/>
            <a:ext cx="3990340" cy="2286635"/>
          </a:xfrm>
          <a:prstGeom prst="rect">
            <a:avLst/>
          </a:prstGeom>
        </p:spPr>
        <p:txBody>
          <a:bodyPr vert="horz" wrap="square" lIns="0" tIns="75565" rIns="0" bIns="0" rtlCol="0">
            <a:spAutoFit/>
          </a:bodyPr>
          <a:lstStyle/>
          <a:p>
            <a:pPr marL="38100">
              <a:lnSpc>
                <a:spcPct val="100000"/>
              </a:lnSpc>
              <a:spcBef>
                <a:spcPts val="595"/>
              </a:spcBef>
            </a:pPr>
            <a:r>
              <a:rPr sz="2400" spc="-5" dirty="0">
                <a:latin typeface="Arial MT"/>
                <a:cs typeface="Arial MT"/>
              </a:rPr>
              <a:t>For</a:t>
            </a:r>
            <a:r>
              <a:rPr sz="2400" spc="-35" dirty="0">
                <a:latin typeface="Arial MT"/>
                <a:cs typeface="Arial MT"/>
              </a:rPr>
              <a:t> </a:t>
            </a:r>
            <a:r>
              <a:rPr sz="2400" dirty="0">
                <a:latin typeface="Arial MT"/>
                <a:cs typeface="Arial MT"/>
              </a:rPr>
              <a:t>Joint</a:t>
            </a:r>
            <a:r>
              <a:rPr sz="2400" spc="-35" dirty="0">
                <a:latin typeface="Arial MT"/>
                <a:cs typeface="Arial MT"/>
              </a:rPr>
              <a:t> </a:t>
            </a:r>
            <a:r>
              <a:rPr sz="2400" spc="-5" dirty="0">
                <a:latin typeface="Arial MT"/>
                <a:cs typeface="Arial MT"/>
              </a:rPr>
              <a:t>A</a:t>
            </a:r>
            <a:r>
              <a:rPr sz="2400" spc="-5" dirty="0">
                <a:latin typeface="Times New Roman"/>
                <a:cs typeface="Times New Roman"/>
              </a:rPr>
              <a:t>:</a:t>
            </a:r>
            <a:endParaRPr sz="2400">
              <a:latin typeface="Times New Roman"/>
              <a:cs typeface="Times New Roman"/>
            </a:endParaRPr>
          </a:p>
          <a:p>
            <a:pPr marL="90805">
              <a:lnSpc>
                <a:spcPts val="2865"/>
              </a:lnSpc>
              <a:spcBef>
                <a:spcPts val="545"/>
              </a:spcBef>
            </a:pPr>
            <a:r>
              <a:rPr sz="2600" dirty="0">
                <a:latin typeface="Symbol"/>
                <a:cs typeface="Symbol"/>
              </a:rPr>
              <a:t></a:t>
            </a:r>
            <a:r>
              <a:rPr sz="2600" spc="-40" dirty="0">
                <a:latin typeface="Times New Roman"/>
                <a:cs typeface="Times New Roman"/>
              </a:rPr>
              <a:t> </a:t>
            </a:r>
            <a:r>
              <a:rPr sz="2600" spc="5" dirty="0">
                <a:latin typeface="Symbol"/>
                <a:cs typeface="Symbol"/>
              </a:rPr>
              <a:t></a:t>
            </a:r>
            <a:r>
              <a:rPr sz="2600" spc="-90" dirty="0">
                <a:latin typeface="Times New Roman"/>
                <a:cs typeface="Times New Roman"/>
              </a:rPr>
              <a:t> </a:t>
            </a:r>
            <a:r>
              <a:rPr sz="2600" spc="-50" dirty="0">
                <a:latin typeface="Symbol"/>
                <a:cs typeface="Symbol"/>
              </a:rPr>
              <a:t></a:t>
            </a:r>
            <a:r>
              <a:rPr sz="2600" spc="-50" dirty="0">
                <a:latin typeface="Times New Roman"/>
                <a:cs typeface="Times New Roman"/>
              </a:rPr>
              <a:t>F</a:t>
            </a:r>
            <a:r>
              <a:rPr sz="2550" spc="-75" baseline="-21241" dirty="0">
                <a:latin typeface="Times New Roman"/>
                <a:cs typeface="Times New Roman"/>
              </a:rPr>
              <a:t>x</a:t>
            </a:r>
            <a:r>
              <a:rPr sz="2550" spc="75" baseline="-21241" dirty="0">
                <a:latin typeface="Times New Roman"/>
                <a:cs typeface="Times New Roman"/>
              </a:rPr>
              <a:t> </a:t>
            </a:r>
            <a:r>
              <a:rPr sz="2600" dirty="0">
                <a:latin typeface="Symbol"/>
                <a:cs typeface="Symbol"/>
              </a:rPr>
              <a:t></a:t>
            </a:r>
            <a:r>
              <a:rPr sz="2600" spc="-145" dirty="0">
                <a:latin typeface="Times New Roman"/>
                <a:cs typeface="Times New Roman"/>
              </a:rPr>
              <a:t> </a:t>
            </a:r>
            <a:r>
              <a:rPr sz="2600" dirty="0">
                <a:latin typeface="Times New Roman"/>
                <a:cs typeface="Times New Roman"/>
              </a:rPr>
              <a:t>0</a:t>
            </a:r>
            <a:endParaRPr sz="2600">
              <a:latin typeface="Times New Roman"/>
              <a:cs typeface="Times New Roman"/>
            </a:endParaRPr>
          </a:p>
          <a:p>
            <a:pPr marL="90805">
              <a:lnSpc>
                <a:spcPts val="2865"/>
              </a:lnSpc>
            </a:pPr>
            <a:r>
              <a:rPr sz="2600" spc="-5" dirty="0">
                <a:latin typeface="Times New Roman"/>
                <a:cs typeface="Times New Roman"/>
              </a:rPr>
              <a:t>50</a:t>
            </a:r>
            <a:r>
              <a:rPr sz="2600" spc="-30" dirty="0">
                <a:latin typeface="Times New Roman"/>
                <a:cs typeface="Times New Roman"/>
              </a:rPr>
              <a:t>0</a:t>
            </a:r>
            <a:r>
              <a:rPr sz="2600" spc="5" dirty="0">
                <a:latin typeface="Times New Roman"/>
                <a:cs typeface="Times New Roman"/>
              </a:rPr>
              <a:t>N</a:t>
            </a:r>
            <a:r>
              <a:rPr sz="2600" spc="-150" dirty="0">
                <a:latin typeface="Times New Roman"/>
                <a:cs typeface="Times New Roman"/>
              </a:rPr>
              <a:t> </a:t>
            </a:r>
            <a:r>
              <a:rPr sz="2600" dirty="0">
                <a:latin typeface="Symbol"/>
                <a:cs typeface="Symbol"/>
              </a:rPr>
              <a:t></a:t>
            </a:r>
            <a:r>
              <a:rPr sz="2600" spc="-130" dirty="0">
                <a:latin typeface="Times New Roman"/>
                <a:cs typeface="Times New Roman"/>
              </a:rPr>
              <a:t> </a:t>
            </a:r>
            <a:r>
              <a:rPr sz="2600" spc="75" dirty="0">
                <a:latin typeface="Times New Roman"/>
                <a:cs typeface="Times New Roman"/>
              </a:rPr>
              <a:t>A</a:t>
            </a:r>
            <a:r>
              <a:rPr sz="2550" spc="22" baseline="-21241" dirty="0">
                <a:latin typeface="Times New Roman"/>
                <a:cs typeface="Times New Roman"/>
              </a:rPr>
              <a:t>x</a:t>
            </a:r>
            <a:r>
              <a:rPr sz="2550" baseline="-21241" dirty="0">
                <a:latin typeface="Times New Roman"/>
                <a:cs typeface="Times New Roman"/>
              </a:rPr>
              <a:t> </a:t>
            </a:r>
            <a:r>
              <a:rPr sz="2550" spc="22" baseline="-21241" dirty="0">
                <a:latin typeface="Times New Roman"/>
                <a:cs typeface="Times New Roman"/>
              </a:rPr>
              <a:t> </a:t>
            </a:r>
            <a:r>
              <a:rPr sz="2600" dirty="0">
                <a:latin typeface="Symbol"/>
                <a:cs typeface="Symbol"/>
              </a:rPr>
              <a:t></a:t>
            </a:r>
            <a:r>
              <a:rPr sz="2600" spc="-130" dirty="0">
                <a:latin typeface="Times New Roman"/>
                <a:cs typeface="Times New Roman"/>
              </a:rPr>
              <a:t> </a:t>
            </a:r>
            <a:r>
              <a:rPr sz="2600" dirty="0">
                <a:latin typeface="Times New Roman"/>
                <a:cs typeface="Times New Roman"/>
              </a:rPr>
              <a:t>0</a:t>
            </a:r>
            <a:r>
              <a:rPr sz="2600" spc="-110" dirty="0">
                <a:latin typeface="Times New Roman"/>
                <a:cs typeface="Times New Roman"/>
              </a:rPr>
              <a:t> </a:t>
            </a:r>
            <a:r>
              <a:rPr sz="2600" spc="5" dirty="0">
                <a:latin typeface="Symbol"/>
                <a:cs typeface="Symbol"/>
              </a:rPr>
              <a:t></a:t>
            </a:r>
            <a:r>
              <a:rPr sz="2600" spc="30" dirty="0">
                <a:latin typeface="Times New Roman"/>
                <a:cs typeface="Times New Roman"/>
              </a:rPr>
              <a:t> </a:t>
            </a:r>
            <a:r>
              <a:rPr sz="2600" spc="75" dirty="0">
                <a:latin typeface="Times New Roman"/>
                <a:cs typeface="Times New Roman"/>
              </a:rPr>
              <a:t>A</a:t>
            </a:r>
            <a:r>
              <a:rPr sz="2550" spc="22" baseline="-21241" dirty="0">
                <a:latin typeface="Times New Roman"/>
                <a:cs typeface="Times New Roman"/>
              </a:rPr>
              <a:t>x</a:t>
            </a:r>
            <a:r>
              <a:rPr sz="2550" baseline="-21241" dirty="0">
                <a:latin typeface="Times New Roman"/>
                <a:cs typeface="Times New Roman"/>
              </a:rPr>
              <a:t> </a:t>
            </a:r>
            <a:r>
              <a:rPr sz="2550" spc="22" baseline="-21241" dirty="0">
                <a:latin typeface="Times New Roman"/>
                <a:cs typeface="Times New Roman"/>
              </a:rPr>
              <a:t> </a:t>
            </a:r>
            <a:r>
              <a:rPr sz="2600" dirty="0">
                <a:latin typeface="Symbol"/>
                <a:cs typeface="Symbol"/>
              </a:rPr>
              <a:t></a:t>
            </a:r>
            <a:r>
              <a:rPr sz="2600" spc="-130" dirty="0">
                <a:latin typeface="Times New Roman"/>
                <a:cs typeface="Times New Roman"/>
              </a:rPr>
              <a:t> </a:t>
            </a:r>
            <a:r>
              <a:rPr sz="2600" spc="-5" dirty="0">
                <a:latin typeface="Times New Roman"/>
                <a:cs typeface="Times New Roman"/>
              </a:rPr>
              <a:t>500</a:t>
            </a:r>
            <a:r>
              <a:rPr sz="2600" spc="5" dirty="0">
                <a:latin typeface="Times New Roman"/>
                <a:cs typeface="Times New Roman"/>
              </a:rPr>
              <a:t>N</a:t>
            </a:r>
            <a:endParaRPr sz="2600">
              <a:latin typeface="Times New Roman"/>
              <a:cs typeface="Times New Roman"/>
            </a:endParaRPr>
          </a:p>
          <a:p>
            <a:pPr marL="90805">
              <a:lnSpc>
                <a:spcPts val="3025"/>
              </a:lnSpc>
              <a:spcBef>
                <a:spcPts val="2095"/>
              </a:spcBef>
            </a:pPr>
            <a:r>
              <a:rPr sz="2600" spc="305" dirty="0">
                <a:latin typeface="Symbol"/>
                <a:cs typeface="Symbol"/>
              </a:rPr>
              <a:t></a:t>
            </a:r>
            <a:r>
              <a:rPr sz="2600" dirty="0">
                <a:latin typeface="Symbol"/>
                <a:cs typeface="Symbol"/>
              </a:rPr>
              <a:t></a:t>
            </a:r>
            <a:r>
              <a:rPr sz="2600" spc="-270" dirty="0">
                <a:latin typeface="Times New Roman"/>
                <a:cs typeface="Times New Roman"/>
              </a:rPr>
              <a:t> </a:t>
            </a:r>
            <a:r>
              <a:rPr sz="2600" spc="-25" dirty="0">
                <a:latin typeface="Symbol"/>
                <a:cs typeface="Symbol"/>
              </a:rPr>
              <a:t></a:t>
            </a:r>
            <a:r>
              <a:rPr sz="2600" spc="-150" dirty="0">
                <a:latin typeface="Times New Roman"/>
                <a:cs typeface="Times New Roman"/>
              </a:rPr>
              <a:t>F</a:t>
            </a:r>
            <a:r>
              <a:rPr sz="2550" spc="22" baseline="-21241" dirty="0">
                <a:latin typeface="Times New Roman"/>
                <a:cs typeface="Times New Roman"/>
              </a:rPr>
              <a:t>y</a:t>
            </a:r>
            <a:r>
              <a:rPr sz="2550" baseline="-21241" dirty="0">
                <a:latin typeface="Times New Roman"/>
                <a:cs typeface="Times New Roman"/>
              </a:rPr>
              <a:t> </a:t>
            </a:r>
            <a:r>
              <a:rPr sz="2550" spc="22" baseline="-21241" dirty="0">
                <a:latin typeface="Times New Roman"/>
                <a:cs typeface="Times New Roman"/>
              </a:rPr>
              <a:t> </a:t>
            </a:r>
            <a:r>
              <a:rPr sz="2600" dirty="0">
                <a:latin typeface="Symbol"/>
                <a:cs typeface="Symbol"/>
              </a:rPr>
              <a:t></a:t>
            </a:r>
            <a:r>
              <a:rPr sz="2600" spc="-130" dirty="0">
                <a:latin typeface="Times New Roman"/>
                <a:cs typeface="Times New Roman"/>
              </a:rPr>
              <a:t> </a:t>
            </a:r>
            <a:r>
              <a:rPr sz="2600" spc="-5" dirty="0">
                <a:latin typeface="Times New Roman"/>
                <a:cs typeface="Times New Roman"/>
              </a:rPr>
              <a:t>0</a:t>
            </a:r>
            <a:r>
              <a:rPr sz="2600" i="1" dirty="0">
                <a:latin typeface="Times New Roman"/>
                <a:cs typeface="Times New Roman"/>
              </a:rPr>
              <a:t>;</a:t>
            </a:r>
            <a:endParaRPr sz="2600">
              <a:latin typeface="Times New Roman"/>
              <a:cs typeface="Times New Roman"/>
            </a:endParaRPr>
          </a:p>
          <a:p>
            <a:pPr marL="90805">
              <a:lnSpc>
                <a:spcPts val="3025"/>
              </a:lnSpc>
            </a:pPr>
            <a:r>
              <a:rPr sz="2600" spc="-5" dirty="0">
                <a:latin typeface="Times New Roman"/>
                <a:cs typeface="Times New Roman"/>
              </a:rPr>
              <a:t>50</a:t>
            </a:r>
            <a:r>
              <a:rPr sz="2600" spc="-30" dirty="0">
                <a:latin typeface="Times New Roman"/>
                <a:cs typeface="Times New Roman"/>
              </a:rPr>
              <a:t>0</a:t>
            </a:r>
            <a:r>
              <a:rPr sz="2600" spc="5" dirty="0">
                <a:latin typeface="Times New Roman"/>
                <a:cs typeface="Times New Roman"/>
              </a:rPr>
              <a:t>N</a:t>
            </a:r>
            <a:r>
              <a:rPr sz="2600" spc="-150" dirty="0">
                <a:latin typeface="Times New Roman"/>
                <a:cs typeface="Times New Roman"/>
              </a:rPr>
              <a:t> </a:t>
            </a:r>
            <a:r>
              <a:rPr sz="2600" dirty="0">
                <a:latin typeface="Symbol"/>
                <a:cs typeface="Symbol"/>
              </a:rPr>
              <a:t></a:t>
            </a:r>
            <a:r>
              <a:rPr sz="2600" spc="-130" dirty="0">
                <a:latin typeface="Times New Roman"/>
                <a:cs typeface="Times New Roman"/>
              </a:rPr>
              <a:t> </a:t>
            </a:r>
            <a:r>
              <a:rPr sz="2600" spc="75" dirty="0">
                <a:latin typeface="Times New Roman"/>
                <a:cs typeface="Times New Roman"/>
              </a:rPr>
              <a:t>A</a:t>
            </a:r>
            <a:r>
              <a:rPr sz="2550" spc="22" baseline="-21241" dirty="0">
                <a:latin typeface="Times New Roman"/>
                <a:cs typeface="Times New Roman"/>
              </a:rPr>
              <a:t>y</a:t>
            </a:r>
            <a:r>
              <a:rPr sz="2550" baseline="-21241" dirty="0">
                <a:latin typeface="Times New Roman"/>
                <a:cs typeface="Times New Roman"/>
              </a:rPr>
              <a:t> </a:t>
            </a:r>
            <a:r>
              <a:rPr sz="2550" spc="22" baseline="-21241" dirty="0">
                <a:latin typeface="Times New Roman"/>
                <a:cs typeface="Times New Roman"/>
              </a:rPr>
              <a:t> </a:t>
            </a:r>
            <a:r>
              <a:rPr sz="2600" dirty="0">
                <a:latin typeface="Symbol"/>
                <a:cs typeface="Symbol"/>
              </a:rPr>
              <a:t></a:t>
            </a:r>
            <a:r>
              <a:rPr sz="2600" spc="-130" dirty="0">
                <a:latin typeface="Times New Roman"/>
                <a:cs typeface="Times New Roman"/>
              </a:rPr>
              <a:t> </a:t>
            </a:r>
            <a:r>
              <a:rPr sz="2600" dirty="0">
                <a:latin typeface="Times New Roman"/>
                <a:cs typeface="Times New Roman"/>
              </a:rPr>
              <a:t>0</a:t>
            </a:r>
            <a:r>
              <a:rPr sz="2600" spc="-110" dirty="0">
                <a:latin typeface="Times New Roman"/>
                <a:cs typeface="Times New Roman"/>
              </a:rPr>
              <a:t> </a:t>
            </a:r>
            <a:r>
              <a:rPr sz="2600" spc="5" dirty="0">
                <a:latin typeface="Symbol"/>
                <a:cs typeface="Symbol"/>
              </a:rPr>
              <a:t></a:t>
            </a:r>
            <a:r>
              <a:rPr sz="2600" spc="30" dirty="0">
                <a:latin typeface="Times New Roman"/>
                <a:cs typeface="Times New Roman"/>
              </a:rPr>
              <a:t> </a:t>
            </a:r>
            <a:r>
              <a:rPr sz="2600" spc="75" dirty="0">
                <a:latin typeface="Times New Roman"/>
                <a:cs typeface="Times New Roman"/>
              </a:rPr>
              <a:t>A</a:t>
            </a:r>
            <a:r>
              <a:rPr sz="2550" spc="22" baseline="-21241" dirty="0">
                <a:latin typeface="Times New Roman"/>
                <a:cs typeface="Times New Roman"/>
              </a:rPr>
              <a:t>y</a:t>
            </a:r>
            <a:r>
              <a:rPr sz="2550" baseline="-21241" dirty="0">
                <a:latin typeface="Times New Roman"/>
                <a:cs typeface="Times New Roman"/>
              </a:rPr>
              <a:t> </a:t>
            </a:r>
            <a:r>
              <a:rPr sz="2550" spc="22" baseline="-21241" dirty="0">
                <a:latin typeface="Times New Roman"/>
                <a:cs typeface="Times New Roman"/>
              </a:rPr>
              <a:t> </a:t>
            </a:r>
            <a:r>
              <a:rPr sz="2600" dirty="0">
                <a:latin typeface="Symbol"/>
                <a:cs typeface="Symbol"/>
              </a:rPr>
              <a:t></a:t>
            </a:r>
            <a:r>
              <a:rPr sz="2600" spc="-130" dirty="0">
                <a:latin typeface="Times New Roman"/>
                <a:cs typeface="Times New Roman"/>
              </a:rPr>
              <a:t> </a:t>
            </a:r>
            <a:r>
              <a:rPr sz="2600" spc="-5" dirty="0">
                <a:latin typeface="Times New Roman"/>
                <a:cs typeface="Times New Roman"/>
              </a:rPr>
              <a:t>500</a:t>
            </a:r>
            <a:r>
              <a:rPr sz="2600" spc="5" dirty="0">
                <a:latin typeface="Times New Roman"/>
                <a:cs typeface="Times New Roman"/>
              </a:rPr>
              <a:t>N</a:t>
            </a:r>
            <a:endParaRPr sz="2600">
              <a:latin typeface="Times New Roman"/>
              <a:cs typeface="Times New Roman"/>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6" name="object 6"/>
          <p:cNvSpPr txBox="1"/>
          <p:nvPr/>
        </p:nvSpPr>
        <p:spPr>
          <a:xfrm>
            <a:off x="3428365" y="487340"/>
            <a:ext cx="2907665" cy="337820"/>
          </a:xfrm>
          <a:prstGeom prst="rect">
            <a:avLst/>
          </a:prstGeom>
        </p:spPr>
        <p:txBody>
          <a:bodyPr vert="horz" wrap="square" lIns="0" tIns="0" rIns="0" bIns="0" rtlCol="0">
            <a:spAutoFit/>
          </a:bodyPr>
          <a:lstStyle/>
          <a:p>
            <a:pPr>
              <a:lnSpc>
                <a:spcPts val="2620"/>
              </a:lnSpc>
            </a:pPr>
            <a:r>
              <a:rPr sz="2400" b="1" dirty="0">
                <a:solidFill>
                  <a:srgbClr val="A45200"/>
                </a:solidFill>
                <a:latin typeface="Times New Roman"/>
                <a:cs typeface="Times New Roman"/>
              </a:rPr>
              <a:t>IN</a:t>
            </a:r>
            <a:r>
              <a:rPr sz="2400" b="1" spc="-5" dirty="0">
                <a:solidFill>
                  <a:srgbClr val="A45200"/>
                </a:solidFill>
                <a:latin typeface="Times New Roman"/>
                <a:cs typeface="Times New Roman"/>
              </a:rPr>
              <a:t>TE</a:t>
            </a:r>
            <a:r>
              <a:rPr sz="2400" b="1" dirty="0">
                <a:solidFill>
                  <a:srgbClr val="A45200"/>
                </a:solidFill>
                <a:latin typeface="Times New Roman"/>
                <a:cs typeface="Times New Roman"/>
              </a:rPr>
              <a:t>RNAL</a:t>
            </a:r>
            <a:r>
              <a:rPr sz="2400" b="1" spc="-135" dirty="0">
                <a:solidFill>
                  <a:srgbClr val="A45200"/>
                </a:solidFill>
                <a:latin typeface="Times New Roman"/>
                <a:cs typeface="Times New Roman"/>
              </a:rPr>
              <a:t> </a:t>
            </a:r>
            <a:r>
              <a:rPr sz="2400" b="1" spc="-5" dirty="0">
                <a:solidFill>
                  <a:srgbClr val="A45200"/>
                </a:solidFill>
                <a:latin typeface="Times New Roman"/>
                <a:cs typeface="Times New Roman"/>
              </a:rPr>
              <a:t>FO</a:t>
            </a:r>
            <a:r>
              <a:rPr sz="2400" b="1" dirty="0">
                <a:solidFill>
                  <a:srgbClr val="A45200"/>
                </a:solidFill>
                <a:latin typeface="Times New Roman"/>
                <a:cs typeface="Times New Roman"/>
              </a:rPr>
              <a:t>RC</a:t>
            </a:r>
            <a:r>
              <a:rPr sz="2400" b="1" spc="-5" dirty="0">
                <a:solidFill>
                  <a:srgbClr val="A45200"/>
                </a:solidFill>
                <a:latin typeface="Times New Roman"/>
                <a:cs typeface="Times New Roman"/>
              </a:rPr>
              <a:t>E</a:t>
            </a:r>
            <a:r>
              <a:rPr sz="2400" b="1" dirty="0">
                <a:solidFill>
                  <a:srgbClr val="A45200"/>
                </a:solidFill>
                <a:latin typeface="Times New Roman"/>
                <a:cs typeface="Times New Roman"/>
              </a:rPr>
              <a:t>S</a:t>
            </a:r>
            <a:endParaRPr sz="2400">
              <a:latin typeface="Times New Roman"/>
              <a:cs typeface="Times New Roman"/>
            </a:endParaRPr>
          </a:p>
        </p:txBody>
      </p:sp>
      <p:grpSp>
        <p:nvGrpSpPr>
          <p:cNvPr id="7" name="object 7"/>
          <p:cNvGrpSpPr/>
          <p:nvPr/>
        </p:nvGrpSpPr>
        <p:grpSpPr>
          <a:xfrm>
            <a:off x="-4762" y="1018032"/>
            <a:ext cx="3790950" cy="5840095"/>
            <a:chOff x="-4762" y="1018032"/>
            <a:chExt cx="3790950" cy="5840095"/>
          </a:xfrm>
        </p:grpSpPr>
        <p:pic>
          <p:nvPicPr>
            <p:cNvPr id="8" name="object 8"/>
            <p:cNvPicPr/>
            <p:nvPr/>
          </p:nvPicPr>
          <p:blipFill>
            <a:blip r:embed="rId2" cstate="print"/>
            <a:stretch>
              <a:fillRect/>
            </a:stretch>
          </p:blipFill>
          <p:spPr>
            <a:xfrm>
              <a:off x="0" y="6572250"/>
              <a:ext cx="285750" cy="285749"/>
            </a:xfrm>
            <a:prstGeom prst="rect">
              <a:avLst/>
            </a:prstGeom>
          </p:spPr>
        </p:pic>
        <p:sp>
          <p:nvSpPr>
            <p:cNvPr id="9" name="object 9"/>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3" name="object 13"/>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4" name="object 14"/>
            <p:cNvPicPr/>
            <p:nvPr/>
          </p:nvPicPr>
          <p:blipFill>
            <a:blip r:embed="rId3" cstate="print"/>
            <a:stretch>
              <a:fillRect/>
            </a:stretch>
          </p:blipFill>
          <p:spPr>
            <a:xfrm>
              <a:off x="28177" y="3965971"/>
              <a:ext cx="202406" cy="202406"/>
            </a:xfrm>
            <a:prstGeom prst="rect">
              <a:avLst/>
            </a:prstGeom>
          </p:spPr>
        </p:pic>
        <p:sp>
          <p:nvSpPr>
            <p:cNvPr id="15" name="object 15"/>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6" name="object 16"/>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9" name="object 19"/>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20" name="object 20"/>
            <p:cNvPicPr/>
            <p:nvPr/>
          </p:nvPicPr>
          <p:blipFill>
            <a:blip r:embed="rId4" cstate="print"/>
            <a:stretch>
              <a:fillRect/>
            </a:stretch>
          </p:blipFill>
          <p:spPr>
            <a:xfrm>
              <a:off x="597408" y="1018032"/>
              <a:ext cx="3188208" cy="1456944"/>
            </a:xfrm>
            <a:prstGeom prst="rect">
              <a:avLst/>
            </a:prstGeom>
          </p:spPr>
        </p:pic>
        <p:pic>
          <p:nvPicPr>
            <p:cNvPr id="21" name="object 21"/>
            <p:cNvPicPr/>
            <p:nvPr/>
          </p:nvPicPr>
          <p:blipFill>
            <a:blip r:embed="rId5" cstate="print"/>
            <a:stretch>
              <a:fillRect/>
            </a:stretch>
          </p:blipFill>
          <p:spPr>
            <a:xfrm>
              <a:off x="435863" y="2590800"/>
              <a:ext cx="3154680" cy="1536192"/>
            </a:xfrm>
            <a:prstGeom prst="rect">
              <a:avLst/>
            </a:prstGeom>
          </p:spPr>
        </p:pic>
        <p:pic>
          <p:nvPicPr>
            <p:cNvPr id="22" name="object 22"/>
            <p:cNvPicPr/>
            <p:nvPr/>
          </p:nvPicPr>
          <p:blipFill>
            <a:blip r:embed="rId6" cstate="print"/>
            <a:stretch>
              <a:fillRect/>
            </a:stretch>
          </p:blipFill>
          <p:spPr>
            <a:xfrm>
              <a:off x="521208" y="4169663"/>
              <a:ext cx="3182112" cy="1792224"/>
            </a:xfrm>
            <a:prstGeom prst="rect">
              <a:avLst/>
            </a:prstGeom>
          </p:spPr>
        </p:pic>
      </p:grpSp>
      <p:sp>
        <p:nvSpPr>
          <p:cNvPr id="23" name="object 23"/>
          <p:cNvSpPr txBox="1"/>
          <p:nvPr/>
        </p:nvSpPr>
        <p:spPr>
          <a:xfrm>
            <a:off x="4214177" y="1315720"/>
            <a:ext cx="4581525" cy="3628390"/>
          </a:xfrm>
          <a:prstGeom prst="rect">
            <a:avLst/>
          </a:prstGeom>
        </p:spPr>
        <p:txBody>
          <a:bodyPr vert="horz" wrap="square" lIns="0" tIns="9525" rIns="0" bIns="0" rtlCol="0">
            <a:spAutoFit/>
          </a:bodyPr>
          <a:lstStyle/>
          <a:p>
            <a:pPr marL="12700" marR="325120">
              <a:lnSpc>
                <a:spcPct val="101099"/>
              </a:lnSpc>
              <a:spcBef>
                <a:spcPts val="75"/>
              </a:spcBef>
            </a:pPr>
            <a:r>
              <a:rPr sz="1900" b="1" spc="-5" dirty="0">
                <a:latin typeface="Arial"/>
                <a:cs typeface="Arial"/>
              </a:rPr>
              <a:t>Example</a:t>
            </a:r>
            <a:r>
              <a:rPr sz="1900" spc="-5" dirty="0">
                <a:latin typeface="Arial MT"/>
                <a:cs typeface="Arial MT"/>
              </a:rPr>
              <a:t>: </a:t>
            </a:r>
            <a:r>
              <a:rPr sz="1900" dirty="0">
                <a:latin typeface="Arial MT"/>
                <a:cs typeface="Arial MT"/>
              </a:rPr>
              <a:t>Determine the internal forces </a:t>
            </a:r>
            <a:r>
              <a:rPr sz="1900" spc="-515" dirty="0">
                <a:latin typeface="Arial MT"/>
                <a:cs typeface="Arial MT"/>
              </a:rPr>
              <a:t> </a:t>
            </a:r>
            <a:r>
              <a:rPr sz="1900" dirty="0">
                <a:latin typeface="Arial MT"/>
                <a:cs typeface="Arial MT"/>
              </a:rPr>
              <a:t>acting</a:t>
            </a:r>
            <a:r>
              <a:rPr sz="1900" spc="-5" dirty="0">
                <a:latin typeface="Arial MT"/>
                <a:cs typeface="Arial MT"/>
              </a:rPr>
              <a:t> </a:t>
            </a:r>
            <a:r>
              <a:rPr sz="1900" dirty="0">
                <a:latin typeface="Arial MT"/>
                <a:cs typeface="Arial MT"/>
              </a:rPr>
              <a:t>on</a:t>
            </a:r>
            <a:r>
              <a:rPr sz="1900" spc="-5" dirty="0">
                <a:latin typeface="Arial MT"/>
                <a:cs typeface="Arial MT"/>
              </a:rPr>
              <a:t> </a:t>
            </a:r>
            <a:r>
              <a:rPr sz="1900" dirty="0">
                <a:latin typeface="Arial MT"/>
                <a:cs typeface="Arial MT"/>
              </a:rPr>
              <a:t>the</a:t>
            </a:r>
            <a:r>
              <a:rPr sz="1900" spc="-5" dirty="0">
                <a:latin typeface="Arial MT"/>
                <a:cs typeface="Arial MT"/>
              </a:rPr>
              <a:t> </a:t>
            </a:r>
            <a:r>
              <a:rPr sz="1900" dirty="0">
                <a:latin typeface="Arial MT"/>
                <a:cs typeface="Arial MT"/>
              </a:rPr>
              <a:t>cross</a:t>
            </a:r>
            <a:r>
              <a:rPr sz="1900" spc="-10" dirty="0">
                <a:latin typeface="Arial MT"/>
                <a:cs typeface="Arial MT"/>
              </a:rPr>
              <a:t> </a:t>
            </a:r>
            <a:r>
              <a:rPr sz="1900" dirty="0">
                <a:latin typeface="Arial MT"/>
                <a:cs typeface="Arial MT"/>
              </a:rPr>
              <a:t>section</a:t>
            </a:r>
            <a:r>
              <a:rPr sz="1900" spc="-5" dirty="0">
                <a:latin typeface="Arial MT"/>
                <a:cs typeface="Arial MT"/>
              </a:rPr>
              <a:t> </a:t>
            </a:r>
            <a:r>
              <a:rPr sz="1900" dirty="0">
                <a:latin typeface="Arial MT"/>
                <a:cs typeface="Arial MT"/>
              </a:rPr>
              <a:t>at</a:t>
            </a:r>
            <a:r>
              <a:rPr sz="1900" spc="-10" dirty="0">
                <a:latin typeface="Arial MT"/>
                <a:cs typeface="Arial MT"/>
              </a:rPr>
              <a:t> </a:t>
            </a:r>
            <a:r>
              <a:rPr sz="1900" dirty="0">
                <a:latin typeface="Arial MT"/>
                <a:cs typeface="Arial MT"/>
              </a:rPr>
              <a:t>C.</a:t>
            </a:r>
            <a:endParaRPr sz="1900">
              <a:latin typeface="Arial MT"/>
              <a:cs typeface="Arial MT"/>
            </a:endParaRPr>
          </a:p>
          <a:p>
            <a:pPr>
              <a:lnSpc>
                <a:spcPct val="100000"/>
              </a:lnSpc>
            </a:pPr>
            <a:endParaRPr sz="2000">
              <a:latin typeface="Arial MT"/>
              <a:cs typeface="Arial MT"/>
            </a:endParaRPr>
          </a:p>
          <a:p>
            <a:pPr marL="12700">
              <a:lnSpc>
                <a:spcPct val="100000"/>
              </a:lnSpc>
              <a:spcBef>
                <a:spcPts val="5"/>
              </a:spcBef>
            </a:pPr>
            <a:r>
              <a:rPr sz="1900" b="1" dirty="0">
                <a:latin typeface="Arial"/>
                <a:cs typeface="Arial"/>
              </a:rPr>
              <a:t>Strategy</a:t>
            </a:r>
            <a:r>
              <a:rPr sz="1900" dirty="0">
                <a:latin typeface="Arial MT"/>
                <a:cs typeface="Arial MT"/>
              </a:rPr>
              <a:t>:</a:t>
            </a:r>
            <a:endParaRPr sz="1900">
              <a:latin typeface="Arial MT"/>
              <a:cs typeface="Arial MT"/>
            </a:endParaRPr>
          </a:p>
          <a:p>
            <a:pPr marL="12700">
              <a:lnSpc>
                <a:spcPct val="100000"/>
              </a:lnSpc>
              <a:spcBef>
                <a:spcPts val="935"/>
              </a:spcBef>
            </a:pPr>
            <a:r>
              <a:rPr sz="1900" spc="-5" dirty="0">
                <a:latin typeface="Arial MT"/>
                <a:cs typeface="Arial MT"/>
              </a:rPr>
              <a:t>First,</a:t>
            </a:r>
            <a:r>
              <a:rPr sz="1900" spc="-15" dirty="0">
                <a:latin typeface="Arial MT"/>
                <a:cs typeface="Arial MT"/>
              </a:rPr>
              <a:t> </a:t>
            </a:r>
            <a:r>
              <a:rPr sz="1900" dirty="0">
                <a:latin typeface="Arial MT"/>
                <a:cs typeface="Arial MT"/>
              </a:rPr>
              <a:t>determine</a:t>
            </a:r>
            <a:r>
              <a:rPr sz="1900" spc="-5" dirty="0">
                <a:latin typeface="Arial MT"/>
                <a:cs typeface="Arial MT"/>
              </a:rPr>
              <a:t> </a:t>
            </a:r>
            <a:r>
              <a:rPr sz="1900" dirty="0">
                <a:latin typeface="Arial MT"/>
                <a:cs typeface="Arial MT"/>
              </a:rPr>
              <a:t>the</a:t>
            </a:r>
            <a:r>
              <a:rPr sz="1900" spc="-5" dirty="0">
                <a:latin typeface="Arial MT"/>
                <a:cs typeface="Arial MT"/>
              </a:rPr>
              <a:t> </a:t>
            </a:r>
            <a:r>
              <a:rPr sz="1900" dirty="0">
                <a:solidFill>
                  <a:srgbClr val="FF0000"/>
                </a:solidFill>
                <a:latin typeface="Arial MT"/>
                <a:cs typeface="Arial MT"/>
              </a:rPr>
              <a:t>support</a:t>
            </a:r>
            <a:r>
              <a:rPr sz="1900" spc="-15" dirty="0">
                <a:solidFill>
                  <a:srgbClr val="FF0000"/>
                </a:solidFill>
                <a:latin typeface="Arial MT"/>
                <a:cs typeface="Arial MT"/>
              </a:rPr>
              <a:t> </a:t>
            </a:r>
            <a:r>
              <a:rPr sz="1900" dirty="0">
                <a:solidFill>
                  <a:srgbClr val="FF0000"/>
                </a:solidFill>
                <a:latin typeface="Arial MT"/>
                <a:cs typeface="Arial MT"/>
              </a:rPr>
              <a:t>reactions</a:t>
            </a:r>
            <a:r>
              <a:rPr sz="1900" dirty="0">
                <a:latin typeface="Arial MT"/>
                <a:cs typeface="Arial MT"/>
              </a:rPr>
              <a:t>.</a:t>
            </a:r>
            <a:endParaRPr sz="1900">
              <a:latin typeface="Arial MT"/>
              <a:cs typeface="Arial MT"/>
            </a:endParaRPr>
          </a:p>
          <a:p>
            <a:pPr>
              <a:lnSpc>
                <a:spcPct val="100000"/>
              </a:lnSpc>
              <a:spcBef>
                <a:spcPts val="25"/>
              </a:spcBef>
            </a:pPr>
            <a:endParaRPr sz="2000">
              <a:latin typeface="Arial MT"/>
              <a:cs typeface="Arial MT"/>
            </a:endParaRPr>
          </a:p>
          <a:p>
            <a:pPr marL="12700" marR="5080">
              <a:lnSpc>
                <a:spcPct val="98900"/>
              </a:lnSpc>
              <a:spcBef>
                <a:spcPts val="5"/>
              </a:spcBef>
            </a:pPr>
            <a:r>
              <a:rPr sz="1900" dirty="0">
                <a:latin typeface="Arial MT"/>
                <a:cs typeface="Arial MT"/>
              </a:rPr>
              <a:t>Next,</a:t>
            </a:r>
            <a:r>
              <a:rPr sz="1900" spc="-15" dirty="0">
                <a:latin typeface="Arial MT"/>
                <a:cs typeface="Arial MT"/>
              </a:rPr>
              <a:t> </a:t>
            </a:r>
            <a:r>
              <a:rPr sz="1900" dirty="0">
                <a:latin typeface="Arial MT"/>
                <a:cs typeface="Arial MT"/>
              </a:rPr>
              <a:t>cut</a:t>
            </a:r>
            <a:r>
              <a:rPr sz="1900" spc="-15" dirty="0">
                <a:latin typeface="Arial MT"/>
                <a:cs typeface="Arial MT"/>
              </a:rPr>
              <a:t> </a:t>
            </a:r>
            <a:r>
              <a:rPr sz="1900" dirty="0">
                <a:latin typeface="Arial MT"/>
                <a:cs typeface="Arial MT"/>
              </a:rPr>
              <a:t>beam</a:t>
            </a:r>
            <a:r>
              <a:rPr sz="1900" spc="-5" dirty="0">
                <a:latin typeface="Arial MT"/>
                <a:cs typeface="Arial MT"/>
              </a:rPr>
              <a:t> </a:t>
            </a:r>
            <a:r>
              <a:rPr sz="1900" dirty="0">
                <a:latin typeface="Arial MT"/>
                <a:cs typeface="Arial MT"/>
              </a:rPr>
              <a:t>at</a:t>
            </a:r>
            <a:r>
              <a:rPr sz="1900" spc="-15" dirty="0">
                <a:latin typeface="Arial MT"/>
                <a:cs typeface="Arial MT"/>
              </a:rPr>
              <a:t> </a:t>
            </a:r>
            <a:r>
              <a:rPr sz="1900" dirty="0">
                <a:latin typeface="Arial MT"/>
                <a:cs typeface="Arial MT"/>
              </a:rPr>
              <a:t>C</a:t>
            </a:r>
            <a:r>
              <a:rPr sz="1900" spc="-5" dirty="0">
                <a:latin typeface="Arial MT"/>
                <a:cs typeface="Arial MT"/>
              </a:rPr>
              <a:t> </a:t>
            </a:r>
            <a:r>
              <a:rPr sz="1900" dirty="0">
                <a:latin typeface="Arial MT"/>
                <a:cs typeface="Arial MT"/>
              </a:rPr>
              <a:t>and</a:t>
            </a:r>
            <a:r>
              <a:rPr sz="1900" spc="-5" dirty="0">
                <a:latin typeface="Arial MT"/>
                <a:cs typeface="Arial MT"/>
              </a:rPr>
              <a:t> </a:t>
            </a:r>
            <a:r>
              <a:rPr sz="1900" dirty="0">
                <a:solidFill>
                  <a:srgbClr val="FF0000"/>
                </a:solidFill>
                <a:latin typeface="Arial MT"/>
                <a:cs typeface="Arial MT"/>
              </a:rPr>
              <a:t>draw</a:t>
            </a:r>
            <a:r>
              <a:rPr sz="1900" spc="-10" dirty="0">
                <a:solidFill>
                  <a:srgbClr val="FF0000"/>
                </a:solidFill>
                <a:latin typeface="Arial MT"/>
                <a:cs typeface="Arial MT"/>
              </a:rPr>
              <a:t> </a:t>
            </a:r>
            <a:r>
              <a:rPr sz="1900" spc="-5" dirty="0">
                <a:solidFill>
                  <a:srgbClr val="FF0000"/>
                </a:solidFill>
                <a:latin typeface="Arial MT"/>
                <a:cs typeface="Arial MT"/>
              </a:rPr>
              <a:t>FBD </a:t>
            </a:r>
            <a:r>
              <a:rPr sz="1900" dirty="0">
                <a:latin typeface="Arial MT"/>
                <a:cs typeface="Arial MT"/>
              </a:rPr>
              <a:t>on</a:t>
            </a:r>
            <a:r>
              <a:rPr sz="1900" spc="-5" dirty="0">
                <a:latin typeface="Arial MT"/>
                <a:cs typeface="Arial MT"/>
              </a:rPr>
              <a:t> </a:t>
            </a:r>
            <a:r>
              <a:rPr sz="1900" spc="5" dirty="0">
                <a:latin typeface="Arial MT"/>
                <a:cs typeface="Arial MT"/>
              </a:rPr>
              <a:t>one </a:t>
            </a:r>
            <a:r>
              <a:rPr sz="1900" spc="-515" dirty="0">
                <a:latin typeface="Arial MT"/>
                <a:cs typeface="Arial MT"/>
              </a:rPr>
              <a:t> </a:t>
            </a:r>
            <a:r>
              <a:rPr sz="1900" dirty="0">
                <a:latin typeface="Arial MT"/>
                <a:cs typeface="Arial MT"/>
              </a:rPr>
              <a:t>of the halves of the beam. This </a:t>
            </a:r>
            <a:r>
              <a:rPr sz="1900" spc="-5" dirty="0">
                <a:latin typeface="Arial MT"/>
                <a:cs typeface="Arial MT"/>
              </a:rPr>
              <a:t>FBD </a:t>
            </a:r>
            <a:r>
              <a:rPr sz="1900" dirty="0">
                <a:latin typeface="Arial MT"/>
                <a:cs typeface="Arial MT"/>
              </a:rPr>
              <a:t>will </a:t>
            </a:r>
            <a:r>
              <a:rPr sz="1900" spc="5" dirty="0">
                <a:latin typeface="Arial MT"/>
                <a:cs typeface="Arial MT"/>
              </a:rPr>
              <a:t> </a:t>
            </a:r>
            <a:r>
              <a:rPr sz="1900" dirty="0">
                <a:latin typeface="Arial MT"/>
                <a:cs typeface="Arial MT"/>
              </a:rPr>
              <a:t>include</a:t>
            </a:r>
            <a:r>
              <a:rPr sz="1900" spc="-5" dirty="0">
                <a:latin typeface="Arial MT"/>
                <a:cs typeface="Arial MT"/>
              </a:rPr>
              <a:t> </a:t>
            </a:r>
            <a:r>
              <a:rPr sz="1900" u="sng" dirty="0">
                <a:solidFill>
                  <a:srgbClr val="0000FF"/>
                </a:solidFill>
                <a:uFill>
                  <a:solidFill>
                    <a:srgbClr val="0000FF"/>
                  </a:solidFill>
                </a:uFill>
                <a:latin typeface="Arial MT"/>
                <a:cs typeface="Arial MT"/>
              </a:rPr>
              <a:t>the</a:t>
            </a:r>
            <a:r>
              <a:rPr sz="1900" u="sng" spc="-5" dirty="0">
                <a:solidFill>
                  <a:srgbClr val="0000FF"/>
                </a:solidFill>
                <a:uFill>
                  <a:solidFill>
                    <a:srgbClr val="0000FF"/>
                  </a:solidFill>
                </a:uFill>
                <a:latin typeface="Arial MT"/>
                <a:cs typeface="Arial MT"/>
              </a:rPr>
              <a:t> </a:t>
            </a:r>
            <a:r>
              <a:rPr sz="1900" u="sng" dirty="0">
                <a:solidFill>
                  <a:srgbClr val="0000FF"/>
                </a:solidFill>
                <a:uFill>
                  <a:solidFill>
                    <a:srgbClr val="0000FF"/>
                  </a:solidFill>
                </a:uFill>
                <a:latin typeface="Arial MT"/>
                <a:cs typeface="Arial MT"/>
              </a:rPr>
              <a:t>internal</a:t>
            </a:r>
            <a:r>
              <a:rPr sz="1900" u="sng" spc="-5" dirty="0">
                <a:solidFill>
                  <a:srgbClr val="0000FF"/>
                </a:solidFill>
                <a:uFill>
                  <a:solidFill>
                    <a:srgbClr val="0000FF"/>
                  </a:solidFill>
                </a:uFill>
                <a:latin typeface="Arial MT"/>
                <a:cs typeface="Arial MT"/>
              </a:rPr>
              <a:t> </a:t>
            </a:r>
            <a:r>
              <a:rPr sz="1900" u="sng" dirty="0">
                <a:solidFill>
                  <a:srgbClr val="0000FF"/>
                </a:solidFill>
                <a:uFill>
                  <a:solidFill>
                    <a:srgbClr val="0000FF"/>
                  </a:solidFill>
                </a:uFill>
                <a:latin typeface="Arial MT"/>
                <a:cs typeface="Arial MT"/>
              </a:rPr>
              <a:t>forces</a:t>
            </a:r>
            <a:r>
              <a:rPr sz="1900" u="sng" spc="-10" dirty="0">
                <a:solidFill>
                  <a:srgbClr val="0000FF"/>
                </a:solidFill>
                <a:uFill>
                  <a:solidFill>
                    <a:srgbClr val="0000FF"/>
                  </a:solidFill>
                </a:uFill>
                <a:latin typeface="Arial MT"/>
                <a:cs typeface="Arial MT"/>
              </a:rPr>
              <a:t> </a:t>
            </a:r>
            <a:r>
              <a:rPr sz="1900" u="sng" dirty="0">
                <a:solidFill>
                  <a:srgbClr val="0000FF"/>
                </a:solidFill>
                <a:uFill>
                  <a:solidFill>
                    <a:srgbClr val="0000FF"/>
                  </a:solidFill>
                </a:uFill>
                <a:latin typeface="Arial MT"/>
                <a:cs typeface="Arial MT"/>
              </a:rPr>
              <a:t>acting</a:t>
            </a:r>
            <a:r>
              <a:rPr sz="1900" u="sng" spc="-5" dirty="0">
                <a:solidFill>
                  <a:srgbClr val="0000FF"/>
                </a:solidFill>
                <a:uFill>
                  <a:solidFill>
                    <a:srgbClr val="0000FF"/>
                  </a:solidFill>
                </a:uFill>
                <a:latin typeface="Arial MT"/>
                <a:cs typeface="Arial MT"/>
              </a:rPr>
              <a:t> </a:t>
            </a:r>
            <a:r>
              <a:rPr sz="1900" u="sng" dirty="0">
                <a:solidFill>
                  <a:srgbClr val="0000FF"/>
                </a:solidFill>
                <a:uFill>
                  <a:solidFill>
                    <a:srgbClr val="0000FF"/>
                  </a:solidFill>
                </a:uFill>
                <a:latin typeface="Arial MT"/>
                <a:cs typeface="Arial MT"/>
              </a:rPr>
              <a:t>at</a:t>
            </a:r>
            <a:r>
              <a:rPr sz="1900" u="sng" spc="-10" dirty="0">
                <a:solidFill>
                  <a:srgbClr val="0000FF"/>
                </a:solidFill>
                <a:uFill>
                  <a:solidFill>
                    <a:srgbClr val="0000FF"/>
                  </a:solidFill>
                </a:uFill>
                <a:latin typeface="Arial MT"/>
                <a:cs typeface="Arial MT"/>
              </a:rPr>
              <a:t> </a:t>
            </a:r>
            <a:r>
              <a:rPr sz="1900" u="sng" dirty="0">
                <a:solidFill>
                  <a:srgbClr val="0000FF"/>
                </a:solidFill>
                <a:uFill>
                  <a:solidFill>
                    <a:srgbClr val="0000FF"/>
                  </a:solidFill>
                </a:uFill>
                <a:latin typeface="Arial MT"/>
                <a:cs typeface="Arial MT"/>
              </a:rPr>
              <a:t>C</a:t>
            </a:r>
            <a:r>
              <a:rPr sz="1900" dirty="0">
                <a:latin typeface="Arial MT"/>
                <a:cs typeface="Arial MT"/>
              </a:rPr>
              <a:t>.</a:t>
            </a:r>
            <a:endParaRPr sz="1900">
              <a:latin typeface="Arial MT"/>
              <a:cs typeface="Arial MT"/>
            </a:endParaRPr>
          </a:p>
          <a:p>
            <a:pPr>
              <a:lnSpc>
                <a:spcPct val="100000"/>
              </a:lnSpc>
              <a:spcBef>
                <a:spcPts val="25"/>
              </a:spcBef>
            </a:pPr>
            <a:endParaRPr sz="2000">
              <a:latin typeface="Arial MT"/>
              <a:cs typeface="Arial MT"/>
            </a:endParaRPr>
          </a:p>
          <a:p>
            <a:pPr marL="12700" marR="273050">
              <a:lnSpc>
                <a:spcPct val="100000"/>
              </a:lnSpc>
            </a:pPr>
            <a:r>
              <a:rPr sz="1900" spc="-20" dirty="0">
                <a:latin typeface="Arial MT"/>
                <a:cs typeface="Arial MT"/>
              </a:rPr>
              <a:t>Finally, </a:t>
            </a:r>
            <a:r>
              <a:rPr sz="1900" dirty="0">
                <a:latin typeface="Arial MT"/>
                <a:cs typeface="Arial MT"/>
              </a:rPr>
              <a:t>apply </a:t>
            </a:r>
            <a:r>
              <a:rPr sz="1900" dirty="0">
                <a:solidFill>
                  <a:srgbClr val="FF0000"/>
                </a:solidFill>
                <a:latin typeface="Arial MT"/>
                <a:cs typeface="Arial MT"/>
              </a:rPr>
              <a:t>equations of equilibrium </a:t>
            </a:r>
            <a:r>
              <a:rPr sz="1900" spc="-5" dirty="0">
                <a:latin typeface="Arial MT"/>
                <a:cs typeface="Arial MT"/>
              </a:rPr>
              <a:t>to </a:t>
            </a:r>
            <a:r>
              <a:rPr sz="1900" spc="-515" dirty="0">
                <a:latin typeface="Arial MT"/>
                <a:cs typeface="Arial MT"/>
              </a:rPr>
              <a:t> </a:t>
            </a:r>
            <a:r>
              <a:rPr sz="1900" dirty="0">
                <a:latin typeface="Arial MT"/>
                <a:cs typeface="Arial MT"/>
              </a:rPr>
              <a:t>solve</a:t>
            </a:r>
            <a:r>
              <a:rPr sz="1900" spc="-5" dirty="0">
                <a:latin typeface="Arial MT"/>
                <a:cs typeface="Arial MT"/>
              </a:rPr>
              <a:t> </a:t>
            </a:r>
            <a:r>
              <a:rPr sz="1900" dirty="0">
                <a:latin typeface="Arial MT"/>
                <a:cs typeface="Arial MT"/>
              </a:rPr>
              <a:t>for</a:t>
            </a:r>
            <a:r>
              <a:rPr sz="1900" spc="-5" dirty="0">
                <a:latin typeface="Arial MT"/>
                <a:cs typeface="Arial MT"/>
              </a:rPr>
              <a:t> </a:t>
            </a:r>
            <a:r>
              <a:rPr sz="1900" dirty="0">
                <a:latin typeface="Arial MT"/>
                <a:cs typeface="Arial MT"/>
              </a:rPr>
              <a:t>these unknowns.</a:t>
            </a:r>
            <a:endParaRPr sz="1900">
              <a:latin typeface="Arial MT"/>
              <a:cs typeface="Arial MT"/>
            </a:endParaRPr>
          </a:p>
        </p:txBody>
      </p:sp>
      <p:sp>
        <p:nvSpPr>
          <p:cNvPr id="25" name="object 25"/>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4" name="object 24"/>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Internal</a:t>
            </a:r>
            <a:r>
              <a:rPr sz="2800" spc="-5" dirty="0">
                <a:solidFill>
                  <a:srgbClr val="BE5F00"/>
                </a:solidFill>
                <a:latin typeface="Arial MT"/>
                <a:cs typeface="Arial MT"/>
              </a:rPr>
              <a:t> </a:t>
            </a:r>
            <a:r>
              <a:rPr sz="2800" dirty="0">
                <a:solidFill>
                  <a:srgbClr val="BE5F00"/>
                </a:solidFill>
                <a:latin typeface="Arial MT"/>
                <a:cs typeface="Arial MT"/>
              </a:rPr>
              <a:t>Forces</a:t>
            </a:r>
            <a:r>
              <a:rPr sz="2800" spc="-5" dirty="0">
                <a:solidFill>
                  <a:srgbClr val="BE5F00"/>
                </a:solidFill>
                <a:latin typeface="Arial MT"/>
                <a:cs typeface="Arial MT"/>
              </a:rPr>
              <a:t> </a:t>
            </a:r>
            <a:r>
              <a:rPr sz="2800" dirty="0">
                <a:solidFill>
                  <a:srgbClr val="BE5F00"/>
                </a:solidFill>
                <a:latin typeface="Arial MT"/>
                <a:cs typeface="Arial MT"/>
              </a:rPr>
              <a:t>Developed in Structural Members</a:t>
            </a:r>
            <a:endParaRPr sz="2800">
              <a:latin typeface="Arial MT"/>
              <a:cs typeface="Arial M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146047"/>
            <a:ext cx="7320280" cy="5712460"/>
            <a:chOff x="-4762" y="1146047"/>
            <a:chExt cx="7320280" cy="5712460"/>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685799" y="1146047"/>
              <a:ext cx="2124456" cy="1423415"/>
            </a:xfrm>
            <a:prstGeom prst="rect">
              <a:avLst/>
            </a:prstGeom>
          </p:spPr>
        </p:pic>
        <p:pic>
          <p:nvPicPr>
            <p:cNvPr id="20" name="object 20"/>
            <p:cNvPicPr/>
            <p:nvPr/>
          </p:nvPicPr>
          <p:blipFill>
            <a:blip r:embed="rId5" cstate="print"/>
            <a:stretch>
              <a:fillRect/>
            </a:stretch>
          </p:blipFill>
          <p:spPr>
            <a:xfrm>
              <a:off x="1392936" y="2871215"/>
              <a:ext cx="3014472" cy="1712975"/>
            </a:xfrm>
            <a:prstGeom prst="rect">
              <a:avLst/>
            </a:prstGeom>
          </p:spPr>
        </p:pic>
        <p:pic>
          <p:nvPicPr>
            <p:cNvPr id="21" name="object 21"/>
            <p:cNvPicPr/>
            <p:nvPr/>
          </p:nvPicPr>
          <p:blipFill>
            <a:blip r:embed="rId6" cstate="print"/>
            <a:stretch>
              <a:fillRect/>
            </a:stretch>
          </p:blipFill>
          <p:spPr>
            <a:xfrm>
              <a:off x="4876799" y="2871215"/>
              <a:ext cx="2438400" cy="1807463"/>
            </a:xfrm>
            <a:prstGeom prst="rect">
              <a:avLst/>
            </a:prstGeom>
          </p:spPr>
        </p:pic>
        <p:sp>
          <p:nvSpPr>
            <p:cNvPr id="22" name="object 22"/>
            <p:cNvSpPr/>
            <p:nvPr/>
          </p:nvSpPr>
          <p:spPr>
            <a:xfrm>
              <a:off x="3124199" y="3025774"/>
              <a:ext cx="3048000" cy="1524000"/>
            </a:xfrm>
            <a:custGeom>
              <a:avLst/>
              <a:gdLst/>
              <a:ahLst/>
              <a:cxnLst/>
              <a:rect l="l" t="t" r="r" b="b"/>
              <a:pathLst>
                <a:path w="3048000" h="1524000">
                  <a:moveTo>
                    <a:pt x="0" y="0"/>
                  </a:moveTo>
                  <a:lnTo>
                    <a:pt x="3048000" y="0"/>
                  </a:lnTo>
                  <a:lnTo>
                    <a:pt x="3048000" y="1524000"/>
                  </a:lnTo>
                  <a:lnTo>
                    <a:pt x="0" y="1524000"/>
                  </a:lnTo>
                  <a:lnTo>
                    <a:pt x="0" y="0"/>
                  </a:lnTo>
                  <a:close/>
                </a:path>
              </a:pathLst>
            </a:custGeom>
            <a:ln w="38100">
              <a:solidFill>
                <a:srgbClr val="3333CC"/>
              </a:solidFill>
            </a:ln>
          </p:spPr>
          <p:txBody>
            <a:bodyPr wrap="square" lIns="0" tIns="0" rIns="0" bIns="0" rtlCol="0"/>
            <a:lstStyle/>
            <a:p>
              <a:endParaRPr/>
            </a:p>
          </p:txBody>
        </p:sp>
      </p:grpSp>
      <p:sp>
        <p:nvSpPr>
          <p:cNvPr id="23" name="object 23"/>
          <p:cNvSpPr txBox="1"/>
          <p:nvPr/>
        </p:nvSpPr>
        <p:spPr>
          <a:xfrm>
            <a:off x="3355340" y="1053084"/>
            <a:ext cx="5173345" cy="1244600"/>
          </a:xfrm>
          <a:prstGeom prst="rect">
            <a:avLst/>
          </a:prstGeom>
        </p:spPr>
        <p:txBody>
          <a:bodyPr vert="horz" wrap="square" lIns="0" tIns="12700" rIns="0" bIns="0" rtlCol="0">
            <a:spAutoFit/>
          </a:bodyPr>
          <a:lstStyle/>
          <a:p>
            <a:pPr marL="12700" marR="5080">
              <a:lnSpc>
                <a:spcPct val="100000"/>
              </a:lnSpc>
              <a:spcBef>
                <a:spcPts val="100"/>
              </a:spcBef>
            </a:pPr>
            <a:r>
              <a:rPr sz="2000" spc="-5" dirty="0">
                <a:latin typeface="Arial MT"/>
                <a:cs typeface="Arial MT"/>
              </a:rPr>
              <a:t>In 2-D </a:t>
            </a:r>
            <a:r>
              <a:rPr sz="2000" dirty="0">
                <a:latin typeface="Arial MT"/>
                <a:cs typeface="Arial MT"/>
              </a:rPr>
              <a:t>cases, </a:t>
            </a:r>
            <a:r>
              <a:rPr sz="2000" spc="-5" dirty="0">
                <a:latin typeface="Arial MT"/>
                <a:cs typeface="Arial MT"/>
              </a:rPr>
              <a:t>typical internal </a:t>
            </a:r>
            <a:r>
              <a:rPr sz="2000" dirty="0">
                <a:latin typeface="Arial MT"/>
                <a:cs typeface="Arial MT"/>
              </a:rPr>
              <a:t>loads </a:t>
            </a:r>
            <a:r>
              <a:rPr sz="2000" spc="-5" dirty="0">
                <a:latin typeface="Arial MT"/>
                <a:cs typeface="Arial MT"/>
              </a:rPr>
              <a:t>are </a:t>
            </a:r>
            <a:r>
              <a:rPr sz="2000" u="sng" spc="-5" dirty="0">
                <a:solidFill>
                  <a:srgbClr val="0000FF"/>
                </a:solidFill>
                <a:uFill>
                  <a:solidFill>
                    <a:srgbClr val="0000FF"/>
                  </a:solidFill>
                </a:uFill>
                <a:latin typeface="Arial MT"/>
                <a:cs typeface="Arial MT"/>
              </a:rPr>
              <a:t>normal </a:t>
            </a:r>
            <a:r>
              <a:rPr sz="2000" spc="-545" dirty="0">
                <a:solidFill>
                  <a:srgbClr val="0000FF"/>
                </a:solidFill>
                <a:latin typeface="Arial MT"/>
                <a:cs typeface="Arial MT"/>
              </a:rPr>
              <a:t> </a:t>
            </a:r>
            <a:r>
              <a:rPr sz="2000" dirty="0">
                <a:latin typeface="Arial MT"/>
                <a:cs typeface="Arial MT"/>
              </a:rPr>
              <a:t>or axial </a:t>
            </a:r>
            <a:r>
              <a:rPr sz="2000" spc="-5" dirty="0">
                <a:latin typeface="Arial MT"/>
                <a:cs typeface="Arial MT"/>
              </a:rPr>
              <a:t>forces </a:t>
            </a:r>
            <a:r>
              <a:rPr sz="2000" dirty="0">
                <a:latin typeface="Arial MT"/>
                <a:cs typeface="Arial MT"/>
              </a:rPr>
              <a:t>(</a:t>
            </a:r>
            <a:r>
              <a:rPr sz="2000" dirty="0">
                <a:solidFill>
                  <a:srgbClr val="0000FF"/>
                </a:solidFill>
                <a:latin typeface="Arial MT"/>
                <a:cs typeface="Arial MT"/>
              </a:rPr>
              <a:t>N, </a:t>
            </a:r>
            <a:r>
              <a:rPr sz="2000" spc="-5" dirty="0">
                <a:latin typeface="Arial MT"/>
                <a:cs typeface="Arial MT"/>
              </a:rPr>
              <a:t>acting </a:t>
            </a:r>
            <a:r>
              <a:rPr sz="2000" dirty="0">
                <a:latin typeface="Arial MT"/>
                <a:cs typeface="Arial MT"/>
              </a:rPr>
              <a:t>perpendicular </a:t>
            </a:r>
            <a:r>
              <a:rPr sz="2000" spc="-5" dirty="0">
                <a:latin typeface="Arial MT"/>
                <a:cs typeface="Arial MT"/>
              </a:rPr>
              <a:t>to the </a:t>
            </a:r>
            <a:r>
              <a:rPr sz="2000" dirty="0">
                <a:latin typeface="Arial MT"/>
                <a:cs typeface="Arial MT"/>
              </a:rPr>
              <a:t> </a:t>
            </a:r>
            <a:r>
              <a:rPr sz="2000" spc="-5" dirty="0">
                <a:latin typeface="Arial MT"/>
                <a:cs typeface="Arial MT"/>
              </a:rPr>
              <a:t>section),</a:t>
            </a:r>
            <a:r>
              <a:rPr sz="2000" spc="-20" dirty="0">
                <a:latin typeface="Arial MT"/>
                <a:cs typeface="Arial MT"/>
              </a:rPr>
              <a:t> </a:t>
            </a:r>
            <a:r>
              <a:rPr sz="2000" u="sng" dirty="0">
                <a:solidFill>
                  <a:srgbClr val="0000FF"/>
                </a:solidFill>
                <a:uFill>
                  <a:solidFill>
                    <a:srgbClr val="0000FF"/>
                  </a:solidFill>
                </a:uFill>
                <a:latin typeface="Arial MT"/>
                <a:cs typeface="Arial MT"/>
              </a:rPr>
              <a:t>shear</a:t>
            </a:r>
            <a:r>
              <a:rPr sz="2000" spc="-10" dirty="0">
                <a:solidFill>
                  <a:srgbClr val="0000FF"/>
                </a:solidFill>
                <a:latin typeface="Arial MT"/>
                <a:cs typeface="Arial MT"/>
              </a:rPr>
              <a:t> </a:t>
            </a:r>
            <a:r>
              <a:rPr sz="2000" spc="-5" dirty="0">
                <a:latin typeface="Arial MT"/>
                <a:cs typeface="Arial MT"/>
              </a:rPr>
              <a:t>forces</a:t>
            </a:r>
            <a:r>
              <a:rPr sz="2000" spc="-10" dirty="0">
                <a:latin typeface="Arial MT"/>
                <a:cs typeface="Arial MT"/>
              </a:rPr>
              <a:t> </a:t>
            </a:r>
            <a:r>
              <a:rPr sz="2000" spc="-65" dirty="0">
                <a:latin typeface="Arial MT"/>
                <a:cs typeface="Arial MT"/>
              </a:rPr>
              <a:t>(</a:t>
            </a:r>
            <a:r>
              <a:rPr sz="2000" spc="-65" dirty="0">
                <a:solidFill>
                  <a:srgbClr val="0000FF"/>
                </a:solidFill>
                <a:latin typeface="Arial MT"/>
                <a:cs typeface="Arial MT"/>
              </a:rPr>
              <a:t>V</a:t>
            </a:r>
            <a:r>
              <a:rPr sz="2000" spc="-65" dirty="0">
                <a:latin typeface="Arial MT"/>
                <a:cs typeface="Arial MT"/>
              </a:rPr>
              <a:t>,</a:t>
            </a:r>
            <a:r>
              <a:rPr sz="2000" spc="-15" dirty="0">
                <a:latin typeface="Arial MT"/>
                <a:cs typeface="Arial MT"/>
              </a:rPr>
              <a:t> </a:t>
            </a:r>
            <a:r>
              <a:rPr sz="2000" spc="-5" dirty="0">
                <a:latin typeface="Arial MT"/>
                <a:cs typeface="Arial MT"/>
              </a:rPr>
              <a:t>acting</a:t>
            </a:r>
            <a:r>
              <a:rPr sz="2000" spc="-10" dirty="0">
                <a:latin typeface="Arial MT"/>
                <a:cs typeface="Arial MT"/>
              </a:rPr>
              <a:t> </a:t>
            </a:r>
            <a:r>
              <a:rPr sz="2000" dirty="0">
                <a:latin typeface="Arial MT"/>
                <a:cs typeface="Arial MT"/>
              </a:rPr>
              <a:t>along</a:t>
            </a:r>
            <a:r>
              <a:rPr sz="2000" spc="-10" dirty="0">
                <a:latin typeface="Arial MT"/>
                <a:cs typeface="Arial MT"/>
              </a:rPr>
              <a:t> </a:t>
            </a:r>
            <a:r>
              <a:rPr sz="2000" spc="-5" dirty="0">
                <a:latin typeface="Arial MT"/>
                <a:cs typeface="Arial MT"/>
              </a:rPr>
              <a:t>the </a:t>
            </a:r>
            <a:r>
              <a:rPr sz="2000" dirty="0">
                <a:latin typeface="Arial MT"/>
                <a:cs typeface="Arial MT"/>
              </a:rPr>
              <a:t> </a:t>
            </a:r>
            <a:r>
              <a:rPr sz="2000" spc="-5" dirty="0">
                <a:latin typeface="Arial MT"/>
                <a:cs typeface="Arial MT"/>
              </a:rPr>
              <a:t>surface),</a:t>
            </a:r>
            <a:r>
              <a:rPr sz="2000" spc="-20" dirty="0">
                <a:latin typeface="Arial MT"/>
                <a:cs typeface="Arial MT"/>
              </a:rPr>
              <a:t> </a:t>
            </a:r>
            <a:r>
              <a:rPr sz="2000" dirty="0">
                <a:latin typeface="Arial MT"/>
                <a:cs typeface="Arial MT"/>
              </a:rPr>
              <a:t>and</a:t>
            </a:r>
            <a:r>
              <a:rPr sz="2000" spc="-15" dirty="0">
                <a:latin typeface="Arial MT"/>
                <a:cs typeface="Arial MT"/>
              </a:rPr>
              <a:t> </a:t>
            </a:r>
            <a:r>
              <a:rPr sz="2000" spc="-5" dirty="0">
                <a:latin typeface="Arial MT"/>
                <a:cs typeface="Arial MT"/>
              </a:rPr>
              <a:t>the</a:t>
            </a:r>
            <a:r>
              <a:rPr sz="2000" spc="-10" dirty="0">
                <a:latin typeface="Arial MT"/>
                <a:cs typeface="Arial MT"/>
              </a:rPr>
              <a:t> </a:t>
            </a:r>
            <a:r>
              <a:rPr sz="2000" u="sng" dirty="0">
                <a:solidFill>
                  <a:srgbClr val="0000FF"/>
                </a:solidFill>
                <a:uFill>
                  <a:solidFill>
                    <a:srgbClr val="0000FF"/>
                  </a:solidFill>
                </a:uFill>
                <a:latin typeface="Arial MT"/>
                <a:cs typeface="Arial MT"/>
              </a:rPr>
              <a:t>bending</a:t>
            </a:r>
            <a:r>
              <a:rPr sz="2000" u="sng" spc="-15" dirty="0">
                <a:solidFill>
                  <a:srgbClr val="0000FF"/>
                </a:solidFill>
                <a:uFill>
                  <a:solidFill>
                    <a:srgbClr val="0000FF"/>
                  </a:solidFill>
                </a:uFill>
                <a:latin typeface="Arial MT"/>
                <a:cs typeface="Arial MT"/>
              </a:rPr>
              <a:t> </a:t>
            </a:r>
            <a:r>
              <a:rPr sz="2000" u="sng" spc="-5" dirty="0">
                <a:solidFill>
                  <a:srgbClr val="0000FF"/>
                </a:solidFill>
                <a:uFill>
                  <a:solidFill>
                    <a:srgbClr val="0000FF"/>
                  </a:solidFill>
                </a:uFill>
                <a:latin typeface="Arial MT"/>
                <a:cs typeface="Arial MT"/>
              </a:rPr>
              <a:t>moment</a:t>
            </a:r>
            <a:r>
              <a:rPr sz="2000" spc="-15" dirty="0">
                <a:solidFill>
                  <a:srgbClr val="0000FF"/>
                </a:solidFill>
                <a:latin typeface="Arial MT"/>
                <a:cs typeface="Arial MT"/>
              </a:rPr>
              <a:t> </a:t>
            </a:r>
            <a:r>
              <a:rPr sz="2000" spc="-5" dirty="0">
                <a:latin typeface="Arial MT"/>
                <a:cs typeface="Arial MT"/>
              </a:rPr>
              <a:t>(</a:t>
            </a:r>
            <a:r>
              <a:rPr sz="2000" spc="-5" dirty="0">
                <a:solidFill>
                  <a:srgbClr val="0000FF"/>
                </a:solidFill>
                <a:latin typeface="Arial MT"/>
                <a:cs typeface="Arial MT"/>
              </a:rPr>
              <a:t>M</a:t>
            </a:r>
            <a:r>
              <a:rPr sz="2000" spc="-5" dirty="0">
                <a:latin typeface="Arial MT"/>
                <a:cs typeface="Arial MT"/>
              </a:rPr>
              <a:t>).</a:t>
            </a:r>
            <a:endParaRPr sz="2000">
              <a:latin typeface="Arial MT"/>
              <a:cs typeface="Arial MT"/>
            </a:endParaRPr>
          </a:p>
        </p:txBody>
      </p:sp>
      <p:sp>
        <p:nvSpPr>
          <p:cNvPr id="26" name="object 26"/>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4" name="object 24"/>
          <p:cNvSpPr txBox="1"/>
          <p:nvPr/>
        </p:nvSpPr>
        <p:spPr>
          <a:xfrm>
            <a:off x="847089" y="5061203"/>
            <a:ext cx="7555230" cy="939800"/>
          </a:xfrm>
          <a:prstGeom prst="rect">
            <a:avLst/>
          </a:prstGeom>
        </p:spPr>
        <p:txBody>
          <a:bodyPr vert="horz" wrap="square" lIns="0" tIns="12700" rIns="0" bIns="0" rtlCol="0">
            <a:spAutoFit/>
          </a:bodyPr>
          <a:lstStyle/>
          <a:p>
            <a:pPr marL="12700" marR="5080" algn="just">
              <a:lnSpc>
                <a:spcPct val="100000"/>
              </a:lnSpc>
              <a:spcBef>
                <a:spcPts val="100"/>
              </a:spcBef>
            </a:pPr>
            <a:r>
              <a:rPr sz="2000" dirty="0">
                <a:latin typeface="Arial MT"/>
                <a:cs typeface="Arial MT"/>
              </a:rPr>
              <a:t>The</a:t>
            </a:r>
            <a:r>
              <a:rPr sz="2000" spc="-15" dirty="0">
                <a:latin typeface="Arial MT"/>
                <a:cs typeface="Arial MT"/>
              </a:rPr>
              <a:t> </a:t>
            </a:r>
            <a:r>
              <a:rPr sz="2000" dirty="0">
                <a:latin typeface="Arial MT"/>
                <a:cs typeface="Arial MT"/>
              </a:rPr>
              <a:t>loads</a:t>
            </a:r>
            <a:r>
              <a:rPr sz="2000" spc="-10" dirty="0">
                <a:latin typeface="Arial MT"/>
                <a:cs typeface="Arial MT"/>
              </a:rPr>
              <a:t> </a:t>
            </a:r>
            <a:r>
              <a:rPr sz="2000" dirty="0">
                <a:latin typeface="Arial MT"/>
                <a:cs typeface="Arial MT"/>
              </a:rPr>
              <a:t>on</a:t>
            </a:r>
            <a:r>
              <a:rPr sz="2000" spc="-10" dirty="0">
                <a:latin typeface="Arial MT"/>
                <a:cs typeface="Arial MT"/>
              </a:rPr>
              <a:t> </a:t>
            </a:r>
            <a:r>
              <a:rPr sz="2000" spc="-5" dirty="0">
                <a:latin typeface="Arial MT"/>
                <a:cs typeface="Arial MT"/>
              </a:rPr>
              <a:t>the</a:t>
            </a:r>
            <a:r>
              <a:rPr sz="2000" spc="-15" dirty="0">
                <a:latin typeface="Arial MT"/>
                <a:cs typeface="Arial MT"/>
              </a:rPr>
              <a:t> </a:t>
            </a:r>
            <a:r>
              <a:rPr sz="2000" spc="-5" dirty="0">
                <a:latin typeface="Arial MT"/>
                <a:cs typeface="Arial MT"/>
              </a:rPr>
              <a:t>left</a:t>
            </a:r>
            <a:r>
              <a:rPr sz="2000" spc="-15" dirty="0">
                <a:latin typeface="Arial MT"/>
                <a:cs typeface="Arial MT"/>
              </a:rPr>
              <a:t> </a:t>
            </a:r>
            <a:r>
              <a:rPr sz="2000" dirty="0">
                <a:latin typeface="Arial MT"/>
                <a:cs typeface="Arial MT"/>
              </a:rPr>
              <a:t>and</a:t>
            </a:r>
            <a:r>
              <a:rPr sz="2000" spc="-10" dirty="0">
                <a:latin typeface="Arial MT"/>
                <a:cs typeface="Arial MT"/>
              </a:rPr>
              <a:t> </a:t>
            </a:r>
            <a:r>
              <a:rPr sz="2000" dirty="0">
                <a:latin typeface="Arial MT"/>
                <a:cs typeface="Arial MT"/>
              </a:rPr>
              <a:t>right</a:t>
            </a:r>
            <a:r>
              <a:rPr sz="2000" spc="-15" dirty="0">
                <a:latin typeface="Arial MT"/>
                <a:cs typeface="Arial MT"/>
              </a:rPr>
              <a:t> </a:t>
            </a:r>
            <a:r>
              <a:rPr sz="2000" dirty="0">
                <a:latin typeface="Arial MT"/>
                <a:cs typeface="Arial MT"/>
              </a:rPr>
              <a:t>sides</a:t>
            </a:r>
            <a:r>
              <a:rPr sz="2000" spc="-15" dirty="0">
                <a:latin typeface="Arial MT"/>
                <a:cs typeface="Arial MT"/>
              </a:rPr>
              <a:t> </a:t>
            </a:r>
            <a:r>
              <a:rPr sz="2000" dirty="0">
                <a:latin typeface="Arial MT"/>
                <a:cs typeface="Arial MT"/>
              </a:rPr>
              <a:t>of</a:t>
            </a:r>
            <a:r>
              <a:rPr sz="2000" spc="-15" dirty="0">
                <a:latin typeface="Arial MT"/>
                <a:cs typeface="Arial MT"/>
              </a:rPr>
              <a:t> </a:t>
            </a:r>
            <a:r>
              <a:rPr sz="2000" spc="-5" dirty="0">
                <a:latin typeface="Arial MT"/>
                <a:cs typeface="Arial MT"/>
              </a:rPr>
              <a:t>the</a:t>
            </a:r>
            <a:r>
              <a:rPr sz="2000" spc="-10" dirty="0">
                <a:latin typeface="Arial MT"/>
                <a:cs typeface="Arial MT"/>
              </a:rPr>
              <a:t> </a:t>
            </a:r>
            <a:r>
              <a:rPr sz="2000" spc="-5" dirty="0">
                <a:latin typeface="Arial MT"/>
                <a:cs typeface="Arial MT"/>
              </a:rPr>
              <a:t>section</a:t>
            </a:r>
            <a:r>
              <a:rPr sz="2000" spc="-10" dirty="0">
                <a:latin typeface="Arial MT"/>
                <a:cs typeface="Arial MT"/>
              </a:rPr>
              <a:t> </a:t>
            </a:r>
            <a:r>
              <a:rPr sz="2000" dirty="0">
                <a:latin typeface="Arial MT"/>
                <a:cs typeface="Arial MT"/>
              </a:rPr>
              <a:t>at</a:t>
            </a:r>
            <a:r>
              <a:rPr sz="2000" spc="-20" dirty="0">
                <a:latin typeface="Arial MT"/>
                <a:cs typeface="Arial MT"/>
              </a:rPr>
              <a:t> </a:t>
            </a:r>
            <a:r>
              <a:rPr sz="2000" dirty="0">
                <a:latin typeface="Arial MT"/>
                <a:cs typeface="Arial MT"/>
              </a:rPr>
              <a:t>C </a:t>
            </a:r>
            <a:r>
              <a:rPr sz="2000" spc="-5" dirty="0">
                <a:solidFill>
                  <a:srgbClr val="0000FF"/>
                </a:solidFill>
                <a:latin typeface="Arial MT"/>
                <a:cs typeface="Arial MT"/>
              </a:rPr>
              <a:t>are</a:t>
            </a:r>
            <a:r>
              <a:rPr sz="2000" spc="-10" dirty="0">
                <a:solidFill>
                  <a:srgbClr val="0000FF"/>
                </a:solidFill>
                <a:latin typeface="Arial MT"/>
                <a:cs typeface="Arial MT"/>
              </a:rPr>
              <a:t> </a:t>
            </a:r>
            <a:r>
              <a:rPr sz="2000" dirty="0">
                <a:solidFill>
                  <a:srgbClr val="0000FF"/>
                </a:solidFill>
                <a:latin typeface="Arial MT"/>
                <a:cs typeface="Arial MT"/>
              </a:rPr>
              <a:t>equal in </a:t>
            </a:r>
            <a:r>
              <a:rPr sz="2000" spc="-545" dirty="0">
                <a:solidFill>
                  <a:srgbClr val="0000FF"/>
                </a:solidFill>
                <a:latin typeface="Arial MT"/>
                <a:cs typeface="Arial MT"/>
              </a:rPr>
              <a:t> </a:t>
            </a:r>
            <a:r>
              <a:rPr sz="2000" spc="-5" dirty="0">
                <a:solidFill>
                  <a:srgbClr val="0000FF"/>
                </a:solidFill>
                <a:latin typeface="Arial MT"/>
                <a:cs typeface="Arial MT"/>
              </a:rPr>
              <a:t>magnitude </a:t>
            </a:r>
            <a:r>
              <a:rPr sz="2000" dirty="0">
                <a:latin typeface="Arial MT"/>
                <a:cs typeface="Arial MT"/>
              </a:rPr>
              <a:t>but </a:t>
            </a:r>
            <a:r>
              <a:rPr sz="2000" u="sng" spc="-5" dirty="0">
                <a:solidFill>
                  <a:srgbClr val="0000FF"/>
                </a:solidFill>
                <a:uFill>
                  <a:solidFill>
                    <a:srgbClr val="0000FF"/>
                  </a:solidFill>
                </a:uFill>
                <a:latin typeface="Arial MT"/>
                <a:cs typeface="Arial MT"/>
              </a:rPr>
              <a:t>opposite</a:t>
            </a:r>
            <a:r>
              <a:rPr sz="2000" spc="-5" dirty="0">
                <a:solidFill>
                  <a:srgbClr val="0000FF"/>
                </a:solidFill>
                <a:latin typeface="Arial MT"/>
                <a:cs typeface="Arial MT"/>
              </a:rPr>
              <a:t> </a:t>
            </a:r>
            <a:r>
              <a:rPr sz="2000" dirty="0">
                <a:latin typeface="Arial MT"/>
                <a:cs typeface="Arial MT"/>
              </a:rPr>
              <a:t>in </a:t>
            </a:r>
            <a:r>
              <a:rPr sz="2000" spc="-5" dirty="0">
                <a:latin typeface="Arial MT"/>
                <a:cs typeface="Arial MT"/>
              </a:rPr>
              <a:t>direction.</a:t>
            </a:r>
            <a:r>
              <a:rPr sz="2000" dirty="0">
                <a:latin typeface="Arial MT"/>
                <a:cs typeface="Arial MT"/>
              </a:rPr>
              <a:t> This is because when </a:t>
            </a:r>
            <a:r>
              <a:rPr sz="2000" spc="-5" dirty="0">
                <a:latin typeface="Arial MT"/>
                <a:cs typeface="Arial MT"/>
              </a:rPr>
              <a:t>the two </a:t>
            </a:r>
            <a:r>
              <a:rPr sz="2000" spc="-545" dirty="0">
                <a:latin typeface="Arial MT"/>
                <a:cs typeface="Arial MT"/>
              </a:rPr>
              <a:t> </a:t>
            </a:r>
            <a:r>
              <a:rPr sz="2000" dirty="0">
                <a:latin typeface="Arial MT"/>
                <a:cs typeface="Arial MT"/>
              </a:rPr>
              <a:t>sides</a:t>
            </a:r>
            <a:r>
              <a:rPr sz="2000" spc="-10" dirty="0">
                <a:latin typeface="Arial MT"/>
                <a:cs typeface="Arial MT"/>
              </a:rPr>
              <a:t> </a:t>
            </a:r>
            <a:r>
              <a:rPr sz="2000" spc="-5" dirty="0">
                <a:latin typeface="Arial MT"/>
                <a:cs typeface="Arial MT"/>
              </a:rPr>
              <a:t>are</a:t>
            </a:r>
            <a:r>
              <a:rPr sz="2000" spc="-10" dirty="0">
                <a:latin typeface="Arial MT"/>
                <a:cs typeface="Arial MT"/>
              </a:rPr>
              <a:t> </a:t>
            </a:r>
            <a:r>
              <a:rPr sz="2000" spc="-5" dirty="0">
                <a:latin typeface="Arial MT"/>
                <a:cs typeface="Arial MT"/>
              </a:rPr>
              <a:t>reconnected,</a:t>
            </a:r>
            <a:r>
              <a:rPr sz="2000" spc="-15" dirty="0">
                <a:latin typeface="Arial MT"/>
                <a:cs typeface="Arial MT"/>
              </a:rPr>
              <a:t> </a:t>
            </a:r>
            <a:r>
              <a:rPr sz="2000" spc="-5" dirty="0">
                <a:latin typeface="Arial MT"/>
                <a:cs typeface="Arial MT"/>
              </a:rPr>
              <a:t>the </a:t>
            </a:r>
            <a:r>
              <a:rPr sz="2000" dirty="0">
                <a:latin typeface="Arial MT"/>
                <a:cs typeface="Arial MT"/>
              </a:rPr>
              <a:t>net</a:t>
            </a:r>
            <a:r>
              <a:rPr sz="2000" spc="-15" dirty="0">
                <a:latin typeface="Arial MT"/>
                <a:cs typeface="Arial MT"/>
              </a:rPr>
              <a:t> </a:t>
            </a:r>
            <a:r>
              <a:rPr sz="2000" dirty="0">
                <a:latin typeface="Arial MT"/>
                <a:cs typeface="Arial MT"/>
              </a:rPr>
              <a:t>loads</a:t>
            </a:r>
            <a:r>
              <a:rPr sz="2000" spc="-10" dirty="0">
                <a:latin typeface="Arial MT"/>
                <a:cs typeface="Arial MT"/>
              </a:rPr>
              <a:t> </a:t>
            </a:r>
            <a:r>
              <a:rPr sz="2000" spc="-5" dirty="0">
                <a:latin typeface="Arial MT"/>
                <a:cs typeface="Arial MT"/>
              </a:rPr>
              <a:t>are zero</a:t>
            </a:r>
            <a:r>
              <a:rPr sz="2000" spc="-10" dirty="0">
                <a:latin typeface="Arial MT"/>
                <a:cs typeface="Arial MT"/>
              </a:rPr>
              <a:t> </a:t>
            </a:r>
            <a:r>
              <a:rPr sz="2000" dirty="0">
                <a:latin typeface="Arial MT"/>
                <a:cs typeface="Arial MT"/>
              </a:rPr>
              <a:t>at</a:t>
            </a:r>
            <a:r>
              <a:rPr sz="2000" spc="-15" dirty="0">
                <a:latin typeface="Arial MT"/>
                <a:cs typeface="Arial MT"/>
              </a:rPr>
              <a:t> </a:t>
            </a:r>
            <a:r>
              <a:rPr sz="2000" spc="-5" dirty="0">
                <a:latin typeface="Arial MT"/>
                <a:cs typeface="Arial MT"/>
              </a:rPr>
              <a:t>the section.</a:t>
            </a:r>
            <a:endParaRPr sz="2000">
              <a:latin typeface="Arial MT"/>
              <a:cs typeface="Arial MT"/>
            </a:endParaRPr>
          </a:p>
        </p:txBody>
      </p:sp>
      <p:sp>
        <p:nvSpPr>
          <p:cNvPr id="25" name="object 25"/>
          <p:cNvSpPr txBox="1"/>
          <p:nvPr/>
        </p:nvSpPr>
        <p:spPr>
          <a:xfrm>
            <a:off x="342900" y="312737"/>
            <a:ext cx="8686800" cy="457200"/>
          </a:xfrm>
          <a:prstGeom prst="rect">
            <a:avLst/>
          </a:prstGeom>
          <a:solidFill>
            <a:srgbClr val="D2CFDB"/>
          </a:solidFill>
          <a:ln w="9525">
            <a:solidFill>
              <a:srgbClr val="384868"/>
            </a:solidFill>
          </a:ln>
        </p:spPr>
        <p:txBody>
          <a:bodyPr vert="horz" wrap="square" lIns="0" tIns="1905" rIns="0" bIns="0" rtlCol="0">
            <a:spAutoFit/>
          </a:bodyPr>
          <a:lstStyle/>
          <a:p>
            <a:pPr marL="91440">
              <a:lnSpc>
                <a:spcPct val="100000"/>
              </a:lnSpc>
              <a:spcBef>
                <a:spcPts val="15"/>
              </a:spcBef>
            </a:pPr>
            <a:r>
              <a:rPr sz="2800" dirty="0">
                <a:solidFill>
                  <a:srgbClr val="BE5F00"/>
                </a:solidFill>
                <a:latin typeface="Arial MT"/>
                <a:cs typeface="Arial MT"/>
              </a:rPr>
              <a:t>Internal</a:t>
            </a:r>
            <a:r>
              <a:rPr sz="2800" spc="-5" dirty="0">
                <a:solidFill>
                  <a:srgbClr val="BE5F00"/>
                </a:solidFill>
                <a:latin typeface="Arial MT"/>
                <a:cs typeface="Arial MT"/>
              </a:rPr>
              <a:t> </a:t>
            </a:r>
            <a:r>
              <a:rPr sz="2800" dirty="0">
                <a:solidFill>
                  <a:srgbClr val="BE5F00"/>
                </a:solidFill>
                <a:latin typeface="Arial MT"/>
                <a:cs typeface="Arial MT"/>
              </a:rPr>
              <a:t>Forces</a:t>
            </a:r>
            <a:r>
              <a:rPr sz="2800" spc="-5" dirty="0">
                <a:solidFill>
                  <a:srgbClr val="BE5F00"/>
                </a:solidFill>
                <a:latin typeface="Arial MT"/>
                <a:cs typeface="Arial MT"/>
              </a:rPr>
              <a:t> </a:t>
            </a:r>
            <a:r>
              <a:rPr sz="2800" dirty="0">
                <a:solidFill>
                  <a:srgbClr val="BE5F00"/>
                </a:solidFill>
                <a:latin typeface="Arial MT"/>
                <a:cs typeface="Arial MT"/>
              </a:rPr>
              <a:t>Developed in Structural Members</a:t>
            </a:r>
            <a:endParaRPr sz="2800">
              <a:latin typeface="Arial MT"/>
              <a:cs typeface="Arial M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227137"/>
            <a:ext cx="8006080" cy="5631180"/>
            <a:chOff x="-4762" y="1227137"/>
            <a:chExt cx="8006080" cy="563118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1142999" y="1227137"/>
              <a:ext cx="6858000" cy="1425575"/>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Segment</a:t>
            </a:r>
            <a:r>
              <a:rPr sz="2800" spc="-30" dirty="0">
                <a:solidFill>
                  <a:srgbClr val="BE5F00"/>
                </a:solidFill>
                <a:latin typeface="Arial MT"/>
                <a:cs typeface="Arial MT"/>
              </a:rPr>
              <a:t> </a:t>
            </a:r>
            <a:r>
              <a:rPr sz="2800" dirty="0">
                <a:solidFill>
                  <a:srgbClr val="BE5F00"/>
                </a:solidFill>
                <a:latin typeface="Arial MT"/>
                <a:cs typeface="Arial MT"/>
              </a:rPr>
              <a:t>Sign</a:t>
            </a:r>
            <a:r>
              <a:rPr sz="2800" spc="-20" dirty="0">
                <a:solidFill>
                  <a:srgbClr val="BE5F00"/>
                </a:solidFill>
                <a:latin typeface="Arial MT"/>
                <a:cs typeface="Arial MT"/>
              </a:rPr>
              <a:t> </a:t>
            </a:r>
            <a:r>
              <a:rPr sz="2800" dirty="0">
                <a:solidFill>
                  <a:srgbClr val="BE5F00"/>
                </a:solidFill>
                <a:latin typeface="Arial MT"/>
                <a:cs typeface="Arial MT"/>
              </a:rPr>
              <a:t>Convention</a:t>
            </a:r>
            <a:endParaRPr sz="2800">
              <a:latin typeface="Arial MT"/>
              <a:cs typeface="Arial MT"/>
            </a:endParaRPr>
          </a:p>
        </p:txBody>
      </p:sp>
      <p:sp>
        <p:nvSpPr>
          <p:cNvPr id="21" name="object 21"/>
          <p:cNvSpPr txBox="1"/>
          <p:nvPr/>
        </p:nvSpPr>
        <p:spPr>
          <a:xfrm>
            <a:off x="2660014" y="2660396"/>
            <a:ext cx="3789679"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Arial MT"/>
                <a:cs typeface="Arial MT"/>
              </a:rPr>
              <a:t>Positive</a:t>
            </a:r>
            <a:r>
              <a:rPr sz="2400" spc="-10" dirty="0">
                <a:latin typeface="Arial MT"/>
                <a:cs typeface="Arial MT"/>
              </a:rPr>
              <a:t> </a:t>
            </a:r>
            <a:r>
              <a:rPr sz="2400" spc="-5" dirty="0">
                <a:latin typeface="Arial MT"/>
                <a:cs typeface="Arial MT"/>
              </a:rPr>
              <a:t>internal </a:t>
            </a:r>
            <a:r>
              <a:rPr sz="2400" dirty="0">
                <a:latin typeface="Arial MT"/>
                <a:cs typeface="Arial MT"/>
              </a:rPr>
              <a:t>shear</a:t>
            </a:r>
            <a:r>
              <a:rPr sz="2400" spc="-10" dirty="0">
                <a:latin typeface="Arial MT"/>
                <a:cs typeface="Arial MT"/>
              </a:rPr>
              <a:t> </a:t>
            </a:r>
            <a:r>
              <a:rPr sz="2400" spc="-5" dirty="0">
                <a:latin typeface="Arial MT"/>
                <a:cs typeface="Arial MT"/>
              </a:rPr>
              <a:t>force</a:t>
            </a:r>
            <a:endParaRPr sz="2400">
              <a:latin typeface="Arial MT"/>
              <a:cs typeface="Arial MT"/>
            </a:endParaRPr>
          </a:p>
        </p:txBody>
      </p:sp>
      <p:sp>
        <p:nvSpPr>
          <p:cNvPr id="22" name="object 22"/>
          <p:cNvSpPr txBox="1"/>
          <p:nvPr/>
        </p:nvSpPr>
        <p:spPr>
          <a:xfrm>
            <a:off x="2663189" y="5068316"/>
            <a:ext cx="3366770"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Arial MT"/>
                <a:cs typeface="Arial MT"/>
              </a:rPr>
              <a:t>Positive</a:t>
            </a:r>
            <a:r>
              <a:rPr sz="2400" spc="-25" dirty="0">
                <a:latin typeface="Arial MT"/>
                <a:cs typeface="Arial MT"/>
              </a:rPr>
              <a:t> </a:t>
            </a:r>
            <a:r>
              <a:rPr sz="2400" spc="-5" dirty="0">
                <a:latin typeface="Arial MT"/>
                <a:cs typeface="Arial MT"/>
              </a:rPr>
              <a:t>internal</a:t>
            </a:r>
            <a:r>
              <a:rPr sz="2400" spc="-15" dirty="0">
                <a:latin typeface="Arial MT"/>
                <a:cs typeface="Arial MT"/>
              </a:rPr>
              <a:t> </a:t>
            </a:r>
            <a:r>
              <a:rPr sz="2400" dirty="0">
                <a:latin typeface="Arial MT"/>
                <a:cs typeface="Arial MT"/>
              </a:rPr>
              <a:t>moment</a:t>
            </a:r>
            <a:endParaRPr sz="2400">
              <a:latin typeface="Arial MT"/>
              <a:cs typeface="Arial MT"/>
            </a:endParaRPr>
          </a:p>
        </p:txBody>
      </p:sp>
      <p:pic>
        <p:nvPicPr>
          <p:cNvPr id="23" name="object 23"/>
          <p:cNvPicPr/>
          <p:nvPr/>
        </p:nvPicPr>
        <p:blipFill>
          <a:blip r:embed="rId5" cstate="print"/>
          <a:stretch>
            <a:fillRect/>
          </a:stretch>
        </p:blipFill>
        <p:spPr>
          <a:xfrm>
            <a:off x="1143000" y="3686175"/>
            <a:ext cx="6858000" cy="1219200"/>
          </a:xfrm>
          <a:prstGeom prst="rect">
            <a:avLst/>
          </a:prstGeom>
        </p:spPr>
      </p:pic>
      <p:sp>
        <p:nvSpPr>
          <p:cNvPr id="24" name="object 24"/>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190625"/>
            <a:ext cx="6626225" cy="5667375"/>
            <a:chOff x="-4762" y="1190625"/>
            <a:chExt cx="6626225" cy="5667375"/>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2362199" y="1190625"/>
              <a:ext cx="4259262" cy="2951162"/>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Left</a:t>
            </a:r>
            <a:r>
              <a:rPr sz="2800" spc="-25" dirty="0">
                <a:solidFill>
                  <a:srgbClr val="BE5F00"/>
                </a:solidFill>
                <a:latin typeface="Arial MT"/>
                <a:cs typeface="Arial MT"/>
              </a:rPr>
              <a:t> </a:t>
            </a:r>
            <a:r>
              <a:rPr sz="2800" dirty="0">
                <a:solidFill>
                  <a:srgbClr val="BE5F00"/>
                </a:solidFill>
                <a:latin typeface="Arial MT"/>
                <a:cs typeface="Arial MT"/>
              </a:rPr>
              <a:t>Segment</a:t>
            </a:r>
            <a:r>
              <a:rPr sz="2800" spc="-25" dirty="0">
                <a:solidFill>
                  <a:srgbClr val="BE5F00"/>
                </a:solidFill>
                <a:latin typeface="Arial MT"/>
                <a:cs typeface="Arial MT"/>
              </a:rPr>
              <a:t> </a:t>
            </a:r>
            <a:r>
              <a:rPr sz="2800" dirty="0">
                <a:solidFill>
                  <a:srgbClr val="BE5F00"/>
                </a:solidFill>
                <a:latin typeface="Arial MT"/>
                <a:cs typeface="Arial MT"/>
              </a:rPr>
              <a:t>Sign</a:t>
            </a:r>
            <a:r>
              <a:rPr sz="2800" spc="-10" dirty="0">
                <a:solidFill>
                  <a:srgbClr val="BE5F00"/>
                </a:solidFill>
                <a:latin typeface="Arial MT"/>
                <a:cs typeface="Arial MT"/>
              </a:rPr>
              <a:t> </a:t>
            </a:r>
            <a:r>
              <a:rPr sz="2800" dirty="0">
                <a:solidFill>
                  <a:srgbClr val="BE5F00"/>
                </a:solidFill>
                <a:latin typeface="Arial MT"/>
                <a:cs typeface="Arial MT"/>
              </a:rPr>
              <a:t>Convention</a:t>
            </a:r>
            <a:endParaRPr sz="2800">
              <a:latin typeface="Arial MT"/>
              <a:cs typeface="Arial MT"/>
            </a:endParaRPr>
          </a:p>
        </p:txBody>
      </p:sp>
      <p:sp>
        <p:nvSpPr>
          <p:cNvPr id="22" name="object 22"/>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1" name="object 21"/>
          <p:cNvSpPr txBox="1"/>
          <p:nvPr/>
        </p:nvSpPr>
        <p:spPr>
          <a:xfrm>
            <a:off x="1180464" y="4655820"/>
            <a:ext cx="6890384" cy="1244600"/>
          </a:xfrm>
          <a:prstGeom prst="rect">
            <a:avLst/>
          </a:prstGeom>
        </p:spPr>
        <p:txBody>
          <a:bodyPr vert="horz" wrap="square" lIns="0" tIns="12700" rIns="0" bIns="0" rtlCol="0">
            <a:spAutoFit/>
          </a:bodyPr>
          <a:lstStyle/>
          <a:p>
            <a:pPr marL="12700">
              <a:lnSpc>
                <a:spcPct val="100000"/>
              </a:lnSpc>
              <a:spcBef>
                <a:spcPts val="100"/>
              </a:spcBef>
            </a:pPr>
            <a:r>
              <a:rPr sz="2000" dirty="0">
                <a:latin typeface="Arial MT"/>
                <a:cs typeface="Arial MT"/>
              </a:rPr>
              <a:t>FBD</a:t>
            </a:r>
            <a:r>
              <a:rPr sz="2000" spc="-20" dirty="0">
                <a:latin typeface="Arial MT"/>
                <a:cs typeface="Arial MT"/>
              </a:rPr>
              <a:t> </a:t>
            </a:r>
            <a:r>
              <a:rPr sz="2000" dirty="0">
                <a:latin typeface="Arial MT"/>
                <a:cs typeface="Arial MT"/>
              </a:rPr>
              <a:t>of</a:t>
            </a:r>
            <a:r>
              <a:rPr sz="2000" spc="-30" dirty="0">
                <a:latin typeface="Arial MT"/>
                <a:cs typeface="Arial MT"/>
              </a:rPr>
              <a:t> </a:t>
            </a:r>
            <a:r>
              <a:rPr sz="2000" b="1" i="1" spc="-5" dirty="0">
                <a:solidFill>
                  <a:srgbClr val="FF0000"/>
                </a:solidFill>
                <a:latin typeface="Arial"/>
                <a:cs typeface="Arial"/>
              </a:rPr>
              <a:t>left</a:t>
            </a:r>
            <a:r>
              <a:rPr sz="2000" b="1" i="1" spc="-25" dirty="0">
                <a:solidFill>
                  <a:srgbClr val="FF0000"/>
                </a:solidFill>
                <a:latin typeface="Arial"/>
                <a:cs typeface="Arial"/>
              </a:rPr>
              <a:t> </a:t>
            </a:r>
            <a:r>
              <a:rPr sz="2000" spc="-5" dirty="0">
                <a:latin typeface="Arial MT"/>
                <a:cs typeface="Arial MT"/>
              </a:rPr>
              <a:t>segment:</a:t>
            </a:r>
            <a:endParaRPr sz="2000">
              <a:latin typeface="Arial MT"/>
              <a:cs typeface="Arial MT"/>
            </a:endParaRPr>
          </a:p>
          <a:p>
            <a:pPr marL="12700" marR="5080">
              <a:lnSpc>
                <a:spcPct val="100000"/>
              </a:lnSpc>
            </a:pPr>
            <a:r>
              <a:rPr sz="2000" dirty="0">
                <a:latin typeface="Arial MT"/>
                <a:cs typeface="Arial MT"/>
              </a:rPr>
              <a:t>The unknowns </a:t>
            </a:r>
            <a:r>
              <a:rPr sz="2000" b="1" dirty="0">
                <a:latin typeface="Arial"/>
                <a:cs typeface="Arial"/>
              </a:rPr>
              <a:t>V </a:t>
            </a:r>
            <a:r>
              <a:rPr sz="2000" dirty="0">
                <a:latin typeface="Arial MT"/>
                <a:cs typeface="Arial MT"/>
              </a:rPr>
              <a:t>and </a:t>
            </a:r>
            <a:r>
              <a:rPr sz="2000" b="1" dirty="0">
                <a:latin typeface="Arial"/>
                <a:cs typeface="Arial"/>
              </a:rPr>
              <a:t>M </a:t>
            </a:r>
            <a:r>
              <a:rPr sz="2000" dirty="0">
                <a:latin typeface="Arial MT"/>
                <a:cs typeface="Arial MT"/>
              </a:rPr>
              <a:t>indicated </a:t>
            </a:r>
            <a:r>
              <a:rPr sz="2000" spc="-5" dirty="0">
                <a:latin typeface="Arial MT"/>
                <a:cs typeface="Arial MT"/>
              </a:rPr>
              <a:t>are acting </a:t>
            </a:r>
            <a:r>
              <a:rPr sz="2000" dirty="0">
                <a:latin typeface="Arial MT"/>
                <a:cs typeface="Arial MT"/>
              </a:rPr>
              <a:t>in </a:t>
            </a:r>
            <a:r>
              <a:rPr sz="2000" spc="-5" dirty="0">
                <a:latin typeface="Arial MT"/>
                <a:cs typeface="Arial MT"/>
              </a:rPr>
              <a:t>the </a:t>
            </a:r>
            <a:r>
              <a:rPr sz="2000" b="1" i="1" spc="-5" dirty="0">
                <a:solidFill>
                  <a:srgbClr val="FF0000"/>
                </a:solidFill>
                <a:latin typeface="Arial"/>
                <a:cs typeface="Arial"/>
              </a:rPr>
              <a:t>positive </a:t>
            </a:r>
            <a:r>
              <a:rPr sz="2000" b="1" i="1" dirty="0">
                <a:solidFill>
                  <a:srgbClr val="FF0000"/>
                </a:solidFill>
                <a:latin typeface="Arial"/>
                <a:cs typeface="Arial"/>
              </a:rPr>
              <a:t> sense</a:t>
            </a:r>
            <a:r>
              <a:rPr sz="2000" b="1" i="1" spc="-10" dirty="0">
                <a:solidFill>
                  <a:srgbClr val="FF0000"/>
                </a:solidFill>
                <a:latin typeface="Arial"/>
                <a:cs typeface="Arial"/>
              </a:rPr>
              <a:t> </a:t>
            </a:r>
            <a:r>
              <a:rPr sz="2000" dirty="0">
                <a:latin typeface="Arial MT"/>
                <a:cs typeface="Arial MT"/>
              </a:rPr>
              <a:t>on</a:t>
            </a:r>
            <a:r>
              <a:rPr sz="2000" spc="-10" dirty="0">
                <a:latin typeface="Arial MT"/>
                <a:cs typeface="Arial MT"/>
              </a:rPr>
              <a:t> </a:t>
            </a:r>
            <a:r>
              <a:rPr sz="2000" spc="-5" dirty="0">
                <a:latin typeface="Arial MT"/>
                <a:cs typeface="Arial MT"/>
              </a:rPr>
              <a:t>the</a:t>
            </a:r>
            <a:r>
              <a:rPr sz="2000" spc="-10" dirty="0">
                <a:latin typeface="Arial MT"/>
                <a:cs typeface="Arial MT"/>
              </a:rPr>
              <a:t> </a:t>
            </a:r>
            <a:r>
              <a:rPr sz="2000" spc="-5" dirty="0">
                <a:latin typeface="Arial MT"/>
                <a:cs typeface="Arial MT"/>
              </a:rPr>
              <a:t>right-hand</a:t>
            </a:r>
            <a:r>
              <a:rPr sz="2000" spc="-15" dirty="0">
                <a:latin typeface="Arial MT"/>
                <a:cs typeface="Arial MT"/>
              </a:rPr>
              <a:t> </a:t>
            </a:r>
            <a:r>
              <a:rPr sz="2000" spc="-5" dirty="0">
                <a:latin typeface="Arial MT"/>
                <a:cs typeface="Arial MT"/>
              </a:rPr>
              <a:t>face</a:t>
            </a:r>
            <a:r>
              <a:rPr sz="2000" spc="-10" dirty="0">
                <a:latin typeface="Arial MT"/>
                <a:cs typeface="Arial MT"/>
              </a:rPr>
              <a:t> </a:t>
            </a:r>
            <a:r>
              <a:rPr sz="2000" dirty="0">
                <a:latin typeface="Arial MT"/>
                <a:cs typeface="Arial MT"/>
              </a:rPr>
              <a:t>of</a:t>
            </a:r>
            <a:r>
              <a:rPr sz="2000" spc="-15" dirty="0">
                <a:latin typeface="Arial MT"/>
                <a:cs typeface="Arial MT"/>
              </a:rPr>
              <a:t> </a:t>
            </a:r>
            <a:r>
              <a:rPr sz="2000" spc="-5" dirty="0">
                <a:latin typeface="Arial MT"/>
                <a:cs typeface="Arial MT"/>
              </a:rPr>
              <a:t>the</a:t>
            </a:r>
            <a:r>
              <a:rPr sz="2000" spc="-15" dirty="0">
                <a:latin typeface="Arial MT"/>
                <a:cs typeface="Arial MT"/>
              </a:rPr>
              <a:t> </a:t>
            </a:r>
            <a:r>
              <a:rPr sz="2000" dirty="0">
                <a:latin typeface="Arial MT"/>
                <a:cs typeface="Arial MT"/>
              </a:rPr>
              <a:t>cut</a:t>
            </a:r>
            <a:r>
              <a:rPr sz="2000" spc="-15" dirty="0">
                <a:latin typeface="Arial MT"/>
                <a:cs typeface="Arial MT"/>
              </a:rPr>
              <a:t> </a:t>
            </a:r>
            <a:r>
              <a:rPr sz="2000" spc="-5" dirty="0">
                <a:latin typeface="Arial MT"/>
                <a:cs typeface="Arial MT"/>
              </a:rPr>
              <a:t>segment</a:t>
            </a:r>
            <a:r>
              <a:rPr sz="2000" spc="-15" dirty="0">
                <a:latin typeface="Arial MT"/>
                <a:cs typeface="Arial MT"/>
              </a:rPr>
              <a:t> </a:t>
            </a:r>
            <a:r>
              <a:rPr sz="2000" dirty="0">
                <a:latin typeface="Arial MT"/>
                <a:cs typeface="Arial MT"/>
              </a:rPr>
              <a:t>according</a:t>
            </a:r>
            <a:r>
              <a:rPr sz="2000" spc="-10" dirty="0">
                <a:latin typeface="Arial MT"/>
                <a:cs typeface="Arial MT"/>
              </a:rPr>
              <a:t> </a:t>
            </a:r>
            <a:r>
              <a:rPr sz="2000" spc="-5" dirty="0">
                <a:latin typeface="Arial MT"/>
                <a:cs typeface="Arial MT"/>
              </a:rPr>
              <a:t>to </a:t>
            </a:r>
            <a:r>
              <a:rPr sz="2000" spc="-545" dirty="0">
                <a:latin typeface="Arial MT"/>
                <a:cs typeface="Arial MT"/>
              </a:rPr>
              <a:t> </a:t>
            </a:r>
            <a:r>
              <a:rPr sz="2000" spc="-5" dirty="0">
                <a:latin typeface="Arial MT"/>
                <a:cs typeface="Arial MT"/>
              </a:rPr>
              <a:t>the</a:t>
            </a:r>
            <a:r>
              <a:rPr sz="2000" spc="-15" dirty="0">
                <a:latin typeface="Arial MT"/>
                <a:cs typeface="Arial MT"/>
              </a:rPr>
              <a:t> </a:t>
            </a:r>
            <a:r>
              <a:rPr sz="2000" dirty="0">
                <a:latin typeface="Arial MT"/>
                <a:cs typeface="Arial MT"/>
              </a:rPr>
              <a:t>established</a:t>
            </a:r>
            <a:r>
              <a:rPr sz="2000" spc="-10" dirty="0">
                <a:latin typeface="Arial MT"/>
                <a:cs typeface="Arial MT"/>
              </a:rPr>
              <a:t> </a:t>
            </a:r>
            <a:r>
              <a:rPr sz="2000" dirty="0">
                <a:latin typeface="Arial MT"/>
                <a:cs typeface="Arial MT"/>
              </a:rPr>
              <a:t>sign</a:t>
            </a:r>
            <a:r>
              <a:rPr sz="2000" spc="-10" dirty="0">
                <a:latin typeface="Arial MT"/>
                <a:cs typeface="Arial MT"/>
              </a:rPr>
              <a:t> </a:t>
            </a:r>
            <a:r>
              <a:rPr sz="2000" spc="-5" dirty="0">
                <a:latin typeface="Arial MT"/>
                <a:cs typeface="Arial MT"/>
              </a:rPr>
              <a:t>convention.</a:t>
            </a:r>
            <a:endParaRPr sz="2000">
              <a:latin typeface="Arial MT"/>
              <a:cs typeface="Arial M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276350"/>
            <a:ext cx="6492875" cy="5581650"/>
            <a:chOff x="-4762" y="1276350"/>
            <a:chExt cx="6492875" cy="558165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1808162" y="1276350"/>
              <a:ext cx="4679950" cy="2520950"/>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Right</a:t>
            </a:r>
            <a:r>
              <a:rPr sz="2800" spc="-25" dirty="0">
                <a:solidFill>
                  <a:srgbClr val="BE5F00"/>
                </a:solidFill>
                <a:latin typeface="Arial MT"/>
                <a:cs typeface="Arial MT"/>
              </a:rPr>
              <a:t> </a:t>
            </a:r>
            <a:r>
              <a:rPr sz="2800" dirty="0">
                <a:solidFill>
                  <a:srgbClr val="BE5F00"/>
                </a:solidFill>
                <a:latin typeface="Arial MT"/>
                <a:cs typeface="Arial MT"/>
              </a:rPr>
              <a:t>Segment</a:t>
            </a:r>
            <a:r>
              <a:rPr sz="2800" spc="-20" dirty="0">
                <a:solidFill>
                  <a:srgbClr val="BE5F00"/>
                </a:solidFill>
                <a:latin typeface="Arial MT"/>
                <a:cs typeface="Arial MT"/>
              </a:rPr>
              <a:t> </a:t>
            </a:r>
            <a:r>
              <a:rPr sz="2800" dirty="0">
                <a:solidFill>
                  <a:srgbClr val="BE5F00"/>
                </a:solidFill>
                <a:latin typeface="Arial MT"/>
                <a:cs typeface="Arial MT"/>
              </a:rPr>
              <a:t>Sign</a:t>
            </a:r>
            <a:r>
              <a:rPr sz="2800" spc="-15" dirty="0">
                <a:solidFill>
                  <a:srgbClr val="BE5F00"/>
                </a:solidFill>
                <a:latin typeface="Arial MT"/>
                <a:cs typeface="Arial MT"/>
              </a:rPr>
              <a:t> </a:t>
            </a:r>
            <a:r>
              <a:rPr sz="2800" dirty="0">
                <a:solidFill>
                  <a:srgbClr val="BE5F00"/>
                </a:solidFill>
                <a:latin typeface="Arial MT"/>
                <a:cs typeface="Arial MT"/>
              </a:rPr>
              <a:t>Convention</a:t>
            </a:r>
            <a:endParaRPr sz="2800">
              <a:latin typeface="Arial MT"/>
              <a:cs typeface="Arial MT"/>
            </a:endParaRPr>
          </a:p>
        </p:txBody>
      </p:sp>
      <p:sp>
        <p:nvSpPr>
          <p:cNvPr id="22" name="object 22"/>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1" name="object 21"/>
          <p:cNvSpPr txBox="1"/>
          <p:nvPr/>
        </p:nvSpPr>
        <p:spPr>
          <a:xfrm>
            <a:off x="1061403" y="4287011"/>
            <a:ext cx="6734809" cy="1244600"/>
          </a:xfrm>
          <a:prstGeom prst="rect">
            <a:avLst/>
          </a:prstGeom>
        </p:spPr>
        <p:txBody>
          <a:bodyPr vert="horz" wrap="square" lIns="0" tIns="12700" rIns="0" bIns="0" rtlCol="0">
            <a:spAutoFit/>
          </a:bodyPr>
          <a:lstStyle/>
          <a:p>
            <a:pPr marL="12700" algn="just">
              <a:lnSpc>
                <a:spcPct val="100000"/>
              </a:lnSpc>
              <a:spcBef>
                <a:spcPts val="100"/>
              </a:spcBef>
            </a:pPr>
            <a:r>
              <a:rPr sz="2000" dirty="0">
                <a:latin typeface="Arial MT"/>
                <a:cs typeface="Arial MT"/>
              </a:rPr>
              <a:t>FBD</a:t>
            </a:r>
            <a:r>
              <a:rPr sz="2000" spc="-20" dirty="0">
                <a:latin typeface="Arial MT"/>
                <a:cs typeface="Arial MT"/>
              </a:rPr>
              <a:t> </a:t>
            </a:r>
            <a:r>
              <a:rPr sz="2000" dirty="0">
                <a:latin typeface="Arial MT"/>
                <a:cs typeface="Arial MT"/>
              </a:rPr>
              <a:t>of</a:t>
            </a:r>
            <a:r>
              <a:rPr sz="2000" spc="-30" dirty="0">
                <a:latin typeface="Arial MT"/>
                <a:cs typeface="Arial MT"/>
              </a:rPr>
              <a:t> </a:t>
            </a:r>
            <a:r>
              <a:rPr sz="2000" b="1" i="1" spc="-5" dirty="0">
                <a:solidFill>
                  <a:srgbClr val="FF0000"/>
                </a:solidFill>
                <a:latin typeface="Arial"/>
                <a:cs typeface="Arial"/>
              </a:rPr>
              <a:t>right</a:t>
            </a:r>
            <a:r>
              <a:rPr sz="2000" b="1" i="1" spc="-25" dirty="0">
                <a:solidFill>
                  <a:srgbClr val="FF0000"/>
                </a:solidFill>
                <a:latin typeface="Arial"/>
                <a:cs typeface="Arial"/>
              </a:rPr>
              <a:t> </a:t>
            </a:r>
            <a:r>
              <a:rPr sz="2000" spc="-5" dirty="0">
                <a:latin typeface="Arial MT"/>
                <a:cs typeface="Arial MT"/>
              </a:rPr>
              <a:t>segment:</a:t>
            </a:r>
            <a:endParaRPr sz="2000">
              <a:latin typeface="Arial MT"/>
              <a:cs typeface="Arial MT"/>
            </a:endParaRPr>
          </a:p>
          <a:p>
            <a:pPr marL="12700" marR="5080" algn="just">
              <a:lnSpc>
                <a:spcPct val="100000"/>
              </a:lnSpc>
            </a:pPr>
            <a:r>
              <a:rPr sz="2000" dirty="0">
                <a:latin typeface="Arial MT"/>
                <a:cs typeface="Arial MT"/>
              </a:rPr>
              <a:t>The unknowns </a:t>
            </a:r>
            <a:r>
              <a:rPr sz="2000" b="1" dirty="0">
                <a:latin typeface="Arial"/>
                <a:cs typeface="Arial"/>
              </a:rPr>
              <a:t>V </a:t>
            </a:r>
            <a:r>
              <a:rPr sz="2000" dirty="0">
                <a:latin typeface="Arial MT"/>
                <a:cs typeface="Arial MT"/>
              </a:rPr>
              <a:t>and </a:t>
            </a:r>
            <a:r>
              <a:rPr sz="2000" b="1" dirty="0">
                <a:latin typeface="Arial"/>
                <a:cs typeface="Arial"/>
              </a:rPr>
              <a:t>M </a:t>
            </a:r>
            <a:r>
              <a:rPr sz="2000" dirty="0">
                <a:latin typeface="Arial MT"/>
                <a:cs typeface="Arial MT"/>
              </a:rPr>
              <a:t>indicated </a:t>
            </a:r>
            <a:r>
              <a:rPr sz="2000" spc="-5" dirty="0">
                <a:latin typeface="Arial MT"/>
                <a:cs typeface="Arial MT"/>
              </a:rPr>
              <a:t>are acting </a:t>
            </a:r>
            <a:r>
              <a:rPr sz="2000" dirty="0">
                <a:latin typeface="Arial MT"/>
                <a:cs typeface="Arial MT"/>
              </a:rPr>
              <a:t>in </a:t>
            </a:r>
            <a:r>
              <a:rPr sz="2000" spc="-5" dirty="0">
                <a:latin typeface="Arial MT"/>
                <a:cs typeface="Arial MT"/>
              </a:rPr>
              <a:t>the </a:t>
            </a:r>
            <a:r>
              <a:rPr sz="2000" b="1" i="1" spc="-5" dirty="0">
                <a:solidFill>
                  <a:srgbClr val="FF0000"/>
                </a:solidFill>
                <a:latin typeface="Arial"/>
                <a:cs typeface="Arial"/>
              </a:rPr>
              <a:t>positive </a:t>
            </a:r>
            <a:r>
              <a:rPr sz="2000" b="1" i="1" spc="-545" dirty="0">
                <a:solidFill>
                  <a:srgbClr val="FF0000"/>
                </a:solidFill>
                <a:latin typeface="Arial"/>
                <a:cs typeface="Arial"/>
              </a:rPr>
              <a:t> </a:t>
            </a:r>
            <a:r>
              <a:rPr sz="2000" b="1" i="1" dirty="0">
                <a:solidFill>
                  <a:srgbClr val="FF0000"/>
                </a:solidFill>
                <a:latin typeface="Arial"/>
                <a:cs typeface="Arial"/>
              </a:rPr>
              <a:t>sense</a:t>
            </a:r>
            <a:r>
              <a:rPr sz="2000" b="1" i="1" spc="-10" dirty="0">
                <a:solidFill>
                  <a:srgbClr val="FF0000"/>
                </a:solidFill>
                <a:latin typeface="Arial"/>
                <a:cs typeface="Arial"/>
              </a:rPr>
              <a:t> </a:t>
            </a:r>
            <a:r>
              <a:rPr sz="2000" dirty="0">
                <a:latin typeface="Arial MT"/>
                <a:cs typeface="Arial MT"/>
              </a:rPr>
              <a:t>on</a:t>
            </a:r>
            <a:r>
              <a:rPr sz="2000" spc="-10" dirty="0">
                <a:latin typeface="Arial MT"/>
                <a:cs typeface="Arial MT"/>
              </a:rPr>
              <a:t> </a:t>
            </a:r>
            <a:r>
              <a:rPr sz="2000" spc="-5" dirty="0">
                <a:latin typeface="Arial MT"/>
                <a:cs typeface="Arial MT"/>
              </a:rPr>
              <a:t>the</a:t>
            </a:r>
            <a:r>
              <a:rPr sz="2000" spc="-15" dirty="0">
                <a:latin typeface="Arial MT"/>
                <a:cs typeface="Arial MT"/>
              </a:rPr>
              <a:t> </a:t>
            </a:r>
            <a:r>
              <a:rPr sz="2000" spc="-5" dirty="0">
                <a:latin typeface="Arial MT"/>
                <a:cs typeface="Arial MT"/>
              </a:rPr>
              <a:t>left-hand</a:t>
            </a:r>
            <a:r>
              <a:rPr sz="2000" spc="-10" dirty="0">
                <a:latin typeface="Arial MT"/>
                <a:cs typeface="Arial MT"/>
              </a:rPr>
              <a:t> </a:t>
            </a:r>
            <a:r>
              <a:rPr sz="2000" spc="-5" dirty="0">
                <a:latin typeface="Arial MT"/>
                <a:cs typeface="Arial MT"/>
              </a:rPr>
              <a:t>face</a:t>
            </a:r>
            <a:r>
              <a:rPr sz="2000" spc="-15" dirty="0">
                <a:latin typeface="Arial MT"/>
                <a:cs typeface="Arial MT"/>
              </a:rPr>
              <a:t> </a:t>
            </a:r>
            <a:r>
              <a:rPr sz="2000" dirty="0">
                <a:latin typeface="Arial MT"/>
                <a:cs typeface="Arial MT"/>
              </a:rPr>
              <a:t>of</a:t>
            </a:r>
            <a:r>
              <a:rPr sz="2000" spc="-15" dirty="0">
                <a:latin typeface="Arial MT"/>
                <a:cs typeface="Arial MT"/>
              </a:rPr>
              <a:t> </a:t>
            </a:r>
            <a:r>
              <a:rPr sz="2000" spc="-5" dirty="0">
                <a:latin typeface="Arial MT"/>
                <a:cs typeface="Arial MT"/>
              </a:rPr>
              <a:t>the</a:t>
            </a:r>
            <a:r>
              <a:rPr sz="2000" spc="-15" dirty="0">
                <a:latin typeface="Arial MT"/>
                <a:cs typeface="Arial MT"/>
              </a:rPr>
              <a:t> </a:t>
            </a:r>
            <a:r>
              <a:rPr sz="2000" dirty="0">
                <a:latin typeface="Arial MT"/>
                <a:cs typeface="Arial MT"/>
              </a:rPr>
              <a:t>cut</a:t>
            </a:r>
            <a:r>
              <a:rPr sz="2000" spc="-15" dirty="0">
                <a:latin typeface="Arial MT"/>
                <a:cs typeface="Arial MT"/>
              </a:rPr>
              <a:t> </a:t>
            </a:r>
            <a:r>
              <a:rPr sz="2000" spc="-5" dirty="0">
                <a:latin typeface="Arial MT"/>
                <a:cs typeface="Arial MT"/>
              </a:rPr>
              <a:t>segment</a:t>
            </a:r>
            <a:r>
              <a:rPr sz="2000" spc="-20" dirty="0">
                <a:latin typeface="Arial MT"/>
                <a:cs typeface="Arial MT"/>
              </a:rPr>
              <a:t> </a:t>
            </a:r>
            <a:r>
              <a:rPr sz="2000" dirty="0">
                <a:latin typeface="Arial MT"/>
                <a:cs typeface="Arial MT"/>
              </a:rPr>
              <a:t>according</a:t>
            </a:r>
            <a:r>
              <a:rPr sz="2000" spc="-10" dirty="0">
                <a:latin typeface="Arial MT"/>
                <a:cs typeface="Arial MT"/>
              </a:rPr>
              <a:t> </a:t>
            </a:r>
            <a:r>
              <a:rPr sz="2000" spc="-5" dirty="0">
                <a:latin typeface="Arial MT"/>
                <a:cs typeface="Arial MT"/>
              </a:rPr>
              <a:t>to </a:t>
            </a:r>
            <a:r>
              <a:rPr sz="2000" spc="-545" dirty="0">
                <a:latin typeface="Arial MT"/>
                <a:cs typeface="Arial MT"/>
              </a:rPr>
              <a:t> </a:t>
            </a:r>
            <a:r>
              <a:rPr sz="2000" spc="-5" dirty="0">
                <a:latin typeface="Arial MT"/>
                <a:cs typeface="Arial MT"/>
              </a:rPr>
              <a:t>the</a:t>
            </a:r>
            <a:r>
              <a:rPr sz="2000" spc="-15" dirty="0">
                <a:latin typeface="Arial MT"/>
                <a:cs typeface="Arial MT"/>
              </a:rPr>
              <a:t> </a:t>
            </a:r>
            <a:r>
              <a:rPr sz="2000" dirty="0">
                <a:latin typeface="Arial MT"/>
                <a:cs typeface="Arial MT"/>
              </a:rPr>
              <a:t>established</a:t>
            </a:r>
            <a:r>
              <a:rPr sz="2000" spc="-10" dirty="0">
                <a:latin typeface="Arial MT"/>
                <a:cs typeface="Arial MT"/>
              </a:rPr>
              <a:t> </a:t>
            </a:r>
            <a:r>
              <a:rPr sz="2000" dirty="0">
                <a:latin typeface="Arial MT"/>
                <a:cs typeface="Arial MT"/>
              </a:rPr>
              <a:t>sign</a:t>
            </a:r>
            <a:r>
              <a:rPr sz="2000" spc="-10" dirty="0">
                <a:latin typeface="Arial MT"/>
                <a:cs typeface="Arial MT"/>
              </a:rPr>
              <a:t> </a:t>
            </a:r>
            <a:r>
              <a:rPr sz="2000" spc="-5" dirty="0">
                <a:latin typeface="Arial MT"/>
                <a:cs typeface="Arial MT"/>
              </a:rPr>
              <a:t>convention.</a:t>
            </a:r>
            <a:endParaRPr sz="2000">
              <a:latin typeface="Arial MT"/>
              <a:cs typeface="Arial M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3429000"/>
            <a:ext cx="7971155" cy="3429000"/>
            <a:chOff x="-4762" y="3429000"/>
            <a:chExt cx="7971155" cy="3429000"/>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1414462" y="3429000"/>
              <a:ext cx="6551612" cy="2733674"/>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18415" rIns="0" bIns="0" rtlCol="0">
            <a:spAutoFit/>
          </a:bodyPr>
          <a:lstStyle/>
          <a:p>
            <a:pPr marL="91440">
              <a:lnSpc>
                <a:spcPct val="100000"/>
              </a:lnSpc>
              <a:spcBef>
                <a:spcPts val="145"/>
              </a:spcBef>
            </a:pPr>
            <a:r>
              <a:rPr sz="2600" spc="-5" dirty="0">
                <a:solidFill>
                  <a:srgbClr val="BE5F00"/>
                </a:solidFill>
                <a:latin typeface="Arial MT"/>
                <a:cs typeface="Arial MT"/>
              </a:rPr>
              <a:t>Internal</a:t>
            </a:r>
            <a:r>
              <a:rPr sz="2600" spc="5" dirty="0">
                <a:solidFill>
                  <a:srgbClr val="BE5F00"/>
                </a:solidFill>
                <a:latin typeface="Arial MT"/>
                <a:cs typeface="Arial MT"/>
              </a:rPr>
              <a:t> </a:t>
            </a:r>
            <a:r>
              <a:rPr sz="2600" spc="-5" dirty="0">
                <a:solidFill>
                  <a:srgbClr val="BE5F00"/>
                </a:solidFill>
                <a:latin typeface="Arial MT"/>
                <a:cs typeface="Arial MT"/>
              </a:rPr>
              <a:t>Forces</a:t>
            </a:r>
            <a:r>
              <a:rPr sz="2600" spc="10" dirty="0">
                <a:solidFill>
                  <a:srgbClr val="BE5F00"/>
                </a:solidFill>
                <a:latin typeface="Arial MT"/>
                <a:cs typeface="Arial MT"/>
              </a:rPr>
              <a:t> </a:t>
            </a:r>
            <a:r>
              <a:rPr sz="2600" spc="-5" dirty="0">
                <a:solidFill>
                  <a:srgbClr val="BE5F00"/>
                </a:solidFill>
                <a:latin typeface="Arial MT"/>
                <a:cs typeface="Arial MT"/>
              </a:rPr>
              <a:t>Developed</a:t>
            </a:r>
            <a:r>
              <a:rPr sz="2600" spc="15" dirty="0">
                <a:solidFill>
                  <a:srgbClr val="BE5F00"/>
                </a:solidFill>
                <a:latin typeface="Arial MT"/>
                <a:cs typeface="Arial MT"/>
              </a:rPr>
              <a:t> </a:t>
            </a:r>
            <a:r>
              <a:rPr sz="2600" spc="-5" dirty="0">
                <a:solidFill>
                  <a:srgbClr val="BE5F00"/>
                </a:solidFill>
                <a:latin typeface="Arial MT"/>
                <a:cs typeface="Arial MT"/>
              </a:rPr>
              <a:t>in</a:t>
            </a:r>
            <a:r>
              <a:rPr sz="2600" spc="15" dirty="0">
                <a:solidFill>
                  <a:srgbClr val="BE5F00"/>
                </a:solidFill>
                <a:latin typeface="Arial MT"/>
                <a:cs typeface="Arial MT"/>
              </a:rPr>
              <a:t> </a:t>
            </a:r>
            <a:r>
              <a:rPr sz="2600" spc="-5" dirty="0">
                <a:solidFill>
                  <a:srgbClr val="BE5F00"/>
                </a:solidFill>
                <a:latin typeface="Arial MT"/>
                <a:cs typeface="Arial MT"/>
              </a:rPr>
              <a:t>Structural</a:t>
            </a:r>
            <a:r>
              <a:rPr sz="2600" spc="5" dirty="0">
                <a:solidFill>
                  <a:srgbClr val="BE5F00"/>
                </a:solidFill>
                <a:latin typeface="Arial MT"/>
                <a:cs typeface="Arial MT"/>
              </a:rPr>
              <a:t> </a:t>
            </a:r>
            <a:r>
              <a:rPr sz="2600" spc="-5" dirty="0">
                <a:solidFill>
                  <a:srgbClr val="BE5F00"/>
                </a:solidFill>
                <a:latin typeface="Arial MT"/>
                <a:cs typeface="Arial MT"/>
              </a:rPr>
              <a:t>Members</a:t>
            </a:r>
            <a:endParaRPr sz="2600">
              <a:latin typeface="Arial MT"/>
              <a:cs typeface="Arial MT"/>
            </a:endParaRPr>
          </a:p>
        </p:txBody>
      </p:sp>
      <p:sp>
        <p:nvSpPr>
          <p:cNvPr id="22" name="object 22"/>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1" name="object 21"/>
          <p:cNvSpPr txBox="1"/>
          <p:nvPr/>
        </p:nvSpPr>
        <p:spPr>
          <a:xfrm>
            <a:off x="599440" y="1076959"/>
            <a:ext cx="7877175" cy="2085975"/>
          </a:xfrm>
          <a:prstGeom prst="rect">
            <a:avLst/>
          </a:prstGeom>
        </p:spPr>
        <p:txBody>
          <a:bodyPr vert="horz" wrap="square" lIns="0" tIns="3175" rIns="0" bIns="0" rtlCol="0">
            <a:spAutoFit/>
          </a:bodyPr>
          <a:lstStyle/>
          <a:p>
            <a:pPr marL="520700" marR="68580" indent="-457200">
              <a:lnSpc>
                <a:spcPct val="102899"/>
              </a:lnSpc>
              <a:spcBef>
                <a:spcPts val="25"/>
              </a:spcBef>
              <a:buChar char="•"/>
              <a:tabLst>
                <a:tab pos="520065" algn="l"/>
                <a:tab pos="520700" algn="l"/>
              </a:tabLst>
            </a:pPr>
            <a:r>
              <a:rPr sz="2100" spc="-5" dirty="0">
                <a:latin typeface="Arial MT"/>
                <a:cs typeface="Arial MT"/>
              </a:rPr>
              <a:t>For</a:t>
            </a:r>
            <a:r>
              <a:rPr sz="2100" dirty="0">
                <a:latin typeface="Arial MT"/>
                <a:cs typeface="Arial MT"/>
              </a:rPr>
              <a:t> </a:t>
            </a:r>
            <a:r>
              <a:rPr sz="2100" spc="-5" dirty="0">
                <a:latin typeface="Arial MT"/>
                <a:cs typeface="Arial MT"/>
              </a:rPr>
              <a:t>3-D,</a:t>
            </a:r>
            <a:r>
              <a:rPr sz="2100" spc="5" dirty="0">
                <a:latin typeface="Arial MT"/>
                <a:cs typeface="Arial MT"/>
              </a:rPr>
              <a:t> </a:t>
            </a:r>
            <a:r>
              <a:rPr sz="2100" dirty="0">
                <a:latin typeface="Arial MT"/>
                <a:cs typeface="Arial MT"/>
              </a:rPr>
              <a:t>a</a:t>
            </a:r>
            <a:r>
              <a:rPr sz="2100" spc="-5" dirty="0">
                <a:latin typeface="Arial MT"/>
                <a:cs typeface="Arial MT"/>
              </a:rPr>
              <a:t> </a:t>
            </a:r>
            <a:r>
              <a:rPr sz="2100" spc="-10" dirty="0">
                <a:latin typeface="Arial MT"/>
                <a:cs typeface="Arial MT"/>
              </a:rPr>
              <a:t>general</a:t>
            </a:r>
            <a:r>
              <a:rPr sz="2100" dirty="0">
                <a:latin typeface="Arial MT"/>
                <a:cs typeface="Arial MT"/>
              </a:rPr>
              <a:t> </a:t>
            </a:r>
            <a:r>
              <a:rPr sz="2100" spc="-10" dirty="0">
                <a:latin typeface="Arial MT"/>
                <a:cs typeface="Arial MT"/>
              </a:rPr>
              <a:t>internal</a:t>
            </a:r>
            <a:r>
              <a:rPr sz="2100" dirty="0">
                <a:latin typeface="Arial MT"/>
                <a:cs typeface="Arial MT"/>
              </a:rPr>
              <a:t> </a:t>
            </a:r>
            <a:r>
              <a:rPr sz="2100" spc="-5" dirty="0">
                <a:latin typeface="Arial MT"/>
                <a:cs typeface="Arial MT"/>
              </a:rPr>
              <a:t>force </a:t>
            </a:r>
            <a:r>
              <a:rPr sz="2100" spc="-10" dirty="0">
                <a:latin typeface="Arial MT"/>
                <a:cs typeface="Arial MT"/>
              </a:rPr>
              <a:t>and</a:t>
            </a:r>
            <a:r>
              <a:rPr sz="2100" spc="-5" dirty="0">
                <a:latin typeface="Arial MT"/>
                <a:cs typeface="Arial MT"/>
              </a:rPr>
              <a:t> couple moment</a:t>
            </a:r>
            <a:r>
              <a:rPr sz="2100" spc="5" dirty="0">
                <a:latin typeface="Arial MT"/>
                <a:cs typeface="Arial MT"/>
              </a:rPr>
              <a:t> </a:t>
            </a:r>
            <a:r>
              <a:rPr sz="2100" spc="-5" dirty="0">
                <a:latin typeface="Arial MT"/>
                <a:cs typeface="Arial MT"/>
              </a:rPr>
              <a:t>resultant </a:t>
            </a:r>
            <a:r>
              <a:rPr sz="2100" spc="-570" dirty="0">
                <a:latin typeface="Arial MT"/>
                <a:cs typeface="Arial MT"/>
              </a:rPr>
              <a:t> </a:t>
            </a:r>
            <a:r>
              <a:rPr sz="2100" spc="-5" dirty="0">
                <a:latin typeface="Arial MT"/>
                <a:cs typeface="Arial MT"/>
              </a:rPr>
              <a:t>will act</a:t>
            </a:r>
            <a:r>
              <a:rPr sz="2100" spc="5" dirty="0">
                <a:latin typeface="Arial MT"/>
                <a:cs typeface="Arial MT"/>
              </a:rPr>
              <a:t> </a:t>
            </a:r>
            <a:r>
              <a:rPr sz="2100" spc="-5" dirty="0">
                <a:latin typeface="Arial MT"/>
                <a:cs typeface="Arial MT"/>
              </a:rPr>
              <a:t>at</a:t>
            </a:r>
            <a:r>
              <a:rPr sz="2100" spc="5" dirty="0">
                <a:latin typeface="Arial MT"/>
                <a:cs typeface="Arial MT"/>
              </a:rPr>
              <a:t> </a:t>
            </a:r>
            <a:r>
              <a:rPr sz="2100" spc="-5" dirty="0">
                <a:latin typeface="Arial MT"/>
                <a:cs typeface="Arial MT"/>
              </a:rPr>
              <a:t>the section</a:t>
            </a:r>
            <a:endParaRPr sz="2100">
              <a:latin typeface="Arial MT"/>
              <a:cs typeface="Arial MT"/>
            </a:endParaRPr>
          </a:p>
          <a:p>
            <a:pPr marL="520700" marR="1366520" indent="-457200">
              <a:lnSpc>
                <a:spcPts val="2500"/>
              </a:lnSpc>
              <a:spcBef>
                <a:spcPts val="580"/>
              </a:spcBef>
              <a:buChar char="•"/>
              <a:tabLst>
                <a:tab pos="520065" algn="l"/>
                <a:tab pos="520700" algn="l"/>
              </a:tabLst>
            </a:pPr>
            <a:r>
              <a:rPr sz="2100" spc="-5" dirty="0">
                <a:latin typeface="Arial MT"/>
                <a:cs typeface="Arial MT"/>
              </a:rPr>
              <a:t>N</a:t>
            </a:r>
            <a:r>
              <a:rPr sz="2100" spc="-7" baseline="-15873" dirty="0">
                <a:latin typeface="Arial MT"/>
                <a:cs typeface="Arial MT"/>
              </a:rPr>
              <a:t>y</a:t>
            </a:r>
            <a:r>
              <a:rPr sz="2100" spc="284" baseline="-15873" dirty="0">
                <a:latin typeface="Arial MT"/>
                <a:cs typeface="Arial MT"/>
              </a:rPr>
              <a:t> </a:t>
            </a:r>
            <a:r>
              <a:rPr sz="2100" spc="-5" dirty="0">
                <a:latin typeface="Arial MT"/>
                <a:cs typeface="Arial MT"/>
              </a:rPr>
              <a:t>is the</a:t>
            </a:r>
            <a:r>
              <a:rPr sz="2100" spc="-10" dirty="0">
                <a:latin typeface="Arial MT"/>
                <a:cs typeface="Arial MT"/>
              </a:rPr>
              <a:t> </a:t>
            </a:r>
            <a:r>
              <a:rPr sz="2100" spc="-5" dirty="0">
                <a:latin typeface="Arial MT"/>
                <a:cs typeface="Arial MT"/>
              </a:rPr>
              <a:t>normal</a:t>
            </a:r>
            <a:r>
              <a:rPr sz="2100" dirty="0">
                <a:latin typeface="Arial MT"/>
                <a:cs typeface="Arial MT"/>
              </a:rPr>
              <a:t> </a:t>
            </a:r>
            <a:r>
              <a:rPr sz="2100" spc="-5" dirty="0">
                <a:latin typeface="Arial MT"/>
                <a:cs typeface="Arial MT"/>
              </a:rPr>
              <a:t>force,</a:t>
            </a:r>
            <a:r>
              <a:rPr sz="2100" dirty="0">
                <a:latin typeface="Arial MT"/>
                <a:cs typeface="Arial MT"/>
              </a:rPr>
              <a:t> </a:t>
            </a:r>
            <a:r>
              <a:rPr sz="2100" spc="-10" dirty="0">
                <a:latin typeface="Arial MT"/>
                <a:cs typeface="Arial MT"/>
              </a:rPr>
              <a:t>and</a:t>
            </a:r>
            <a:r>
              <a:rPr sz="2100" spc="-5" dirty="0">
                <a:latin typeface="Arial MT"/>
                <a:cs typeface="Arial MT"/>
              </a:rPr>
              <a:t> V</a:t>
            </a:r>
            <a:r>
              <a:rPr sz="2100" spc="-7" baseline="-15873" dirty="0">
                <a:latin typeface="Arial MT"/>
                <a:cs typeface="Arial MT"/>
              </a:rPr>
              <a:t>x</a:t>
            </a:r>
            <a:r>
              <a:rPr sz="2100" spc="284" baseline="-15873" dirty="0">
                <a:latin typeface="Arial MT"/>
                <a:cs typeface="Arial MT"/>
              </a:rPr>
              <a:t> </a:t>
            </a:r>
            <a:r>
              <a:rPr sz="2100" spc="-10" dirty="0">
                <a:latin typeface="Arial MT"/>
                <a:cs typeface="Arial MT"/>
              </a:rPr>
              <a:t>and </a:t>
            </a:r>
            <a:r>
              <a:rPr sz="2100" dirty="0">
                <a:latin typeface="Arial MT"/>
                <a:cs typeface="Arial MT"/>
              </a:rPr>
              <a:t>V</a:t>
            </a:r>
            <a:r>
              <a:rPr sz="2100" baseline="-15873" dirty="0">
                <a:latin typeface="Arial MT"/>
                <a:cs typeface="Arial MT"/>
              </a:rPr>
              <a:t>z</a:t>
            </a:r>
            <a:r>
              <a:rPr sz="2100" spc="284" baseline="-15873" dirty="0">
                <a:latin typeface="Arial MT"/>
                <a:cs typeface="Arial MT"/>
              </a:rPr>
              <a:t> </a:t>
            </a:r>
            <a:r>
              <a:rPr sz="2100" spc="-5" dirty="0">
                <a:latin typeface="Arial MT"/>
                <a:cs typeface="Arial MT"/>
              </a:rPr>
              <a:t>are the</a:t>
            </a:r>
            <a:r>
              <a:rPr sz="2100" spc="-10" dirty="0">
                <a:latin typeface="Arial MT"/>
                <a:cs typeface="Arial MT"/>
              </a:rPr>
              <a:t> </a:t>
            </a:r>
            <a:r>
              <a:rPr sz="2100" spc="-5" dirty="0">
                <a:latin typeface="Arial MT"/>
                <a:cs typeface="Arial MT"/>
              </a:rPr>
              <a:t>shear </a:t>
            </a:r>
            <a:r>
              <a:rPr sz="2100" spc="-570" dirty="0">
                <a:latin typeface="Arial MT"/>
                <a:cs typeface="Arial MT"/>
              </a:rPr>
              <a:t> </a:t>
            </a:r>
            <a:r>
              <a:rPr sz="2100" spc="-10" dirty="0">
                <a:latin typeface="Arial MT"/>
                <a:cs typeface="Arial MT"/>
              </a:rPr>
              <a:t>components</a:t>
            </a:r>
            <a:endParaRPr sz="2100">
              <a:latin typeface="Arial MT"/>
              <a:cs typeface="Arial MT"/>
            </a:endParaRPr>
          </a:p>
          <a:p>
            <a:pPr marL="520700" marR="152400" indent="-457200">
              <a:lnSpc>
                <a:spcPct val="103800"/>
              </a:lnSpc>
              <a:spcBef>
                <a:spcPts val="300"/>
              </a:spcBef>
              <a:buChar char="•"/>
              <a:tabLst>
                <a:tab pos="520065" algn="l"/>
                <a:tab pos="520700" algn="l"/>
              </a:tabLst>
            </a:pPr>
            <a:r>
              <a:rPr sz="2100" dirty="0">
                <a:latin typeface="Arial MT"/>
                <a:cs typeface="Arial MT"/>
              </a:rPr>
              <a:t>M</a:t>
            </a:r>
            <a:r>
              <a:rPr sz="2100" baseline="-15873" dirty="0">
                <a:latin typeface="Arial MT"/>
                <a:cs typeface="Arial MT"/>
              </a:rPr>
              <a:t>y</a:t>
            </a:r>
            <a:r>
              <a:rPr sz="2100" spc="284" baseline="-15873" dirty="0">
                <a:latin typeface="Arial MT"/>
                <a:cs typeface="Arial MT"/>
              </a:rPr>
              <a:t> </a:t>
            </a:r>
            <a:r>
              <a:rPr sz="2100" spc="-5" dirty="0">
                <a:latin typeface="Arial MT"/>
                <a:cs typeface="Arial MT"/>
              </a:rPr>
              <a:t>is the torsional or</a:t>
            </a:r>
            <a:r>
              <a:rPr sz="2100" dirty="0">
                <a:latin typeface="Arial MT"/>
                <a:cs typeface="Arial MT"/>
              </a:rPr>
              <a:t> </a:t>
            </a:r>
            <a:r>
              <a:rPr sz="2100" spc="-5" dirty="0">
                <a:latin typeface="Arial MT"/>
                <a:cs typeface="Arial MT"/>
              </a:rPr>
              <a:t>twisting</a:t>
            </a:r>
            <a:r>
              <a:rPr sz="2100" spc="-10" dirty="0">
                <a:latin typeface="Arial MT"/>
                <a:cs typeface="Arial MT"/>
              </a:rPr>
              <a:t> </a:t>
            </a:r>
            <a:r>
              <a:rPr sz="2100" spc="-5" dirty="0">
                <a:latin typeface="Arial MT"/>
                <a:cs typeface="Arial MT"/>
              </a:rPr>
              <a:t>moment,</a:t>
            </a:r>
            <a:r>
              <a:rPr sz="2100" spc="5" dirty="0">
                <a:latin typeface="Arial MT"/>
                <a:cs typeface="Arial MT"/>
              </a:rPr>
              <a:t> </a:t>
            </a:r>
            <a:r>
              <a:rPr sz="2100" spc="-10" dirty="0">
                <a:latin typeface="Arial MT"/>
                <a:cs typeface="Arial MT"/>
              </a:rPr>
              <a:t>and </a:t>
            </a:r>
            <a:r>
              <a:rPr sz="2100" spc="-5" dirty="0">
                <a:latin typeface="Arial MT"/>
                <a:cs typeface="Arial MT"/>
              </a:rPr>
              <a:t>M</a:t>
            </a:r>
            <a:r>
              <a:rPr sz="2100" spc="-7" baseline="-15873" dirty="0">
                <a:latin typeface="Arial MT"/>
                <a:cs typeface="Arial MT"/>
              </a:rPr>
              <a:t>x</a:t>
            </a:r>
            <a:r>
              <a:rPr sz="2100" spc="292" baseline="-15873" dirty="0">
                <a:latin typeface="Arial MT"/>
                <a:cs typeface="Arial MT"/>
              </a:rPr>
              <a:t> </a:t>
            </a:r>
            <a:r>
              <a:rPr sz="2100" spc="-10" dirty="0">
                <a:latin typeface="Arial MT"/>
                <a:cs typeface="Arial MT"/>
              </a:rPr>
              <a:t>and </a:t>
            </a:r>
            <a:r>
              <a:rPr sz="2100" dirty="0">
                <a:latin typeface="Arial MT"/>
                <a:cs typeface="Arial MT"/>
              </a:rPr>
              <a:t>M</a:t>
            </a:r>
            <a:r>
              <a:rPr sz="2100" baseline="-15873" dirty="0">
                <a:latin typeface="Arial MT"/>
                <a:cs typeface="Arial MT"/>
              </a:rPr>
              <a:t>z</a:t>
            </a:r>
            <a:r>
              <a:rPr sz="2100" spc="292" baseline="-15873" dirty="0">
                <a:latin typeface="Arial MT"/>
                <a:cs typeface="Arial MT"/>
              </a:rPr>
              <a:t> </a:t>
            </a:r>
            <a:r>
              <a:rPr sz="2100" spc="-5" dirty="0">
                <a:latin typeface="Arial MT"/>
                <a:cs typeface="Arial MT"/>
              </a:rPr>
              <a:t>are</a:t>
            </a:r>
            <a:r>
              <a:rPr sz="2100" spc="-10" dirty="0">
                <a:latin typeface="Arial MT"/>
                <a:cs typeface="Arial MT"/>
              </a:rPr>
              <a:t> the </a:t>
            </a:r>
            <a:r>
              <a:rPr sz="2100" spc="-570" dirty="0">
                <a:latin typeface="Arial MT"/>
                <a:cs typeface="Arial MT"/>
              </a:rPr>
              <a:t> </a:t>
            </a:r>
            <a:r>
              <a:rPr sz="2100" spc="-10" dirty="0">
                <a:latin typeface="Arial MT"/>
                <a:cs typeface="Arial MT"/>
              </a:rPr>
              <a:t>bending </a:t>
            </a:r>
            <a:r>
              <a:rPr sz="2100" spc="-5" dirty="0">
                <a:latin typeface="Arial MT"/>
                <a:cs typeface="Arial MT"/>
              </a:rPr>
              <a:t>moment</a:t>
            </a:r>
            <a:r>
              <a:rPr sz="2100" spc="5" dirty="0">
                <a:latin typeface="Arial MT"/>
                <a:cs typeface="Arial MT"/>
              </a:rPr>
              <a:t> </a:t>
            </a:r>
            <a:r>
              <a:rPr sz="2100" spc="-10" dirty="0">
                <a:latin typeface="Arial MT"/>
                <a:cs typeface="Arial MT"/>
              </a:rPr>
              <a:t>components</a:t>
            </a:r>
            <a:endParaRPr sz="2100">
              <a:latin typeface="Arial MT"/>
              <a:cs typeface="Arial M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3933825"/>
            <a:ext cx="290830" cy="2924175"/>
            <a:chOff x="-4762" y="3933825"/>
            <a:chExt cx="290830" cy="2924175"/>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grpSp>
      <p:sp>
        <p:nvSpPr>
          <p:cNvPr id="19" name="object 19"/>
          <p:cNvSpPr txBox="1"/>
          <p:nvPr/>
        </p:nvSpPr>
        <p:spPr>
          <a:xfrm>
            <a:off x="786765" y="2528315"/>
            <a:ext cx="7199630" cy="2653030"/>
          </a:xfrm>
          <a:prstGeom prst="rect">
            <a:avLst/>
          </a:prstGeom>
        </p:spPr>
        <p:txBody>
          <a:bodyPr vert="horz" wrap="square" lIns="0" tIns="12700" rIns="0" bIns="0" rtlCol="0">
            <a:spAutoFit/>
          </a:bodyPr>
          <a:lstStyle/>
          <a:p>
            <a:pPr marL="372745" marR="5080" indent="-360680">
              <a:lnSpc>
                <a:spcPct val="100000"/>
              </a:lnSpc>
              <a:spcBef>
                <a:spcPts val="100"/>
              </a:spcBef>
              <a:buAutoNum type="arabicPeriod"/>
              <a:tabLst>
                <a:tab pos="363220" algn="l"/>
                <a:tab pos="363855" algn="l"/>
              </a:tabLst>
            </a:pPr>
            <a:r>
              <a:rPr sz="2000" spc="-5" dirty="0">
                <a:latin typeface="Arial MT"/>
                <a:cs typeface="Arial MT"/>
              </a:rPr>
              <a:t>First, determine</a:t>
            </a:r>
            <a:r>
              <a:rPr sz="2000" spc="-5" dirty="0">
                <a:solidFill>
                  <a:srgbClr val="0000FF"/>
                </a:solidFill>
                <a:latin typeface="Arial MT"/>
                <a:cs typeface="Arial MT"/>
              </a:rPr>
              <a:t> </a:t>
            </a:r>
            <a:r>
              <a:rPr sz="2000" u="sng" spc="-5" dirty="0">
                <a:solidFill>
                  <a:srgbClr val="0000FF"/>
                </a:solidFill>
                <a:uFill>
                  <a:solidFill>
                    <a:srgbClr val="0000FF"/>
                  </a:solidFill>
                </a:uFill>
                <a:latin typeface="Arial MT"/>
                <a:cs typeface="Arial MT"/>
              </a:rPr>
              <a:t>support reactions </a:t>
            </a:r>
            <a:r>
              <a:rPr sz="2000" dirty="0">
                <a:latin typeface="Arial MT"/>
                <a:cs typeface="Arial MT"/>
              </a:rPr>
              <a:t>or joint </a:t>
            </a:r>
            <a:r>
              <a:rPr sz="2000" spc="-5" dirty="0">
                <a:latin typeface="Arial MT"/>
                <a:cs typeface="Arial MT"/>
              </a:rPr>
              <a:t>forces </a:t>
            </a:r>
            <a:r>
              <a:rPr sz="2000" dirty="0">
                <a:latin typeface="Arial MT"/>
                <a:cs typeface="Arial MT"/>
              </a:rPr>
              <a:t>you need by </a:t>
            </a:r>
            <a:r>
              <a:rPr sz="2000" spc="-545" dirty="0">
                <a:latin typeface="Arial MT"/>
                <a:cs typeface="Arial MT"/>
              </a:rPr>
              <a:t> </a:t>
            </a:r>
            <a:r>
              <a:rPr sz="2000" dirty="0">
                <a:latin typeface="Arial MT"/>
                <a:cs typeface="Arial MT"/>
              </a:rPr>
              <a:t>drawing a</a:t>
            </a:r>
            <a:r>
              <a:rPr sz="2000" dirty="0">
                <a:solidFill>
                  <a:srgbClr val="0000FF"/>
                </a:solidFill>
                <a:latin typeface="Arial MT"/>
                <a:cs typeface="Arial MT"/>
              </a:rPr>
              <a:t> </a:t>
            </a:r>
            <a:r>
              <a:rPr sz="2000" u="sng" dirty="0">
                <a:solidFill>
                  <a:srgbClr val="0000FF"/>
                </a:solidFill>
                <a:uFill>
                  <a:solidFill>
                    <a:srgbClr val="0000FF"/>
                  </a:solidFill>
                </a:uFill>
                <a:latin typeface="Arial MT"/>
                <a:cs typeface="Arial MT"/>
              </a:rPr>
              <a:t>FBD of </a:t>
            </a:r>
            <a:r>
              <a:rPr sz="2000" u="sng" spc="-5" dirty="0">
                <a:solidFill>
                  <a:srgbClr val="0000FF"/>
                </a:solidFill>
                <a:uFill>
                  <a:solidFill>
                    <a:srgbClr val="0000FF"/>
                  </a:solidFill>
                </a:uFill>
                <a:latin typeface="Arial MT"/>
                <a:cs typeface="Arial MT"/>
              </a:rPr>
              <a:t>the entire structure </a:t>
            </a:r>
            <a:r>
              <a:rPr sz="2000" dirty="0">
                <a:latin typeface="Arial MT"/>
                <a:cs typeface="Arial MT"/>
              </a:rPr>
              <a:t>and solving </a:t>
            </a:r>
            <a:r>
              <a:rPr sz="2000" spc="-5" dirty="0">
                <a:latin typeface="Arial MT"/>
                <a:cs typeface="Arial MT"/>
              </a:rPr>
              <a:t>for the </a:t>
            </a:r>
            <a:r>
              <a:rPr sz="2000" dirty="0">
                <a:latin typeface="Arial MT"/>
                <a:cs typeface="Arial MT"/>
              </a:rPr>
              <a:t> unknown</a:t>
            </a:r>
            <a:r>
              <a:rPr sz="2000" spc="-15" dirty="0">
                <a:latin typeface="Arial MT"/>
                <a:cs typeface="Arial MT"/>
              </a:rPr>
              <a:t> </a:t>
            </a:r>
            <a:r>
              <a:rPr sz="2000" spc="-5" dirty="0">
                <a:latin typeface="Arial MT"/>
                <a:cs typeface="Arial MT"/>
              </a:rPr>
              <a:t>reactions.</a:t>
            </a:r>
            <a:endParaRPr sz="2000">
              <a:latin typeface="Arial MT"/>
              <a:cs typeface="Arial MT"/>
            </a:endParaRPr>
          </a:p>
          <a:p>
            <a:pPr>
              <a:lnSpc>
                <a:spcPct val="100000"/>
              </a:lnSpc>
              <a:buFont typeface="Arial MT"/>
              <a:buAutoNum type="arabicPeriod"/>
            </a:pPr>
            <a:endParaRPr sz="2200">
              <a:latin typeface="Arial MT"/>
              <a:cs typeface="Arial MT"/>
            </a:endParaRPr>
          </a:p>
          <a:p>
            <a:pPr marL="358775" marR="15240" indent="-358775">
              <a:lnSpc>
                <a:spcPct val="100000"/>
              </a:lnSpc>
              <a:spcBef>
                <a:spcPts val="1355"/>
              </a:spcBef>
              <a:buAutoNum type="arabicPeriod"/>
              <a:tabLst>
                <a:tab pos="358775" algn="l"/>
                <a:tab pos="359410" algn="l"/>
                <a:tab pos="3792854" algn="l"/>
              </a:tabLst>
            </a:pPr>
            <a:r>
              <a:rPr sz="2000" spc="-55" dirty="0">
                <a:latin typeface="Arial MT"/>
                <a:cs typeface="Arial MT"/>
              </a:rPr>
              <a:t>Take </a:t>
            </a:r>
            <a:r>
              <a:rPr sz="2000" dirty="0">
                <a:latin typeface="Arial MT"/>
                <a:cs typeface="Arial MT"/>
              </a:rPr>
              <a:t>an imaginary</a:t>
            </a:r>
            <a:r>
              <a:rPr sz="2000" dirty="0">
                <a:solidFill>
                  <a:srgbClr val="0000FF"/>
                </a:solidFill>
                <a:latin typeface="Arial MT"/>
                <a:cs typeface="Arial MT"/>
              </a:rPr>
              <a:t> </a:t>
            </a:r>
            <a:r>
              <a:rPr sz="2000" u="sng" dirty="0">
                <a:solidFill>
                  <a:srgbClr val="0000FF"/>
                </a:solidFill>
                <a:uFill>
                  <a:solidFill>
                    <a:srgbClr val="0000FF"/>
                  </a:solidFill>
                </a:uFill>
                <a:latin typeface="Arial MT"/>
                <a:cs typeface="Arial MT"/>
              </a:rPr>
              <a:t>cut</a:t>
            </a:r>
            <a:r>
              <a:rPr sz="2000" dirty="0">
                <a:solidFill>
                  <a:srgbClr val="0000FF"/>
                </a:solidFill>
                <a:latin typeface="Arial MT"/>
                <a:cs typeface="Arial MT"/>
              </a:rPr>
              <a:t> </a:t>
            </a:r>
            <a:r>
              <a:rPr sz="2000" dirty="0">
                <a:latin typeface="Arial MT"/>
                <a:cs typeface="Arial MT"/>
              </a:rPr>
              <a:t>at </a:t>
            </a:r>
            <a:r>
              <a:rPr sz="2000" spc="-5" dirty="0">
                <a:latin typeface="Arial MT"/>
                <a:cs typeface="Arial MT"/>
              </a:rPr>
              <a:t>the </a:t>
            </a:r>
            <a:r>
              <a:rPr sz="2000" dirty="0">
                <a:latin typeface="Arial MT"/>
                <a:cs typeface="Arial MT"/>
              </a:rPr>
              <a:t>place where you need </a:t>
            </a:r>
            <a:r>
              <a:rPr sz="2000" spc="-5" dirty="0">
                <a:latin typeface="Arial MT"/>
                <a:cs typeface="Arial MT"/>
              </a:rPr>
              <a:t>to </a:t>
            </a:r>
            <a:r>
              <a:rPr sz="2000" dirty="0">
                <a:latin typeface="Arial MT"/>
                <a:cs typeface="Arial MT"/>
              </a:rPr>
              <a:t> </a:t>
            </a:r>
            <a:r>
              <a:rPr sz="2000" spc="-5" dirty="0">
                <a:latin typeface="Arial MT"/>
                <a:cs typeface="Arial MT"/>
              </a:rPr>
              <a:t>determine</a:t>
            </a:r>
            <a:r>
              <a:rPr sz="2000" spc="5" dirty="0">
                <a:latin typeface="Arial MT"/>
                <a:cs typeface="Arial MT"/>
              </a:rPr>
              <a:t> </a:t>
            </a:r>
            <a:r>
              <a:rPr sz="2000" spc="-5" dirty="0">
                <a:latin typeface="Arial MT"/>
                <a:cs typeface="Arial MT"/>
              </a:rPr>
              <a:t>the</a:t>
            </a:r>
            <a:r>
              <a:rPr sz="2000" spc="5" dirty="0">
                <a:latin typeface="Arial MT"/>
                <a:cs typeface="Arial MT"/>
              </a:rPr>
              <a:t> </a:t>
            </a:r>
            <a:r>
              <a:rPr sz="2000" spc="-5" dirty="0">
                <a:latin typeface="Arial MT"/>
                <a:cs typeface="Arial MT"/>
              </a:rPr>
              <a:t>internal</a:t>
            </a:r>
            <a:r>
              <a:rPr sz="2000" spc="20" dirty="0">
                <a:latin typeface="Arial MT"/>
                <a:cs typeface="Arial MT"/>
              </a:rPr>
              <a:t> </a:t>
            </a:r>
            <a:r>
              <a:rPr sz="2000" spc="-5" dirty="0">
                <a:latin typeface="Arial MT"/>
                <a:cs typeface="Arial MT"/>
              </a:rPr>
              <a:t>forces.	</a:t>
            </a:r>
            <a:r>
              <a:rPr sz="2000" dirty="0">
                <a:latin typeface="Arial MT"/>
                <a:cs typeface="Arial MT"/>
              </a:rPr>
              <a:t>Then, decide which </a:t>
            </a:r>
            <a:r>
              <a:rPr sz="2000" spc="-5" dirty="0">
                <a:latin typeface="Arial MT"/>
                <a:cs typeface="Arial MT"/>
              </a:rPr>
              <a:t>resulting </a:t>
            </a:r>
            <a:r>
              <a:rPr sz="2000" dirty="0">
                <a:latin typeface="Arial MT"/>
                <a:cs typeface="Arial MT"/>
              </a:rPr>
              <a:t> </a:t>
            </a:r>
            <a:r>
              <a:rPr sz="2000" spc="-5" dirty="0">
                <a:latin typeface="Arial MT"/>
                <a:cs typeface="Arial MT"/>
              </a:rPr>
              <a:t>section </a:t>
            </a:r>
            <a:r>
              <a:rPr sz="2000" dirty="0">
                <a:latin typeface="Arial MT"/>
                <a:cs typeface="Arial MT"/>
              </a:rPr>
              <a:t>will be easier </a:t>
            </a:r>
            <a:r>
              <a:rPr sz="2000" spc="-5" dirty="0">
                <a:latin typeface="Arial MT"/>
                <a:cs typeface="Arial MT"/>
              </a:rPr>
              <a:t>to </a:t>
            </a:r>
            <a:r>
              <a:rPr sz="2000" dirty="0">
                <a:latin typeface="Arial MT"/>
                <a:cs typeface="Arial MT"/>
              </a:rPr>
              <a:t>analyze (usually </a:t>
            </a:r>
            <a:r>
              <a:rPr sz="2000" spc="-5" dirty="0">
                <a:latin typeface="Arial MT"/>
                <a:cs typeface="Arial MT"/>
              </a:rPr>
              <a:t>the segment </a:t>
            </a:r>
            <a:r>
              <a:rPr sz="2000" dirty="0">
                <a:latin typeface="Arial MT"/>
                <a:cs typeface="Arial MT"/>
              </a:rPr>
              <a:t>having </a:t>
            </a:r>
            <a:r>
              <a:rPr sz="2000" spc="-550" dirty="0">
                <a:latin typeface="Arial MT"/>
                <a:cs typeface="Arial MT"/>
              </a:rPr>
              <a:t> </a:t>
            </a:r>
            <a:r>
              <a:rPr sz="2000" spc="-5" dirty="0">
                <a:latin typeface="Arial MT"/>
                <a:cs typeface="Arial MT"/>
              </a:rPr>
              <a:t>the</a:t>
            </a:r>
            <a:r>
              <a:rPr sz="2000" spc="-15" dirty="0">
                <a:latin typeface="Arial MT"/>
                <a:cs typeface="Arial MT"/>
              </a:rPr>
              <a:t> </a:t>
            </a:r>
            <a:r>
              <a:rPr sz="2000" dirty="0">
                <a:latin typeface="Arial MT"/>
                <a:cs typeface="Arial MT"/>
              </a:rPr>
              <a:t>least</a:t>
            </a:r>
            <a:r>
              <a:rPr sz="2000" spc="-15" dirty="0">
                <a:latin typeface="Arial MT"/>
                <a:cs typeface="Arial MT"/>
              </a:rPr>
              <a:t> </a:t>
            </a:r>
            <a:r>
              <a:rPr sz="2000" dirty="0">
                <a:latin typeface="Arial MT"/>
                <a:cs typeface="Arial MT"/>
              </a:rPr>
              <a:t>loads).</a:t>
            </a:r>
            <a:endParaRPr sz="2000">
              <a:latin typeface="Arial MT"/>
              <a:cs typeface="Arial MT"/>
            </a:endParaRPr>
          </a:p>
        </p:txBody>
      </p:sp>
      <p:sp>
        <p:nvSpPr>
          <p:cNvPr id="23" name="object 23"/>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Internal</a:t>
            </a:r>
            <a:r>
              <a:rPr sz="2800" spc="-5" dirty="0">
                <a:solidFill>
                  <a:srgbClr val="BE5F00"/>
                </a:solidFill>
                <a:latin typeface="Arial MT"/>
                <a:cs typeface="Arial MT"/>
              </a:rPr>
              <a:t> </a:t>
            </a:r>
            <a:r>
              <a:rPr sz="2800" dirty="0">
                <a:solidFill>
                  <a:srgbClr val="BE5F00"/>
                </a:solidFill>
                <a:latin typeface="Arial MT"/>
                <a:cs typeface="Arial MT"/>
              </a:rPr>
              <a:t>Forces</a:t>
            </a:r>
            <a:r>
              <a:rPr sz="2800" spc="-5" dirty="0">
                <a:solidFill>
                  <a:srgbClr val="BE5F00"/>
                </a:solidFill>
                <a:latin typeface="Arial MT"/>
                <a:cs typeface="Arial MT"/>
              </a:rPr>
              <a:t> </a:t>
            </a:r>
            <a:r>
              <a:rPr sz="2800" dirty="0">
                <a:solidFill>
                  <a:srgbClr val="BE5F00"/>
                </a:solidFill>
                <a:latin typeface="Arial MT"/>
                <a:cs typeface="Arial MT"/>
              </a:rPr>
              <a:t>Developed in Structural Members</a:t>
            </a:r>
            <a:endParaRPr sz="2800">
              <a:latin typeface="Arial MT"/>
              <a:cs typeface="Arial MT"/>
            </a:endParaRPr>
          </a:p>
        </p:txBody>
      </p:sp>
      <p:sp>
        <p:nvSpPr>
          <p:cNvPr id="21" name="object 21"/>
          <p:cNvSpPr txBox="1"/>
          <p:nvPr/>
        </p:nvSpPr>
        <p:spPr>
          <a:xfrm>
            <a:off x="3590544" y="1028700"/>
            <a:ext cx="2338705" cy="330200"/>
          </a:xfrm>
          <a:prstGeom prst="rect">
            <a:avLst/>
          </a:prstGeom>
        </p:spPr>
        <p:txBody>
          <a:bodyPr vert="horz" wrap="square" lIns="0" tIns="12700" rIns="0" bIns="0" rtlCol="0">
            <a:spAutoFit/>
          </a:bodyPr>
          <a:lstStyle/>
          <a:p>
            <a:pPr marL="12700">
              <a:lnSpc>
                <a:spcPct val="100000"/>
              </a:lnSpc>
              <a:spcBef>
                <a:spcPts val="100"/>
              </a:spcBef>
              <a:tabLst>
                <a:tab pos="236220" algn="l"/>
              </a:tabLst>
            </a:pPr>
            <a:r>
              <a:rPr sz="2000" dirty="0">
                <a:latin typeface="Arial MT"/>
                <a:cs typeface="Arial MT"/>
              </a:rPr>
              <a:t>-	</a:t>
            </a:r>
            <a:r>
              <a:rPr sz="2000" spc="-5" dirty="0">
                <a:latin typeface="Arial MT"/>
                <a:cs typeface="Arial MT"/>
              </a:rPr>
              <a:t>Support</a:t>
            </a:r>
            <a:r>
              <a:rPr sz="2000" spc="-75" dirty="0">
                <a:latin typeface="Arial MT"/>
                <a:cs typeface="Arial MT"/>
              </a:rPr>
              <a:t> </a:t>
            </a:r>
            <a:r>
              <a:rPr sz="2000" dirty="0">
                <a:latin typeface="Arial MT"/>
                <a:cs typeface="Arial MT"/>
              </a:rPr>
              <a:t>Reactions</a:t>
            </a:r>
            <a:endParaRPr sz="2000">
              <a:latin typeface="Arial MT"/>
              <a:cs typeface="Arial MT"/>
            </a:endParaRPr>
          </a:p>
        </p:txBody>
      </p:sp>
      <p:sp>
        <p:nvSpPr>
          <p:cNvPr id="22" name="object 22"/>
          <p:cNvSpPr txBox="1"/>
          <p:nvPr/>
        </p:nvSpPr>
        <p:spPr>
          <a:xfrm>
            <a:off x="701040" y="1028700"/>
            <a:ext cx="2636520" cy="939800"/>
          </a:xfrm>
          <a:prstGeom prst="rect">
            <a:avLst/>
          </a:prstGeom>
        </p:spPr>
        <p:txBody>
          <a:bodyPr vert="horz" wrap="square" lIns="0" tIns="12700" rIns="0" bIns="0" rtlCol="0">
            <a:spAutoFit/>
          </a:bodyPr>
          <a:lstStyle/>
          <a:p>
            <a:pPr marL="12700">
              <a:lnSpc>
                <a:spcPct val="100000"/>
              </a:lnSpc>
              <a:spcBef>
                <a:spcPts val="100"/>
              </a:spcBef>
            </a:pPr>
            <a:r>
              <a:rPr sz="2000" dirty="0">
                <a:latin typeface="Arial MT"/>
                <a:cs typeface="Arial MT"/>
              </a:rPr>
              <a:t>P</a:t>
            </a:r>
            <a:r>
              <a:rPr sz="2000" spc="-5" dirty="0">
                <a:latin typeface="Arial MT"/>
                <a:cs typeface="Arial MT"/>
              </a:rPr>
              <a:t>r</a:t>
            </a:r>
            <a:r>
              <a:rPr sz="2000" dirty="0">
                <a:latin typeface="Arial MT"/>
                <a:cs typeface="Arial MT"/>
              </a:rPr>
              <a:t>ocedu</a:t>
            </a:r>
            <a:r>
              <a:rPr sz="2000" spc="-5" dirty="0">
                <a:latin typeface="Arial MT"/>
                <a:cs typeface="Arial MT"/>
              </a:rPr>
              <a:t>r</a:t>
            </a:r>
            <a:r>
              <a:rPr sz="2000" dirty="0">
                <a:latin typeface="Arial MT"/>
                <a:cs typeface="Arial MT"/>
              </a:rPr>
              <a:t>e</a:t>
            </a:r>
            <a:r>
              <a:rPr sz="2000" spc="-10" dirty="0">
                <a:latin typeface="Arial MT"/>
                <a:cs typeface="Arial MT"/>
              </a:rPr>
              <a:t> f</a:t>
            </a:r>
            <a:r>
              <a:rPr sz="2000" dirty="0">
                <a:latin typeface="Arial MT"/>
                <a:cs typeface="Arial MT"/>
              </a:rPr>
              <a:t>or</a:t>
            </a:r>
            <a:r>
              <a:rPr sz="2000" spc="-120" dirty="0">
                <a:latin typeface="Arial MT"/>
                <a:cs typeface="Arial MT"/>
              </a:rPr>
              <a:t> </a:t>
            </a:r>
            <a:r>
              <a:rPr sz="2000" dirty="0">
                <a:latin typeface="Arial MT"/>
                <a:cs typeface="Arial MT"/>
              </a:rPr>
              <a:t>Ana</a:t>
            </a:r>
            <a:r>
              <a:rPr sz="2000" spc="5" dirty="0">
                <a:latin typeface="Arial MT"/>
                <a:cs typeface="Arial MT"/>
              </a:rPr>
              <a:t>l</a:t>
            </a:r>
            <a:r>
              <a:rPr sz="2000" dirty="0">
                <a:latin typeface="Arial MT"/>
                <a:cs typeface="Arial MT"/>
              </a:rPr>
              <a:t>ys</a:t>
            </a:r>
            <a:r>
              <a:rPr sz="2000" spc="5" dirty="0">
                <a:latin typeface="Arial MT"/>
                <a:cs typeface="Arial MT"/>
              </a:rPr>
              <a:t>i</a:t>
            </a:r>
            <a:r>
              <a:rPr sz="2000" dirty="0">
                <a:latin typeface="Arial MT"/>
                <a:cs typeface="Arial MT"/>
              </a:rPr>
              <a:t>s:</a:t>
            </a:r>
            <a:endParaRPr sz="2000">
              <a:latin typeface="Arial MT"/>
              <a:cs typeface="Arial MT"/>
            </a:endParaRPr>
          </a:p>
          <a:p>
            <a:pPr marL="236220" indent="-224154">
              <a:lnSpc>
                <a:spcPct val="100000"/>
              </a:lnSpc>
              <a:buChar char="-"/>
              <a:tabLst>
                <a:tab pos="236220" algn="l"/>
                <a:tab pos="236854" algn="l"/>
              </a:tabLst>
            </a:pPr>
            <a:r>
              <a:rPr sz="2000" dirty="0">
                <a:latin typeface="Arial MT"/>
                <a:cs typeface="Arial MT"/>
              </a:rPr>
              <a:t>FBD</a:t>
            </a:r>
            <a:endParaRPr sz="2000">
              <a:latin typeface="Arial MT"/>
              <a:cs typeface="Arial MT"/>
            </a:endParaRPr>
          </a:p>
          <a:p>
            <a:pPr marL="236220" indent="-224154">
              <a:lnSpc>
                <a:spcPct val="100000"/>
              </a:lnSpc>
              <a:buChar char="-"/>
              <a:tabLst>
                <a:tab pos="236220" algn="l"/>
                <a:tab pos="236854" algn="l"/>
              </a:tabLst>
            </a:pPr>
            <a:r>
              <a:rPr sz="2000" spc="-5" dirty="0">
                <a:latin typeface="Arial MT"/>
                <a:cs typeface="Arial MT"/>
              </a:rPr>
              <a:t>Equilibrium</a:t>
            </a:r>
            <a:r>
              <a:rPr sz="2000" spc="-35" dirty="0">
                <a:latin typeface="Arial MT"/>
                <a:cs typeface="Arial MT"/>
              </a:rPr>
              <a:t> </a:t>
            </a:r>
            <a:r>
              <a:rPr sz="2000" spc="-5" dirty="0">
                <a:latin typeface="Arial MT"/>
                <a:cs typeface="Arial MT"/>
              </a:rPr>
              <a:t>Equation</a:t>
            </a:r>
            <a:endParaRPr sz="2000">
              <a:latin typeface="Arial MT"/>
              <a:cs typeface="Arial M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3933825"/>
            <a:ext cx="290830" cy="2924175"/>
            <a:chOff x="-4762" y="3933825"/>
            <a:chExt cx="290830" cy="2924175"/>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grpSp>
      <p:sp>
        <p:nvSpPr>
          <p:cNvPr id="19" name="object 19"/>
          <p:cNvSpPr txBox="1"/>
          <p:nvPr/>
        </p:nvSpPr>
        <p:spPr>
          <a:xfrm>
            <a:off x="775969" y="1242059"/>
            <a:ext cx="7410450" cy="2159000"/>
          </a:xfrm>
          <a:prstGeom prst="rect">
            <a:avLst/>
          </a:prstGeom>
        </p:spPr>
        <p:txBody>
          <a:bodyPr vert="horz" wrap="square" lIns="0" tIns="12700" rIns="0" bIns="0" rtlCol="0">
            <a:spAutoFit/>
          </a:bodyPr>
          <a:lstStyle/>
          <a:p>
            <a:pPr marL="459740" marR="5080" indent="-447675">
              <a:lnSpc>
                <a:spcPct val="100000"/>
              </a:lnSpc>
              <a:spcBef>
                <a:spcPts val="100"/>
              </a:spcBef>
              <a:tabLst>
                <a:tab pos="433070" algn="l"/>
              </a:tabLst>
            </a:pPr>
            <a:r>
              <a:rPr sz="2000" dirty="0">
                <a:latin typeface="Arial MT"/>
                <a:cs typeface="Arial MT"/>
              </a:rPr>
              <a:t>3.	Draw a</a:t>
            </a:r>
            <a:r>
              <a:rPr sz="2000" dirty="0">
                <a:solidFill>
                  <a:srgbClr val="0000FF"/>
                </a:solidFill>
                <a:latin typeface="Arial MT"/>
                <a:cs typeface="Arial MT"/>
              </a:rPr>
              <a:t> </a:t>
            </a:r>
            <a:r>
              <a:rPr sz="2000" u="sng" dirty="0">
                <a:solidFill>
                  <a:srgbClr val="0000FF"/>
                </a:solidFill>
                <a:uFill>
                  <a:solidFill>
                    <a:srgbClr val="0000FF"/>
                  </a:solidFill>
                </a:uFill>
                <a:latin typeface="Arial MT"/>
                <a:cs typeface="Arial MT"/>
              </a:rPr>
              <a:t>FBD of </a:t>
            </a:r>
            <a:r>
              <a:rPr sz="2000" u="sng" spc="-5" dirty="0">
                <a:solidFill>
                  <a:srgbClr val="0000FF"/>
                </a:solidFill>
                <a:uFill>
                  <a:solidFill>
                    <a:srgbClr val="0000FF"/>
                  </a:solidFill>
                </a:uFill>
                <a:latin typeface="Arial MT"/>
                <a:cs typeface="Arial MT"/>
              </a:rPr>
              <a:t>the section</a:t>
            </a:r>
            <a:r>
              <a:rPr sz="2000" spc="-5" dirty="0">
                <a:solidFill>
                  <a:srgbClr val="0000FF"/>
                </a:solidFill>
                <a:latin typeface="Arial MT"/>
                <a:cs typeface="Arial MT"/>
              </a:rPr>
              <a:t> </a:t>
            </a:r>
            <a:r>
              <a:rPr sz="2000" dirty="0">
                <a:latin typeface="Arial MT"/>
                <a:cs typeface="Arial MT"/>
              </a:rPr>
              <a:t>you’ve decided </a:t>
            </a:r>
            <a:r>
              <a:rPr sz="2000" spc="-5" dirty="0">
                <a:latin typeface="Arial MT"/>
                <a:cs typeface="Arial MT"/>
              </a:rPr>
              <a:t>to </a:t>
            </a:r>
            <a:r>
              <a:rPr sz="2000" dirty="0">
                <a:latin typeface="Arial MT"/>
                <a:cs typeface="Arial MT"/>
              </a:rPr>
              <a:t>analyze. </a:t>
            </a:r>
            <a:r>
              <a:rPr sz="2000" spc="5" dirty="0">
                <a:latin typeface="Arial MT"/>
                <a:cs typeface="Arial MT"/>
              </a:rPr>
              <a:t> </a:t>
            </a:r>
            <a:r>
              <a:rPr sz="2000" spc="-5" dirty="0">
                <a:latin typeface="Arial MT"/>
                <a:cs typeface="Arial MT"/>
              </a:rPr>
              <a:t>Remember</a:t>
            </a:r>
            <a:r>
              <a:rPr sz="2000" spc="-15" dirty="0">
                <a:latin typeface="Arial MT"/>
                <a:cs typeface="Arial MT"/>
              </a:rPr>
              <a:t> </a:t>
            </a:r>
            <a:r>
              <a:rPr sz="2000" spc="-5" dirty="0">
                <a:latin typeface="Arial MT"/>
                <a:cs typeface="Arial MT"/>
              </a:rPr>
              <a:t>to</a:t>
            </a:r>
            <a:r>
              <a:rPr sz="2000" spc="-10" dirty="0">
                <a:latin typeface="Arial MT"/>
                <a:cs typeface="Arial MT"/>
              </a:rPr>
              <a:t> </a:t>
            </a:r>
            <a:r>
              <a:rPr sz="2000" dirty="0">
                <a:latin typeface="Arial MT"/>
                <a:cs typeface="Arial MT"/>
              </a:rPr>
              <a:t>show </a:t>
            </a:r>
            <a:r>
              <a:rPr sz="2000" spc="-5" dirty="0">
                <a:latin typeface="Arial MT"/>
                <a:cs typeface="Arial MT"/>
              </a:rPr>
              <a:t>the</a:t>
            </a:r>
            <a:r>
              <a:rPr sz="2000" spc="-10" dirty="0">
                <a:solidFill>
                  <a:srgbClr val="0000FF"/>
                </a:solidFill>
                <a:latin typeface="Arial MT"/>
                <a:cs typeface="Arial MT"/>
              </a:rPr>
              <a:t> </a:t>
            </a:r>
            <a:r>
              <a:rPr sz="2000" u="sng" dirty="0">
                <a:solidFill>
                  <a:srgbClr val="0000FF"/>
                </a:solidFill>
                <a:uFill>
                  <a:solidFill>
                    <a:srgbClr val="0000FF"/>
                  </a:solidFill>
                </a:uFill>
                <a:latin typeface="Arial MT"/>
                <a:cs typeface="Arial MT"/>
              </a:rPr>
              <a:t>N,</a:t>
            </a:r>
            <a:r>
              <a:rPr sz="2000" u="sng" spc="-15" dirty="0">
                <a:solidFill>
                  <a:srgbClr val="0000FF"/>
                </a:solidFill>
                <a:uFill>
                  <a:solidFill>
                    <a:srgbClr val="0000FF"/>
                  </a:solidFill>
                </a:uFill>
                <a:latin typeface="Arial MT"/>
                <a:cs typeface="Arial MT"/>
              </a:rPr>
              <a:t> </a:t>
            </a:r>
            <a:r>
              <a:rPr sz="2000" u="sng" spc="-90" dirty="0">
                <a:solidFill>
                  <a:srgbClr val="0000FF"/>
                </a:solidFill>
                <a:uFill>
                  <a:solidFill>
                    <a:srgbClr val="0000FF"/>
                  </a:solidFill>
                </a:uFill>
                <a:latin typeface="Arial MT"/>
                <a:cs typeface="Arial MT"/>
              </a:rPr>
              <a:t>V,</a:t>
            </a:r>
            <a:r>
              <a:rPr sz="2000" u="sng" spc="-15" dirty="0">
                <a:solidFill>
                  <a:srgbClr val="0000FF"/>
                </a:solidFill>
                <a:uFill>
                  <a:solidFill>
                    <a:srgbClr val="0000FF"/>
                  </a:solidFill>
                </a:uFill>
                <a:latin typeface="Arial MT"/>
                <a:cs typeface="Arial MT"/>
              </a:rPr>
              <a:t> </a:t>
            </a:r>
            <a:r>
              <a:rPr sz="2000" u="sng" spc="-5" dirty="0">
                <a:solidFill>
                  <a:srgbClr val="0000FF"/>
                </a:solidFill>
                <a:uFill>
                  <a:solidFill>
                    <a:srgbClr val="0000FF"/>
                  </a:solidFill>
                </a:uFill>
                <a:latin typeface="Arial MT"/>
                <a:cs typeface="Arial MT"/>
              </a:rPr>
              <a:t>and</a:t>
            </a:r>
            <a:r>
              <a:rPr sz="2000" u="sng" spc="-10" dirty="0">
                <a:solidFill>
                  <a:srgbClr val="0000FF"/>
                </a:solidFill>
                <a:uFill>
                  <a:solidFill>
                    <a:srgbClr val="0000FF"/>
                  </a:solidFill>
                </a:uFill>
                <a:latin typeface="Arial MT"/>
                <a:cs typeface="Arial MT"/>
              </a:rPr>
              <a:t> </a:t>
            </a:r>
            <a:r>
              <a:rPr sz="2000" u="sng" dirty="0">
                <a:solidFill>
                  <a:srgbClr val="0000FF"/>
                </a:solidFill>
                <a:uFill>
                  <a:solidFill>
                    <a:srgbClr val="0000FF"/>
                  </a:solidFill>
                </a:uFill>
                <a:latin typeface="Arial MT"/>
                <a:cs typeface="Arial MT"/>
              </a:rPr>
              <a:t>M</a:t>
            </a:r>
            <a:r>
              <a:rPr sz="2000" u="sng" spc="-30" dirty="0">
                <a:solidFill>
                  <a:srgbClr val="0000FF"/>
                </a:solidFill>
                <a:uFill>
                  <a:solidFill>
                    <a:srgbClr val="0000FF"/>
                  </a:solidFill>
                </a:uFill>
                <a:latin typeface="Arial MT"/>
                <a:cs typeface="Arial MT"/>
              </a:rPr>
              <a:t> </a:t>
            </a:r>
            <a:r>
              <a:rPr sz="2000" dirty="0">
                <a:latin typeface="Arial MT"/>
                <a:cs typeface="Arial MT"/>
              </a:rPr>
              <a:t>loads</a:t>
            </a:r>
            <a:r>
              <a:rPr sz="2000" spc="-10" dirty="0">
                <a:latin typeface="Arial MT"/>
                <a:cs typeface="Arial MT"/>
              </a:rPr>
              <a:t> </a:t>
            </a:r>
            <a:r>
              <a:rPr sz="2000" dirty="0">
                <a:latin typeface="Arial MT"/>
                <a:cs typeface="Arial MT"/>
              </a:rPr>
              <a:t>at</a:t>
            </a:r>
            <a:r>
              <a:rPr sz="2000" spc="-15" dirty="0">
                <a:latin typeface="Arial MT"/>
                <a:cs typeface="Arial MT"/>
              </a:rPr>
              <a:t> </a:t>
            </a:r>
            <a:r>
              <a:rPr sz="2000" spc="-5" dirty="0">
                <a:latin typeface="Arial MT"/>
                <a:cs typeface="Arial MT"/>
              </a:rPr>
              <a:t>the</a:t>
            </a:r>
            <a:r>
              <a:rPr sz="2000" spc="-10" dirty="0">
                <a:latin typeface="Arial MT"/>
                <a:cs typeface="Arial MT"/>
              </a:rPr>
              <a:t> </a:t>
            </a:r>
            <a:r>
              <a:rPr sz="2000" spc="-5" dirty="0">
                <a:latin typeface="Arial MT"/>
                <a:cs typeface="Arial MT"/>
              </a:rPr>
              <a:t>“cut”</a:t>
            </a:r>
            <a:r>
              <a:rPr sz="2000" spc="-10" dirty="0">
                <a:latin typeface="Arial MT"/>
                <a:cs typeface="Arial MT"/>
              </a:rPr>
              <a:t> </a:t>
            </a:r>
            <a:r>
              <a:rPr sz="2000" spc="-5" dirty="0">
                <a:latin typeface="Arial MT"/>
                <a:cs typeface="Arial MT"/>
              </a:rPr>
              <a:t>surface.</a:t>
            </a:r>
            <a:endParaRPr sz="2000">
              <a:latin typeface="Arial MT"/>
              <a:cs typeface="Arial MT"/>
            </a:endParaRPr>
          </a:p>
          <a:p>
            <a:pPr marL="186690">
              <a:lnSpc>
                <a:spcPct val="100000"/>
              </a:lnSpc>
            </a:pPr>
            <a:r>
              <a:rPr sz="2000" spc="-5" dirty="0">
                <a:latin typeface="Arial MT"/>
                <a:cs typeface="Arial MT"/>
              </a:rPr>
              <a:t>NOTE:</a:t>
            </a:r>
            <a:endParaRPr sz="2000">
              <a:latin typeface="Arial MT"/>
              <a:cs typeface="Arial MT"/>
            </a:endParaRPr>
          </a:p>
          <a:p>
            <a:pPr marL="459740" marR="508000" indent="-447675">
              <a:lnSpc>
                <a:spcPct val="100000"/>
              </a:lnSpc>
              <a:buChar char="•"/>
              <a:tabLst>
                <a:tab pos="459740" algn="l"/>
                <a:tab pos="460375" algn="l"/>
              </a:tabLst>
            </a:pPr>
            <a:r>
              <a:rPr sz="2000" dirty="0">
                <a:latin typeface="Arial MT"/>
                <a:cs typeface="Arial MT"/>
              </a:rPr>
              <a:t>Keep</a:t>
            </a:r>
            <a:r>
              <a:rPr sz="2000" spc="-15" dirty="0">
                <a:latin typeface="Arial MT"/>
                <a:cs typeface="Arial MT"/>
              </a:rPr>
              <a:t> </a:t>
            </a:r>
            <a:r>
              <a:rPr sz="2000" dirty="0">
                <a:latin typeface="Arial MT"/>
                <a:cs typeface="Arial MT"/>
              </a:rPr>
              <a:t>all </a:t>
            </a:r>
            <a:r>
              <a:rPr sz="2000" spc="-5" dirty="0">
                <a:latin typeface="Arial MT"/>
                <a:cs typeface="Arial MT"/>
              </a:rPr>
              <a:t>distributed</a:t>
            </a:r>
            <a:r>
              <a:rPr sz="2000" spc="-10" dirty="0">
                <a:latin typeface="Arial MT"/>
                <a:cs typeface="Arial MT"/>
              </a:rPr>
              <a:t> </a:t>
            </a:r>
            <a:r>
              <a:rPr sz="2000" dirty="0">
                <a:latin typeface="Arial MT"/>
                <a:cs typeface="Arial MT"/>
              </a:rPr>
              <a:t>loadings,</a:t>
            </a:r>
            <a:r>
              <a:rPr sz="2000" spc="-20" dirty="0">
                <a:latin typeface="Arial MT"/>
                <a:cs typeface="Arial MT"/>
              </a:rPr>
              <a:t> </a:t>
            </a:r>
            <a:r>
              <a:rPr sz="2000" dirty="0">
                <a:latin typeface="Arial MT"/>
                <a:cs typeface="Arial MT"/>
              </a:rPr>
              <a:t>couple</a:t>
            </a:r>
            <a:r>
              <a:rPr sz="2000" spc="-10" dirty="0">
                <a:latin typeface="Arial MT"/>
                <a:cs typeface="Arial MT"/>
              </a:rPr>
              <a:t> </a:t>
            </a:r>
            <a:r>
              <a:rPr sz="2000" spc="-5" dirty="0">
                <a:latin typeface="Arial MT"/>
                <a:cs typeface="Arial MT"/>
              </a:rPr>
              <a:t>moments</a:t>
            </a:r>
            <a:r>
              <a:rPr sz="2000" spc="-10" dirty="0">
                <a:latin typeface="Arial MT"/>
                <a:cs typeface="Arial MT"/>
              </a:rPr>
              <a:t> </a:t>
            </a:r>
            <a:r>
              <a:rPr sz="2000" dirty="0">
                <a:latin typeface="Arial MT"/>
                <a:cs typeface="Arial MT"/>
              </a:rPr>
              <a:t>and</a:t>
            </a:r>
            <a:r>
              <a:rPr sz="2000" spc="-10" dirty="0">
                <a:latin typeface="Arial MT"/>
                <a:cs typeface="Arial MT"/>
              </a:rPr>
              <a:t> </a:t>
            </a:r>
            <a:r>
              <a:rPr sz="2000" spc="-5" dirty="0">
                <a:latin typeface="Arial MT"/>
                <a:cs typeface="Arial MT"/>
              </a:rPr>
              <a:t>forces </a:t>
            </a:r>
            <a:r>
              <a:rPr sz="2000" spc="-545" dirty="0">
                <a:latin typeface="Arial MT"/>
                <a:cs typeface="Arial MT"/>
              </a:rPr>
              <a:t> </a:t>
            </a:r>
            <a:r>
              <a:rPr sz="2000" spc="-5" dirty="0">
                <a:latin typeface="Arial MT"/>
                <a:cs typeface="Arial MT"/>
              </a:rPr>
              <a:t>acting</a:t>
            </a:r>
            <a:r>
              <a:rPr sz="2000" spc="-15" dirty="0">
                <a:latin typeface="Arial MT"/>
                <a:cs typeface="Arial MT"/>
              </a:rPr>
              <a:t> </a:t>
            </a:r>
            <a:r>
              <a:rPr sz="2000" dirty="0">
                <a:latin typeface="Arial MT"/>
                <a:cs typeface="Arial MT"/>
              </a:rPr>
              <a:t>on</a:t>
            </a:r>
            <a:r>
              <a:rPr sz="2000" spc="-10" dirty="0">
                <a:latin typeface="Arial MT"/>
                <a:cs typeface="Arial MT"/>
              </a:rPr>
              <a:t> </a:t>
            </a:r>
            <a:r>
              <a:rPr sz="2000" spc="-5" dirty="0">
                <a:latin typeface="Arial MT"/>
                <a:cs typeface="Arial MT"/>
              </a:rPr>
              <a:t>the</a:t>
            </a:r>
            <a:r>
              <a:rPr sz="2000" spc="-10" dirty="0">
                <a:latin typeface="Arial MT"/>
                <a:cs typeface="Arial MT"/>
              </a:rPr>
              <a:t> </a:t>
            </a:r>
            <a:r>
              <a:rPr sz="2000" spc="-5" dirty="0">
                <a:latin typeface="Arial MT"/>
                <a:cs typeface="Arial MT"/>
              </a:rPr>
              <a:t>member</a:t>
            </a:r>
            <a:r>
              <a:rPr sz="2000" spc="-10" dirty="0">
                <a:latin typeface="Arial MT"/>
                <a:cs typeface="Arial MT"/>
              </a:rPr>
              <a:t> </a:t>
            </a:r>
            <a:r>
              <a:rPr sz="2000" dirty="0">
                <a:latin typeface="Arial MT"/>
                <a:cs typeface="Arial MT"/>
              </a:rPr>
              <a:t>in</a:t>
            </a:r>
            <a:r>
              <a:rPr sz="2000" spc="-10" dirty="0">
                <a:latin typeface="Arial MT"/>
                <a:cs typeface="Arial MT"/>
              </a:rPr>
              <a:t> </a:t>
            </a:r>
            <a:r>
              <a:rPr sz="2000" spc="-5" dirty="0">
                <a:latin typeface="Arial MT"/>
                <a:cs typeface="Arial MT"/>
              </a:rPr>
              <a:t>their</a:t>
            </a:r>
            <a:r>
              <a:rPr sz="2000" spc="-15" dirty="0">
                <a:latin typeface="Arial MT"/>
                <a:cs typeface="Arial MT"/>
              </a:rPr>
              <a:t> </a:t>
            </a:r>
            <a:r>
              <a:rPr sz="2000" dirty="0">
                <a:latin typeface="Arial MT"/>
                <a:cs typeface="Arial MT"/>
              </a:rPr>
              <a:t>exact</a:t>
            </a:r>
            <a:r>
              <a:rPr sz="2000" spc="-15" dirty="0">
                <a:latin typeface="Arial MT"/>
                <a:cs typeface="Arial MT"/>
              </a:rPr>
              <a:t> </a:t>
            </a:r>
            <a:r>
              <a:rPr sz="2000" dirty="0">
                <a:latin typeface="Arial MT"/>
                <a:cs typeface="Arial MT"/>
              </a:rPr>
              <a:t>locations.</a:t>
            </a:r>
            <a:endParaRPr sz="2000">
              <a:latin typeface="Arial MT"/>
              <a:cs typeface="Arial MT"/>
            </a:endParaRPr>
          </a:p>
          <a:p>
            <a:pPr marL="460375" indent="-447675">
              <a:lnSpc>
                <a:spcPct val="100000"/>
              </a:lnSpc>
              <a:buChar char="•"/>
              <a:tabLst>
                <a:tab pos="459740" algn="l"/>
                <a:tab pos="460375" algn="l"/>
              </a:tabLst>
            </a:pPr>
            <a:r>
              <a:rPr sz="2000" spc="-5" dirty="0">
                <a:latin typeface="Arial MT"/>
                <a:cs typeface="Arial MT"/>
              </a:rPr>
              <a:t>Only</a:t>
            </a:r>
            <a:r>
              <a:rPr sz="2000" spc="-15" dirty="0">
                <a:latin typeface="Arial MT"/>
                <a:cs typeface="Arial MT"/>
              </a:rPr>
              <a:t> </a:t>
            </a:r>
            <a:r>
              <a:rPr sz="2000" b="1" dirty="0">
                <a:solidFill>
                  <a:srgbClr val="0000FF"/>
                </a:solidFill>
                <a:latin typeface="Arial"/>
                <a:cs typeface="Arial"/>
              </a:rPr>
              <a:t>N</a:t>
            </a:r>
            <a:r>
              <a:rPr sz="2000" dirty="0">
                <a:solidFill>
                  <a:srgbClr val="0000FF"/>
                </a:solidFill>
                <a:latin typeface="Arial MT"/>
                <a:cs typeface="Arial MT"/>
              </a:rPr>
              <a:t>,</a:t>
            </a:r>
            <a:r>
              <a:rPr sz="2000" spc="-20" dirty="0">
                <a:solidFill>
                  <a:srgbClr val="0000FF"/>
                </a:solidFill>
                <a:latin typeface="Arial MT"/>
                <a:cs typeface="Arial MT"/>
              </a:rPr>
              <a:t> </a:t>
            </a:r>
            <a:r>
              <a:rPr sz="2000" b="1" dirty="0">
                <a:solidFill>
                  <a:srgbClr val="0000FF"/>
                </a:solidFill>
                <a:latin typeface="Arial"/>
                <a:cs typeface="Arial"/>
              </a:rPr>
              <a:t>V</a:t>
            </a:r>
            <a:r>
              <a:rPr sz="2000" b="1" spc="-10" dirty="0">
                <a:solidFill>
                  <a:srgbClr val="0000FF"/>
                </a:solidFill>
                <a:latin typeface="Arial"/>
                <a:cs typeface="Arial"/>
              </a:rPr>
              <a:t> </a:t>
            </a:r>
            <a:r>
              <a:rPr sz="2000" dirty="0">
                <a:solidFill>
                  <a:srgbClr val="0000FF"/>
                </a:solidFill>
                <a:latin typeface="Arial MT"/>
                <a:cs typeface="Arial MT"/>
              </a:rPr>
              <a:t>and</a:t>
            </a:r>
            <a:r>
              <a:rPr sz="2000" spc="-15" dirty="0">
                <a:solidFill>
                  <a:srgbClr val="0000FF"/>
                </a:solidFill>
                <a:latin typeface="Arial MT"/>
                <a:cs typeface="Arial MT"/>
              </a:rPr>
              <a:t> </a:t>
            </a:r>
            <a:r>
              <a:rPr sz="2000" b="1" dirty="0">
                <a:solidFill>
                  <a:srgbClr val="0000FF"/>
                </a:solidFill>
                <a:latin typeface="Arial"/>
                <a:cs typeface="Arial"/>
              </a:rPr>
              <a:t>M</a:t>
            </a:r>
            <a:r>
              <a:rPr sz="2000" b="1" spc="-15" dirty="0">
                <a:solidFill>
                  <a:srgbClr val="0000FF"/>
                </a:solidFill>
                <a:latin typeface="Arial"/>
                <a:cs typeface="Arial"/>
              </a:rPr>
              <a:t> </a:t>
            </a:r>
            <a:r>
              <a:rPr sz="2000" dirty="0">
                <a:latin typeface="Arial MT"/>
                <a:cs typeface="Arial MT"/>
              </a:rPr>
              <a:t>act</a:t>
            </a:r>
            <a:r>
              <a:rPr sz="2000" spc="-20" dirty="0">
                <a:latin typeface="Arial MT"/>
                <a:cs typeface="Arial MT"/>
              </a:rPr>
              <a:t> </a:t>
            </a:r>
            <a:r>
              <a:rPr sz="2000" dirty="0">
                <a:latin typeface="Arial MT"/>
                <a:cs typeface="Arial MT"/>
              </a:rPr>
              <a:t>at</a:t>
            </a:r>
            <a:r>
              <a:rPr sz="2000" spc="-20" dirty="0">
                <a:latin typeface="Arial MT"/>
                <a:cs typeface="Arial MT"/>
              </a:rPr>
              <a:t> </a:t>
            </a:r>
            <a:r>
              <a:rPr sz="2000" spc="-5" dirty="0">
                <a:latin typeface="Arial MT"/>
                <a:cs typeface="Arial MT"/>
              </a:rPr>
              <a:t>the</a:t>
            </a:r>
            <a:r>
              <a:rPr sz="2000" spc="-10" dirty="0">
                <a:latin typeface="Arial MT"/>
                <a:cs typeface="Arial MT"/>
              </a:rPr>
              <a:t> </a:t>
            </a:r>
            <a:r>
              <a:rPr sz="2000" spc="-5" dirty="0">
                <a:latin typeface="Arial MT"/>
                <a:cs typeface="Arial MT"/>
              </a:rPr>
              <a:t>section.</a:t>
            </a:r>
            <a:endParaRPr sz="2000">
              <a:latin typeface="Arial MT"/>
              <a:cs typeface="Arial MT"/>
            </a:endParaRPr>
          </a:p>
          <a:p>
            <a:pPr marL="460375" indent="-447675">
              <a:lnSpc>
                <a:spcPct val="100000"/>
              </a:lnSpc>
              <a:buChar char="•"/>
              <a:tabLst>
                <a:tab pos="459740" algn="l"/>
                <a:tab pos="460375" algn="l"/>
              </a:tabLst>
            </a:pPr>
            <a:r>
              <a:rPr sz="2000" spc="-5" dirty="0">
                <a:latin typeface="Arial MT"/>
                <a:cs typeface="Arial MT"/>
              </a:rPr>
              <a:t>Determine</a:t>
            </a:r>
            <a:r>
              <a:rPr sz="2000" spc="-25" dirty="0">
                <a:latin typeface="Arial MT"/>
                <a:cs typeface="Arial MT"/>
              </a:rPr>
              <a:t> </a:t>
            </a:r>
            <a:r>
              <a:rPr sz="2000" spc="-5" dirty="0">
                <a:latin typeface="Arial MT"/>
                <a:cs typeface="Arial MT"/>
              </a:rPr>
              <a:t>the</a:t>
            </a:r>
            <a:r>
              <a:rPr sz="2000" spc="-20" dirty="0">
                <a:latin typeface="Arial MT"/>
                <a:cs typeface="Arial MT"/>
              </a:rPr>
              <a:t> </a:t>
            </a:r>
            <a:r>
              <a:rPr sz="2000" dirty="0">
                <a:latin typeface="Arial MT"/>
                <a:cs typeface="Arial MT"/>
              </a:rPr>
              <a:t>sense</a:t>
            </a:r>
            <a:r>
              <a:rPr sz="2000" spc="-20" dirty="0">
                <a:latin typeface="Arial MT"/>
                <a:cs typeface="Arial MT"/>
              </a:rPr>
              <a:t> </a:t>
            </a:r>
            <a:r>
              <a:rPr sz="2000" dirty="0">
                <a:latin typeface="Arial MT"/>
                <a:cs typeface="Arial MT"/>
              </a:rPr>
              <a:t>by</a:t>
            </a:r>
            <a:r>
              <a:rPr sz="2000" spc="-25" dirty="0">
                <a:latin typeface="Arial MT"/>
                <a:cs typeface="Arial MT"/>
              </a:rPr>
              <a:t> </a:t>
            </a:r>
            <a:r>
              <a:rPr sz="2000" dirty="0">
                <a:latin typeface="Arial MT"/>
                <a:cs typeface="Arial MT"/>
              </a:rPr>
              <a:t>inspection.</a:t>
            </a:r>
            <a:endParaRPr sz="2000">
              <a:latin typeface="Arial MT"/>
              <a:cs typeface="Arial MT"/>
            </a:endParaRPr>
          </a:p>
        </p:txBody>
      </p:sp>
      <p:sp>
        <p:nvSpPr>
          <p:cNvPr id="23" name="object 23"/>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0" name="object 20"/>
          <p:cNvSpPr txBox="1"/>
          <p:nvPr/>
        </p:nvSpPr>
        <p:spPr>
          <a:xfrm>
            <a:off x="764540" y="5210555"/>
            <a:ext cx="114935" cy="635000"/>
          </a:xfrm>
          <a:prstGeom prst="rect">
            <a:avLst/>
          </a:prstGeom>
        </p:spPr>
        <p:txBody>
          <a:bodyPr vert="horz" wrap="square" lIns="0" tIns="12700" rIns="0" bIns="0" rtlCol="0">
            <a:spAutoFit/>
          </a:bodyPr>
          <a:lstStyle/>
          <a:p>
            <a:pPr marL="12700">
              <a:lnSpc>
                <a:spcPct val="100000"/>
              </a:lnSpc>
              <a:spcBef>
                <a:spcPts val="100"/>
              </a:spcBef>
            </a:pPr>
            <a:r>
              <a:rPr sz="2000" dirty="0">
                <a:latin typeface="Arial MT"/>
                <a:cs typeface="Arial MT"/>
              </a:rPr>
              <a:t>•</a:t>
            </a:r>
            <a:endParaRPr sz="2000">
              <a:latin typeface="Arial MT"/>
              <a:cs typeface="Arial MT"/>
            </a:endParaRPr>
          </a:p>
          <a:p>
            <a:pPr marL="12700">
              <a:lnSpc>
                <a:spcPct val="100000"/>
              </a:lnSpc>
            </a:pPr>
            <a:r>
              <a:rPr sz="2000" dirty="0">
                <a:latin typeface="Arial MT"/>
                <a:cs typeface="Arial MT"/>
              </a:rPr>
              <a:t>•</a:t>
            </a:r>
            <a:endParaRPr sz="2000">
              <a:latin typeface="Arial MT"/>
              <a:cs typeface="Arial MT"/>
            </a:endParaRPr>
          </a:p>
        </p:txBody>
      </p:sp>
      <p:sp>
        <p:nvSpPr>
          <p:cNvPr id="21" name="object 21"/>
          <p:cNvSpPr txBox="1"/>
          <p:nvPr/>
        </p:nvSpPr>
        <p:spPr>
          <a:xfrm>
            <a:off x="764540" y="3991355"/>
            <a:ext cx="7054850" cy="1854200"/>
          </a:xfrm>
          <a:prstGeom prst="rect">
            <a:avLst/>
          </a:prstGeom>
        </p:spPr>
        <p:txBody>
          <a:bodyPr vert="horz" wrap="square" lIns="0" tIns="12700" rIns="0" bIns="0" rtlCol="0">
            <a:spAutoFit/>
          </a:bodyPr>
          <a:lstStyle/>
          <a:p>
            <a:pPr marL="469900" marR="5080" indent="-457200" algn="just">
              <a:lnSpc>
                <a:spcPct val="100000"/>
              </a:lnSpc>
              <a:spcBef>
                <a:spcPts val="100"/>
              </a:spcBef>
            </a:pPr>
            <a:r>
              <a:rPr sz="2000" dirty="0">
                <a:latin typeface="Arial MT"/>
                <a:cs typeface="Arial MT"/>
              </a:rPr>
              <a:t>4.</a:t>
            </a:r>
            <a:r>
              <a:rPr sz="2000" spc="5" dirty="0">
                <a:latin typeface="Arial MT"/>
                <a:cs typeface="Arial MT"/>
              </a:rPr>
              <a:t> </a:t>
            </a:r>
            <a:r>
              <a:rPr sz="2000" spc="-5" dirty="0">
                <a:latin typeface="Arial MT"/>
                <a:cs typeface="Arial MT"/>
              </a:rPr>
              <a:t>Apply</a:t>
            </a:r>
            <a:r>
              <a:rPr sz="2000" spc="-5" dirty="0">
                <a:solidFill>
                  <a:srgbClr val="0000FF"/>
                </a:solidFill>
                <a:latin typeface="Arial MT"/>
                <a:cs typeface="Arial MT"/>
              </a:rPr>
              <a:t> </a:t>
            </a:r>
            <a:r>
              <a:rPr sz="2000" u="sng" spc="-5" dirty="0">
                <a:solidFill>
                  <a:srgbClr val="0000FF"/>
                </a:solidFill>
                <a:uFill>
                  <a:solidFill>
                    <a:srgbClr val="0000FF"/>
                  </a:solidFill>
                </a:uFill>
                <a:latin typeface="Arial MT"/>
                <a:cs typeface="Arial MT"/>
              </a:rPr>
              <a:t>equations </a:t>
            </a:r>
            <a:r>
              <a:rPr sz="2000" u="sng" dirty="0">
                <a:solidFill>
                  <a:srgbClr val="0000FF"/>
                </a:solidFill>
                <a:uFill>
                  <a:solidFill>
                    <a:srgbClr val="0000FF"/>
                  </a:solidFill>
                </a:uFill>
                <a:latin typeface="Arial MT"/>
                <a:cs typeface="Arial MT"/>
              </a:rPr>
              <a:t>of equilibrium</a:t>
            </a:r>
            <a:r>
              <a:rPr sz="2000" dirty="0">
                <a:solidFill>
                  <a:srgbClr val="0000FF"/>
                </a:solidFill>
                <a:latin typeface="Arial MT"/>
                <a:cs typeface="Arial MT"/>
              </a:rPr>
              <a:t> </a:t>
            </a:r>
            <a:r>
              <a:rPr sz="2000" spc="-5" dirty="0">
                <a:latin typeface="Arial MT"/>
                <a:cs typeface="Arial MT"/>
              </a:rPr>
              <a:t>(i.e. moment </a:t>
            </a:r>
            <a:r>
              <a:rPr sz="2000" dirty="0">
                <a:latin typeface="Arial MT"/>
                <a:cs typeface="Arial MT"/>
              </a:rPr>
              <a:t>balance </a:t>
            </a:r>
            <a:r>
              <a:rPr sz="2000" spc="-5" dirty="0">
                <a:latin typeface="Symbol"/>
                <a:cs typeface="Symbol"/>
              </a:rPr>
              <a:t></a:t>
            </a:r>
            <a:r>
              <a:rPr sz="2000" spc="-5" dirty="0">
                <a:latin typeface="Arial MT"/>
                <a:cs typeface="Arial MT"/>
              </a:rPr>
              <a:t>M=0 </a:t>
            </a:r>
            <a:r>
              <a:rPr sz="2000" spc="-545" dirty="0">
                <a:latin typeface="Arial MT"/>
                <a:cs typeface="Arial MT"/>
              </a:rPr>
              <a:t> </a:t>
            </a:r>
            <a:r>
              <a:rPr sz="2000" dirty="0">
                <a:latin typeface="Arial MT"/>
                <a:cs typeface="Arial MT"/>
              </a:rPr>
              <a:t>and</a:t>
            </a:r>
            <a:r>
              <a:rPr sz="2000" spc="-15" dirty="0">
                <a:latin typeface="Arial MT"/>
                <a:cs typeface="Arial MT"/>
              </a:rPr>
              <a:t> </a:t>
            </a:r>
            <a:r>
              <a:rPr sz="2000" spc="-5" dirty="0">
                <a:latin typeface="Arial MT"/>
                <a:cs typeface="Arial MT"/>
              </a:rPr>
              <a:t>force</a:t>
            </a:r>
            <a:r>
              <a:rPr sz="2000" spc="-15" dirty="0">
                <a:latin typeface="Arial MT"/>
                <a:cs typeface="Arial MT"/>
              </a:rPr>
              <a:t> </a:t>
            </a:r>
            <a:r>
              <a:rPr sz="2000" dirty="0">
                <a:latin typeface="Arial MT"/>
                <a:cs typeface="Arial MT"/>
              </a:rPr>
              <a:t>balance</a:t>
            </a:r>
            <a:r>
              <a:rPr sz="2000" spc="-15" dirty="0">
                <a:latin typeface="Arial MT"/>
                <a:cs typeface="Arial MT"/>
              </a:rPr>
              <a:t> </a:t>
            </a:r>
            <a:r>
              <a:rPr sz="2000" spc="-5" dirty="0">
                <a:latin typeface="Symbol"/>
                <a:cs typeface="Symbol"/>
              </a:rPr>
              <a:t></a:t>
            </a:r>
            <a:r>
              <a:rPr sz="2000" spc="-5" dirty="0">
                <a:latin typeface="Arial MT"/>
                <a:cs typeface="Arial MT"/>
              </a:rPr>
              <a:t>F=0)</a:t>
            </a:r>
            <a:r>
              <a:rPr sz="2000" spc="-10" dirty="0">
                <a:latin typeface="Arial MT"/>
                <a:cs typeface="Arial MT"/>
              </a:rPr>
              <a:t> </a:t>
            </a:r>
            <a:r>
              <a:rPr sz="2000" spc="-5" dirty="0">
                <a:latin typeface="Arial MT"/>
                <a:cs typeface="Arial MT"/>
              </a:rPr>
              <a:t>to</a:t>
            </a:r>
            <a:r>
              <a:rPr sz="2000" spc="-15" dirty="0">
                <a:latin typeface="Arial MT"/>
                <a:cs typeface="Arial MT"/>
              </a:rPr>
              <a:t> </a:t>
            </a:r>
            <a:r>
              <a:rPr sz="2000" spc="-5" dirty="0">
                <a:latin typeface="Arial MT"/>
                <a:cs typeface="Arial MT"/>
              </a:rPr>
              <a:t>the</a:t>
            </a:r>
            <a:r>
              <a:rPr sz="2000" spc="-15" dirty="0">
                <a:latin typeface="Arial MT"/>
                <a:cs typeface="Arial MT"/>
              </a:rPr>
              <a:t> </a:t>
            </a:r>
            <a:r>
              <a:rPr sz="2000" dirty="0">
                <a:latin typeface="Arial MT"/>
                <a:cs typeface="Arial MT"/>
              </a:rPr>
              <a:t>FBD</a:t>
            </a:r>
            <a:r>
              <a:rPr sz="2000" spc="-5" dirty="0">
                <a:latin typeface="Arial MT"/>
                <a:cs typeface="Arial MT"/>
              </a:rPr>
              <a:t> </a:t>
            </a:r>
            <a:r>
              <a:rPr sz="2000" dirty="0">
                <a:latin typeface="Arial MT"/>
                <a:cs typeface="Arial MT"/>
              </a:rPr>
              <a:t>drawn</a:t>
            </a:r>
            <a:r>
              <a:rPr sz="2000" spc="-10" dirty="0">
                <a:latin typeface="Arial MT"/>
                <a:cs typeface="Arial MT"/>
              </a:rPr>
              <a:t> </a:t>
            </a:r>
            <a:r>
              <a:rPr sz="2000" dirty="0">
                <a:latin typeface="Arial MT"/>
                <a:cs typeface="Arial MT"/>
              </a:rPr>
              <a:t>in</a:t>
            </a:r>
            <a:r>
              <a:rPr sz="2000" spc="-15" dirty="0">
                <a:latin typeface="Arial MT"/>
                <a:cs typeface="Arial MT"/>
              </a:rPr>
              <a:t> </a:t>
            </a:r>
            <a:r>
              <a:rPr sz="2000" spc="-5" dirty="0">
                <a:latin typeface="Arial MT"/>
                <a:cs typeface="Arial MT"/>
              </a:rPr>
              <a:t>step</a:t>
            </a:r>
            <a:r>
              <a:rPr sz="2000" spc="-15" dirty="0">
                <a:latin typeface="Arial MT"/>
                <a:cs typeface="Arial MT"/>
              </a:rPr>
              <a:t> </a:t>
            </a:r>
            <a:r>
              <a:rPr sz="2000" spc="-5" dirty="0">
                <a:latin typeface="Arial MT"/>
                <a:cs typeface="Arial MT"/>
              </a:rPr>
              <a:t>(3),</a:t>
            </a:r>
            <a:r>
              <a:rPr sz="2000" spc="-15" dirty="0">
                <a:latin typeface="Arial MT"/>
                <a:cs typeface="Arial MT"/>
              </a:rPr>
              <a:t> </a:t>
            </a:r>
            <a:r>
              <a:rPr sz="2000" dirty="0">
                <a:latin typeface="Arial MT"/>
                <a:cs typeface="Arial MT"/>
              </a:rPr>
              <a:t>and </a:t>
            </a:r>
            <a:r>
              <a:rPr sz="2000" spc="-545" dirty="0">
                <a:latin typeface="Arial MT"/>
                <a:cs typeface="Arial MT"/>
              </a:rPr>
              <a:t> </a:t>
            </a:r>
            <a:r>
              <a:rPr sz="2000" dirty="0">
                <a:latin typeface="Arial MT"/>
                <a:cs typeface="Arial MT"/>
              </a:rPr>
              <a:t>solve</a:t>
            </a:r>
            <a:r>
              <a:rPr sz="2000" spc="-15" dirty="0">
                <a:latin typeface="Arial MT"/>
                <a:cs typeface="Arial MT"/>
              </a:rPr>
              <a:t> </a:t>
            </a:r>
            <a:r>
              <a:rPr sz="2000" spc="-5" dirty="0">
                <a:latin typeface="Arial MT"/>
                <a:cs typeface="Arial MT"/>
              </a:rPr>
              <a:t>for</a:t>
            </a:r>
            <a:r>
              <a:rPr sz="2000" spc="-10" dirty="0">
                <a:latin typeface="Arial MT"/>
                <a:cs typeface="Arial MT"/>
              </a:rPr>
              <a:t> </a:t>
            </a:r>
            <a:r>
              <a:rPr sz="2000" spc="-5" dirty="0">
                <a:latin typeface="Arial MT"/>
                <a:cs typeface="Arial MT"/>
              </a:rPr>
              <a:t>the</a:t>
            </a:r>
            <a:r>
              <a:rPr sz="2000" spc="-10" dirty="0">
                <a:latin typeface="Arial MT"/>
                <a:cs typeface="Arial MT"/>
              </a:rPr>
              <a:t> </a:t>
            </a:r>
            <a:r>
              <a:rPr sz="2000" dirty="0">
                <a:solidFill>
                  <a:srgbClr val="0000FF"/>
                </a:solidFill>
                <a:latin typeface="Arial MT"/>
                <a:cs typeface="Arial MT"/>
              </a:rPr>
              <a:t>unknown</a:t>
            </a:r>
            <a:r>
              <a:rPr sz="2000" spc="-10" dirty="0">
                <a:solidFill>
                  <a:srgbClr val="0000FF"/>
                </a:solidFill>
                <a:latin typeface="Arial MT"/>
                <a:cs typeface="Arial MT"/>
              </a:rPr>
              <a:t> </a:t>
            </a:r>
            <a:r>
              <a:rPr sz="2000" spc="-5" dirty="0">
                <a:solidFill>
                  <a:srgbClr val="0000FF"/>
                </a:solidFill>
                <a:latin typeface="Arial MT"/>
                <a:cs typeface="Arial MT"/>
              </a:rPr>
              <a:t>internal</a:t>
            </a:r>
            <a:r>
              <a:rPr sz="2000" spc="-10" dirty="0">
                <a:solidFill>
                  <a:srgbClr val="0000FF"/>
                </a:solidFill>
                <a:latin typeface="Arial MT"/>
                <a:cs typeface="Arial MT"/>
              </a:rPr>
              <a:t> </a:t>
            </a:r>
            <a:r>
              <a:rPr sz="2000" dirty="0">
                <a:latin typeface="Arial MT"/>
                <a:cs typeface="Arial MT"/>
              </a:rPr>
              <a:t>loads.</a:t>
            </a:r>
            <a:endParaRPr sz="2000">
              <a:latin typeface="Arial MT"/>
              <a:cs typeface="Arial MT"/>
            </a:endParaRPr>
          </a:p>
          <a:p>
            <a:pPr marL="469900">
              <a:lnSpc>
                <a:spcPct val="100000"/>
              </a:lnSpc>
            </a:pPr>
            <a:r>
              <a:rPr sz="2000" spc="-5" dirty="0">
                <a:latin typeface="Arial MT"/>
                <a:cs typeface="Arial MT"/>
              </a:rPr>
              <a:t>NOTE:</a:t>
            </a:r>
            <a:endParaRPr sz="2000">
              <a:latin typeface="Arial MT"/>
              <a:cs typeface="Arial MT"/>
            </a:endParaRPr>
          </a:p>
          <a:p>
            <a:pPr marL="819150" marR="1213485" indent="107950">
              <a:lnSpc>
                <a:spcPct val="100000"/>
              </a:lnSpc>
            </a:pPr>
            <a:r>
              <a:rPr sz="2000" spc="-5" dirty="0">
                <a:latin typeface="Arial MT"/>
                <a:cs typeface="Arial MT"/>
              </a:rPr>
              <a:t>Moments</a:t>
            </a:r>
            <a:r>
              <a:rPr sz="2000" spc="-15" dirty="0">
                <a:latin typeface="Arial MT"/>
                <a:cs typeface="Arial MT"/>
              </a:rPr>
              <a:t> </a:t>
            </a:r>
            <a:r>
              <a:rPr sz="2000" dirty="0">
                <a:latin typeface="Arial MT"/>
                <a:cs typeface="Arial MT"/>
              </a:rPr>
              <a:t>should</a:t>
            </a:r>
            <a:r>
              <a:rPr sz="2000" spc="-15" dirty="0">
                <a:latin typeface="Arial MT"/>
                <a:cs typeface="Arial MT"/>
              </a:rPr>
              <a:t> </a:t>
            </a:r>
            <a:r>
              <a:rPr sz="2000" dirty="0">
                <a:latin typeface="Arial MT"/>
                <a:cs typeface="Arial MT"/>
              </a:rPr>
              <a:t>be</a:t>
            </a:r>
            <a:r>
              <a:rPr sz="2000" spc="-10" dirty="0">
                <a:latin typeface="Arial MT"/>
                <a:cs typeface="Arial MT"/>
              </a:rPr>
              <a:t> </a:t>
            </a:r>
            <a:r>
              <a:rPr sz="2000" spc="-5" dirty="0">
                <a:latin typeface="Arial MT"/>
                <a:cs typeface="Arial MT"/>
              </a:rPr>
              <a:t>summed</a:t>
            </a:r>
            <a:r>
              <a:rPr sz="2000" spc="-15" dirty="0">
                <a:latin typeface="Arial MT"/>
                <a:cs typeface="Arial MT"/>
              </a:rPr>
              <a:t> </a:t>
            </a:r>
            <a:r>
              <a:rPr sz="2000" dirty="0">
                <a:latin typeface="Arial MT"/>
                <a:cs typeface="Arial MT"/>
              </a:rPr>
              <a:t>at</a:t>
            </a:r>
            <a:r>
              <a:rPr sz="2000" spc="-20" dirty="0">
                <a:latin typeface="Arial MT"/>
                <a:cs typeface="Arial MT"/>
              </a:rPr>
              <a:t> </a:t>
            </a:r>
            <a:r>
              <a:rPr sz="2000" spc="-5" dirty="0">
                <a:latin typeface="Arial MT"/>
                <a:cs typeface="Arial MT"/>
              </a:rPr>
              <a:t>the</a:t>
            </a:r>
            <a:r>
              <a:rPr sz="2000" spc="-10" dirty="0">
                <a:latin typeface="Arial MT"/>
                <a:cs typeface="Arial MT"/>
              </a:rPr>
              <a:t> </a:t>
            </a:r>
            <a:r>
              <a:rPr sz="2000" spc="-5" dirty="0">
                <a:latin typeface="Arial MT"/>
                <a:cs typeface="Arial MT"/>
              </a:rPr>
              <a:t>section. </a:t>
            </a:r>
            <a:r>
              <a:rPr sz="2000" spc="-545" dirty="0">
                <a:latin typeface="Arial MT"/>
                <a:cs typeface="Arial MT"/>
              </a:rPr>
              <a:t> </a:t>
            </a:r>
            <a:r>
              <a:rPr sz="2000" spc="-5" dirty="0">
                <a:latin typeface="Arial MT"/>
                <a:cs typeface="Arial MT"/>
              </a:rPr>
              <a:t>If</a:t>
            </a:r>
            <a:r>
              <a:rPr sz="2000" spc="-15" dirty="0">
                <a:latin typeface="Arial MT"/>
                <a:cs typeface="Arial MT"/>
              </a:rPr>
              <a:t> </a:t>
            </a:r>
            <a:r>
              <a:rPr sz="2000" spc="-5" dirty="0">
                <a:latin typeface="Arial MT"/>
                <a:cs typeface="Arial MT"/>
              </a:rPr>
              <a:t>negative</a:t>
            </a:r>
            <a:r>
              <a:rPr sz="2000" spc="-10" dirty="0">
                <a:latin typeface="Arial MT"/>
                <a:cs typeface="Arial MT"/>
              </a:rPr>
              <a:t> </a:t>
            </a:r>
            <a:r>
              <a:rPr sz="2000" spc="-5" dirty="0">
                <a:latin typeface="Arial MT"/>
                <a:cs typeface="Arial MT"/>
              </a:rPr>
              <a:t>result,</a:t>
            </a:r>
            <a:r>
              <a:rPr sz="2000" spc="-15" dirty="0">
                <a:latin typeface="Arial MT"/>
                <a:cs typeface="Arial MT"/>
              </a:rPr>
              <a:t> </a:t>
            </a:r>
            <a:r>
              <a:rPr sz="2000" spc="-5" dirty="0">
                <a:latin typeface="Arial MT"/>
                <a:cs typeface="Arial MT"/>
              </a:rPr>
              <a:t>the</a:t>
            </a:r>
            <a:r>
              <a:rPr sz="2000" spc="-10" dirty="0">
                <a:latin typeface="Arial MT"/>
                <a:cs typeface="Arial MT"/>
              </a:rPr>
              <a:t> </a:t>
            </a:r>
            <a:r>
              <a:rPr sz="2000" dirty="0">
                <a:latin typeface="Arial MT"/>
                <a:cs typeface="Arial MT"/>
              </a:rPr>
              <a:t>sense</a:t>
            </a:r>
            <a:r>
              <a:rPr sz="2000" spc="-10" dirty="0">
                <a:latin typeface="Arial MT"/>
                <a:cs typeface="Arial MT"/>
              </a:rPr>
              <a:t> </a:t>
            </a:r>
            <a:r>
              <a:rPr sz="2000" dirty="0">
                <a:latin typeface="Arial MT"/>
                <a:cs typeface="Arial MT"/>
              </a:rPr>
              <a:t>is</a:t>
            </a:r>
            <a:r>
              <a:rPr sz="2000" spc="-10" dirty="0">
                <a:latin typeface="Arial MT"/>
                <a:cs typeface="Arial MT"/>
              </a:rPr>
              <a:t> </a:t>
            </a:r>
            <a:r>
              <a:rPr sz="2000" spc="-5" dirty="0">
                <a:latin typeface="Arial MT"/>
                <a:cs typeface="Arial MT"/>
              </a:rPr>
              <a:t>opposite</a:t>
            </a:r>
            <a:endParaRPr sz="2000">
              <a:latin typeface="Arial MT"/>
              <a:cs typeface="Arial MT"/>
            </a:endParaRPr>
          </a:p>
        </p:txBody>
      </p:sp>
      <p:sp>
        <p:nvSpPr>
          <p:cNvPr id="22" name="object 22"/>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Internal</a:t>
            </a:r>
            <a:r>
              <a:rPr sz="2800" spc="-5" dirty="0">
                <a:solidFill>
                  <a:srgbClr val="BE5F00"/>
                </a:solidFill>
                <a:latin typeface="Arial MT"/>
                <a:cs typeface="Arial MT"/>
              </a:rPr>
              <a:t> </a:t>
            </a:r>
            <a:r>
              <a:rPr sz="2800" dirty="0">
                <a:solidFill>
                  <a:srgbClr val="BE5F00"/>
                </a:solidFill>
                <a:latin typeface="Arial MT"/>
                <a:cs typeface="Arial MT"/>
              </a:rPr>
              <a:t>Forces</a:t>
            </a:r>
            <a:r>
              <a:rPr sz="2800" spc="-5" dirty="0">
                <a:solidFill>
                  <a:srgbClr val="BE5F00"/>
                </a:solidFill>
                <a:latin typeface="Arial MT"/>
                <a:cs typeface="Arial MT"/>
              </a:rPr>
              <a:t> </a:t>
            </a:r>
            <a:r>
              <a:rPr sz="2800" dirty="0">
                <a:solidFill>
                  <a:srgbClr val="BE5F00"/>
                </a:solidFill>
                <a:latin typeface="Arial MT"/>
                <a:cs typeface="Arial MT"/>
              </a:rPr>
              <a:t>Developed in Structural Members</a:t>
            </a:r>
            <a:endParaRPr sz="2800">
              <a:latin typeface="Arial MT"/>
              <a:cs typeface="Arial M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295400"/>
            <a:ext cx="5389880" cy="5562600"/>
            <a:chOff x="-4762" y="1295400"/>
            <a:chExt cx="5389880" cy="556260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365124" y="1295400"/>
              <a:ext cx="5019675" cy="3640137"/>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Review</a:t>
            </a:r>
            <a:r>
              <a:rPr sz="2800" spc="-20" dirty="0">
                <a:solidFill>
                  <a:srgbClr val="BE5F00"/>
                </a:solidFill>
                <a:latin typeface="Arial MT"/>
                <a:cs typeface="Arial MT"/>
              </a:rPr>
              <a:t> </a:t>
            </a:r>
            <a:r>
              <a:rPr sz="2800" dirty="0">
                <a:solidFill>
                  <a:srgbClr val="BE5F00"/>
                </a:solidFill>
                <a:latin typeface="Arial MT"/>
                <a:cs typeface="Arial MT"/>
              </a:rPr>
              <a:t>of</a:t>
            </a:r>
            <a:r>
              <a:rPr sz="2800" spc="-30" dirty="0">
                <a:solidFill>
                  <a:srgbClr val="BE5F00"/>
                </a:solidFill>
                <a:latin typeface="Arial MT"/>
                <a:cs typeface="Arial MT"/>
              </a:rPr>
              <a:t> </a:t>
            </a:r>
            <a:r>
              <a:rPr sz="2800" spc="-5" dirty="0">
                <a:solidFill>
                  <a:srgbClr val="BE5F00"/>
                </a:solidFill>
                <a:latin typeface="Arial MT"/>
                <a:cs typeface="Arial MT"/>
              </a:rPr>
              <a:t>Statics</a:t>
            </a:r>
            <a:endParaRPr sz="2800">
              <a:latin typeface="Arial MT"/>
              <a:cs typeface="Arial MT"/>
            </a:endParaRPr>
          </a:p>
        </p:txBody>
      </p:sp>
      <p:sp>
        <p:nvSpPr>
          <p:cNvPr id="22" name="object 22"/>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3" name="object 23"/>
          <p:cNvSpPr txBox="1">
            <a:spLocks noGrp="1"/>
          </p:cNvSpPr>
          <p:nvPr>
            <p:ph type="sldNum" sz="quarter" idx="7"/>
          </p:nvPr>
        </p:nvSpPr>
        <p:spPr>
          <a:xfrm>
            <a:off x="8371840" y="6637232"/>
            <a:ext cx="440054" cy="196215"/>
          </a:xfrm>
          <a:prstGeom prst="rect">
            <a:avLst/>
          </a:prstGeom>
        </p:spPr>
        <p:txBody>
          <a:bodyPr vert="horz" wrap="square" lIns="0" tIns="0" rIns="0" bIns="0" rtlCol="0">
            <a:spAutoFit/>
          </a:bodyPr>
          <a:lstStyle>
            <a:defPPr>
              <a:defRPr lang="en-US"/>
            </a:defPPr>
            <a:lvl1pPr marL="0" algn="l" defTabSz="914400" rtl="0" eaLnBrk="1" latinLnBrk="0" hangingPunct="1">
              <a:defRPr sz="1200" b="1" i="0" kern="1200">
                <a:solidFill>
                  <a:srgbClr val="FF9933"/>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425"/>
              </a:lnSpc>
            </a:pPr>
            <a:r>
              <a:rPr lang="en-MY"/>
              <a:t>1</a:t>
            </a:r>
            <a:r>
              <a:rPr lang="en-MY" spc="-40"/>
              <a:t> </a:t>
            </a:r>
            <a:r>
              <a:rPr lang="en-MY"/>
              <a:t>-</a:t>
            </a:r>
            <a:r>
              <a:rPr lang="en-MY" spc="-35"/>
              <a:t> </a:t>
            </a:r>
            <a:fld id="{81D60167-4931-47E6-BA6A-407CBD079E47}" type="slidenum">
              <a:rPr smtClean="0"/>
              <a:pPr marL="12700">
                <a:lnSpc>
                  <a:spcPts val="1425"/>
                </a:lnSpc>
              </a:pPr>
              <a:t>49</a:t>
            </a:fld>
            <a:endParaRPr dirty="0"/>
          </a:p>
        </p:txBody>
      </p:sp>
      <p:sp>
        <p:nvSpPr>
          <p:cNvPr id="21" name="object 21"/>
          <p:cNvSpPr txBox="1"/>
          <p:nvPr/>
        </p:nvSpPr>
        <p:spPr>
          <a:xfrm>
            <a:off x="5452427" y="1391411"/>
            <a:ext cx="3438525" cy="3454400"/>
          </a:xfrm>
          <a:prstGeom prst="rect">
            <a:avLst/>
          </a:prstGeom>
        </p:spPr>
        <p:txBody>
          <a:bodyPr vert="horz" wrap="square" lIns="0" tIns="12700" rIns="0" bIns="0" rtlCol="0">
            <a:spAutoFit/>
          </a:bodyPr>
          <a:lstStyle/>
          <a:p>
            <a:pPr marL="244475" marR="384175" indent="-231775">
              <a:lnSpc>
                <a:spcPct val="100000"/>
              </a:lnSpc>
              <a:spcBef>
                <a:spcPts val="100"/>
              </a:spcBef>
              <a:buChar char="•"/>
              <a:tabLst>
                <a:tab pos="243840" algn="l"/>
                <a:tab pos="244475" algn="l"/>
              </a:tabLst>
            </a:pPr>
            <a:r>
              <a:rPr sz="2000" dirty="0">
                <a:latin typeface="Times New Roman"/>
                <a:cs typeface="Times New Roman"/>
              </a:rPr>
              <a:t>The</a:t>
            </a:r>
            <a:r>
              <a:rPr sz="2000" spc="-25" dirty="0">
                <a:latin typeface="Times New Roman"/>
                <a:cs typeface="Times New Roman"/>
              </a:rPr>
              <a:t> </a:t>
            </a:r>
            <a:r>
              <a:rPr sz="2000" spc="-5" dirty="0">
                <a:latin typeface="Times New Roman"/>
                <a:cs typeface="Times New Roman"/>
              </a:rPr>
              <a:t>structure</a:t>
            </a:r>
            <a:r>
              <a:rPr sz="2000" spc="-25" dirty="0">
                <a:latin typeface="Times New Roman"/>
                <a:cs typeface="Times New Roman"/>
              </a:rPr>
              <a:t> </a:t>
            </a:r>
            <a:r>
              <a:rPr sz="2000" spc="-5" dirty="0">
                <a:latin typeface="Times New Roman"/>
                <a:cs typeface="Times New Roman"/>
              </a:rPr>
              <a:t>is</a:t>
            </a:r>
            <a:r>
              <a:rPr sz="2000" spc="-25" dirty="0">
                <a:latin typeface="Times New Roman"/>
                <a:cs typeface="Times New Roman"/>
              </a:rPr>
              <a:t> </a:t>
            </a:r>
            <a:r>
              <a:rPr sz="2000" spc="-5" dirty="0">
                <a:latin typeface="Times New Roman"/>
                <a:cs typeface="Times New Roman"/>
              </a:rPr>
              <a:t>designed</a:t>
            </a:r>
            <a:r>
              <a:rPr sz="2000" spc="-20" dirty="0">
                <a:latin typeface="Times New Roman"/>
                <a:cs typeface="Times New Roman"/>
              </a:rPr>
              <a:t> </a:t>
            </a:r>
            <a:r>
              <a:rPr sz="2000" spc="-5" dirty="0">
                <a:latin typeface="Times New Roman"/>
                <a:cs typeface="Times New Roman"/>
              </a:rPr>
              <a:t>to </a:t>
            </a:r>
            <a:r>
              <a:rPr sz="2000" spc="-484" dirty="0">
                <a:latin typeface="Times New Roman"/>
                <a:cs typeface="Times New Roman"/>
              </a:rPr>
              <a:t> </a:t>
            </a:r>
            <a:r>
              <a:rPr sz="2000" spc="-5" dirty="0">
                <a:latin typeface="Times New Roman"/>
                <a:cs typeface="Times New Roman"/>
              </a:rPr>
              <a:t>support</a:t>
            </a:r>
            <a:r>
              <a:rPr sz="2000" spc="-15" dirty="0">
                <a:latin typeface="Times New Roman"/>
                <a:cs typeface="Times New Roman"/>
              </a:rPr>
              <a:t> </a:t>
            </a:r>
            <a:r>
              <a:rPr sz="2000" dirty="0">
                <a:latin typeface="Times New Roman"/>
                <a:cs typeface="Times New Roman"/>
              </a:rPr>
              <a:t>a</a:t>
            </a:r>
            <a:r>
              <a:rPr sz="2000" spc="-10" dirty="0">
                <a:latin typeface="Times New Roman"/>
                <a:cs typeface="Times New Roman"/>
              </a:rPr>
              <a:t> </a:t>
            </a:r>
            <a:r>
              <a:rPr sz="2000" dirty="0">
                <a:latin typeface="Times New Roman"/>
                <a:cs typeface="Times New Roman"/>
              </a:rPr>
              <a:t>30</a:t>
            </a:r>
            <a:r>
              <a:rPr sz="2000" spc="-5" dirty="0">
                <a:latin typeface="Times New Roman"/>
                <a:cs typeface="Times New Roman"/>
              </a:rPr>
              <a:t> </a:t>
            </a:r>
            <a:r>
              <a:rPr sz="2000" dirty="0">
                <a:latin typeface="Times New Roman"/>
                <a:cs typeface="Times New Roman"/>
              </a:rPr>
              <a:t>kN </a:t>
            </a:r>
            <a:r>
              <a:rPr sz="2000" spc="-5" dirty="0">
                <a:latin typeface="Times New Roman"/>
                <a:cs typeface="Times New Roman"/>
              </a:rPr>
              <a:t>load</a:t>
            </a:r>
            <a:endParaRPr sz="2000" dirty="0">
              <a:latin typeface="Times New Roman"/>
              <a:cs typeface="Times New Roman"/>
            </a:endParaRPr>
          </a:p>
          <a:p>
            <a:pPr marL="244475" marR="165735" indent="-231775">
              <a:lnSpc>
                <a:spcPct val="100000"/>
              </a:lnSpc>
              <a:spcBef>
                <a:spcPts val="1510"/>
              </a:spcBef>
              <a:buChar char="•"/>
              <a:tabLst>
                <a:tab pos="243840" algn="l"/>
                <a:tab pos="244475" algn="l"/>
              </a:tabLst>
            </a:pPr>
            <a:r>
              <a:rPr sz="2000" dirty="0">
                <a:latin typeface="Times New Roman"/>
                <a:cs typeface="Times New Roman"/>
              </a:rPr>
              <a:t>The </a:t>
            </a:r>
            <a:r>
              <a:rPr sz="2000" spc="-5" dirty="0">
                <a:latin typeface="Times New Roman"/>
                <a:cs typeface="Times New Roman"/>
              </a:rPr>
              <a:t>structure consists </a:t>
            </a:r>
            <a:r>
              <a:rPr sz="2000" dirty="0">
                <a:latin typeface="Times New Roman"/>
                <a:cs typeface="Times New Roman"/>
              </a:rPr>
              <a:t>of a </a:t>
            </a:r>
            <a:r>
              <a:rPr sz="2000" spc="5" dirty="0">
                <a:latin typeface="Times New Roman"/>
                <a:cs typeface="Times New Roman"/>
              </a:rPr>
              <a:t> </a:t>
            </a:r>
            <a:r>
              <a:rPr sz="2000" dirty="0">
                <a:latin typeface="Times New Roman"/>
                <a:cs typeface="Times New Roman"/>
              </a:rPr>
              <a:t>boom </a:t>
            </a:r>
            <a:r>
              <a:rPr sz="2000" spc="-5" dirty="0">
                <a:latin typeface="Times New Roman"/>
                <a:cs typeface="Times New Roman"/>
              </a:rPr>
              <a:t>and rod joined </a:t>
            </a:r>
            <a:r>
              <a:rPr sz="2000" dirty="0">
                <a:latin typeface="Times New Roman"/>
                <a:cs typeface="Times New Roman"/>
              </a:rPr>
              <a:t>by </a:t>
            </a:r>
            <a:r>
              <a:rPr sz="2000" spc="-5" dirty="0">
                <a:latin typeface="Times New Roman"/>
                <a:cs typeface="Times New Roman"/>
              </a:rPr>
              <a:t>pins </a:t>
            </a:r>
            <a:r>
              <a:rPr sz="2000" dirty="0">
                <a:latin typeface="Times New Roman"/>
                <a:cs typeface="Times New Roman"/>
              </a:rPr>
              <a:t> </a:t>
            </a:r>
            <a:r>
              <a:rPr sz="2000" spc="-5" dirty="0">
                <a:latin typeface="Times New Roman"/>
                <a:cs typeface="Times New Roman"/>
              </a:rPr>
              <a:t>(zero moment connections) at </a:t>
            </a:r>
            <a:r>
              <a:rPr sz="2000" spc="-490" dirty="0">
                <a:latin typeface="Times New Roman"/>
                <a:cs typeface="Times New Roman"/>
              </a:rPr>
              <a:t> </a:t>
            </a:r>
            <a:r>
              <a:rPr sz="2000" spc="-5" dirty="0">
                <a:latin typeface="Times New Roman"/>
                <a:cs typeface="Times New Roman"/>
              </a:rPr>
              <a:t>the</a:t>
            </a:r>
            <a:r>
              <a:rPr sz="2000" spc="-15" dirty="0">
                <a:latin typeface="Times New Roman"/>
                <a:cs typeface="Times New Roman"/>
              </a:rPr>
              <a:t> </a:t>
            </a:r>
            <a:r>
              <a:rPr sz="2000" spc="-5" dirty="0">
                <a:latin typeface="Times New Roman"/>
                <a:cs typeface="Times New Roman"/>
              </a:rPr>
              <a:t>junctions</a:t>
            </a:r>
            <a:r>
              <a:rPr sz="2000" spc="-10" dirty="0">
                <a:latin typeface="Times New Roman"/>
                <a:cs typeface="Times New Roman"/>
              </a:rPr>
              <a:t> </a:t>
            </a:r>
            <a:r>
              <a:rPr sz="2000" spc="-5" dirty="0">
                <a:latin typeface="Times New Roman"/>
                <a:cs typeface="Times New Roman"/>
              </a:rPr>
              <a:t>and supports</a:t>
            </a:r>
            <a:endParaRPr sz="2000" dirty="0">
              <a:latin typeface="Times New Roman"/>
              <a:cs typeface="Times New Roman"/>
            </a:endParaRPr>
          </a:p>
          <a:p>
            <a:pPr marL="244475" marR="5080" indent="-231775">
              <a:lnSpc>
                <a:spcPct val="100000"/>
              </a:lnSpc>
              <a:spcBef>
                <a:spcPts val="1490"/>
              </a:spcBef>
              <a:buChar char="•"/>
              <a:tabLst>
                <a:tab pos="243840" algn="l"/>
                <a:tab pos="244475" algn="l"/>
              </a:tabLst>
            </a:pPr>
            <a:r>
              <a:rPr sz="2000" spc="-5" dirty="0">
                <a:latin typeface="Times New Roman"/>
                <a:cs typeface="Times New Roman"/>
              </a:rPr>
              <a:t>Perform </a:t>
            </a:r>
            <a:r>
              <a:rPr sz="2000" dirty="0">
                <a:latin typeface="Times New Roman"/>
                <a:cs typeface="Times New Roman"/>
              </a:rPr>
              <a:t>a </a:t>
            </a:r>
            <a:r>
              <a:rPr sz="2000" b="1" spc="-5" dirty="0">
                <a:solidFill>
                  <a:srgbClr val="FF0000"/>
                </a:solidFill>
                <a:latin typeface="Times New Roman"/>
                <a:cs typeface="Times New Roman"/>
              </a:rPr>
              <a:t>static analysis </a:t>
            </a:r>
            <a:r>
              <a:rPr sz="2000" spc="-5" dirty="0">
                <a:latin typeface="Times New Roman"/>
                <a:cs typeface="Times New Roman"/>
              </a:rPr>
              <a:t>to </a:t>
            </a:r>
            <a:r>
              <a:rPr sz="2000" dirty="0">
                <a:latin typeface="Times New Roman"/>
                <a:cs typeface="Times New Roman"/>
              </a:rPr>
              <a:t> </a:t>
            </a:r>
            <a:r>
              <a:rPr sz="2000" spc="-5" dirty="0">
                <a:latin typeface="Times New Roman"/>
                <a:cs typeface="Times New Roman"/>
              </a:rPr>
              <a:t>determine the </a:t>
            </a:r>
            <a:r>
              <a:rPr sz="2000" u="sng" spc="-5" dirty="0">
                <a:uFill>
                  <a:solidFill>
                    <a:srgbClr val="000000"/>
                  </a:solidFill>
                </a:uFill>
                <a:latin typeface="Times New Roman"/>
                <a:cs typeface="Times New Roman"/>
              </a:rPr>
              <a:t>internal fo</a:t>
            </a:r>
            <a:r>
              <a:rPr sz="2000" spc="-5" dirty="0">
                <a:latin typeface="Times New Roman"/>
                <a:cs typeface="Times New Roman"/>
              </a:rPr>
              <a:t>rce in </a:t>
            </a:r>
            <a:r>
              <a:rPr sz="2000" dirty="0">
                <a:latin typeface="Times New Roman"/>
                <a:cs typeface="Times New Roman"/>
              </a:rPr>
              <a:t> </a:t>
            </a:r>
            <a:r>
              <a:rPr sz="2000" spc="-5" dirty="0">
                <a:latin typeface="Times New Roman"/>
                <a:cs typeface="Times New Roman"/>
              </a:rPr>
              <a:t>each structural member and the </a:t>
            </a:r>
            <a:r>
              <a:rPr sz="2000" spc="-490" dirty="0">
                <a:latin typeface="Times New Roman"/>
                <a:cs typeface="Times New Roman"/>
              </a:rPr>
              <a:t> </a:t>
            </a:r>
            <a:r>
              <a:rPr sz="2000" u="sng" spc="-5" dirty="0">
                <a:uFill>
                  <a:solidFill>
                    <a:srgbClr val="000000"/>
                  </a:solidFill>
                </a:uFill>
                <a:latin typeface="Times New Roman"/>
                <a:cs typeface="Times New Roman"/>
              </a:rPr>
              <a:t>reaction</a:t>
            </a:r>
            <a:r>
              <a:rPr sz="2000" u="sng" spc="-10"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forces</a:t>
            </a:r>
            <a:r>
              <a:rPr sz="2000" u="sng" spc="-15"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at</a:t>
            </a:r>
            <a:r>
              <a:rPr sz="2000" u="sng" spc="-20"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the</a:t>
            </a:r>
            <a:r>
              <a:rPr sz="2000" u="sng" spc="-15"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supports</a:t>
            </a:r>
            <a:endParaRPr sz="2000" dirty="0">
              <a:latin typeface="Times New Roman"/>
              <a:cs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85800"/>
            <a:ext cx="8229600" cy="487362"/>
          </a:xfrm>
        </p:spPr>
        <p:txBody>
          <a:bodyPr/>
          <a:lstStyle/>
          <a:p>
            <a:r>
              <a:rPr lang="en-US" sz="3200" dirty="0"/>
              <a:t>Vocabulary</a:t>
            </a:r>
          </a:p>
        </p:txBody>
      </p:sp>
      <p:sp>
        <p:nvSpPr>
          <p:cNvPr id="4" name="Content Placeholder 3"/>
          <p:cNvSpPr>
            <a:spLocks noGrp="1"/>
          </p:cNvSpPr>
          <p:nvPr>
            <p:ph idx="1"/>
          </p:nvPr>
        </p:nvSpPr>
        <p:spPr>
          <a:xfrm>
            <a:off x="457200" y="1981200"/>
            <a:ext cx="8229600" cy="4146645"/>
          </a:xfrm>
        </p:spPr>
        <p:txBody>
          <a:bodyPr/>
          <a:lstStyle/>
          <a:p>
            <a:r>
              <a:rPr lang="en-US" dirty="0"/>
              <a:t>This is a sampling of terms used in this subject</a:t>
            </a:r>
          </a:p>
          <a:p>
            <a:r>
              <a:rPr lang="en-US" dirty="0"/>
              <a:t>You are expected to understand the meaning of these terms. </a:t>
            </a:r>
          </a:p>
          <a:p>
            <a:r>
              <a:rPr lang="en-US" dirty="0"/>
              <a:t>You are also expected to know the correct units for material properties and other variables.</a:t>
            </a:r>
          </a:p>
        </p:txBody>
      </p:sp>
    </p:spTree>
    <p:extLst>
      <p:ext uri="{BB962C8B-B14F-4D97-AF65-F5344CB8AC3E}">
        <p14:creationId xmlns:p14="http://schemas.microsoft.com/office/powerpoint/2010/main" val="4176707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204912"/>
            <a:ext cx="4286250" cy="5653405"/>
            <a:chOff x="-4762" y="1204912"/>
            <a:chExt cx="4286250" cy="5653405"/>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341313" y="1204912"/>
              <a:ext cx="3940174" cy="4387850"/>
            </a:xfrm>
            <a:prstGeom prst="rect">
              <a:avLst/>
            </a:prstGeom>
          </p:spPr>
        </p:pic>
      </p:grpSp>
      <p:sp>
        <p:nvSpPr>
          <p:cNvPr id="20" name="object 20"/>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Structure</a:t>
            </a:r>
            <a:r>
              <a:rPr sz="2800" spc="-20" dirty="0">
                <a:solidFill>
                  <a:srgbClr val="BE5F00"/>
                </a:solidFill>
                <a:latin typeface="Arial MT"/>
                <a:cs typeface="Arial MT"/>
              </a:rPr>
              <a:t> </a:t>
            </a:r>
            <a:r>
              <a:rPr sz="2800" dirty="0">
                <a:solidFill>
                  <a:srgbClr val="BE5F00"/>
                </a:solidFill>
                <a:latin typeface="Arial MT"/>
                <a:cs typeface="Arial MT"/>
              </a:rPr>
              <a:t>Free-Body</a:t>
            </a:r>
            <a:r>
              <a:rPr sz="2800" spc="-20" dirty="0">
                <a:solidFill>
                  <a:srgbClr val="BE5F00"/>
                </a:solidFill>
                <a:latin typeface="Arial MT"/>
                <a:cs typeface="Arial MT"/>
              </a:rPr>
              <a:t> </a:t>
            </a:r>
            <a:r>
              <a:rPr sz="2800" dirty="0">
                <a:solidFill>
                  <a:srgbClr val="BE5F00"/>
                </a:solidFill>
                <a:latin typeface="Arial MT"/>
                <a:cs typeface="Arial MT"/>
              </a:rPr>
              <a:t>Diagram</a:t>
            </a:r>
            <a:endParaRPr sz="2800">
              <a:latin typeface="Arial MT"/>
              <a:cs typeface="Arial MT"/>
            </a:endParaRPr>
          </a:p>
        </p:txBody>
      </p:sp>
      <p:sp>
        <p:nvSpPr>
          <p:cNvPr id="21" name="object 21"/>
          <p:cNvSpPr txBox="1"/>
          <p:nvPr/>
        </p:nvSpPr>
        <p:spPr>
          <a:xfrm>
            <a:off x="4318952" y="4732019"/>
            <a:ext cx="4128770" cy="1235710"/>
          </a:xfrm>
          <a:prstGeom prst="rect">
            <a:avLst/>
          </a:prstGeom>
        </p:spPr>
        <p:txBody>
          <a:bodyPr vert="horz" wrap="square" lIns="0" tIns="20320" rIns="0" bIns="0" rtlCol="0">
            <a:spAutoFit/>
          </a:bodyPr>
          <a:lstStyle/>
          <a:p>
            <a:pPr marL="269875" marR="30480" indent="-231775">
              <a:lnSpc>
                <a:spcPct val="131500"/>
              </a:lnSpc>
              <a:spcBef>
                <a:spcPts val="160"/>
              </a:spcBef>
              <a:buFont typeface="Times New Roman"/>
              <a:buChar char="•"/>
              <a:tabLst>
                <a:tab pos="269240" algn="l"/>
                <a:tab pos="269875" algn="l"/>
              </a:tabLst>
            </a:pPr>
            <a:r>
              <a:rPr sz="2000" i="1" spc="-55" dirty="0">
                <a:latin typeface="Times New Roman"/>
                <a:cs typeface="Times New Roman"/>
              </a:rPr>
              <a:t>A</a:t>
            </a:r>
            <a:r>
              <a:rPr sz="1950" i="1" spc="-82" baseline="-17094" dirty="0">
                <a:latin typeface="Times New Roman"/>
                <a:cs typeface="Times New Roman"/>
              </a:rPr>
              <a:t>y</a:t>
            </a:r>
            <a:r>
              <a:rPr sz="1950" i="1" spc="254" baseline="-17094" dirty="0">
                <a:latin typeface="Times New Roman"/>
                <a:cs typeface="Times New Roman"/>
              </a:rPr>
              <a:t> </a:t>
            </a:r>
            <a:r>
              <a:rPr sz="2000" spc="-5" dirty="0">
                <a:latin typeface="Times New Roman"/>
                <a:cs typeface="Times New Roman"/>
              </a:rPr>
              <a:t>and</a:t>
            </a:r>
            <a:r>
              <a:rPr sz="2000" spc="-10" dirty="0">
                <a:latin typeface="Times New Roman"/>
                <a:cs typeface="Times New Roman"/>
              </a:rPr>
              <a:t> </a:t>
            </a:r>
            <a:r>
              <a:rPr sz="2000" i="1" dirty="0">
                <a:latin typeface="Times New Roman"/>
                <a:cs typeface="Times New Roman"/>
              </a:rPr>
              <a:t>C</a:t>
            </a:r>
            <a:r>
              <a:rPr sz="1950" i="1" baseline="-17094" dirty="0">
                <a:latin typeface="Times New Roman"/>
                <a:cs typeface="Times New Roman"/>
              </a:rPr>
              <a:t>y</a:t>
            </a:r>
            <a:r>
              <a:rPr sz="1950" i="1" spc="262" baseline="-17094" dirty="0">
                <a:latin typeface="Times New Roman"/>
                <a:cs typeface="Times New Roman"/>
              </a:rPr>
              <a:t> </a:t>
            </a:r>
            <a:r>
              <a:rPr sz="2000" spc="-5" dirty="0">
                <a:latin typeface="Times New Roman"/>
                <a:cs typeface="Times New Roman"/>
              </a:rPr>
              <a:t>can</a:t>
            </a:r>
            <a:r>
              <a:rPr sz="2000" spc="-10" dirty="0">
                <a:latin typeface="Times New Roman"/>
                <a:cs typeface="Times New Roman"/>
              </a:rPr>
              <a:t> </a:t>
            </a:r>
            <a:r>
              <a:rPr sz="2000" dirty="0">
                <a:latin typeface="Times New Roman"/>
                <a:cs typeface="Times New Roman"/>
              </a:rPr>
              <a:t>not</a:t>
            </a:r>
            <a:r>
              <a:rPr sz="2000" spc="-20" dirty="0">
                <a:latin typeface="Times New Roman"/>
                <a:cs typeface="Times New Roman"/>
              </a:rPr>
              <a:t> </a:t>
            </a:r>
            <a:r>
              <a:rPr sz="2000" dirty="0">
                <a:latin typeface="Times New Roman"/>
                <a:cs typeface="Times New Roman"/>
              </a:rPr>
              <a:t>be</a:t>
            </a:r>
            <a:r>
              <a:rPr sz="2000" spc="-15" dirty="0">
                <a:latin typeface="Times New Roman"/>
                <a:cs typeface="Times New Roman"/>
              </a:rPr>
              <a:t> </a:t>
            </a:r>
            <a:r>
              <a:rPr sz="2000" spc="-5" dirty="0">
                <a:latin typeface="Times New Roman"/>
                <a:cs typeface="Times New Roman"/>
              </a:rPr>
              <a:t>determined</a:t>
            </a:r>
            <a:r>
              <a:rPr sz="2000" spc="-10" dirty="0">
                <a:latin typeface="Times New Roman"/>
                <a:cs typeface="Times New Roman"/>
              </a:rPr>
              <a:t> </a:t>
            </a:r>
            <a:r>
              <a:rPr sz="2000" spc="-5" dirty="0">
                <a:latin typeface="Times New Roman"/>
                <a:cs typeface="Times New Roman"/>
              </a:rPr>
              <a:t>from </a:t>
            </a:r>
            <a:r>
              <a:rPr sz="2000" spc="-484" dirty="0">
                <a:latin typeface="Times New Roman"/>
                <a:cs typeface="Times New Roman"/>
              </a:rPr>
              <a:t> </a:t>
            </a:r>
            <a:r>
              <a:rPr sz="2000" spc="-5" dirty="0">
                <a:latin typeface="Times New Roman"/>
                <a:cs typeface="Times New Roman"/>
              </a:rPr>
              <a:t>these equations (4 </a:t>
            </a:r>
            <a:r>
              <a:rPr sz="2000" dirty="0">
                <a:latin typeface="Times New Roman"/>
                <a:cs typeface="Times New Roman"/>
              </a:rPr>
              <a:t>unknowns </a:t>
            </a:r>
            <a:r>
              <a:rPr sz="2000" spc="-5" dirty="0">
                <a:latin typeface="Times New Roman"/>
                <a:cs typeface="Times New Roman"/>
              </a:rPr>
              <a:t>in </a:t>
            </a:r>
            <a:r>
              <a:rPr sz="2000" dirty="0">
                <a:latin typeface="Times New Roman"/>
                <a:cs typeface="Times New Roman"/>
              </a:rPr>
              <a:t>2 </a:t>
            </a:r>
            <a:r>
              <a:rPr sz="2000" spc="5" dirty="0">
                <a:latin typeface="Times New Roman"/>
                <a:cs typeface="Times New Roman"/>
              </a:rPr>
              <a:t> </a:t>
            </a:r>
            <a:r>
              <a:rPr sz="2000" spc="-5" dirty="0">
                <a:latin typeface="Times New Roman"/>
                <a:cs typeface="Times New Roman"/>
              </a:rPr>
              <a:t>equations)</a:t>
            </a:r>
            <a:endParaRPr sz="2000">
              <a:latin typeface="Times New Roman"/>
              <a:cs typeface="Times New Roman"/>
            </a:endParaRPr>
          </a:p>
        </p:txBody>
      </p:sp>
      <p:sp>
        <p:nvSpPr>
          <p:cNvPr id="22" name="object 22"/>
          <p:cNvSpPr txBox="1"/>
          <p:nvPr/>
        </p:nvSpPr>
        <p:spPr>
          <a:xfrm>
            <a:off x="4995335" y="2625334"/>
            <a:ext cx="3039110" cy="2094864"/>
          </a:xfrm>
          <a:prstGeom prst="rect">
            <a:avLst/>
          </a:prstGeom>
        </p:spPr>
        <p:txBody>
          <a:bodyPr vert="horz" wrap="square" lIns="0" tIns="125095" rIns="0" bIns="0" rtlCol="0">
            <a:spAutoFit/>
          </a:bodyPr>
          <a:lstStyle/>
          <a:p>
            <a:pPr marL="38100">
              <a:lnSpc>
                <a:spcPct val="100000"/>
              </a:lnSpc>
              <a:spcBef>
                <a:spcPts val="985"/>
              </a:spcBef>
            </a:pPr>
            <a:r>
              <a:rPr sz="2550" spc="-254" baseline="-6535" dirty="0">
                <a:latin typeface="Symbol"/>
                <a:cs typeface="Symbol"/>
              </a:rPr>
              <a:t></a:t>
            </a:r>
            <a:r>
              <a:rPr sz="2550" spc="-345" baseline="-6535" dirty="0">
                <a:latin typeface="Times New Roman"/>
                <a:cs typeface="Times New Roman"/>
              </a:rPr>
              <a:t> </a:t>
            </a:r>
            <a:r>
              <a:rPr sz="1700" i="1" spc="-100" dirty="0">
                <a:latin typeface="Times New Roman"/>
                <a:cs typeface="Times New Roman"/>
              </a:rPr>
              <a:t>M</a:t>
            </a:r>
            <a:r>
              <a:rPr sz="2550" i="1" spc="-240" baseline="-29411" dirty="0">
                <a:latin typeface="Times New Roman"/>
                <a:cs typeface="Times New Roman"/>
              </a:rPr>
              <a:t>C</a:t>
            </a:r>
            <a:r>
              <a:rPr sz="2550" i="1" spc="75" baseline="-29411" dirty="0">
                <a:latin typeface="Times New Roman"/>
                <a:cs typeface="Times New Roman"/>
              </a:rPr>
              <a:t> </a:t>
            </a:r>
            <a:r>
              <a:rPr sz="1700" spc="-130" dirty="0">
                <a:latin typeface="Symbol"/>
                <a:cs typeface="Symbol"/>
              </a:rPr>
              <a:t></a:t>
            </a:r>
            <a:r>
              <a:rPr sz="1700" spc="-170" dirty="0">
                <a:latin typeface="Times New Roman"/>
                <a:cs typeface="Times New Roman"/>
              </a:rPr>
              <a:t> </a:t>
            </a:r>
            <a:r>
              <a:rPr sz="1700" spc="25" dirty="0">
                <a:latin typeface="Times New Roman"/>
                <a:cs typeface="Times New Roman"/>
              </a:rPr>
              <a:t>0</a:t>
            </a:r>
            <a:r>
              <a:rPr sz="1700" spc="-70" dirty="0">
                <a:latin typeface="Times New Roman"/>
                <a:cs typeface="Times New Roman"/>
              </a:rPr>
              <a:t>:</a:t>
            </a:r>
            <a:r>
              <a:rPr sz="1700" spc="-20" dirty="0">
                <a:latin typeface="Times New Roman"/>
                <a:cs typeface="Times New Roman"/>
              </a:rPr>
              <a:t> </a:t>
            </a:r>
            <a:r>
              <a:rPr sz="1700" i="1" spc="-204" dirty="0">
                <a:latin typeface="Times New Roman"/>
                <a:cs typeface="Times New Roman"/>
              </a:rPr>
              <a:t>A</a:t>
            </a:r>
            <a:r>
              <a:rPr sz="2550" i="1" spc="52" baseline="-16339" dirty="0">
                <a:latin typeface="Times New Roman"/>
                <a:cs typeface="Times New Roman"/>
              </a:rPr>
              <a:t>x</a:t>
            </a:r>
            <a:r>
              <a:rPr sz="2050" spc="-350" dirty="0">
                <a:latin typeface="Symbol"/>
                <a:cs typeface="Symbol"/>
              </a:rPr>
              <a:t></a:t>
            </a:r>
            <a:r>
              <a:rPr sz="1700" spc="-95" dirty="0">
                <a:latin typeface="Times New Roman"/>
                <a:cs typeface="Times New Roman"/>
              </a:rPr>
              <a:t>0.</a:t>
            </a:r>
            <a:r>
              <a:rPr sz="1700" spc="20" dirty="0">
                <a:latin typeface="Times New Roman"/>
                <a:cs typeface="Times New Roman"/>
              </a:rPr>
              <a:t>6</a:t>
            </a:r>
            <a:r>
              <a:rPr sz="1700" spc="-130" dirty="0">
                <a:latin typeface="Times New Roman"/>
                <a:cs typeface="Times New Roman"/>
              </a:rPr>
              <a:t>m</a:t>
            </a:r>
            <a:r>
              <a:rPr sz="2050" spc="-195" dirty="0">
                <a:latin typeface="Symbol"/>
                <a:cs typeface="Symbol"/>
              </a:rPr>
              <a:t></a:t>
            </a:r>
            <a:r>
              <a:rPr sz="1700" spc="-130" dirty="0">
                <a:latin typeface="Symbol"/>
                <a:cs typeface="Symbol"/>
              </a:rPr>
              <a:t></a:t>
            </a:r>
            <a:r>
              <a:rPr sz="1700" spc="-240" dirty="0">
                <a:latin typeface="Times New Roman"/>
                <a:cs typeface="Times New Roman"/>
              </a:rPr>
              <a:t> </a:t>
            </a:r>
            <a:r>
              <a:rPr sz="2150" spc="-415" dirty="0">
                <a:latin typeface="Symbol"/>
                <a:cs typeface="Symbol"/>
              </a:rPr>
              <a:t></a:t>
            </a:r>
            <a:r>
              <a:rPr sz="1700" spc="-120" dirty="0">
                <a:latin typeface="Times New Roman"/>
                <a:cs typeface="Times New Roman"/>
              </a:rPr>
              <a:t>3</a:t>
            </a:r>
            <a:r>
              <a:rPr sz="1700" spc="20" dirty="0">
                <a:latin typeface="Times New Roman"/>
                <a:cs typeface="Times New Roman"/>
              </a:rPr>
              <a:t>0</a:t>
            </a:r>
            <a:r>
              <a:rPr sz="1700" spc="-120" dirty="0">
                <a:latin typeface="Times New Roman"/>
                <a:cs typeface="Times New Roman"/>
              </a:rPr>
              <a:t>k</a:t>
            </a:r>
            <a:r>
              <a:rPr sz="1700" spc="-110" dirty="0">
                <a:latin typeface="Times New Roman"/>
                <a:cs typeface="Times New Roman"/>
              </a:rPr>
              <a:t>N</a:t>
            </a:r>
            <a:r>
              <a:rPr sz="2150" spc="-420" dirty="0">
                <a:latin typeface="Symbol"/>
                <a:cs typeface="Symbol"/>
              </a:rPr>
              <a:t></a:t>
            </a:r>
            <a:r>
              <a:rPr sz="2050" spc="-350" dirty="0">
                <a:latin typeface="Symbol"/>
                <a:cs typeface="Symbol"/>
              </a:rPr>
              <a:t></a:t>
            </a:r>
            <a:r>
              <a:rPr sz="1700" spc="-120" dirty="0">
                <a:latin typeface="Times New Roman"/>
                <a:cs typeface="Times New Roman"/>
              </a:rPr>
              <a:t>0</a:t>
            </a:r>
            <a:r>
              <a:rPr sz="1700" spc="-65" dirty="0">
                <a:latin typeface="Times New Roman"/>
                <a:cs typeface="Times New Roman"/>
              </a:rPr>
              <a:t>.</a:t>
            </a:r>
            <a:r>
              <a:rPr sz="1700" dirty="0">
                <a:latin typeface="Times New Roman"/>
                <a:cs typeface="Times New Roman"/>
              </a:rPr>
              <a:t>8</a:t>
            </a:r>
            <a:r>
              <a:rPr sz="1700" spc="-130" dirty="0">
                <a:latin typeface="Times New Roman"/>
                <a:cs typeface="Times New Roman"/>
              </a:rPr>
              <a:t>m</a:t>
            </a:r>
            <a:r>
              <a:rPr sz="2050" spc="-114" dirty="0">
                <a:latin typeface="Symbol"/>
                <a:cs typeface="Symbol"/>
              </a:rPr>
              <a:t></a:t>
            </a:r>
            <a:r>
              <a:rPr sz="1700" spc="-130" dirty="0">
                <a:latin typeface="Symbol"/>
                <a:cs typeface="Symbol"/>
              </a:rPr>
              <a:t></a:t>
            </a:r>
            <a:r>
              <a:rPr sz="1700" spc="-170" dirty="0">
                <a:latin typeface="Times New Roman"/>
                <a:cs typeface="Times New Roman"/>
              </a:rPr>
              <a:t> </a:t>
            </a:r>
            <a:r>
              <a:rPr sz="1700" spc="-120" dirty="0">
                <a:latin typeface="Times New Roman"/>
                <a:cs typeface="Times New Roman"/>
              </a:rPr>
              <a:t>0</a:t>
            </a:r>
            <a:endParaRPr sz="1700">
              <a:latin typeface="Times New Roman"/>
              <a:cs typeface="Times New Roman"/>
            </a:endParaRPr>
          </a:p>
          <a:p>
            <a:pPr marL="211454">
              <a:lnSpc>
                <a:spcPct val="100000"/>
              </a:lnSpc>
              <a:spcBef>
                <a:spcPts val="705"/>
              </a:spcBef>
            </a:pPr>
            <a:r>
              <a:rPr sz="1700" i="1" spc="-204" dirty="0">
                <a:latin typeface="Times New Roman"/>
                <a:cs typeface="Times New Roman"/>
              </a:rPr>
              <a:t>A</a:t>
            </a:r>
            <a:r>
              <a:rPr sz="2550" i="1" spc="-157" baseline="-16339" dirty="0">
                <a:latin typeface="Times New Roman"/>
                <a:cs typeface="Times New Roman"/>
              </a:rPr>
              <a:t>x</a:t>
            </a:r>
            <a:r>
              <a:rPr sz="2550" i="1" spc="-15" baseline="-16339" dirty="0">
                <a:latin typeface="Times New Roman"/>
                <a:cs typeface="Times New Roman"/>
              </a:rPr>
              <a:t> </a:t>
            </a:r>
            <a:r>
              <a:rPr sz="1700" spc="-130" dirty="0">
                <a:latin typeface="Symbol"/>
                <a:cs typeface="Symbol"/>
              </a:rPr>
              <a:t></a:t>
            </a:r>
            <a:r>
              <a:rPr sz="1700" spc="-145" dirty="0">
                <a:latin typeface="Times New Roman"/>
                <a:cs typeface="Times New Roman"/>
              </a:rPr>
              <a:t> </a:t>
            </a:r>
            <a:r>
              <a:rPr sz="1700" spc="-120" dirty="0">
                <a:latin typeface="Times New Roman"/>
                <a:cs typeface="Times New Roman"/>
              </a:rPr>
              <a:t>4</a:t>
            </a:r>
            <a:r>
              <a:rPr sz="1700" spc="20" dirty="0">
                <a:latin typeface="Times New Roman"/>
                <a:cs typeface="Times New Roman"/>
              </a:rPr>
              <a:t>0</a:t>
            </a:r>
            <a:r>
              <a:rPr sz="1700" spc="-145" dirty="0">
                <a:latin typeface="Times New Roman"/>
                <a:cs typeface="Times New Roman"/>
              </a:rPr>
              <a:t>kN</a:t>
            </a:r>
            <a:endParaRPr sz="1700">
              <a:latin typeface="Times New Roman"/>
              <a:cs typeface="Times New Roman"/>
            </a:endParaRPr>
          </a:p>
          <a:p>
            <a:pPr marL="38100">
              <a:lnSpc>
                <a:spcPct val="100000"/>
              </a:lnSpc>
              <a:spcBef>
                <a:spcPts val="375"/>
              </a:spcBef>
            </a:pPr>
            <a:r>
              <a:rPr sz="2550" spc="-254" baseline="-6535" dirty="0">
                <a:latin typeface="Symbol"/>
                <a:cs typeface="Symbol"/>
              </a:rPr>
              <a:t></a:t>
            </a:r>
            <a:r>
              <a:rPr sz="2550" spc="-307" baseline="-6535" dirty="0">
                <a:latin typeface="Times New Roman"/>
                <a:cs typeface="Times New Roman"/>
              </a:rPr>
              <a:t> </a:t>
            </a:r>
            <a:r>
              <a:rPr sz="1700" i="1" spc="-175" dirty="0">
                <a:latin typeface="Times New Roman"/>
                <a:cs typeface="Times New Roman"/>
              </a:rPr>
              <a:t>F</a:t>
            </a:r>
            <a:r>
              <a:rPr sz="2550" i="1" spc="-157" baseline="-16339" dirty="0">
                <a:latin typeface="Times New Roman"/>
                <a:cs typeface="Times New Roman"/>
              </a:rPr>
              <a:t>x</a:t>
            </a:r>
            <a:r>
              <a:rPr sz="2550" i="1" spc="-15" baseline="-16339" dirty="0">
                <a:latin typeface="Times New Roman"/>
                <a:cs typeface="Times New Roman"/>
              </a:rPr>
              <a:t> </a:t>
            </a:r>
            <a:r>
              <a:rPr sz="1700" spc="-130" dirty="0">
                <a:latin typeface="Symbol"/>
                <a:cs typeface="Symbol"/>
              </a:rPr>
              <a:t></a:t>
            </a:r>
            <a:r>
              <a:rPr sz="1700" spc="-170" dirty="0">
                <a:latin typeface="Times New Roman"/>
                <a:cs typeface="Times New Roman"/>
              </a:rPr>
              <a:t> </a:t>
            </a:r>
            <a:r>
              <a:rPr sz="1700" spc="25" dirty="0">
                <a:latin typeface="Times New Roman"/>
                <a:cs typeface="Times New Roman"/>
              </a:rPr>
              <a:t>0</a:t>
            </a:r>
            <a:r>
              <a:rPr sz="1700" spc="-70" dirty="0">
                <a:latin typeface="Times New Roman"/>
                <a:cs typeface="Times New Roman"/>
              </a:rPr>
              <a:t>:</a:t>
            </a:r>
            <a:r>
              <a:rPr sz="1700" spc="-20" dirty="0">
                <a:latin typeface="Times New Roman"/>
                <a:cs typeface="Times New Roman"/>
              </a:rPr>
              <a:t> </a:t>
            </a:r>
            <a:r>
              <a:rPr sz="1700" i="1" spc="-204" dirty="0">
                <a:latin typeface="Times New Roman"/>
                <a:cs typeface="Times New Roman"/>
              </a:rPr>
              <a:t>A</a:t>
            </a:r>
            <a:r>
              <a:rPr sz="2550" i="1" spc="-157" baseline="-16339" dirty="0">
                <a:latin typeface="Times New Roman"/>
                <a:cs typeface="Times New Roman"/>
              </a:rPr>
              <a:t>x</a:t>
            </a:r>
            <a:r>
              <a:rPr sz="2550" i="1" spc="-135" baseline="-16339" dirty="0">
                <a:latin typeface="Times New Roman"/>
                <a:cs typeface="Times New Roman"/>
              </a:rPr>
              <a:t> </a:t>
            </a:r>
            <a:r>
              <a:rPr sz="1700" spc="-130" dirty="0">
                <a:latin typeface="Symbol"/>
                <a:cs typeface="Symbol"/>
              </a:rPr>
              <a:t></a:t>
            </a:r>
            <a:r>
              <a:rPr sz="1700" spc="-245" dirty="0">
                <a:latin typeface="Times New Roman"/>
                <a:cs typeface="Times New Roman"/>
              </a:rPr>
              <a:t> </a:t>
            </a:r>
            <a:r>
              <a:rPr sz="1700" i="1" spc="-95" dirty="0">
                <a:latin typeface="Times New Roman"/>
                <a:cs typeface="Times New Roman"/>
              </a:rPr>
              <a:t>C</a:t>
            </a:r>
            <a:r>
              <a:rPr sz="2550" i="1" spc="-157" baseline="-16339" dirty="0">
                <a:latin typeface="Times New Roman"/>
                <a:cs typeface="Times New Roman"/>
              </a:rPr>
              <a:t>x</a:t>
            </a:r>
            <a:r>
              <a:rPr sz="2550" i="1" spc="-15" baseline="-16339" dirty="0">
                <a:latin typeface="Times New Roman"/>
                <a:cs typeface="Times New Roman"/>
              </a:rPr>
              <a:t> </a:t>
            </a:r>
            <a:r>
              <a:rPr sz="1700" spc="-130" dirty="0">
                <a:latin typeface="Symbol"/>
                <a:cs typeface="Symbol"/>
              </a:rPr>
              <a:t></a:t>
            </a:r>
            <a:r>
              <a:rPr sz="1700" spc="-170" dirty="0">
                <a:latin typeface="Times New Roman"/>
                <a:cs typeface="Times New Roman"/>
              </a:rPr>
              <a:t> </a:t>
            </a:r>
            <a:r>
              <a:rPr sz="1700" spc="-120" dirty="0">
                <a:latin typeface="Times New Roman"/>
                <a:cs typeface="Times New Roman"/>
              </a:rPr>
              <a:t>0</a:t>
            </a:r>
            <a:endParaRPr sz="1700">
              <a:latin typeface="Times New Roman"/>
              <a:cs typeface="Times New Roman"/>
            </a:endParaRPr>
          </a:p>
          <a:p>
            <a:pPr marL="191135">
              <a:lnSpc>
                <a:spcPct val="100000"/>
              </a:lnSpc>
              <a:spcBef>
                <a:spcPts val="400"/>
              </a:spcBef>
            </a:pPr>
            <a:r>
              <a:rPr sz="1700" i="1" spc="-95" dirty="0">
                <a:latin typeface="Times New Roman"/>
                <a:cs typeface="Times New Roman"/>
              </a:rPr>
              <a:t>C</a:t>
            </a:r>
            <a:r>
              <a:rPr sz="2550" i="1" spc="-157" baseline="-16339" dirty="0">
                <a:latin typeface="Times New Roman"/>
                <a:cs typeface="Times New Roman"/>
              </a:rPr>
              <a:t>x</a:t>
            </a:r>
            <a:r>
              <a:rPr sz="2550" i="1" spc="-15" baseline="-16339" dirty="0">
                <a:latin typeface="Times New Roman"/>
                <a:cs typeface="Times New Roman"/>
              </a:rPr>
              <a:t> </a:t>
            </a:r>
            <a:r>
              <a:rPr sz="1700" spc="-130" dirty="0">
                <a:latin typeface="Symbol"/>
                <a:cs typeface="Symbol"/>
              </a:rPr>
              <a:t></a:t>
            </a:r>
            <a:r>
              <a:rPr sz="1700" spc="-145" dirty="0">
                <a:latin typeface="Times New Roman"/>
                <a:cs typeface="Times New Roman"/>
              </a:rPr>
              <a:t> </a:t>
            </a:r>
            <a:r>
              <a:rPr sz="1700" spc="10" dirty="0">
                <a:latin typeface="Symbol"/>
                <a:cs typeface="Symbol"/>
              </a:rPr>
              <a:t></a:t>
            </a:r>
            <a:r>
              <a:rPr sz="1700" i="1" spc="-204" dirty="0">
                <a:latin typeface="Times New Roman"/>
                <a:cs typeface="Times New Roman"/>
              </a:rPr>
              <a:t>A</a:t>
            </a:r>
            <a:r>
              <a:rPr sz="2550" i="1" spc="-157" baseline="-16339" dirty="0">
                <a:latin typeface="Times New Roman"/>
                <a:cs typeface="Times New Roman"/>
              </a:rPr>
              <a:t>x</a:t>
            </a:r>
            <a:r>
              <a:rPr sz="2550" i="1" spc="-15" baseline="-16339" dirty="0">
                <a:latin typeface="Times New Roman"/>
                <a:cs typeface="Times New Roman"/>
              </a:rPr>
              <a:t> </a:t>
            </a:r>
            <a:r>
              <a:rPr sz="1700" spc="-130" dirty="0">
                <a:latin typeface="Symbol"/>
                <a:cs typeface="Symbol"/>
              </a:rPr>
              <a:t></a:t>
            </a:r>
            <a:r>
              <a:rPr sz="1700" spc="-145" dirty="0">
                <a:latin typeface="Times New Roman"/>
                <a:cs typeface="Times New Roman"/>
              </a:rPr>
              <a:t> </a:t>
            </a:r>
            <a:r>
              <a:rPr sz="1700" spc="-135" dirty="0">
                <a:latin typeface="Symbol"/>
                <a:cs typeface="Symbol"/>
              </a:rPr>
              <a:t></a:t>
            </a:r>
            <a:r>
              <a:rPr sz="1700" spc="-120" dirty="0">
                <a:latin typeface="Times New Roman"/>
                <a:cs typeface="Times New Roman"/>
              </a:rPr>
              <a:t>4</a:t>
            </a:r>
            <a:r>
              <a:rPr sz="1700" spc="20" dirty="0">
                <a:latin typeface="Times New Roman"/>
                <a:cs typeface="Times New Roman"/>
              </a:rPr>
              <a:t>0</a:t>
            </a:r>
            <a:r>
              <a:rPr sz="1700" spc="-145" dirty="0">
                <a:latin typeface="Times New Roman"/>
                <a:cs typeface="Times New Roman"/>
              </a:rPr>
              <a:t>kN</a:t>
            </a:r>
            <a:endParaRPr sz="1700">
              <a:latin typeface="Times New Roman"/>
              <a:cs typeface="Times New Roman"/>
            </a:endParaRPr>
          </a:p>
          <a:p>
            <a:pPr marL="38100">
              <a:lnSpc>
                <a:spcPct val="100000"/>
              </a:lnSpc>
              <a:spcBef>
                <a:spcPts val="400"/>
              </a:spcBef>
            </a:pPr>
            <a:r>
              <a:rPr sz="2550" spc="-254" baseline="-6535" dirty="0">
                <a:latin typeface="Symbol"/>
                <a:cs typeface="Symbol"/>
              </a:rPr>
              <a:t></a:t>
            </a:r>
            <a:r>
              <a:rPr sz="2550" spc="-307" baseline="-6535" dirty="0">
                <a:latin typeface="Times New Roman"/>
                <a:cs typeface="Times New Roman"/>
              </a:rPr>
              <a:t> </a:t>
            </a:r>
            <a:r>
              <a:rPr sz="1700" i="1" spc="-105" dirty="0">
                <a:latin typeface="Times New Roman"/>
                <a:cs typeface="Times New Roman"/>
              </a:rPr>
              <a:t>F</a:t>
            </a:r>
            <a:r>
              <a:rPr sz="2550" i="1" spc="-157" baseline="-16339" dirty="0">
                <a:latin typeface="Times New Roman"/>
                <a:cs typeface="Times New Roman"/>
              </a:rPr>
              <a:t>y</a:t>
            </a:r>
            <a:r>
              <a:rPr sz="2550" i="1" spc="15" baseline="-16339" dirty="0">
                <a:latin typeface="Times New Roman"/>
                <a:cs typeface="Times New Roman"/>
              </a:rPr>
              <a:t> </a:t>
            </a:r>
            <a:r>
              <a:rPr sz="1700" spc="-130" dirty="0">
                <a:latin typeface="Symbol"/>
                <a:cs typeface="Symbol"/>
              </a:rPr>
              <a:t></a:t>
            </a:r>
            <a:r>
              <a:rPr sz="1700" spc="-170" dirty="0">
                <a:latin typeface="Times New Roman"/>
                <a:cs typeface="Times New Roman"/>
              </a:rPr>
              <a:t> </a:t>
            </a:r>
            <a:r>
              <a:rPr sz="1700" spc="25" dirty="0">
                <a:latin typeface="Times New Roman"/>
                <a:cs typeface="Times New Roman"/>
              </a:rPr>
              <a:t>0</a:t>
            </a:r>
            <a:r>
              <a:rPr sz="1700" spc="-70" dirty="0">
                <a:latin typeface="Times New Roman"/>
                <a:cs typeface="Times New Roman"/>
              </a:rPr>
              <a:t>:</a:t>
            </a:r>
            <a:r>
              <a:rPr sz="1700" dirty="0">
                <a:latin typeface="Times New Roman"/>
                <a:cs typeface="Times New Roman"/>
              </a:rPr>
              <a:t> </a:t>
            </a:r>
            <a:r>
              <a:rPr sz="1700" spc="-210" dirty="0">
                <a:latin typeface="Times New Roman"/>
                <a:cs typeface="Times New Roman"/>
              </a:rPr>
              <a:t> </a:t>
            </a:r>
            <a:r>
              <a:rPr sz="1700" i="1" spc="-135" dirty="0">
                <a:latin typeface="Times New Roman"/>
                <a:cs typeface="Times New Roman"/>
              </a:rPr>
              <a:t>A</a:t>
            </a:r>
            <a:r>
              <a:rPr sz="2550" i="1" spc="-157" baseline="-16339" dirty="0">
                <a:latin typeface="Times New Roman"/>
                <a:cs typeface="Times New Roman"/>
              </a:rPr>
              <a:t>y</a:t>
            </a:r>
            <a:r>
              <a:rPr sz="2550" i="1" spc="-104" baseline="-16339" dirty="0">
                <a:latin typeface="Times New Roman"/>
                <a:cs typeface="Times New Roman"/>
              </a:rPr>
              <a:t> </a:t>
            </a:r>
            <a:r>
              <a:rPr sz="1700" spc="-130" dirty="0">
                <a:latin typeface="Symbol"/>
                <a:cs typeface="Symbol"/>
              </a:rPr>
              <a:t></a:t>
            </a:r>
            <a:r>
              <a:rPr sz="1700" spc="-245" dirty="0">
                <a:latin typeface="Times New Roman"/>
                <a:cs typeface="Times New Roman"/>
              </a:rPr>
              <a:t> </a:t>
            </a:r>
            <a:r>
              <a:rPr sz="1700" i="1" spc="-30" dirty="0">
                <a:latin typeface="Times New Roman"/>
                <a:cs typeface="Times New Roman"/>
              </a:rPr>
              <a:t>C</a:t>
            </a:r>
            <a:r>
              <a:rPr sz="2550" i="1" spc="-157" baseline="-16339" dirty="0">
                <a:latin typeface="Times New Roman"/>
                <a:cs typeface="Times New Roman"/>
              </a:rPr>
              <a:t>y</a:t>
            </a:r>
            <a:r>
              <a:rPr sz="2550" i="1" spc="-104" baseline="-16339" dirty="0">
                <a:latin typeface="Times New Roman"/>
                <a:cs typeface="Times New Roman"/>
              </a:rPr>
              <a:t> </a:t>
            </a:r>
            <a:r>
              <a:rPr sz="1700" spc="-130" dirty="0">
                <a:latin typeface="Symbol"/>
                <a:cs typeface="Symbol"/>
              </a:rPr>
              <a:t></a:t>
            </a:r>
            <a:r>
              <a:rPr sz="1700" spc="-270" dirty="0">
                <a:latin typeface="Times New Roman"/>
                <a:cs typeface="Times New Roman"/>
              </a:rPr>
              <a:t> </a:t>
            </a:r>
            <a:r>
              <a:rPr sz="1700" spc="-120" dirty="0">
                <a:latin typeface="Times New Roman"/>
                <a:cs typeface="Times New Roman"/>
              </a:rPr>
              <a:t>3</a:t>
            </a:r>
            <a:r>
              <a:rPr sz="1700" spc="20" dirty="0">
                <a:latin typeface="Times New Roman"/>
                <a:cs typeface="Times New Roman"/>
              </a:rPr>
              <a:t>0</a:t>
            </a:r>
            <a:r>
              <a:rPr sz="1700" spc="-145" dirty="0">
                <a:latin typeface="Times New Roman"/>
                <a:cs typeface="Times New Roman"/>
              </a:rPr>
              <a:t>kN</a:t>
            </a:r>
            <a:r>
              <a:rPr sz="1700" spc="-125" dirty="0">
                <a:latin typeface="Times New Roman"/>
                <a:cs typeface="Times New Roman"/>
              </a:rPr>
              <a:t> </a:t>
            </a:r>
            <a:r>
              <a:rPr sz="1700" spc="-130" dirty="0">
                <a:latin typeface="Symbol"/>
                <a:cs typeface="Symbol"/>
              </a:rPr>
              <a:t></a:t>
            </a:r>
            <a:r>
              <a:rPr sz="1700" spc="-170" dirty="0">
                <a:latin typeface="Times New Roman"/>
                <a:cs typeface="Times New Roman"/>
              </a:rPr>
              <a:t> </a:t>
            </a:r>
            <a:r>
              <a:rPr sz="1700" spc="-120" dirty="0">
                <a:latin typeface="Times New Roman"/>
                <a:cs typeface="Times New Roman"/>
              </a:rPr>
              <a:t>0</a:t>
            </a:r>
            <a:endParaRPr sz="1700">
              <a:latin typeface="Times New Roman"/>
              <a:cs typeface="Times New Roman"/>
            </a:endParaRPr>
          </a:p>
          <a:p>
            <a:pPr marL="211454">
              <a:lnSpc>
                <a:spcPct val="100000"/>
              </a:lnSpc>
              <a:spcBef>
                <a:spcPts val="745"/>
              </a:spcBef>
            </a:pPr>
            <a:r>
              <a:rPr sz="1700" i="1" spc="-135" dirty="0">
                <a:latin typeface="Times New Roman"/>
                <a:cs typeface="Times New Roman"/>
              </a:rPr>
              <a:t>A</a:t>
            </a:r>
            <a:r>
              <a:rPr sz="2550" i="1" spc="-157" baseline="-16339" dirty="0">
                <a:latin typeface="Times New Roman"/>
                <a:cs typeface="Times New Roman"/>
              </a:rPr>
              <a:t>y</a:t>
            </a:r>
            <a:r>
              <a:rPr sz="2550" i="1" spc="-104" baseline="-16339" dirty="0">
                <a:latin typeface="Times New Roman"/>
                <a:cs typeface="Times New Roman"/>
              </a:rPr>
              <a:t> </a:t>
            </a:r>
            <a:r>
              <a:rPr sz="1700" spc="-130" dirty="0">
                <a:latin typeface="Symbol"/>
                <a:cs typeface="Symbol"/>
              </a:rPr>
              <a:t></a:t>
            </a:r>
            <a:r>
              <a:rPr sz="1700" spc="-245" dirty="0">
                <a:latin typeface="Times New Roman"/>
                <a:cs typeface="Times New Roman"/>
              </a:rPr>
              <a:t> </a:t>
            </a:r>
            <a:r>
              <a:rPr sz="1700" i="1" spc="-30" dirty="0">
                <a:latin typeface="Times New Roman"/>
                <a:cs typeface="Times New Roman"/>
              </a:rPr>
              <a:t>C</a:t>
            </a:r>
            <a:r>
              <a:rPr sz="2550" i="1" spc="-157" baseline="-16339" dirty="0">
                <a:latin typeface="Times New Roman"/>
                <a:cs typeface="Times New Roman"/>
              </a:rPr>
              <a:t>y</a:t>
            </a:r>
            <a:r>
              <a:rPr sz="2550" i="1" spc="15" baseline="-16339" dirty="0">
                <a:latin typeface="Times New Roman"/>
                <a:cs typeface="Times New Roman"/>
              </a:rPr>
              <a:t> </a:t>
            </a:r>
            <a:r>
              <a:rPr sz="1700" spc="-130" dirty="0">
                <a:latin typeface="Symbol"/>
                <a:cs typeface="Symbol"/>
              </a:rPr>
              <a:t></a:t>
            </a:r>
            <a:r>
              <a:rPr sz="1700" spc="-190" dirty="0">
                <a:latin typeface="Times New Roman"/>
                <a:cs typeface="Times New Roman"/>
              </a:rPr>
              <a:t> </a:t>
            </a:r>
            <a:r>
              <a:rPr sz="1700" spc="-120" dirty="0">
                <a:latin typeface="Times New Roman"/>
                <a:cs typeface="Times New Roman"/>
              </a:rPr>
              <a:t>3</a:t>
            </a:r>
            <a:r>
              <a:rPr sz="1700" spc="20" dirty="0">
                <a:latin typeface="Times New Roman"/>
                <a:cs typeface="Times New Roman"/>
              </a:rPr>
              <a:t>0</a:t>
            </a:r>
            <a:r>
              <a:rPr sz="1700" spc="-145" dirty="0">
                <a:latin typeface="Times New Roman"/>
                <a:cs typeface="Times New Roman"/>
              </a:rPr>
              <a:t>kN</a:t>
            </a:r>
            <a:endParaRPr sz="1700">
              <a:latin typeface="Times New Roman"/>
              <a:cs typeface="Times New Roman"/>
            </a:endParaRPr>
          </a:p>
        </p:txBody>
      </p:sp>
      <p:sp>
        <p:nvSpPr>
          <p:cNvPr id="23" name="object 23"/>
          <p:cNvSpPr txBox="1"/>
          <p:nvPr/>
        </p:nvSpPr>
        <p:spPr>
          <a:xfrm>
            <a:off x="4258627" y="1129284"/>
            <a:ext cx="4608830" cy="1052830"/>
          </a:xfrm>
          <a:prstGeom prst="rect">
            <a:avLst/>
          </a:prstGeom>
        </p:spPr>
        <p:txBody>
          <a:bodyPr vert="horz" wrap="square" lIns="0" tIns="12700" rIns="0" bIns="0" rtlCol="0">
            <a:spAutoFit/>
          </a:bodyPr>
          <a:lstStyle/>
          <a:p>
            <a:pPr marL="330200" marR="5080" indent="-231775">
              <a:lnSpc>
                <a:spcPct val="100000"/>
              </a:lnSpc>
              <a:spcBef>
                <a:spcPts val="100"/>
              </a:spcBef>
              <a:buChar char="•"/>
              <a:tabLst>
                <a:tab pos="329565" algn="l"/>
                <a:tab pos="330200" algn="l"/>
              </a:tabLst>
            </a:pPr>
            <a:r>
              <a:rPr sz="2000" spc="-5" dirty="0">
                <a:solidFill>
                  <a:srgbClr val="FF0000"/>
                </a:solidFill>
                <a:latin typeface="Times New Roman"/>
                <a:cs typeface="Times New Roman"/>
              </a:rPr>
              <a:t>Structure </a:t>
            </a:r>
            <a:r>
              <a:rPr sz="2000" spc="-5" dirty="0">
                <a:latin typeface="Times New Roman"/>
                <a:cs typeface="Times New Roman"/>
              </a:rPr>
              <a:t>is </a:t>
            </a:r>
            <a:r>
              <a:rPr sz="2000" spc="-5" dirty="0">
                <a:solidFill>
                  <a:srgbClr val="FF0000"/>
                </a:solidFill>
                <a:latin typeface="Times New Roman"/>
                <a:cs typeface="Times New Roman"/>
              </a:rPr>
              <a:t>detached </a:t>
            </a:r>
            <a:r>
              <a:rPr sz="2000" spc="-5" dirty="0">
                <a:latin typeface="Times New Roman"/>
                <a:cs typeface="Times New Roman"/>
              </a:rPr>
              <a:t>from supports and </a:t>
            </a:r>
            <a:r>
              <a:rPr sz="2000" dirty="0">
                <a:latin typeface="Times New Roman"/>
                <a:cs typeface="Times New Roman"/>
              </a:rPr>
              <a:t> </a:t>
            </a:r>
            <a:r>
              <a:rPr sz="2000" spc="-5" dirty="0">
                <a:latin typeface="Times New Roman"/>
                <a:cs typeface="Times New Roman"/>
              </a:rPr>
              <a:t>the</a:t>
            </a:r>
            <a:r>
              <a:rPr sz="2000" spc="-15" dirty="0">
                <a:latin typeface="Times New Roman"/>
                <a:cs typeface="Times New Roman"/>
              </a:rPr>
              <a:t> </a:t>
            </a:r>
            <a:r>
              <a:rPr sz="2000" spc="-5" dirty="0">
                <a:latin typeface="Times New Roman"/>
                <a:cs typeface="Times New Roman"/>
              </a:rPr>
              <a:t>loads</a:t>
            </a:r>
            <a:r>
              <a:rPr sz="2000" spc="-15" dirty="0">
                <a:latin typeface="Times New Roman"/>
                <a:cs typeface="Times New Roman"/>
              </a:rPr>
              <a:t> </a:t>
            </a:r>
            <a:r>
              <a:rPr sz="2000" spc="-5" dirty="0">
                <a:latin typeface="Times New Roman"/>
                <a:cs typeface="Times New Roman"/>
              </a:rPr>
              <a:t>and</a:t>
            </a:r>
            <a:r>
              <a:rPr sz="2000" spc="-10" dirty="0">
                <a:latin typeface="Times New Roman"/>
                <a:cs typeface="Times New Roman"/>
              </a:rPr>
              <a:t> </a:t>
            </a:r>
            <a:r>
              <a:rPr sz="2000" spc="-5" dirty="0">
                <a:solidFill>
                  <a:srgbClr val="FF0000"/>
                </a:solidFill>
                <a:latin typeface="Times New Roman"/>
                <a:cs typeface="Times New Roman"/>
              </a:rPr>
              <a:t>reaction</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forces</a:t>
            </a:r>
            <a:r>
              <a:rPr sz="2000" spc="-15" dirty="0">
                <a:solidFill>
                  <a:srgbClr val="FF0000"/>
                </a:solidFill>
                <a:latin typeface="Times New Roman"/>
                <a:cs typeface="Times New Roman"/>
              </a:rPr>
              <a:t> </a:t>
            </a:r>
            <a:r>
              <a:rPr sz="2000" spc="-5" dirty="0">
                <a:solidFill>
                  <a:srgbClr val="FF0000"/>
                </a:solidFill>
                <a:latin typeface="Times New Roman"/>
                <a:cs typeface="Times New Roman"/>
              </a:rPr>
              <a:t>are</a:t>
            </a:r>
            <a:r>
              <a:rPr sz="2000" spc="-15" dirty="0">
                <a:solidFill>
                  <a:srgbClr val="FF0000"/>
                </a:solidFill>
                <a:latin typeface="Times New Roman"/>
                <a:cs typeface="Times New Roman"/>
              </a:rPr>
              <a:t> </a:t>
            </a:r>
            <a:r>
              <a:rPr sz="2000" spc="-5" dirty="0">
                <a:solidFill>
                  <a:srgbClr val="FF0000"/>
                </a:solidFill>
                <a:latin typeface="Times New Roman"/>
                <a:cs typeface="Times New Roman"/>
              </a:rPr>
              <a:t>indicated</a:t>
            </a:r>
            <a:endParaRPr sz="2000">
              <a:latin typeface="Times New Roman"/>
              <a:cs typeface="Times New Roman"/>
            </a:endParaRPr>
          </a:p>
          <a:p>
            <a:pPr marL="244475" indent="-231775">
              <a:lnSpc>
                <a:spcPct val="100000"/>
              </a:lnSpc>
              <a:spcBef>
                <a:spcPts val="885"/>
              </a:spcBef>
              <a:buChar char="•"/>
              <a:tabLst>
                <a:tab pos="243840" algn="l"/>
                <a:tab pos="244475" algn="l"/>
              </a:tabLst>
            </a:pPr>
            <a:r>
              <a:rPr sz="2000" spc="-5" dirty="0">
                <a:latin typeface="Times New Roman"/>
                <a:cs typeface="Times New Roman"/>
              </a:rPr>
              <a:t>Conditions</a:t>
            </a:r>
            <a:r>
              <a:rPr sz="2000" spc="-20" dirty="0">
                <a:latin typeface="Times New Roman"/>
                <a:cs typeface="Times New Roman"/>
              </a:rPr>
              <a:t> </a:t>
            </a:r>
            <a:r>
              <a:rPr sz="2000" spc="-5" dirty="0">
                <a:latin typeface="Times New Roman"/>
                <a:cs typeface="Times New Roman"/>
              </a:rPr>
              <a:t>for</a:t>
            </a:r>
            <a:r>
              <a:rPr sz="2000" spc="-15" dirty="0">
                <a:latin typeface="Times New Roman"/>
                <a:cs typeface="Times New Roman"/>
              </a:rPr>
              <a:t> </a:t>
            </a:r>
            <a:r>
              <a:rPr sz="2000" spc="-10" dirty="0">
                <a:latin typeface="Times New Roman"/>
                <a:cs typeface="Times New Roman"/>
              </a:rPr>
              <a:t>static</a:t>
            </a:r>
            <a:r>
              <a:rPr sz="2000" spc="-15" dirty="0">
                <a:latin typeface="Times New Roman"/>
                <a:cs typeface="Times New Roman"/>
              </a:rPr>
              <a:t> </a:t>
            </a:r>
            <a:r>
              <a:rPr sz="2000" spc="-5" dirty="0">
                <a:latin typeface="Times New Roman"/>
                <a:cs typeface="Times New Roman"/>
              </a:rPr>
              <a:t>equilibrium:</a:t>
            </a:r>
            <a:endParaRPr sz="2000">
              <a:latin typeface="Times New Roman"/>
              <a:cs typeface="Times New Roman"/>
            </a:endParaRPr>
          </a:p>
        </p:txBody>
      </p:sp>
      <p:sp>
        <p:nvSpPr>
          <p:cNvPr id="24" name="object 24"/>
          <p:cNvSpPr/>
          <p:nvPr/>
        </p:nvSpPr>
        <p:spPr>
          <a:xfrm>
            <a:off x="4709833" y="2817812"/>
            <a:ext cx="325755" cy="1516380"/>
          </a:xfrm>
          <a:custGeom>
            <a:avLst/>
            <a:gdLst/>
            <a:ahLst/>
            <a:cxnLst/>
            <a:rect l="l" t="t" r="r" b="b"/>
            <a:pathLst>
              <a:path w="325754" h="1516379">
                <a:moveTo>
                  <a:pt x="238404" y="1304925"/>
                </a:moveTo>
                <a:lnTo>
                  <a:pt x="232054" y="1292225"/>
                </a:lnTo>
                <a:lnTo>
                  <a:pt x="200304" y="1228725"/>
                </a:lnTo>
                <a:lnTo>
                  <a:pt x="162204" y="1304925"/>
                </a:lnTo>
                <a:lnTo>
                  <a:pt x="195541" y="1304925"/>
                </a:lnTo>
                <a:lnTo>
                  <a:pt x="195541" y="1516062"/>
                </a:lnTo>
                <a:lnTo>
                  <a:pt x="205066" y="1516062"/>
                </a:lnTo>
                <a:lnTo>
                  <a:pt x="205066" y="1304925"/>
                </a:lnTo>
                <a:lnTo>
                  <a:pt x="238404" y="1304925"/>
                </a:lnTo>
                <a:close/>
              </a:path>
              <a:path w="325754" h="1516379">
                <a:moveTo>
                  <a:pt x="266115" y="80568"/>
                </a:moveTo>
                <a:lnTo>
                  <a:pt x="259816" y="62242"/>
                </a:lnTo>
                <a:lnTo>
                  <a:pt x="238404" y="0"/>
                </a:lnTo>
                <a:lnTo>
                  <a:pt x="190588" y="70523"/>
                </a:lnTo>
                <a:lnTo>
                  <a:pt x="223405" y="74879"/>
                </a:lnTo>
                <a:lnTo>
                  <a:pt x="223037" y="77266"/>
                </a:lnTo>
                <a:lnTo>
                  <a:pt x="205486" y="123329"/>
                </a:lnTo>
                <a:lnTo>
                  <a:pt x="180340" y="164617"/>
                </a:lnTo>
                <a:lnTo>
                  <a:pt x="148704" y="199682"/>
                </a:lnTo>
                <a:lnTo>
                  <a:pt x="111531" y="227520"/>
                </a:lnTo>
                <a:lnTo>
                  <a:pt x="69773" y="247103"/>
                </a:lnTo>
                <a:lnTo>
                  <a:pt x="24345" y="257416"/>
                </a:lnTo>
                <a:lnTo>
                  <a:pt x="0" y="258775"/>
                </a:lnTo>
                <a:lnTo>
                  <a:pt x="533" y="268287"/>
                </a:lnTo>
                <a:lnTo>
                  <a:pt x="49047" y="262877"/>
                </a:lnTo>
                <a:lnTo>
                  <a:pt x="94742" y="247243"/>
                </a:lnTo>
                <a:lnTo>
                  <a:pt x="136067" y="222478"/>
                </a:lnTo>
                <a:lnTo>
                  <a:pt x="172034" y="189712"/>
                </a:lnTo>
                <a:lnTo>
                  <a:pt x="201676" y="150012"/>
                </a:lnTo>
                <a:lnTo>
                  <a:pt x="224053" y="104482"/>
                </a:lnTo>
                <a:lnTo>
                  <a:pt x="232841" y="76136"/>
                </a:lnTo>
                <a:lnTo>
                  <a:pt x="266115" y="80568"/>
                </a:lnTo>
                <a:close/>
              </a:path>
              <a:path w="325754" h="1516379">
                <a:moveTo>
                  <a:pt x="325716" y="839800"/>
                </a:moveTo>
                <a:lnTo>
                  <a:pt x="249516" y="801700"/>
                </a:lnTo>
                <a:lnTo>
                  <a:pt x="249516" y="835037"/>
                </a:lnTo>
                <a:lnTo>
                  <a:pt x="36791" y="835025"/>
                </a:lnTo>
                <a:lnTo>
                  <a:pt x="36791" y="844550"/>
                </a:lnTo>
                <a:lnTo>
                  <a:pt x="249516" y="844562"/>
                </a:lnTo>
                <a:lnTo>
                  <a:pt x="249516" y="877900"/>
                </a:lnTo>
                <a:lnTo>
                  <a:pt x="316191" y="844562"/>
                </a:lnTo>
                <a:lnTo>
                  <a:pt x="262216" y="844562"/>
                </a:lnTo>
                <a:lnTo>
                  <a:pt x="316191" y="844550"/>
                </a:lnTo>
                <a:lnTo>
                  <a:pt x="325716" y="839800"/>
                </a:lnTo>
                <a:close/>
              </a:path>
            </a:pathLst>
          </a:custGeom>
          <a:solidFill>
            <a:srgbClr val="000000"/>
          </a:solidFill>
        </p:spPr>
        <p:txBody>
          <a:bodyPr wrap="square" lIns="0" tIns="0" rIns="0" bIns="0" rtlCol="0"/>
          <a:lstStyle/>
          <a:p>
            <a:endParaRPr/>
          </a:p>
        </p:txBody>
      </p:sp>
      <p:sp>
        <p:nvSpPr>
          <p:cNvPr id="25" name="object 25"/>
          <p:cNvSpPr txBox="1"/>
          <p:nvPr/>
        </p:nvSpPr>
        <p:spPr>
          <a:xfrm>
            <a:off x="4433252" y="2759964"/>
            <a:ext cx="293370" cy="238760"/>
          </a:xfrm>
          <a:prstGeom prst="rect">
            <a:avLst/>
          </a:prstGeom>
        </p:spPr>
        <p:txBody>
          <a:bodyPr vert="horz" wrap="square" lIns="0" tIns="12700" rIns="0" bIns="0" rtlCol="0">
            <a:spAutoFit/>
          </a:bodyPr>
          <a:lstStyle/>
          <a:p>
            <a:pPr marL="12700">
              <a:lnSpc>
                <a:spcPct val="100000"/>
              </a:lnSpc>
              <a:spcBef>
                <a:spcPts val="100"/>
              </a:spcBef>
            </a:pPr>
            <a:r>
              <a:rPr sz="1400" spc="-5" dirty="0">
                <a:latin typeface="Times New Roman"/>
                <a:cs typeface="Times New Roman"/>
              </a:rPr>
              <a:t>+</a:t>
            </a:r>
            <a:r>
              <a:rPr sz="1400" dirty="0">
                <a:latin typeface="Times New Roman"/>
                <a:cs typeface="Times New Roman"/>
              </a:rPr>
              <a:t>ve</a:t>
            </a:r>
            <a:endParaRPr sz="1400">
              <a:latin typeface="Times New Roman"/>
              <a:cs typeface="Times New Roman"/>
            </a:endParaRPr>
          </a:p>
        </p:txBody>
      </p:sp>
      <p:sp>
        <p:nvSpPr>
          <p:cNvPr id="28" name="object 28"/>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9" name="object 29"/>
          <p:cNvSpPr txBox="1">
            <a:spLocks noGrp="1"/>
          </p:cNvSpPr>
          <p:nvPr>
            <p:ph type="sldNum" sz="quarter" idx="7"/>
          </p:nvPr>
        </p:nvSpPr>
        <p:spPr>
          <a:xfrm>
            <a:off x="8371840" y="6637232"/>
            <a:ext cx="440054" cy="196215"/>
          </a:xfrm>
          <a:prstGeom prst="rect">
            <a:avLst/>
          </a:prstGeom>
        </p:spPr>
        <p:txBody>
          <a:bodyPr vert="horz" wrap="square" lIns="0" tIns="0" rIns="0" bIns="0" rtlCol="0">
            <a:spAutoFit/>
          </a:bodyPr>
          <a:lstStyle>
            <a:defPPr>
              <a:defRPr lang="en-US"/>
            </a:defPPr>
            <a:lvl1pPr marL="0" algn="l" defTabSz="914400" rtl="0" eaLnBrk="1" latinLnBrk="0" hangingPunct="1">
              <a:defRPr sz="1200" b="1" i="0" kern="1200">
                <a:solidFill>
                  <a:srgbClr val="FF9933"/>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425"/>
              </a:lnSpc>
            </a:pPr>
            <a:r>
              <a:rPr lang="en-MY"/>
              <a:t>1</a:t>
            </a:r>
            <a:r>
              <a:rPr lang="en-MY" spc="-40"/>
              <a:t> </a:t>
            </a:r>
            <a:r>
              <a:rPr lang="en-MY"/>
              <a:t>-</a:t>
            </a:r>
            <a:r>
              <a:rPr lang="en-MY" spc="-35"/>
              <a:t> </a:t>
            </a:r>
            <a:fld id="{81D60167-4931-47E6-BA6A-407CBD079E47}" type="slidenum">
              <a:rPr smtClean="0"/>
              <a:pPr marL="12700">
                <a:lnSpc>
                  <a:spcPts val="1425"/>
                </a:lnSpc>
              </a:pPr>
              <a:t>50</a:t>
            </a:fld>
            <a:endParaRPr dirty="0"/>
          </a:p>
        </p:txBody>
      </p:sp>
      <p:sp>
        <p:nvSpPr>
          <p:cNvPr id="26" name="object 26"/>
          <p:cNvSpPr txBox="1"/>
          <p:nvPr/>
        </p:nvSpPr>
        <p:spPr>
          <a:xfrm>
            <a:off x="4560252" y="3400044"/>
            <a:ext cx="293370" cy="238760"/>
          </a:xfrm>
          <a:prstGeom prst="rect">
            <a:avLst/>
          </a:prstGeom>
        </p:spPr>
        <p:txBody>
          <a:bodyPr vert="horz" wrap="square" lIns="0" tIns="12700" rIns="0" bIns="0" rtlCol="0">
            <a:spAutoFit/>
          </a:bodyPr>
          <a:lstStyle/>
          <a:p>
            <a:pPr marL="12700">
              <a:lnSpc>
                <a:spcPct val="100000"/>
              </a:lnSpc>
              <a:spcBef>
                <a:spcPts val="100"/>
              </a:spcBef>
            </a:pPr>
            <a:r>
              <a:rPr sz="1400" spc="-5" dirty="0">
                <a:latin typeface="Times New Roman"/>
                <a:cs typeface="Times New Roman"/>
              </a:rPr>
              <a:t>+</a:t>
            </a:r>
            <a:r>
              <a:rPr sz="1400" dirty="0">
                <a:latin typeface="Times New Roman"/>
                <a:cs typeface="Times New Roman"/>
              </a:rPr>
              <a:t>ve</a:t>
            </a:r>
            <a:endParaRPr sz="1400">
              <a:latin typeface="Times New Roman"/>
              <a:cs typeface="Times New Roman"/>
            </a:endParaRPr>
          </a:p>
        </p:txBody>
      </p:sp>
      <p:sp>
        <p:nvSpPr>
          <p:cNvPr id="27" name="object 27"/>
          <p:cNvSpPr txBox="1"/>
          <p:nvPr/>
        </p:nvSpPr>
        <p:spPr>
          <a:xfrm>
            <a:off x="4472940" y="4113276"/>
            <a:ext cx="293370" cy="238760"/>
          </a:xfrm>
          <a:prstGeom prst="rect">
            <a:avLst/>
          </a:prstGeom>
        </p:spPr>
        <p:txBody>
          <a:bodyPr vert="horz" wrap="square" lIns="0" tIns="12700" rIns="0" bIns="0" rtlCol="0">
            <a:spAutoFit/>
          </a:bodyPr>
          <a:lstStyle/>
          <a:p>
            <a:pPr marL="12700">
              <a:lnSpc>
                <a:spcPct val="100000"/>
              </a:lnSpc>
              <a:spcBef>
                <a:spcPts val="100"/>
              </a:spcBef>
            </a:pPr>
            <a:r>
              <a:rPr sz="1400" spc="-5" dirty="0">
                <a:latin typeface="Times New Roman"/>
                <a:cs typeface="Times New Roman"/>
              </a:rPr>
              <a:t>+</a:t>
            </a:r>
            <a:r>
              <a:rPr sz="1400" dirty="0">
                <a:latin typeface="Times New Roman"/>
                <a:cs typeface="Times New Roman"/>
              </a:rPr>
              <a:t>ve</a:t>
            </a:r>
            <a:endParaRPr sz="1400">
              <a:latin typeface="Times New Roman"/>
              <a:cs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3933825"/>
            <a:ext cx="290830" cy="2924175"/>
            <a:chOff x="-4762" y="3933825"/>
            <a:chExt cx="290830" cy="2924175"/>
          </a:xfrm>
        </p:grpSpPr>
        <p:pic>
          <p:nvPicPr>
            <p:cNvPr id="7" name="object 7"/>
            <p:cNvPicPr/>
            <p:nvPr/>
          </p:nvPicPr>
          <p:blipFill>
            <a:blip r:embed="rId2" cstate="print"/>
            <a:stretch>
              <a:fillRect/>
            </a:stretch>
          </p:blipFill>
          <p:spPr>
            <a:xfrm>
              <a:off x="0" y="6572249"/>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grpSp>
      <p:sp>
        <p:nvSpPr>
          <p:cNvPr id="19" name="object 19"/>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Component</a:t>
            </a:r>
            <a:r>
              <a:rPr sz="2800" spc="-15" dirty="0">
                <a:solidFill>
                  <a:srgbClr val="BE5F00"/>
                </a:solidFill>
                <a:latin typeface="Arial MT"/>
                <a:cs typeface="Arial MT"/>
              </a:rPr>
              <a:t> </a:t>
            </a:r>
            <a:r>
              <a:rPr sz="2800" dirty="0">
                <a:solidFill>
                  <a:srgbClr val="BE5F00"/>
                </a:solidFill>
                <a:latin typeface="Arial MT"/>
                <a:cs typeface="Arial MT"/>
              </a:rPr>
              <a:t>Free-Body</a:t>
            </a:r>
            <a:r>
              <a:rPr sz="2800" spc="-15" dirty="0">
                <a:solidFill>
                  <a:srgbClr val="BE5F00"/>
                </a:solidFill>
                <a:latin typeface="Arial MT"/>
                <a:cs typeface="Arial MT"/>
              </a:rPr>
              <a:t> </a:t>
            </a:r>
            <a:r>
              <a:rPr sz="2800" dirty="0">
                <a:solidFill>
                  <a:srgbClr val="BE5F00"/>
                </a:solidFill>
                <a:latin typeface="Arial MT"/>
                <a:cs typeface="Arial MT"/>
              </a:rPr>
              <a:t>Diagram</a:t>
            </a:r>
            <a:endParaRPr sz="2800">
              <a:latin typeface="Arial MT"/>
              <a:cs typeface="Arial MT"/>
            </a:endParaRPr>
          </a:p>
        </p:txBody>
      </p:sp>
      <p:grpSp>
        <p:nvGrpSpPr>
          <p:cNvPr id="20" name="object 20"/>
          <p:cNvGrpSpPr/>
          <p:nvPr/>
        </p:nvGrpSpPr>
        <p:grpSpPr>
          <a:xfrm>
            <a:off x="381000" y="838200"/>
            <a:ext cx="3505200" cy="5184775"/>
            <a:chOff x="381000" y="838200"/>
            <a:chExt cx="3505200" cy="5184775"/>
          </a:xfrm>
        </p:grpSpPr>
        <p:pic>
          <p:nvPicPr>
            <p:cNvPr id="21" name="object 21"/>
            <p:cNvPicPr/>
            <p:nvPr/>
          </p:nvPicPr>
          <p:blipFill>
            <a:blip r:embed="rId4" cstate="print"/>
            <a:stretch>
              <a:fillRect/>
            </a:stretch>
          </p:blipFill>
          <p:spPr>
            <a:xfrm>
              <a:off x="381000" y="3657600"/>
              <a:ext cx="3505200" cy="2365374"/>
            </a:xfrm>
            <a:prstGeom prst="rect">
              <a:avLst/>
            </a:prstGeom>
          </p:spPr>
        </p:pic>
        <p:pic>
          <p:nvPicPr>
            <p:cNvPr id="22" name="object 22"/>
            <p:cNvPicPr/>
            <p:nvPr/>
          </p:nvPicPr>
          <p:blipFill>
            <a:blip r:embed="rId5" cstate="print"/>
            <a:stretch>
              <a:fillRect/>
            </a:stretch>
          </p:blipFill>
          <p:spPr>
            <a:xfrm>
              <a:off x="533400" y="838200"/>
              <a:ext cx="2600325" cy="2895600"/>
            </a:xfrm>
            <a:prstGeom prst="rect">
              <a:avLst/>
            </a:prstGeom>
          </p:spPr>
        </p:pic>
      </p:grpSp>
      <p:sp>
        <p:nvSpPr>
          <p:cNvPr id="23" name="object 23"/>
          <p:cNvSpPr txBox="1"/>
          <p:nvPr/>
        </p:nvSpPr>
        <p:spPr>
          <a:xfrm>
            <a:off x="3914140" y="1086611"/>
            <a:ext cx="4838065" cy="4688840"/>
          </a:xfrm>
          <a:prstGeom prst="rect">
            <a:avLst/>
          </a:prstGeom>
        </p:spPr>
        <p:txBody>
          <a:bodyPr vert="horz" wrap="square" lIns="0" tIns="12700" rIns="0" bIns="0" rtlCol="0">
            <a:spAutoFit/>
          </a:bodyPr>
          <a:lstStyle/>
          <a:p>
            <a:pPr marL="295275" marR="262890" indent="-231775" algn="just">
              <a:lnSpc>
                <a:spcPct val="100000"/>
              </a:lnSpc>
              <a:spcBef>
                <a:spcPts val="100"/>
              </a:spcBef>
              <a:buChar char="•"/>
              <a:tabLst>
                <a:tab pos="295275" algn="l"/>
              </a:tabLst>
            </a:pPr>
            <a:r>
              <a:rPr sz="2000" spc="-5" dirty="0">
                <a:latin typeface="Times New Roman"/>
                <a:cs typeface="Times New Roman"/>
              </a:rPr>
              <a:t>In addition to the complete structure, each </a:t>
            </a:r>
            <a:r>
              <a:rPr sz="2000" spc="-484" dirty="0">
                <a:latin typeface="Times New Roman"/>
                <a:cs typeface="Times New Roman"/>
              </a:rPr>
              <a:t> </a:t>
            </a:r>
            <a:r>
              <a:rPr sz="2000" spc="-5" dirty="0">
                <a:latin typeface="Times New Roman"/>
                <a:cs typeface="Times New Roman"/>
              </a:rPr>
              <a:t>component must </a:t>
            </a:r>
            <a:r>
              <a:rPr sz="2000" spc="-10" dirty="0">
                <a:latin typeface="Times New Roman"/>
                <a:cs typeface="Times New Roman"/>
              </a:rPr>
              <a:t>satisfy </a:t>
            </a:r>
            <a:r>
              <a:rPr sz="2000" spc="-5" dirty="0">
                <a:latin typeface="Times New Roman"/>
                <a:cs typeface="Times New Roman"/>
              </a:rPr>
              <a:t>the conditions for </a:t>
            </a:r>
            <a:r>
              <a:rPr sz="2000" spc="-484" dirty="0">
                <a:latin typeface="Times New Roman"/>
                <a:cs typeface="Times New Roman"/>
              </a:rPr>
              <a:t> </a:t>
            </a:r>
            <a:r>
              <a:rPr sz="2000" spc="-10" dirty="0">
                <a:latin typeface="Times New Roman"/>
                <a:cs typeface="Times New Roman"/>
              </a:rPr>
              <a:t>static </a:t>
            </a:r>
            <a:r>
              <a:rPr sz="2000" spc="-5" dirty="0">
                <a:latin typeface="Times New Roman"/>
                <a:cs typeface="Times New Roman"/>
              </a:rPr>
              <a:t>equilibrium</a:t>
            </a:r>
            <a:endParaRPr sz="2000">
              <a:latin typeface="Times New Roman"/>
              <a:cs typeface="Times New Roman"/>
            </a:endParaRPr>
          </a:p>
          <a:p>
            <a:pPr marL="295275" indent="-231775">
              <a:lnSpc>
                <a:spcPct val="100000"/>
              </a:lnSpc>
              <a:spcBef>
                <a:spcPts val="1200"/>
              </a:spcBef>
              <a:buChar char="•"/>
              <a:tabLst>
                <a:tab pos="294640" algn="l"/>
                <a:tab pos="295275" algn="l"/>
              </a:tabLst>
            </a:pPr>
            <a:r>
              <a:rPr sz="2000" spc="-5" dirty="0">
                <a:latin typeface="Times New Roman"/>
                <a:cs typeface="Times New Roman"/>
              </a:rPr>
              <a:t>Consider</a:t>
            </a:r>
            <a:r>
              <a:rPr sz="2000" spc="-10" dirty="0">
                <a:latin typeface="Times New Roman"/>
                <a:cs typeface="Times New Roman"/>
              </a:rPr>
              <a:t> </a:t>
            </a:r>
            <a:r>
              <a:rPr sz="2000" dirty="0">
                <a:latin typeface="Times New Roman"/>
                <a:cs typeface="Times New Roman"/>
              </a:rPr>
              <a:t>a</a:t>
            </a:r>
            <a:r>
              <a:rPr sz="2000" spc="-5" dirty="0">
                <a:latin typeface="Times New Roman"/>
                <a:cs typeface="Times New Roman"/>
              </a:rPr>
              <a:t> </a:t>
            </a:r>
            <a:r>
              <a:rPr sz="2000" spc="-5" dirty="0">
                <a:solidFill>
                  <a:srgbClr val="FF0000"/>
                </a:solidFill>
                <a:latin typeface="Times New Roman"/>
                <a:cs typeface="Times New Roman"/>
              </a:rPr>
              <a:t>free-body diagram</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for</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the boom</a:t>
            </a:r>
            <a:r>
              <a:rPr sz="2000" spc="-5" dirty="0">
                <a:latin typeface="Times New Roman"/>
                <a:cs typeface="Times New Roman"/>
              </a:rPr>
              <a:t>:</a:t>
            </a:r>
            <a:endParaRPr sz="2000">
              <a:latin typeface="Times New Roman"/>
              <a:cs typeface="Times New Roman"/>
            </a:endParaRPr>
          </a:p>
          <a:p>
            <a:pPr marL="641985">
              <a:lnSpc>
                <a:spcPct val="100000"/>
              </a:lnSpc>
              <a:spcBef>
                <a:spcPts val="585"/>
              </a:spcBef>
            </a:pPr>
            <a:r>
              <a:rPr sz="2100" baseline="-5952" dirty="0">
                <a:latin typeface="Symbol"/>
                <a:cs typeface="Symbol"/>
              </a:rPr>
              <a:t></a:t>
            </a:r>
            <a:r>
              <a:rPr sz="2100" spc="-247" baseline="-5952" dirty="0">
                <a:latin typeface="Times New Roman"/>
                <a:cs typeface="Times New Roman"/>
              </a:rPr>
              <a:t> </a:t>
            </a:r>
            <a:r>
              <a:rPr sz="1400" i="1" spc="180" dirty="0">
                <a:latin typeface="Times New Roman"/>
                <a:cs typeface="Times New Roman"/>
              </a:rPr>
              <a:t>M</a:t>
            </a:r>
            <a:r>
              <a:rPr sz="2100" i="1" baseline="-27777" dirty="0">
                <a:latin typeface="Times New Roman"/>
                <a:cs typeface="Times New Roman"/>
              </a:rPr>
              <a:t>B</a:t>
            </a:r>
            <a:r>
              <a:rPr sz="2100" i="1" spc="75" baseline="-27777" dirty="0">
                <a:latin typeface="Times New Roman"/>
                <a:cs typeface="Times New Roman"/>
              </a:rPr>
              <a:t> </a:t>
            </a:r>
            <a:r>
              <a:rPr sz="1400" dirty="0">
                <a:latin typeface="Symbol"/>
                <a:cs typeface="Symbol"/>
              </a:rPr>
              <a:t></a:t>
            </a:r>
            <a:r>
              <a:rPr sz="1400" spc="-105" dirty="0">
                <a:latin typeface="Times New Roman"/>
                <a:cs typeface="Times New Roman"/>
              </a:rPr>
              <a:t> </a:t>
            </a:r>
            <a:r>
              <a:rPr sz="1400" dirty="0">
                <a:latin typeface="Times New Roman"/>
                <a:cs typeface="Times New Roman"/>
              </a:rPr>
              <a:t>0</a:t>
            </a:r>
            <a:r>
              <a:rPr sz="1400" spc="-210" dirty="0">
                <a:latin typeface="Times New Roman"/>
                <a:cs typeface="Times New Roman"/>
              </a:rPr>
              <a:t> </a:t>
            </a:r>
            <a:r>
              <a:rPr sz="1400" dirty="0">
                <a:latin typeface="Times New Roman"/>
                <a:cs typeface="Times New Roman"/>
              </a:rPr>
              <a:t>:</a:t>
            </a:r>
            <a:r>
              <a:rPr sz="1400" spc="-75" dirty="0">
                <a:latin typeface="Times New Roman"/>
                <a:cs typeface="Times New Roman"/>
              </a:rPr>
              <a:t> </a:t>
            </a:r>
            <a:r>
              <a:rPr sz="1400" dirty="0">
                <a:latin typeface="Symbol"/>
                <a:cs typeface="Symbol"/>
              </a:rPr>
              <a:t></a:t>
            </a:r>
            <a:r>
              <a:rPr sz="1400" spc="-50" dirty="0">
                <a:latin typeface="Times New Roman"/>
                <a:cs typeface="Times New Roman"/>
              </a:rPr>
              <a:t> </a:t>
            </a:r>
            <a:r>
              <a:rPr sz="1400" i="1" spc="10" dirty="0">
                <a:latin typeface="Times New Roman"/>
                <a:cs typeface="Times New Roman"/>
              </a:rPr>
              <a:t>A</a:t>
            </a:r>
            <a:r>
              <a:rPr sz="2100" i="1" baseline="-15873" dirty="0">
                <a:latin typeface="Times New Roman"/>
                <a:cs typeface="Times New Roman"/>
              </a:rPr>
              <a:t>y</a:t>
            </a:r>
            <a:r>
              <a:rPr sz="2100" i="1" spc="-292" baseline="-15873" dirty="0">
                <a:latin typeface="Times New Roman"/>
                <a:cs typeface="Times New Roman"/>
              </a:rPr>
              <a:t> </a:t>
            </a:r>
            <a:r>
              <a:rPr sz="1700" spc="-245" dirty="0">
                <a:latin typeface="Symbol"/>
                <a:cs typeface="Symbol"/>
              </a:rPr>
              <a:t></a:t>
            </a:r>
            <a:r>
              <a:rPr sz="1400" spc="-5" dirty="0">
                <a:latin typeface="Times New Roman"/>
                <a:cs typeface="Times New Roman"/>
              </a:rPr>
              <a:t>0.</a:t>
            </a:r>
            <a:r>
              <a:rPr sz="1400" spc="114" dirty="0">
                <a:latin typeface="Times New Roman"/>
                <a:cs typeface="Times New Roman"/>
              </a:rPr>
              <a:t>8</a:t>
            </a:r>
            <a:r>
              <a:rPr sz="1400" spc="50" dirty="0">
                <a:latin typeface="Times New Roman"/>
                <a:cs typeface="Times New Roman"/>
              </a:rPr>
              <a:t>m</a:t>
            </a:r>
            <a:r>
              <a:rPr sz="1700" spc="-175" dirty="0">
                <a:latin typeface="Symbol"/>
                <a:cs typeface="Symbol"/>
              </a:rPr>
              <a:t></a:t>
            </a:r>
            <a:r>
              <a:rPr sz="1700" spc="-270" dirty="0">
                <a:latin typeface="Times New Roman"/>
                <a:cs typeface="Times New Roman"/>
              </a:rPr>
              <a:t> </a:t>
            </a:r>
            <a:r>
              <a:rPr sz="1400" dirty="0">
                <a:latin typeface="Symbol"/>
                <a:cs typeface="Symbol"/>
              </a:rPr>
              <a:t></a:t>
            </a:r>
            <a:r>
              <a:rPr sz="1400" spc="-105" dirty="0">
                <a:latin typeface="Times New Roman"/>
                <a:cs typeface="Times New Roman"/>
              </a:rPr>
              <a:t> </a:t>
            </a:r>
            <a:r>
              <a:rPr sz="1400" dirty="0">
                <a:latin typeface="Times New Roman"/>
                <a:cs typeface="Times New Roman"/>
              </a:rPr>
              <a:t>0</a:t>
            </a:r>
            <a:endParaRPr sz="1400">
              <a:latin typeface="Times New Roman"/>
              <a:cs typeface="Times New Roman"/>
            </a:endParaRPr>
          </a:p>
          <a:p>
            <a:pPr marL="808355">
              <a:lnSpc>
                <a:spcPct val="100000"/>
              </a:lnSpc>
              <a:spcBef>
                <a:spcPts val="530"/>
              </a:spcBef>
            </a:pPr>
            <a:r>
              <a:rPr sz="1400" i="1" spc="10" dirty="0">
                <a:latin typeface="Times New Roman"/>
                <a:cs typeface="Times New Roman"/>
              </a:rPr>
              <a:t>A</a:t>
            </a:r>
            <a:r>
              <a:rPr sz="2100" i="1" baseline="-15873" dirty="0">
                <a:latin typeface="Times New Roman"/>
                <a:cs typeface="Times New Roman"/>
              </a:rPr>
              <a:t>y</a:t>
            </a:r>
            <a:r>
              <a:rPr sz="2100" i="1" spc="97" baseline="-15873" dirty="0">
                <a:latin typeface="Times New Roman"/>
                <a:cs typeface="Times New Roman"/>
              </a:rPr>
              <a:t> </a:t>
            </a:r>
            <a:r>
              <a:rPr sz="1400" dirty="0">
                <a:latin typeface="Symbol"/>
                <a:cs typeface="Symbol"/>
              </a:rPr>
              <a:t></a:t>
            </a:r>
            <a:r>
              <a:rPr sz="1400" spc="-105" dirty="0">
                <a:latin typeface="Times New Roman"/>
                <a:cs typeface="Times New Roman"/>
              </a:rPr>
              <a:t> </a:t>
            </a:r>
            <a:r>
              <a:rPr sz="1400" dirty="0">
                <a:latin typeface="Times New Roman"/>
                <a:cs typeface="Times New Roman"/>
              </a:rPr>
              <a:t>0</a:t>
            </a:r>
            <a:endParaRPr sz="1400">
              <a:latin typeface="Times New Roman"/>
              <a:cs typeface="Times New Roman"/>
            </a:endParaRPr>
          </a:p>
          <a:p>
            <a:pPr marL="349250" marR="485775">
              <a:lnSpc>
                <a:spcPct val="100000"/>
              </a:lnSpc>
              <a:spcBef>
                <a:spcPts val="1070"/>
              </a:spcBef>
            </a:pPr>
            <a:r>
              <a:rPr sz="2000" spc="-5" dirty="0">
                <a:latin typeface="Times New Roman"/>
                <a:cs typeface="Times New Roman"/>
              </a:rPr>
              <a:t>substitute into the structure equilibrium </a:t>
            </a:r>
            <a:r>
              <a:rPr sz="2000" spc="-484" dirty="0">
                <a:latin typeface="Times New Roman"/>
                <a:cs typeface="Times New Roman"/>
              </a:rPr>
              <a:t> </a:t>
            </a:r>
            <a:r>
              <a:rPr sz="2000" spc="-5" dirty="0">
                <a:latin typeface="Times New Roman"/>
                <a:cs typeface="Times New Roman"/>
              </a:rPr>
              <a:t>equation</a:t>
            </a:r>
            <a:endParaRPr sz="2000">
              <a:latin typeface="Times New Roman"/>
              <a:cs typeface="Times New Roman"/>
            </a:endParaRPr>
          </a:p>
          <a:p>
            <a:pPr marL="725170">
              <a:lnSpc>
                <a:spcPct val="100000"/>
              </a:lnSpc>
              <a:spcBef>
                <a:spcPts val="490"/>
              </a:spcBef>
            </a:pPr>
            <a:r>
              <a:rPr sz="1700" i="1" spc="145" dirty="0">
                <a:latin typeface="Times New Roman"/>
                <a:cs typeface="Times New Roman"/>
              </a:rPr>
              <a:t>C</a:t>
            </a:r>
            <a:r>
              <a:rPr sz="2100" i="1" baseline="-17857" dirty="0">
                <a:latin typeface="Times New Roman"/>
                <a:cs typeface="Times New Roman"/>
              </a:rPr>
              <a:t>y </a:t>
            </a:r>
            <a:r>
              <a:rPr sz="2100" i="1" spc="-89" baseline="-17857" dirty="0">
                <a:latin typeface="Times New Roman"/>
                <a:cs typeface="Times New Roman"/>
              </a:rPr>
              <a:t> </a:t>
            </a:r>
            <a:r>
              <a:rPr sz="1700" dirty="0">
                <a:latin typeface="Symbol"/>
                <a:cs typeface="Symbol"/>
              </a:rPr>
              <a:t></a:t>
            </a:r>
            <a:r>
              <a:rPr sz="1700" spc="-40" dirty="0">
                <a:latin typeface="Times New Roman"/>
                <a:cs typeface="Times New Roman"/>
              </a:rPr>
              <a:t> </a:t>
            </a:r>
            <a:r>
              <a:rPr sz="1700" spc="-5" dirty="0">
                <a:latin typeface="Times New Roman"/>
                <a:cs typeface="Times New Roman"/>
              </a:rPr>
              <a:t>3</a:t>
            </a:r>
            <a:r>
              <a:rPr sz="1700" dirty="0">
                <a:latin typeface="Times New Roman"/>
                <a:cs typeface="Times New Roman"/>
              </a:rPr>
              <a:t>0</a:t>
            </a:r>
            <a:r>
              <a:rPr sz="1700" spc="-235" dirty="0">
                <a:latin typeface="Times New Roman"/>
                <a:cs typeface="Times New Roman"/>
              </a:rPr>
              <a:t> </a:t>
            </a:r>
            <a:r>
              <a:rPr sz="1700" spc="-5" dirty="0">
                <a:latin typeface="Times New Roman"/>
                <a:cs typeface="Times New Roman"/>
              </a:rPr>
              <a:t>kN</a:t>
            </a:r>
            <a:endParaRPr sz="1700">
              <a:latin typeface="Times New Roman"/>
              <a:cs typeface="Times New Roman"/>
            </a:endParaRPr>
          </a:p>
          <a:p>
            <a:pPr marL="295275" indent="-231775">
              <a:lnSpc>
                <a:spcPct val="100000"/>
              </a:lnSpc>
              <a:spcBef>
                <a:spcPts val="1885"/>
              </a:spcBef>
              <a:buChar char="•"/>
              <a:tabLst>
                <a:tab pos="294640" algn="l"/>
                <a:tab pos="295275" algn="l"/>
              </a:tabLst>
            </a:pPr>
            <a:r>
              <a:rPr sz="2000" spc="-5" dirty="0">
                <a:latin typeface="Times New Roman"/>
                <a:cs typeface="Times New Roman"/>
              </a:rPr>
              <a:t>Results:</a:t>
            </a:r>
            <a:endParaRPr sz="2000">
              <a:latin typeface="Times New Roman"/>
              <a:cs typeface="Times New Roman"/>
            </a:endParaRPr>
          </a:p>
          <a:p>
            <a:pPr marL="544195">
              <a:lnSpc>
                <a:spcPct val="100000"/>
              </a:lnSpc>
              <a:spcBef>
                <a:spcPts val="450"/>
              </a:spcBef>
              <a:tabLst>
                <a:tab pos="1871980" algn="l"/>
                <a:tab pos="3329940" algn="l"/>
              </a:tabLst>
            </a:pPr>
            <a:r>
              <a:rPr sz="1700" i="1" dirty="0">
                <a:latin typeface="Times New Roman"/>
                <a:cs typeface="Times New Roman"/>
              </a:rPr>
              <a:t>A</a:t>
            </a:r>
            <a:r>
              <a:rPr sz="1700" i="1" spc="-40" dirty="0">
                <a:latin typeface="Times New Roman"/>
                <a:cs typeface="Times New Roman"/>
              </a:rPr>
              <a:t> </a:t>
            </a:r>
            <a:r>
              <a:rPr sz="1700" dirty="0">
                <a:latin typeface="Symbol"/>
                <a:cs typeface="Symbol"/>
              </a:rPr>
              <a:t></a:t>
            </a:r>
            <a:r>
              <a:rPr sz="1700" spc="15" dirty="0">
                <a:latin typeface="Times New Roman"/>
                <a:cs typeface="Times New Roman"/>
              </a:rPr>
              <a:t> </a:t>
            </a:r>
            <a:r>
              <a:rPr sz="1700" spc="-5" dirty="0">
                <a:latin typeface="Times New Roman"/>
                <a:cs typeface="Times New Roman"/>
              </a:rPr>
              <a:t>4</a:t>
            </a:r>
            <a:r>
              <a:rPr sz="1700" dirty="0">
                <a:latin typeface="Times New Roman"/>
                <a:cs typeface="Times New Roman"/>
              </a:rPr>
              <a:t>0</a:t>
            </a:r>
            <a:r>
              <a:rPr sz="1700" spc="-235" dirty="0">
                <a:latin typeface="Times New Roman"/>
                <a:cs typeface="Times New Roman"/>
              </a:rPr>
              <a:t> </a:t>
            </a:r>
            <a:r>
              <a:rPr sz="1700" spc="-5" dirty="0">
                <a:latin typeface="Times New Roman"/>
                <a:cs typeface="Times New Roman"/>
              </a:rPr>
              <a:t>k</a:t>
            </a:r>
            <a:r>
              <a:rPr sz="1700" dirty="0">
                <a:latin typeface="Times New Roman"/>
                <a:cs typeface="Times New Roman"/>
              </a:rPr>
              <a:t>N</a:t>
            </a:r>
            <a:r>
              <a:rPr sz="1700" spc="10" dirty="0">
                <a:latin typeface="Times New Roman"/>
                <a:cs typeface="Times New Roman"/>
              </a:rPr>
              <a:t> </a:t>
            </a:r>
            <a:r>
              <a:rPr sz="1700" dirty="0">
                <a:latin typeface="Symbol"/>
                <a:cs typeface="Symbol"/>
              </a:rPr>
              <a:t></a:t>
            </a:r>
            <a:r>
              <a:rPr sz="1700" dirty="0">
                <a:latin typeface="Times New Roman"/>
                <a:cs typeface="Times New Roman"/>
              </a:rPr>
              <a:t>	</a:t>
            </a:r>
            <a:r>
              <a:rPr sz="1700" i="1" spc="80" dirty="0">
                <a:latin typeface="Times New Roman"/>
                <a:cs typeface="Times New Roman"/>
              </a:rPr>
              <a:t>C</a:t>
            </a:r>
            <a:r>
              <a:rPr sz="2100" i="1" baseline="-17857" dirty="0">
                <a:latin typeface="Times New Roman"/>
                <a:cs typeface="Times New Roman"/>
              </a:rPr>
              <a:t>x </a:t>
            </a:r>
            <a:r>
              <a:rPr sz="2100" i="1" spc="-127" baseline="-17857" dirty="0">
                <a:latin typeface="Times New Roman"/>
                <a:cs typeface="Times New Roman"/>
              </a:rPr>
              <a:t> </a:t>
            </a:r>
            <a:r>
              <a:rPr sz="1700" dirty="0">
                <a:latin typeface="Symbol"/>
                <a:cs typeface="Symbol"/>
              </a:rPr>
              <a:t></a:t>
            </a:r>
            <a:r>
              <a:rPr sz="1700" spc="15" dirty="0">
                <a:latin typeface="Times New Roman"/>
                <a:cs typeface="Times New Roman"/>
              </a:rPr>
              <a:t> </a:t>
            </a:r>
            <a:r>
              <a:rPr sz="1700" spc="-5" dirty="0">
                <a:latin typeface="Times New Roman"/>
                <a:cs typeface="Times New Roman"/>
              </a:rPr>
              <a:t>4</a:t>
            </a:r>
            <a:r>
              <a:rPr sz="1700" dirty="0">
                <a:latin typeface="Times New Roman"/>
                <a:cs typeface="Times New Roman"/>
              </a:rPr>
              <a:t>0</a:t>
            </a:r>
            <a:r>
              <a:rPr sz="1700" spc="-235" dirty="0">
                <a:latin typeface="Times New Roman"/>
                <a:cs typeface="Times New Roman"/>
              </a:rPr>
              <a:t> </a:t>
            </a:r>
            <a:r>
              <a:rPr sz="1700" spc="-5" dirty="0">
                <a:latin typeface="Times New Roman"/>
                <a:cs typeface="Times New Roman"/>
              </a:rPr>
              <a:t>k</a:t>
            </a:r>
            <a:r>
              <a:rPr sz="1700" dirty="0">
                <a:latin typeface="Times New Roman"/>
                <a:cs typeface="Times New Roman"/>
              </a:rPr>
              <a:t>N</a:t>
            </a:r>
            <a:r>
              <a:rPr sz="1700" spc="10" dirty="0">
                <a:latin typeface="Times New Roman"/>
                <a:cs typeface="Times New Roman"/>
              </a:rPr>
              <a:t> </a:t>
            </a:r>
            <a:r>
              <a:rPr sz="1700" dirty="0">
                <a:latin typeface="Symbol"/>
                <a:cs typeface="Symbol"/>
              </a:rPr>
              <a:t></a:t>
            </a:r>
            <a:r>
              <a:rPr sz="1700" dirty="0">
                <a:latin typeface="Times New Roman"/>
                <a:cs typeface="Times New Roman"/>
              </a:rPr>
              <a:t>	</a:t>
            </a:r>
            <a:r>
              <a:rPr sz="1700" i="1" spc="145" dirty="0">
                <a:latin typeface="Times New Roman"/>
                <a:cs typeface="Times New Roman"/>
              </a:rPr>
              <a:t>C</a:t>
            </a:r>
            <a:r>
              <a:rPr sz="2100" i="1" baseline="-17857" dirty="0">
                <a:latin typeface="Times New Roman"/>
                <a:cs typeface="Times New Roman"/>
              </a:rPr>
              <a:t>y </a:t>
            </a:r>
            <a:r>
              <a:rPr sz="2100" i="1" spc="-89" baseline="-17857" dirty="0">
                <a:latin typeface="Times New Roman"/>
                <a:cs typeface="Times New Roman"/>
              </a:rPr>
              <a:t> </a:t>
            </a:r>
            <a:r>
              <a:rPr sz="1700" dirty="0">
                <a:latin typeface="Symbol"/>
                <a:cs typeface="Symbol"/>
              </a:rPr>
              <a:t></a:t>
            </a:r>
            <a:r>
              <a:rPr sz="1700" spc="-40" dirty="0">
                <a:latin typeface="Times New Roman"/>
                <a:cs typeface="Times New Roman"/>
              </a:rPr>
              <a:t> </a:t>
            </a:r>
            <a:r>
              <a:rPr sz="1700" spc="-5" dirty="0">
                <a:latin typeface="Times New Roman"/>
                <a:cs typeface="Times New Roman"/>
              </a:rPr>
              <a:t>3</a:t>
            </a:r>
            <a:r>
              <a:rPr sz="1700" dirty="0">
                <a:latin typeface="Times New Roman"/>
                <a:cs typeface="Times New Roman"/>
              </a:rPr>
              <a:t>0</a:t>
            </a:r>
            <a:r>
              <a:rPr sz="1700" spc="-235" dirty="0">
                <a:latin typeface="Times New Roman"/>
                <a:cs typeface="Times New Roman"/>
              </a:rPr>
              <a:t> </a:t>
            </a:r>
            <a:r>
              <a:rPr sz="1700" spc="-5" dirty="0">
                <a:latin typeface="Times New Roman"/>
                <a:cs typeface="Times New Roman"/>
              </a:rPr>
              <a:t>k</a:t>
            </a:r>
            <a:r>
              <a:rPr sz="1700" dirty="0">
                <a:latin typeface="Times New Roman"/>
                <a:cs typeface="Times New Roman"/>
              </a:rPr>
              <a:t>N</a:t>
            </a:r>
            <a:r>
              <a:rPr sz="1700" spc="-15" dirty="0">
                <a:latin typeface="Times New Roman"/>
                <a:cs typeface="Times New Roman"/>
              </a:rPr>
              <a:t> </a:t>
            </a:r>
            <a:r>
              <a:rPr sz="1700" dirty="0">
                <a:latin typeface="Symbol"/>
                <a:cs typeface="Symbol"/>
              </a:rPr>
              <a:t></a:t>
            </a:r>
            <a:endParaRPr sz="1700">
              <a:latin typeface="Symbol"/>
              <a:cs typeface="Symbol"/>
            </a:endParaRPr>
          </a:p>
          <a:p>
            <a:pPr marL="520700" marR="203200">
              <a:lnSpc>
                <a:spcPct val="100000"/>
              </a:lnSpc>
              <a:spcBef>
                <a:spcPts val="1110"/>
              </a:spcBef>
            </a:pPr>
            <a:r>
              <a:rPr sz="2000" spc="-5" dirty="0">
                <a:latin typeface="Times New Roman"/>
                <a:cs typeface="Times New Roman"/>
              </a:rPr>
              <a:t>Reaction forces are directed along </a:t>
            </a:r>
            <a:r>
              <a:rPr sz="2000" dirty="0">
                <a:latin typeface="Times New Roman"/>
                <a:cs typeface="Times New Roman"/>
              </a:rPr>
              <a:t>boom </a:t>
            </a:r>
            <a:r>
              <a:rPr sz="2000" spc="-484" dirty="0">
                <a:latin typeface="Times New Roman"/>
                <a:cs typeface="Times New Roman"/>
              </a:rPr>
              <a:t> </a:t>
            </a:r>
            <a:r>
              <a:rPr sz="2000" spc="-5" dirty="0">
                <a:latin typeface="Times New Roman"/>
                <a:cs typeface="Times New Roman"/>
              </a:rPr>
              <a:t>and rod</a:t>
            </a:r>
            <a:endParaRPr sz="2000">
              <a:latin typeface="Times New Roman"/>
              <a:cs typeface="Times New Roman"/>
            </a:endParaRPr>
          </a:p>
        </p:txBody>
      </p:sp>
      <p:sp>
        <p:nvSpPr>
          <p:cNvPr id="24" name="object 24"/>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5" name="object 25"/>
          <p:cNvSpPr txBox="1">
            <a:spLocks noGrp="1"/>
          </p:cNvSpPr>
          <p:nvPr>
            <p:ph type="sldNum" sz="quarter" idx="7"/>
          </p:nvPr>
        </p:nvSpPr>
        <p:spPr>
          <a:xfrm>
            <a:off x="8371840" y="6637232"/>
            <a:ext cx="440054" cy="196215"/>
          </a:xfrm>
          <a:prstGeom prst="rect">
            <a:avLst/>
          </a:prstGeom>
        </p:spPr>
        <p:txBody>
          <a:bodyPr vert="horz" wrap="square" lIns="0" tIns="0" rIns="0" bIns="0" rtlCol="0">
            <a:spAutoFit/>
          </a:bodyPr>
          <a:lstStyle>
            <a:defPPr>
              <a:defRPr lang="en-US"/>
            </a:defPPr>
            <a:lvl1pPr marL="0" algn="l" defTabSz="914400" rtl="0" eaLnBrk="1" latinLnBrk="0" hangingPunct="1">
              <a:defRPr sz="1200" b="1" i="0" kern="1200">
                <a:solidFill>
                  <a:srgbClr val="FF9933"/>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425"/>
              </a:lnSpc>
            </a:pPr>
            <a:r>
              <a:rPr lang="en-MY"/>
              <a:t>1</a:t>
            </a:r>
            <a:r>
              <a:rPr lang="en-MY" spc="-40"/>
              <a:t> </a:t>
            </a:r>
            <a:r>
              <a:rPr lang="en-MY"/>
              <a:t>-</a:t>
            </a:r>
            <a:r>
              <a:rPr lang="en-MY" spc="-35"/>
              <a:t> </a:t>
            </a:r>
            <a:fld id="{81D60167-4931-47E6-BA6A-407CBD079E47}" type="slidenum">
              <a:rPr smtClean="0"/>
              <a:pPr marL="12700">
                <a:lnSpc>
                  <a:spcPts val="1425"/>
                </a:lnSpc>
              </a:pPr>
              <a:t>51</a:t>
            </a:fld>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914400"/>
            <a:ext cx="6163310" cy="5943600"/>
            <a:chOff x="-4762" y="914400"/>
            <a:chExt cx="6163310" cy="594360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434974" y="914400"/>
              <a:ext cx="3240087" cy="3101975"/>
            </a:xfrm>
            <a:prstGeom prst="rect">
              <a:avLst/>
            </a:prstGeom>
          </p:spPr>
        </p:pic>
        <p:pic>
          <p:nvPicPr>
            <p:cNvPr id="20" name="object 20"/>
            <p:cNvPicPr/>
            <p:nvPr/>
          </p:nvPicPr>
          <p:blipFill>
            <a:blip r:embed="rId5" cstate="print"/>
            <a:stretch>
              <a:fillRect/>
            </a:stretch>
          </p:blipFill>
          <p:spPr>
            <a:xfrm>
              <a:off x="376238" y="4089401"/>
              <a:ext cx="3290886" cy="2108199"/>
            </a:xfrm>
            <a:prstGeom prst="rect">
              <a:avLst/>
            </a:prstGeom>
          </p:spPr>
        </p:pic>
        <p:sp>
          <p:nvSpPr>
            <p:cNvPr id="21" name="object 21"/>
            <p:cNvSpPr/>
            <p:nvPr/>
          </p:nvSpPr>
          <p:spPr>
            <a:xfrm>
              <a:off x="4368799" y="5592966"/>
              <a:ext cx="1789430" cy="0"/>
            </a:xfrm>
            <a:custGeom>
              <a:avLst/>
              <a:gdLst/>
              <a:ahLst/>
              <a:cxnLst/>
              <a:rect l="l" t="t" r="r" b="b"/>
              <a:pathLst>
                <a:path w="1789429">
                  <a:moveTo>
                    <a:pt x="0" y="0"/>
                  </a:moveTo>
                  <a:lnTo>
                    <a:pt x="391387" y="0"/>
                  </a:lnTo>
                </a:path>
                <a:path w="1789429">
                  <a:moveTo>
                    <a:pt x="632711" y="0"/>
                  </a:moveTo>
                  <a:lnTo>
                    <a:pt x="1032436" y="0"/>
                  </a:lnTo>
                </a:path>
                <a:path w="1789429">
                  <a:moveTo>
                    <a:pt x="1273760" y="0"/>
                  </a:moveTo>
                  <a:lnTo>
                    <a:pt x="1789387" y="0"/>
                  </a:lnTo>
                </a:path>
              </a:pathLst>
            </a:custGeom>
            <a:ln w="6350">
              <a:solidFill>
                <a:srgbClr val="000000"/>
              </a:solidFill>
            </a:ln>
          </p:spPr>
          <p:txBody>
            <a:bodyPr wrap="square" lIns="0" tIns="0" rIns="0" bIns="0" rtlCol="0"/>
            <a:lstStyle/>
            <a:p>
              <a:endParaRPr/>
            </a:p>
          </p:txBody>
        </p:sp>
      </p:grpSp>
      <p:sp>
        <p:nvSpPr>
          <p:cNvPr id="22" name="object 22"/>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Method</a:t>
            </a:r>
            <a:r>
              <a:rPr sz="2800" spc="-25" dirty="0">
                <a:solidFill>
                  <a:srgbClr val="BE5F00"/>
                </a:solidFill>
                <a:latin typeface="Arial MT"/>
                <a:cs typeface="Arial MT"/>
              </a:rPr>
              <a:t> </a:t>
            </a:r>
            <a:r>
              <a:rPr sz="2800" dirty="0">
                <a:solidFill>
                  <a:srgbClr val="BE5F00"/>
                </a:solidFill>
                <a:latin typeface="Arial MT"/>
                <a:cs typeface="Arial MT"/>
              </a:rPr>
              <a:t>of</a:t>
            </a:r>
            <a:r>
              <a:rPr sz="2800" spc="-35" dirty="0">
                <a:solidFill>
                  <a:srgbClr val="BE5F00"/>
                </a:solidFill>
                <a:latin typeface="Arial MT"/>
                <a:cs typeface="Arial MT"/>
              </a:rPr>
              <a:t> </a:t>
            </a:r>
            <a:r>
              <a:rPr sz="2800" dirty="0">
                <a:solidFill>
                  <a:srgbClr val="BE5F00"/>
                </a:solidFill>
                <a:latin typeface="Arial MT"/>
                <a:cs typeface="Arial MT"/>
              </a:rPr>
              <a:t>Joints</a:t>
            </a:r>
            <a:endParaRPr sz="2800">
              <a:latin typeface="Arial MT"/>
              <a:cs typeface="Arial MT"/>
            </a:endParaRPr>
          </a:p>
        </p:txBody>
      </p:sp>
      <p:sp>
        <p:nvSpPr>
          <p:cNvPr id="26" name="object 26"/>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7" name="object 27"/>
          <p:cNvSpPr txBox="1">
            <a:spLocks noGrp="1"/>
          </p:cNvSpPr>
          <p:nvPr>
            <p:ph type="sldNum" sz="quarter" idx="7"/>
          </p:nvPr>
        </p:nvSpPr>
        <p:spPr>
          <a:xfrm>
            <a:off x="8371840" y="6637232"/>
            <a:ext cx="440054" cy="196215"/>
          </a:xfrm>
          <a:prstGeom prst="rect">
            <a:avLst/>
          </a:prstGeom>
        </p:spPr>
        <p:txBody>
          <a:bodyPr vert="horz" wrap="square" lIns="0" tIns="0" rIns="0" bIns="0" rtlCol="0">
            <a:spAutoFit/>
          </a:bodyPr>
          <a:lstStyle>
            <a:defPPr>
              <a:defRPr lang="en-US"/>
            </a:defPPr>
            <a:lvl1pPr marL="0" algn="l" defTabSz="914400" rtl="0" eaLnBrk="1" latinLnBrk="0" hangingPunct="1">
              <a:defRPr sz="1200" b="1" i="0" kern="1200">
                <a:solidFill>
                  <a:srgbClr val="FF9933"/>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425"/>
              </a:lnSpc>
            </a:pPr>
            <a:r>
              <a:rPr lang="en-MY"/>
              <a:t>1</a:t>
            </a:r>
            <a:r>
              <a:rPr lang="en-MY" spc="-40"/>
              <a:t> </a:t>
            </a:r>
            <a:r>
              <a:rPr lang="en-MY"/>
              <a:t>-</a:t>
            </a:r>
            <a:r>
              <a:rPr lang="en-MY" spc="-35"/>
              <a:t> </a:t>
            </a:r>
            <a:fld id="{81D60167-4931-47E6-BA6A-407CBD079E47}" type="slidenum">
              <a:rPr smtClean="0"/>
              <a:pPr marL="12700">
                <a:lnSpc>
                  <a:spcPts val="1425"/>
                </a:lnSpc>
              </a:pPr>
              <a:t>52</a:t>
            </a:fld>
            <a:endParaRPr dirty="0"/>
          </a:p>
        </p:txBody>
      </p:sp>
      <p:sp>
        <p:nvSpPr>
          <p:cNvPr id="23" name="object 23"/>
          <p:cNvSpPr txBox="1"/>
          <p:nvPr/>
        </p:nvSpPr>
        <p:spPr>
          <a:xfrm>
            <a:off x="5811660" y="5502757"/>
            <a:ext cx="1248410" cy="708660"/>
          </a:xfrm>
          <a:prstGeom prst="rect">
            <a:avLst/>
          </a:prstGeom>
        </p:spPr>
        <p:txBody>
          <a:bodyPr vert="horz" wrap="square" lIns="0" tIns="94615" rIns="0" bIns="0" rtlCol="0">
            <a:spAutoFit/>
          </a:bodyPr>
          <a:lstStyle/>
          <a:p>
            <a:pPr marL="38100">
              <a:lnSpc>
                <a:spcPct val="100000"/>
              </a:lnSpc>
              <a:spcBef>
                <a:spcPts val="745"/>
              </a:spcBef>
            </a:pPr>
            <a:r>
              <a:rPr sz="1700" dirty="0">
                <a:latin typeface="Times New Roman"/>
                <a:cs typeface="Times New Roman"/>
              </a:rPr>
              <a:t>3</a:t>
            </a:r>
            <a:endParaRPr sz="1700">
              <a:latin typeface="Times New Roman"/>
              <a:cs typeface="Times New Roman"/>
            </a:endParaRPr>
          </a:p>
          <a:p>
            <a:pPr marL="102235">
              <a:lnSpc>
                <a:spcPct val="100000"/>
              </a:lnSpc>
              <a:spcBef>
                <a:spcPts val="650"/>
              </a:spcBef>
            </a:pPr>
            <a:r>
              <a:rPr sz="1700" i="1" spc="-85" dirty="0">
                <a:latin typeface="Times New Roman"/>
                <a:cs typeface="Times New Roman"/>
              </a:rPr>
              <a:t>F</a:t>
            </a:r>
            <a:r>
              <a:rPr sz="2100" i="1" baseline="-17857" dirty="0">
                <a:latin typeface="Times New Roman"/>
                <a:cs typeface="Times New Roman"/>
              </a:rPr>
              <a:t>BC </a:t>
            </a:r>
            <a:r>
              <a:rPr sz="2100" i="1" spc="-37" baseline="-17857" dirty="0">
                <a:latin typeface="Times New Roman"/>
                <a:cs typeface="Times New Roman"/>
              </a:rPr>
              <a:t> </a:t>
            </a:r>
            <a:r>
              <a:rPr sz="1700" dirty="0">
                <a:latin typeface="Symbol"/>
                <a:cs typeface="Symbol"/>
              </a:rPr>
              <a:t></a:t>
            </a:r>
            <a:r>
              <a:rPr sz="1700" spc="-40" dirty="0">
                <a:latin typeface="Times New Roman"/>
                <a:cs typeface="Times New Roman"/>
              </a:rPr>
              <a:t> </a:t>
            </a:r>
            <a:r>
              <a:rPr sz="1700" spc="-5" dirty="0">
                <a:latin typeface="Times New Roman"/>
                <a:cs typeface="Times New Roman"/>
              </a:rPr>
              <a:t>5</a:t>
            </a:r>
            <a:r>
              <a:rPr sz="1700" dirty="0">
                <a:latin typeface="Times New Roman"/>
                <a:cs typeface="Times New Roman"/>
              </a:rPr>
              <a:t>0</a:t>
            </a:r>
            <a:r>
              <a:rPr sz="1700" spc="-235" dirty="0">
                <a:latin typeface="Times New Roman"/>
                <a:cs typeface="Times New Roman"/>
              </a:rPr>
              <a:t> </a:t>
            </a:r>
            <a:r>
              <a:rPr sz="1700" spc="-5" dirty="0">
                <a:latin typeface="Times New Roman"/>
                <a:cs typeface="Times New Roman"/>
              </a:rPr>
              <a:t>kN</a:t>
            </a:r>
            <a:endParaRPr sz="1700">
              <a:latin typeface="Times New Roman"/>
              <a:cs typeface="Times New Roman"/>
            </a:endParaRPr>
          </a:p>
        </p:txBody>
      </p:sp>
      <p:sp>
        <p:nvSpPr>
          <p:cNvPr id="24" name="object 24"/>
          <p:cNvSpPr txBox="1"/>
          <p:nvPr/>
        </p:nvSpPr>
        <p:spPr>
          <a:xfrm>
            <a:off x="4321175" y="5502757"/>
            <a:ext cx="1207135" cy="708660"/>
          </a:xfrm>
          <a:prstGeom prst="rect">
            <a:avLst/>
          </a:prstGeom>
        </p:spPr>
        <p:txBody>
          <a:bodyPr vert="horz" wrap="square" lIns="0" tIns="94615" rIns="0" bIns="0" rtlCol="0">
            <a:spAutoFit/>
          </a:bodyPr>
          <a:lstStyle/>
          <a:p>
            <a:pPr marL="192405">
              <a:lnSpc>
                <a:spcPct val="100000"/>
              </a:lnSpc>
              <a:spcBef>
                <a:spcPts val="745"/>
              </a:spcBef>
              <a:tabLst>
                <a:tab pos="827405" algn="l"/>
              </a:tabLst>
            </a:pPr>
            <a:r>
              <a:rPr sz="1700" dirty="0">
                <a:latin typeface="Times New Roman"/>
                <a:cs typeface="Times New Roman"/>
              </a:rPr>
              <a:t>4	5</a:t>
            </a:r>
            <a:endParaRPr sz="1700">
              <a:latin typeface="Times New Roman"/>
              <a:cs typeface="Times New Roman"/>
            </a:endParaRPr>
          </a:p>
          <a:p>
            <a:pPr marL="50800">
              <a:lnSpc>
                <a:spcPct val="100000"/>
              </a:lnSpc>
              <a:spcBef>
                <a:spcPts val="650"/>
              </a:spcBef>
            </a:pPr>
            <a:r>
              <a:rPr sz="1700" i="1" spc="-20" dirty="0">
                <a:latin typeface="Times New Roman"/>
                <a:cs typeface="Times New Roman"/>
              </a:rPr>
              <a:t>F</a:t>
            </a:r>
            <a:r>
              <a:rPr sz="2100" i="1" baseline="-17857" dirty="0">
                <a:latin typeface="Times New Roman"/>
                <a:cs typeface="Times New Roman"/>
              </a:rPr>
              <a:t>AB </a:t>
            </a:r>
            <a:r>
              <a:rPr sz="2100" i="1" spc="-120" baseline="-17857" dirty="0">
                <a:latin typeface="Times New Roman"/>
                <a:cs typeface="Times New Roman"/>
              </a:rPr>
              <a:t> </a:t>
            </a:r>
            <a:r>
              <a:rPr sz="1700" dirty="0">
                <a:latin typeface="Symbol"/>
                <a:cs typeface="Symbol"/>
              </a:rPr>
              <a:t></a:t>
            </a:r>
            <a:r>
              <a:rPr sz="1700" spc="15" dirty="0">
                <a:latin typeface="Times New Roman"/>
                <a:cs typeface="Times New Roman"/>
              </a:rPr>
              <a:t> </a:t>
            </a:r>
            <a:r>
              <a:rPr sz="1700" spc="-5" dirty="0">
                <a:latin typeface="Times New Roman"/>
                <a:cs typeface="Times New Roman"/>
              </a:rPr>
              <a:t>4</a:t>
            </a:r>
            <a:r>
              <a:rPr sz="1700" dirty="0">
                <a:latin typeface="Times New Roman"/>
                <a:cs typeface="Times New Roman"/>
              </a:rPr>
              <a:t>0</a:t>
            </a:r>
            <a:r>
              <a:rPr sz="1700" spc="-235" dirty="0">
                <a:latin typeface="Times New Roman"/>
                <a:cs typeface="Times New Roman"/>
              </a:rPr>
              <a:t> </a:t>
            </a:r>
            <a:r>
              <a:rPr sz="1700" spc="-5" dirty="0">
                <a:latin typeface="Times New Roman"/>
                <a:cs typeface="Times New Roman"/>
              </a:rPr>
              <a:t>kN</a:t>
            </a:r>
            <a:endParaRPr sz="1700">
              <a:latin typeface="Times New Roman"/>
              <a:cs typeface="Times New Roman"/>
            </a:endParaRPr>
          </a:p>
        </p:txBody>
      </p:sp>
      <p:sp>
        <p:nvSpPr>
          <p:cNvPr id="25" name="object 25"/>
          <p:cNvSpPr txBox="1"/>
          <p:nvPr/>
        </p:nvSpPr>
        <p:spPr>
          <a:xfrm>
            <a:off x="3685540" y="1010411"/>
            <a:ext cx="5015230" cy="4558665"/>
          </a:xfrm>
          <a:prstGeom prst="rect">
            <a:avLst/>
          </a:prstGeom>
        </p:spPr>
        <p:txBody>
          <a:bodyPr vert="horz" wrap="square" lIns="0" tIns="12700" rIns="0" bIns="0" rtlCol="0">
            <a:spAutoFit/>
          </a:bodyPr>
          <a:lstStyle/>
          <a:p>
            <a:pPr marL="295275" marR="114300" indent="-231775" algn="just">
              <a:lnSpc>
                <a:spcPct val="100000"/>
              </a:lnSpc>
              <a:spcBef>
                <a:spcPts val="100"/>
              </a:spcBef>
              <a:buChar char="•"/>
              <a:tabLst>
                <a:tab pos="295275" algn="l"/>
              </a:tabLst>
            </a:pPr>
            <a:r>
              <a:rPr sz="2000" dirty="0">
                <a:latin typeface="Times New Roman"/>
                <a:cs typeface="Times New Roman"/>
              </a:rPr>
              <a:t>The boom </a:t>
            </a:r>
            <a:r>
              <a:rPr sz="2000" spc="-5" dirty="0">
                <a:latin typeface="Times New Roman"/>
                <a:cs typeface="Times New Roman"/>
              </a:rPr>
              <a:t>and rod are 2-force members, i.e., </a:t>
            </a:r>
            <a:r>
              <a:rPr sz="2000" dirty="0">
                <a:latin typeface="Times New Roman"/>
                <a:cs typeface="Times New Roman"/>
              </a:rPr>
              <a:t> </a:t>
            </a:r>
            <a:r>
              <a:rPr sz="2000" spc="-5" dirty="0">
                <a:latin typeface="Times New Roman"/>
                <a:cs typeface="Times New Roman"/>
              </a:rPr>
              <a:t>the members are subjected to only two forces </a:t>
            </a:r>
            <a:r>
              <a:rPr sz="2000" spc="-484" dirty="0">
                <a:latin typeface="Times New Roman"/>
                <a:cs typeface="Times New Roman"/>
              </a:rPr>
              <a:t> </a:t>
            </a:r>
            <a:r>
              <a:rPr sz="2000" spc="-5" dirty="0">
                <a:latin typeface="Times New Roman"/>
                <a:cs typeface="Times New Roman"/>
              </a:rPr>
              <a:t>which are applied at</a:t>
            </a:r>
            <a:r>
              <a:rPr sz="2000" spc="-10" dirty="0">
                <a:latin typeface="Times New Roman"/>
                <a:cs typeface="Times New Roman"/>
              </a:rPr>
              <a:t> </a:t>
            </a:r>
            <a:r>
              <a:rPr sz="2000" spc="-5" dirty="0">
                <a:latin typeface="Times New Roman"/>
                <a:cs typeface="Times New Roman"/>
              </a:rPr>
              <a:t>member</a:t>
            </a:r>
            <a:r>
              <a:rPr sz="2000" spc="-10" dirty="0">
                <a:latin typeface="Times New Roman"/>
                <a:cs typeface="Times New Roman"/>
              </a:rPr>
              <a:t> </a:t>
            </a:r>
            <a:r>
              <a:rPr sz="2000" spc="-5" dirty="0">
                <a:latin typeface="Times New Roman"/>
                <a:cs typeface="Times New Roman"/>
              </a:rPr>
              <a:t>ends</a:t>
            </a:r>
            <a:endParaRPr sz="2000">
              <a:latin typeface="Times New Roman"/>
              <a:cs typeface="Times New Roman"/>
            </a:endParaRPr>
          </a:p>
          <a:p>
            <a:pPr>
              <a:lnSpc>
                <a:spcPct val="100000"/>
              </a:lnSpc>
              <a:spcBef>
                <a:spcPts val="5"/>
              </a:spcBef>
              <a:buFont typeface="Times New Roman"/>
              <a:buChar char="•"/>
            </a:pPr>
            <a:endParaRPr sz="2100">
              <a:latin typeface="Times New Roman"/>
              <a:cs typeface="Times New Roman"/>
            </a:endParaRPr>
          </a:p>
          <a:p>
            <a:pPr marL="295275" marR="30480" indent="-231775">
              <a:lnSpc>
                <a:spcPct val="100000"/>
              </a:lnSpc>
              <a:spcBef>
                <a:spcPts val="5"/>
              </a:spcBef>
              <a:buChar char="•"/>
              <a:tabLst>
                <a:tab pos="294640" algn="l"/>
                <a:tab pos="295275" algn="l"/>
              </a:tabLst>
            </a:pPr>
            <a:r>
              <a:rPr sz="2000" dirty="0">
                <a:latin typeface="Times New Roman"/>
                <a:cs typeface="Times New Roman"/>
              </a:rPr>
              <a:t>For </a:t>
            </a:r>
            <a:r>
              <a:rPr sz="2000" spc="-5" dirty="0">
                <a:latin typeface="Times New Roman"/>
                <a:cs typeface="Times New Roman"/>
              </a:rPr>
              <a:t>equilibrium, the forces must </a:t>
            </a:r>
            <a:r>
              <a:rPr sz="2000" dirty="0">
                <a:latin typeface="Times New Roman"/>
                <a:cs typeface="Times New Roman"/>
              </a:rPr>
              <a:t>be </a:t>
            </a:r>
            <a:r>
              <a:rPr sz="2000" spc="-5" dirty="0">
                <a:latin typeface="Times New Roman"/>
                <a:cs typeface="Times New Roman"/>
              </a:rPr>
              <a:t>parallel to </a:t>
            </a:r>
            <a:r>
              <a:rPr sz="2000" spc="-484" dirty="0">
                <a:latin typeface="Times New Roman"/>
                <a:cs typeface="Times New Roman"/>
              </a:rPr>
              <a:t> </a:t>
            </a:r>
            <a:r>
              <a:rPr sz="2000" spc="-5" dirty="0">
                <a:latin typeface="Times New Roman"/>
                <a:cs typeface="Times New Roman"/>
              </a:rPr>
              <a:t>an axis between the force application points, </a:t>
            </a:r>
            <a:r>
              <a:rPr sz="2000" dirty="0">
                <a:latin typeface="Times New Roman"/>
                <a:cs typeface="Times New Roman"/>
              </a:rPr>
              <a:t> </a:t>
            </a:r>
            <a:r>
              <a:rPr sz="2000" spc="-5" dirty="0">
                <a:latin typeface="Times New Roman"/>
                <a:cs typeface="Times New Roman"/>
              </a:rPr>
              <a:t>equal</a:t>
            </a:r>
            <a:r>
              <a:rPr sz="2000" spc="-20" dirty="0">
                <a:latin typeface="Times New Roman"/>
                <a:cs typeface="Times New Roman"/>
              </a:rPr>
              <a:t> </a:t>
            </a:r>
            <a:r>
              <a:rPr sz="2000" spc="-5" dirty="0">
                <a:latin typeface="Times New Roman"/>
                <a:cs typeface="Times New Roman"/>
              </a:rPr>
              <a:t>in magnitude,</a:t>
            </a:r>
            <a:r>
              <a:rPr sz="2000" spc="-10" dirty="0">
                <a:latin typeface="Times New Roman"/>
                <a:cs typeface="Times New Roman"/>
              </a:rPr>
              <a:t> </a:t>
            </a:r>
            <a:r>
              <a:rPr sz="2000" spc="-5" dirty="0">
                <a:latin typeface="Times New Roman"/>
                <a:cs typeface="Times New Roman"/>
              </a:rPr>
              <a:t>and in</a:t>
            </a:r>
            <a:r>
              <a:rPr sz="2000" spc="-10" dirty="0">
                <a:latin typeface="Times New Roman"/>
                <a:cs typeface="Times New Roman"/>
              </a:rPr>
              <a:t> </a:t>
            </a:r>
            <a:r>
              <a:rPr sz="2000" spc="-5" dirty="0">
                <a:latin typeface="Times New Roman"/>
                <a:cs typeface="Times New Roman"/>
              </a:rPr>
              <a:t>opposite</a:t>
            </a:r>
            <a:r>
              <a:rPr sz="2000" spc="-10" dirty="0">
                <a:latin typeface="Times New Roman"/>
                <a:cs typeface="Times New Roman"/>
              </a:rPr>
              <a:t> </a:t>
            </a:r>
            <a:r>
              <a:rPr sz="2000" spc="-5" dirty="0">
                <a:latin typeface="Times New Roman"/>
                <a:cs typeface="Times New Roman"/>
              </a:rPr>
              <a:t>directions</a:t>
            </a:r>
            <a:endParaRPr sz="2000">
              <a:latin typeface="Times New Roman"/>
              <a:cs typeface="Times New Roman"/>
            </a:endParaRPr>
          </a:p>
          <a:p>
            <a:pPr>
              <a:lnSpc>
                <a:spcPct val="100000"/>
              </a:lnSpc>
              <a:buFont typeface="Times New Roman"/>
              <a:buChar char="•"/>
            </a:pPr>
            <a:endParaRPr sz="2200">
              <a:latin typeface="Times New Roman"/>
              <a:cs typeface="Times New Roman"/>
            </a:endParaRPr>
          </a:p>
          <a:p>
            <a:pPr>
              <a:lnSpc>
                <a:spcPct val="100000"/>
              </a:lnSpc>
              <a:spcBef>
                <a:spcPts val="20"/>
              </a:spcBef>
              <a:buFont typeface="Times New Roman"/>
              <a:buChar char="•"/>
            </a:pPr>
            <a:endParaRPr sz="2600">
              <a:latin typeface="Times New Roman"/>
              <a:cs typeface="Times New Roman"/>
            </a:endParaRPr>
          </a:p>
          <a:p>
            <a:pPr marL="295275" marR="346710" indent="-231775" algn="just">
              <a:lnSpc>
                <a:spcPct val="100000"/>
              </a:lnSpc>
              <a:buChar char="•"/>
              <a:tabLst>
                <a:tab pos="295275" algn="l"/>
              </a:tabLst>
            </a:pPr>
            <a:r>
              <a:rPr sz="2000" spc="-5" dirty="0">
                <a:latin typeface="Times New Roman"/>
                <a:cs typeface="Times New Roman"/>
              </a:rPr>
              <a:t>Joints must </a:t>
            </a:r>
            <a:r>
              <a:rPr sz="2000" spc="-10" dirty="0">
                <a:latin typeface="Times New Roman"/>
                <a:cs typeface="Times New Roman"/>
              </a:rPr>
              <a:t>satisfy </a:t>
            </a:r>
            <a:r>
              <a:rPr sz="2000" spc="-5" dirty="0">
                <a:latin typeface="Times New Roman"/>
                <a:cs typeface="Times New Roman"/>
              </a:rPr>
              <a:t>the conditions for </a:t>
            </a:r>
            <a:r>
              <a:rPr sz="2000" spc="-10" dirty="0">
                <a:latin typeface="Times New Roman"/>
                <a:cs typeface="Times New Roman"/>
              </a:rPr>
              <a:t>static </a:t>
            </a:r>
            <a:r>
              <a:rPr sz="2000" spc="-484" dirty="0">
                <a:latin typeface="Times New Roman"/>
                <a:cs typeface="Times New Roman"/>
              </a:rPr>
              <a:t> </a:t>
            </a:r>
            <a:r>
              <a:rPr sz="2000" spc="-5" dirty="0">
                <a:latin typeface="Times New Roman"/>
                <a:cs typeface="Times New Roman"/>
              </a:rPr>
              <a:t>equilibrium which may </a:t>
            </a:r>
            <a:r>
              <a:rPr sz="2000" dirty="0">
                <a:latin typeface="Times New Roman"/>
                <a:cs typeface="Times New Roman"/>
              </a:rPr>
              <a:t>be </a:t>
            </a:r>
            <a:r>
              <a:rPr sz="2000" spc="-5" dirty="0">
                <a:latin typeface="Times New Roman"/>
                <a:cs typeface="Times New Roman"/>
              </a:rPr>
              <a:t>expressed in the </a:t>
            </a:r>
            <a:r>
              <a:rPr sz="2000" spc="-484" dirty="0">
                <a:latin typeface="Times New Roman"/>
                <a:cs typeface="Times New Roman"/>
              </a:rPr>
              <a:t> </a:t>
            </a:r>
            <a:r>
              <a:rPr sz="2000" spc="-5" dirty="0">
                <a:latin typeface="Times New Roman"/>
                <a:cs typeface="Times New Roman"/>
              </a:rPr>
              <a:t>form</a:t>
            </a:r>
            <a:r>
              <a:rPr sz="2000" spc="-15"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a</a:t>
            </a:r>
            <a:r>
              <a:rPr sz="2000" spc="-10" dirty="0">
                <a:latin typeface="Times New Roman"/>
                <a:cs typeface="Times New Roman"/>
              </a:rPr>
              <a:t> </a:t>
            </a:r>
            <a:r>
              <a:rPr sz="2000" spc="-5" dirty="0">
                <a:latin typeface="Times New Roman"/>
                <a:cs typeface="Times New Roman"/>
              </a:rPr>
              <a:t>force triangle:</a:t>
            </a:r>
            <a:endParaRPr sz="2000">
              <a:latin typeface="Times New Roman"/>
              <a:cs typeface="Times New Roman"/>
            </a:endParaRPr>
          </a:p>
          <a:p>
            <a:pPr marL="678815">
              <a:lnSpc>
                <a:spcPct val="100000"/>
              </a:lnSpc>
              <a:spcBef>
                <a:spcPts val="695"/>
              </a:spcBef>
            </a:pPr>
            <a:r>
              <a:rPr sz="3000" baseline="-5555" dirty="0">
                <a:latin typeface="Symbol"/>
                <a:cs typeface="Symbol"/>
              </a:rPr>
              <a:t></a:t>
            </a:r>
            <a:r>
              <a:rPr sz="3000" spc="-345" baseline="-5555" dirty="0">
                <a:latin typeface="Times New Roman"/>
                <a:cs typeface="Times New Roman"/>
              </a:rPr>
              <a:t> </a:t>
            </a:r>
            <a:r>
              <a:rPr sz="1700" i="1" spc="-85" dirty="0">
                <a:latin typeface="Times New Roman"/>
                <a:cs typeface="Times New Roman"/>
              </a:rPr>
              <a:t>F</a:t>
            </a:r>
            <a:r>
              <a:rPr sz="2100" i="1" baseline="-17857" dirty="0">
                <a:latin typeface="Times New Roman"/>
                <a:cs typeface="Times New Roman"/>
              </a:rPr>
              <a:t>B </a:t>
            </a:r>
            <a:r>
              <a:rPr sz="2100" i="1" spc="-112" baseline="-17857" dirty="0">
                <a:latin typeface="Times New Roman"/>
                <a:cs typeface="Times New Roman"/>
              </a:rPr>
              <a:t> </a:t>
            </a:r>
            <a:r>
              <a:rPr sz="1700" dirty="0">
                <a:latin typeface="Symbol"/>
                <a:cs typeface="Symbol"/>
              </a:rPr>
              <a:t></a:t>
            </a:r>
            <a:r>
              <a:rPr sz="1700" spc="-15" dirty="0">
                <a:latin typeface="Times New Roman"/>
                <a:cs typeface="Times New Roman"/>
              </a:rPr>
              <a:t> </a:t>
            </a:r>
            <a:r>
              <a:rPr sz="1700" dirty="0">
                <a:latin typeface="Times New Roman"/>
                <a:cs typeface="Times New Roman"/>
              </a:rPr>
              <a:t>0</a:t>
            </a:r>
            <a:endParaRPr sz="1700">
              <a:latin typeface="Times New Roman"/>
              <a:cs typeface="Times New Roman"/>
            </a:endParaRPr>
          </a:p>
          <a:p>
            <a:pPr marL="699135">
              <a:lnSpc>
                <a:spcPct val="100000"/>
              </a:lnSpc>
              <a:spcBef>
                <a:spcPts val="990"/>
              </a:spcBef>
            </a:pPr>
            <a:r>
              <a:rPr sz="1700" i="1" spc="-20" dirty="0">
                <a:latin typeface="Times New Roman"/>
                <a:cs typeface="Times New Roman"/>
              </a:rPr>
              <a:t>F</a:t>
            </a:r>
            <a:r>
              <a:rPr sz="2100" i="1" baseline="-17857" dirty="0">
                <a:latin typeface="Times New Roman"/>
                <a:cs typeface="Times New Roman"/>
              </a:rPr>
              <a:t>AB </a:t>
            </a:r>
            <a:r>
              <a:rPr sz="2100" i="1" spc="30" baseline="-17857" dirty="0">
                <a:latin typeface="Times New Roman"/>
                <a:cs typeface="Times New Roman"/>
              </a:rPr>
              <a:t> </a:t>
            </a:r>
            <a:r>
              <a:rPr sz="2550" baseline="-34313" dirty="0">
                <a:latin typeface="Symbol"/>
                <a:cs typeface="Symbol"/>
              </a:rPr>
              <a:t></a:t>
            </a:r>
            <a:r>
              <a:rPr sz="2550" spc="247" baseline="-34313" dirty="0">
                <a:latin typeface="Times New Roman"/>
                <a:cs typeface="Times New Roman"/>
              </a:rPr>
              <a:t> </a:t>
            </a:r>
            <a:r>
              <a:rPr sz="1700" i="1" spc="-85" dirty="0">
                <a:latin typeface="Times New Roman"/>
                <a:cs typeface="Times New Roman"/>
              </a:rPr>
              <a:t>F</a:t>
            </a:r>
            <a:r>
              <a:rPr sz="2100" i="1" baseline="-15873" dirty="0">
                <a:latin typeface="Times New Roman"/>
                <a:cs typeface="Times New Roman"/>
              </a:rPr>
              <a:t>BC </a:t>
            </a:r>
            <a:r>
              <a:rPr sz="2100" i="1" spc="112" baseline="-15873" dirty="0">
                <a:latin typeface="Times New Roman"/>
                <a:cs typeface="Times New Roman"/>
              </a:rPr>
              <a:t> </a:t>
            </a:r>
            <a:r>
              <a:rPr sz="2550" baseline="-34313" dirty="0">
                <a:latin typeface="Symbol"/>
                <a:cs typeface="Symbol"/>
              </a:rPr>
              <a:t></a:t>
            </a:r>
            <a:r>
              <a:rPr sz="2550" spc="89" baseline="-34313" dirty="0">
                <a:latin typeface="Times New Roman"/>
                <a:cs typeface="Times New Roman"/>
              </a:rPr>
              <a:t> </a:t>
            </a:r>
            <a:r>
              <a:rPr sz="1700" spc="-5" dirty="0">
                <a:latin typeface="Times New Roman"/>
                <a:cs typeface="Times New Roman"/>
              </a:rPr>
              <a:t>3</a:t>
            </a:r>
            <a:r>
              <a:rPr sz="1700" dirty="0">
                <a:latin typeface="Times New Roman"/>
                <a:cs typeface="Times New Roman"/>
              </a:rPr>
              <a:t>0</a:t>
            </a:r>
            <a:r>
              <a:rPr sz="1700" spc="-235" dirty="0">
                <a:latin typeface="Times New Roman"/>
                <a:cs typeface="Times New Roman"/>
              </a:rPr>
              <a:t> </a:t>
            </a:r>
            <a:r>
              <a:rPr sz="1700" spc="-5" dirty="0">
                <a:latin typeface="Times New Roman"/>
                <a:cs typeface="Times New Roman"/>
              </a:rPr>
              <a:t>kN</a:t>
            </a:r>
            <a:endParaRPr sz="1700">
              <a:latin typeface="Times New Roman"/>
              <a:cs typeface="Times New Roman"/>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2700">
              <a:lnSpc>
                <a:spcPct val="100000"/>
              </a:lnSpc>
              <a:spcBef>
                <a:spcPts val="100"/>
              </a:spcBef>
            </a:pPr>
            <a:endParaRPr spc="-30" dirty="0"/>
          </a:p>
        </p:txBody>
      </p:sp>
      <p:sp>
        <p:nvSpPr>
          <p:cNvPr id="3" name="object 3"/>
          <p:cNvSpPr txBox="1"/>
          <p:nvPr/>
        </p:nvSpPr>
        <p:spPr>
          <a:xfrm>
            <a:off x="114389" y="0"/>
            <a:ext cx="196215" cy="407670"/>
          </a:xfrm>
          <a:prstGeom prst="rect">
            <a:avLst/>
          </a:prstGeom>
        </p:spPr>
        <p:txBody>
          <a:bodyPr vert="vert" wrap="square" lIns="0" tIns="0" rIns="0" bIns="0" rtlCol="0">
            <a:spAutoFit/>
          </a:bodyPr>
          <a:lstStyle/>
          <a:p>
            <a:pPr marL="12700">
              <a:lnSpc>
                <a:spcPts val="1425"/>
              </a:lnSpc>
            </a:pPr>
            <a:r>
              <a:rPr sz="1200" b="1" dirty="0">
                <a:solidFill>
                  <a:srgbClr val="FF9933"/>
                </a:solidFill>
                <a:latin typeface="Arial"/>
                <a:cs typeface="Arial"/>
              </a:rPr>
              <a:t>Thi</a:t>
            </a:r>
            <a:r>
              <a:rPr sz="1200" b="1" spc="-5" dirty="0">
                <a:solidFill>
                  <a:srgbClr val="FF9933"/>
                </a:solidFill>
                <a:latin typeface="Arial"/>
                <a:cs typeface="Arial"/>
              </a:rPr>
              <a:t>r</a:t>
            </a:r>
            <a:r>
              <a:rPr sz="1200" b="1" dirty="0">
                <a:solidFill>
                  <a:srgbClr val="FF9933"/>
                </a:solidFill>
                <a:latin typeface="Arial"/>
                <a:cs typeface="Arial"/>
              </a:rPr>
              <a:t>d</a:t>
            </a:r>
            <a:endParaRPr sz="1200">
              <a:latin typeface="Arial"/>
              <a:cs typeface="Arial"/>
            </a:endParaRPr>
          </a:p>
        </p:txBody>
      </p:sp>
      <p:sp>
        <p:nvSpPr>
          <p:cNvPr id="4" name="object 4"/>
          <p:cNvSpPr txBox="1"/>
          <p:nvPr/>
        </p:nvSpPr>
        <p:spPr>
          <a:xfrm>
            <a:off x="-25310" y="0"/>
            <a:ext cx="196215" cy="544195"/>
          </a:xfrm>
          <a:prstGeom prst="rect">
            <a:avLst/>
          </a:prstGeom>
        </p:spPr>
        <p:txBody>
          <a:bodyPr vert="vert" wrap="square" lIns="0" tIns="0" rIns="0" bIns="0" rtlCol="0">
            <a:spAutoFit/>
          </a:bodyPr>
          <a:lstStyle/>
          <a:p>
            <a:pPr marL="12700">
              <a:lnSpc>
                <a:spcPts val="1425"/>
              </a:lnSpc>
            </a:pPr>
            <a:r>
              <a:rPr sz="1200" b="1" spc="-5" dirty="0">
                <a:solidFill>
                  <a:srgbClr val="FF9933"/>
                </a:solidFill>
                <a:latin typeface="Arial"/>
                <a:cs typeface="Arial"/>
              </a:rPr>
              <a:t>Edition</a:t>
            </a:r>
            <a:endParaRPr sz="1200">
              <a:latin typeface="Arial"/>
              <a:cs typeface="Arial"/>
            </a:endParaRPr>
          </a:p>
        </p:txBody>
      </p:sp>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9933"/>
                </a:solidFill>
                <a:latin typeface="Arial"/>
                <a:cs typeface="Arial"/>
              </a:rPr>
              <a:t>Beer</a:t>
            </a:r>
            <a:r>
              <a:rPr sz="1200" b="1" spc="315" dirty="0">
                <a:solidFill>
                  <a:srgbClr val="FF9933"/>
                </a:solidFill>
                <a:latin typeface="Arial"/>
                <a:cs typeface="Arial"/>
              </a:rPr>
              <a:t> </a:t>
            </a:r>
            <a:r>
              <a:rPr sz="1200" b="1" dirty="0">
                <a:solidFill>
                  <a:srgbClr val="FF9933"/>
                </a:solidFill>
                <a:latin typeface="Arial"/>
                <a:cs typeface="Arial"/>
              </a:rPr>
              <a:t>•  Johnston</a:t>
            </a:r>
            <a:r>
              <a:rPr sz="1200" b="1" spc="325" dirty="0">
                <a:solidFill>
                  <a:srgbClr val="FF9933"/>
                </a:solidFill>
                <a:latin typeface="Arial"/>
                <a:cs typeface="Arial"/>
              </a:rPr>
              <a:t> </a:t>
            </a:r>
            <a:r>
              <a:rPr sz="1200" b="1"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grpSp>
        <p:nvGrpSpPr>
          <p:cNvPr id="6" name="object 6"/>
          <p:cNvGrpSpPr/>
          <p:nvPr/>
        </p:nvGrpSpPr>
        <p:grpSpPr>
          <a:xfrm>
            <a:off x="-4762" y="1905000"/>
            <a:ext cx="5094605" cy="4953000"/>
            <a:chOff x="-4762" y="1905000"/>
            <a:chExt cx="5094605" cy="4953000"/>
          </a:xfrm>
        </p:grpSpPr>
        <p:pic>
          <p:nvPicPr>
            <p:cNvPr id="7" name="object 7"/>
            <p:cNvPicPr/>
            <p:nvPr/>
          </p:nvPicPr>
          <p:blipFill>
            <a:blip r:embed="rId2" cstate="print"/>
            <a:stretch>
              <a:fillRect/>
            </a:stretch>
          </p:blipFill>
          <p:spPr>
            <a:xfrm>
              <a:off x="0" y="6572250"/>
              <a:ext cx="285750" cy="285749"/>
            </a:xfrm>
            <a:prstGeom prst="rect">
              <a:avLst/>
            </a:prstGeom>
          </p:spPr>
        </p:pic>
        <p:sp>
          <p:nvSpPr>
            <p:cNvPr id="8" name="object 8"/>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9" name="object 9"/>
            <p:cNvSpPr/>
            <p:nvPr/>
          </p:nvSpPr>
          <p:spPr>
            <a:xfrm>
              <a:off x="17462" y="4729162"/>
              <a:ext cx="228600" cy="274955"/>
            </a:xfrm>
            <a:custGeom>
              <a:avLst/>
              <a:gdLst/>
              <a:ahLst/>
              <a:cxnLst/>
              <a:rect l="l" t="t" r="r" b="b"/>
              <a:pathLst>
                <a:path w="228600" h="274954">
                  <a:moveTo>
                    <a:pt x="28575" y="137318"/>
                  </a:moveTo>
                  <a:lnTo>
                    <a:pt x="200025" y="51593"/>
                  </a:lnTo>
                  <a:lnTo>
                    <a:pt x="200025" y="223043"/>
                  </a:lnTo>
                  <a:lnTo>
                    <a:pt x="28575" y="137318"/>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0" name="object 10"/>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1" name="object 11"/>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2" name="object 12"/>
            <p:cNvSpPr/>
            <p:nvPr/>
          </p:nvSpPr>
          <p:spPr>
            <a:xfrm>
              <a:off x="0" y="3938587"/>
              <a:ext cx="269875" cy="257175"/>
            </a:xfrm>
            <a:custGeom>
              <a:avLst/>
              <a:gdLst/>
              <a:ahLst/>
              <a:cxnLst/>
              <a:rect l="l" t="t" r="r" b="b"/>
              <a:pathLst>
                <a:path w="269875" h="257175">
                  <a:moveTo>
                    <a:pt x="269875" y="0"/>
                  </a:moveTo>
                  <a:lnTo>
                    <a:pt x="0" y="0"/>
                  </a:lnTo>
                  <a:lnTo>
                    <a:pt x="0" y="257175"/>
                  </a:lnTo>
                  <a:lnTo>
                    <a:pt x="269875" y="257175"/>
                  </a:lnTo>
                  <a:lnTo>
                    <a:pt x="269875" y="225028"/>
                  </a:lnTo>
                  <a:lnTo>
                    <a:pt x="57050" y="225028"/>
                  </a:lnTo>
                  <a:lnTo>
                    <a:pt x="57050" y="128587"/>
                  </a:lnTo>
                  <a:lnTo>
                    <a:pt x="32940" y="128587"/>
                  </a:lnTo>
                  <a:lnTo>
                    <a:pt x="129380" y="32147"/>
                  </a:lnTo>
                  <a:lnTo>
                    <a:pt x="269875" y="32147"/>
                  </a:lnTo>
                  <a:lnTo>
                    <a:pt x="269875" y="0"/>
                  </a:lnTo>
                  <a:close/>
                </a:path>
                <a:path w="269875" h="257175">
                  <a:moveTo>
                    <a:pt x="269875" y="44202"/>
                  </a:moveTo>
                  <a:lnTo>
                    <a:pt x="189656" y="44202"/>
                  </a:lnTo>
                  <a:lnTo>
                    <a:pt x="189656" y="92422"/>
                  </a:lnTo>
                  <a:lnTo>
                    <a:pt x="225821" y="128587"/>
                  </a:lnTo>
                  <a:lnTo>
                    <a:pt x="201711" y="128587"/>
                  </a:lnTo>
                  <a:lnTo>
                    <a:pt x="201711" y="225028"/>
                  </a:lnTo>
                  <a:lnTo>
                    <a:pt x="269875" y="225028"/>
                  </a:lnTo>
                  <a:lnTo>
                    <a:pt x="269875" y="44202"/>
                  </a:lnTo>
                  <a:close/>
                </a:path>
                <a:path w="269875" h="257175">
                  <a:moveTo>
                    <a:pt x="269875" y="32147"/>
                  </a:moveTo>
                  <a:lnTo>
                    <a:pt x="129380" y="32147"/>
                  </a:lnTo>
                  <a:lnTo>
                    <a:pt x="165546" y="68312"/>
                  </a:lnTo>
                  <a:lnTo>
                    <a:pt x="165546" y="44202"/>
                  </a:lnTo>
                  <a:lnTo>
                    <a:pt x="269875" y="44202"/>
                  </a:lnTo>
                  <a:lnTo>
                    <a:pt x="269875" y="32147"/>
                  </a:lnTo>
                  <a:close/>
                </a:path>
              </a:pathLst>
            </a:custGeom>
            <a:solidFill>
              <a:srgbClr val="A45200"/>
            </a:solidFill>
          </p:spPr>
          <p:txBody>
            <a:bodyPr wrap="square" lIns="0" tIns="0" rIns="0" bIns="0" rtlCol="0"/>
            <a:lstStyle/>
            <a:p>
              <a:endParaRPr/>
            </a:p>
          </p:txBody>
        </p:sp>
        <p:pic>
          <p:nvPicPr>
            <p:cNvPr id="13" name="object 13"/>
            <p:cNvPicPr/>
            <p:nvPr/>
          </p:nvPicPr>
          <p:blipFill>
            <a:blip r:embed="rId3" cstate="print"/>
            <a:stretch>
              <a:fillRect/>
            </a:stretch>
          </p:blipFill>
          <p:spPr>
            <a:xfrm>
              <a:off x="28177" y="3965971"/>
              <a:ext cx="202406" cy="202406"/>
            </a:xfrm>
            <a:prstGeom prst="rect">
              <a:avLst/>
            </a:prstGeom>
          </p:spPr>
        </p:pic>
        <p:sp>
          <p:nvSpPr>
            <p:cNvPr id="14" name="object 14"/>
            <p:cNvSpPr/>
            <p:nvPr/>
          </p:nvSpPr>
          <p:spPr>
            <a:xfrm>
              <a:off x="0" y="3938587"/>
              <a:ext cx="269875" cy="257175"/>
            </a:xfrm>
            <a:custGeom>
              <a:avLst/>
              <a:gdLst/>
              <a:ahLst/>
              <a:cxnLst/>
              <a:rect l="l" t="t" r="r" b="b"/>
              <a:pathLst>
                <a:path w="269875" h="257175">
                  <a:moveTo>
                    <a:pt x="0" y="0"/>
                  </a:moveTo>
                  <a:lnTo>
                    <a:pt x="269875" y="0"/>
                  </a:lnTo>
                  <a:lnTo>
                    <a:pt x="269875" y="257175"/>
                  </a:lnTo>
                  <a:lnTo>
                    <a:pt x="0" y="257175"/>
                  </a:lnTo>
                </a:path>
              </a:pathLst>
            </a:custGeom>
            <a:ln w="9525">
              <a:solidFill>
                <a:srgbClr val="FF9933"/>
              </a:solidFill>
            </a:ln>
          </p:spPr>
          <p:txBody>
            <a:bodyPr wrap="square" lIns="0" tIns="0" rIns="0" bIns="0" rtlCol="0"/>
            <a:lstStyle/>
            <a:p>
              <a:endParaRPr/>
            </a:p>
          </p:txBody>
        </p:sp>
        <p:sp>
          <p:nvSpPr>
            <p:cNvPr id="15" name="object 15"/>
            <p:cNvSpPr/>
            <p:nvPr/>
          </p:nvSpPr>
          <p:spPr>
            <a:xfrm>
              <a:off x="17462" y="4338637"/>
              <a:ext cx="228600" cy="274955"/>
            </a:xfrm>
            <a:custGeom>
              <a:avLst/>
              <a:gdLst/>
              <a:ahLst/>
              <a:cxnLst/>
              <a:rect l="l" t="t" r="r" b="b"/>
              <a:pathLst>
                <a:path w="228600" h="274954">
                  <a:moveTo>
                    <a:pt x="71437" y="137318"/>
                  </a:moveTo>
                  <a:lnTo>
                    <a:pt x="200025" y="51593"/>
                  </a:lnTo>
                  <a:lnTo>
                    <a:pt x="200025" y="223043"/>
                  </a:lnTo>
                  <a:lnTo>
                    <a:pt x="71437" y="137318"/>
                  </a:lnTo>
                  <a:close/>
                </a:path>
                <a:path w="228600" h="274954">
                  <a:moveTo>
                    <a:pt x="50006" y="51593"/>
                  </a:moveTo>
                  <a:lnTo>
                    <a:pt x="50006" y="223043"/>
                  </a:lnTo>
                  <a:lnTo>
                    <a:pt x="28575" y="223043"/>
                  </a:lnTo>
                  <a:lnTo>
                    <a:pt x="28575" y="51593"/>
                  </a:lnTo>
                  <a:lnTo>
                    <a:pt x="50006"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6" name="object 16"/>
            <p:cNvSpPr/>
            <p:nvPr/>
          </p:nvSpPr>
          <p:spPr>
            <a:xfrm>
              <a:off x="17462" y="4729162"/>
              <a:ext cx="228600" cy="228600"/>
            </a:xfrm>
            <a:custGeom>
              <a:avLst/>
              <a:gdLst/>
              <a:ahLst/>
              <a:cxnLst/>
              <a:rect l="l" t="t" r="r" b="b"/>
              <a:pathLst>
                <a:path w="228600" h="228600">
                  <a:moveTo>
                    <a:pt x="28575" y="114300"/>
                  </a:moveTo>
                  <a:lnTo>
                    <a:pt x="200025" y="28575"/>
                  </a:lnTo>
                  <a:lnTo>
                    <a:pt x="200025" y="200025"/>
                  </a:lnTo>
                  <a:lnTo>
                    <a:pt x="28575" y="114300"/>
                  </a:lnTo>
                  <a:close/>
                </a:path>
                <a:path w="228600" h="228600">
                  <a:moveTo>
                    <a:pt x="0" y="0"/>
                  </a:moveTo>
                  <a:lnTo>
                    <a:pt x="228600" y="0"/>
                  </a:lnTo>
                  <a:lnTo>
                    <a:pt x="228600" y="228600"/>
                  </a:lnTo>
                  <a:lnTo>
                    <a:pt x="0" y="228600"/>
                  </a:lnTo>
                  <a:lnTo>
                    <a:pt x="0" y="0"/>
                  </a:lnTo>
                  <a:close/>
                </a:path>
              </a:pathLst>
            </a:custGeom>
            <a:ln w="9525">
              <a:solidFill>
                <a:srgbClr val="FFA64D"/>
              </a:solidFill>
            </a:ln>
          </p:spPr>
          <p:txBody>
            <a:bodyPr wrap="square" lIns="0" tIns="0" rIns="0" bIns="0" rtlCol="0"/>
            <a:lstStyle/>
            <a:p>
              <a:endParaRPr/>
            </a:p>
          </p:txBody>
        </p:sp>
        <p:sp>
          <p:nvSpPr>
            <p:cNvPr id="17" name="object 17"/>
            <p:cNvSpPr/>
            <p:nvPr/>
          </p:nvSpPr>
          <p:spPr>
            <a:xfrm>
              <a:off x="17462" y="5165725"/>
              <a:ext cx="228600" cy="274955"/>
            </a:xfrm>
            <a:custGeom>
              <a:avLst/>
              <a:gdLst/>
              <a:ahLst/>
              <a:cxnLst/>
              <a:rect l="l" t="t" r="r" b="b"/>
              <a:pathLst>
                <a:path w="228600" h="274954">
                  <a:moveTo>
                    <a:pt x="200024" y="137319"/>
                  </a:moveTo>
                  <a:lnTo>
                    <a:pt x="28575" y="223044"/>
                  </a:lnTo>
                  <a:lnTo>
                    <a:pt x="28575" y="51594"/>
                  </a:lnTo>
                  <a:lnTo>
                    <a:pt x="200024" y="137319"/>
                  </a:lnTo>
                  <a:close/>
                </a:path>
                <a:path w="228600" h="274954">
                  <a:moveTo>
                    <a:pt x="0" y="0"/>
                  </a:moveTo>
                  <a:lnTo>
                    <a:pt x="228600" y="0"/>
                  </a:lnTo>
                  <a:lnTo>
                    <a:pt x="228600" y="274638"/>
                  </a:lnTo>
                  <a:lnTo>
                    <a:pt x="0" y="274638"/>
                  </a:lnTo>
                  <a:lnTo>
                    <a:pt x="0" y="0"/>
                  </a:lnTo>
                  <a:close/>
                </a:path>
              </a:pathLst>
            </a:custGeom>
            <a:ln w="9525">
              <a:solidFill>
                <a:srgbClr val="FFA64D"/>
              </a:solidFill>
            </a:ln>
          </p:spPr>
          <p:txBody>
            <a:bodyPr wrap="square" lIns="0" tIns="0" rIns="0" bIns="0" rtlCol="0"/>
            <a:lstStyle/>
            <a:p>
              <a:endParaRPr/>
            </a:p>
          </p:txBody>
        </p:sp>
        <p:sp>
          <p:nvSpPr>
            <p:cNvPr id="18" name="object 18"/>
            <p:cNvSpPr/>
            <p:nvPr/>
          </p:nvSpPr>
          <p:spPr>
            <a:xfrm>
              <a:off x="17462" y="5580062"/>
              <a:ext cx="228600" cy="274955"/>
            </a:xfrm>
            <a:custGeom>
              <a:avLst/>
              <a:gdLst/>
              <a:ahLst/>
              <a:cxnLst/>
              <a:rect l="l" t="t" r="r" b="b"/>
              <a:pathLst>
                <a:path w="228600" h="274954">
                  <a:moveTo>
                    <a:pt x="157162" y="137318"/>
                  </a:moveTo>
                  <a:lnTo>
                    <a:pt x="28575" y="223043"/>
                  </a:lnTo>
                  <a:lnTo>
                    <a:pt x="28575" y="51593"/>
                  </a:lnTo>
                  <a:lnTo>
                    <a:pt x="157162" y="137318"/>
                  </a:lnTo>
                  <a:close/>
                </a:path>
                <a:path w="228600" h="274954">
                  <a:moveTo>
                    <a:pt x="178593" y="51593"/>
                  </a:moveTo>
                  <a:lnTo>
                    <a:pt x="200025" y="51593"/>
                  </a:lnTo>
                  <a:lnTo>
                    <a:pt x="200025" y="223043"/>
                  </a:lnTo>
                  <a:lnTo>
                    <a:pt x="178593" y="223043"/>
                  </a:lnTo>
                  <a:lnTo>
                    <a:pt x="178593" y="51593"/>
                  </a:lnTo>
                  <a:close/>
                </a:path>
                <a:path w="228600" h="274954">
                  <a:moveTo>
                    <a:pt x="0" y="0"/>
                  </a:moveTo>
                  <a:lnTo>
                    <a:pt x="228600" y="0"/>
                  </a:lnTo>
                  <a:lnTo>
                    <a:pt x="228600" y="274637"/>
                  </a:lnTo>
                  <a:lnTo>
                    <a:pt x="0" y="274637"/>
                  </a:lnTo>
                  <a:lnTo>
                    <a:pt x="0" y="0"/>
                  </a:lnTo>
                  <a:close/>
                </a:path>
              </a:pathLst>
            </a:custGeom>
            <a:ln w="9525">
              <a:solidFill>
                <a:srgbClr val="FFA64D"/>
              </a:solidFill>
            </a:ln>
          </p:spPr>
          <p:txBody>
            <a:bodyPr wrap="square" lIns="0" tIns="0" rIns="0" bIns="0" rtlCol="0"/>
            <a:lstStyle/>
            <a:p>
              <a:endParaRPr/>
            </a:p>
          </p:txBody>
        </p:sp>
        <p:sp>
          <p:nvSpPr>
            <p:cNvPr id="19" name="object 19"/>
            <p:cNvSpPr/>
            <p:nvPr/>
          </p:nvSpPr>
          <p:spPr>
            <a:xfrm>
              <a:off x="1995909" y="2082946"/>
              <a:ext cx="1461770" cy="803275"/>
            </a:xfrm>
            <a:custGeom>
              <a:avLst/>
              <a:gdLst/>
              <a:ahLst/>
              <a:cxnLst/>
              <a:rect l="l" t="t" r="r" b="b"/>
              <a:pathLst>
                <a:path w="1461770" h="803275">
                  <a:moveTo>
                    <a:pt x="75758" y="0"/>
                  </a:moveTo>
                  <a:lnTo>
                    <a:pt x="0" y="164355"/>
                  </a:lnTo>
                  <a:lnTo>
                    <a:pt x="1385486" y="802981"/>
                  </a:lnTo>
                  <a:lnTo>
                    <a:pt x="1461244" y="638627"/>
                  </a:lnTo>
                  <a:lnTo>
                    <a:pt x="75758" y="0"/>
                  </a:lnTo>
                  <a:close/>
                </a:path>
              </a:pathLst>
            </a:custGeom>
            <a:solidFill>
              <a:srgbClr val="00CC99"/>
            </a:solidFill>
          </p:spPr>
          <p:txBody>
            <a:bodyPr wrap="square" lIns="0" tIns="0" rIns="0" bIns="0" rtlCol="0"/>
            <a:lstStyle/>
            <a:p>
              <a:endParaRPr/>
            </a:p>
          </p:txBody>
        </p:sp>
        <p:sp>
          <p:nvSpPr>
            <p:cNvPr id="20" name="object 20"/>
            <p:cNvSpPr/>
            <p:nvPr/>
          </p:nvSpPr>
          <p:spPr>
            <a:xfrm>
              <a:off x="1995909" y="2082946"/>
              <a:ext cx="1461770" cy="803275"/>
            </a:xfrm>
            <a:custGeom>
              <a:avLst/>
              <a:gdLst/>
              <a:ahLst/>
              <a:cxnLst/>
              <a:rect l="l" t="t" r="r" b="b"/>
              <a:pathLst>
                <a:path w="1461770" h="803275">
                  <a:moveTo>
                    <a:pt x="75757" y="0"/>
                  </a:moveTo>
                  <a:lnTo>
                    <a:pt x="1461244" y="638626"/>
                  </a:lnTo>
                  <a:lnTo>
                    <a:pt x="1385486" y="802981"/>
                  </a:lnTo>
                  <a:lnTo>
                    <a:pt x="0" y="164355"/>
                  </a:lnTo>
                  <a:lnTo>
                    <a:pt x="75757" y="0"/>
                  </a:lnTo>
                  <a:close/>
                </a:path>
              </a:pathLst>
            </a:custGeom>
            <a:ln w="9524">
              <a:solidFill>
                <a:srgbClr val="000000"/>
              </a:solidFill>
            </a:ln>
          </p:spPr>
          <p:txBody>
            <a:bodyPr wrap="square" lIns="0" tIns="0" rIns="0" bIns="0" rtlCol="0"/>
            <a:lstStyle/>
            <a:p>
              <a:endParaRPr/>
            </a:p>
          </p:txBody>
        </p:sp>
        <p:sp>
          <p:nvSpPr>
            <p:cNvPr id="21" name="object 21"/>
            <p:cNvSpPr/>
            <p:nvPr/>
          </p:nvSpPr>
          <p:spPr>
            <a:xfrm>
              <a:off x="3175807" y="3056909"/>
              <a:ext cx="1466850" cy="879475"/>
            </a:xfrm>
            <a:custGeom>
              <a:avLst/>
              <a:gdLst/>
              <a:ahLst/>
              <a:cxnLst/>
              <a:rect l="l" t="t" r="r" b="b"/>
              <a:pathLst>
                <a:path w="1466850" h="879475">
                  <a:moveTo>
                    <a:pt x="77677" y="0"/>
                  </a:moveTo>
                  <a:lnTo>
                    <a:pt x="0" y="147482"/>
                  </a:lnTo>
                  <a:lnTo>
                    <a:pt x="1389146" y="879119"/>
                  </a:lnTo>
                  <a:lnTo>
                    <a:pt x="1466822" y="731636"/>
                  </a:lnTo>
                  <a:lnTo>
                    <a:pt x="77677" y="0"/>
                  </a:lnTo>
                  <a:close/>
                </a:path>
              </a:pathLst>
            </a:custGeom>
            <a:solidFill>
              <a:srgbClr val="00CC99"/>
            </a:solidFill>
          </p:spPr>
          <p:txBody>
            <a:bodyPr wrap="square" lIns="0" tIns="0" rIns="0" bIns="0" rtlCol="0"/>
            <a:lstStyle/>
            <a:p>
              <a:endParaRPr/>
            </a:p>
          </p:txBody>
        </p:sp>
        <p:sp>
          <p:nvSpPr>
            <p:cNvPr id="22" name="object 22"/>
            <p:cNvSpPr/>
            <p:nvPr/>
          </p:nvSpPr>
          <p:spPr>
            <a:xfrm>
              <a:off x="3175808" y="3056909"/>
              <a:ext cx="1466850" cy="879475"/>
            </a:xfrm>
            <a:custGeom>
              <a:avLst/>
              <a:gdLst/>
              <a:ahLst/>
              <a:cxnLst/>
              <a:rect l="l" t="t" r="r" b="b"/>
              <a:pathLst>
                <a:path w="1466850" h="879475">
                  <a:moveTo>
                    <a:pt x="77676" y="0"/>
                  </a:moveTo>
                  <a:lnTo>
                    <a:pt x="1466822" y="731637"/>
                  </a:lnTo>
                  <a:lnTo>
                    <a:pt x="1389145" y="879120"/>
                  </a:lnTo>
                  <a:lnTo>
                    <a:pt x="0" y="147483"/>
                  </a:lnTo>
                  <a:lnTo>
                    <a:pt x="77676" y="0"/>
                  </a:lnTo>
                  <a:close/>
                </a:path>
              </a:pathLst>
            </a:custGeom>
            <a:ln w="9524">
              <a:solidFill>
                <a:srgbClr val="000000"/>
              </a:solidFill>
            </a:ln>
          </p:spPr>
          <p:txBody>
            <a:bodyPr wrap="square" lIns="0" tIns="0" rIns="0" bIns="0" rtlCol="0"/>
            <a:lstStyle/>
            <a:p>
              <a:endParaRPr/>
            </a:p>
          </p:txBody>
        </p:sp>
        <p:sp>
          <p:nvSpPr>
            <p:cNvPr id="23" name="object 23"/>
            <p:cNvSpPr/>
            <p:nvPr/>
          </p:nvSpPr>
          <p:spPr>
            <a:xfrm>
              <a:off x="1568450" y="1904999"/>
              <a:ext cx="3521075" cy="2225675"/>
            </a:xfrm>
            <a:custGeom>
              <a:avLst/>
              <a:gdLst/>
              <a:ahLst/>
              <a:cxnLst/>
              <a:rect l="l" t="t" r="r" b="b"/>
              <a:pathLst>
                <a:path w="3521075" h="2225675">
                  <a:moveTo>
                    <a:pt x="459536" y="254622"/>
                  </a:moveTo>
                  <a:lnTo>
                    <a:pt x="68656" y="33388"/>
                  </a:lnTo>
                  <a:lnTo>
                    <a:pt x="72199" y="27139"/>
                  </a:lnTo>
                  <a:lnTo>
                    <a:pt x="85077" y="4381"/>
                  </a:lnTo>
                  <a:lnTo>
                    <a:pt x="0" y="0"/>
                  </a:lnTo>
                  <a:lnTo>
                    <a:pt x="47548" y="70700"/>
                  </a:lnTo>
                  <a:lnTo>
                    <a:pt x="63957" y="41681"/>
                  </a:lnTo>
                  <a:lnTo>
                    <a:pt x="454850" y="262915"/>
                  </a:lnTo>
                  <a:lnTo>
                    <a:pt x="459536" y="254622"/>
                  </a:lnTo>
                  <a:close/>
                </a:path>
                <a:path w="3521075" h="2225675">
                  <a:moveTo>
                    <a:pt x="1618246" y="1214970"/>
                  </a:moveTo>
                  <a:lnTo>
                    <a:pt x="1244688" y="1022819"/>
                  </a:lnTo>
                  <a:lnTo>
                    <a:pt x="1247673" y="1017003"/>
                  </a:lnTo>
                  <a:lnTo>
                    <a:pt x="1259928" y="993165"/>
                  </a:lnTo>
                  <a:lnTo>
                    <a:pt x="1174750" y="992187"/>
                  </a:lnTo>
                  <a:lnTo>
                    <a:pt x="1225080" y="1060932"/>
                  </a:lnTo>
                  <a:lnTo>
                    <a:pt x="1240320" y="1031290"/>
                  </a:lnTo>
                  <a:lnTo>
                    <a:pt x="1613890" y="1223441"/>
                  </a:lnTo>
                  <a:lnTo>
                    <a:pt x="1618246" y="1214970"/>
                  </a:lnTo>
                  <a:close/>
                </a:path>
                <a:path w="3521075" h="2225675">
                  <a:moveTo>
                    <a:pt x="2317750" y="1127125"/>
                  </a:moveTo>
                  <a:lnTo>
                    <a:pt x="2299563" y="1102156"/>
                  </a:lnTo>
                  <a:lnTo>
                    <a:pt x="2267610" y="1058252"/>
                  </a:lnTo>
                  <a:lnTo>
                    <a:pt x="2252268" y="1087856"/>
                  </a:lnTo>
                  <a:lnTo>
                    <a:pt x="1878609" y="894295"/>
                  </a:lnTo>
                  <a:lnTo>
                    <a:pt x="1874227" y="902754"/>
                  </a:lnTo>
                  <a:lnTo>
                    <a:pt x="2247887" y="1096314"/>
                  </a:lnTo>
                  <a:lnTo>
                    <a:pt x="2232558" y="1125918"/>
                  </a:lnTo>
                  <a:lnTo>
                    <a:pt x="2317750" y="1127125"/>
                  </a:lnTo>
                  <a:close/>
                </a:path>
                <a:path w="3521075" h="2225675">
                  <a:moveTo>
                    <a:pt x="3521075" y="2225675"/>
                  </a:moveTo>
                  <a:lnTo>
                    <a:pt x="3502825" y="2198395"/>
                  </a:lnTo>
                  <a:lnTo>
                    <a:pt x="3473704" y="2154859"/>
                  </a:lnTo>
                  <a:lnTo>
                    <a:pt x="3457206" y="2183841"/>
                  </a:lnTo>
                  <a:lnTo>
                    <a:pt x="3066224" y="1961197"/>
                  </a:lnTo>
                  <a:lnTo>
                    <a:pt x="3061512" y="1969465"/>
                  </a:lnTo>
                  <a:lnTo>
                    <a:pt x="3452495" y="2192109"/>
                  </a:lnTo>
                  <a:lnTo>
                    <a:pt x="3435997" y="2221077"/>
                  </a:lnTo>
                  <a:lnTo>
                    <a:pt x="3521075" y="2225675"/>
                  </a:lnTo>
                  <a:close/>
                </a:path>
              </a:pathLst>
            </a:custGeom>
            <a:solidFill>
              <a:srgbClr val="000000"/>
            </a:solidFill>
          </p:spPr>
          <p:txBody>
            <a:bodyPr wrap="square" lIns="0" tIns="0" rIns="0" bIns="0" rtlCol="0"/>
            <a:lstStyle/>
            <a:p>
              <a:endParaRPr/>
            </a:p>
          </p:txBody>
        </p:sp>
      </p:grpSp>
      <p:sp>
        <p:nvSpPr>
          <p:cNvPr id="24" name="object 24"/>
          <p:cNvSpPr txBox="1"/>
          <p:nvPr/>
        </p:nvSpPr>
        <p:spPr>
          <a:xfrm>
            <a:off x="342900" y="342900"/>
            <a:ext cx="8686800"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Internal</a:t>
            </a:r>
            <a:r>
              <a:rPr sz="2800" spc="-35" dirty="0">
                <a:solidFill>
                  <a:srgbClr val="BE5F00"/>
                </a:solidFill>
                <a:latin typeface="Arial MT"/>
                <a:cs typeface="Arial MT"/>
              </a:rPr>
              <a:t> </a:t>
            </a:r>
            <a:r>
              <a:rPr sz="2800" dirty="0">
                <a:solidFill>
                  <a:srgbClr val="BE5F00"/>
                </a:solidFill>
                <a:latin typeface="Arial MT"/>
                <a:cs typeface="Arial MT"/>
              </a:rPr>
              <a:t>Forces</a:t>
            </a:r>
            <a:endParaRPr sz="2800">
              <a:latin typeface="Arial MT"/>
              <a:cs typeface="Arial MT"/>
            </a:endParaRPr>
          </a:p>
        </p:txBody>
      </p:sp>
      <p:sp>
        <p:nvSpPr>
          <p:cNvPr id="29" name="object 29"/>
          <p:cNvSpPr txBox="1">
            <a:spLocks noGrp="1"/>
          </p:cNvSpPr>
          <p:nvPr>
            <p:ph type="ftr" sz="quarter" idx="5"/>
          </p:nvPr>
        </p:nvSpPr>
        <p:spPr>
          <a:xfrm>
            <a:off x="535940" y="6631896"/>
            <a:ext cx="4197350" cy="224790"/>
          </a:xfrm>
          <a:prstGeom prst="rect">
            <a:avLst/>
          </a:prstGeom>
        </p:spPr>
        <p:txBody>
          <a:bodyPr vert="horz" wrap="square" lIns="0" tIns="0" rIns="0" bIns="0" rtlCol="0">
            <a:spAutoFit/>
          </a:bodyPr>
          <a:lstStyle>
            <a:defPPr>
              <a:defRPr lang="en-US"/>
            </a:defPPr>
            <a:lvl1pPr marL="0" algn="l" defTabSz="914400" rtl="0" eaLnBrk="1" latinLnBrk="0" hangingPunct="1">
              <a:defRPr sz="1300" b="0" i="1" kern="1200">
                <a:solidFill>
                  <a:srgbClr val="BE5F00"/>
                </a:solidFill>
                <a:latin typeface="Palatino Linotype"/>
                <a:ea typeface="+mn-ea"/>
                <a:cs typeface="Palatino Linotyp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a:t>© 2002 The</a:t>
            </a:r>
            <a:r>
              <a:rPr lang="en-US" spc="-5"/>
              <a:t> McGraw-Hill</a:t>
            </a:r>
            <a:r>
              <a:rPr lang="en-US"/>
              <a:t> </a:t>
            </a:r>
            <a:r>
              <a:rPr lang="en-US" spc="-5"/>
              <a:t>Companies,</a:t>
            </a:r>
            <a:r>
              <a:rPr lang="en-US"/>
              <a:t> </a:t>
            </a:r>
            <a:r>
              <a:rPr lang="en-US" spc="-5"/>
              <a:t>Inc.</a:t>
            </a:r>
            <a:r>
              <a:rPr lang="en-US" spc="5"/>
              <a:t> </a:t>
            </a:r>
            <a:r>
              <a:rPr lang="en-US" spc="-5"/>
              <a:t>All</a:t>
            </a:r>
            <a:r>
              <a:rPr lang="en-US"/>
              <a:t> </a:t>
            </a:r>
            <a:r>
              <a:rPr lang="en-US" spc="-5"/>
              <a:t>rights</a:t>
            </a:r>
            <a:r>
              <a:rPr lang="en-US" spc="-10"/>
              <a:t> reserved.</a:t>
            </a:r>
            <a:endParaRPr spc="-10" dirty="0"/>
          </a:p>
        </p:txBody>
      </p:sp>
      <p:sp>
        <p:nvSpPr>
          <p:cNvPr id="25" name="object 25"/>
          <p:cNvSpPr txBox="1"/>
          <p:nvPr/>
        </p:nvSpPr>
        <p:spPr>
          <a:xfrm>
            <a:off x="4758690" y="3448811"/>
            <a:ext cx="194945" cy="330200"/>
          </a:xfrm>
          <a:prstGeom prst="rect">
            <a:avLst/>
          </a:prstGeom>
        </p:spPr>
        <p:txBody>
          <a:bodyPr vert="horz" wrap="square" lIns="0" tIns="12700" rIns="0" bIns="0" rtlCol="0">
            <a:spAutoFit/>
          </a:bodyPr>
          <a:lstStyle/>
          <a:p>
            <a:pPr marL="12700">
              <a:lnSpc>
                <a:spcPct val="100000"/>
              </a:lnSpc>
              <a:spcBef>
                <a:spcPts val="100"/>
              </a:spcBef>
            </a:pPr>
            <a:r>
              <a:rPr sz="2000" dirty="0">
                <a:latin typeface="Times New Roman"/>
                <a:cs typeface="Times New Roman"/>
              </a:rPr>
              <a:t>B</a:t>
            </a:r>
            <a:endParaRPr sz="2000">
              <a:latin typeface="Times New Roman"/>
              <a:cs typeface="Times New Roman"/>
            </a:endParaRPr>
          </a:p>
        </p:txBody>
      </p:sp>
      <p:sp>
        <p:nvSpPr>
          <p:cNvPr id="26" name="object 26"/>
          <p:cNvSpPr txBox="1"/>
          <p:nvPr/>
        </p:nvSpPr>
        <p:spPr>
          <a:xfrm>
            <a:off x="2945764" y="3326891"/>
            <a:ext cx="208915" cy="330200"/>
          </a:xfrm>
          <a:prstGeom prst="rect">
            <a:avLst/>
          </a:prstGeom>
        </p:spPr>
        <p:txBody>
          <a:bodyPr vert="horz" wrap="square" lIns="0" tIns="12700" rIns="0" bIns="0" rtlCol="0">
            <a:spAutoFit/>
          </a:bodyPr>
          <a:lstStyle/>
          <a:p>
            <a:pPr marL="12700">
              <a:lnSpc>
                <a:spcPct val="100000"/>
              </a:lnSpc>
              <a:spcBef>
                <a:spcPts val="100"/>
              </a:spcBef>
            </a:pPr>
            <a:r>
              <a:rPr sz="2000" dirty="0">
                <a:latin typeface="Times New Roman"/>
                <a:cs typeface="Times New Roman"/>
              </a:rPr>
              <a:t>D</a:t>
            </a:r>
            <a:endParaRPr sz="2000">
              <a:latin typeface="Times New Roman"/>
              <a:cs typeface="Times New Roman"/>
            </a:endParaRPr>
          </a:p>
        </p:txBody>
      </p:sp>
      <p:sp>
        <p:nvSpPr>
          <p:cNvPr id="27" name="object 27"/>
          <p:cNvSpPr txBox="1"/>
          <p:nvPr/>
        </p:nvSpPr>
        <p:spPr>
          <a:xfrm>
            <a:off x="726440" y="3829473"/>
            <a:ext cx="7634605" cy="2245995"/>
          </a:xfrm>
          <a:prstGeom prst="rect">
            <a:avLst/>
          </a:prstGeom>
        </p:spPr>
        <p:txBody>
          <a:bodyPr vert="horz" wrap="square" lIns="0" tIns="122555" rIns="0" bIns="0" rtlCol="0">
            <a:spAutoFit/>
          </a:bodyPr>
          <a:lstStyle/>
          <a:p>
            <a:pPr marL="1762125" algn="ctr">
              <a:lnSpc>
                <a:spcPct val="100000"/>
              </a:lnSpc>
              <a:spcBef>
                <a:spcPts val="965"/>
              </a:spcBef>
            </a:pPr>
            <a:r>
              <a:rPr sz="3000" spc="15" baseline="11111" dirty="0">
                <a:latin typeface="Times New Roman"/>
                <a:cs typeface="Times New Roman"/>
              </a:rPr>
              <a:t>F</a:t>
            </a:r>
            <a:r>
              <a:rPr sz="1300" spc="10" dirty="0">
                <a:latin typeface="Times New Roman"/>
                <a:cs typeface="Times New Roman"/>
              </a:rPr>
              <a:t>BC</a:t>
            </a:r>
            <a:endParaRPr sz="1300">
              <a:latin typeface="Times New Roman"/>
              <a:cs typeface="Times New Roman"/>
            </a:endParaRPr>
          </a:p>
          <a:p>
            <a:pPr marL="393700" marR="55880" indent="-342900">
              <a:lnSpc>
                <a:spcPct val="80000"/>
              </a:lnSpc>
              <a:spcBef>
                <a:spcPts val="1614"/>
              </a:spcBef>
              <a:buChar char="•"/>
              <a:tabLst>
                <a:tab pos="393065" algn="l"/>
                <a:tab pos="393700" algn="l"/>
              </a:tabLst>
            </a:pPr>
            <a:r>
              <a:rPr sz="2400" spc="-5" dirty="0">
                <a:latin typeface="Times New Roman"/>
                <a:cs typeface="Times New Roman"/>
              </a:rPr>
              <a:t>Since the </a:t>
            </a:r>
            <a:r>
              <a:rPr sz="2400" dirty="0">
                <a:latin typeface="Times New Roman"/>
                <a:cs typeface="Times New Roman"/>
              </a:rPr>
              <a:t>rod</a:t>
            </a:r>
            <a:r>
              <a:rPr sz="2400" spc="5" dirty="0">
                <a:latin typeface="Times New Roman"/>
                <a:cs typeface="Times New Roman"/>
              </a:rPr>
              <a:t> </a:t>
            </a:r>
            <a:r>
              <a:rPr sz="2400" spc="-5" dirty="0">
                <a:latin typeface="Times New Roman"/>
                <a:cs typeface="Times New Roman"/>
              </a:rPr>
              <a:t>to</a:t>
            </a:r>
            <a:r>
              <a:rPr sz="2400" dirty="0">
                <a:latin typeface="Times New Roman"/>
                <a:cs typeface="Times New Roman"/>
              </a:rPr>
              <a:t> </a:t>
            </a:r>
            <a:r>
              <a:rPr sz="2400" spc="-5" dirty="0">
                <a:latin typeface="Times New Roman"/>
                <a:cs typeface="Times New Roman"/>
              </a:rPr>
              <a:t>keep</a:t>
            </a:r>
            <a:r>
              <a:rPr sz="2400" dirty="0">
                <a:latin typeface="Times New Roman"/>
                <a:cs typeface="Times New Roman"/>
              </a:rPr>
              <a:t> </a:t>
            </a:r>
            <a:r>
              <a:rPr sz="2400" spc="-5" dirty="0">
                <a:latin typeface="Times New Roman"/>
                <a:cs typeface="Times New Roman"/>
              </a:rPr>
              <a:t>in</a:t>
            </a:r>
            <a:r>
              <a:rPr sz="2400" spc="5" dirty="0">
                <a:latin typeface="Times New Roman"/>
                <a:cs typeface="Times New Roman"/>
              </a:rPr>
              <a:t> </a:t>
            </a:r>
            <a:r>
              <a:rPr sz="2400" spc="-5" dirty="0">
                <a:latin typeface="Times New Roman"/>
                <a:cs typeface="Times New Roman"/>
              </a:rPr>
              <a:t>equilibrium the</a:t>
            </a:r>
            <a:r>
              <a:rPr sz="2400" dirty="0">
                <a:latin typeface="Times New Roman"/>
                <a:cs typeface="Times New Roman"/>
              </a:rPr>
              <a:t> </a:t>
            </a:r>
            <a:r>
              <a:rPr sz="2400" spc="-5" dirty="0">
                <a:latin typeface="Times New Roman"/>
                <a:cs typeface="Times New Roman"/>
              </a:rPr>
              <a:t>internal forces</a:t>
            </a:r>
            <a:r>
              <a:rPr sz="2400" dirty="0">
                <a:latin typeface="Times New Roman"/>
                <a:cs typeface="Times New Roman"/>
              </a:rPr>
              <a:t> of </a:t>
            </a:r>
            <a:r>
              <a:rPr sz="2400" spc="5" dirty="0">
                <a:latin typeface="Times New Roman"/>
                <a:cs typeface="Times New Roman"/>
              </a:rPr>
              <a:t> </a:t>
            </a:r>
            <a:r>
              <a:rPr sz="2400" dirty="0">
                <a:latin typeface="Times New Roman"/>
                <a:cs typeface="Times New Roman"/>
              </a:rPr>
              <a:t>40 kN </a:t>
            </a:r>
            <a:r>
              <a:rPr sz="2400" spc="-5" dirty="0">
                <a:latin typeface="Times New Roman"/>
                <a:cs typeface="Times New Roman"/>
              </a:rPr>
              <a:t>and </a:t>
            </a:r>
            <a:r>
              <a:rPr sz="2400" dirty="0">
                <a:latin typeface="Times New Roman"/>
                <a:cs typeface="Times New Roman"/>
              </a:rPr>
              <a:t>50 kN for rod AB </a:t>
            </a:r>
            <a:r>
              <a:rPr sz="2400" spc="-5" dirty="0">
                <a:latin typeface="Times New Roman"/>
                <a:cs typeface="Times New Roman"/>
              </a:rPr>
              <a:t>dan BC respectively when </a:t>
            </a:r>
            <a:r>
              <a:rPr sz="2400" dirty="0">
                <a:latin typeface="Times New Roman"/>
                <a:cs typeface="Times New Roman"/>
              </a:rPr>
              <a:t>30 </a:t>
            </a:r>
            <a:r>
              <a:rPr sz="2400" spc="-585" dirty="0">
                <a:latin typeface="Times New Roman"/>
                <a:cs typeface="Times New Roman"/>
              </a:rPr>
              <a:t> </a:t>
            </a:r>
            <a:r>
              <a:rPr sz="2400" dirty="0">
                <a:latin typeface="Times New Roman"/>
                <a:cs typeface="Times New Roman"/>
              </a:rPr>
              <a:t>kN</a:t>
            </a:r>
            <a:r>
              <a:rPr sz="2400" spc="-5" dirty="0">
                <a:latin typeface="Times New Roman"/>
                <a:cs typeface="Times New Roman"/>
              </a:rPr>
              <a:t> load</a:t>
            </a:r>
            <a:r>
              <a:rPr sz="2400" dirty="0">
                <a:latin typeface="Times New Roman"/>
                <a:cs typeface="Times New Roman"/>
              </a:rPr>
              <a:t> </a:t>
            </a:r>
            <a:r>
              <a:rPr sz="2400" spc="-5" dirty="0">
                <a:latin typeface="Times New Roman"/>
                <a:cs typeface="Times New Roman"/>
              </a:rPr>
              <a:t>is</a:t>
            </a:r>
            <a:r>
              <a:rPr sz="2400" dirty="0">
                <a:latin typeface="Times New Roman"/>
                <a:cs typeface="Times New Roman"/>
              </a:rPr>
              <a:t> </a:t>
            </a:r>
            <a:r>
              <a:rPr sz="2400" spc="-5" dirty="0">
                <a:latin typeface="Times New Roman"/>
                <a:cs typeface="Times New Roman"/>
              </a:rPr>
              <a:t>applied</a:t>
            </a:r>
            <a:r>
              <a:rPr sz="2400" dirty="0">
                <a:latin typeface="Times New Roman"/>
                <a:cs typeface="Times New Roman"/>
              </a:rPr>
              <a:t> </a:t>
            </a:r>
            <a:r>
              <a:rPr sz="2400" spc="-5" dirty="0">
                <a:latin typeface="Times New Roman"/>
                <a:cs typeface="Times New Roman"/>
              </a:rPr>
              <a:t>at</a:t>
            </a:r>
            <a:r>
              <a:rPr sz="2400" spc="-10" dirty="0">
                <a:latin typeface="Times New Roman"/>
                <a:cs typeface="Times New Roman"/>
              </a:rPr>
              <a:t> </a:t>
            </a:r>
            <a:r>
              <a:rPr sz="2400" dirty="0">
                <a:latin typeface="Times New Roman"/>
                <a:cs typeface="Times New Roman"/>
              </a:rPr>
              <a:t>B</a:t>
            </a:r>
            <a:endParaRPr sz="2400">
              <a:latin typeface="Times New Roman"/>
              <a:cs typeface="Times New Roman"/>
            </a:endParaRPr>
          </a:p>
          <a:p>
            <a:pPr>
              <a:lnSpc>
                <a:spcPct val="100000"/>
              </a:lnSpc>
              <a:spcBef>
                <a:spcPts val="50"/>
              </a:spcBef>
              <a:buFont typeface="Times New Roman"/>
              <a:buChar char="•"/>
            </a:pPr>
            <a:endParaRPr sz="2400">
              <a:latin typeface="Times New Roman"/>
              <a:cs typeface="Times New Roman"/>
            </a:endParaRPr>
          </a:p>
          <a:p>
            <a:pPr marL="393700" indent="-342900">
              <a:lnSpc>
                <a:spcPct val="100000"/>
              </a:lnSpc>
              <a:buChar char="•"/>
              <a:tabLst>
                <a:tab pos="393065" algn="l"/>
                <a:tab pos="393700" algn="l"/>
              </a:tabLst>
            </a:pPr>
            <a:r>
              <a:rPr sz="2400" spc="-5" dirty="0">
                <a:latin typeface="Times New Roman"/>
                <a:cs typeface="Times New Roman"/>
              </a:rPr>
              <a:t>Rod </a:t>
            </a:r>
            <a:r>
              <a:rPr sz="2400" dirty="0">
                <a:latin typeface="Times New Roman"/>
                <a:cs typeface="Times New Roman"/>
              </a:rPr>
              <a:t>AB</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Compression </a:t>
            </a:r>
            <a:r>
              <a:rPr sz="2400" dirty="0">
                <a:latin typeface="Times New Roman"/>
                <a:cs typeface="Times New Roman"/>
              </a:rPr>
              <a:t>&amp;</a:t>
            </a:r>
            <a:r>
              <a:rPr sz="2400" spc="-5" dirty="0">
                <a:latin typeface="Times New Roman"/>
                <a:cs typeface="Times New Roman"/>
              </a:rPr>
              <a:t> Rod BC:</a:t>
            </a:r>
            <a:r>
              <a:rPr sz="2400" spc="-10" dirty="0">
                <a:latin typeface="Times New Roman"/>
                <a:cs typeface="Times New Roman"/>
              </a:rPr>
              <a:t> </a:t>
            </a:r>
            <a:r>
              <a:rPr sz="2400" spc="-5" dirty="0">
                <a:latin typeface="Times New Roman"/>
                <a:cs typeface="Times New Roman"/>
              </a:rPr>
              <a:t>Tensile</a:t>
            </a:r>
            <a:endParaRPr sz="2400">
              <a:latin typeface="Times New Roman"/>
              <a:cs typeface="Times New Roman"/>
            </a:endParaRPr>
          </a:p>
        </p:txBody>
      </p:sp>
      <p:sp>
        <p:nvSpPr>
          <p:cNvPr id="28" name="object 28"/>
          <p:cNvSpPr txBox="1"/>
          <p:nvPr/>
        </p:nvSpPr>
        <p:spPr>
          <a:xfrm>
            <a:off x="713740" y="782827"/>
            <a:ext cx="7363459" cy="2463165"/>
          </a:xfrm>
          <a:prstGeom prst="rect">
            <a:avLst/>
          </a:prstGeom>
        </p:spPr>
        <p:txBody>
          <a:bodyPr vert="horz" wrap="square" lIns="0" tIns="83820" rIns="0" bIns="0" rtlCol="0">
            <a:spAutoFit/>
          </a:bodyPr>
          <a:lstStyle/>
          <a:p>
            <a:pPr marL="406400" marR="55880" indent="-342900">
              <a:lnSpc>
                <a:spcPts val="2300"/>
              </a:lnSpc>
              <a:spcBef>
                <a:spcPts val="660"/>
              </a:spcBef>
              <a:buChar char="•"/>
              <a:tabLst>
                <a:tab pos="405765" algn="l"/>
                <a:tab pos="406400" algn="l"/>
              </a:tabLst>
            </a:pPr>
            <a:r>
              <a:rPr sz="2400" spc="-5" dirty="0">
                <a:latin typeface="Times New Roman"/>
                <a:cs typeface="Times New Roman"/>
              </a:rPr>
              <a:t>Knowing</a:t>
            </a:r>
            <a:r>
              <a:rPr sz="2400" dirty="0">
                <a:latin typeface="Times New Roman"/>
                <a:cs typeface="Times New Roman"/>
              </a:rPr>
              <a:t> </a:t>
            </a:r>
            <a:r>
              <a:rPr sz="2400" spc="-5" dirty="0">
                <a:latin typeface="Times New Roman"/>
                <a:cs typeface="Times New Roman"/>
              </a:rPr>
              <a:t>the forces</a:t>
            </a:r>
            <a:r>
              <a:rPr sz="2400" spc="5" dirty="0">
                <a:latin typeface="Times New Roman"/>
                <a:cs typeface="Times New Roman"/>
              </a:rPr>
              <a:t> </a:t>
            </a:r>
            <a:r>
              <a:rPr sz="2400" spc="-5" dirty="0">
                <a:latin typeface="Times New Roman"/>
                <a:cs typeface="Times New Roman"/>
              </a:rPr>
              <a:t>at the</a:t>
            </a:r>
            <a:r>
              <a:rPr sz="2400" dirty="0">
                <a:latin typeface="Times New Roman"/>
                <a:cs typeface="Times New Roman"/>
              </a:rPr>
              <a:t> </a:t>
            </a:r>
            <a:r>
              <a:rPr sz="2400" spc="-5" dirty="0">
                <a:latin typeface="Times New Roman"/>
                <a:cs typeface="Times New Roman"/>
              </a:rPr>
              <a:t>ends</a:t>
            </a:r>
            <a:r>
              <a:rPr sz="2400" dirty="0">
                <a:latin typeface="Times New Roman"/>
                <a:cs typeface="Times New Roman"/>
              </a:rPr>
              <a:t> of</a:t>
            </a:r>
            <a:r>
              <a:rPr sz="2400" spc="5" dirty="0">
                <a:latin typeface="Times New Roman"/>
                <a:cs typeface="Times New Roman"/>
              </a:rPr>
              <a:t> </a:t>
            </a:r>
            <a:r>
              <a:rPr sz="2400" spc="-5" dirty="0">
                <a:latin typeface="Times New Roman"/>
                <a:cs typeface="Times New Roman"/>
              </a:rPr>
              <a:t>each</a:t>
            </a:r>
            <a:r>
              <a:rPr sz="2400" dirty="0">
                <a:latin typeface="Times New Roman"/>
                <a:cs typeface="Times New Roman"/>
              </a:rPr>
              <a:t> </a:t>
            </a:r>
            <a:r>
              <a:rPr sz="2400" spc="-5" dirty="0">
                <a:latin typeface="Times New Roman"/>
                <a:cs typeface="Times New Roman"/>
              </a:rPr>
              <a:t>the</a:t>
            </a:r>
            <a:r>
              <a:rPr sz="2400" dirty="0">
                <a:latin typeface="Times New Roman"/>
                <a:cs typeface="Times New Roman"/>
              </a:rPr>
              <a:t> </a:t>
            </a:r>
            <a:r>
              <a:rPr sz="2400" spc="-5" dirty="0">
                <a:latin typeface="Times New Roman"/>
                <a:cs typeface="Times New Roman"/>
              </a:rPr>
              <a:t>members,</a:t>
            </a:r>
            <a:r>
              <a:rPr sz="2400" dirty="0">
                <a:latin typeface="Times New Roman"/>
                <a:cs typeface="Times New Roman"/>
              </a:rPr>
              <a:t> we </a:t>
            </a:r>
            <a:r>
              <a:rPr sz="2400" spc="-585" dirty="0">
                <a:latin typeface="Times New Roman"/>
                <a:cs typeface="Times New Roman"/>
              </a:rPr>
              <a:t> </a:t>
            </a:r>
            <a:r>
              <a:rPr sz="2400" spc="-5" dirty="0">
                <a:latin typeface="Times New Roman"/>
                <a:cs typeface="Times New Roman"/>
              </a:rPr>
              <a:t>can</a:t>
            </a:r>
            <a:r>
              <a:rPr sz="2400" dirty="0">
                <a:latin typeface="Times New Roman"/>
                <a:cs typeface="Times New Roman"/>
              </a:rPr>
              <a:t> </a:t>
            </a:r>
            <a:r>
              <a:rPr sz="2400" spc="-5" dirty="0">
                <a:latin typeface="Times New Roman"/>
                <a:cs typeface="Times New Roman"/>
              </a:rPr>
              <a:t>determine the internal forces</a:t>
            </a:r>
            <a:r>
              <a:rPr sz="2400" dirty="0">
                <a:latin typeface="Times New Roman"/>
                <a:cs typeface="Times New Roman"/>
              </a:rPr>
              <a:t> </a:t>
            </a:r>
            <a:r>
              <a:rPr sz="2400" spc="-5" dirty="0">
                <a:latin typeface="Times New Roman"/>
                <a:cs typeface="Times New Roman"/>
              </a:rPr>
              <a:t>in</a:t>
            </a:r>
            <a:r>
              <a:rPr sz="2400" dirty="0">
                <a:latin typeface="Times New Roman"/>
                <a:cs typeface="Times New Roman"/>
              </a:rPr>
              <a:t> </a:t>
            </a:r>
            <a:r>
              <a:rPr sz="2400" spc="-5" dirty="0">
                <a:latin typeface="Times New Roman"/>
                <a:cs typeface="Times New Roman"/>
              </a:rPr>
              <a:t>these member</a:t>
            </a:r>
            <a:endParaRPr sz="2400">
              <a:latin typeface="Times New Roman"/>
              <a:cs typeface="Times New Roman"/>
            </a:endParaRPr>
          </a:p>
          <a:p>
            <a:pPr marL="1420495">
              <a:lnSpc>
                <a:spcPct val="100000"/>
              </a:lnSpc>
              <a:spcBef>
                <a:spcPts val="2270"/>
              </a:spcBef>
            </a:pPr>
            <a:r>
              <a:rPr sz="2000" dirty="0">
                <a:latin typeface="Times New Roman"/>
                <a:cs typeface="Times New Roman"/>
              </a:rPr>
              <a:t>C</a:t>
            </a:r>
            <a:endParaRPr sz="2000">
              <a:latin typeface="Times New Roman"/>
              <a:cs typeface="Times New Roman"/>
            </a:endParaRPr>
          </a:p>
          <a:p>
            <a:pPr marL="490220">
              <a:lnSpc>
                <a:spcPct val="100000"/>
              </a:lnSpc>
              <a:spcBef>
                <a:spcPts val="50"/>
              </a:spcBef>
            </a:pPr>
            <a:r>
              <a:rPr sz="3000" spc="15" baseline="11111" dirty="0">
                <a:latin typeface="Times New Roman"/>
                <a:cs typeface="Times New Roman"/>
              </a:rPr>
              <a:t>F</a:t>
            </a:r>
            <a:r>
              <a:rPr sz="1300" spc="10" dirty="0">
                <a:latin typeface="Times New Roman"/>
                <a:cs typeface="Times New Roman"/>
              </a:rPr>
              <a:t>BC</a:t>
            </a:r>
            <a:endParaRPr sz="1300">
              <a:latin typeface="Times New Roman"/>
              <a:cs typeface="Times New Roman"/>
            </a:endParaRPr>
          </a:p>
          <a:p>
            <a:pPr marL="2838450">
              <a:lnSpc>
                <a:spcPts val="2100"/>
              </a:lnSpc>
              <a:spcBef>
                <a:spcPts val="190"/>
              </a:spcBef>
            </a:pPr>
            <a:r>
              <a:rPr sz="2000" dirty="0">
                <a:latin typeface="Times New Roman"/>
                <a:cs typeface="Times New Roman"/>
              </a:rPr>
              <a:t>D</a:t>
            </a:r>
            <a:endParaRPr sz="2000">
              <a:latin typeface="Times New Roman"/>
              <a:cs typeface="Times New Roman"/>
            </a:endParaRPr>
          </a:p>
          <a:p>
            <a:pPr marL="3217545">
              <a:lnSpc>
                <a:spcPts val="2100"/>
              </a:lnSpc>
            </a:pPr>
            <a:r>
              <a:rPr sz="2000" spc="5" dirty="0">
                <a:latin typeface="Times New Roman"/>
                <a:cs typeface="Times New Roman"/>
              </a:rPr>
              <a:t>F’</a:t>
            </a:r>
            <a:r>
              <a:rPr sz="1950" spc="7" baseline="-17094" dirty="0">
                <a:latin typeface="Times New Roman"/>
                <a:cs typeface="Times New Roman"/>
              </a:rPr>
              <a:t>BC</a:t>
            </a:r>
            <a:endParaRPr sz="1950" baseline="-17094">
              <a:latin typeface="Times New Roman"/>
              <a:cs typeface="Times New Roman"/>
            </a:endParaRPr>
          </a:p>
          <a:p>
            <a:pPr marL="1585595">
              <a:lnSpc>
                <a:spcPct val="100000"/>
              </a:lnSpc>
              <a:spcBef>
                <a:spcPts val="120"/>
              </a:spcBef>
            </a:pPr>
            <a:r>
              <a:rPr sz="2000" spc="5" dirty="0">
                <a:latin typeface="Times New Roman"/>
                <a:cs typeface="Times New Roman"/>
              </a:rPr>
              <a:t>F’</a:t>
            </a:r>
            <a:r>
              <a:rPr sz="1950" spc="7" baseline="-17094" dirty="0">
                <a:latin typeface="Times New Roman"/>
                <a:cs typeface="Times New Roman"/>
              </a:rPr>
              <a:t>BC</a:t>
            </a:r>
            <a:endParaRPr sz="1950" baseline="-17094">
              <a:latin typeface="Times New Roman"/>
              <a:cs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7CB5CEEE-C354-40D5-87F1-48847AB46AB5}" type="slidenum">
              <a:rPr lang="en-US">
                <a:latin typeface="Arial" panose="020B0604020202020204" pitchFamily="34" charset="0"/>
              </a:rPr>
              <a:pPr eaLnBrk="1" hangingPunct="1"/>
              <a:t>54</a:t>
            </a:fld>
            <a:endParaRPr lang="en-US">
              <a:latin typeface="Arial" panose="020B0604020202020204" pitchFamily="34" charset="0"/>
            </a:endParaRPr>
          </a:p>
        </p:txBody>
      </p:sp>
      <p:sp>
        <p:nvSpPr>
          <p:cNvPr id="3" name="Rectangle 3"/>
          <p:cNvSpPr txBox="1">
            <a:spLocks noChangeArrowheads="1"/>
          </p:cNvSpPr>
          <p:nvPr/>
        </p:nvSpPr>
        <p:spPr bwMode="auto">
          <a:xfrm>
            <a:off x="330200" y="1066800"/>
            <a:ext cx="8432800" cy="3276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Procedure for Analysis</a:t>
            </a:r>
          </a:p>
          <a:p>
            <a:pPr marL="609600" indent="-609600"/>
            <a:r>
              <a:rPr lang="en-US" altLang="en-US">
                <a:solidFill>
                  <a:schemeClr val="accent2"/>
                </a:solidFill>
              </a:rPr>
              <a:t>Method of sections</a:t>
            </a:r>
          </a:p>
          <a:p>
            <a:pPr marL="990600" lvl="1" indent="-533400">
              <a:buFontTx/>
              <a:buAutoNum type="arabicPeriod"/>
            </a:pPr>
            <a:r>
              <a:rPr lang="en-US" altLang="en-US"/>
              <a:t>Choose segment to analyze</a:t>
            </a:r>
          </a:p>
          <a:p>
            <a:pPr marL="990600" lvl="1" indent="-533400">
              <a:buFontTx/>
              <a:buAutoNum type="arabicPeriod"/>
            </a:pPr>
            <a:r>
              <a:rPr lang="en-US" altLang="en-US"/>
              <a:t>Determine Support Reactions</a:t>
            </a:r>
          </a:p>
          <a:p>
            <a:pPr marL="990600" lvl="1" indent="-533400">
              <a:buFontTx/>
              <a:buAutoNum type="arabicPeriod"/>
            </a:pPr>
            <a:r>
              <a:rPr lang="en-US" altLang="en-US"/>
              <a:t>Draw free-body diagram for whole body</a:t>
            </a:r>
          </a:p>
          <a:p>
            <a:pPr marL="990600" lvl="1" indent="-533400">
              <a:buFontTx/>
              <a:buAutoNum type="arabicPeriod"/>
            </a:pPr>
            <a:r>
              <a:rPr lang="en-US" altLang="en-US"/>
              <a:t>Apply equations of equilibrium</a:t>
            </a:r>
          </a:p>
        </p:txBody>
      </p:sp>
      <p:sp>
        <p:nvSpPr>
          <p:cNvPr id="4" name="Rectangle 5"/>
          <p:cNvSpPr>
            <a:spLocks noGrp="1" noChangeArrowheads="1"/>
          </p:cNvSpPr>
          <p:nvPr>
            <p:ph type="title"/>
          </p:nvPr>
        </p:nvSpPr>
        <p:spPr>
          <a:xfrm>
            <a:off x="57150" y="528638"/>
            <a:ext cx="8763000" cy="371475"/>
          </a:xfrm>
        </p:spPr>
        <p:txBody>
          <a:bodyPr/>
          <a:lstStyle/>
          <a:p>
            <a:pPr eaLnBrk="1" hangingPunct="1"/>
            <a:r>
              <a:rPr lang="en-US" altLang="en-US" sz="4000" dirty="0"/>
              <a:t>EQUILIBRIUM OF A DEFORMABLE BODY</a:t>
            </a:r>
          </a:p>
        </p:txBody>
      </p:sp>
    </p:spTree>
    <p:extLst>
      <p:ext uri="{BB962C8B-B14F-4D97-AF65-F5344CB8AC3E}">
        <p14:creationId xmlns:p14="http://schemas.microsoft.com/office/powerpoint/2010/main" val="38842853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39681F6-FAC1-4FF2-9BB9-F48213B00F91}" type="slidenum">
              <a:rPr lang="en-US">
                <a:latin typeface="Arial" panose="020B0604020202020204" pitchFamily="34" charset="0"/>
              </a:rPr>
              <a:pPr eaLnBrk="1" hangingPunct="1"/>
              <a:t>55</a:t>
            </a:fld>
            <a:endParaRPr lang="en-US">
              <a:latin typeface="Arial" panose="020B0604020202020204" pitchFamily="34" charset="0"/>
            </a:endParaRPr>
          </a:p>
        </p:txBody>
      </p:sp>
      <p:sp>
        <p:nvSpPr>
          <p:cNvPr id="3" name="Rectangle 2"/>
          <p:cNvSpPr txBox="1">
            <a:spLocks noChangeArrowheads="1"/>
          </p:cNvSpPr>
          <p:nvPr/>
        </p:nvSpPr>
        <p:spPr bwMode="auto">
          <a:xfrm>
            <a:off x="304800" y="1066800"/>
            <a:ext cx="84328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Procedure for analysis</a:t>
            </a:r>
          </a:p>
          <a:p>
            <a:pPr marL="609600" indent="-609600"/>
            <a:r>
              <a:rPr lang="en-US" altLang="en-US">
                <a:solidFill>
                  <a:schemeClr val="accent2"/>
                </a:solidFill>
              </a:rPr>
              <a:t>Free-body diagram</a:t>
            </a:r>
          </a:p>
          <a:p>
            <a:pPr marL="990600" lvl="1" indent="-533400">
              <a:buFontTx/>
              <a:buAutoNum type="arabicPeriod"/>
            </a:pPr>
            <a:r>
              <a:rPr lang="en-US" altLang="en-US"/>
              <a:t>Keep all external loadings in exact locations before “sectioning”</a:t>
            </a:r>
          </a:p>
          <a:p>
            <a:pPr marL="990600" lvl="1" indent="-533400">
              <a:buFontTx/>
              <a:buAutoNum type="arabicPeriod"/>
            </a:pPr>
            <a:r>
              <a:rPr lang="en-US" altLang="en-US"/>
              <a:t>Indicate unknown resultants, </a:t>
            </a:r>
            <a:r>
              <a:rPr lang="en-US" altLang="en-US" b="1"/>
              <a:t>N</a:t>
            </a:r>
            <a:r>
              <a:rPr lang="en-US" altLang="en-US"/>
              <a:t>, </a:t>
            </a:r>
            <a:r>
              <a:rPr lang="en-US" altLang="en-US" b="1"/>
              <a:t>V</a:t>
            </a:r>
            <a:r>
              <a:rPr lang="en-US" altLang="en-US"/>
              <a:t>, </a:t>
            </a:r>
            <a:r>
              <a:rPr lang="en-US" altLang="en-US" b="1"/>
              <a:t>M</a:t>
            </a:r>
            <a:r>
              <a:rPr lang="en-US" altLang="en-US"/>
              <a:t>, and </a:t>
            </a:r>
            <a:r>
              <a:rPr lang="en-US" altLang="en-US" b="1"/>
              <a:t>T</a:t>
            </a:r>
            <a:r>
              <a:rPr lang="en-US" altLang="en-US"/>
              <a:t> at the section, normally at centroid </a:t>
            </a:r>
            <a:r>
              <a:rPr lang="en-US" altLang="en-US" i="1">
                <a:latin typeface="Times New Roman" panose="02020603050405020304" pitchFamily="18" charset="0"/>
              </a:rPr>
              <a:t>C</a:t>
            </a:r>
            <a:r>
              <a:rPr lang="en-US" altLang="en-US"/>
              <a:t> of sectioned area</a:t>
            </a:r>
          </a:p>
          <a:p>
            <a:pPr marL="990600" lvl="1" indent="-533400">
              <a:buFontTx/>
              <a:buAutoNum type="arabicPeriod"/>
            </a:pPr>
            <a:r>
              <a:rPr lang="en-US" altLang="en-US"/>
              <a:t>Coplanar system of forces only include </a:t>
            </a:r>
            <a:r>
              <a:rPr lang="en-US" altLang="en-US" b="1"/>
              <a:t>N</a:t>
            </a:r>
            <a:r>
              <a:rPr lang="en-US" altLang="en-US"/>
              <a:t>, </a:t>
            </a:r>
            <a:r>
              <a:rPr lang="en-US" altLang="en-US" b="1"/>
              <a:t>V</a:t>
            </a:r>
            <a:r>
              <a:rPr lang="en-US" altLang="en-US"/>
              <a:t>, and </a:t>
            </a:r>
            <a:r>
              <a:rPr lang="en-US" altLang="en-US" b="1"/>
              <a:t>M</a:t>
            </a:r>
          </a:p>
          <a:p>
            <a:pPr marL="990600" lvl="1" indent="-533400">
              <a:buFontTx/>
              <a:buAutoNum type="arabicPeriod"/>
            </a:pPr>
            <a:r>
              <a:rPr lang="en-US" altLang="en-US"/>
              <a:t>Establish </a:t>
            </a:r>
            <a:r>
              <a:rPr lang="en-US" altLang="en-US" i="1">
                <a:latin typeface="Times New Roman" panose="02020603050405020304" pitchFamily="18" charset="0"/>
              </a:rPr>
              <a:t>x</a:t>
            </a:r>
            <a:r>
              <a:rPr lang="en-US" altLang="en-US">
                <a:latin typeface="Times New Roman" panose="02020603050405020304" pitchFamily="18" charset="0"/>
              </a:rPr>
              <a:t>, </a:t>
            </a:r>
            <a:r>
              <a:rPr lang="en-US" altLang="en-US" i="1">
                <a:latin typeface="Times New Roman" panose="02020603050405020304" pitchFamily="18" charset="0"/>
              </a:rPr>
              <a:t>y</a:t>
            </a:r>
            <a:r>
              <a:rPr lang="en-US" altLang="en-US">
                <a:latin typeface="Times New Roman" panose="02020603050405020304" pitchFamily="18" charset="0"/>
              </a:rPr>
              <a:t>, </a:t>
            </a:r>
            <a:r>
              <a:rPr lang="en-US" altLang="en-US" i="1">
                <a:latin typeface="Times New Roman" panose="02020603050405020304" pitchFamily="18" charset="0"/>
              </a:rPr>
              <a:t>z</a:t>
            </a:r>
            <a:r>
              <a:rPr lang="en-US" altLang="en-US"/>
              <a:t> coordinate axes with origin at centroid</a:t>
            </a:r>
          </a:p>
        </p:txBody>
      </p:sp>
      <p:sp>
        <p:nvSpPr>
          <p:cNvPr id="4" name="Rectangle 3"/>
          <p:cNvSpPr>
            <a:spLocks noGrp="1" noChangeArrowheads="1"/>
          </p:cNvSpPr>
          <p:nvPr>
            <p:ph type="title"/>
          </p:nvPr>
        </p:nvSpPr>
        <p:spPr>
          <a:xfrm>
            <a:off x="57150" y="515938"/>
            <a:ext cx="8763000" cy="371475"/>
          </a:xfrm>
        </p:spPr>
        <p:txBody>
          <a:bodyPr/>
          <a:lstStyle/>
          <a:p>
            <a:pPr eaLnBrk="1" hangingPunct="1"/>
            <a:r>
              <a:rPr lang="en-US" altLang="en-US" sz="4000" dirty="0"/>
              <a:t>EQUILIBRIUM OF A DEFORMABLE BODY</a:t>
            </a:r>
          </a:p>
        </p:txBody>
      </p:sp>
    </p:spTree>
    <p:extLst>
      <p:ext uri="{BB962C8B-B14F-4D97-AF65-F5344CB8AC3E}">
        <p14:creationId xmlns:p14="http://schemas.microsoft.com/office/powerpoint/2010/main" val="7682470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B89CC46-3816-4478-9CFA-F2A4DF02AC3F}" type="slidenum">
              <a:rPr lang="en-US">
                <a:latin typeface="Arial" panose="020B0604020202020204" pitchFamily="34" charset="0"/>
              </a:rPr>
              <a:pPr eaLnBrk="1" hangingPunct="1"/>
              <a:t>56</a:t>
            </a:fld>
            <a:endParaRPr lang="en-US">
              <a:latin typeface="Arial" panose="020B0604020202020204" pitchFamily="34" charset="0"/>
            </a:endParaRPr>
          </a:p>
        </p:txBody>
      </p:sp>
      <p:sp>
        <p:nvSpPr>
          <p:cNvPr id="3" name="Rectangle 2"/>
          <p:cNvSpPr txBox="1">
            <a:spLocks noChangeArrowheads="1"/>
          </p:cNvSpPr>
          <p:nvPr/>
        </p:nvSpPr>
        <p:spPr bwMode="auto">
          <a:xfrm>
            <a:off x="309563" y="1066800"/>
            <a:ext cx="8453437"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Procedure for analysis</a:t>
            </a:r>
          </a:p>
          <a:p>
            <a:pPr marL="609600" indent="-609600"/>
            <a:r>
              <a:rPr lang="en-US" altLang="en-US">
                <a:solidFill>
                  <a:schemeClr val="accent2"/>
                </a:solidFill>
              </a:rPr>
              <a:t>Equations of equilibrium</a:t>
            </a:r>
          </a:p>
          <a:p>
            <a:pPr marL="990600" lvl="1" indent="-533400">
              <a:buFontTx/>
              <a:buAutoNum type="arabicPeriod"/>
            </a:pPr>
            <a:r>
              <a:rPr lang="en-US" altLang="en-US"/>
              <a:t>Sum moments at section, about each coordinate axes where resultants act</a:t>
            </a:r>
          </a:p>
          <a:p>
            <a:pPr marL="990600" lvl="1" indent="-533400">
              <a:buFontTx/>
              <a:buAutoNum type="arabicPeriod"/>
            </a:pPr>
            <a:r>
              <a:rPr lang="en-US" altLang="en-US"/>
              <a:t>This will eliminate unknown forces </a:t>
            </a:r>
            <a:r>
              <a:rPr lang="en-US" altLang="en-US" b="1"/>
              <a:t>N</a:t>
            </a:r>
            <a:r>
              <a:rPr lang="en-US" altLang="en-US"/>
              <a:t> and </a:t>
            </a:r>
            <a:r>
              <a:rPr lang="en-US" altLang="en-US" b="1"/>
              <a:t>V</a:t>
            </a:r>
            <a:r>
              <a:rPr lang="en-US" altLang="en-US"/>
              <a:t>, with direct solution for </a:t>
            </a:r>
            <a:r>
              <a:rPr lang="en-US" altLang="en-US" b="1"/>
              <a:t>M</a:t>
            </a:r>
            <a:r>
              <a:rPr lang="en-US" altLang="en-US"/>
              <a:t> (and </a:t>
            </a:r>
            <a:r>
              <a:rPr lang="en-US" altLang="en-US" b="1"/>
              <a:t>T</a:t>
            </a:r>
            <a:r>
              <a:rPr lang="en-US" altLang="en-US"/>
              <a:t>)</a:t>
            </a:r>
          </a:p>
          <a:p>
            <a:pPr marL="990600" lvl="1" indent="-533400">
              <a:buFontTx/>
              <a:buAutoNum type="arabicPeriod"/>
            </a:pPr>
            <a:r>
              <a:rPr lang="en-US" altLang="en-US"/>
              <a:t>Resultant force with negative value implies that assumed direction is opposite to that shown on free-body diagram</a:t>
            </a:r>
          </a:p>
        </p:txBody>
      </p:sp>
      <p:sp>
        <p:nvSpPr>
          <p:cNvPr id="4" name="Rectangle 3"/>
          <p:cNvSpPr>
            <a:spLocks noGrp="1" noChangeArrowheads="1"/>
          </p:cNvSpPr>
          <p:nvPr>
            <p:ph type="title"/>
          </p:nvPr>
        </p:nvSpPr>
        <p:spPr>
          <a:xfrm>
            <a:off x="57150" y="533400"/>
            <a:ext cx="8763000" cy="371475"/>
          </a:xfrm>
        </p:spPr>
        <p:txBody>
          <a:bodyPr/>
          <a:lstStyle/>
          <a:p>
            <a:pPr eaLnBrk="1" hangingPunct="1"/>
            <a:r>
              <a:rPr lang="en-US" altLang="en-US" sz="4000" dirty="0"/>
              <a:t>EQUILIBRIUM OF A DEFORMABLE BODY</a:t>
            </a:r>
          </a:p>
        </p:txBody>
      </p:sp>
    </p:spTree>
    <p:extLst>
      <p:ext uri="{BB962C8B-B14F-4D97-AF65-F5344CB8AC3E}">
        <p14:creationId xmlns:p14="http://schemas.microsoft.com/office/powerpoint/2010/main" val="4190689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487362"/>
          </a:xfrm>
        </p:spPr>
        <p:txBody>
          <a:bodyPr/>
          <a:lstStyle/>
          <a:p>
            <a:r>
              <a:rPr lang="en-US" sz="3200" dirty="0"/>
              <a:t>Vocabulary</a:t>
            </a:r>
          </a:p>
        </p:txBody>
      </p:sp>
      <p:sp>
        <p:nvSpPr>
          <p:cNvPr id="4" name="Content Placeholder 3"/>
          <p:cNvSpPr>
            <a:spLocks noGrp="1"/>
          </p:cNvSpPr>
          <p:nvPr>
            <p:ph idx="1"/>
          </p:nvPr>
        </p:nvSpPr>
        <p:spPr>
          <a:xfrm>
            <a:off x="457200" y="868362"/>
            <a:ext cx="2819400" cy="5761038"/>
          </a:xfrm>
        </p:spPr>
        <p:txBody>
          <a:bodyPr/>
          <a:lstStyle/>
          <a:p>
            <a:r>
              <a:rPr lang="en-US" sz="2000" dirty="0"/>
              <a:t>Rigid Body</a:t>
            </a:r>
          </a:p>
          <a:p>
            <a:r>
              <a:rPr lang="en-US" sz="2000" dirty="0"/>
              <a:t>Deformable Body</a:t>
            </a:r>
          </a:p>
          <a:p>
            <a:r>
              <a:rPr lang="en-US" sz="2000" dirty="0"/>
              <a:t>Link</a:t>
            </a:r>
          </a:p>
          <a:p>
            <a:r>
              <a:rPr lang="en-US" sz="2000" dirty="0"/>
              <a:t>Truss</a:t>
            </a:r>
          </a:p>
          <a:p>
            <a:r>
              <a:rPr lang="en-US" sz="2000" dirty="0"/>
              <a:t>Normal Stress</a:t>
            </a:r>
          </a:p>
          <a:p>
            <a:r>
              <a:rPr lang="en-US" sz="2000" dirty="0"/>
              <a:t>Shear Stress</a:t>
            </a:r>
          </a:p>
          <a:p>
            <a:r>
              <a:rPr lang="en-US" sz="2000" dirty="0"/>
              <a:t>Bearing Stress</a:t>
            </a:r>
          </a:p>
          <a:p>
            <a:r>
              <a:rPr lang="en-US" sz="2000" dirty="0"/>
              <a:t>Ultimate Stress</a:t>
            </a:r>
          </a:p>
          <a:p>
            <a:r>
              <a:rPr lang="en-US" sz="2000" dirty="0"/>
              <a:t>Yield Stress</a:t>
            </a:r>
          </a:p>
          <a:p>
            <a:r>
              <a:rPr lang="en-US" sz="2000" dirty="0"/>
              <a:t>Failure Stress</a:t>
            </a:r>
          </a:p>
          <a:p>
            <a:r>
              <a:rPr lang="en-US" sz="2000" dirty="0"/>
              <a:t>Principal Stresses</a:t>
            </a:r>
          </a:p>
          <a:p>
            <a:r>
              <a:rPr lang="en-US" sz="2000" dirty="0"/>
              <a:t>Normal Strain</a:t>
            </a:r>
          </a:p>
          <a:p>
            <a:r>
              <a:rPr lang="en-US" sz="2000" dirty="0"/>
              <a:t>Shear Strain</a:t>
            </a:r>
          </a:p>
          <a:p>
            <a:r>
              <a:rPr lang="en-US" sz="2000" dirty="0"/>
              <a:t>Failure Strain</a:t>
            </a:r>
          </a:p>
          <a:p>
            <a:r>
              <a:rPr lang="en-US" sz="2000" dirty="0"/>
              <a:t>Yield Strain</a:t>
            </a:r>
          </a:p>
          <a:p>
            <a:r>
              <a:rPr lang="en-US" sz="2000" dirty="0"/>
              <a:t>Shear Modulus</a:t>
            </a:r>
          </a:p>
          <a:p>
            <a:endParaRPr lang="en-US" sz="2000" dirty="0"/>
          </a:p>
        </p:txBody>
      </p:sp>
      <p:sp>
        <p:nvSpPr>
          <p:cNvPr id="5" name="Content Placeholder 3"/>
          <p:cNvSpPr txBox="1">
            <a:spLocks/>
          </p:cNvSpPr>
          <p:nvPr/>
        </p:nvSpPr>
        <p:spPr bwMode="auto">
          <a:xfrm>
            <a:off x="3276600" y="883147"/>
            <a:ext cx="2819400" cy="57462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t>Poisson’s Ratio</a:t>
            </a:r>
          </a:p>
          <a:p>
            <a:r>
              <a:rPr lang="en-US" sz="2000" dirty="0"/>
              <a:t>True Stress</a:t>
            </a:r>
          </a:p>
          <a:p>
            <a:r>
              <a:rPr lang="en-US" sz="2000" dirty="0"/>
              <a:t>Engineering Stress</a:t>
            </a:r>
          </a:p>
          <a:p>
            <a:r>
              <a:rPr lang="en-US" sz="2000" dirty="0"/>
              <a:t>True Strain</a:t>
            </a:r>
          </a:p>
          <a:p>
            <a:r>
              <a:rPr lang="en-US" sz="2000" dirty="0"/>
              <a:t>Elastic Behavior</a:t>
            </a:r>
          </a:p>
          <a:p>
            <a:r>
              <a:rPr lang="en-US" sz="2000" dirty="0"/>
              <a:t>Plastic Behavior</a:t>
            </a:r>
          </a:p>
          <a:p>
            <a:r>
              <a:rPr lang="en-US" sz="2000" dirty="0"/>
              <a:t>Thermal Expansion</a:t>
            </a:r>
          </a:p>
          <a:p>
            <a:r>
              <a:rPr lang="en-US" sz="2000" dirty="0"/>
              <a:t>Torsion</a:t>
            </a:r>
          </a:p>
          <a:p>
            <a:r>
              <a:rPr lang="en-US" sz="2000" dirty="0"/>
              <a:t>Torque</a:t>
            </a:r>
          </a:p>
          <a:p>
            <a:r>
              <a:rPr lang="en-US" sz="2000" dirty="0"/>
              <a:t>Angle of Twist</a:t>
            </a:r>
          </a:p>
          <a:p>
            <a:r>
              <a:rPr lang="en-US" sz="2000" dirty="0"/>
              <a:t>Static Indeterminacy</a:t>
            </a:r>
          </a:p>
          <a:p>
            <a:r>
              <a:rPr lang="en-US" sz="2000" dirty="0"/>
              <a:t>Power</a:t>
            </a:r>
          </a:p>
          <a:p>
            <a:r>
              <a:rPr lang="en-US" sz="2000" dirty="0"/>
              <a:t>Pure Bending</a:t>
            </a:r>
          </a:p>
          <a:p>
            <a:r>
              <a:rPr lang="en-US" sz="2000" dirty="0"/>
              <a:t>Area Moment of Inertia</a:t>
            </a:r>
          </a:p>
          <a:p>
            <a:endParaRPr lang="en-US" sz="2000" dirty="0"/>
          </a:p>
        </p:txBody>
      </p:sp>
      <p:sp>
        <p:nvSpPr>
          <p:cNvPr id="6" name="Content Placeholder 3"/>
          <p:cNvSpPr txBox="1">
            <a:spLocks/>
          </p:cNvSpPr>
          <p:nvPr/>
        </p:nvSpPr>
        <p:spPr bwMode="auto">
          <a:xfrm>
            <a:off x="6096000" y="868362"/>
            <a:ext cx="2819400" cy="57462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t>Polar Moment of Inertia</a:t>
            </a:r>
          </a:p>
          <a:p>
            <a:r>
              <a:rPr lang="en-US" sz="2000" dirty="0"/>
              <a:t>Shear Force Diagram</a:t>
            </a:r>
          </a:p>
          <a:p>
            <a:r>
              <a:rPr lang="en-US" sz="2000" dirty="0"/>
              <a:t>Bending Moment Diagram</a:t>
            </a:r>
          </a:p>
          <a:p>
            <a:r>
              <a:rPr lang="en-US" sz="2000" dirty="0"/>
              <a:t>Transverse Shear </a:t>
            </a:r>
          </a:p>
          <a:p>
            <a:r>
              <a:rPr lang="en-US" sz="2000" dirty="0"/>
              <a:t>Cantilever Beam</a:t>
            </a:r>
          </a:p>
          <a:p>
            <a:r>
              <a:rPr lang="en-US" sz="2000" dirty="0"/>
              <a:t>Simply Supported Beam</a:t>
            </a:r>
          </a:p>
          <a:p>
            <a:r>
              <a:rPr lang="en-US" sz="2000" dirty="0"/>
              <a:t>Clamped Beam</a:t>
            </a:r>
          </a:p>
          <a:p>
            <a:r>
              <a:rPr lang="en-US" sz="2000" dirty="0"/>
              <a:t>Isotropic</a:t>
            </a:r>
          </a:p>
          <a:p>
            <a:r>
              <a:rPr lang="en-US" sz="2000" dirty="0"/>
              <a:t>Anisotropic</a:t>
            </a:r>
          </a:p>
          <a:p>
            <a:r>
              <a:rPr lang="en-US" sz="2000" dirty="0"/>
              <a:t>Homogeneous</a:t>
            </a:r>
          </a:p>
          <a:p>
            <a:r>
              <a:rPr lang="en-US" sz="2000" dirty="0"/>
              <a:t>Prismatic</a:t>
            </a:r>
          </a:p>
          <a:p>
            <a:r>
              <a:rPr lang="en-US" sz="2000" dirty="0"/>
              <a:t>Thin-Walled Member</a:t>
            </a:r>
          </a:p>
          <a:p>
            <a:r>
              <a:rPr lang="en-US" sz="2000" dirty="0"/>
              <a:t>Pressure Vessel</a:t>
            </a:r>
          </a:p>
        </p:txBody>
      </p:sp>
    </p:spTree>
    <p:extLst>
      <p:ext uri="{BB962C8B-B14F-4D97-AF65-F5344CB8AC3E}">
        <p14:creationId xmlns:p14="http://schemas.microsoft.com/office/powerpoint/2010/main" val="1862704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487362"/>
          </a:xfrm>
        </p:spPr>
        <p:txBody>
          <a:bodyPr/>
          <a:lstStyle/>
          <a:p>
            <a:r>
              <a:rPr lang="en-US" sz="3200" dirty="0"/>
              <a:t>Vocabulary</a:t>
            </a:r>
          </a:p>
        </p:txBody>
      </p:sp>
      <p:sp>
        <p:nvSpPr>
          <p:cNvPr id="4" name="Content Placeholder 3"/>
          <p:cNvSpPr>
            <a:spLocks noGrp="1"/>
          </p:cNvSpPr>
          <p:nvPr>
            <p:ph idx="1"/>
          </p:nvPr>
        </p:nvSpPr>
        <p:spPr>
          <a:xfrm>
            <a:off x="1828800" y="1143000"/>
            <a:ext cx="2819400" cy="3932238"/>
          </a:xfrm>
        </p:spPr>
        <p:txBody>
          <a:bodyPr/>
          <a:lstStyle/>
          <a:p>
            <a:r>
              <a:rPr lang="en-US" sz="2000" dirty="0"/>
              <a:t>Combined Loading</a:t>
            </a:r>
          </a:p>
          <a:p>
            <a:r>
              <a:rPr lang="en-US" sz="2000" dirty="0"/>
              <a:t>Stress Transformation</a:t>
            </a:r>
          </a:p>
          <a:p>
            <a:r>
              <a:rPr lang="en-US" sz="2000" dirty="0"/>
              <a:t>Mohr’s Circle</a:t>
            </a:r>
          </a:p>
          <a:p>
            <a:r>
              <a:rPr lang="en-US" sz="2000" dirty="0"/>
              <a:t>Plane Stress</a:t>
            </a:r>
          </a:p>
          <a:p>
            <a:r>
              <a:rPr lang="en-US" sz="2000" dirty="0"/>
              <a:t>Superposition</a:t>
            </a:r>
          </a:p>
          <a:p>
            <a:r>
              <a:rPr lang="en-US" sz="2000" dirty="0"/>
              <a:t>Elastic Curve</a:t>
            </a:r>
          </a:p>
          <a:p>
            <a:r>
              <a:rPr lang="en-US" sz="2000" dirty="0"/>
              <a:t>Column</a:t>
            </a:r>
          </a:p>
          <a:p>
            <a:r>
              <a:rPr lang="en-US" sz="2000" dirty="0"/>
              <a:t>Buckling</a:t>
            </a:r>
          </a:p>
          <a:p>
            <a:r>
              <a:rPr lang="en-US" sz="2000" dirty="0"/>
              <a:t>Euler Buckling</a:t>
            </a:r>
          </a:p>
          <a:p>
            <a:r>
              <a:rPr lang="en-US" sz="2000" dirty="0"/>
              <a:t>Plane Strain</a:t>
            </a:r>
          </a:p>
          <a:p>
            <a:endParaRPr lang="en-US" sz="2000" dirty="0"/>
          </a:p>
          <a:p>
            <a:endParaRPr lang="en-US" sz="2000" dirty="0"/>
          </a:p>
        </p:txBody>
      </p:sp>
      <p:sp>
        <p:nvSpPr>
          <p:cNvPr id="5" name="Content Placeholder 3"/>
          <p:cNvSpPr txBox="1">
            <a:spLocks/>
          </p:cNvSpPr>
          <p:nvPr/>
        </p:nvSpPr>
        <p:spPr bwMode="auto">
          <a:xfrm>
            <a:off x="4648200" y="1157785"/>
            <a:ext cx="2819400" cy="41460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t>Ductile Behavior</a:t>
            </a:r>
          </a:p>
          <a:p>
            <a:r>
              <a:rPr lang="en-US" sz="2000" dirty="0"/>
              <a:t>Brittle Behavior</a:t>
            </a:r>
          </a:p>
          <a:p>
            <a:r>
              <a:rPr lang="en-US" sz="2000" dirty="0"/>
              <a:t>Axial Stiffness</a:t>
            </a:r>
          </a:p>
          <a:p>
            <a:r>
              <a:rPr lang="en-US" sz="2000" dirty="0"/>
              <a:t>3-point Bending</a:t>
            </a:r>
          </a:p>
          <a:p>
            <a:r>
              <a:rPr lang="en-US" sz="2000" dirty="0"/>
              <a:t>4-point Bending</a:t>
            </a:r>
          </a:p>
          <a:p>
            <a:r>
              <a:rPr lang="en-US" sz="2000" dirty="0"/>
              <a:t>Modulus of Elasticity</a:t>
            </a:r>
          </a:p>
          <a:p>
            <a:r>
              <a:rPr lang="en-US" sz="2000" dirty="0"/>
              <a:t>Young’s Modulus</a:t>
            </a:r>
          </a:p>
          <a:p>
            <a:r>
              <a:rPr lang="en-US" sz="2000" dirty="0"/>
              <a:t>Modulus of Rigidity</a:t>
            </a:r>
          </a:p>
          <a:p>
            <a:r>
              <a:rPr lang="en-US" sz="2000" dirty="0"/>
              <a:t>Principal Strains</a:t>
            </a:r>
          </a:p>
          <a:p>
            <a:r>
              <a:rPr lang="en-US" sz="2000" dirty="0"/>
              <a:t>Flexural Stiffness</a:t>
            </a:r>
          </a:p>
          <a:p>
            <a:endParaRPr lang="en-US" sz="2000" dirty="0"/>
          </a:p>
        </p:txBody>
      </p:sp>
    </p:spTree>
    <p:extLst>
      <p:ext uri="{BB962C8B-B14F-4D97-AF65-F5344CB8AC3E}">
        <p14:creationId xmlns:p14="http://schemas.microsoft.com/office/powerpoint/2010/main" val="220084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structural members</a:t>
            </a:r>
          </a:p>
        </p:txBody>
      </p:sp>
      <p:sp>
        <p:nvSpPr>
          <p:cNvPr id="3" name="Content Placeholder 2"/>
          <p:cNvSpPr>
            <a:spLocks noGrp="1"/>
          </p:cNvSpPr>
          <p:nvPr>
            <p:ph idx="1"/>
          </p:nvPr>
        </p:nvSpPr>
        <p:spPr/>
        <p:txBody>
          <a:bodyPr/>
          <a:lstStyle/>
          <a:p>
            <a:r>
              <a:rPr lang="en-US" dirty="0"/>
              <a:t>Types of Structure</a:t>
            </a:r>
          </a:p>
          <a:p>
            <a:pPr lvl="1"/>
            <a:r>
              <a:rPr lang="en-US" dirty="0"/>
              <a:t>Rigid Frame</a:t>
            </a:r>
          </a:p>
          <a:p>
            <a:pPr lvl="2"/>
            <a:r>
              <a:rPr lang="en-US" dirty="0"/>
              <a:t>It is that type of structure in which the members are joined together by rigid joints e.g. welded joints.</a:t>
            </a:r>
          </a:p>
          <a:p>
            <a:pPr lvl="1"/>
            <a:r>
              <a:rPr lang="en-US" dirty="0"/>
              <a:t>Truss (Pin connected joints)</a:t>
            </a:r>
          </a:p>
          <a:p>
            <a:pPr lvl="2"/>
            <a:r>
              <a:rPr lang="en-US" dirty="0"/>
              <a:t>A type of structure formed by members in triangular form, the resulting figure is called a truss. In trusses, joints are pin connected and loads are applied at joints. No shear force &amp; bending moment are produced. Only axial compression and axial tension is to be determined while analyzing a truss.</a:t>
            </a:r>
          </a:p>
        </p:txBody>
      </p:sp>
    </p:spTree>
    <p:extLst>
      <p:ext uri="{BB962C8B-B14F-4D97-AF65-F5344CB8AC3E}">
        <p14:creationId xmlns:p14="http://schemas.microsoft.com/office/powerpoint/2010/main" val="2411911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structural members</a:t>
            </a:r>
          </a:p>
        </p:txBody>
      </p:sp>
      <p:sp>
        <p:nvSpPr>
          <p:cNvPr id="3" name="Content Placeholder 2"/>
          <p:cNvSpPr>
            <a:spLocks noGrp="1"/>
          </p:cNvSpPr>
          <p:nvPr>
            <p:ph idx="1"/>
          </p:nvPr>
        </p:nvSpPr>
        <p:spPr/>
        <p:txBody>
          <a:bodyPr/>
          <a:lstStyle/>
          <a:p>
            <a:r>
              <a:rPr lang="en-US" dirty="0"/>
              <a:t>Structural </a:t>
            </a:r>
            <a:r>
              <a:rPr lang="en-US" u="sng" dirty="0"/>
              <a:t>Members</a:t>
            </a:r>
            <a:r>
              <a:rPr lang="en-US" dirty="0"/>
              <a:t> - </a:t>
            </a:r>
            <a:r>
              <a:rPr lang="en-US" sz="2400" dirty="0"/>
              <a:t>Those </a:t>
            </a:r>
            <a:r>
              <a:rPr lang="en-US" sz="2400" u="sng" dirty="0"/>
              <a:t>parts</a:t>
            </a:r>
            <a:r>
              <a:rPr lang="en-US" sz="2400" dirty="0"/>
              <a:t> that are interconnected in such a way so as to constitute a structure are called structural members.</a:t>
            </a:r>
          </a:p>
          <a:p>
            <a:pPr lvl="1"/>
            <a:r>
              <a:rPr lang="en-US" dirty="0"/>
              <a:t>Beam</a:t>
            </a:r>
          </a:p>
          <a:p>
            <a:pPr lvl="2"/>
            <a:r>
              <a:rPr lang="en-US" dirty="0"/>
              <a:t>Beam is a flexure member of the structure. It is subjected to transverse loading such as vertical loads, and gravity loads. These loads create shear and bending within the beam.</a:t>
            </a:r>
          </a:p>
          <a:p>
            <a:pPr lvl="1"/>
            <a:r>
              <a:rPr lang="en-US" dirty="0"/>
              <a:t>Columns</a:t>
            </a:r>
          </a:p>
          <a:p>
            <a:pPr lvl="2"/>
            <a:r>
              <a:rPr lang="en-US" dirty="0"/>
              <a:t>A long vertical member mostly subjected to compressive loads is called column</a:t>
            </a:r>
          </a:p>
          <a:p>
            <a:pPr marL="914400" lvl="2" indent="0">
              <a:buNone/>
            </a:pPr>
            <a:endParaRPr lang="en-US" dirty="0"/>
          </a:p>
        </p:txBody>
      </p:sp>
    </p:spTree>
    <p:extLst>
      <p:ext uri="{BB962C8B-B14F-4D97-AF65-F5344CB8AC3E}">
        <p14:creationId xmlns:p14="http://schemas.microsoft.com/office/powerpoint/2010/main" val="3721340235"/>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1600</TotalTime>
  <Words>3571</Words>
  <Application>Microsoft Office PowerPoint</Application>
  <PresentationFormat>On-screen Show (4:3)</PresentationFormat>
  <Paragraphs>540</Paragraphs>
  <Slides>56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Arial MT</vt:lpstr>
      <vt:lpstr>Calibri</vt:lpstr>
      <vt:lpstr>Palatino Linotype</vt:lpstr>
      <vt:lpstr>Symbol</vt:lpstr>
      <vt:lpstr>Times New Roman</vt:lpstr>
      <vt:lpstr>Verdana</vt:lpstr>
      <vt:lpstr>UTMocw template</vt:lpstr>
      <vt:lpstr>SETG 2363 Material Engineering (Strength of Materials)</vt:lpstr>
      <vt:lpstr>What is Mechanics of Materials about</vt:lpstr>
      <vt:lpstr>What You Should Do</vt:lpstr>
      <vt:lpstr>Online Resource</vt:lpstr>
      <vt:lpstr>Vocabulary</vt:lpstr>
      <vt:lpstr>Vocabulary</vt:lpstr>
      <vt:lpstr>Vocabulary</vt:lpstr>
      <vt:lpstr>Types of structural members</vt:lpstr>
      <vt:lpstr>Types of structural members</vt:lpstr>
      <vt:lpstr>Types of structural members</vt:lpstr>
      <vt:lpstr>Types of structural members</vt:lpstr>
      <vt:lpstr>Chain of effects</vt:lpstr>
      <vt:lpstr>Types of loading forces</vt:lpstr>
      <vt:lpstr>Types of stress and deformations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EQUILIBRIUM OF A DEFORMABLE BODY</vt:lpstr>
      <vt:lpstr>EQUILIBRIUM OF A DEFORMABLE BODY</vt:lpstr>
      <vt:lpstr>EQUILIBRIUM OF A DEFORMABLE BODY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MECHANICS OF MATERIALS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EQUILIBRIUM OF A DEFORMABLE BODY</vt:lpstr>
      <vt:lpstr>EQUILIBRIUM OF A DEFORMABLE BODY</vt:lpstr>
      <vt:lpstr>EQUILIBRIUM OF A DEFORMABLE BODY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50</cp:revision>
  <cp:lastPrinted>2013-10-05T16:25:29Z</cp:lastPrinted>
  <dcterms:created xsi:type="dcterms:W3CDTF">2013-08-28T02:41:09Z</dcterms:created>
  <dcterms:modified xsi:type="dcterms:W3CDTF">2024-10-21T02:14:46Z</dcterms:modified>
</cp:coreProperties>
</file>