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96" r:id="rId6"/>
    <p:sldId id="260" r:id="rId7"/>
  </p:sldIdLst>
  <p:sldSz cx="9144000" cy="6858000" type="screen4x3"/>
  <p:notesSz cx="10234613" cy="7099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80770-ADFC-4260-9C93-2757B136DEE9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531813"/>
            <a:ext cx="3549650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938" y="3371850"/>
            <a:ext cx="8186737" cy="3195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55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11209-CCD6-4F2B-84F6-9B49A5E78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12-Oct-19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838200"/>
            <a:ext cx="7086600" cy="765175"/>
          </a:xfrm>
        </p:spPr>
        <p:txBody>
          <a:bodyPr/>
          <a:lstStyle/>
          <a:p>
            <a:pPr algn="l"/>
            <a:r>
              <a:rPr lang="en-US" sz="2400" dirty="0" smtClean="0"/>
              <a:t>SKPN 4123 Nuclear Reactor Materials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pPr algn="r"/>
            <a:r>
              <a:rPr lang="en-US" sz="2800" dirty="0" err="1" smtClean="0"/>
              <a:t>Mohsin</a:t>
            </a:r>
            <a:r>
              <a:rPr lang="en-US" sz="2800" dirty="0" smtClean="0"/>
              <a:t> </a:t>
            </a:r>
            <a:r>
              <a:rPr lang="en-US" sz="2800" dirty="0" err="1" smtClean="0"/>
              <a:t>Mohd</a:t>
            </a:r>
            <a:r>
              <a:rPr lang="en-US" sz="2800" dirty="0" smtClean="0"/>
              <a:t> </a:t>
            </a:r>
            <a:r>
              <a:rPr lang="en-US" sz="2800" dirty="0" err="1" smtClean="0"/>
              <a:t>Sies</a:t>
            </a:r>
            <a:endParaRPr lang="en-US" sz="2800" dirty="0" smtClean="0"/>
          </a:p>
          <a:p>
            <a:pPr algn="r"/>
            <a:r>
              <a:rPr lang="en-US" sz="1800" dirty="0" smtClean="0"/>
              <a:t>Nuclear Engineering,</a:t>
            </a:r>
          </a:p>
          <a:p>
            <a:pPr algn="r"/>
            <a:r>
              <a:rPr lang="en-US" sz="1800" dirty="0" smtClean="0"/>
              <a:t>School of Chemical and Energy Engineering,</a:t>
            </a:r>
          </a:p>
          <a:p>
            <a:pPr algn="r"/>
            <a:r>
              <a:rPr lang="en-US" sz="1800" dirty="0" smtClean="0"/>
              <a:t> </a:t>
            </a:r>
            <a:r>
              <a:rPr lang="en-US" sz="1800" dirty="0" err="1" smtClean="0"/>
              <a:t>Universiti</a:t>
            </a:r>
            <a:r>
              <a:rPr lang="en-US" sz="1800" dirty="0" smtClean="0"/>
              <a:t> </a:t>
            </a:r>
            <a:r>
              <a:rPr lang="en-US" sz="1800" dirty="0" err="1" smtClean="0"/>
              <a:t>Teknologi</a:t>
            </a:r>
            <a:r>
              <a:rPr lang="en-US" sz="1800" dirty="0" smtClean="0"/>
              <a:t> Malaysia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3036598" y="2133600"/>
            <a:ext cx="242188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/>
              <a:t>Chapter 2</a:t>
            </a:r>
          </a:p>
          <a:p>
            <a:pPr algn="ctr"/>
            <a:r>
              <a:rPr lang="en-US" sz="4400" dirty="0" smtClean="0"/>
              <a:t>Exercises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087" y="990600"/>
            <a:ext cx="7686076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28700"/>
            <a:ext cx="7645399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76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130" y="1066800"/>
            <a:ext cx="787774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719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28800"/>
            <a:ext cx="7967868" cy="281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8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304800" y="914400"/>
            <a:ext cx="8686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" name="図 20" descr="damage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538" y="2193925"/>
            <a:ext cx="3894137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正方形/長方形 65"/>
          <p:cNvSpPr/>
          <p:nvPr/>
        </p:nvSpPr>
        <p:spPr>
          <a:xfrm>
            <a:off x="5326063" y="1081088"/>
            <a:ext cx="3632200" cy="863600"/>
          </a:xfrm>
          <a:prstGeom prst="rect">
            <a:avLst/>
          </a:prstGeom>
          <a:solidFill>
            <a:srgbClr val="0070C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ja-JP" sz="2800" dirty="0">
                <a:solidFill>
                  <a:schemeClr val="bg1"/>
                </a:solidFill>
              </a:rPr>
              <a:t>displacement damage</a:t>
            </a:r>
          </a:p>
          <a:p>
            <a:pPr algn="ctr" eaLnBrk="1" hangingPunct="1">
              <a:defRPr/>
            </a:pPr>
            <a:endParaRPr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四角形吹き出し 67"/>
          <p:cNvSpPr/>
          <p:nvPr/>
        </p:nvSpPr>
        <p:spPr>
          <a:xfrm>
            <a:off x="6678613" y="1522413"/>
            <a:ext cx="2232025" cy="366712"/>
          </a:xfrm>
          <a:prstGeom prst="wedgeRectCallout">
            <a:avLst>
              <a:gd name="adj1" fmla="val -33085"/>
              <a:gd name="adj2" fmla="val 547675"/>
            </a:avLst>
          </a:prstGeom>
          <a:solidFill>
            <a:srgbClr val="CCFF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ja-JP" sz="2400" dirty="0" smtClean="0">
                <a:solidFill>
                  <a:schemeClr val="tx1"/>
                </a:solidFill>
              </a:rPr>
              <a:t>************</a:t>
            </a:r>
            <a:endParaRPr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7" name="テキスト ボックス 1"/>
          <p:cNvSpPr txBox="1">
            <a:spLocks noChangeArrowheads="1"/>
          </p:cNvSpPr>
          <p:nvPr/>
        </p:nvSpPr>
        <p:spPr bwMode="auto">
          <a:xfrm>
            <a:off x="4970463" y="2111375"/>
            <a:ext cx="1190625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ja-JP" sz="1800">
                <a:latin typeface="Arial" panose="020B0604020202020204" pitchFamily="34" charset="0"/>
              </a:rPr>
              <a:t>neutron</a:t>
            </a:r>
            <a:endParaRPr lang="ja-JP" altLang="en-US" sz="1800">
              <a:latin typeface="Arial" panose="020B0604020202020204" pitchFamily="34" charset="0"/>
            </a:endParaRPr>
          </a:p>
        </p:txBody>
      </p:sp>
      <p:sp>
        <p:nvSpPr>
          <p:cNvPr id="8" name="テキスト ボックス 6"/>
          <p:cNvSpPr txBox="1">
            <a:spLocks noChangeArrowheads="1"/>
          </p:cNvSpPr>
          <p:nvPr/>
        </p:nvSpPr>
        <p:spPr bwMode="auto">
          <a:xfrm>
            <a:off x="400050" y="1036638"/>
            <a:ext cx="4792663" cy="5078313"/>
          </a:xfrm>
          <a:prstGeom prst="rect">
            <a:avLst/>
          </a:prstGeom>
          <a:solidFill>
            <a:srgbClr val="FFFFCC"/>
          </a:solidFill>
          <a:ln w="19050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dirty="0"/>
              <a:t>If a target atom receives </a:t>
            </a:r>
            <a:r>
              <a:rPr lang="en-US" altLang="ja-JP" sz="2000" b="1" u="sng" dirty="0">
                <a:solidFill>
                  <a:srgbClr val="FF0000"/>
                </a:solidFill>
              </a:rPr>
              <a:t>enough energy</a:t>
            </a:r>
            <a:r>
              <a:rPr lang="en-US" altLang="ja-JP" sz="2000" dirty="0">
                <a:solidFill>
                  <a:srgbClr val="FF0000"/>
                </a:solidFill>
              </a:rPr>
              <a:t> </a:t>
            </a:r>
            <a:r>
              <a:rPr lang="en-US" altLang="ja-JP" sz="2000" dirty="0"/>
              <a:t>from the projectile by a collision, the atom go away from it original lattice site.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1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dirty="0"/>
              <a:t>This is called as </a:t>
            </a:r>
            <a:r>
              <a:rPr lang="en-US" altLang="ja-JP" sz="2400" b="1" u="sng" dirty="0">
                <a:solidFill>
                  <a:srgbClr val="FF0000"/>
                </a:solidFill>
              </a:rPr>
              <a:t>displacement</a:t>
            </a:r>
            <a:r>
              <a:rPr lang="en-US" altLang="ja-JP" sz="2000" dirty="0"/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1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dirty="0"/>
              <a:t>If the receiving energy is too low, the hit atom will not be displaced.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dirty="0"/>
              <a:t>The </a:t>
            </a:r>
            <a:r>
              <a:rPr lang="en-US" altLang="ja-JP" sz="2000" dirty="0" smtClean="0"/>
              <a:t>“</a:t>
            </a:r>
            <a:r>
              <a:rPr lang="en-US" altLang="ja-JP" sz="2400" b="1" u="sng" dirty="0" smtClean="0">
                <a:solidFill>
                  <a:srgbClr val="FF0000"/>
                </a:solidFill>
              </a:rPr>
              <a:t>********* </a:t>
            </a:r>
            <a:r>
              <a:rPr lang="en-US" altLang="ja-JP" sz="2400" b="1" u="sng" dirty="0">
                <a:solidFill>
                  <a:srgbClr val="FF0000"/>
                </a:solidFill>
              </a:rPr>
              <a:t>energy</a:t>
            </a:r>
            <a:r>
              <a:rPr lang="en-US" altLang="ja-JP" sz="2400" dirty="0"/>
              <a:t> </a:t>
            </a:r>
            <a:r>
              <a:rPr lang="en-US" altLang="ja-JP" sz="2000" dirty="0"/>
              <a:t>” for displacement, </a:t>
            </a:r>
            <a:r>
              <a:rPr lang="en-US" altLang="ja-JP" sz="2000" dirty="0">
                <a:solidFill>
                  <a:srgbClr val="FF0000"/>
                </a:solidFill>
              </a:rPr>
              <a:t>Ed</a:t>
            </a:r>
            <a:r>
              <a:rPr lang="en-US" altLang="ja-JP" sz="2000" dirty="0"/>
              <a:t>, is almost    </a:t>
            </a:r>
            <a:r>
              <a:rPr lang="en-US" altLang="ja-JP" sz="2000" dirty="0">
                <a:solidFill>
                  <a:srgbClr val="FF0000"/>
                </a:solidFill>
              </a:rPr>
              <a:t>  </a:t>
            </a:r>
            <a:r>
              <a:rPr lang="en-US" altLang="ja-JP" sz="2000" dirty="0" smtClean="0">
                <a:solidFill>
                  <a:srgbClr val="FF0000"/>
                </a:solidFill>
              </a:rPr>
              <a:t>**     </a:t>
            </a:r>
            <a:r>
              <a:rPr lang="en-US" altLang="ja-JP" sz="2000" dirty="0"/>
              <a:t>eV in many metals.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1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dirty="0"/>
              <a:t>A simple displacement makes an </a:t>
            </a:r>
            <a:r>
              <a:rPr lang="en-US" altLang="ja-JP" sz="2400" b="1" u="sng" dirty="0" smtClean="0">
                <a:solidFill>
                  <a:srgbClr val="FF0000"/>
                </a:solidFill>
              </a:rPr>
              <a:t>*********** ****</a:t>
            </a:r>
            <a:r>
              <a:rPr lang="en-US" altLang="ja-JP" sz="2000" dirty="0" smtClean="0"/>
              <a:t>and </a:t>
            </a:r>
            <a:r>
              <a:rPr lang="en-US" altLang="ja-JP" sz="2000" dirty="0"/>
              <a:t>a </a:t>
            </a:r>
            <a:r>
              <a:rPr lang="en-US" altLang="ja-JP" sz="2400" b="1" u="sng" dirty="0">
                <a:solidFill>
                  <a:srgbClr val="FF0000"/>
                </a:solidFill>
              </a:rPr>
              <a:t>vacancy</a:t>
            </a:r>
            <a:r>
              <a:rPr lang="en-US" altLang="ja-JP" sz="2000" dirty="0"/>
              <a:t>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1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dirty="0"/>
              <a:t>The set of these two point defects is called a </a:t>
            </a:r>
            <a:r>
              <a:rPr lang="en-US" altLang="ja-JP" sz="2400" b="1" u="sng" dirty="0" smtClean="0">
                <a:solidFill>
                  <a:srgbClr val="FF0000"/>
                </a:solidFill>
              </a:rPr>
              <a:t>******* </a:t>
            </a:r>
            <a:r>
              <a:rPr lang="en-US" altLang="ja-JP" sz="2400" b="1" u="sng" dirty="0">
                <a:solidFill>
                  <a:srgbClr val="FF0000"/>
                </a:solidFill>
              </a:rPr>
              <a:t>pair</a:t>
            </a:r>
            <a:r>
              <a:rPr lang="en-US" altLang="ja-JP" sz="2000" dirty="0"/>
              <a:t>.</a:t>
            </a:r>
          </a:p>
        </p:txBody>
      </p:sp>
      <p:sp>
        <p:nvSpPr>
          <p:cNvPr id="9" name="四角形吹き出し 66"/>
          <p:cNvSpPr/>
          <p:nvPr/>
        </p:nvSpPr>
        <p:spPr>
          <a:xfrm>
            <a:off x="5414963" y="1522413"/>
            <a:ext cx="1223962" cy="360362"/>
          </a:xfrm>
          <a:prstGeom prst="wedgeRectCallout">
            <a:avLst>
              <a:gd name="adj1" fmla="val 11119"/>
              <a:gd name="adj2" fmla="val 509957"/>
            </a:avLst>
          </a:prstGeom>
          <a:solidFill>
            <a:srgbClr val="FFFFCC"/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ja-JP" sz="2400" dirty="0" smtClean="0">
                <a:solidFill>
                  <a:schemeClr val="tx1"/>
                </a:solidFill>
              </a:rPr>
              <a:t>******</a:t>
            </a:r>
            <a:endParaRPr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1452563" y="171450"/>
            <a:ext cx="6781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Arial" pitchFamily="34" charset="0"/>
              </a:rPr>
              <a:t>Quiz 1</a:t>
            </a:r>
            <a:endParaRPr lang="ja-JP" altLang="en-US" sz="3600" b="1" dirty="0">
              <a:solidFill>
                <a:schemeClr val="tx1">
                  <a:lumMod val="95000"/>
                  <a:lumOff val="5000"/>
                </a:schemeClr>
              </a:solidFill>
              <a:ea typeface="+mn-ea"/>
              <a:cs typeface="Arial" pitchFamily="34" charset="0"/>
            </a:endParaRPr>
          </a:p>
        </p:txBody>
      </p:sp>
      <p:sp>
        <p:nvSpPr>
          <p:cNvPr id="17" name="スライド番号プレースホルダー 2"/>
          <p:cNvSpPr>
            <a:spLocks noGrp="1"/>
          </p:cNvSpPr>
          <p:nvPr>
            <p:ph type="sldNum" sz="quarter" idx="12"/>
          </p:nvPr>
        </p:nvSpPr>
        <p:spPr bwMode="auto">
          <a:xfrm>
            <a:off x="8761413" y="6492875"/>
            <a:ext cx="38258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6AB8C3-E3C4-4B32-9D1C-9C4D069AECA3}" type="slidenum">
              <a:rPr lang="ja-JP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38</a:t>
            </a:fld>
            <a:endParaRPr lang="ja-JP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37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2131</TotalTime>
  <Words>120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ＭＳ Ｐゴシック</vt:lpstr>
      <vt:lpstr>Arial</vt:lpstr>
      <vt:lpstr>Calibri</vt:lpstr>
      <vt:lpstr>UTMocw template</vt:lpstr>
      <vt:lpstr>SKPN 4123 Nuclear Reactor Materials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Mohsin</cp:lastModifiedBy>
  <cp:revision>55</cp:revision>
  <cp:lastPrinted>2013-09-09T16:12:58Z</cp:lastPrinted>
  <dcterms:created xsi:type="dcterms:W3CDTF">2013-08-28T02:41:09Z</dcterms:created>
  <dcterms:modified xsi:type="dcterms:W3CDTF">2019-10-12T04:02:46Z</dcterms:modified>
</cp:coreProperties>
</file>