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304" r:id="rId3"/>
    <p:sldId id="305" r:id="rId4"/>
    <p:sldId id="306" r:id="rId5"/>
    <p:sldId id="257" r:id="rId6"/>
    <p:sldId id="258" r:id="rId7"/>
    <p:sldId id="259" r:id="rId8"/>
    <p:sldId id="307" r:id="rId9"/>
    <p:sldId id="308" r:id="rId10"/>
    <p:sldId id="260" r:id="rId11"/>
    <p:sldId id="309" r:id="rId12"/>
    <p:sldId id="261" r:id="rId13"/>
    <p:sldId id="262" r:id="rId14"/>
    <p:sldId id="310" r:id="rId15"/>
    <p:sldId id="263" r:id="rId16"/>
    <p:sldId id="311" r:id="rId17"/>
    <p:sldId id="264" r:id="rId18"/>
    <p:sldId id="265" r:id="rId19"/>
    <p:sldId id="312" r:id="rId20"/>
    <p:sldId id="313" r:id="rId21"/>
    <p:sldId id="266" r:id="rId22"/>
    <p:sldId id="267" r:id="rId23"/>
    <p:sldId id="314" r:id="rId24"/>
    <p:sldId id="315" r:id="rId25"/>
    <p:sldId id="268" r:id="rId26"/>
    <p:sldId id="316" r:id="rId27"/>
    <p:sldId id="317" r:id="rId28"/>
    <p:sldId id="318" r:id="rId29"/>
    <p:sldId id="319" r:id="rId30"/>
    <p:sldId id="355" r:id="rId31"/>
    <p:sldId id="320" r:id="rId32"/>
    <p:sldId id="356" r:id="rId33"/>
    <p:sldId id="321" r:id="rId34"/>
    <p:sldId id="322" r:id="rId35"/>
    <p:sldId id="323" r:id="rId36"/>
    <p:sldId id="269" r:id="rId37"/>
    <p:sldId id="270" r:id="rId38"/>
    <p:sldId id="324" r:id="rId39"/>
    <p:sldId id="271" r:id="rId40"/>
    <p:sldId id="325" r:id="rId41"/>
    <p:sldId id="272" r:id="rId42"/>
    <p:sldId id="326" r:id="rId43"/>
    <p:sldId id="327" r:id="rId44"/>
    <p:sldId id="328" r:id="rId45"/>
    <p:sldId id="329" r:id="rId46"/>
    <p:sldId id="357" r:id="rId47"/>
    <p:sldId id="275" r:id="rId48"/>
    <p:sldId id="276" r:id="rId49"/>
    <p:sldId id="331" r:id="rId50"/>
    <p:sldId id="358" r:id="rId51"/>
    <p:sldId id="359" r:id="rId52"/>
    <p:sldId id="332" r:id="rId53"/>
    <p:sldId id="277" r:id="rId54"/>
    <p:sldId id="278" r:id="rId55"/>
    <p:sldId id="333" r:id="rId56"/>
    <p:sldId id="279" r:id="rId57"/>
    <p:sldId id="334" r:id="rId58"/>
    <p:sldId id="360" r:id="rId59"/>
    <p:sldId id="335" r:id="rId60"/>
    <p:sldId id="336" r:id="rId61"/>
    <p:sldId id="280" r:id="rId62"/>
    <p:sldId id="337" r:id="rId63"/>
    <p:sldId id="282" r:id="rId64"/>
    <p:sldId id="283" r:id="rId65"/>
    <p:sldId id="338" r:id="rId66"/>
    <p:sldId id="340" r:id="rId67"/>
    <p:sldId id="339" r:id="rId68"/>
    <p:sldId id="341" r:id="rId69"/>
    <p:sldId id="284" r:id="rId70"/>
    <p:sldId id="342" r:id="rId71"/>
    <p:sldId id="343" r:id="rId72"/>
    <p:sldId id="285" r:id="rId73"/>
    <p:sldId id="286" r:id="rId74"/>
    <p:sldId id="344" r:id="rId75"/>
    <p:sldId id="287" r:id="rId76"/>
    <p:sldId id="347" r:id="rId77"/>
    <p:sldId id="288" r:id="rId78"/>
    <p:sldId id="345" r:id="rId79"/>
    <p:sldId id="289" r:id="rId80"/>
    <p:sldId id="346" r:id="rId81"/>
    <p:sldId id="290" r:id="rId82"/>
    <p:sldId id="291" r:id="rId83"/>
    <p:sldId id="348" r:id="rId84"/>
    <p:sldId id="349" r:id="rId85"/>
    <p:sldId id="292" r:id="rId86"/>
    <p:sldId id="350" r:id="rId87"/>
    <p:sldId id="293" r:id="rId88"/>
    <p:sldId id="351" r:id="rId89"/>
    <p:sldId id="352" r:id="rId90"/>
    <p:sldId id="361" r:id="rId91"/>
    <p:sldId id="353" r:id="rId92"/>
    <p:sldId id="354" r:id="rId93"/>
    <p:sldId id="294" r:id="rId94"/>
    <p:sldId id="295" r:id="rId95"/>
    <p:sldId id="296" r:id="rId96"/>
    <p:sldId id="297" r:id="rId97"/>
    <p:sldId id="298" r:id="rId98"/>
    <p:sldId id="299" r:id="rId99"/>
    <p:sldId id="300" r:id="rId100"/>
    <p:sldId id="301" r:id="rId101"/>
    <p:sldId id="302" r:id="rId102"/>
    <p:sldId id="303" r:id="rId103"/>
    <p:sldId id="362" r:id="rId104"/>
    <p:sldId id="363" r:id="rId105"/>
    <p:sldId id="364"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3" r:id="rId125"/>
    <p:sldId id="384" r:id="rId126"/>
    <p:sldId id="385" r:id="rId127"/>
    <p:sldId id="386" r:id="rId128"/>
    <p:sldId id="387" r:id="rId129"/>
    <p:sldId id="388" r:id="rId130"/>
    <p:sldId id="389" r:id="rId131"/>
    <p:sldId id="390" r:id="rId132"/>
    <p:sldId id="391" r:id="rId133"/>
    <p:sldId id="392" r:id="rId134"/>
    <p:sldId id="393" r:id="rId135"/>
    <p:sldId id="394" r:id="rId136"/>
    <p:sldId id="395" r:id="rId137"/>
    <p:sldId id="396" r:id="rId138"/>
    <p:sldId id="397" r:id="rId139"/>
    <p:sldId id="398" r:id="rId140"/>
    <p:sldId id="399" r:id="rId141"/>
    <p:sldId id="400" r:id="rId142"/>
    <p:sldId id="401" r:id="rId143"/>
    <p:sldId id="402" r:id="rId144"/>
    <p:sldId id="403" r:id="rId145"/>
    <p:sldId id="404" r:id="rId146"/>
    <p:sldId id="405" r:id="rId147"/>
    <p:sldId id="406" r:id="rId148"/>
    <p:sldId id="407" r:id="rId149"/>
    <p:sldId id="408" r:id="rId150"/>
    <p:sldId id="409" r:id="rId151"/>
    <p:sldId id="410" r:id="rId152"/>
    <p:sldId id="411" r:id="rId153"/>
    <p:sldId id="412" r:id="rId154"/>
    <p:sldId id="413" r:id="rId155"/>
    <p:sldId id="414" r:id="rId156"/>
    <p:sldId id="415" r:id="rId157"/>
    <p:sldId id="416" r:id="rId158"/>
    <p:sldId id="417" r:id="rId159"/>
    <p:sldId id="418" r:id="rId160"/>
    <p:sldId id="419" r:id="rId161"/>
    <p:sldId id="420" r:id="rId162"/>
    <p:sldId id="421" r:id="rId163"/>
    <p:sldId id="422" r:id="rId164"/>
    <p:sldId id="423" r:id="rId165"/>
    <p:sldId id="424" r:id="rId166"/>
    <p:sldId id="425" r:id="rId167"/>
    <p:sldId id="426" r:id="rId168"/>
    <p:sldId id="427" r:id="rId169"/>
    <p:sldId id="428" r:id="rId170"/>
    <p:sldId id="429" r:id="rId171"/>
    <p:sldId id="430" r:id="rId172"/>
    <p:sldId id="431" r:id="rId173"/>
    <p:sldId id="432" r:id="rId174"/>
    <p:sldId id="433" r:id="rId175"/>
    <p:sldId id="434" r:id="rId176"/>
    <p:sldId id="435" r:id="rId177"/>
    <p:sldId id="436" r:id="rId178"/>
    <p:sldId id="437" r:id="rId179"/>
    <p:sldId id="438" r:id="rId180"/>
    <p:sldId id="439" r:id="rId181"/>
    <p:sldId id="440" r:id="rId182"/>
    <p:sldId id="441" r:id="rId183"/>
    <p:sldId id="442" r:id="rId184"/>
    <p:sldId id="443" r:id="rId185"/>
    <p:sldId id="444" r:id="rId186"/>
    <p:sldId id="445" r:id="rId187"/>
    <p:sldId id="446" r:id="rId188"/>
    <p:sldId id="447" r:id="rId189"/>
    <p:sldId id="448" r:id="rId190"/>
    <p:sldId id="449" r:id="rId191"/>
    <p:sldId id="450" r:id="rId192"/>
    <p:sldId id="451" r:id="rId193"/>
    <p:sldId id="452" r:id="rId194"/>
    <p:sldId id="453" r:id="rId195"/>
    <p:sldId id="454" r:id="rId196"/>
    <p:sldId id="455" r:id="rId197"/>
    <p:sldId id="456" r:id="rId198"/>
    <p:sldId id="457" r:id="rId199"/>
    <p:sldId id="458" r:id="rId200"/>
    <p:sldId id="459" r:id="rId201"/>
    <p:sldId id="460" r:id="rId202"/>
    <p:sldId id="461" r:id="rId203"/>
    <p:sldId id="462" r:id="rId204"/>
    <p:sldId id="463" r:id="rId205"/>
    <p:sldId id="464" r:id="rId206"/>
    <p:sldId id="465" r:id="rId207"/>
    <p:sldId id="466" r:id="rId208"/>
    <p:sldId id="467" r:id="rId209"/>
    <p:sldId id="468" r:id="rId210"/>
    <p:sldId id="469" r:id="rId211"/>
    <p:sldId id="470" r:id="rId212"/>
    <p:sldId id="471" r:id="rId213"/>
    <p:sldId id="472" r:id="rId214"/>
    <p:sldId id="473" r:id="rId215"/>
    <p:sldId id="474" r:id="rId216"/>
    <p:sldId id="475" r:id="rId217"/>
    <p:sldId id="476" r:id="rId218"/>
    <p:sldId id="477" r:id="rId219"/>
    <p:sldId id="478" r:id="rId220"/>
    <p:sldId id="479" r:id="rId221"/>
    <p:sldId id="480" r:id="rId222"/>
    <p:sldId id="481" r:id="rId223"/>
    <p:sldId id="482" r:id="rId224"/>
    <p:sldId id="483" r:id="rId225"/>
    <p:sldId id="484" r:id="rId226"/>
    <p:sldId id="485" r:id="rId227"/>
    <p:sldId id="486" r:id="rId228"/>
    <p:sldId id="487" r:id="rId229"/>
    <p:sldId id="488" r:id="rId230"/>
    <p:sldId id="489" r:id="rId231"/>
    <p:sldId id="490" r:id="rId232"/>
    <p:sldId id="491" r:id="rId233"/>
    <p:sldId id="492" r:id="rId234"/>
    <p:sldId id="493" r:id="rId235"/>
    <p:sldId id="494" r:id="rId236"/>
    <p:sldId id="495" r:id="rId237"/>
    <p:sldId id="496" r:id="rId238"/>
    <p:sldId id="497" r:id="rId239"/>
    <p:sldId id="498" r:id="rId240"/>
    <p:sldId id="499" r:id="rId241"/>
    <p:sldId id="500" r:id="rId242"/>
    <p:sldId id="501" r:id="rId243"/>
    <p:sldId id="502" r:id="rId244"/>
    <p:sldId id="503" r:id="rId245"/>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b="1"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b="1"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Verdana" panose="020B0604030504040204" pitchFamily="34" charset="0"/>
        <a:ea typeface="+mn-ea"/>
        <a:cs typeface="+mn-cs"/>
      </a:defRPr>
    </a:lvl5pPr>
    <a:lvl6pPr marL="2286000" algn="l" defTabSz="914400" rtl="0" eaLnBrk="1" latinLnBrk="0" hangingPunct="1">
      <a:defRPr b="1" kern="1200">
        <a:solidFill>
          <a:schemeClr val="tx1"/>
        </a:solidFill>
        <a:latin typeface="Verdana" panose="020B0604030504040204" pitchFamily="34" charset="0"/>
        <a:ea typeface="+mn-ea"/>
        <a:cs typeface="+mn-cs"/>
      </a:defRPr>
    </a:lvl6pPr>
    <a:lvl7pPr marL="2743200" algn="l" defTabSz="914400" rtl="0" eaLnBrk="1" latinLnBrk="0" hangingPunct="1">
      <a:defRPr b="1" kern="1200">
        <a:solidFill>
          <a:schemeClr val="tx1"/>
        </a:solidFill>
        <a:latin typeface="Verdana" panose="020B0604030504040204" pitchFamily="34" charset="0"/>
        <a:ea typeface="+mn-ea"/>
        <a:cs typeface="+mn-cs"/>
      </a:defRPr>
    </a:lvl7pPr>
    <a:lvl8pPr marL="3200400" algn="l" defTabSz="914400" rtl="0" eaLnBrk="1" latinLnBrk="0" hangingPunct="1">
      <a:defRPr b="1" kern="1200">
        <a:solidFill>
          <a:schemeClr val="tx1"/>
        </a:solidFill>
        <a:latin typeface="Verdana" panose="020B0604030504040204" pitchFamily="34" charset="0"/>
        <a:ea typeface="+mn-ea"/>
        <a:cs typeface="+mn-cs"/>
      </a:defRPr>
    </a:lvl8pPr>
    <a:lvl9pPr marL="3657600" algn="l" defTabSz="914400" rtl="0" eaLnBrk="1" latinLnBrk="0" hangingPunct="1">
      <a:defRPr b="1"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snapToGrid="0">
      <p:cViewPr varScale="1">
        <p:scale>
          <a:sx n="74" d="100"/>
          <a:sy n="74" d="100"/>
        </p:scale>
        <p:origin x="1644" y="7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Lst>
  </p:outlineViewPr>
  <p:notesTextViewPr>
    <p:cViewPr>
      <p:scale>
        <a:sx n="100" d="100"/>
        <a:sy n="100" d="100"/>
      </p:scale>
      <p:origin x="0" y="0"/>
    </p:cViewPr>
  </p:notesTextViewPr>
  <p:sorterViewPr>
    <p:cViewPr>
      <p:scale>
        <a:sx n="66" d="100"/>
        <a:sy n="66" d="100"/>
      </p:scale>
      <p:origin x="0" y="8904"/>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tableStyles" Target="tableStyle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presProps" Target="presProps.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s>
</file>

<file path=ppt/_rels/viewProps.xml.rels><?xml version="1.0" encoding="UTF-8" standalone="yes"?>
<Relationships xmlns="http://schemas.openxmlformats.org/package/2006/relationships"><Relationship Id="rId8" Type="http://schemas.openxmlformats.org/officeDocument/2006/relationships/slide" Target="slides/slide118.xml"/><Relationship Id="rId13" Type="http://schemas.openxmlformats.org/officeDocument/2006/relationships/slide" Target="slides/slide173.xml"/><Relationship Id="rId3" Type="http://schemas.openxmlformats.org/officeDocument/2006/relationships/slide" Target="slides/slide4.xml"/><Relationship Id="rId7" Type="http://schemas.openxmlformats.org/officeDocument/2006/relationships/slide" Target="slides/slide106.xml"/><Relationship Id="rId12" Type="http://schemas.openxmlformats.org/officeDocument/2006/relationships/slide" Target="slides/slide172.xml"/><Relationship Id="rId2" Type="http://schemas.openxmlformats.org/officeDocument/2006/relationships/slide" Target="slides/slide3.xml"/><Relationship Id="rId1" Type="http://schemas.openxmlformats.org/officeDocument/2006/relationships/slide" Target="slides/slide2.xml"/><Relationship Id="rId6" Type="http://schemas.openxmlformats.org/officeDocument/2006/relationships/slide" Target="slides/slide105.xml"/><Relationship Id="rId11" Type="http://schemas.openxmlformats.org/officeDocument/2006/relationships/slide" Target="slides/slide171.xml"/><Relationship Id="rId5" Type="http://schemas.openxmlformats.org/officeDocument/2006/relationships/slide" Target="slides/slide104.xml"/><Relationship Id="rId10" Type="http://schemas.openxmlformats.org/officeDocument/2006/relationships/slide" Target="slides/slide170.xml"/><Relationship Id="rId4" Type="http://schemas.openxmlformats.org/officeDocument/2006/relationships/slide" Target="slides/slide11.xml"/><Relationship Id="rId9" Type="http://schemas.openxmlformats.org/officeDocument/2006/relationships/slide" Target="slides/slide146.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2.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75.wmf"/><Relationship Id="rId1" Type="http://schemas.openxmlformats.org/officeDocument/2006/relationships/image" Target="../media/image7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84.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98.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100.wmf"/><Relationship Id="rId1" Type="http://schemas.openxmlformats.org/officeDocument/2006/relationships/image" Target="../media/image9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05.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114.wmf"/><Relationship Id="rId1" Type="http://schemas.openxmlformats.org/officeDocument/2006/relationships/image" Target="../media/image113.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27.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32.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37.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4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77.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80.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81.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9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990600"/>
            <a:ext cx="7772400" cy="1371600"/>
          </a:xfrm>
        </p:spPr>
        <p:txBody>
          <a:bodyPr/>
          <a:lstStyle>
            <a:lvl1pPr>
              <a:defRPr sz="4000"/>
            </a:lvl1pPr>
          </a:lstStyle>
          <a:p>
            <a:pPr lvl="0"/>
            <a:r>
              <a:rPr lang="en-US" altLang="en-US" noProof="0" smtClean="0"/>
              <a:t>Click to edit Master title style</a:t>
            </a:r>
          </a:p>
        </p:txBody>
      </p:sp>
      <p:sp>
        <p:nvSpPr>
          <p:cNvPr id="5123" name="Rectangle 3"/>
          <p:cNvSpPr>
            <a:spLocks noGrp="1" noChangeArrowheads="1"/>
          </p:cNvSpPr>
          <p:nvPr>
            <p:ph type="subTitle" idx="1"/>
          </p:nvPr>
        </p:nvSpPr>
        <p:spPr>
          <a:xfrm>
            <a:off x="1447800" y="3429000"/>
            <a:ext cx="7010400" cy="1600200"/>
          </a:xfrm>
        </p:spPr>
        <p:txBody>
          <a:bodyPr/>
          <a:lstStyle>
            <a:lvl1pPr marL="0" indent="0">
              <a:buFont typeface="Wingdings" panose="05000000000000000000" pitchFamily="2" charset="2"/>
              <a:buNone/>
              <a:defRPr sz="2800"/>
            </a:lvl1pPr>
          </a:lstStyle>
          <a:p>
            <a:pPr lvl="0"/>
            <a:r>
              <a:rPr lang="en-US" altLang="en-US" noProof="0" smtClean="0"/>
              <a:t>Click to edit Master subtitle style</a:t>
            </a:r>
          </a:p>
        </p:txBody>
      </p:sp>
      <p:sp>
        <p:nvSpPr>
          <p:cNvPr id="5124" name="Rectangle 4"/>
          <p:cNvSpPr>
            <a:spLocks noGrp="1" noChangeArrowheads="1"/>
          </p:cNvSpPr>
          <p:nvPr>
            <p:ph type="dt" sz="half" idx="2"/>
          </p:nvPr>
        </p:nvSpPr>
        <p:spPr>
          <a:xfrm>
            <a:off x="685800" y="6248400"/>
            <a:ext cx="1905000" cy="457200"/>
          </a:xfrm>
        </p:spPr>
        <p:txBody>
          <a:bodyPr/>
          <a:lstStyle>
            <a:lvl1pPr>
              <a:defRPr/>
            </a:lvl1pPr>
          </a:lstStyle>
          <a:p>
            <a:endParaRPr lang="en-US" altLang="en-US"/>
          </a:p>
        </p:txBody>
      </p:sp>
      <p:sp>
        <p:nvSpPr>
          <p:cNvPr id="5126" name="Rectangle 6"/>
          <p:cNvSpPr>
            <a:spLocks noGrp="1" noChangeArrowheads="1"/>
          </p:cNvSpPr>
          <p:nvPr>
            <p:ph type="sldNum" sz="quarter" idx="4"/>
          </p:nvPr>
        </p:nvSpPr>
        <p:spPr>
          <a:xfrm>
            <a:off x="6553200" y="6248400"/>
            <a:ext cx="1905000" cy="457200"/>
          </a:xfrm>
        </p:spPr>
        <p:txBody>
          <a:bodyPr/>
          <a:lstStyle>
            <a:lvl1pPr>
              <a:defRPr/>
            </a:lvl1pPr>
          </a:lstStyle>
          <a:p>
            <a:fld id="{606D3E67-421D-4EDB-8E09-ADC7C4322CEB}" type="slidenum">
              <a:rPr lang="en-US" altLang="en-US"/>
              <a:pPr/>
              <a:t>‹#›</a:t>
            </a:fld>
            <a:endParaRPr lang="en-US" altLang="en-US"/>
          </a:p>
        </p:txBody>
      </p:sp>
      <p:sp>
        <p:nvSpPr>
          <p:cNvPr id="5127" name="AutoShape 7"/>
          <p:cNvSpPr>
            <a:spLocks noChangeArrowheads="1"/>
          </p:cNvSpPr>
          <p:nvPr/>
        </p:nvSpPr>
        <p:spPr bwMode="auto">
          <a:xfrm>
            <a:off x="685800" y="2393950"/>
            <a:ext cx="7772400" cy="109538"/>
          </a:xfrm>
          <a:custGeom>
            <a:avLst/>
            <a:gdLst>
              <a:gd name="G0" fmla="+- 618 0 0"/>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endParaRPr lang="en-US" altLang="en-US" sz="2400" b="0">
              <a:latin typeface="Times New Roman" panose="02020603050405020304" pitchFamily="18" charset="0"/>
            </a:endParaRPr>
          </a:p>
        </p:txBody>
      </p:sp>
      <p:sp>
        <p:nvSpPr>
          <p:cNvPr id="5128" name="Rectangle 8"/>
          <p:cNvSpPr>
            <a:spLocks noChangeArrowheads="1"/>
          </p:cNvSpPr>
          <p:nvPr/>
        </p:nvSpPr>
        <p:spPr bwMode="auto">
          <a:xfrm>
            <a:off x="3843338" y="6237288"/>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fld id="{9F07F4D9-60BE-4A8E-B176-B4461F36C5DB}" type="slidenum">
              <a:rPr lang="en-US" altLang="en-US" sz="2000" b="0"/>
              <a:pPr algn="ctr" eaLnBrk="1" hangingPunct="1"/>
              <a:t>‹#›</a:t>
            </a:fld>
            <a:endParaRPr lang="en-US" altLang="en-US" sz="2000" b="0"/>
          </a:p>
        </p:txBody>
      </p:sp>
      <p:sp>
        <p:nvSpPr>
          <p:cNvPr id="5129" name="AutoShape 9">
            <a:hlinkClick r:id="" action="ppaction://hlinkshowjump?jump=endshow" highlightClick="1"/>
          </p:cNvPr>
          <p:cNvSpPr>
            <a:spLocks noChangeArrowheads="1"/>
          </p:cNvSpPr>
          <p:nvPr userDrawn="1"/>
        </p:nvSpPr>
        <p:spPr bwMode="auto">
          <a:xfrm>
            <a:off x="8034338" y="6230938"/>
            <a:ext cx="468312" cy="457200"/>
          </a:xfrm>
          <a:prstGeom prst="actionButtonE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0" name="AutoShape 10">
            <a:hlinkClick r:id="" action="ppaction://hlinkshowjump?jump=nextslide" highlightClick="1"/>
          </p:cNvPr>
          <p:cNvSpPr>
            <a:spLocks noChangeArrowheads="1"/>
          </p:cNvSpPr>
          <p:nvPr userDrawn="1"/>
        </p:nvSpPr>
        <p:spPr bwMode="auto">
          <a:xfrm>
            <a:off x="7550150" y="6230938"/>
            <a:ext cx="4699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1" name="AutoShape 11">
            <a:hlinkClick r:id="" action="ppaction://hlinkshowjump?jump=previousslide" highlightClick="1"/>
          </p:cNvPr>
          <p:cNvSpPr>
            <a:spLocks noChangeArrowheads="1"/>
          </p:cNvSpPr>
          <p:nvPr userDrawn="1"/>
        </p:nvSpPr>
        <p:spPr bwMode="auto">
          <a:xfrm>
            <a:off x="7080250" y="6229350"/>
            <a:ext cx="457200" cy="458788"/>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2" name="AutoShape 12">
            <a:hlinkClick r:id="" action="ppaction://hlinkshowjump?jump=firstslide" highlightClick="1"/>
          </p:cNvPr>
          <p:cNvSpPr>
            <a:spLocks noChangeArrowheads="1"/>
          </p:cNvSpPr>
          <p:nvPr userDrawn="1"/>
        </p:nvSpPr>
        <p:spPr bwMode="auto">
          <a:xfrm>
            <a:off x="6608763" y="6230938"/>
            <a:ext cx="457200" cy="457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33" name="Picture 13" descr="askeland05349537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5800" y="152400"/>
            <a:ext cx="733425" cy="995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B309B7D7-3303-4E69-85CA-74A5125DDD2B}" type="slidenum">
              <a:rPr lang="en-US" altLang="en-US"/>
              <a:pPr/>
              <a:t>‹#›</a:t>
            </a:fld>
            <a:endParaRPr lang="en-US" altLang="en-US"/>
          </a:p>
        </p:txBody>
      </p:sp>
    </p:spTree>
    <p:extLst>
      <p:ext uri="{BB962C8B-B14F-4D97-AF65-F5344CB8AC3E}">
        <p14:creationId xmlns:p14="http://schemas.microsoft.com/office/powerpoint/2010/main" val="3870134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8987DE2A-5665-4EDB-8F3A-96FD2FAF1D21}" type="slidenum">
              <a:rPr lang="en-US" altLang="en-US"/>
              <a:pPr/>
              <a:t>‹#›</a:t>
            </a:fld>
            <a:endParaRPr lang="en-US" altLang="en-US"/>
          </a:p>
        </p:txBody>
      </p:sp>
    </p:spTree>
    <p:extLst>
      <p:ext uri="{BB962C8B-B14F-4D97-AF65-F5344CB8AC3E}">
        <p14:creationId xmlns:p14="http://schemas.microsoft.com/office/powerpoint/2010/main" val="1632091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355B2F1A-5D4D-4089-87BC-881C1A68B1C0}" type="slidenum">
              <a:rPr lang="en-US" altLang="en-US"/>
              <a:pPr/>
              <a:t>‹#›</a:t>
            </a:fld>
            <a:endParaRPr lang="en-US" altLang="en-US"/>
          </a:p>
        </p:txBody>
      </p:sp>
    </p:spTree>
    <p:extLst>
      <p:ext uri="{BB962C8B-B14F-4D97-AF65-F5344CB8AC3E}">
        <p14:creationId xmlns:p14="http://schemas.microsoft.com/office/powerpoint/2010/main" val="49060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ADE5F20D-B7F9-4490-965C-95B82070EF63}" type="slidenum">
              <a:rPr lang="en-US" altLang="en-US"/>
              <a:pPr/>
              <a:t>‹#›</a:t>
            </a:fld>
            <a:endParaRPr lang="en-US" altLang="en-US"/>
          </a:p>
        </p:txBody>
      </p:sp>
    </p:spTree>
    <p:extLst>
      <p:ext uri="{BB962C8B-B14F-4D97-AF65-F5344CB8AC3E}">
        <p14:creationId xmlns:p14="http://schemas.microsoft.com/office/powerpoint/2010/main" val="3193550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1C2D8D39-7B73-4F50-A7FB-61D0F191C2B1}" type="slidenum">
              <a:rPr lang="en-US" altLang="en-US"/>
              <a:pPr/>
              <a:t>‹#›</a:t>
            </a:fld>
            <a:endParaRPr lang="en-US" altLang="en-US"/>
          </a:p>
        </p:txBody>
      </p:sp>
    </p:spTree>
    <p:extLst>
      <p:ext uri="{BB962C8B-B14F-4D97-AF65-F5344CB8AC3E}">
        <p14:creationId xmlns:p14="http://schemas.microsoft.com/office/powerpoint/2010/main" val="86049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Slide Number Placeholder 7"/>
          <p:cNvSpPr>
            <a:spLocks noGrp="1"/>
          </p:cNvSpPr>
          <p:nvPr>
            <p:ph type="sldNum" sz="quarter" idx="11"/>
          </p:nvPr>
        </p:nvSpPr>
        <p:spPr/>
        <p:txBody>
          <a:bodyPr/>
          <a:lstStyle>
            <a:lvl1pPr>
              <a:defRPr/>
            </a:lvl1pPr>
          </a:lstStyle>
          <a:p>
            <a:fld id="{4F520FC0-B16E-451E-80E8-B5A7CA23BDFA}" type="slidenum">
              <a:rPr lang="en-US" altLang="en-US"/>
              <a:pPr/>
              <a:t>‹#›</a:t>
            </a:fld>
            <a:endParaRPr lang="en-US" altLang="en-US"/>
          </a:p>
        </p:txBody>
      </p:sp>
    </p:spTree>
    <p:extLst>
      <p:ext uri="{BB962C8B-B14F-4D97-AF65-F5344CB8AC3E}">
        <p14:creationId xmlns:p14="http://schemas.microsoft.com/office/powerpoint/2010/main" val="3444435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Slide Number Placeholder 3"/>
          <p:cNvSpPr>
            <a:spLocks noGrp="1"/>
          </p:cNvSpPr>
          <p:nvPr>
            <p:ph type="sldNum" sz="quarter" idx="11"/>
          </p:nvPr>
        </p:nvSpPr>
        <p:spPr/>
        <p:txBody>
          <a:bodyPr/>
          <a:lstStyle>
            <a:lvl1pPr>
              <a:defRPr/>
            </a:lvl1pPr>
          </a:lstStyle>
          <a:p>
            <a:fld id="{B598CF81-DDB1-4DEA-91AA-1679F3BD23DD}" type="slidenum">
              <a:rPr lang="en-US" altLang="en-US"/>
              <a:pPr/>
              <a:t>‹#›</a:t>
            </a:fld>
            <a:endParaRPr lang="en-US" altLang="en-US"/>
          </a:p>
        </p:txBody>
      </p:sp>
    </p:spTree>
    <p:extLst>
      <p:ext uri="{BB962C8B-B14F-4D97-AF65-F5344CB8AC3E}">
        <p14:creationId xmlns:p14="http://schemas.microsoft.com/office/powerpoint/2010/main" val="2946492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Slide Number Placeholder 2"/>
          <p:cNvSpPr>
            <a:spLocks noGrp="1"/>
          </p:cNvSpPr>
          <p:nvPr>
            <p:ph type="sldNum" sz="quarter" idx="11"/>
          </p:nvPr>
        </p:nvSpPr>
        <p:spPr/>
        <p:txBody>
          <a:bodyPr/>
          <a:lstStyle>
            <a:lvl1pPr>
              <a:defRPr/>
            </a:lvl1pPr>
          </a:lstStyle>
          <a:p>
            <a:fld id="{82AF67E3-57C9-440D-9178-C7E4E21AA814}" type="slidenum">
              <a:rPr lang="en-US" altLang="en-US"/>
              <a:pPr/>
              <a:t>‹#›</a:t>
            </a:fld>
            <a:endParaRPr lang="en-US" altLang="en-US"/>
          </a:p>
        </p:txBody>
      </p:sp>
    </p:spTree>
    <p:extLst>
      <p:ext uri="{BB962C8B-B14F-4D97-AF65-F5344CB8AC3E}">
        <p14:creationId xmlns:p14="http://schemas.microsoft.com/office/powerpoint/2010/main" val="3744540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599FD0F9-FAF4-4042-B11D-6A0421B4F79F}" type="slidenum">
              <a:rPr lang="en-US" altLang="en-US"/>
              <a:pPr/>
              <a:t>‹#›</a:t>
            </a:fld>
            <a:endParaRPr lang="en-US" altLang="en-US"/>
          </a:p>
        </p:txBody>
      </p:sp>
    </p:spTree>
    <p:extLst>
      <p:ext uri="{BB962C8B-B14F-4D97-AF65-F5344CB8AC3E}">
        <p14:creationId xmlns:p14="http://schemas.microsoft.com/office/powerpoint/2010/main" val="250174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00178603-563B-4725-B7E4-2F5320C3A95F}" type="slidenum">
              <a:rPr lang="en-US" altLang="en-US"/>
              <a:pPr/>
              <a:t>‹#›</a:t>
            </a:fld>
            <a:endParaRPr lang="en-US" altLang="en-US"/>
          </a:p>
        </p:txBody>
      </p:sp>
    </p:spTree>
    <p:extLst>
      <p:ext uri="{BB962C8B-B14F-4D97-AF65-F5344CB8AC3E}">
        <p14:creationId xmlns:p14="http://schemas.microsoft.com/office/powerpoint/2010/main" val="3364663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2" name="Rectangle 6"/>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a:lvl1pPr>
          </a:lstStyle>
          <a:p>
            <a:endParaRPr lang="en-US" altLang="en-US"/>
          </a:p>
        </p:txBody>
      </p:sp>
      <p:sp>
        <p:nvSpPr>
          <p:cNvPr id="4104" name="Rectangle 8"/>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a:lvl1pPr>
          </a:lstStyle>
          <a:p>
            <a:fld id="{EA7211DA-843E-4D21-8A0B-F76FF0942127}" type="slidenum">
              <a:rPr lang="en-US" altLang="en-US"/>
              <a:pPr/>
              <a:t>‹#›</a:t>
            </a:fld>
            <a:endParaRPr lang="en-US" altLang="en-US"/>
          </a:p>
        </p:txBody>
      </p:sp>
      <p:sp>
        <p:nvSpPr>
          <p:cNvPr id="4105" name="Rectangle 9"/>
          <p:cNvSpPr>
            <a:spLocks noChangeArrowheads="1"/>
          </p:cNvSpPr>
          <p:nvPr/>
        </p:nvSpPr>
        <p:spPr bwMode="auto">
          <a:xfrm>
            <a:off x="3852863" y="6253163"/>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fld id="{744A4995-72B1-43B8-8272-62205B6794A7}" type="slidenum">
              <a:rPr lang="en-US" altLang="en-US" sz="2000" b="0"/>
              <a:pPr algn="ctr" eaLnBrk="1" hangingPunct="1"/>
              <a:t>‹#›</a:t>
            </a:fld>
            <a:endParaRPr lang="en-US" altLang="en-US" sz="2000" b="0"/>
          </a:p>
        </p:txBody>
      </p:sp>
      <p:sp>
        <p:nvSpPr>
          <p:cNvPr id="4106" name="AutoShape 10">
            <a:hlinkClick r:id="" action="ppaction://hlinkshowjump?jump=endshow" highlightClick="1"/>
          </p:cNvPr>
          <p:cNvSpPr>
            <a:spLocks noChangeArrowheads="1"/>
          </p:cNvSpPr>
          <p:nvPr userDrawn="1"/>
        </p:nvSpPr>
        <p:spPr bwMode="auto">
          <a:xfrm>
            <a:off x="8034338" y="6230938"/>
            <a:ext cx="468312" cy="457200"/>
          </a:xfrm>
          <a:prstGeom prst="actionButtonE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 name="AutoShape 11">
            <a:hlinkClick r:id="" action="ppaction://hlinkshowjump?jump=nextslide" highlightClick="1"/>
          </p:cNvPr>
          <p:cNvSpPr>
            <a:spLocks noChangeArrowheads="1"/>
          </p:cNvSpPr>
          <p:nvPr userDrawn="1"/>
        </p:nvSpPr>
        <p:spPr bwMode="auto">
          <a:xfrm>
            <a:off x="7550150" y="6230938"/>
            <a:ext cx="4699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 name="AutoShape 12">
            <a:hlinkClick r:id="" action="ppaction://hlinkshowjump?jump=previousslide" highlightClick="1"/>
          </p:cNvPr>
          <p:cNvSpPr>
            <a:spLocks noChangeArrowheads="1"/>
          </p:cNvSpPr>
          <p:nvPr userDrawn="1"/>
        </p:nvSpPr>
        <p:spPr bwMode="auto">
          <a:xfrm>
            <a:off x="7080250" y="6229350"/>
            <a:ext cx="457200" cy="458788"/>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 name="AutoShape 13">
            <a:hlinkClick r:id="" action="ppaction://hlinkshowjump?jump=firstslide" highlightClick="1"/>
          </p:cNvPr>
          <p:cNvSpPr>
            <a:spLocks noChangeArrowheads="1"/>
          </p:cNvSpPr>
          <p:nvPr userDrawn="1"/>
        </p:nvSpPr>
        <p:spPr bwMode="auto">
          <a:xfrm>
            <a:off x="6608763" y="6230938"/>
            <a:ext cx="457200" cy="457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110" name="Picture 14" descr="askeland053495373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305800" y="152400"/>
            <a:ext cx="733425" cy="99536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l" rtl="0" fontAlgn="base">
        <a:spcBef>
          <a:spcPct val="0"/>
        </a:spcBef>
        <a:spcAft>
          <a:spcPct val="0"/>
        </a:spcAft>
        <a:defRPr sz="3800" kern="12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anose="020B0604030504040204" pitchFamily="34" charset="0"/>
        </a:defRPr>
      </a:lvl2pPr>
      <a:lvl3pPr algn="l" rtl="0" fontAlgn="base">
        <a:spcBef>
          <a:spcPct val="0"/>
        </a:spcBef>
        <a:spcAft>
          <a:spcPct val="0"/>
        </a:spcAft>
        <a:defRPr sz="3800">
          <a:solidFill>
            <a:schemeClr val="tx2"/>
          </a:solidFill>
          <a:latin typeface="Verdana" panose="020B0604030504040204" pitchFamily="34" charset="0"/>
        </a:defRPr>
      </a:lvl3pPr>
      <a:lvl4pPr algn="l" rtl="0" fontAlgn="base">
        <a:spcBef>
          <a:spcPct val="0"/>
        </a:spcBef>
        <a:spcAft>
          <a:spcPct val="0"/>
        </a:spcAft>
        <a:defRPr sz="3800">
          <a:solidFill>
            <a:schemeClr val="tx2"/>
          </a:solidFill>
          <a:latin typeface="Verdana" panose="020B0604030504040204" pitchFamily="34" charset="0"/>
        </a:defRPr>
      </a:lvl4pPr>
      <a:lvl5pPr algn="l" rtl="0" fontAlgn="base">
        <a:spcBef>
          <a:spcPct val="0"/>
        </a:spcBef>
        <a:spcAft>
          <a:spcPct val="0"/>
        </a:spcAft>
        <a:defRPr sz="3800">
          <a:solidFill>
            <a:schemeClr val="tx2"/>
          </a:solidFill>
          <a:latin typeface="Verdana" panose="020B0604030504040204" pitchFamily="34" charset="0"/>
        </a:defRPr>
      </a:lvl5pPr>
      <a:lvl6pPr marL="457200" algn="l" rtl="0" fontAlgn="base">
        <a:spcBef>
          <a:spcPct val="0"/>
        </a:spcBef>
        <a:spcAft>
          <a:spcPct val="0"/>
        </a:spcAft>
        <a:defRPr sz="3800">
          <a:solidFill>
            <a:schemeClr val="tx2"/>
          </a:solidFill>
          <a:latin typeface="Verdana" panose="020B0604030504040204" pitchFamily="34" charset="0"/>
        </a:defRPr>
      </a:lvl6pPr>
      <a:lvl7pPr marL="914400" algn="l" rtl="0" fontAlgn="base">
        <a:spcBef>
          <a:spcPct val="0"/>
        </a:spcBef>
        <a:spcAft>
          <a:spcPct val="0"/>
        </a:spcAft>
        <a:defRPr sz="3800">
          <a:solidFill>
            <a:schemeClr val="tx2"/>
          </a:solidFill>
          <a:latin typeface="Verdana" panose="020B0604030504040204" pitchFamily="34" charset="0"/>
        </a:defRPr>
      </a:lvl7pPr>
      <a:lvl8pPr marL="1371600" algn="l" rtl="0" fontAlgn="base">
        <a:spcBef>
          <a:spcPct val="0"/>
        </a:spcBef>
        <a:spcAft>
          <a:spcPct val="0"/>
        </a:spcAft>
        <a:defRPr sz="3800">
          <a:solidFill>
            <a:schemeClr val="tx2"/>
          </a:solidFill>
          <a:latin typeface="Verdana" panose="020B0604030504040204" pitchFamily="34" charset="0"/>
        </a:defRPr>
      </a:lvl8pPr>
      <a:lvl9pPr marL="1828800" algn="l" rtl="0" fontAlgn="base">
        <a:spcBef>
          <a:spcPct val="0"/>
        </a:spcBef>
        <a:spcAft>
          <a:spcPct val="0"/>
        </a:spcAft>
        <a:defRPr sz="3800">
          <a:solidFill>
            <a:schemeClr val="tx2"/>
          </a:solidFill>
          <a:latin typeface="Verdana" panose="020B0604030504040204" pitchFamily="34" charset="0"/>
        </a:defRPr>
      </a:lvl9pPr>
    </p:titleStyle>
    <p:bodyStyle>
      <a:lvl1pPr marL="469900" indent="-469900" algn="l" rtl="0" fontAlgn="base">
        <a:spcBef>
          <a:spcPct val="20000"/>
        </a:spcBef>
        <a:spcAft>
          <a:spcPct val="0"/>
        </a:spcAft>
        <a:buClr>
          <a:schemeClr val="accent2"/>
        </a:buClr>
        <a:buFont typeface="Wingdings" panose="05000000000000000000" pitchFamily="2" charset="2"/>
        <a:buChar char="o"/>
        <a:defRPr sz="30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anose="05000000000000000000" pitchFamily="2" charset="2"/>
        <a:buChar char="n"/>
        <a:defRPr sz="2600" kern="1200">
          <a:solidFill>
            <a:schemeClr val="tx1"/>
          </a:solidFill>
          <a:latin typeface="+mn-lt"/>
          <a:ea typeface="+mn-ea"/>
          <a:cs typeface="+mn-cs"/>
        </a:defRPr>
      </a:lvl2pPr>
      <a:lvl3pPr marL="1304925" indent="-395288" algn="l" rtl="0" fontAlgn="base">
        <a:spcBef>
          <a:spcPct val="20000"/>
        </a:spcBef>
        <a:spcAft>
          <a:spcPct val="0"/>
        </a:spcAft>
        <a:buClr>
          <a:schemeClr val="accent2"/>
        </a:buClr>
        <a:buFont typeface="Wingdings" panose="05000000000000000000" pitchFamily="2" charset="2"/>
        <a:buChar char="o"/>
        <a:defRPr sz="2300" kern="1200">
          <a:solidFill>
            <a:schemeClr val="tx1"/>
          </a:solidFill>
          <a:latin typeface="+mn-lt"/>
          <a:ea typeface="+mn-ea"/>
          <a:cs typeface="+mn-cs"/>
        </a:defRPr>
      </a:lvl3pPr>
      <a:lvl4pPr marL="1693863" indent="-387350" algn="l" rtl="0" fontAlgn="base">
        <a:spcBef>
          <a:spcPct val="20000"/>
        </a:spcBef>
        <a:spcAft>
          <a:spcPct val="0"/>
        </a:spcAft>
        <a:buClr>
          <a:schemeClr val="accent2"/>
        </a:buClr>
        <a:buFont typeface="Wingdings" panose="05000000000000000000" pitchFamily="2" charset="2"/>
        <a:buChar char="n"/>
        <a:defRPr sz="2000" kern="1200">
          <a:solidFill>
            <a:schemeClr val="tx1"/>
          </a:solidFill>
          <a:latin typeface="+mn-lt"/>
          <a:ea typeface="+mn-ea"/>
          <a:cs typeface="+mn-cs"/>
        </a:defRPr>
      </a:lvl4pPr>
      <a:lvl5pPr marL="2093913" indent="-398463" algn="l" rtl="0" fontAlgn="base">
        <a:spcBef>
          <a:spcPct val="25000"/>
        </a:spcBef>
        <a:spcAft>
          <a:spcPct val="0"/>
        </a:spcAft>
        <a:buClr>
          <a:schemeClr val="accent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22.vml"/><Relationship Id="rId4" Type="http://schemas.openxmlformats.org/officeDocument/2006/relationships/image" Target="../media/image98.wmf"/></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00.wmf"/><Relationship Id="rId5" Type="http://schemas.openxmlformats.org/officeDocument/2006/relationships/oleObject" Target="../embeddings/oleObject40.bin"/><Relationship Id="rId4" Type="http://schemas.openxmlformats.org/officeDocument/2006/relationships/image" Target="../media/image99.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05.wmf"/><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oleObject" Target="../embeddings/oleObject41.bin"/><Relationship Id="rId5" Type="http://schemas.openxmlformats.org/officeDocument/2006/relationships/image" Target="../media/image108.png"/><Relationship Id="rId4" Type="http://schemas.openxmlformats.org/officeDocument/2006/relationships/image" Target="../media/image107.png"/></Relationships>
</file>

<file path=ppt/slides/_rels/slide11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8" Type="http://schemas.openxmlformats.org/officeDocument/2006/relationships/image" Target="../media/image114.wmf"/><Relationship Id="rId3" Type="http://schemas.openxmlformats.org/officeDocument/2006/relationships/image" Target="../media/image115.png"/><Relationship Id="rId7" Type="http://schemas.openxmlformats.org/officeDocument/2006/relationships/oleObject" Target="../embeddings/oleObject43.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113.wmf"/><Relationship Id="rId5" Type="http://schemas.openxmlformats.org/officeDocument/2006/relationships/oleObject" Target="../embeddings/oleObject42.bin"/><Relationship Id="rId4" Type="http://schemas.openxmlformats.org/officeDocument/2006/relationships/image" Target="../media/image116.png"/></Relationships>
</file>

<file path=ppt/slides/_rels/slide12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oleObject" Target="../embeddings/oleObject45.bin"/><Relationship Id="rId5" Type="http://schemas.openxmlformats.org/officeDocument/2006/relationships/image" Target="../media/image127.wmf"/><Relationship Id="rId4" Type="http://schemas.openxmlformats.org/officeDocument/2006/relationships/oleObject" Target="../embeddings/oleObject44.bin"/></Relationships>
</file>

<file path=ppt/slides/_rels/slide133.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slideLayout" Target="../slideLayouts/slideLayout7.xml"/><Relationship Id="rId1" Type="http://schemas.openxmlformats.org/officeDocument/2006/relationships/vmlDrawing" Target="../drawings/vmlDrawing27.vml"/><Relationship Id="rId5" Type="http://schemas.openxmlformats.org/officeDocument/2006/relationships/image" Target="../media/image132.wmf"/><Relationship Id="rId4" Type="http://schemas.openxmlformats.org/officeDocument/2006/relationships/oleObject" Target="../embeddings/oleObject46.bin"/></Relationships>
</file>

<file path=ppt/slides/_rels/slide138.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7.xml"/><Relationship Id="rId4" Type="http://schemas.openxmlformats.org/officeDocument/2006/relationships/image" Target="../media/image136.jpe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7.xml"/><Relationship Id="rId1" Type="http://schemas.openxmlformats.org/officeDocument/2006/relationships/vmlDrawing" Target="../drawings/vmlDrawing28.vml"/><Relationship Id="rId4" Type="http://schemas.openxmlformats.org/officeDocument/2006/relationships/image" Target="../media/image137.wmf"/></Relationships>
</file>

<file path=ppt/slides/_rels/slide141.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7.xml"/><Relationship Id="rId1" Type="http://schemas.openxmlformats.org/officeDocument/2006/relationships/vmlDrawing" Target="../drawings/vmlDrawing29.vml"/><Relationship Id="rId4" Type="http://schemas.openxmlformats.org/officeDocument/2006/relationships/image" Target="../media/image142.wmf"/></Relationships>
</file>

<file path=ppt/slides/_rels/slide152.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30.vml"/><Relationship Id="rId4" Type="http://schemas.openxmlformats.org/officeDocument/2006/relationships/image" Target="../media/image177.wmf"/></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6.wmf"/><Relationship Id="rId5" Type="http://schemas.openxmlformats.org/officeDocument/2006/relationships/oleObject" Target="../embeddings/oleObject2.bin"/><Relationship Id="rId4" Type="http://schemas.openxmlformats.org/officeDocument/2006/relationships/image" Target="../media/image15.wmf"/></Relationships>
</file>

<file path=ppt/slides/_rels/slide210.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7.xml"/><Relationship Id="rId1" Type="http://schemas.openxmlformats.org/officeDocument/2006/relationships/vmlDrawing" Target="../drawings/vmlDrawing31.vml"/><Relationship Id="rId4" Type="http://schemas.openxmlformats.org/officeDocument/2006/relationships/image" Target="../media/image180.wmf"/></Relationships>
</file>

<file path=ppt/slides/_rels/slide211.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7.xml"/><Relationship Id="rId1" Type="http://schemas.openxmlformats.org/officeDocument/2006/relationships/vmlDrawing" Target="../drawings/vmlDrawing32.vml"/><Relationship Id="rId4" Type="http://schemas.openxmlformats.org/officeDocument/2006/relationships/image" Target="../media/image181.wmf"/></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7.xml"/><Relationship Id="rId1" Type="http://schemas.openxmlformats.org/officeDocument/2006/relationships/vmlDrawing" Target="../drawings/vmlDrawing33.vml"/><Relationship Id="rId4" Type="http://schemas.openxmlformats.org/officeDocument/2006/relationships/image" Target="../media/image192.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0.wmf"/><Relationship Id="rId5" Type="http://schemas.openxmlformats.org/officeDocument/2006/relationships/oleObject" Target="../embeddings/oleObject5.bin"/><Relationship Id="rId4" Type="http://schemas.openxmlformats.org/officeDocument/2006/relationships/image" Target="../media/image19.wmf"/></Relationships>
</file>

<file path=ppt/slides/_rels/slide230.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1.wmf"/><Relationship Id="rId5" Type="http://schemas.openxmlformats.org/officeDocument/2006/relationships/oleObject" Target="../embeddings/oleObject7.bin"/><Relationship Id="rId4" Type="http://schemas.openxmlformats.org/officeDocument/2006/relationships/image" Target="../media/image20.wmf"/></Relationships>
</file>

<file path=ppt/slides/_rels/slide240.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0.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6.wmf"/><Relationship Id="rId5" Type="http://schemas.openxmlformats.org/officeDocument/2006/relationships/oleObject" Target="../embeddings/oleObject10.bin"/><Relationship Id="rId4" Type="http://schemas.openxmlformats.org/officeDocument/2006/relationships/image" Target="../media/image25.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29.wmf"/></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35.wmf"/><Relationship Id="rId5" Type="http://schemas.openxmlformats.org/officeDocument/2006/relationships/oleObject" Target="../embeddings/oleObject13.bin"/><Relationship Id="rId4" Type="http://schemas.openxmlformats.org/officeDocument/2006/relationships/image" Target="../media/image34.wmf"/><Relationship Id="rId9" Type="http://schemas.openxmlformats.org/officeDocument/2006/relationships/oleObject" Target="../embeddings/oleObject15.bin"/></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40.wmf"/><Relationship Id="rId5" Type="http://schemas.openxmlformats.org/officeDocument/2006/relationships/oleObject" Target="../embeddings/oleObject17.bin"/><Relationship Id="rId4" Type="http://schemas.openxmlformats.org/officeDocument/2006/relationships/image" Target="../media/image39.w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42.wmf"/><Relationship Id="rId5" Type="http://schemas.openxmlformats.org/officeDocument/2006/relationships/oleObject" Target="../embeddings/oleObject19.bin"/><Relationship Id="rId4" Type="http://schemas.openxmlformats.org/officeDocument/2006/relationships/image" Target="../media/image41.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44.wmf"/><Relationship Id="rId5" Type="http://schemas.openxmlformats.org/officeDocument/2006/relationships/oleObject" Target="../embeddings/oleObject21.bin"/><Relationship Id="rId4" Type="http://schemas.openxmlformats.org/officeDocument/2006/relationships/image" Target="../media/image42.wmf"/></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48.wmf"/><Relationship Id="rId5" Type="http://schemas.openxmlformats.org/officeDocument/2006/relationships/oleObject" Target="../embeddings/oleObject23.bin"/><Relationship Id="rId4" Type="http://schemas.openxmlformats.org/officeDocument/2006/relationships/image" Target="../media/image47.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50.wmf"/></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55.w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27.bin"/><Relationship Id="rId7"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60.wmf"/><Relationship Id="rId5" Type="http://schemas.openxmlformats.org/officeDocument/2006/relationships/oleObject" Target="../embeddings/oleObject28.bin"/><Relationship Id="rId4" Type="http://schemas.openxmlformats.org/officeDocument/2006/relationships/image" Target="../media/image59.w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63.w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64.wmf"/></Relationships>
</file>

<file path=ppt/slides/_rels/slide6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7.xml"/><Relationship Id="rId1" Type="http://schemas.openxmlformats.org/officeDocument/2006/relationships/vmlDrawing" Target="../drawings/vmlDrawing17.vml"/><Relationship Id="rId4" Type="http://schemas.openxmlformats.org/officeDocument/2006/relationships/image" Target="../media/image66.wmf"/></Relationships>
</file>

<file path=ppt/slides/_rels/slide7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18.vml"/><Relationship Id="rId4" Type="http://schemas.openxmlformats.org/officeDocument/2006/relationships/image" Target="../media/image73.wmf"/></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75.wmf"/><Relationship Id="rId5" Type="http://schemas.openxmlformats.org/officeDocument/2006/relationships/oleObject" Target="../embeddings/oleObject35.bin"/><Relationship Id="rId4" Type="http://schemas.openxmlformats.org/officeDocument/2006/relationships/image" Target="../media/image74.wmf"/></Relationships>
</file>

<file path=ppt/slides/_rels/slide8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20.vml"/><Relationship Id="rId4" Type="http://schemas.openxmlformats.org/officeDocument/2006/relationships/image" Target="../media/image78.wm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21.vml"/><Relationship Id="rId4" Type="http://schemas.openxmlformats.org/officeDocument/2006/relationships/image" Target="../media/image84.wmf"/></Relationships>
</file>

<file path=ppt/slides/_rels/slide9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73100" y="776288"/>
            <a:ext cx="7772400" cy="1676400"/>
          </a:xfrm>
        </p:spPr>
        <p:txBody>
          <a:bodyPr/>
          <a:lstStyle/>
          <a:p>
            <a:r>
              <a:rPr lang="en-US" altLang="en-US"/>
              <a:t>The Science and Engineering of Materials </a:t>
            </a:r>
            <a:r>
              <a:rPr lang="en-US" altLang="en-US" sz="2400"/>
              <a:t>Donald R. Askeland – Pradeep P. Phulé</a:t>
            </a:r>
          </a:p>
        </p:txBody>
      </p:sp>
      <p:sp>
        <p:nvSpPr>
          <p:cNvPr id="2051" name="Rectangle 3"/>
          <p:cNvSpPr>
            <a:spLocks noGrp="1" noChangeArrowheads="1"/>
          </p:cNvSpPr>
          <p:nvPr>
            <p:ph type="subTitle" idx="1"/>
          </p:nvPr>
        </p:nvSpPr>
        <p:spPr/>
        <p:txBody>
          <a:bodyPr/>
          <a:lstStyle/>
          <a:p>
            <a:r>
              <a:rPr lang="en-US" altLang="en-US"/>
              <a:t>Atomic and Ionic Arrangements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20" name="Group 4"/>
          <p:cNvGrpSpPr>
            <a:grpSpLocks/>
          </p:cNvGrpSpPr>
          <p:nvPr/>
        </p:nvGrpSpPr>
        <p:grpSpPr bwMode="auto">
          <a:xfrm>
            <a:off x="457200" y="347663"/>
            <a:ext cx="7756525" cy="4865687"/>
            <a:chOff x="288" y="219"/>
            <a:chExt cx="5184" cy="3065"/>
          </a:xfrm>
        </p:grpSpPr>
        <p:pic>
          <p:nvPicPr>
            <p:cNvPr id="9218" name="Picture 2" descr="fig 03_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19"/>
              <a:ext cx="5184" cy="2851"/>
            </a:xfrm>
            <a:prstGeom prst="rect">
              <a:avLst/>
            </a:prstGeom>
            <a:noFill/>
            <a:extLst>
              <a:ext uri="{909E8E84-426E-40DD-AFC4-6F175D3DCCD1}">
                <a14:hiddenFill xmlns:a14="http://schemas.microsoft.com/office/drawing/2010/main">
                  <a:solidFill>
                    <a:srgbClr val="FFFFFF"/>
                  </a:solidFill>
                </a14:hiddenFill>
              </a:ext>
            </a:extLst>
          </p:spPr>
        </p:pic>
        <p:sp>
          <p:nvSpPr>
            <p:cNvPr id="9219" name="Text Box 3"/>
            <p:cNvSpPr txBox="1">
              <a:spLocks noChangeArrowheads="1"/>
            </p:cNvSpPr>
            <p:nvPr/>
          </p:nvSpPr>
          <p:spPr bwMode="auto">
            <a:xfrm>
              <a:off x="3792" y="3072"/>
              <a:ext cx="163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9221" name="Text Box 5"/>
          <p:cNvSpPr txBox="1">
            <a:spLocks noChangeArrowheads="1"/>
          </p:cNvSpPr>
          <p:nvPr/>
        </p:nvSpPr>
        <p:spPr bwMode="auto">
          <a:xfrm>
            <a:off x="490538" y="5233988"/>
            <a:ext cx="8321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3.7  Classification of materials based on the type of atomic order.</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4" name="Group 4"/>
          <p:cNvGrpSpPr>
            <a:grpSpLocks/>
          </p:cNvGrpSpPr>
          <p:nvPr/>
        </p:nvGrpSpPr>
        <p:grpSpPr bwMode="auto">
          <a:xfrm>
            <a:off x="373063" y="220663"/>
            <a:ext cx="4679950" cy="5943600"/>
            <a:chOff x="192" y="288"/>
            <a:chExt cx="2948" cy="3744"/>
          </a:xfrm>
        </p:grpSpPr>
        <p:pic>
          <p:nvPicPr>
            <p:cNvPr id="51202" name="Picture 2" descr="fig 03_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288"/>
              <a:ext cx="2804" cy="3744"/>
            </a:xfrm>
            <a:prstGeom prst="rect">
              <a:avLst/>
            </a:prstGeom>
            <a:noFill/>
            <a:extLst>
              <a:ext uri="{909E8E84-426E-40DD-AFC4-6F175D3DCCD1}">
                <a14:hiddenFill xmlns:a14="http://schemas.microsoft.com/office/drawing/2010/main">
                  <a:solidFill>
                    <a:srgbClr val="FFFFFF"/>
                  </a:solidFill>
                </a14:hiddenFill>
              </a:ext>
            </a:extLst>
          </p:spPr>
        </p:pic>
        <p:sp>
          <p:nvSpPr>
            <p:cNvPr id="51203" name="Text Box 3"/>
            <p:cNvSpPr txBox="1">
              <a:spLocks noChangeArrowheads="1"/>
            </p:cNvSpPr>
            <p:nvPr/>
          </p:nvSpPr>
          <p:spPr bwMode="auto">
            <a:xfrm rot="5400000">
              <a:off x="-532" y="1060"/>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51205" name="Text Box 5"/>
          <p:cNvSpPr txBox="1">
            <a:spLocks noChangeArrowheads="1"/>
          </p:cNvSpPr>
          <p:nvPr/>
        </p:nvSpPr>
        <p:spPr bwMode="auto">
          <a:xfrm>
            <a:off x="5105400" y="2757488"/>
            <a:ext cx="32924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3.55  Planes in a hexagonal lattice for Problem 3.58.</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8" name="Group 4"/>
          <p:cNvGrpSpPr>
            <a:grpSpLocks/>
          </p:cNvGrpSpPr>
          <p:nvPr/>
        </p:nvGrpSpPr>
        <p:grpSpPr bwMode="auto">
          <a:xfrm>
            <a:off x="568325" y="766763"/>
            <a:ext cx="7693025" cy="4483100"/>
            <a:chOff x="1008" y="248"/>
            <a:chExt cx="3829" cy="2889"/>
          </a:xfrm>
        </p:grpSpPr>
        <p:pic>
          <p:nvPicPr>
            <p:cNvPr id="52226" name="Picture 2" descr="fig 03_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 y="248"/>
              <a:ext cx="3696" cy="2889"/>
            </a:xfrm>
            <a:prstGeom prst="rect">
              <a:avLst/>
            </a:prstGeom>
            <a:noFill/>
            <a:extLst>
              <a:ext uri="{909E8E84-426E-40DD-AFC4-6F175D3DCCD1}">
                <a14:hiddenFill xmlns:a14="http://schemas.microsoft.com/office/drawing/2010/main">
                  <a:solidFill>
                    <a:srgbClr val="FFFFFF"/>
                  </a:solidFill>
                </a14:hiddenFill>
              </a:ext>
            </a:extLst>
          </p:spPr>
        </p:pic>
        <p:sp>
          <p:nvSpPr>
            <p:cNvPr id="52227" name="Text Box 3"/>
            <p:cNvSpPr txBox="1">
              <a:spLocks noChangeArrowheads="1"/>
            </p:cNvSpPr>
            <p:nvPr/>
          </p:nvSpPr>
          <p:spPr bwMode="auto">
            <a:xfrm rot="5400000">
              <a:off x="3992" y="1025"/>
              <a:ext cx="1583"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52229" name="Text Box 5"/>
          <p:cNvSpPr txBox="1">
            <a:spLocks noChangeArrowheads="1"/>
          </p:cNvSpPr>
          <p:nvPr/>
        </p:nvSpPr>
        <p:spPr bwMode="auto">
          <a:xfrm>
            <a:off x="1236663" y="5383213"/>
            <a:ext cx="58642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3.56  XRD pattern for Problem 3.107.</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2" name="Group 4"/>
          <p:cNvGrpSpPr>
            <a:grpSpLocks/>
          </p:cNvGrpSpPr>
          <p:nvPr/>
        </p:nvGrpSpPr>
        <p:grpSpPr bwMode="auto">
          <a:xfrm>
            <a:off x="771525" y="1327150"/>
            <a:ext cx="7662863" cy="4468813"/>
            <a:chOff x="384" y="249"/>
            <a:chExt cx="5030" cy="2933"/>
          </a:xfrm>
        </p:grpSpPr>
        <p:pic>
          <p:nvPicPr>
            <p:cNvPr id="53250" name="Picture 2" descr="fig 03_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49"/>
              <a:ext cx="4896" cy="2933"/>
            </a:xfrm>
            <a:prstGeom prst="rect">
              <a:avLst/>
            </a:prstGeom>
            <a:noFill/>
            <a:extLst>
              <a:ext uri="{909E8E84-426E-40DD-AFC4-6F175D3DCCD1}">
                <a14:hiddenFill xmlns:a14="http://schemas.microsoft.com/office/drawing/2010/main">
                  <a:solidFill>
                    <a:srgbClr val="FFFFFF"/>
                  </a:solidFill>
                </a14:hiddenFill>
              </a:ext>
            </a:extLst>
          </p:spPr>
        </p:pic>
        <p:sp>
          <p:nvSpPr>
            <p:cNvPr id="53251" name="Text Box 3"/>
            <p:cNvSpPr txBox="1">
              <a:spLocks noChangeArrowheads="1"/>
            </p:cNvSpPr>
            <p:nvPr/>
          </p:nvSpPr>
          <p:spPr bwMode="auto">
            <a:xfrm rot="5400000">
              <a:off x="4552" y="1009"/>
              <a:ext cx="1584"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53253" name="Text Box 5"/>
          <p:cNvSpPr txBox="1">
            <a:spLocks noChangeArrowheads="1"/>
          </p:cNvSpPr>
          <p:nvPr/>
        </p:nvSpPr>
        <p:spPr bwMode="auto">
          <a:xfrm>
            <a:off x="1500188" y="5772150"/>
            <a:ext cx="58642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3.57  XRD pattern for Problem 3.108.</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ctrTitle"/>
          </p:nvPr>
        </p:nvSpPr>
        <p:spPr>
          <a:xfrm>
            <a:off x="685800" y="685800"/>
            <a:ext cx="7772400" cy="1676400"/>
          </a:xfrm>
        </p:spPr>
        <p:txBody>
          <a:bodyPr/>
          <a:lstStyle/>
          <a:p>
            <a:r>
              <a:rPr lang="en-US" altLang="en-US"/>
              <a:t>The Science and Engineering of Materials</a:t>
            </a:r>
            <a:br>
              <a:rPr lang="en-US" altLang="en-US"/>
            </a:br>
            <a:r>
              <a:rPr lang="en-US" altLang="en-US" sz="2400"/>
              <a:t>Donald R. Askeland – Pradeep P. Phulé</a:t>
            </a:r>
          </a:p>
        </p:txBody>
      </p:sp>
      <p:sp>
        <p:nvSpPr>
          <p:cNvPr id="116739" name="Rectangle 3"/>
          <p:cNvSpPr>
            <a:spLocks noGrp="1" noChangeArrowheads="1"/>
          </p:cNvSpPr>
          <p:nvPr>
            <p:ph type="subTitle" idx="1"/>
          </p:nvPr>
        </p:nvSpPr>
        <p:spPr/>
        <p:txBody>
          <a:bodyPr/>
          <a:lstStyle/>
          <a:p>
            <a:r>
              <a:rPr lang="en-US" altLang="en-US"/>
              <a:t>Imperfections in the Atomic and Ionic Arrangements</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533400" y="304800"/>
            <a:ext cx="8001000" cy="911225"/>
          </a:xfrm>
          <a:noFill/>
          <a:ln/>
        </p:spPr>
        <p:txBody>
          <a:bodyPr/>
          <a:lstStyle/>
          <a:p>
            <a:pPr algn="ctr"/>
            <a:r>
              <a:rPr lang="en-US" altLang="en-US"/>
              <a:t>Objectives of Chapter 4</a:t>
            </a:r>
          </a:p>
        </p:txBody>
      </p:sp>
      <p:sp>
        <p:nvSpPr>
          <p:cNvPr id="117763" name="Rectangle 3"/>
          <p:cNvSpPr>
            <a:spLocks noGrp="1" noChangeArrowheads="1"/>
          </p:cNvSpPr>
          <p:nvPr>
            <p:ph type="body" idx="1"/>
          </p:nvPr>
        </p:nvSpPr>
        <p:spPr>
          <a:xfrm>
            <a:off x="525463" y="1447800"/>
            <a:ext cx="8001000" cy="2362200"/>
          </a:xfrm>
          <a:noFill/>
          <a:ln/>
        </p:spPr>
        <p:txBody>
          <a:bodyPr/>
          <a:lstStyle/>
          <a:p>
            <a:r>
              <a:rPr lang="en-US" altLang="en-US" sz="2600"/>
              <a:t>Introduce the three basic types of imperfections: point defects, line defects (or dislocations), and surface defects.</a:t>
            </a:r>
          </a:p>
          <a:p>
            <a:r>
              <a:rPr lang="en-US" altLang="en-US" sz="2600"/>
              <a:t>Explore the nature and effects of different types of defects.</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533400" y="381000"/>
            <a:ext cx="8001000" cy="792163"/>
          </a:xfrm>
          <a:noFill/>
          <a:ln/>
        </p:spPr>
        <p:txBody>
          <a:bodyPr/>
          <a:lstStyle/>
          <a:p>
            <a:pPr algn="ctr"/>
            <a:r>
              <a:rPr lang="en-US" altLang="en-US"/>
              <a:t>Chapter Outline </a:t>
            </a:r>
          </a:p>
        </p:txBody>
      </p:sp>
      <p:sp>
        <p:nvSpPr>
          <p:cNvPr id="118787" name="Rectangle 3"/>
          <p:cNvSpPr>
            <a:spLocks noGrp="1" noChangeArrowheads="1"/>
          </p:cNvSpPr>
          <p:nvPr>
            <p:ph type="body" idx="1"/>
          </p:nvPr>
        </p:nvSpPr>
        <p:spPr>
          <a:noFill/>
          <a:ln/>
        </p:spPr>
        <p:txBody>
          <a:bodyPr/>
          <a:lstStyle/>
          <a:p>
            <a:pPr marL="571500" indent="-571500">
              <a:lnSpc>
                <a:spcPct val="90000"/>
              </a:lnSpc>
            </a:pPr>
            <a:r>
              <a:rPr lang="en-US" altLang="en-US" sz="2600">
                <a:solidFill>
                  <a:schemeClr val="accent2"/>
                </a:solidFill>
              </a:rPr>
              <a:t>4.1 Point Defects</a:t>
            </a:r>
          </a:p>
          <a:p>
            <a:pPr marL="571500" indent="-571500">
              <a:lnSpc>
                <a:spcPct val="90000"/>
              </a:lnSpc>
            </a:pPr>
            <a:r>
              <a:rPr lang="en-US" altLang="en-US" sz="2600">
                <a:solidFill>
                  <a:schemeClr val="accent2"/>
                </a:solidFill>
              </a:rPr>
              <a:t>4.2 </a:t>
            </a:r>
            <a:r>
              <a:rPr lang="en-US" altLang="en-US" sz="2600">
                <a:solidFill>
                  <a:srgbClr val="3366FF"/>
                </a:solidFill>
              </a:rPr>
              <a:t>Other Point Defects</a:t>
            </a:r>
          </a:p>
          <a:p>
            <a:pPr marL="571500" indent="-571500">
              <a:lnSpc>
                <a:spcPct val="90000"/>
              </a:lnSpc>
            </a:pPr>
            <a:r>
              <a:rPr lang="en-US" altLang="en-US" sz="2600">
                <a:solidFill>
                  <a:schemeClr val="accent2"/>
                </a:solidFill>
              </a:rPr>
              <a:t>4.3 Dislocations</a:t>
            </a:r>
          </a:p>
          <a:p>
            <a:pPr marL="571500" indent="-571500">
              <a:lnSpc>
                <a:spcPct val="90000"/>
              </a:lnSpc>
            </a:pPr>
            <a:r>
              <a:rPr lang="en-US" altLang="en-US" sz="2600">
                <a:solidFill>
                  <a:schemeClr val="accent2"/>
                </a:solidFill>
              </a:rPr>
              <a:t>4.4 </a:t>
            </a:r>
            <a:r>
              <a:rPr lang="en-US" altLang="en-US" sz="2600">
                <a:solidFill>
                  <a:srgbClr val="3366FF"/>
                </a:solidFill>
              </a:rPr>
              <a:t>Observing Dislocations</a:t>
            </a:r>
          </a:p>
          <a:p>
            <a:pPr marL="571500" indent="-571500">
              <a:lnSpc>
                <a:spcPct val="90000"/>
              </a:lnSpc>
            </a:pPr>
            <a:r>
              <a:rPr lang="en-US" altLang="en-US" sz="2600">
                <a:solidFill>
                  <a:schemeClr val="accent2"/>
                </a:solidFill>
              </a:rPr>
              <a:t>4.5 Significance of Dislocations</a:t>
            </a:r>
          </a:p>
          <a:p>
            <a:pPr marL="571500" indent="-571500">
              <a:lnSpc>
                <a:spcPct val="90000"/>
              </a:lnSpc>
            </a:pPr>
            <a:r>
              <a:rPr lang="en-US" altLang="en-US" sz="2600">
                <a:solidFill>
                  <a:schemeClr val="accent2"/>
                </a:solidFill>
              </a:rPr>
              <a:t>4.6 </a:t>
            </a:r>
            <a:r>
              <a:rPr lang="en-US" altLang="en-US" sz="2600">
                <a:solidFill>
                  <a:srgbClr val="3366FF"/>
                </a:solidFill>
              </a:rPr>
              <a:t>Schmid’s Law</a:t>
            </a:r>
          </a:p>
          <a:p>
            <a:pPr marL="571500" indent="-571500">
              <a:lnSpc>
                <a:spcPct val="90000"/>
              </a:lnSpc>
            </a:pPr>
            <a:r>
              <a:rPr lang="en-US" altLang="en-US" sz="2600">
                <a:solidFill>
                  <a:schemeClr val="accent2"/>
                </a:solidFill>
              </a:rPr>
              <a:t>4.7 Influence of Crystal Structure</a:t>
            </a:r>
          </a:p>
          <a:p>
            <a:pPr marL="571500" indent="-571500">
              <a:lnSpc>
                <a:spcPct val="90000"/>
              </a:lnSpc>
            </a:pPr>
            <a:r>
              <a:rPr lang="en-US" altLang="en-US" sz="2600">
                <a:solidFill>
                  <a:schemeClr val="accent2"/>
                </a:solidFill>
              </a:rPr>
              <a:t>4.8 </a:t>
            </a:r>
            <a:r>
              <a:rPr lang="en-US" altLang="en-US" sz="2600">
                <a:solidFill>
                  <a:srgbClr val="3366FF"/>
                </a:solidFill>
              </a:rPr>
              <a:t>Surface Defects</a:t>
            </a:r>
          </a:p>
          <a:p>
            <a:pPr marL="571500" indent="-571500">
              <a:lnSpc>
                <a:spcPct val="90000"/>
              </a:lnSpc>
            </a:pPr>
            <a:r>
              <a:rPr lang="en-US" altLang="en-US" sz="2600">
                <a:solidFill>
                  <a:schemeClr val="accent2"/>
                </a:solidFill>
              </a:rPr>
              <a:t>4.9 Importance of Defects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body" idx="1"/>
          </p:nvPr>
        </p:nvSpPr>
        <p:spPr>
          <a:xfrm>
            <a:off x="533400" y="1395413"/>
            <a:ext cx="8067675" cy="4776787"/>
          </a:xfrm>
          <a:noFill/>
          <a:ln/>
        </p:spPr>
        <p:txBody>
          <a:bodyPr/>
          <a:lstStyle/>
          <a:p>
            <a:pPr>
              <a:lnSpc>
                <a:spcPct val="90000"/>
              </a:lnSpc>
            </a:pPr>
            <a:r>
              <a:rPr lang="en-US" altLang="en-US" sz="2000">
                <a:solidFill>
                  <a:schemeClr val="accent2"/>
                </a:solidFill>
              </a:rPr>
              <a:t>Point defects</a:t>
            </a:r>
            <a:r>
              <a:rPr lang="en-US" altLang="en-US" sz="2000"/>
              <a:t> - Imperfections, such as vacancies, that are located typically at one (in some cases a few) sites in the crystal.</a:t>
            </a:r>
          </a:p>
          <a:p>
            <a:pPr>
              <a:lnSpc>
                <a:spcPct val="90000"/>
              </a:lnSpc>
            </a:pPr>
            <a:r>
              <a:rPr lang="en-US" altLang="en-US" sz="2000">
                <a:solidFill>
                  <a:srgbClr val="3366FF"/>
                </a:solidFill>
              </a:rPr>
              <a:t>Extended defects</a:t>
            </a:r>
            <a:r>
              <a:rPr lang="en-US" altLang="en-US" sz="2000"/>
              <a:t> - Defects that involve several atoms/ions and thus occur over a finite volume of the crystalline material (e.g., dislocations, stacking faults, etc.).</a:t>
            </a:r>
          </a:p>
          <a:p>
            <a:pPr>
              <a:lnSpc>
                <a:spcPct val="90000"/>
              </a:lnSpc>
            </a:pPr>
            <a:r>
              <a:rPr lang="en-US" altLang="en-US" sz="2000">
                <a:solidFill>
                  <a:schemeClr val="accent2"/>
                </a:solidFill>
              </a:rPr>
              <a:t>Vacancy</a:t>
            </a:r>
            <a:r>
              <a:rPr lang="en-US" altLang="en-US" sz="2000"/>
              <a:t> - An atom or an ion missing from its regular crystallographic site.</a:t>
            </a:r>
          </a:p>
          <a:p>
            <a:pPr>
              <a:lnSpc>
                <a:spcPct val="90000"/>
              </a:lnSpc>
            </a:pPr>
            <a:r>
              <a:rPr lang="en-US" altLang="en-US" sz="2000">
                <a:solidFill>
                  <a:srgbClr val="3366FF"/>
                </a:solidFill>
              </a:rPr>
              <a:t>Interstitial defect</a:t>
            </a:r>
            <a:r>
              <a:rPr lang="en-US" altLang="en-US" sz="2000"/>
              <a:t> - A point defect produced when an atom is placed into the crystal at a site that is normally not a lattice point.</a:t>
            </a:r>
          </a:p>
          <a:p>
            <a:pPr>
              <a:lnSpc>
                <a:spcPct val="90000"/>
              </a:lnSpc>
            </a:pPr>
            <a:r>
              <a:rPr lang="en-US" altLang="en-US" sz="2000">
                <a:solidFill>
                  <a:schemeClr val="accent2"/>
                </a:solidFill>
              </a:rPr>
              <a:t>Substitutional defect</a:t>
            </a:r>
            <a:r>
              <a:rPr lang="en-US" altLang="en-US" sz="2000"/>
              <a:t> - A point defect produced when an atom is removed from a regular lattice point and replaced with a different atom, usually of a different size.</a:t>
            </a:r>
          </a:p>
        </p:txBody>
      </p:sp>
      <p:sp>
        <p:nvSpPr>
          <p:cNvPr id="119811" name="Text Box 3"/>
          <p:cNvSpPr txBox="1">
            <a:spLocks noChangeArrowheads="1"/>
          </p:cNvSpPr>
          <p:nvPr/>
        </p:nvSpPr>
        <p:spPr bwMode="auto">
          <a:xfrm>
            <a:off x="685800" y="3048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4.1                                      Point Defects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834" name="Group 2"/>
          <p:cNvGrpSpPr>
            <a:grpSpLocks/>
          </p:cNvGrpSpPr>
          <p:nvPr/>
        </p:nvGrpSpPr>
        <p:grpSpPr bwMode="auto">
          <a:xfrm>
            <a:off x="762000" y="152400"/>
            <a:ext cx="7377113" cy="4953000"/>
            <a:chOff x="624" y="214"/>
            <a:chExt cx="4647" cy="2814"/>
          </a:xfrm>
        </p:grpSpPr>
        <p:pic>
          <p:nvPicPr>
            <p:cNvPr id="120835" name="Picture 3" descr="fig 04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 y="214"/>
              <a:ext cx="4512" cy="2814"/>
            </a:xfrm>
            <a:prstGeom prst="rect">
              <a:avLst/>
            </a:prstGeom>
            <a:noFill/>
            <a:extLst>
              <a:ext uri="{909E8E84-426E-40DD-AFC4-6F175D3DCCD1}">
                <a14:hiddenFill xmlns:a14="http://schemas.microsoft.com/office/drawing/2010/main">
                  <a:solidFill>
                    <a:srgbClr val="FFFFFF"/>
                  </a:solidFill>
                </a14:hiddenFill>
              </a:ext>
            </a:extLst>
          </p:spPr>
        </p:pic>
        <p:sp>
          <p:nvSpPr>
            <p:cNvPr id="120836" name="Text Box 4"/>
            <p:cNvSpPr txBox="1">
              <a:spLocks noChangeArrowheads="1"/>
            </p:cNvSpPr>
            <p:nvPr/>
          </p:nvSpPr>
          <p:spPr bwMode="auto">
            <a:xfrm rot="5400000">
              <a:off x="4412" y="964"/>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20837" name="Text Box 5"/>
          <p:cNvSpPr txBox="1">
            <a:spLocks noChangeArrowheads="1"/>
          </p:cNvSpPr>
          <p:nvPr/>
        </p:nvSpPr>
        <p:spPr bwMode="auto">
          <a:xfrm>
            <a:off x="381000" y="5105400"/>
            <a:ext cx="8321675"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a:t>Figure 4.1  Point defects: (a)  vacancy, (b) interstitial atom, (c) small substitutional atom, (d) large substitutional atom, (e) Frenkel defect, (f) Schottky defect.  All of these defects disrupt the perfect arrangement of the surrounding atoms.</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457200" y="1752600"/>
            <a:ext cx="8399463"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concentration of vacancies in copper at room temperature (25</a:t>
            </a:r>
            <a:r>
              <a:rPr lang="en-US" altLang="en-US" sz="2000" b="0" baseline="40000"/>
              <a:t>o</a:t>
            </a:r>
            <a:r>
              <a:rPr lang="en-US" altLang="en-US" sz="2000" b="0"/>
              <a:t>C). What temperature will be needed to heat treat copper such that the concentration of vacancies produced will be 1000 times more than the equilibrium concentration of vacancies at room temperature? Assume that 20,000 cal are required to produce a mole of vacancies in copper.</a:t>
            </a:r>
          </a:p>
          <a:p>
            <a:pPr>
              <a:spcBef>
                <a:spcPct val="50000"/>
              </a:spcBef>
            </a:pPr>
            <a:r>
              <a:rPr lang="en-US" altLang="en-US" sz="2000" b="0">
                <a:solidFill>
                  <a:schemeClr val="accent2"/>
                </a:solidFill>
              </a:rPr>
              <a:t>Example 4.1 SOLUTION</a:t>
            </a:r>
          </a:p>
          <a:p>
            <a:pPr>
              <a:spcBef>
                <a:spcPct val="50000"/>
              </a:spcBef>
            </a:pPr>
            <a:r>
              <a:rPr lang="en-US" altLang="en-US" sz="2000" b="0"/>
              <a:t>The lattice parameter of FCC copper is 0.36151 nm. The basis is 1, therefore, the number of copper atoms, or lattice points, per cm</a:t>
            </a:r>
            <a:r>
              <a:rPr lang="en-US" altLang="en-US" sz="2000" b="0" baseline="30000"/>
              <a:t>3</a:t>
            </a:r>
            <a:r>
              <a:rPr lang="en-US" altLang="en-US" sz="2000" b="0"/>
              <a:t> is:</a:t>
            </a:r>
          </a:p>
        </p:txBody>
      </p:sp>
      <p:sp>
        <p:nvSpPr>
          <p:cNvPr id="121859" name="Text Box 3"/>
          <p:cNvSpPr txBox="1">
            <a:spLocks noChangeArrowheads="1"/>
          </p:cNvSpPr>
          <p:nvPr/>
        </p:nvSpPr>
        <p:spPr bwMode="auto">
          <a:xfrm>
            <a:off x="576263" y="271463"/>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4.1                                                The Effect of Temperature on                    Vacancy Concentrations</a:t>
            </a:r>
          </a:p>
        </p:txBody>
      </p:sp>
      <p:graphicFrame>
        <p:nvGraphicFramePr>
          <p:cNvPr id="121860" name="Object 4"/>
          <p:cNvGraphicFramePr>
            <a:graphicFrameLocks noChangeAspect="1"/>
          </p:cNvGraphicFramePr>
          <p:nvPr/>
        </p:nvGraphicFramePr>
        <p:xfrm>
          <a:off x="977900" y="5181600"/>
          <a:ext cx="7494588" cy="890588"/>
        </p:xfrm>
        <a:graphic>
          <a:graphicData uri="http://schemas.openxmlformats.org/presentationml/2006/ole">
            <mc:AlternateContent xmlns:mc="http://schemas.openxmlformats.org/markup-compatibility/2006">
              <mc:Choice xmlns:v="urn:schemas-microsoft-com:vml" Requires="v">
                <p:oleObj spid="_x0000_s121861" name="Equation" r:id="rId3" imgW="3632040" imgH="431640" progId="Equation.3">
                  <p:embed/>
                </p:oleObj>
              </mc:Choice>
              <mc:Fallback>
                <p:oleObj name="Equation" r:id="rId3" imgW="3632040" imgH="43164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7900" y="5181600"/>
                        <a:ext cx="7494588" cy="890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nvSpPr>
        <p:spPr bwMode="auto">
          <a:xfrm>
            <a:off x="457200" y="228600"/>
            <a:ext cx="7696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4.1 SOLUTION (Continued)</a:t>
            </a:r>
          </a:p>
          <a:p>
            <a:endParaRPr lang="en-US" altLang="en-US" sz="2000" b="0"/>
          </a:p>
          <a:p>
            <a:r>
              <a:rPr lang="en-US" altLang="en-US" sz="2000" b="0"/>
              <a:t>At room temperature, T = 25 + 273 = 298 K:</a:t>
            </a:r>
          </a:p>
        </p:txBody>
      </p:sp>
      <p:graphicFrame>
        <p:nvGraphicFramePr>
          <p:cNvPr id="122883" name="Object 3"/>
          <p:cNvGraphicFramePr>
            <a:graphicFrameLocks noChangeAspect="1"/>
          </p:cNvGraphicFramePr>
          <p:nvPr/>
        </p:nvGraphicFramePr>
        <p:xfrm>
          <a:off x="533400" y="1219200"/>
          <a:ext cx="7204075" cy="2857500"/>
        </p:xfrm>
        <a:graphic>
          <a:graphicData uri="http://schemas.openxmlformats.org/presentationml/2006/ole">
            <mc:AlternateContent xmlns:mc="http://schemas.openxmlformats.org/markup-compatibility/2006">
              <mc:Choice xmlns:v="urn:schemas-microsoft-com:vml" Requires="v">
                <p:oleObj spid="_x0000_s122886" name="Equation" r:id="rId3" imgW="3682800" imgH="1460160" progId="Equation.3">
                  <p:embed/>
                </p:oleObj>
              </mc:Choice>
              <mc:Fallback>
                <p:oleObj name="Equation" r:id="rId3" imgW="3682800" imgH="146016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219200"/>
                        <a:ext cx="7204075" cy="285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2884" name="Rectangle 4"/>
          <p:cNvSpPr>
            <a:spLocks noChangeArrowheads="1"/>
          </p:cNvSpPr>
          <p:nvPr/>
        </p:nvSpPr>
        <p:spPr bwMode="auto">
          <a:xfrm>
            <a:off x="609600" y="4191000"/>
            <a:ext cx="7315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0"/>
              <a:t>We could do this by heating the copper to a temperature at which this number of vacancies forms:</a:t>
            </a:r>
          </a:p>
        </p:txBody>
      </p:sp>
      <p:graphicFrame>
        <p:nvGraphicFramePr>
          <p:cNvPr id="122885" name="Object 5"/>
          <p:cNvGraphicFramePr>
            <a:graphicFrameLocks noChangeAspect="1"/>
          </p:cNvGraphicFramePr>
          <p:nvPr/>
        </p:nvGraphicFramePr>
        <p:xfrm>
          <a:off x="723900" y="4800600"/>
          <a:ext cx="7086600" cy="1376363"/>
        </p:xfrm>
        <a:graphic>
          <a:graphicData uri="http://schemas.openxmlformats.org/presentationml/2006/ole">
            <mc:AlternateContent xmlns:mc="http://schemas.openxmlformats.org/markup-compatibility/2006">
              <mc:Choice xmlns:v="urn:schemas-microsoft-com:vml" Requires="v">
                <p:oleObj spid="_x0000_s122887" name="Equation" r:id="rId5" imgW="3530520" imgH="685800" progId="Equation.3">
                  <p:embed/>
                </p:oleObj>
              </mc:Choice>
              <mc:Fallback>
                <p:oleObj name="Equation" r:id="rId5" imgW="3530520" imgH="6858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00" y="4800600"/>
                        <a:ext cx="7086600" cy="1376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026"/>
          <p:cNvSpPr>
            <a:spLocks noChangeArrowheads="1"/>
          </p:cNvSpPr>
          <p:nvPr/>
        </p:nvSpPr>
        <p:spPr bwMode="auto">
          <a:xfrm>
            <a:off x="566738" y="2038350"/>
            <a:ext cx="8001000" cy="313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Amorphous materials</a:t>
            </a:r>
            <a:r>
              <a:rPr lang="en-US" altLang="en-US" sz="2000" b="0">
                <a:latin typeface="Verdana" panose="020B0604030504040204" pitchFamily="34" charset="0"/>
              </a:rPr>
              <a:t> - Materials, including glasses, that have no long-range order, or crystal structure.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Glasses</a:t>
            </a:r>
            <a:r>
              <a:rPr lang="en-US" altLang="en-US" sz="2000" b="0">
                <a:latin typeface="Verdana" panose="020B0604030504040204" pitchFamily="34" charset="0"/>
              </a:rPr>
              <a:t> - Solid, non-crystalline materials (typically derived from the molten state) that have only short-range atomic order.</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Glass-ceramics</a:t>
            </a:r>
            <a:r>
              <a:rPr lang="en-US" altLang="en-US" sz="2000" b="0">
                <a:latin typeface="Verdana" panose="020B0604030504040204" pitchFamily="34" charset="0"/>
              </a:rPr>
              <a:t> - A family of materials typically derived from molten inorganic glasses and processed into crystalline materials with very fine grain size and improved mechanical properties.</a:t>
            </a:r>
          </a:p>
        </p:txBody>
      </p:sp>
      <p:sp>
        <p:nvSpPr>
          <p:cNvPr id="62467" name="Text Box 1027"/>
          <p:cNvSpPr txBox="1">
            <a:spLocks noChangeArrowheads="1"/>
          </p:cNvSpPr>
          <p:nvPr/>
        </p:nvSpPr>
        <p:spPr bwMode="auto">
          <a:xfrm>
            <a:off x="644525" y="330200"/>
            <a:ext cx="7620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3.2                                 Amorphous Materials: Principles and Technological Applications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457200" y="1752600"/>
            <a:ext cx="8399463"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number of vacancies needed for a BCC iron crystal to have a density of 7.87 g/cm</a:t>
            </a:r>
            <a:r>
              <a:rPr lang="en-US" altLang="en-US" sz="2000" b="0" baseline="30000"/>
              <a:t>3</a:t>
            </a:r>
            <a:r>
              <a:rPr lang="en-US" altLang="en-US" sz="2000" b="0"/>
              <a:t>. The lattice parameter of the iron is 2.866 </a:t>
            </a:r>
            <a:r>
              <a:rPr lang="en-US" altLang="en-US" sz="2000">
                <a:sym typeface="Symbol" panose="05050102010706020507" pitchFamily="18" charset="2"/>
              </a:rPr>
              <a:t></a:t>
            </a:r>
            <a:r>
              <a:rPr lang="en-US" altLang="en-US" sz="2000" b="0"/>
              <a:t> 10</a:t>
            </a:r>
            <a:r>
              <a:rPr lang="en-US" altLang="en-US" sz="2000" b="0" baseline="30000"/>
              <a:t>-8</a:t>
            </a:r>
            <a:r>
              <a:rPr lang="en-US" altLang="en-US" sz="2000" b="0"/>
              <a:t> cm.</a:t>
            </a:r>
          </a:p>
          <a:p>
            <a:pPr>
              <a:spcBef>
                <a:spcPct val="50000"/>
              </a:spcBef>
            </a:pPr>
            <a:r>
              <a:rPr lang="en-US" altLang="en-US" sz="2000" b="0">
                <a:solidFill>
                  <a:schemeClr val="accent2"/>
                </a:solidFill>
              </a:rPr>
              <a:t>Example 4.2 SOLUTION</a:t>
            </a:r>
          </a:p>
          <a:p>
            <a:pPr>
              <a:spcBef>
                <a:spcPct val="50000"/>
              </a:spcBef>
            </a:pPr>
            <a:r>
              <a:rPr lang="en-US" altLang="en-US" sz="2000" b="0"/>
              <a:t>The expected theoretical density of iron can be calculated from the lattice parameter and the atomic mass.</a:t>
            </a:r>
          </a:p>
        </p:txBody>
      </p:sp>
      <p:sp>
        <p:nvSpPr>
          <p:cNvPr id="123907"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4.2                                          Vacancy Concentrations in Iron</a:t>
            </a:r>
          </a:p>
        </p:txBody>
      </p:sp>
      <p:pic>
        <p:nvPicPr>
          <p:cNvPr id="1239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038600"/>
            <a:ext cx="8077200" cy="81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533400" y="457200"/>
            <a:ext cx="7620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4.2 SOLUTION (Continued)</a:t>
            </a:r>
          </a:p>
          <a:p>
            <a:endParaRPr lang="en-US" altLang="en-US" sz="2000" b="0"/>
          </a:p>
          <a:p>
            <a:r>
              <a:rPr lang="en-US" altLang="en-US" sz="2000" b="0"/>
              <a:t>Let’s calculate the number of iron atoms and vacancies that would be present in each unit cell for the required density of 7.87 g/cm</a:t>
            </a:r>
            <a:r>
              <a:rPr lang="en-US" altLang="en-US" sz="2000" b="0" baseline="30000"/>
              <a:t>3</a:t>
            </a:r>
            <a:r>
              <a:rPr lang="en-US" altLang="en-US" sz="2000" b="0"/>
              <a:t>:</a:t>
            </a:r>
          </a:p>
        </p:txBody>
      </p:sp>
      <p:pic>
        <p:nvPicPr>
          <p:cNvPr id="1249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209800"/>
            <a:ext cx="7767638"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9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5334000"/>
            <a:ext cx="7038975"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933" name="Rectangle 5"/>
          <p:cNvSpPr>
            <a:spLocks noChangeArrowheads="1"/>
          </p:cNvSpPr>
          <p:nvPr/>
        </p:nvSpPr>
        <p:spPr bwMode="auto">
          <a:xfrm>
            <a:off x="609600" y="4343400"/>
            <a:ext cx="7696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Or, there should be 2.00 – 1.9971 = 0.0029 vacancies per unit cell. The number of vacancies per cm</a:t>
            </a:r>
            <a:r>
              <a:rPr lang="en-US" altLang="en-US" sz="2000" b="0" baseline="30000"/>
              <a:t>3</a:t>
            </a:r>
            <a:r>
              <a:rPr lang="en-US" altLang="en-US" sz="2000" b="0"/>
              <a:t> is: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609600" y="1371600"/>
            <a:ext cx="79248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In FCC iron, carbon atoms are located at </a:t>
            </a:r>
            <a:r>
              <a:rPr lang="en-US" altLang="en-US" sz="2000" b="0" i="1"/>
              <a:t>octahedral</a:t>
            </a:r>
            <a:r>
              <a:rPr lang="en-US" altLang="en-US" sz="2000" b="0"/>
              <a:t> sites at the center of each edge of the unit cell (1/2, 0, 0) and at the center of the unit cell (1/2, 1/2, 1/2). In BCC iron, carbon atoms enter tetrahedral sites, such as 1/4, 1/2, 0. The lattice parameter is 0.3571 nm for FCC iron and 0.2866 nm for BCC iron. Assume that carbon atoms have a radius of 0.071 nm. (1) Would we expect a greater distortion of the crystal by an interstitial carbon atom in FCC or BCC iron? (2) What would be the atomic percentage of carbon in each type of iron if all the interstitial sites were filled?</a:t>
            </a:r>
          </a:p>
        </p:txBody>
      </p:sp>
      <p:sp>
        <p:nvSpPr>
          <p:cNvPr id="125955" name="Text Box 3"/>
          <p:cNvSpPr txBox="1">
            <a:spLocks noChangeArrowheads="1"/>
          </p:cNvSpPr>
          <p:nvPr/>
        </p:nvSpPr>
        <p:spPr bwMode="auto">
          <a:xfrm>
            <a:off x="533400" y="304800"/>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4.3                                                Sites for Carbon in Iron</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6978" name="Group 2"/>
          <p:cNvGrpSpPr>
            <a:grpSpLocks/>
          </p:cNvGrpSpPr>
          <p:nvPr/>
        </p:nvGrpSpPr>
        <p:grpSpPr bwMode="auto">
          <a:xfrm>
            <a:off x="1066800" y="152400"/>
            <a:ext cx="6754813" cy="4616450"/>
            <a:chOff x="540" y="270"/>
            <a:chExt cx="4356" cy="3088"/>
          </a:xfrm>
        </p:grpSpPr>
        <p:pic>
          <p:nvPicPr>
            <p:cNvPr id="126979" name="Picture 3" descr="fig 04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 y="270"/>
              <a:ext cx="4128" cy="3067"/>
            </a:xfrm>
            <a:prstGeom prst="rect">
              <a:avLst/>
            </a:prstGeom>
            <a:noFill/>
            <a:extLst>
              <a:ext uri="{909E8E84-426E-40DD-AFC4-6F175D3DCCD1}">
                <a14:hiddenFill xmlns:a14="http://schemas.microsoft.com/office/drawing/2010/main">
                  <a:solidFill>
                    <a:srgbClr val="FFFFFF"/>
                  </a:solidFill>
                </a14:hiddenFill>
              </a:ext>
            </a:extLst>
          </p:spPr>
        </p:pic>
        <p:sp>
          <p:nvSpPr>
            <p:cNvPr id="126980" name="Text Box 4"/>
            <p:cNvSpPr txBox="1">
              <a:spLocks noChangeArrowheads="1"/>
            </p:cNvSpPr>
            <p:nvPr/>
          </p:nvSpPr>
          <p:spPr bwMode="auto">
            <a:xfrm rot="5400000">
              <a:off x="-143" y="2457"/>
              <a:ext cx="1584" cy="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26981" name="Text Box 5"/>
          <p:cNvSpPr txBox="1">
            <a:spLocks noChangeArrowheads="1"/>
          </p:cNvSpPr>
          <p:nvPr/>
        </p:nvSpPr>
        <p:spPr bwMode="auto">
          <a:xfrm>
            <a:off x="457200" y="4724400"/>
            <a:ext cx="80772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4.2 (a)  The location of the ¼, ½, 0 interstitial site in BCC metals, showing the arrangement of the normal atoms and the interstitial atom (b) ½, 0, 0 site in FCC metals, (for Example 4.3). (c) Edge centers and cube centers are some of the interstitial sites in the FCC structure (Example 4.3).</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533400" y="457200"/>
            <a:ext cx="7696200" cy="139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900" b="0">
                <a:solidFill>
                  <a:schemeClr val="accent2"/>
                </a:solidFill>
              </a:rPr>
              <a:t>Example 4.3 SOLUTION</a:t>
            </a:r>
          </a:p>
          <a:p>
            <a:pPr>
              <a:spcBef>
                <a:spcPct val="50000"/>
              </a:spcBef>
            </a:pPr>
            <a:r>
              <a:rPr lang="en-US" altLang="en-US" sz="1900" b="0"/>
              <a:t>1. We could calculate the size of the interstitial site at the 1/4, 1/2, 0 location with the help of Figure 4.2(a). The radius </a:t>
            </a:r>
            <a:r>
              <a:rPr lang="en-US" altLang="en-US" sz="1900" b="0" i="1"/>
              <a:t>R</a:t>
            </a:r>
            <a:r>
              <a:rPr lang="en-US" altLang="en-US" sz="1900" b="0" baseline="-25000"/>
              <a:t>BCC</a:t>
            </a:r>
            <a:r>
              <a:rPr lang="en-US" altLang="en-US" sz="1900" b="0"/>
              <a:t> of the iron atom is:</a:t>
            </a:r>
          </a:p>
        </p:txBody>
      </p:sp>
      <p:pic>
        <p:nvPicPr>
          <p:cNvPr id="1280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905000"/>
            <a:ext cx="5867400"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3429000"/>
            <a:ext cx="494347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4267200"/>
            <a:ext cx="538162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6" name="Rectangle 6"/>
          <p:cNvSpPr>
            <a:spLocks noChangeArrowheads="1"/>
          </p:cNvSpPr>
          <p:nvPr/>
        </p:nvSpPr>
        <p:spPr bwMode="auto">
          <a:xfrm>
            <a:off x="533400" y="2971800"/>
            <a:ext cx="4435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0"/>
              <a:t>From Figure 4.2(a), we find that:</a:t>
            </a:r>
          </a:p>
        </p:txBody>
      </p:sp>
      <p:grpSp>
        <p:nvGrpSpPr>
          <p:cNvPr id="128007" name="Group 7"/>
          <p:cNvGrpSpPr>
            <a:grpSpLocks/>
          </p:cNvGrpSpPr>
          <p:nvPr/>
        </p:nvGrpSpPr>
        <p:grpSpPr bwMode="auto">
          <a:xfrm>
            <a:off x="685800" y="4800600"/>
            <a:ext cx="7467600" cy="1311275"/>
            <a:chOff x="432" y="3024"/>
            <a:chExt cx="4704" cy="826"/>
          </a:xfrm>
        </p:grpSpPr>
        <p:sp>
          <p:nvSpPr>
            <p:cNvPr id="128008" name="Rectangle 8"/>
            <p:cNvSpPr>
              <a:spLocks noChangeArrowheads="1"/>
            </p:cNvSpPr>
            <p:nvPr/>
          </p:nvSpPr>
          <p:spPr bwMode="auto">
            <a:xfrm>
              <a:off x="432" y="3024"/>
              <a:ext cx="4704"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For FCC iron, the interstitial site such as the 1/2, 0, 0 lies along        directions. Thus, the radius of the iron atom and the radius of the interstitial site are [Figure 4.2(b)]:</a:t>
              </a:r>
            </a:p>
          </p:txBody>
        </p:sp>
        <p:graphicFrame>
          <p:nvGraphicFramePr>
            <p:cNvPr id="128009" name="Object 9"/>
            <p:cNvGraphicFramePr>
              <a:graphicFrameLocks noChangeAspect="1"/>
            </p:cNvGraphicFramePr>
            <p:nvPr/>
          </p:nvGraphicFramePr>
          <p:xfrm>
            <a:off x="1296" y="3264"/>
            <a:ext cx="384" cy="212"/>
          </p:xfrm>
          <a:graphic>
            <a:graphicData uri="http://schemas.openxmlformats.org/presentationml/2006/ole">
              <mc:AlternateContent xmlns:mc="http://schemas.openxmlformats.org/markup-compatibility/2006">
                <mc:Choice xmlns:v="urn:schemas-microsoft-com:vml" Requires="v">
                  <p:oleObj spid="_x0000_s128010" name="Equation" r:id="rId6" imgW="368280" imgH="203040" progId="Equation.3">
                    <p:embed/>
                  </p:oleObj>
                </mc:Choice>
                <mc:Fallback>
                  <p:oleObj name="Equation" r:id="rId6" imgW="368280" imgH="20304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6" y="3264"/>
                          <a:ext cx="384"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ChangeArrowheads="1"/>
          </p:cNvSpPr>
          <p:nvPr/>
        </p:nvSpPr>
        <p:spPr bwMode="auto">
          <a:xfrm>
            <a:off x="457200" y="381000"/>
            <a:ext cx="7696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900" b="0">
                <a:solidFill>
                  <a:schemeClr val="accent2"/>
                </a:solidFill>
              </a:rPr>
              <a:t>Example 4.3 SOLUTION (Continued)</a:t>
            </a:r>
            <a:endParaRPr lang="en-US" altLang="en-US" sz="1900" b="0"/>
          </a:p>
        </p:txBody>
      </p:sp>
      <p:pic>
        <p:nvPicPr>
          <p:cNvPr id="129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838200"/>
            <a:ext cx="5610225"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9028" name="Rectangle 4"/>
          <p:cNvSpPr>
            <a:spLocks noChangeArrowheads="1"/>
          </p:cNvSpPr>
          <p:nvPr/>
        </p:nvSpPr>
        <p:spPr bwMode="auto">
          <a:xfrm>
            <a:off x="533400" y="3200400"/>
            <a:ext cx="8001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interstitial site in the BCC iron is smaller than the interstitial site in the FCC iron. Although both are smaller than the carbon atom, carbon distorts the BCC crystal structure more than the FCC crystal. As a result, fewer carbon atoms are expected to enter interstitial positions in BCC iron than in FCC iron.</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ChangeArrowheads="1"/>
          </p:cNvSpPr>
          <p:nvPr/>
        </p:nvSpPr>
        <p:spPr bwMode="auto">
          <a:xfrm>
            <a:off x="609600" y="457200"/>
            <a:ext cx="7848600" cy="240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1900" b="0">
                <a:solidFill>
                  <a:schemeClr val="accent2"/>
                </a:solidFill>
                <a:latin typeface="Verdana" panose="020B0604030504040204" pitchFamily="34" charset="0"/>
              </a:rPr>
              <a:t>Example 4.3 SOLUTION (Continued)</a:t>
            </a:r>
            <a:endParaRPr lang="en-US" altLang="en-US" sz="1900" b="0">
              <a:latin typeface="Verdana" panose="020B0604030504040204" pitchFamily="34" charset="0"/>
            </a:endParaRPr>
          </a:p>
          <a:p>
            <a:pPr>
              <a:spcBef>
                <a:spcPct val="50000"/>
              </a:spcBef>
            </a:pPr>
            <a:r>
              <a:rPr lang="en-US" altLang="en-US" sz="1900" b="0">
                <a:latin typeface="Verdana" panose="020B0604030504040204" pitchFamily="34" charset="0"/>
              </a:rPr>
              <a:t>2. We can find a total of 24 interstitial sites of the type 1/4, 1/2, 0; however, since each site is located at a face of the unit cell, only half of each site belongs uniquely to a single cell. Thus:                                                                              (24 sites)(1/2) = 12 interstitial sites per unit cell</a:t>
            </a:r>
          </a:p>
          <a:p>
            <a:pPr>
              <a:spcBef>
                <a:spcPct val="50000"/>
              </a:spcBef>
            </a:pPr>
            <a:r>
              <a:rPr lang="en-US" altLang="en-US" sz="1900" b="0">
                <a:latin typeface="Verdana" panose="020B0604030504040204" pitchFamily="34" charset="0"/>
              </a:rPr>
              <a:t>    Atomic percentage of carbon in BCC iron would be:</a:t>
            </a:r>
          </a:p>
        </p:txBody>
      </p:sp>
      <p:pic>
        <p:nvPicPr>
          <p:cNvPr id="130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048000"/>
            <a:ext cx="6076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5410200"/>
            <a:ext cx="5972175"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053" name="Rectangle 5"/>
          <p:cNvSpPr>
            <a:spLocks noChangeArrowheads="1"/>
          </p:cNvSpPr>
          <p:nvPr/>
        </p:nvSpPr>
        <p:spPr bwMode="auto">
          <a:xfrm>
            <a:off x="609600" y="4267200"/>
            <a:ext cx="7924800"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900" b="0"/>
              <a:t>In FCC iron, the number of octahedral interstitial sites is:         (12 edges) (1/4)  + 1 center = 4 interstitial sites per unit cell</a:t>
            </a:r>
          </a:p>
          <a:p>
            <a:pPr>
              <a:spcBef>
                <a:spcPct val="50000"/>
              </a:spcBef>
            </a:pPr>
            <a:r>
              <a:rPr lang="en-US" altLang="en-US" sz="1900" b="0"/>
              <a:t>Atomic percentage of carbon in BCC iron would be:</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457200" y="1143000"/>
            <a:ext cx="8399463" cy="500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900" b="0"/>
              <a:t>Three separate samples of germanium (Ge) crystals contain small concentrations of either silicon (Si), arsenic (As), or boron (B) as dopants. Based on the valence of these elements, what type of semiconductivity is expected from these materials? Assume that these elements will occupy Ge sites.</a:t>
            </a:r>
          </a:p>
          <a:p>
            <a:pPr>
              <a:spcBef>
                <a:spcPct val="50000"/>
              </a:spcBef>
            </a:pPr>
            <a:r>
              <a:rPr lang="en-US" altLang="en-US" sz="1900" b="0">
                <a:solidFill>
                  <a:schemeClr val="accent2"/>
                </a:solidFill>
              </a:rPr>
              <a:t>Example 4.4 SOLUTION</a:t>
            </a:r>
          </a:p>
          <a:p>
            <a:pPr>
              <a:spcBef>
                <a:spcPct val="50000"/>
              </a:spcBef>
            </a:pPr>
            <a:r>
              <a:rPr lang="en-US" altLang="en-US" sz="1900" b="0"/>
              <a:t>	When Si is added to Ge, silicon atoms can form four bonds with neighboring Ge atoms. As a result, there is no need to donate or accept an electron. The resultant material then does not show either ‘‘</a:t>
            </a:r>
            <a:r>
              <a:rPr lang="en-US" altLang="en-US" sz="1900" b="0" i="1"/>
              <a:t>n</a:t>
            </a:r>
            <a:r>
              <a:rPr lang="en-US" altLang="en-US" sz="1900" b="0"/>
              <a:t>-type’’ or ‘‘</a:t>
            </a:r>
            <a:r>
              <a:rPr lang="en-US" altLang="en-US" sz="1900" b="0" i="1"/>
              <a:t>p</a:t>
            </a:r>
            <a:r>
              <a:rPr lang="en-US" altLang="en-US" sz="1900" b="0"/>
              <a:t>-type’’ conductivity. </a:t>
            </a:r>
          </a:p>
          <a:p>
            <a:pPr>
              <a:spcBef>
                <a:spcPct val="50000"/>
              </a:spcBef>
            </a:pPr>
            <a:r>
              <a:rPr lang="en-US" altLang="en-US" sz="1900" b="0"/>
              <a:t>	When we add As, we expect </a:t>
            </a:r>
            <a:r>
              <a:rPr lang="en-US" altLang="en-US" sz="1900" b="0" i="1"/>
              <a:t>n</a:t>
            </a:r>
            <a:r>
              <a:rPr lang="en-US" altLang="en-US" sz="1900" b="0"/>
              <a:t>-type conductivity since each As atom brings in five valence electrons. </a:t>
            </a:r>
          </a:p>
          <a:p>
            <a:pPr>
              <a:spcBef>
                <a:spcPct val="50000"/>
              </a:spcBef>
            </a:pPr>
            <a:r>
              <a:rPr lang="en-US" altLang="en-US" sz="1900" b="0"/>
              <a:t>	When we add small concentrations of B to Ge we expect </a:t>
            </a:r>
            <a:r>
              <a:rPr lang="en-US" altLang="en-US" sz="1900" b="0" i="1"/>
              <a:t>p</a:t>
            </a:r>
            <a:r>
              <a:rPr lang="en-US" altLang="en-US" sz="1900" b="0"/>
              <a:t>-type conductivity for the resultant material, since B has a valence of 3.</a:t>
            </a:r>
          </a:p>
        </p:txBody>
      </p:sp>
      <p:sp>
        <p:nvSpPr>
          <p:cNvPr id="131075" name="Text Box 3"/>
          <p:cNvSpPr txBox="1">
            <a:spLocks noChangeArrowheads="1"/>
          </p:cNvSpPr>
          <p:nvPr/>
        </p:nvSpPr>
        <p:spPr bwMode="auto">
          <a:xfrm>
            <a:off x="533400" y="152400"/>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4.4                                              Dopants in Germanium Semiconductor</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ChangeArrowheads="1"/>
          </p:cNvSpPr>
          <p:nvPr/>
        </p:nvSpPr>
        <p:spPr bwMode="auto">
          <a:xfrm>
            <a:off x="592138" y="1573213"/>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Interstitialcy</a:t>
            </a:r>
            <a:r>
              <a:rPr lang="en-US" altLang="en-US" sz="2000" b="0">
                <a:latin typeface="Verdana" panose="020B0604030504040204" pitchFamily="34" charset="0"/>
              </a:rPr>
              <a:t> - A point defect caused when a ‘‘normal’’ atom occupies an interstitial site in the crystal.</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Frenkel defect</a:t>
            </a:r>
            <a:r>
              <a:rPr lang="en-US" altLang="en-US" sz="2000" b="0">
                <a:latin typeface="Verdana" panose="020B0604030504040204" pitchFamily="34" charset="0"/>
              </a:rPr>
              <a:t> - A pair of point defects produced when an ion moves to create an interstitial site, leaving behind a vacancy.</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Schottky defect</a:t>
            </a:r>
            <a:r>
              <a:rPr lang="en-US" altLang="en-US" sz="2000" b="0">
                <a:latin typeface="Verdana" panose="020B0604030504040204" pitchFamily="34" charset="0"/>
              </a:rPr>
              <a:t> - A point defect in ionically bonded materials. In order to maintain a neutral charge, a stoichiometric number of cation and anion vacancies must form.</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Kr</a:t>
            </a:r>
            <a:r>
              <a:rPr lang="en-US" altLang="en-US" sz="1600" b="0">
                <a:solidFill>
                  <a:srgbClr val="3366FF"/>
                </a:solidFill>
                <a:latin typeface="Verdana" panose="020B0604030504040204" pitchFamily="34" charset="0"/>
              </a:rPr>
              <a:t>Ö</a:t>
            </a:r>
            <a:r>
              <a:rPr lang="en-US" altLang="en-US" sz="2000" b="0">
                <a:solidFill>
                  <a:srgbClr val="3366FF"/>
                </a:solidFill>
                <a:latin typeface="Verdana" panose="020B0604030504040204" pitchFamily="34" charset="0"/>
              </a:rPr>
              <a:t>ger-Vink notation</a:t>
            </a:r>
            <a:r>
              <a:rPr lang="en-US" altLang="en-US" sz="2000" b="0">
                <a:latin typeface="Verdana" panose="020B0604030504040204" pitchFamily="34" charset="0"/>
              </a:rPr>
              <a:t> - A system used to indicate point defects in materials. The main body of the notation indicates the type of defect or the element involved.</a:t>
            </a:r>
          </a:p>
          <a:p>
            <a:pPr eaLnBrk="1" hangingPunct="1">
              <a:spcBef>
                <a:spcPct val="20000"/>
              </a:spcBef>
              <a:buClr>
                <a:schemeClr val="accent2"/>
              </a:buClr>
              <a:buFont typeface="Wingdings" panose="05000000000000000000" pitchFamily="2" charset="2"/>
              <a:buChar char="o"/>
            </a:pPr>
            <a:endParaRPr lang="en-US" altLang="en-US" sz="2000" b="0">
              <a:latin typeface="Verdana" panose="020B0604030504040204" pitchFamily="34" charset="0"/>
            </a:endParaRPr>
          </a:p>
        </p:txBody>
      </p:sp>
      <p:sp>
        <p:nvSpPr>
          <p:cNvPr id="132099" name="Text Box 3"/>
          <p:cNvSpPr txBox="1">
            <a:spLocks noChangeArrowheads="1"/>
          </p:cNvSpPr>
          <p:nvPr/>
        </p:nvSpPr>
        <p:spPr bwMode="auto">
          <a:xfrm>
            <a:off x="677863" y="4826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4.2                                      Other Point Defects</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22" name="Group 2"/>
          <p:cNvGrpSpPr>
            <a:grpSpLocks/>
          </p:cNvGrpSpPr>
          <p:nvPr/>
        </p:nvGrpSpPr>
        <p:grpSpPr bwMode="auto">
          <a:xfrm>
            <a:off x="304800" y="1371600"/>
            <a:ext cx="8240713" cy="3582988"/>
            <a:chOff x="-62" y="144"/>
            <a:chExt cx="5606" cy="2437"/>
          </a:xfrm>
        </p:grpSpPr>
        <p:pic>
          <p:nvPicPr>
            <p:cNvPr id="133123" name="Picture 3" descr="fig 04_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 y="144"/>
              <a:ext cx="5328" cy="2437"/>
            </a:xfrm>
            <a:prstGeom prst="rect">
              <a:avLst/>
            </a:prstGeom>
            <a:noFill/>
            <a:extLst>
              <a:ext uri="{909E8E84-426E-40DD-AFC4-6F175D3DCCD1}">
                <a14:hiddenFill xmlns:a14="http://schemas.microsoft.com/office/drawing/2010/main">
                  <a:solidFill>
                    <a:srgbClr val="FFFFFF"/>
                  </a:solidFill>
                </a14:hiddenFill>
              </a:ext>
            </a:extLst>
          </p:spPr>
        </p:pic>
        <p:sp>
          <p:nvSpPr>
            <p:cNvPr id="133124" name="Text Box 4"/>
            <p:cNvSpPr txBox="1">
              <a:spLocks noChangeArrowheads="1"/>
            </p:cNvSpPr>
            <p:nvPr/>
          </p:nvSpPr>
          <p:spPr bwMode="auto">
            <a:xfrm rot="5400000">
              <a:off x="-739" y="888"/>
              <a:ext cx="1583"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33125" name="Text Box 5"/>
          <p:cNvSpPr txBox="1">
            <a:spLocks noChangeArrowheads="1"/>
          </p:cNvSpPr>
          <p:nvPr/>
        </p:nvSpPr>
        <p:spPr bwMode="auto">
          <a:xfrm>
            <a:off x="685800" y="5105400"/>
            <a:ext cx="78644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4.3  When a divalent cation replaces a monovalent cation, a second monovalent cation must also be removed, creating a vacancy.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4" name="Group 4"/>
          <p:cNvGrpSpPr>
            <a:grpSpLocks/>
          </p:cNvGrpSpPr>
          <p:nvPr/>
        </p:nvGrpSpPr>
        <p:grpSpPr bwMode="auto">
          <a:xfrm>
            <a:off x="652463" y="1346200"/>
            <a:ext cx="7840662" cy="3186113"/>
            <a:chOff x="288" y="672"/>
            <a:chExt cx="5136" cy="2007"/>
          </a:xfrm>
        </p:grpSpPr>
        <p:pic>
          <p:nvPicPr>
            <p:cNvPr id="10242" name="Picture 2" descr="fig 03_09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672"/>
              <a:ext cx="5136" cy="1870"/>
            </a:xfrm>
            <a:prstGeom prst="rect">
              <a:avLst/>
            </a:prstGeom>
            <a:noFill/>
            <a:extLst>
              <a:ext uri="{909E8E84-426E-40DD-AFC4-6F175D3DCCD1}">
                <a14:hiddenFill xmlns:a14="http://schemas.microsoft.com/office/drawing/2010/main">
                  <a:solidFill>
                    <a:srgbClr val="FFFFFF"/>
                  </a:solidFill>
                </a14:hiddenFill>
              </a:ext>
            </a:extLst>
          </p:spPr>
        </p:pic>
        <p:sp>
          <p:nvSpPr>
            <p:cNvPr id="10243" name="Text Box 3"/>
            <p:cNvSpPr txBox="1">
              <a:spLocks noChangeArrowheads="1"/>
            </p:cNvSpPr>
            <p:nvPr/>
          </p:nvSpPr>
          <p:spPr bwMode="auto">
            <a:xfrm>
              <a:off x="3792" y="2544"/>
              <a:ext cx="163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0245" name="Text Box 5"/>
          <p:cNvSpPr txBox="1">
            <a:spLocks noChangeArrowheads="1"/>
          </p:cNvSpPr>
          <p:nvPr/>
        </p:nvSpPr>
        <p:spPr bwMode="auto">
          <a:xfrm>
            <a:off x="363538" y="4513263"/>
            <a:ext cx="8397875"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3.9 (b) This figure shows a schematic of the blow-stretch process used for fabrication of a standard two-liter PET (polyethylene terephthalate) bottle from a preform.  The stress induced crystallization leads to formation of small crystals that help reinforce the remaining amorphous matrix.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2"/>
          <p:cNvSpPr txBox="1">
            <a:spLocks noChangeArrowheads="1"/>
          </p:cNvSpPr>
          <p:nvPr/>
        </p:nvSpPr>
        <p:spPr bwMode="auto">
          <a:xfrm>
            <a:off x="609600" y="1295400"/>
            <a:ext cx="79248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Write the appropriate defect reactions for (1) incorporation of magnesium oxide (MgO) in nickel oxide (NiO), and (2) formation of a Schottky defect in alumina (Al</a:t>
            </a:r>
            <a:r>
              <a:rPr lang="en-US" altLang="en-US" sz="2000" b="0" baseline="-25000"/>
              <a:t>2</a:t>
            </a:r>
            <a:r>
              <a:rPr lang="en-US" altLang="en-US" sz="2000" b="0"/>
              <a:t>O</a:t>
            </a:r>
            <a:r>
              <a:rPr lang="en-US" altLang="en-US" sz="2000" b="0" baseline="-25000"/>
              <a:t>3</a:t>
            </a:r>
            <a:r>
              <a:rPr lang="en-US" altLang="en-US" sz="2000" b="0"/>
              <a:t>).</a:t>
            </a:r>
          </a:p>
          <a:p>
            <a:pPr>
              <a:spcBef>
                <a:spcPct val="50000"/>
              </a:spcBef>
            </a:pPr>
            <a:r>
              <a:rPr lang="en-US" altLang="en-US" sz="2000" b="0">
                <a:solidFill>
                  <a:schemeClr val="accent2"/>
                </a:solidFill>
              </a:rPr>
              <a:t>Example 4.5 SOLUTION</a:t>
            </a:r>
          </a:p>
          <a:p>
            <a:pPr>
              <a:spcBef>
                <a:spcPct val="50000"/>
              </a:spcBef>
            </a:pPr>
            <a:r>
              <a:rPr lang="en-US" altLang="en-US" sz="2000" b="0"/>
              <a:t>1. MgO is the guest and NiO is the host material. We will assume that Mg</a:t>
            </a:r>
            <a:r>
              <a:rPr lang="en-US" altLang="en-US" sz="2000" b="0" baseline="30000"/>
              <a:t>+2</a:t>
            </a:r>
            <a:r>
              <a:rPr lang="en-US" altLang="en-US" sz="2000" b="0"/>
              <a:t> ions will occupy Ni</a:t>
            </a:r>
            <a:r>
              <a:rPr lang="en-US" altLang="en-US" sz="2000" b="0" baseline="30000"/>
              <a:t>+2</a:t>
            </a:r>
            <a:r>
              <a:rPr lang="en-US" altLang="en-US" sz="2000" b="0"/>
              <a:t> sites and oxygen anions from MgO will occupy O</a:t>
            </a:r>
            <a:r>
              <a:rPr lang="en-US" altLang="en-US" sz="2000" b="0" baseline="30000"/>
              <a:t>-2</a:t>
            </a:r>
            <a:r>
              <a:rPr lang="en-US" altLang="en-US" sz="2000" b="0"/>
              <a:t> sites of NiO.</a:t>
            </a:r>
          </a:p>
        </p:txBody>
      </p:sp>
      <p:sp>
        <p:nvSpPr>
          <p:cNvPr id="134147"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4.5                                          Application of the Kröger-Vink Notation</a:t>
            </a:r>
          </a:p>
        </p:txBody>
      </p:sp>
      <p:pic>
        <p:nvPicPr>
          <p:cNvPr id="134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962400"/>
            <a:ext cx="3429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5562600"/>
            <a:ext cx="3429000" cy="59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4150" name="Group 6"/>
          <p:cNvGrpSpPr>
            <a:grpSpLocks/>
          </p:cNvGrpSpPr>
          <p:nvPr/>
        </p:nvGrpSpPr>
        <p:grpSpPr bwMode="auto">
          <a:xfrm>
            <a:off x="609600" y="4724400"/>
            <a:ext cx="7924800" cy="701675"/>
            <a:chOff x="384" y="2976"/>
            <a:chExt cx="4992" cy="442"/>
          </a:xfrm>
        </p:grpSpPr>
        <p:sp>
          <p:nvSpPr>
            <p:cNvPr id="134151" name="Rectangle 7"/>
            <p:cNvSpPr>
              <a:spLocks noChangeArrowheads="1"/>
            </p:cNvSpPr>
            <p:nvPr/>
          </p:nvSpPr>
          <p:spPr bwMode="auto">
            <a:xfrm>
              <a:off x="384" y="2976"/>
              <a:ext cx="499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2. Thus      describes one vacancy of an Al</a:t>
              </a:r>
              <a:r>
                <a:rPr lang="en-US" altLang="en-US" sz="2000" b="0" baseline="30000"/>
                <a:t>+3</a:t>
              </a:r>
              <a:r>
                <a:rPr lang="en-US" altLang="en-US" sz="2000" b="0"/>
                <a:t>. Similarly, represents an oxygen ion vacancy.</a:t>
              </a:r>
            </a:p>
          </p:txBody>
        </p:sp>
        <p:graphicFrame>
          <p:nvGraphicFramePr>
            <p:cNvPr id="134152" name="Object 8"/>
            <p:cNvGraphicFramePr>
              <a:graphicFrameLocks noChangeAspect="1"/>
            </p:cNvGraphicFramePr>
            <p:nvPr/>
          </p:nvGraphicFramePr>
          <p:xfrm>
            <a:off x="1056" y="2976"/>
            <a:ext cx="288" cy="288"/>
          </p:xfrm>
          <a:graphic>
            <a:graphicData uri="http://schemas.openxmlformats.org/presentationml/2006/ole">
              <mc:AlternateContent xmlns:mc="http://schemas.openxmlformats.org/markup-compatibility/2006">
                <mc:Choice xmlns:v="urn:schemas-microsoft-com:vml" Requires="v">
                  <p:oleObj spid="_x0000_s134154" name="Equation" r:id="rId5" imgW="241200" imgH="241200" progId="Equation.3">
                    <p:embed/>
                  </p:oleObj>
                </mc:Choice>
                <mc:Fallback>
                  <p:oleObj name="Equation" r:id="rId5" imgW="241200" imgH="2412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 y="2976"/>
                          <a:ext cx="28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4153" name="Object 9"/>
            <p:cNvGraphicFramePr>
              <a:graphicFrameLocks noChangeAspect="1"/>
            </p:cNvGraphicFramePr>
            <p:nvPr/>
          </p:nvGraphicFramePr>
          <p:xfrm>
            <a:off x="4896" y="2976"/>
            <a:ext cx="258" cy="303"/>
          </p:xfrm>
          <a:graphic>
            <a:graphicData uri="http://schemas.openxmlformats.org/presentationml/2006/ole">
              <mc:AlternateContent xmlns:mc="http://schemas.openxmlformats.org/markup-compatibility/2006">
                <mc:Choice xmlns:v="urn:schemas-microsoft-com:vml" Requires="v">
                  <p:oleObj spid="_x0000_s134155" name="Equation" r:id="rId7" imgW="215640" imgH="253800" progId="Equation.3">
                    <p:embed/>
                  </p:oleObj>
                </mc:Choice>
                <mc:Fallback>
                  <p:oleObj name="Equation" r:id="rId7" imgW="215640" imgH="2538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6" y="2976"/>
                          <a:ext cx="258" cy="3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2"/>
          <p:cNvSpPr txBox="1">
            <a:spLocks noChangeArrowheads="1"/>
          </p:cNvSpPr>
          <p:nvPr/>
        </p:nvSpPr>
        <p:spPr bwMode="auto">
          <a:xfrm>
            <a:off x="490538" y="1481138"/>
            <a:ext cx="8399462"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Write the appropriate defect reactions for the incorporation of calcium oxide (CaO) in zirconia (ZrO</a:t>
            </a:r>
            <a:r>
              <a:rPr lang="en-US" altLang="en-US" sz="2000" b="0" baseline="-25000"/>
              <a:t>2</a:t>
            </a:r>
            <a:r>
              <a:rPr lang="en-US" altLang="en-US" sz="2000" b="0"/>
              <a:t>) using the Kröger-Vink notation.</a:t>
            </a:r>
          </a:p>
          <a:p>
            <a:pPr>
              <a:spcBef>
                <a:spcPct val="50000"/>
              </a:spcBef>
            </a:pPr>
            <a:r>
              <a:rPr lang="en-US" altLang="en-US" sz="2000" b="0">
                <a:solidFill>
                  <a:schemeClr val="accent2"/>
                </a:solidFill>
              </a:rPr>
              <a:t>Example 4.6 SOLUTION</a:t>
            </a:r>
          </a:p>
          <a:p>
            <a:pPr>
              <a:spcBef>
                <a:spcPct val="50000"/>
              </a:spcBef>
            </a:pPr>
            <a:r>
              <a:rPr lang="en-US" altLang="en-US" sz="2000" b="0"/>
              <a:t>	We will assume that Ca</a:t>
            </a:r>
            <a:r>
              <a:rPr lang="en-US" altLang="en-US" sz="2000" b="0" baseline="30000"/>
              <a:t>+2</a:t>
            </a:r>
            <a:r>
              <a:rPr lang="en-US" altLang="en-US" sz="2000" b="0"/>
              <a:t> will occupy Zr</a:t>
            </a:r>
            <a:r>
              <a:rPr lang="en-US" altLang="en-US" sz="2000" b="0" baseline="30000"/>
              <a:t>+4</a:t>
            </a:r>
            <a:r>
              <a:rPr lang="en-US" altLang="en-US" sz="2000" b="0"/>
              <a:t> sites. If we send one Ca</a:t>
            </a:r>
            <a:r>
              <a:rPr lang="en-US" altLang="en-US" sz="2000" b="0" baseline="30000"/>
              <a:t>+2</a:t>
            </a:r>
            <a:r>
              <a:rPr lang="en-US" altLang="en-US" sz="2000" b="0"/>
              <a:t> to Zr</a:t>
            </a:r>
            <a:r>
              <a:rPr lang="en-US" altLang="en-US" sz="2000" b="0" baseline="30000"/>
              <a:t>+4</a:t>
            </a:r>
            <a:r>
              <a:rPr lang="en-US" altLang="en-US" sz="2000" b="0"/>
              <a:t>, the site will have an effective negative charge of -2 (instead of having a charge of +4 we have a charge of +2). We have used one Zr</a:t>
            </a:r>
            <a:r>
              <a:rPr lang="en-US" altLang="en-US" sz="2000" b="0" baseline="30000"/>
              <a:t>+4</a:t>
            </a:r>
            <a:r>
              <a:rPr lang="en-US" altLang="en-US" sz="2000" b="0"/>
              <a:t> site and site balance would require us to utilize </a:t>
            </a:r>
            <a:r>
              <a:rPr lang="en-US" altLang="en-US" sz="2000" b="0" i="1"/>
              <a:t>two oxygen sites</a:t>
            </a:r>
            <a:r>
              <a:rPr lang="en-US" altLang="en-US" sz="2000" b="0"/>
              <a:t>. We can send one  O</a:t>
            </a:r>
            <a:r>
              <a:rPr lang="en-US" altLang="en-US" sz="2000" b="0" baseline="30000"/>
              <a:t>-2</a:t>
            </a:r>
            <a:r>
              <a:rPr lang="en-US" altLang="en-US" sz="2000" b="0"/>
              <a:t> from CaO to one of the O</a:t>
            </a:r>
            <a:r>
              <a:rPr lang="en-US" altLang="en-US" sz="2000" b="0" baseline="30000"/>
              <a:t>-2</a:t>
            </a:r>
            <a:r>
              <a:rPr lang="en-US" altLang="en-US" sz="2000" b="0"/>
              <a:t> sites in ZrO</a:t>
            </a:r>
            <a:r>
              <a:rPr lang="en-US" altLang="en-US" sz="2000" b="0" baseline="-25000"/>
              <a:t>2</a:t>
            </a:r>
            <a:r>
              <a:rPr lang="en-US" altLang="en-US" sz="2000" b="0"/>
              <a:t>. The other oxygen site must be used and since mass balance must also be maintained we will have to keep this site vacant.</a:t>
            </a:r>
          </a:p>
        </p:txBody>
      </p:sp>
      <p:sp>
        <p:nvSpPr>
          <p:cNvPr id="135171" name="Text Box 3"/>
          <p:cNvSpPr txBox="1">
            <a:spLocks noChangeArrowheads="1"/>
          </p:cNvSpPr>
          <p:nvPr/>
        </p:nvSpPr>
        <p:spPr bwMode="auto">
          <a:xfrm>
            <a:off x="609600" y="0"/>
            <a:ext cx="79152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4.6                                              Point Defects in Stabilized Zirconia for Solid Electrolytes</a:t>
            </a:r>
          </a:p>
        </p:txBody>
      </p:sp>
      <p:pic>
        <p:nvPicPr>
          <p:cNvPr id="135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5562600"/>
            <a:ext cx="3581400"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592138" y="1573213"/>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Dislocation</a:t>
            </a:r>
            <a:r>
              <a:rPr lang="en-US" altLang="en-US" sz="2000" b="0">
                <a:latin typeface="Verdana" panose="020B0604030504040204" pitchFamily="34" charset="0"/>
              </a:rPr>
              <a:t> - A line imperfection in a crystalline material.</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Screw dislocation</a:t>
            </a:r>
            <a:r>
              <a:rPr lang="en-US" altLang="en-US" sz="2000" b="0">
                <a:latin typeface="Verdana" panose="020B0604030504040204" pitchFamily="34" charset="0"/>
              </a:rPr>
              <a:t> - A dislocation produced by skewing a crystal so that one atomic plane produces a spiral ramp about the dislocation.</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Edge dislocation</a:t>
            </a:r>
            <a:r>
              <a:rPr lang="en-US" altLang="en-US" sz="2000" b="0">
                <a:latin typeface="Verdana" panose="020B0604030504040204" pitchFamily="34" charset="0"/>
              </a:rPr>
              <a:t> - A dislocation introduced into the crystal by adding an ‘‘extra half plane’’ of atoms.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Mixed dislocation</a:t>
            </a:r>
            <a:r>
              <a:rPr lang="en-US" altLang="en-US" sz="2000" b="0">
                <a:latin typeface="Verdana" panose="020B0604030504040204" pitchFamily="34" charset="0"/>
              </a:rPr>
              <a:t> - A dislocation that contains partly edge components and partly screw components.</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Slip</a:t>
            </a:r>
            <a:r>
              <a:rPr lang="en-US" altLang="en-US" sz="2000" b="0">
                <a:latin typeface="Verdana" panose="020B0604030504040204" pitchFamily="34" charset="0"/>
              </a:rPr>
              <a:t> - Deformation of a metallic material by the movement of dislocations through the crystal.</a:t>
            </a:r>
          </a:p>
        </p:txBody>
      </p:sp>
      <p:sp>
        <p:nvSpPr>
          <p:cNvPr id="136195" name="Text Box 3"/>
          <p:cNvSpPr txBox="1">
            <a:spLocks noChangeArrowheads="1"/>
          </p:cNvSpPr>
          <p:nvPr/>
        </p:nvSpPr>
        <p:spPr bwMode="auto">
          <a:xfrm>
            <a:off x="677863" y="482600"/>
            <a:ext cx="7620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4.3 Dislocations</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7218" name="Group 2"/>
          <p:cNvGrpSpPr>
            <a:grpSpLocks/>
          </p:cNvGrpSpPr>
          <p:nvPr/>
        </p:nvGrpSpPr>
        <p:grpSpPr bwMode="auto">
          <a:xfrm>
            <a:off x="152400" y="1524000"/>
            <a:ext cx="8763000" cy="3163888"/>
            <a:chOff x="96" y="698"/>
            <a:chExt cx="5520" cy="1993"/>
          </a:xfrm>
        </p:grpSpPr>
        <p:pic>
          <p:nvPicPr>
            <p:cNvPr id="137219" name="Picture 3" descr="fig 04_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698"/>
              <a:ext cx="5424" cy="1993"/>
            </a:xfrm>
            <a:prstGeom prst="rect">
              <a:avLst/>
            </a:prstGeom>
            <a:noFill/>
            <a:extLst>
              <a:ext uri="{909E8E84-426E-40DD-AFC4-6F175D3DCCD1}">
                <a14:hiddenFill xmlns:a14="http://schemas.microsoft.com/office/drawing/2010/main">
                  <a:solidFill>
                    <a:srgbClr val="FFFFFF"/>
                  </a:solidFill>
                </a14:hiddenFill>
              </a:ext>
            </a:extLst>
          </p:spPr>
        </p:pic>
        <p:sp>
          <p:nvSpPr>
            <p:cNvPr id="137220" name="Text Box 4"/>
            <p:cNvSpPr txBox="1">
              <a:spLocks noChangeArrowheads="1"/>
            </p:cNvSpPr>
            <p:nvPr/>
          </p:nvSpPr>
          <p:spPr bwMode="auto">
            <a:xfrm rot="5400000">
              <a:off x="-628" y="1444"/>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37221" name="Text Box 5"/>
          <p:cNvSpPr txBox="1">
            <a:spLocks noChangeArrowheads="1"/>
          </p:cNvSpPr>
          <p:nvPr/>
        </p:nvSpPr>
        <p:spPr bwMode="auto">
          <a:xfrm>
            <a:off x="381000" y="4800600"/>
            <a:ext cx="84740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4.4  the perfect crystal (a) is cut and sheared one atom spacing, (b) and (c).  The line along which shearing occurs is a screw dislocation.  A Burgers vector </a:t>
            </a:r>
            <a:r>
              <a:rPr lang="en-US" altLang="en-US" i="1">
                <a:cs typeface="Times New Roman" panose="02020603050405020304" pitchFamily="18" charset="0"/>
              </a:rPr>
              <a:t>b</a:t>
            </a:r>
            <a:r>
              <a:rPr lang="en-US" altLang="en-US"/>
              <a:t> is required to close a loop of equal atom spacings around the screw dislocation.</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762000"/>
            <a:ext cx="7239000" cy="273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243" name="Rectangle 3"/>
          <p:cNvSpPr>
            <a:spLocks noChangeArrowheads="1"/>
          </p:cNvSpPr>
          <p:nvPr/>
        </p:nvSpPr>
        <p:spPr bwMode="auto">
          <a:xfrm>
            <a:off x="990600" y="3657600"/>
            <a:ext cx="72390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4.5 The perfect crystal in (a) is cut and an extra plane of atoms is inserted (b). The bottom edge of the extra plane is an edge dislocation (c). A Burgers vector b is required to close a loop of equal atom spacings around the edge dislocation. (</a:t>
            </a:r>
            <a:r>
              <a:rPr lang="en-US" altLang="en-US" i="1"/>
              <a:t>Adapted from</a:t>
            </a:r>
            <a:r>
              <a:rPr lang="en-US" altLang="en-US"/>
              <a:t> </a:t>
            </a:r>
            <a:r>
              <a:rPr lang="en-US" altLang="en-US" i="1"/>
              <a:t>J.D. Verhoeven</a:t>
            </a:r>
            <a:r>
              <a:rPr lang="en-US" altLang="en-US"/>
              <a:t>, Fundamentals of Physical Metallurgy, </a:t>
            </a:r>
            <a:r>
              <a:rPr lang="en-US" altLang="en-US" i="1"/>
              <a:t>Wiley, 1975</a:t>
            </a:r>
            <a:r>
              <a:rPr lang="en-US" altLang="en-US"/>
              <a:t>.)</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ChangeArrowheads="1"/>
          </p:cNvSpPr>
          <p:nvPr/>
        </p:nvSpPr>
        <p:spPr bwMode="auto">
          <a:xfrm>
            <a:off x="1981200" y="4114800"/>
            <a:ext cx="48006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4.6 A mixed dislocation. The screw dislocation at the front face of the crystal gradually changes to an edge dislocation at the side of the crystal. (</a:t>
            </a:r>
            <a:r>
              <a:rPr lang="en-US" altLang="en-US" i="1"/>
              <a:t>Adapted from W.T. Read, </a:t>
            </a:r>
            <a:r>
              <a:rPr lang="en-US" altLang="en-US"/>
              <a:t>Dislocations in Crystals</a:t>
            </a:r>
            <a:r>
              <a:rPr lang="en-US" altLang="en-US" i="1"/>
              <a:t>. McGraw-Hill, 1953</a:t>
            </a:r>
            <a:r>
              <a:rPr lang="en-US" altLang="en-US"/>
              <a:t>.)</a:t>
            </a:r>
          </a:p>
        </p:txBody>
      </p:sp>
      <p:pic>
        <p:nvPicPr>
          <p:cNvPr id="139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28600"/>
            <a:ext cx="4800600" cy="37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371600"/>
            <a:ext cx="7848600" cy="307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0291" name="Rectangle 3"/>
          <p:cNvSpPr>
            <a:spLocks noChangeArrowheads="1"/>
          </p:cNvSpPr>
          <p:nvPr/>
        </p:nvSpPr>
        <p:spPr bwMode="auto">
          <a:xfrm>
            <a:off x="685800" y="4572000"/>
            <a:ext cx="7848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4.7 Schematic of slip line, slip plane, and slip (Burgers) vector for (a) an edge dislocation and (b) for a screw dislocation. (</a:t>
            </a:r>
            <a:r>
              <a:rPr lang="en-US" altLang="en-US" i="1"/>
              <a:t>Adapted from J.D. Verhoeven, </a:t>
            </a:r>
            <a:r>
              <a:rPr lang="en-US" altLang="en-US"/>
              <a:t>Fundamentals of Physical Metallurgy</a:t>
            </a:r>
            <a:r>
              <a:rPr lang="en-US" altLang="en-US" i="1"/>
              <a:t>, Wiley, 1975</a:t>
            </a:r>
            <a:r>
              <a:rPr lang="en-US" altLang="en-US"/>
              <a:t>.)</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52400"/>
            <a:ext cx="5410200" cy="453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1315" name="Rectangle 3"/>
          <p:cNvSpPr>
            <a:spLocks noChangeArrowheads="1"/>
          </p:cNvSpPr>
          <p:nvPr/>
        </p:nvSpPr>
        <p:spPr bwMode="auto">
          <a:xfrm>
            <a:off x="685800" y="4724400"/>
            <a:ext cx="77724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500"/>
              <a:t>Figure 4.8 (a) When a shear stress is applied to the dislocation in (a), the atoms are displaced, causing the dislocation to move one Burgers vector in the slip direction (b). Continued movement of the dislocation eventually creates a step (c), and the crystal is deformed. (</a:t>
            </a:r>
            <a:r>
              <a:rPr lang="en-US" altLang="en-US" sz="1500" i="1"/>
              <a:t>Adapted from A.G. Guy</a:t>
            </a:r>
            <a:r>
              <a:rPr lang="en-US" altLang="en-US" sz="1500"/>
              <a:t>, Essentials of Materials Science, </a:t>
            </a:r>
            <a:r>
              <a:rPr lang="en-US" altLang="en-US" sz="1500" i="1"/>
              <a:t>McGraw-Hill, 1976</a:t>
            </a:r>
            <a:r>
              <a:rPr lang="en-US" altLang="en-US" sz="1500"/>
              <a:t>.) (b) Motion of caterpillar is analogous to the motion of a dislocation.</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371600"/>
            <a:ext cx="5105400" cy="406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ext Box 2"/>
          <p:cNvSpPr txBox="1">
            <a:spLocks noChangeArrowheads="1"/>
          </p:cNvSpPr>
          <p:nvPr/>
        </p:nvSpPr>
        <p:spPr bwMode="auto">
          <a:xfrm>
            <a:off x="609600" y="1600200"/>
            <a:ext cx="7924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A sketch of a dislocation in magnesium oxide (MgO), which has the sodium chloride crystal structure and a lattice parameter of 0.396 nm, is shown in Figure 4.9. Determine the length of the Burgers vector.</a:t>
            </a:r>
          </a:p>
        </p:txBody>
      </p:sp>
      <p:sp>
        <p:nvSpPr>
          <p:cNvPr id="143363"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4.7                                         Dislocations in Ceramic Materials</a:t>
            </a:r>
          </a:p>
        </p:txBody>
      </p:sp>
      <p:pic>
        <p:nvPicPr>
          <p:cNvPr id="1433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0"/>
            <a:ext cx="42672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65" name="Rectangle 5"/>
          <p:cNvSpPr>
            <a:spLocks noChangeArrowheads="1"/>
          </p:cNvSpPr>
          <p:nvPr/>
        </p:nvSpPr>
        <p:spPr bwMode="auto">
          <a:xfrm>
            <a:off x="5105400" y="3276600"/>
            <a:ext cx="38100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4.9 An edge dislocation in MgO showing the slip direction and Burgers vector (for Example 4.7). (</a:t>
            </a:r>
            <a:r>
              <a:rPr lang="en-US" altLang="en-US" i="1"/>
              <a:t>Adapted from W.D. Kingery, H.K. Bowen, and D.R. Uhlmann, </a:t>
            </a:r>
            <a:r>
              <a:rPr lang="en-US" altLang="en-US"/>
              <a:t>Introduction to Ceramics</a:t>
            </a:r>
            <a:r>
              <a:rPr lang="en-US" altLang="en-US" i="1"/>
              <a:t>, John Wiley, 1976</a:t>
            </a:r>
            <a:r>
              <a:rPr lang="en-US" altLang="en-US"/>
              <a:t>.) for Example 4.7)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8" name="Group 4"/>
          <p:cNvGrpSpPr>
            <a:grpSpLocks/>
          </p:cNvGrpSpPr>
          <p:nvPr/>
        </p:nvGrpSpPr>
        <p:grpSpPr bwMode="auto">
          <a:xfrm>
            <a:off x="658813" y="1179513"/>
            <a:ext cx="7840662" cy="3976687"/>
            <a:chOff x="192" y="288"/>
            <a:chExt cx="5376" cy="2726"/>
          </a:xfrm>
        </p:grpSpPr>
        <p:pic>
          <p:nvPicPr>
            <p:cNvPr id="11266" name="Picture 2" descr="fig 03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288"/>
              <a:ext cx="5376" cy="2484"/>
            </a:xfrm>
            <a:prstGeom prst="rect">
              <a:avLst/>
            </a:prstGeom>
            <a:noFill/>
            <a:extLst>
              <a:ext uri="{909E8E84-426E-40DD-AFC4-6F175D3DCCD1}">
                <a14:hiddenFill xmlns:a14="http://schemas.microsoft.com/office/drawing/2010/main">
                  <a:solidFill>
                    <a:srgbClr val="FFFFFF"/>
                  </a:solidFill>
                </a14:hiddenFill>
              </a:ext>
            </a:extLst>
          </p:spPr>
        </p:pic>
        <p:sp>
          <p:nvSpPr>
            <p:cNvPr id="11267" name="Text Box 3"/>
            <p:cNvSpPr txBox="1">
              <a:spLocks noChangeArrowheads="1"/>
            </p:cNvSpPr>
            <p:nvPr/>
          </p:nvSpPr>
          <p:spPr bwMode="auto">
            <a:xfrm>
              <a:off x="3936" y="2784"/>
              <a:ext cx="1632"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1269" name="Text Box 5"/>
          <p:cNvSpPr txBox="1">
            <a:spLocks noChangeArrowheads="1"/>
          </p:cNvSpPr>
          <p:nvPr/>
        </p:nvSpPr>
        <p:spPr bwMode="auto">
          <a:xfrm>
            <a:off x="650875" y="5029200"/>
            <a:ext cx="8001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3.10  Atomic arrangements in crystalline silicon and amorphous silicon. (a) Amorphous silicon. (b) Crystalline silicon.  Note the variation in the inter-atomic distance for amorphous silicon.</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ChangeArrowheads="1"/>
          </p:cNvSpPr>
          <p:nvPr/>
        </p:nvSpPr>
        <p:spPr bwMode="auto">
          <a:xfrm>
            <a:off x="533400" y="457200"/>
            <a:ext cx="7696200"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4.7 SOLUTION</a:t>
            </a:r>
          </a:p>
          <a:p>
            <a:pPr>
              <a:spcBef>
                <a:spcPct val="50000"/>
              </a:spcBef>
            </a:pPr>
            <a:r>
              <a:rPr lang="en-US" altLang="en-US" sz="2000" b="0"/>
              <a:t>	In Figure 4.9, we begin a clockwise loop around the dislocation at point </a:t>
            </a:r>
            <a:r>
              <a:rPr lang="en-US" altLang="en-US" sz="2000" i="1">
                <a:latin typeface="Times New Roman" panose="02020603050405020304" pitchFamily="18" charset="0"/>
              </a:rPr>
              <a:t>x</a:t>
            </a:r>
            <a:r>
              <a:rPr lang="en-US" altLang="en-US" sz="2000" b="0"/>
              <a:t>, then move equal atom spacings to finish at point </a:t>
            </a:r>
            <a:r>
              <a:rPr lang="en-US" altLang="en-US" sz="2000" i="1">
                <a:latin typeface="Times New Roman" panose="02020603050405020304" pitchFamily="18" charset="0"/>
              </a:rPr>
              <a:t>y</a:t>
            </a:r>
            <a:r>
              <a:rPr lang="en-US" altLang="en-US" sz="2000" b="0"/>
              <a:t>. The vector </a:t>
            </a:r>
            <a:r>
              <a:rPr lang="en-US" altLang="en-US" sz="2000"/>
              <a:t>b</a:t>
            </a:r>
            <a:r>
              <a:rPr lang="en-US" altLang="en-US" sz="2000" b="0"/>
              <a:t> is the Burgers vector. Because </a:t>
            </a:r>
            <a:r>
              <a:rPr lang="en-US" altLang="en-US" sz="2000"/>
              <a:t>b</a:t>
            </a:r>
            <a:r>
              <a:rPr lang="en-US" altLang="en-US" sz="2000" b="0"/>
              <a:t> is a [110] direction, it must be perpendicular to {110} planes. The length of </a:t>
            </a:r>
            <a:r>
              <a:rPr lang="en-US" altLang="en-US" sz="2000"/>
              <a:t>b</a:t>
            </a:r>
            <a:r>
              <a:rPr lang="en-US" altLang="en-US" sz="2000" b="0"/>
              <a:t> is the distance between two adjacent (110) planes. From Equation 3-7,</a:t>
            </a:r>
          </a:p>
        </p:txBody>
      </p:sp>
      <p:pic>
        <p:nvPicPr>
          <p:cNvPr id="144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971800"/>
            <a:ext cx="7467600"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4388" name="Rectangle 4"/>
          <p:cNvSpPr>
            <a:spLocks noChangeArrowheads="1"/>
          </p:cNvSpPr>
          <p:nvPr/>
        </p:nvSpPr>
        <p:spPr bwMode="auto">
          <a:xfrm>
            <a:off x="609600" y="4267200"/>
            <a:ext cx="7924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t>	Note that this formula for calculating the magnitude of the Burgers vector will not work for non-cubic systems. It is better to consider the magntiude of the Burgers vector</a:t>
            </a:r>
          </a:p>
          <a:p>
            <a:r>
              <a:rPr lang="en-US" altLang="en-US" sz="2000" b="0"/>
              <a:t>as equal to the repeat distance in the slip direction.</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2"/>
          <p:cNvSpPr txBox="1">
            <a:spLocks noChangeArrowheads="1"/>
          </p:cNvSpPr>
          <p:nvPr/>
        </p:nvSpPr>
        <p:spPr bwMode="auto">
          <a:xfrm>
            <a:off x="228600" y="1752600"/>
            <a:ext cx="7620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length of the Burgers vector in copper.</a:t>
            </a:r>
          </a:p>
        </p:txBody>
      </p:sp>
      <p:sp>
        <p:nvSpPr>
          <p:cNvPr id="145411"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4.8                                              Burgers Vector Calculation</a:t>
            </a:r>
          </a:p>
        </p:txBody>
      </p:sp>
      <p:grpSp>
        <p:nvGrpSpPr>
          <p:cNvPr id="145412" name="Group 4"/>
          <p:cNvGrpSpPr>
            <a:grpSpLocks/>
          </p:cNvGrpSpPr>
          <p:nvPr/>
        </p:nvGrpSpPr>
        <p:grpSpPr bwMode="auto">
          <a:xfrm>
            <a:off x="0" y="2514600"/>
            <a:ext cx="7302500" cy="3311525"/>
            <a:chOff x="-36" y="325"/>
            <a:chExt cx="5556" cy="2450"/>
          </a:xfrm>
        </p:grpSpPr>
        <p:pic>
          <p:nvPicPr>
            <p:cNvPr id="145413" name="Picture 5" descr="fig 04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325"/>
              <a:ext cx="5328" cy="2450"/>
            </a:xfrm>
            <a:prstGeom prst="rect">
              <a:avLst/>
            </a:prstGeom>
            <a:noFill/>
            <a:extLst>
              <a:ext uri="{909E8E84-426E-40DD-AFC4-6F175D3DCCD1}">
                <a14:hiddenFill xmlns:a14="http://schemas.microsoft.com/office/drawing/2010/main">
                  <a:solidFill>
                    <a:srgbClr val="FFFFFF"/>
                  </a:solidFill>
                </a14:hiddenFill>
              </a:ext>
            </a:extLst>
          </p:spPr>
        </p:pic>
        <p:sp>
          <p:nvSpPr>
            <p:cNvPr id="145414" name="Text Box 6"/>
            <p:cNvSpPr txBox="1">
              <a:spLocks noChangeArrowheads="1"/>
            </p:cNvSpPr>
            <p:nvPr/>
          </p:nvSpPr>
          <p:spPr bwMode="auto">
            <a:xfrm rot="5400000">
              <a:off x="-701" y="998"/>
              <a:ext cx="1585"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45415" name="Text Box 7"/>
          <p:cNvSpPr txBox="1">
            <a:spLocks noChangeArrowheads="1"/>
          </p:cNvSpPr>
          <p:nvPr/>
        </p:nvSpPr>
        <p:spPr bwMode="auto">
          <a:xfrm>
            <a:off x="7302500" y="2819400"/>
            <a:ext cx="1828800" cy="260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500"/>
              <a:t>Figure 4.10  (a)  Burgers vector for FCC copper. (b)  The atom locations on a (110) plane in a BCC unit cell (for example 4.8 and 4.9, respectively)</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581400"/>
            <a:ext cx="7543800"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6435" name="Rectangle 3"/>
          <p:cNvSpPr>
            <a:spLocks noChangeArrowheads="1"/>
          </p:cNvSpPr>
          <p:nvPr/>
        </p:nvSpPr>
        <p:spPr bwMode="auto">
          <a:xfrm>
            <a:off x="609600" y="4343400"/>
            <a:ext cx="7924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length of the Burgers vector, or the repeat distance, is:</a:t>
            </a:r>
          </a:p>
          <a:p>
            <a:pPr algn="ctr">
              <a:spcBef>
                <a:spcPct val="50000"/>
              </a:spcBef>
            </a:pPr>
            <a:r>
              <a:rPr lang="en-US" altLang="en-US" sz="2000" b="0"/>
              <a:t>b = 1/2(0.51125 nm) = 0.25563 nm</a:t>
            </a:r>
          </a:p>
        </p:txBody>
      </p:sp>
      <p:grpSp>
        <p:nvGrpSpPr>
          <p:cNvPr id="146436" name="Group 4"/>
          <p:cNvGrpSpPr>
            <a:grpSpLocks/>
          </p:cNvGrpSpPr>
          <p:nvPr/>
        </p:nvGrpSpPr>
        <p:grpSpPr bwMode="auto">
          <a:xfrm>
            <a:off x="457200" y="533400"/>
            <a:ext cx="7772400" cy="2682875"/>
            <a:chOff x="288" y="336"/>
            <a:chExt cx="4896" cy="1690"/>
          </a:xfrm>
        </p:grpSpPr>
        <p:sp>
          <p:nvSpPr>
            <p:cNvPr id="146437" name="Rectangle 5"/>
            <p:cNvSpPr>
              <a:spLocks noChangeArrowheads="1"/>
            </p:cNvSpPr>
            <p:nvPr/>
          </p:nvSpPr>
          <p:spPr bwMode="auto">
            <a:xfrm>
              <a:off x="288" y="336"/>
              <a:ext cx="4896" cy="1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4.8 SOLUTION</a:t>
              </a:r>
            </a:p>
            <a:p>
              <a:pPr>
                <a:spcBef>
                  <a:spcPct val="50000"/>
                </a:spcBef>
              </a:pPr>
              <a:r>
                <a:rPr lang="en-US" altLang="en-US" sz="2000" b="0"/>
                <a:t>	Copper has an FCC crystal structure. The lattice parameter of copper (Cu) is 0.36151 nm. The close-packed directions, or the directions of the Burgers vector, are of the form       . The repeat distance along the  directions is one-half the face diagonal, since lattice points are located at corners and centers of faces [Figure 4.10(a)].</a:t>
              </a:r>
            </a:p>
          </p:txBody>
        </p:sp>
        <p:graphicFrame>
          <p:nvGraphicFramePr>
            <p:cNvPr id="146438" name="Object 6"/>
            <p:cNvGraphicFramePr>
              <a:graphicFrameLocks noChangeAspect="1"/>
            </p:cNvGraphicFramePr>
            <p:nvPr/>
          </p:nvGraphicFramePr>
          <p:xfrm>
            <a:off x="1584" y="1248"/>
            <a:ext cx="384" cy="212"/>
          </p:xfrm>
          <a:graphic>
            <a:graphicData uri="http://schemas.openxmlformats.org/presentationml/2006/ole">
              <mc:AlternateContent xmlns:mc="http://schemas.openxmlformats.org/markup-compatibility/2006">
                <mc:Choice xmlns:v="urn:schemas-microsoft-com:vml" Requires="v">
                  <p:oleObj spid="_x0000_s146440" name="Equation" r:id="rId4" imgW="368280" imgH="203040" progId="Equation.3">
                    <p:embed/>
                  </p:oleObj>
                </mc:Choice>
                <mc:Fallback>
                  <p:oleObj name="Equation" r:id="rId4" imgW="368280" imgH="20304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4" y="1248"/>
                          <a:ext cx="384"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6439" name="Object 7"/>
            <p:cNvGraphicFramePr>
              <a:graphicFrameLocks noChangeAspect="1"/>
            </p:cNvGraphicFramePr>
            <p:nvPr/>
          </p:nvGraphicFramePr>
          <p:xfrm>
            <a:off x="4512" y="1248"/>
            <a:ext cx="384" cy="212"/>
          </p:xfrm>
          <a:graphic>
            <a:graphicData uri="http://schemas.openxmlformats.org/presentationml/2006/ole">
              <mc:AlternateContent xmlns:mc="http://schemas.openxmlformats.org/markup-compatibility/2006">
                <mc:Choice xmlns:v="urn:schemas-microsoft-com:vml" Requires="v">
                  <p:oleObj spid="_x0000_s146441" name="Equation" r:id="rId6" imgW="368280" imgH="203040" progId="Equation.3">
                    <p:embed/>
                  </p:oleObj>
                </mc:Choice>
                <mc:Fallback>
                  <p:oleObj name="Equation" r:id="rId6" imgW="368280" imgH="20304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2" y="1248"/>
                          <a:ext cx="384"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 Box 2"/>
          <p:cNvSpPr txBox="1">
            <a:spLocks noChangeArrowheads="1"/>
          </p:cNvSpPr>
          <p:nvPr/>
        </p:nvSpPr>
        <p:spPr bwMode="auto">
          <a:xfrm>
            <a:off x="381000" y="1295400"/>
            <a:ext cx="8399463"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planar density of the (112) plane in BCC iron is 9.94 </a:t>
            </a:r>
            <a:r>
              <a:rPr lang="en-US" altLang="en-US" sz="2000">
                <a:sym typeface="Symbol" panose="05050102010706020507" pitchFamily="18" charset="2"/>
              </a:rPr>
              <a:t></a:t>
            </a:r>
            <a:r>
              <a:rPr lang="en-US" altLang="en-US" sz="2000" b="0"/>
              <a:t> 10</a:t>
            </a:r>
            <a:r>
              <a:rPr lang="en-US" altLang="en-US" sz="2000" b="0" baseline="30000"/>
              <a:t>14</a:t>
            </a:r>
            <a:r>
              <a:rPr lang="en-US" altLang="en-US" sz="2000" b="0"/>
              <a:t> atoms/cm</a:t>
            </a:r>
            <a:r>
              <a:rPr lang="en-US" altLang="en-US" sz="2000" b="0" baseline="30000"/>
              <a:t>2</a:t>
            </a:r>
            <a:r>
              <a:rPr lang="en-US" altLang="en-US" sz="2000" b="0"/>
              <a:t>. Calculate (1) the planar density of the (110) plane and (2) the interplanar spacings for both the (112) and (110) planes. On which plane would slip normally occur?</a:t>
            </a:r>
          </a:p>
        </p:txBody>
      </p:sp>
      <p:sp>
        <p:nvSpPr>
          <p:cNvPr id="147459"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4.9                                       Identification of Preferred Slip Planes</a:t>
            </a:r>
          </a:p>
        </p:txBody>
      </p:sp>
      <p:grpSp>
        <p:nvGrpSpPr>
          <p:cNvPr id="147460" name="Group 4"/>
          <p:cNvGrpSpPr>
            <a:grpSpLocks/>
          </p:cNvGrpSpPr>
          <p:nvPr/>
        </p:nvGrpSpPr>
        <p:grpSpPr bwMode="auto">
          <a:xfrm>
            <a:off x="215900" y="2819400"/>
            <a:ext cx="7086600" cy="3235325"/>
            <a:chOff x="-46" y="325"/>
            <a:chExt cx="5566" cy="2450"/>
          </a:xfrm>
        </p:grpSpPr>
        <p:pic>
          <p:nvPicPr>
            <p:cNvPr id="147461" name="Picture 5" descr="fig 04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325"/>
              <a:ext cx="5328" cy="2450"/>
            </a:xfrm>
            <a:prstGeom prst="rect">
              <a:avLst/>
            </a:prstGeom>
            <a:noFill/>
            <a:extLst>
              <a:ext uri="{909E8E84-426E-40DD-AFC4-6F175D3DCCD1}">
                <a14:hiddenFill xmlns:a14="http://schemas.microsoft.com/office/drawing/2010/main">
                  <a:solidFill>
                    <a:srgbClr val="FFFFFF"/>
                  </a:solidFill>
                </a14:hiddenFill>
              </a:ext>
            </a:extLst>
          </p:spPr>
        </p:pic>
        <p:sp>
          <p:nvSpPr>
            <p:cNvPr id="147462" name="Text Box 6"/>
            <p:cNvSpPr txBox="1">
              <a:spLocks noChangeArrowheads="1"/>
            </p:cNvSpPr>
            <p:nvPr/>
          </p:nvSpPr>
          <p:spPr bwMode="auto">
            <a:xfrm rot="5400000">
              <a:off x="-707" y="993"/>
              <a:ext cx="1585" cy="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47463" name="Text Box 7"/>
          <p:cNvSpPr txBox="1">
            <a:spLocks noChangeArrowheads="1"/>
          </p:cNvSpPr>
          <p:nvPr/>
        </p:nvSpPr>
        <p:spPr bwMode="auto">
          <a:xfrm>
            <a:off x="7302500" y="3048000"/>
            <a:ext cx="1828800" cy="260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500"/>
              <a:t>Figure 4.10  (a)  Burgers vector for FCC copper. (b)  The atom locations on a (110) plane in a BCC unit cell (for example 4.8 and 4.9, respectively)</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ChangeArrowheads="1"/>
          </p:cNvSpPr>
          <p:nvPr/>
        </p:nvSpPr>
        <p:spPr bwMode="auto">
          <a:xfrm>
            <a:off x="381000" y="304800"/>
            <a:ext cx="77724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4.9 SOLUTION</a:t>
            </a:r>
          </a:p>
          <a:p>
            <a:pPr>
              <a:spcBef>
                <a:spcPct val="50000"/>
              </a:spcBef>
            </a:pPr>
            <a:r>
              <a:rPr lang="en-US" altLang="en-US" sz="2000" b="0"/>
              <a:t>1. The planar density is:</a:t>
            </a:r>
          </a:p>
        </p:txBody>
      </p:sp>
      <p:pic>
        <p:nvPicPr>
          <p:cNvPr id="148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95400"/>
            <a:ext cx="7886700" cy="160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8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429000"/>
            <a:ext cx="5086350"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485" name="Rectangle 5"/>
          <p:cNvSpPr>
            <a:spLocks noChangeArrowheads="1"/>
          </p:cNvSpPr>
          <p:nvPr/>
        </p:nvSpPr>
        <p:spPr bwMode="auto">
          <a:xfrm>
            <a:off x="457200" y="2971800"/>
            <a:ext cx="4275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0"/>
              <a:t>2. The interplanar spacings are:</a:t>
            </a:r>
          </a:p>
        </p:txBody>
      </p:sp>
      <p:sp>
        <p:nvSpPr>
          <p:cNvPr id="148486" name="Rectangle 6"/>
          <p:cNvSpPr>
            <a:spLocks noChangeArrowheads="1"/>
          </p:cNvSpPr>
          <p:nvPr/>
        </p:nvSpPr>
        <p:spPr bwMode="auto">
          <a:xfrm>
            <a:off x="457200" y="5181600"/>
            <a:ext cx="8001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planar density and interplanar spacing of the (110) plane are larger than those for the (112) plane; therefore, the (110) plane would be the preferred slip plane.</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ChangeArrowheads="1"/>
          </p:cNvSpPr>
          <p:nvPr/>
        </p:nvSpPr>
        <p:spPr bwMode="auto">
          <a:xfrm>
            <a:off x="609600" y="1676400"/>
            <a:ext cx="80010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Etch pits</a:t>
            </a:r>
            <a:r>
              <a:rPr lang="en-US" altLang="en-US" sz="2000" b="0">
                <a:latin typeface="Verdana" panose="020B0604030504040204" pitchFamily="34" charset="0"/>
              </a:rPr>
              <a:t> - Tiny holes created at areas where dislocations meet the surface. These are used to examine the presence and number density of dislocations.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Slip line</a:t>
            </a:r>
            <a:r>
              <a:rPr lang="en-US" altLang="en-US" sz="2000" b="0">
                <a:latin typeface="Verdana" panose="020B0604030504040204" pitchFamily="34" charset="0"/>
              </a:rPr>
              <a:t> - A visible line produced at the surface of a metallic material by the presence of several thousand dislocations.</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Slip band</a:t>
            </a:r>
            <a:r>
              <a:rPr lang="en-US" altLang="en-US" sz="2000" b="0">
                <a:latin typeface="Verdana" panose="020B0604030504040204" pitchFamily="34" charset="0"/>
              </a:rPr>
              <a:t> - Collection of many slip lines, often easily visible.</a:t>
            </a:r>
          </a:p>
        </p:txBody>
      </p:sp>
      <p:sp>
        <p:nvSpPr>
          <p:cNvPr id="149507" name="Text Box 3"/>
          <p:cNvSpPr txBox="1">
            <a:spLocks noChangeArrowheads="1"/>
          </p:cNvSpPr>
          <p:nvPr/>
        </p:nvSpPr>
        <p:spPr bwMode="auto">
          <a:xfrm>
            <a:off x="677863" y="4826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4.4                               </a:t>
            </a:r>
            <a:r>
              <a:rPr lang="en-US" altLang="en-US" sz="3200" b="0"/>
              <a:t>Observing Dislocations</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0530" name="Group 2"/>
          <p:cNvGrpSpPr>
            <a:grpSpLocks/>
          </p:cNvGrpSpPr>
          <p:nvPr/>
        </p:nvGrpSpPr>
        <p:grpSpPr bwMode="auto">
          <a:xfrm>
            <a:off x="90488" y="1219200"/>
            <a:ext cx="8824912" cy="2943225"/>
            <a:chOff x="57" y="768"/>
            <a:chExt cx="5559" cy="1854"/>
          </a:xfrm>
        </p:grpSpPr>
        <p:pic>
          <p:nvPicPr>
            <p:cNvPr id="150531" name="Picture 3" descr="fig 04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768"/>
              <a:ext cx="5424" cy="1854"/>
            </a:xfrm>
            <a:prstGeom prst="rect">
              <a:avLst/>
            </a:prstGeom>
            <a:noFill/>
            <a:extLst>
              <a:ext uri="{909E8E84-426E-40DD-AFC4-6F175D3DCCD1}">
                <a14:hiddenFill xmlns:a14="http://schemas.microsoft.com/office/drawing/2010/main">
                  <a:solidFill>
                    <a:srgbClr val="FFFFFF"/>
                  </a:solidFill>
                </a14:hiddenFill>
              </a:ext>
            </a:extLst>
          </p:spPr>
        </p:pic>
        <p:sp>
          <p:nvSpPr>
            <p:cNvPr id="150532" name="Text Box 4"/>
            <p:cNvSpPr txBox="1">
              <a:spLocks noChangeArrowheads="1"/>
            </p:cNvSpPr>
            <p:nvPr/>
          </p:nvSpPr>
          <p:spPr bwMode="auto">
            <a:xfrm rot="5400000">
              <a:off x="-667" y="1540"/>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50533" name="Text Box 5"/>
          <p:cNvSpPr txBox="1">
            <a:spLocks noChangeArrowheads="1"/>
          </p:cNvSpPr>
          <p:nvPr/>
        </p:nvSpPr>
        <p:spPr bwMode="auto">
          <a:xfrm>
            <a:off x="533400" y="4343400"/>
            <a:ext cx="77882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4.11  A sketch illustrating dislocations, slip planes, and etch pit locations. (</a:t>
            </a:r>
            <a:r>
              <a:rPr lang="en-US" altLang="en-US" i="1"/>
              <a:t>Source: Adapted from </a:t>
            </a:r>
            <a:r>
              <a:rPr lang="en-US" altLang="en-US"/>
              <a:t>Physical Metallurgy Principles</a:t>
            </a:r>
            <a:r>
              <a:rPr lang="en-US" altLang="en-US" i="1"/>
              <a:t>, Third Edition, by R.E. Reed-Hill and R. Abbaschian, p. 92, Figs. 4-7 and 4-8.  Copyright (c) 1992 Brooks/Cole Thomson Learning.  Adapted by permission.)</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4800"/>
            <a:ext cx="5791200" cy="372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1555" name="Group 3"/>
          <p:cNvGrpSpPr>
            <a:grpSpLocks/>
          </p:cNvGrpSpPr>
          <p:nvPr/>
        </p:nvGrpSpPr>
        <p:grpSpPr bwMode="auto">
          <a:xfrm>
            <a:off x="1447800" y="4038600"/>
            <a:ext cx="6324600" cy="2162175"/>
            <a:chOff x="912" y="2496"/>
            <a:chExt cx="3984" cy="1362"/>
          </a:xfrm>
        </p:grpSpPr>
        <p:sp>
          <p:nvSpPr>
            <p:cNvPr id="151556" name="Rectangle 4"/>
            <p:cNvSpPr>
              <a:spLocks noChangeArrowheads="1"/>
            </p:cNvSpPr>
            <p:nvPr/>
          </p:nvSpPr>
          <p:spPr bwMode="auto">
            <a:xfrm>
              <a:off x="912" y="2496"/>
              <a:ext cx="3984" cy="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700"/>
                <a:t>Figure 4.12 Optical image of etch pits in silicon carbide (SiC). The etch pits correspond to intersection points of pure edge dislocations with Burgers vector a/3            and the dislocation line direction along [0001] (perpendicular to the etched surface). Lines of etch pits represent low angle grain boundaries (</a:t>
              </a:r>
              <a:r>
                <a:rPr lang="en-US" altLang="en-US" sz="1700" i="1"/>
                <a:t>Courtesy of Dr. Marek Skowronski, Carnegie Mellon University</a:t>
              </a:r>
              <a:r>
                <a:rPr lang="en-US" altLang="en-US" sz="1700"/>
                <a:t>.)</a:t>
              </a:r>
            </a:p>
          </p:txBody>
        </p:sp>
        <p:graphicFrame>
          <p:nvGraphicFramePr>
            <p:cNvPr id="151557" name="Object 5"/>
            <p:cNvGraphicFramePr>
              <a:graphicFrameLocks noChangeAspect="1"/>
            </p:cNvGraphicFramePr>
            <p:nvPr/>
          </p:nvGraphicFramePr>
          <p:xfrm>
            <a:off x="2448" y="2976"/>
            <a:ext cx="511" cy="251"/>
          </p:xfrm>
          <a:graphic>
            <a:graphicData uri="http://schemas.openxmlformats.org/presentationml/2006/ole">
              <mc:AlternateContent xmlns:mc="http://schemas.openxmlformats.org/markup-compatibility/2006">
                <mc:Choice xmlns:v="urn:schemas-microsoft-com:vml" Requires="v">
                  <p:oleObj spid="_x0000_s151558" name="Equation" r:id="rId4" imgW="482400" imgH="228600" progId="Equation.3">
                    <p:embed/>
                  </p:oleObj>
                </mc:Choice>
                <mc:Fallback>
                  <p:oleObj name="Equation" r:id="rId4" imgW="482400" imgH="2286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8" y="2976"/>
                          <a:ext cx="511" cy="2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 Box 2"/>
          <p:cNvSpPr txBox="1">
            <a:spLocks noChangeArrowheads="1"/>
          </p:cNvSpPr>
          <p:nvPr/>
        </p:nvSpPr>
        <p:spPr bwMode="auto">
          <a:xfrm>
            <a:off x="838200" y="5105400"/>
            <a:ext cx="73152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a:t>Figure 4.13  Electron photomicrographs of dislocations in </a:t>
            </a:r>
            <a:r>
              <a:rPr lang="en-US" altLang="en-US" sz="1600" i="1"/>
              <a:t>Ti</a:t>
            </a:r>
            <a:r>
              <a:rPr lang="en-US" altLang="en-US" sz="1600" i="1" baseline="-25000"/>
              <a:t>3</a:t>
            </a:r>
            <a:r>
              <a:rPr lang="en-US" altLang="en-US" sz="1600" i="1"/>
              <a:t>Al</a:t>
            </a:r>
            <a:r>
              <a:rPr lang="en-US" altLang="en-US" sz="1600"/>
              <a:t>: (a) Dislocation pileups (x26,500). (b) Micrograph at     x 100 showing slip lines and grain boundaries in AI. (c) Schematic of slip bands development.</a:t>
            </a:r>
          </a:p>
        </p:txBody>
      </p:sp>
      <p:grpSp>
        <p:nvGrpSpPr>
          <p:cNvPr id="152579" name="Group 3"/>
          <p:cNvGrpSpPr>
            <a:grpSpLocks/>
          </p:cNvGrpSpPr>
          <p:nvPr/>
        </p:nvGrpSpPr>
        <p:grpSpPr bwMode="auto">
          <a:xfrm>
            <a:off x="4648200" y="152400"/>
            <a:ext cx="3503613" cy="2725738"/>
            <a:chOff x="3024" y="0"/>
            <a:chExt cx="2591" cy="2016"/>
          </a:xfrm>
        </p:grpSpPr>
        <p:pic>
          <p:nvPicPr>
            <p:cNvPr id="152580" name="Picture 4" descr="fig 04_13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0"/>
              <a:ext cx="2544" cy="2016"/>
            </a:xfrm>
            <a:prstGeom prst="rect">
              <a:avLst/>
            </a:prstGeom>
            <a:noFill/>
            <a:extLst>
              <a:ext uri="{909E8E84-426E-40DD-AFC4-6F175D3DCCD1}">
                <a14:hiddenFill xmlns:a14="http://schemas.microsoft.com/office/drawing/2010/main">
                  <a:solidFill>
                    <a:srgbClr val="FFFFFF"/>
                  </a:solidFill>
                </a14:hiddenFill>
              </a:ext>
            </a:extLst>
          </p:spPr>
        </p:pic>
        <p:sp>
          <p:nvSpPr>
            <p:cNvPr id="152581" name="Text Box 5"/>
            <p:cNvSpPr txBox="1">
              <a:spLocks noChangeArrowheads="1"/>
            </p:cNvSpPr>
            <p:nvPr/>
          </p:nvSpPr>
          <p:spPr bwMode="auto">
            <a:xfrm rot="5400000">
              <a:off x="4699" y="763"/>
              <a:ext cx="158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grpSp>
        <p:nvGrpSpPr>
          <p:cNvPr id="152582" name="Group 6"/>
          <p:cNvGrpSpPr>
            <a:grpSpLocks/>
          </p:cNvGrpSpPr>
          <p:nvPr/>
        </p:nvGrpSpPr>
        <p:grpSpPr bwMode="auto">
          <a:xfrm>
            <a:off x="381000" y="152400"/>
            <a:ext cx="3748088" cy="2730500"/>
            <a:chOff x="-13" y="48"/>
            <a:chExt cx="2701" cy="1968"/>
          </a:xfrm>
        </p:grpSpPr>
        <p:pic>
          <p:nvPicPr>
            <p:cNvPr id="152583" name="Picture 7" descr="fig 04_1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 y="48"/>
              <a:ext cx="2473" cy="1968"/>
            </a:xfrm>
            <a:prstGeom prst="rect">
              <a:avLst/>
            </a:prstGeom>
            <a:noFill/>
            <a:extLst>
              <a:ext uri="{909E8E84-426E-40DD-AFC4-6F175D3DCCD1}">
                <a14:hiddenFill xmlns:a14="http://schemas.microsoft.com/office/drawing/2010/main">
                  <a:solidFill>
                    <a:srgbClr val="FFFFFF"/>
                  </a:solidFill>
                </a14:hiddenFill>
              </a:ext>
            </a:extLst>
          </p:spPr>
        </p:pic>
        <p:sp>
          <p:nvSpPr>
            <p:cNvPr id="152584" name="Text Box 8"/>
            <p:cNvSpPr txBox="1">
              <a:spLocks noChangeArrowheads="1"/>
            </p:cNvSpPr>
            <p:nvPr/>
          </p:nvSpPr>
          <p:spPr bwMode="auto">
            <a:xfrm rot="5400000">
              <a:off x="-684" y="813"/>
              <a:ext cx="1583"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grpSp>
        <p:nvGrpSpPr>
          <p:cNvPr id="152585" name="Group 9"/>
          <p:cNvGrpSpPr>
            <a:grpSpLocks/>
          </p:cNvGrpSpPr>
          <p:nvPr/>
        </p:nvGrpSpPr>
        <p:grpSpPr bwMode="auto">
          <a:xfrm>
            <a:off x="2286000" y="2971800"/>
            <a:ext cx="4343400" cy="2165350"/>
            <a:chOff x="1392" y="2160"/>
            <a:chExt cx="2736" cy="1364"/>
          </a:xfrm>
        </p:grpSpPr>
        <p:pic>
          <p:nvPicPr>
            <p:cNvPr id="152586" name="Picture 10" descr="fig 04_13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0" y="2160"/>
              <a:ext cx="2688" cy="1344"/>
            </a:xfrm>
            <a:prstGeom prst="rect">
              <a:avLst/>
            </a:prstGeom>
            <a:noFill/>
            <a:extLst>
              <a:ext uri="{909E8E84-426E-40DD-AFC4-6F175D3DCCD1}">
                <a14:hiddenFill xmlns:a14="http://schemas.microsoft.com/office/drawing/2010/main">
                  <a:solidFill>
                    <a:srgbClr val="FFFFFF"/>
                  </a:solidFill>
                </a14:hiddenFill>
              </a:ext>
            </a:extLst>
          </p:spPr>
        </p:pic>
        <p:sp>
          <p:nvSpPr>
            <p:cNvPr id="152587" name="Text Box 11"/>
            <p:cNvSpPr txBox="1">
              <a:spLocks noChangeArrowheads="1"/>
            </p:cNvSpPr>
            <p:nvPr/>
          </p:nvSpPr>
          <p:spPr bwMode="auto">
            <a:xfrm rot="10800000" flipV="1">
              <a:off x="1392" y="3408"/>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(c)2003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ChangeArrowheads="1"/>
          </p:cNvSpPr>
          <p:nvPr/>
        </p:nvSpPr>
        <p:spPr bwMode="auto">
          <a:xfrm>
            <a:off x="685800" y="1752600"/>
            <a:ext cx="7907338"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Plastic deformation</a:t>
            </a:r>
            <a:r>
              <a:rPr lang="en-US" altLang="en-US" sz="2000" b="0">
                <a:latin typeface="Verdana" panose="020B0604030504040204" pitchFamily="34" charset="0"/>
              </a:rPr>
              <a:t> refers to irreversible deformation or change in shape that occurs when the force or stress that caused it is removed.</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Elastic deformation</a:t>
            </a:r>
            <a:r>
              <a:rPr lang="en-US" altLang="en-US" sz="2000" b="0">
                <a:latin typeface="Verdana" panose="020B0604030504040204" pitchFamily="34" charset="0"/>
              </a:rPr>
              <a:t> - Deformation that is fully recovered when the stress causing it is removed.</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Dislocation density</a:t>
            </a:r>
            <a:r>
              <a:rPr lang="en-US" altLang="en-US" sz="2000" b="0">
                <a:latin typeface="Verdana" panose="020B0604030504040204" pitchFamily="34" charset="0"/>
              </a:rPr>
              <a:t> - The total length of dislocation line per cubic centimeter in a material.</a:t>
            </a:r>
          </a:p>
        </p:txBody>
      </p:sp>
      <p:sp>
        <p:nvSpPr>
          <p:cNvPr id="153603" name="Text Box 3"/>
          <p:cNvSpPr txBox="1">
            <a:spLocks noChangeArrowheads="1"/>
          </p:cNvSpPr>
          <p:nvPr/>
        </p:nvSpPr>
        <p:spPr bwMode="auto">
          <a:xfrm>
            <a:off x="677863" y="4826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4.5                                </a:t>
            </a:r>
            <a:r>
              <a:rPr lang="en-US" altLang="en-US" sz="3200" b="0"/>
              <a:t>Significance of Dislocations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026"/>
          <p:cNvSpPr>
            <a:spLocks noChangeArrowheads="1"/>
          </p:cNvSpPr>
          <p:nvPr/>
        </p:nvSpPr>
        <p:spPr bwMode="auto">
          <a:xfrm>
            <a:off x="566738" y="203835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Lattice</a:t>
            </a:r>
            <a:r>
              <a:rPr lang="en-US" altLang="en-US" sz="2000" b="0">
                <a:latin typeface="Verdana" panose="020B0604030504040204" pitchFamily="34" charset="0"/>
              </a:rPr>
              <a:t> - A collection of points that divide space into smaller equally sized segments.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Basis</a:t>
            </a:r>
            <a:r>
              <a:rPr lang="en-US" altLang="en-US" sz="2000" b="0">
                <a:latin typeface="Verdana" panose="020B0604030504040204" pitchFamily="34" charset="0"/>
              </a:rPr>
              <a:t> - A group of atoms associated with a lattice point.</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Unit cell</a:t>
            </a:r>
            <a:r>
              <a:rPr lang="en-US" altLang="en-US" sz="2000" b="0">
                <a:latin typeface="Verdana" panose="020B0604030504040204" pitchFamily="34" charset="0"/>
              </a:rPr>
              <a:t> - A subdivision of the lattice that still retains the overall characteristics of the entire lattice.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Atomic radius</a:t>
            </a:r>
            <a:r>
              <a:rPr lang="en-US" altLang="en-US" sz="2000" b="0">
                <a:latin typeface="Verdana" panose="020B0604030504040204" pitchFamily="34" charset="0"/>
              </a:rPr>
              <a:t> - The apparent radius of an atom, typically calculated from the dimensions of the unit cell, using close-packed directions (depends upon coordination number).</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Packing factor</a:t>
            </a:r>
            <a:r>
              <a:rPr lang="en-US" altLang="en-US" sz="2000" b="0">
                <a:latin typeface="Verdana" panose="020B0604030504040204" pitchFamily="34" charset="0"/>
              </a:rPr>
              <a:t> - The fraction of space in a unit cell occupied by atoms.</a:t>
            </a:r>
          </a:p>
        </p:txBody>
      </p:sp>
      <p:sp>
        <p:nvSpPr>
          <p:cNvPr id="63491" name="Text Box 1027"/>
          <p:cNvSpPr txBox="1">
            <a:spLocks noChangeArrowheads="1"/>
          </p:cNvSpPr>
          <p:nvPr/>
        </p:nvSpPr>
        <p:spPr bwMode="auto">
          <a:xfrm>
            <a:off x="644525" y="330200"/>
            <a:ext cx="7620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3.3                                     Lattice, Unit Cells, Basis, and Crystal Structures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p:cNvSpPr txBox="1">
            <a:spLocks noChangeArrowheads="1"/>
          </p:cNvSpPr>
          <p:nvPr/>
        </p:nvSpPr>
        <p:spPr bwMode="auto">
          <a:xfrm>
            <a:off x="677863" y="4826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4.6                                   </a:t>
            </a:r>
            <a:r>
              <a:rPr lang="en-US" altLang="en-US" sz="3200" b="0"/>
              <a:t>Schmid’s Law</a:t>
            </a:r>
          </a:p>
        </p:txBody>
      </p:sp>
      <p:grpSp>
        <p:nvGrpSpPr>
          <p:cNvPr id="154627" name="Group 3"/>
          <p:cNvGrpSpPr>
            <a:grpSpLocks/>
          </p:cNvGrpSpPr>
          <p:nvPr/>
        </p:nvGrpSpPr>
        <p:grpSpPr bwMode="auto">
          <a:xfrm>
            <a:off x="592138" y="1573213"/>
            <a:ext cx="8001000" cy="1779587"/>
            <a:chOff x="373" y="991"/>
            <a:chExt cx="5040" cy="1121"/>
          </a:xfrm>
        </p:grpSpPr>
        <p:sp>
          <p:nvSpPr>
            <p:cNvPr id="154628" name="Rectangle 4"/>
            <p:cNvSpPr>
              <a:spLocks noChangeArrowheads="1"/>
            </p:cNvSpPr>
            <p:nvPr/>
          </p:nvSpPr>
          <p:spPr bwMode="auto">
            <a:xfrm>
              <a:off x="373" y="991"/>
              <a:ext cx="5040" cy="1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Schmid’s law</a:t>
              </a:r>
              <a:r>
                <a:rPr lang="en-US" altLang="en-US" sz="2000" b="0">
                  <a:latin typeface="Verdana" panose="020B0604030504040204" pitchFamily="34" charset="0"/>
                </a:rPr>
                <a:t> -The relationship between shear stress, the applied stress, and the orientation of the slip system—that is, </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Critical resolved shear stress</a:t>
              </a:r>
              <a:r>
                <a:rPr lang="en-US" altLang="en-US" sz="2000" b="0">
                  <a:latin typeface="Verdana" panose="020B0604030504040204" pitchFamily="34" charset="0"/>
                </a:rPr>
                <a:t> - The shear stress required to cause a dislocation to move and cause slip.</a:t>
              </a:r>
            </a:p>
            <a:p>
              <a:pPr eaLnBrk="1" hangingPunct="1">
                <a:spcBef>
                  <a:spcPct val="20000"/>
                </a:spcBef>
                <a:buClr>
                  <a:schemeClr val="accent2"/>
                </a:buClr>
                <a:buFont typeface="Wingdings" panose="05000000000000000000" pitchFamily="2" charset="2"/>
                <a:buChar char="o"/>
              </a:pPr>
              <a:endParaRPr lang="en-US" altLang="en-US" sz="2000" b="0">
                <a:latin typeface="Verdana" panose="020B0604030504040204" pitchFamily="34" charset="0"/>
              </a:endParaRPr>
            </a:p>
          </p:txBody>
        </p:sp>
        <p:graphicFrame>
          <p:nvGraphicFramePr>
            <p:cNvPr id="154629" name="Object 5"/>
            <p:cNvGraphicFramePr>
              <a:graphicFrameLocks noChangeAspect="1"/>
            </p:cNvGraphicFramePr>
            <p:nvPr/>
          </p:nvGraphicFramePr>
          <p:xfrm>
            <a:off x="1296" y="1392"/>
            <a:ext cx="1728" cy="288"/>
          </p:xfrm>
          <a:graphic>
            <a:graphicData uri="http://schemas.openxmlformats.org/presentationml/2006/ole">
              <mc:AlternateContent xmlns:mc="http://schemas.openxmlformats.org/markup-compatibility/2006">
                <mc:Choice xmlns:v="urn:schemas-microsoft-com:vml" Requires="v">
                  <p:oleObj spid="_x0000_s154630" name="Equation" r:id="rId3" imgW="1218960" imgH="203040" progId="Equation.3">
                    <p:embed/>
                  </p:oleObj>
                </mc:Choice>
                <mc:Fallback>
                  <p:oleObj name="Equation" r:id="rId3" imgW="1218960" imgH="20304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6" y="1392"/>
                          <a:ext cx="172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650" name="Group 2"/>
          <p:cNvGrpSpPr>
            <a:grpSpLocks/>
          </p:cNvGrpSpPr>
          <p:nvPr/>
        </p:nvGrpSpPr>
        <p:grpSpPr bwMode="auto">
          <a:xfrm>
            <a:off x="304800" y="304800"/>
            <a:ext cx="7962900" cy="4162425"/>
            <a:chOff x="192" y="368"/>
            <a:chExt cx="5328" cy="2785"/>
          </a:xfrm>
        </p:grpSpPr>
        <p:pic>
          <p:nvPicPr>
            <p:cNvPr id="155651" name="Picture 3" descr="fig 04_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368"/>
              <a:ext cx="5328" cy="2535"/>
            </a:xfrm>
            <a:prstGeom prst="rect">
              <a:avLst/>
            </a:prstGeom>
            <a:noFill/>
            <a:extLst>
              <a:ext uri="{909E8E84-426E-40DD-AFC4-6F175D3DCCD1}">
                <a14:hiddenFill xmlns:a14="http://schemas.microsoft.com/office/drawing/2010/main">
                  <a:solidFill>
                    <a:srgbClr val="FFFFFF"/>
                  </a:solidFill>
                </a14:hiddenFill>
              </a:ext>
            </a:extLst>
          </p:spPr>
        </p:pic>
        <p:sp>
          <p:nvSpPr>
            <p:cNvPr id="155652" name="Text Box 4"/>
            <p:cNvSpPr txBox="1">
              <a:spLocks noChangeArrowheads="1"/>
            </p:cNvSpPr>
            <p:nvPr/>
          </p:nvSpPr>
          <p:spPr bwMode="auto">
            <a:xfrm rot="10800000" flipV="1">
              <a:off x="2879" y="2928"/>
              <a:ext cx="2640" cy="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800" b="0">
                  <a:latin typeface="Times New Roman" panose="02020603050405020304" pitchFamily="18" charset="0"/>
                </a:rPr>
                <a:t>(c)2003 Brooks/Cole, a division of Thomson Learning, Inc.  Thomson Learning</a:t>
              </a:r>
              <a:r>
                <a:rPr lang="en-US" altLang="en-US" sz="800" b="0" baseline="-25000">
                  <a:latin typeface="Times New Roman" panose="02020603050405020304" pitchFamily="18" charset="0"/>
                </a:rPr>
                <a:t>™</a:t>
              </a:r>
              <a:r>
                <a:rPr lang="en-US" altLang="en-US" sz="800" b="0">
                  <a:latin typeface="Times New Roman" panose="02020603050405020304" pitchFamily="18" charset="0"/>
                </a:rPr>
                <a:t> is a trademark used herein under license.</a:t>
              </a:r>
            </a:p>
          </p:txBody>
        </p:sp>
      </p:grpSp>
      <p:sp>
        <p:nvSpPr>
          <p:cNvPr id="155653" name="Text Box 5"/>
          <p:cNvSpPr txBox="1">
            <a:spLocks noChangeArrowheads="1"/>
          </p:cNvSpPr>
          <p:nvPr/>
        </p:nvSpPr>
        <p:spPr bwMode="auto">
          <a:xfrm>
            <a:off x="228600" y="4419600"/>
            <a:ext cx="82454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4.14  (a) A resolved shear stress </a:t>
            </a:r>
            <a:r>
              <a:rPr lang="en-US" altLang="en-US">
                <a:latin typeface="Times New Roman" panose="02020603050405020304" pitchFamily="18" charset="0"/>
                <a:cs typeface="Times New Roman" panose="02020603050405020304" pitchFamily="18" charset="0"/>
              </a:rPr>
              <a:t>τ </a:t>
            </a:r>
            <a:r>
              <a:rPr lang="en-US" altLang="en-US">
                <a:cs typeface="Times New Roman" panose="02020603050405020304" pitchFamily="18" charset="0"/>
              </a:rPr>
              <a:t>is produced on a slip system. (Note: (</a:t>
            </a:r>
            <a:r>
              <a:rPr lang="en-US" altLang="en-US">
                <a:cs typeface="Tahoma" panose="020B0604030504040204" pitchFamily="34" charset="0"/>
              </a:rPr>
              <a:t>ø</a:t>
            </a:r>
            <a:r>
              <a:rPr lang="en-US" altLang="en-US">
                <a:cs typeface="Times New Roman" panose="02020603050405020304" pitchFamily="18" charset="0"/>
              </a:rPr>
              <a:t>  + </a:t>
            </a:r>
            <a:r>
              <a:rPr lang="en-US" altLang="en-US"/>
              <a:t> </a:t>
            </a:r>
            <a:r>
              <a:rPr lang="en-US" altLang="en-US">
                <a:cs typeface="Times New Roman" panose="02020603050405020304" pitchFamily="18" charset="0"/>
              </a:rPr>
              <a:t>λ) does not have to be 90°.) (b) Movement of dislocations on the slip system deforms the material. (c) Resolving the force.</a:t>
            </a:r>
            <a:endParaRPr lang="en-US" altLang="en-US"/>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2"/>
          <p:cNvSpPr txBox="1">
            <a:spLocks noChangeArrowheads="1"/>
          </p:cNvSpPr>
          <p:nvPr/>
        </p:nvSpPr>
        <p:spPr bwMode="auto">
          <a:xfrm>
            <a:off x="381000" y="1295400"/>
            <a:ext cx="83994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Apply the Schmid’s law for a situation in which the single crystal is at an orientation so that the slip plane is perpendicular to the applied tensile stress.</a:t>
            </a:r>
          </a:p>
        </p:txBody>
      </p:sp>
      <p:sp>
        <p:nvSpPr>
          <p:cNvPr id="156675"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4.10                                        Calculation of Resolved Shear Stress</a:t>
            </a:r>
          </a:p>
        </p:txBody>
      </p:sp>
      <p:grpSp>
        <p:nvGrpSpPr>
          <p:cNvPr id="156676" name="Group 4"/>
          <p:cNvGrpSpPr>
            <a:grpSpLocks/>
          </p:cNvGrpSpPr>
          <p:nvPr/>
        </p:nvGrpSpPr>
        <p:grpSpPr bwMode="auto">
          <a:xfrm>
            <a:off x="1981200" y="2362200"/>
            <a:ext cx="2341563" cy="3810000"/>
            <a:chOff x="29" y="144"/>
            <a:chExt cx="2390" cy="3888"/>
          </a:xfrm>
        </p:grpSpPr>
        <p:pic>
          <p:nvPicPr>
            <p:cNvPr id="156677" name="Picture 5" descr="fig 04_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44"/>
              <a:ext cx="2083" cy="3888"/>
            </a:xfrm>
            <a:prstGeom prst="rect">
              <a:avLst/>
            </a:prstGeom>
            <a:noFill/>
            <a:extLst>
              <a:ext uri="{909E8E84-426E-40DD-AFC4-6F175D3DCCD1}">
                <a14:hiddenFill xmlns:a14="http://schemas.microsoft.com/office/drawing/2010/main">
                  <a:solidFill>
                    <a:srgbClr val="FFFFFF"/>
                  </a:solidFill>
                </a14:hiddenFill>
              </a:ext>
            </a:extLst>
          </p:spPr>
        </p:pic>
        <p:sp>
          <p:nvSpPr>
            <p:cNvPr id="156678" name="Text Box 6"/>
            <p:cNvSpPr txBox="1">
              <a:spLocks noChangeArrowheads="1"/>
            </p:cNvSpPr>
            <p:nvPr/>
          </p:nvSpPr>
          <p:spPr bwMode="auto">
            <a:xfrm rot="5400000">
              <a:off x="-590" y="812"/>
              <a:ext cx="1582" cy="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56679" name="Rectangle 7"/>
          <p:cNvSpPr>
            <a:spLocks noChangeArrowheads="1"/>
          </p:cNvSpPr>
          <p:nvPr/>
        </p:nvSpPr>
        <p:spPr bwMode="auto">
          <a:xfrm>
            <a:off x="4495800" y="3200400"/>
            <a:ext cx="36576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14.15  When the slip plane is perpendicular to the applied stress </a:t>
            </a:r>
            <a:r>
              <a:rPr lang="en-US" altLang="en-US" i="1">
                <a:latin typeface="Times New Roman" panose="02020603050405020304" pitchFamily="18" charset="0"/>
              </a:rPr>
              <a:t>σ</a:t>
            </a:r>
            <a:r>
              <a:rPr lang="en-US" altLang="en-US"/>
              <a:t>, the angle </a:t>
            </a:r>
            <a:r>
              <a:rPr lang="en-US" altLang="en-US" i="1">
                <a:latin typeface="Times New Roman" panose="02020603050405020304" pitchFamily="18" charset="0"/>
              </a:rPr>
              <a:t>λ</a:t>
            </a:r>
            <a:r>
              <a:rPr lang="en-US" altLang="en-US"/>
              <a:t> is 90° and no shear stress is resolved.</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ChangeArrowheads="1"/>
          </p:cNvSpPr>
          <p:nvPr/>
        </p:nvSpPr>
        <p:spPr bwMode="auto">
          <a:xfrm>
            <a:off x="609600" y="457200"/>
            <a:ext cx="7543800"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4.10 SOLUTION</a:t>
            </a:r>
          </a:p>
          <a:p>
            <a:pPr>
              <a:spcBef>
                <a:spcPct val="50000"/>
              </a:spcBef>
            </a:pPr>
            <a:r>
              <a:rPr lang="en-US" altLang="en-US" sz="2000" b="0"/>
              <a:t>	Suppose the slip plane is perpendicular to the applied stress </a:t>
            </a:r>
            <a:r>
              <a:rPr lang="en-US" altLang="en-US" sz="2000">
                <a:latin typeface="Times New Roman" panose="02020603050405020304" pitchFamily="18" charset="0"/>
                <a:cs typeface="Times New Roman" panose="02020603050405020304" pitchFamily="18" charset="0"/>
              </a:rPr>
              <a:t>σ</a:t>
            </a:r>
            <a:r>
              <a:rPr lang="en-US" altLang="en-US" sz="2000" b="0"/>
              <a:t>, as in Figure 4.15. Then, </a:t>
            </a:r>
            <a:r>
              <a:rPr lang="en-US" altLang="en-US" b="0">
                <a:cs typeface="Tahoma" panose="020B0604030504040204" pitchFamily="34" charset="0"/>
              </a:rPr>
              <a:t>ø</a:t>
            </a:r>
            <a:r>
              <a:rPr lang="en-US" altLang="en-US" sz="2000" b="0"/>
              <a:t> =  0</a:t>
            </a:r>
            <a:r>
              <a:rPr lang="en-US" altLang="en-US" sz="2000" b="0" baseline="40000"/>
              <a:t>o</a:t>
            </a:r>
            <a:r>
              <a:rPr lang="en-US" altLang="en-US" sz="2000" b="0"/>
              <a:t>, </a:t>
            </a:r>
            <a:r>
              <a:rPr lang="en-US" altLang="en-US" sz="2000" i="1">
                <a:latin typeface="Times New Roman" panose="02020603050405020304" pitchFamily="18" charset="0"/>
                <a:cs typeface="Times New Roman" panose="02020603050405020304" pitchFamily="18" charset="0"/>
              </a:rPr>
              <a:t>λ</a:t>
            </a:r>
            <a:r>
              <a:rPr lang="en-US" altLang="en-US" sz="2000" b="0"/>
              <a:t> = 90</a:t>
            </a:r>
            <a:r>
              <a:rPr lang="en-US" altLang="en-US" sz="2000" b="0" baseline="40000"/>
              <a:t>o</a:t>
            </a:r>
            <a:r>
              <a:rPr lang="en-US" altLang="en-US" sz="2000" b="0"/>
              <a:t>, cos </a:t>
            </a:r>
            <a:r>
              <a:rPr lang="en-US" altLang="en-US" sz="2000" i="1">
                <a:latin typeface="Times New Roman" panose="02020603050405020304" pitchFamily="18" charset="0"/>
                <a:cs typeface="Times New Roman" panose="02020603050405020304" pitchFamily="18" charset="0"/>
              </a:rPr>
              <a:t>λ</a:t>
            </a:r>
            <a:r>
              <a:rPr lang="en-US" altLang="en-US" sz="2000" b="0"/>
              <a:t> = 0, and therefore </a:t>
            </a:r>
            <a:r>
              <a:rPr lang="en-US" altLang="en-US" sz="2000" i="1">
                <a:latin typeface="AdvP6C77" charset="0"/>
              </a:rPr>
              <a:t>τ</a:t>
            </a:r>
            <a:r>
              <a:rPr lang="en-US" altLang="en-US" sz="2000" b="0" i="1" baseline="-25000"/>
              <a:t>r</a:t>
            </a:r>
            <a:r>
              <a:rPr lang="en-US" altLang="en-US" sz="2000" b="0"/>
              <a:t> = 0. As noted before, the angles f and l can but do not always add up to 90</a:t>
            </a:r>
            <a:r>
              <a:rPr lang="en-US" altLang="en-US" sz="2000" b="0" baseline="40000"/>
              <a:t>o</a:t>
            </a:r>
            <a:r>
              <a:rPr lang="en-US" altLang="en-US" sz="2000" b="0"/>
              <a:t>. Even if the applied stress s is enormous, no resolved shear stress develops along the slip direction and the dislocation cannot move. Slip cannot occur if the slip system is oriented so that either </a:t>
            </a:r>
            <a:r>
              <a:rPr lang="en-US" altLang="en-US" sz="2000" i="1">
                <a:latin typeface="Times New Roman" panose="02020603050405020304" pitchFamily="18" charset="0"/>
                <a:cs typeface="Times New Roman" panose="02020603050405020304" pitchFamily="18" charset="0"/>
              </a:rPr>
              <a:t>λ</a:t>
            </a:r>
            <a:r>
              <a:rPr lang="en-US" altLang="en-US" sz="2000" b="0"/>
              <a:t> or </a:t>
            </a:r>
            <a:r>
              <a:rPr lang="en-US" altLang="en-US" b="0">
                <a:cs typeface="Tahoma" panose="020B0604030504040204" pitchFamily="34" charset="0"/>
              </a:rPr>
              <a:t>ø</a:t>
            </a:r>
            <a:r>
              <a:rPr lang="en-US" altLang="en-US" sz="2000" b="0"/>
              <a:t> is 90</a:t>
            </a:r>
            <a:r>
              <a:rPr lang="en-US" altLang="en-US" sz="2000" b="0" baseline="40000"/>
              <a:t>o</a:t>
            </a:r>
            <a:r>
              <a:rPr lang="en-US" altLang="en-US" sz="2000" b="0"/>
              <a:t>.</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 Box 2"/>
          <p:cNvSpPr txBox="1">
            <a:spLocks noChangeArrowheads="1"/>
          </p:cNvSpPr>
          <p:nvPr/>
        </p:nvSpPr>
        <p:spPr bwMode="auto">
          <a:xfrm>
            <a:off x="609600" y="1295400"/>
            <a:ext cx="7924800"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We wish to produce a rod composed of a single crystal of pure aluminum, which has a critical resolved shear stress of 148 psi. We would like to orient the rod in such a manner that, when an axial stress of 500 psi is applied, the rod deforms by slip in a 45</a:t>
            </a:r>
            <a:r>
              <a:rPr lang="en-US" altLang="en-US" sz="2000" b="0" baseline="40000"/>
              <a:t>o</a:t>
            </a:r>
            <a:r>
              <a:rPr lang="en-US" altLang="en-US" sz="2000" b="0"/>
              <a:t> direction to the axis of the rod and actuates a sensor that detects the overload. Design the rod and a method by which it might be produced.</a:t>
            </a:r>
          </a:p>
          <a:p>
            <a:pPr>
              <a:spcBef>
                <a:spcPct val="50000"/>
              </a:spcBef>
            </a:pPr>
            <a:r>
              <a:rPr lang="en-US" altLang="en-US" sz="2000" b="0">
                <a:solidFill>
                  <a:schemeClr val="accent2"/>
                </a:solidFill>
              </a:rPr>
              <a:t>Example 4.11 SOLUTION</a:t>
            </a:r>
          </a:p>
          <a:p>
            <a:pPr>
              <a:spcBef>
                <a:spcPct val="50000"/>
              </a:spcBef>
            </a:pPr>
            <a:r>
              <a:rPr lang="en-US" altLang="en-US" sz="2000" b="0"/>
              <a:t>Dislocations begin to move when the resolved shear stress </a:t>
            </a:r>
            <a:r>
              <a:rPr lang="en-US" altLang="en-US" sz="2000" i="1">
                <a:latin typeface="Times New Roman" panose="02020603050405020304" pitchFamily="18" charset="0"/>
              </a:rPr>
              <a:t>τ</a:t>
            </a:r>
            <a:r>
              <a:rPr lang="en-US" altLang="en-US" sz="2000" b="0" i="1" baseline="-25000"/>
              <a:t>r</a:t>
            </a:r>
            <a:r>
              <a:rPr lang="en-US" altLang="en-US" sz="2000" b="0"/>
              <a:t> equals the critical resolved shear stress, 148 psi. From Schmid’s law:		</a:t>
            </a:r>
          </a:p>
          <a:p>
            <a:pPr algn="ctr">
              <a:spcBef>
                <a:spcPct val="50000"/>
              </a:spcBef>
            </a:pPr>
            <a:r>
              <a:rPr lang="en-US" altLang="en-US" sz="2000" i="1">
                <a:latin typeface="Times New Roman" panose="02020603050405020304" pitchFamily="18" charset="0"/>
              </a:rPr>
              <a:t>  τ</a:t>
            </a:r>
            <a:r>
              <a:rPr lang="en-US" altLang="en-US" sz="2000" b="0" i="1" baseline="-25000"/>
              <a:t>r</a:t>
            </a:r>
            <a:r>
              <a:rPr lang="en-US" altLang="en-US" sz="2000" b="0">
                <a:latin typeface="AdvTmath2" charset="0"/>
              </a:rPr>
              <a:t> </a:t>
            </a:r>
            <a:r>
              <a:rPr lang="en-US" altLang="en-US" sz="2000" b="0"/>
              <a:t>=</a:t>
            </a:r>
            <a:r>
              <a:rPr lang="en-US" altLang="en-US" sz="2000" b="0">
                <a:latin typeface="AdvP4C4E74" charset="0"/>
              </a:rPr>
              <a:t> </a:t>
            </a:r>
            <a:r>
              <a:rPr lang="en-US" altLang="en-US" sz="2000" b="0" i="1">
                <a:latin typeface="Times New Roman" panose="02020603050405020304" pitchFamily="18" charset="0"/>
                <a:cs typeface="Times New Roman" panose="02020603050405020304" pitchFamily="18" charset="0"/>
              </a:rPr>
              <a:t>σ</a:t>
            </a:r>
            <a:r>
              <a:rPr lang="en-US" altLang="en-US" sz="2000" b="0">
                <a:latin typeface="AdvTgreek2" charset="0"/>
              </a:rPr>
              <a:t> </a:t>
            </a:r>
            <a:r>
              <a:rPr lang="en-US" altLang="en-US" sz="2000" b="0"/>
              <a:t>cos</a:t>
            </a:r>
            <a:r>
              <a:rPr lang="en-US" altLang="en-US" sz="2000" b="0">
                <a:latin typeface="AdvTmath1" charset="0"/>
              </a:rPr>
              <a:t> </a:t>
            </a:r>
            <a:r>
              <a:rPr lang="en-US" altLang="en-US" sz="2000" i="1">
                <a:latin typeface="Times New Roman" panose="02020603050405020304" pitchFamily="18" charset="0"/>
                <a:cs typeface="Times New Roman" panose="02020603050405020304" pitchFamily="18" charset="0"/>
              </a:rPr>
              <a:t>λ</a:t>
            </a:r>
            <a:r>
              <a:rPr lang="en-US" altLang="en-US" sz="2000" b="0">
                <a:latin typeface="AdvTgreek2" charset="0"/>
              </a:rPr>
              <a:t> </a:t>
            </a:r>
            <a:r>
              <a:rPr lang="en-US" altLang="en-US" sz="2000" b="0"/>
              <a:t>cos</a:t>
            </a:r>
            <a:r>
              <a:rPr lang="en-US" altLang="en-US" sz="2000" b="0">
                <a:latin typeface="AdvTmath1" charset="0"/>
              </a:rPr>
              <a:t> </a:t>
            </a:r>
            <a:r>
              <a:rPr lang="en-US" altLang="en-US" b="0">
                <a:cs typeface="Tahoma" panose="020B0604030504040204" pitchFamily="34" charset="0"/>
              </a:rPr>
              <a:t>ø</a:t>
            </a:r>
            <a:r>
              <a:rPr lang="en-US" altLang="en-US" sz="2000" b="0">
                <a:latin typeface="AdvP4C4E51" charset="0"/>
              </a:rPr>
              <a:t>; </a:t>
            </a:r>
            <a:r>
              <a:rPr lang="en-US" altLang="en-US" sz="2000" b="0"/>
              <a:t>or</a:t>
            </a:r>
            <a:r>
              <a:rPr lang="en-US" altLang="en-US" sz="2000" b="0">
                <a:latin typeface="AdvTmath1" charset="0"/>
              </a:rPr>
              <a:t> </a:t>
            </a:r>
          </a:p>
          <a:p>
            <a:pPr algn="ctr">
              <a:spcBef>
                <a:spcPct val="50000"/>
              </a:spcBef>
            </a:pPr>
            <a:r>
              <a:rPr lang="en-US" altLang="en-US" sz="2000" b="0"/>
              <a:t>148 psi = (500</a:t>
            </a:r>
            <a:r>
              <a:rPr lang="en-US" altLang="en-US" sz="2000" b="0">
                <a:latin typeface="AdvTmath1" charset="0"/>
              </a:rPr>
              <a:t> </a:t>
            </a:r>
            <a:r>
              <a:rPr lang="en-US" altLang="en-US" sz="2000" b="0"/>
              <a:t>psi</a:t>
            </a:r>
            <a:r>
              <a:rPr lang="en-US" altLang="en-US" sz="2000" b="0">
                <a:latin typeface="AdvTmath1" charset="0"/>
              </a:rPr>
              <a:t>)</a:t>
            </a:r>
            <a:r>
              <a:rPr lang="en-US" altLang="en-US" sz="2000" b="0">
                <a:latin typeface="AdvP4C4E74" charset="0"/>
              </a:rPr>
              <a:t> </a:t>
            </a:r>
            <a:r>
              <a:rPr lang="en-US" altLang="en-US" sz="2000" b="0"/>
              <a:t>cos</a:t>
            </a:r>
            <a:r>
              <a:rPr lang="en-US" altLang="en-US" sz="2000" b="0">
                <a:latin typeface="AdvTmath1" charset="0"/>
              </a:rPr>
              <a:t> </a:t>
            </a:r>
            <a:r>
              <a:rPr lang="en-US" altLang="en-US" sz="2000" i="1">
                <a:latin typeface="Times New Roman" panose="02020603050405020304" pitchFamily="18" charset="0"/>
                <a:cs typeface="Times New Roman" panose="02020603050405020304" pitchFamily="18" charset="0"/>
              </a:rPr>
              <a:t>λ</a:t>
            </a:r>
            <a:r>
              <a:rPr lang="en-US" altLang="en-US" sz="2000" b="0">
                <a:latin typeface="AdvTgreek2" charset="0"/>
              </a:rPr>
              <a:t> </a:t>
            </a:r>
            <a:r>
              <a:rPr lang="en-US" altLang="en-US" sz="2000" b="0"/>
              <a:t>cos</a:t>
            </a:r>
            <a:r>
              <a:rPr lang="en-US" altLang="en-US" sz="2000" b="0">
                <a:latin typeface="AdvTmath1" charset="0"/>
              </a:rPr>
              <a:t> </a:t>
            </a:r>
            <a:r>
              <a:rPr lang="en-US" altLang="en-US" b="0">
                <a:cs typeface="Tahoma" panose="020B0604030504040204" pitchFamily="34" charset="0"/>
              </a:rPr>
              <a:t>ø</a:t>
            </a:r>
          </a:p>
        </p:txBody>
      </p:sp>
      <p:sp>
        <p:nvSpPr>
          <p:cNvPr id="158723" name="Text Box 3"/>
          <p:cNvSpPr txBox="1">
            <a:spLocks noChangeArrowheads="1"/>
          </p:cNvSpPr>
          <p:nvPr/>
        </p:nvSpPr>
        <p:spPr bwMode="auto">
          <a:xfrm>
            <a:off x="576263" y="271463"/>
            <a:ext cx="7805737"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4.11                                                               Design of a Single Crystal Casting Process</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ChangeArrowheads="1"/>
          </p:cNvSpPr>
          <p:nvPr/>
        </p:nvSpPr>
        <p:spPr bwMode="auto">
          <a:xfrm>
            <a:off x="533400" y="228600"/>
            <a:ext cx="7696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4.11 SOLUTION (Continued)</a:t>
            </a:r>
          </a:p>
          <a:p>
            <a:endParaRPr lang="en-US" altLang="en-US" sz="2000" b="0"/>
          </a:p>
          <a:p>
            <a:r>
              <a:rPr lang="en-US" altLang="en-US" sz="2000" b="0"/>
              <a:t>Because we wish slip to occur at a 45</a:t>
            </a:r>
            <a:r>
              <a:rPr lang="en-US" altLang="en-US" sz="2000" b="0" baseline="40000"/>
              <a:t>o</a:t>
            </a:r>
            <a:r>
              <a:rPr lang="en-US" altLang="en-US" sz="2000" b="0"/>
              <a:t> angle to the axis of the rod, </a:t>
            </a:r>
            <a:r>
              <a:rPr lang="en-US" altLang="en-US" sz="2000" i="1">
                <a:cs typeface="Times New Roman" panose="02020603050405020304" pitchFamily="18" charset="0"/>
              </a:rPr>
              <a:t>λ</a:t>
            </a:r>
            <a:r>
              <a:rPr lang="en-US" altLang="en-US" sz="2000" b="0"/>
              <a:t> = 45</a:t>
            </a:r>
            <a:r>
              <a:rPr lang="en-US" altLang="en-US" sz="2000" b="0" baseline="40000"/>
              <a:t>o</a:t>
            </a:r>
            <a:r>
              <a:rPr lang="en-US" altLang="en-US" sz="2000" b="0"/>
              <a:t>, and:</a:t>
            </a:r>
          </a:p>
        </p:txBody>
      </p:sp>
      <p:pic>
        <p:nvPicPr>
          <p:cNvPr id="1597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00200"/>
            <a:ext cx="5715000" cy="139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9748" name="Rectangle 4"/>
          <p:cNvSpPr>
            <a:spLocks noChangeArrowheads="1"/>
          </p:cNvSpPr>
          <p:nvPr/>
        </p:nvSpPr>
        <p:spPr bwMode="auto">
          <a:xfrm>
            <a:off x="685800" y="3200400"/>
            <a:ext cx="7391400"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Therefore, we must produce a rod that is oriented such that </a:t>
            </a:r>
            <a:r>
              <a:rPr lang="en-US" altLang="en-US" sz="2000" i="1">
                <a:cs typeface="Times New Roman" panose="02020603050405020304" pitchFamily="18" charset="0"/>
              </a:rPr>
              <a:t>λ</a:t>
            </a:r>
            <a:r>
              <a:rPr lang="en-US" altLang="en-US" sz="2000" b="0"/>
              <a:t> = 45</a:t>
            </a:r>
            <a:r>
              <a:rPr lang="en-US" altLang="en-US" sz="2000" b="0" baseline="40000"/>
              <a:t>o</a:t>
            </a:r>
            <a:r>
              <a:rPr lang="en-US" altLang="en-US" sz="2000" b="0"/>
              <a:t> and </a:t>
            </a:r>
            <a:r>
              <a:rPr lang="en-US" altLang="en-US" b="0">
                <a:cs typeface="Tahoma" panose="020B0604030504040204" pitchFamily="34" charset="0"/>
              </a:rPr>
              <a:t>ø</a:t>
            </a:r>
            <a:r>
              <a:rPr lang="en-US" altLang="en-US" sz="2000" b="0"/>
              <a:t> = 65.2</a:t>
            </a:r>
            <a:r>
              <a:rPr lang="en-US" altLang="en-US" sz="2000" b="0" baseline="40000"/>
              <a:t>o</a:t>
            </a:r>
            <a:r>
              <a:rPr lang="en-US" altLang="en-US" sz="2000" b="0"/>
              <a:t>. Note that </a:t>
            </a:r>
            <a:r>
              <a:rPr lang="en-US" altLang="en-US" b="0">
                <a:cs typeface="Tahoma" panose="020B0604030504040204" pitchFamily="34" charset="0"/>
              </a:rPr>
              <a:t>ø</a:t>
            </a:r>
            <a:r>
              <a:rPr lang="en-US" altLang="en-US" sz="2000" b="0"/>
              <a:t> and </a:t>
            </a:r>
            <a:r>
              <a:rPr lang="en-US" altLang="en-US" sz="2000" i="1">
                <a:cs typeface="Times New Roman" panose="02020603050405020304" pitchFamily="18" charset="0"/>
              </a:rPr>
              <a:t>λ</a:t>
            </a:r>
            <a:r>
              <a:rPr lang="en-US" altLang="en-US" sz="2000" b="0"/>
              <a:t> do not add to 90</a:t>
            </a:r>
            <a:r>
              <a:rPr lang="en-US" altLang="en-US" sz="2000" b="0" baseline="40000"/>
              <a:t>o</a:t>
            </a:r>
            <a:r>
              <a:rPr lang="en-US" altLang="en-US" sz="2000" b="0"/>
              <a:t>.</a:t>
            </a:r>
          </a:p>
          <a:p>
            <a:pPr>
              <a:spcBef>
                <a:spcPct val="50000"/>
              </a:spcBef>
            </a:pPr>
            <a:r>
              <a:rPr lang="en-US" altLang="en-US" sz="2000" b="0"/>
              <a:t>	We might do this by a solidification process. We would orient a seed crystal of solid aluminum at the bottom of a mold. Liquid aluminum could be introduced into the mold. The liquid begins to solidify from the starting crystal and a single crystal rod of the proper orientation is produced.</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ChangeArrowheads="1"/>
          </p:cNvSpPr>
          <p:nvPr/>
        </p:nvSpPr>
        <p:spPr bwMode="auto">
          <a:xfrm>
            <a:off x="838200" y="1828800"/>
            <a:ext cx="7696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Critical Resolved Shear Stress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Number of Slip Systems</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Cross-slip</a:t>
            </a:r>
            <a:r>
              <a:rPr lang="en-US" altLang="en-US" sz="2000" b="0">
                <a:latin typeface="Verdana" panose="020B0604030504040204" pitchFamily="34" charset="0"/>
              </a:rPr>
              <a:t> - A change in the slip system of a dislocation.</a:t>
            </a:r>
          </a:p>
        </p:txBody>
      </p:sp>
      <p:sp>
        <p:nvSpPr>
          <p:cNvPr id="160771" name="Text Box 3"/>
          <p:cNvSpPr txBox="1">
            <a:spLocks noChangeArrowheads="1"/>
          </p:cNvSpPr>
          <p:nvPr/>
        </p:nvSpPr>
        <p:spPr bwMode="auto">
          <a:xfrm>
            <a:off x="677863" y="4826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4.7                                </a:t>
            </a:r>
            <a:r>
              <a:rPr lang="en-US" altLang="en-US" sz="3200" b="0"/>
              <a:t>Influence of Crystal Structure</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424863" cy="452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p:cNvSpPr txBox="1">
            <a:spLocks noChangeArrowheads="1"/>
          </p:cNvSpPr>
          <p:nvPr/>
        </p:nvSpPr>
        <p:spPr bwMode="auto">
          <a:xfrm>
            <a:off x="381000" y="1600200"/>
            <a:ext cx="8399463"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A single crystal of magnesium (Mg), which has a HCP crystal structure, can be stretched into a ribbon-like shape four to six times its original length. However, </a:t>
            </a:r>
            <a:r>
              <a:rPr lang="en-US" altLang="en-US" sz="2000" b="0" i="1"/>
              <a:t>polycrystalline</a:t>
            </a:r>
            <a:r>
              <a:rPr lang="en-US" altLang="en-US" sz="2000" b="0"/>
              <a:t> Mg and other metals with a HCP structure show limited ductilities. Use the values of critical resolved shear stress for metals with different crystal structures and the nature of deformation in polycrystalline materials to explain this observation.</a:t>
            </a:r>
            <a:endParaRPr lang="en-US" altLang="en-US" sz="2000" b="0">
              <a:solidFill>
                <a:schemeClr val="accent2"/>
              </a:solidFill>
            </a:endParaRPr>
          </a:p>
        </p:txBody>
      </p:sp>
      <p:sp>
        <p:nvSpPr>
          <p:cNvPr id="162819" name="Text Box 3"/>
          <p:cNvSpPr txBox="1">
            <a:spLocks noChangeArrowheads="1"/>
          </p:cNvSpPr>
          <p:nvPr/>
        </p:nvSpPr>
        <p:spPr bwMode="auto">
          <a:xfrm>
            <a:off x="576263" y="271463"/>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4.12                                              Ductility of HCP Metal Single Crystals and Polycrystalline Materials</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424863" cy="452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2" name="Group 4"/>
          <p:cNvGrpSpPr>
            <a:grpSpLocks/>
          </p:cNvGrpSpPr>
          <p:nvPr/>
        </p:nvGrpSpPr>
        <p:grpSpPr bwMode="auto">
          <a:xfrm>
            <a:off x="465138" y="144463"/>
            <a:ext cx="5556250" cy="6235700"/>
            <a:chOff x="288" y="240"/>
            <a:chExt cx="3410" cy="3827"/>
          </a:xfrm>
        </p:grpSpPr>
        <p:pic>
          <p:nvPicPr>
            <p:cNvPr id="12290" name="Picture 2" descr="fig 03_11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40"/>
              <a:ext cx="3410" cy="3696"/>
            </a:xfrm>
            <a:prstGeom prst="rect">
              <a:avLst/>
            </a:prstGeom>
            <a:noFill/>
            <a:extLst>
              <a:ext uri="{909E8E84-426E-40DD-AFC4-6F175D3DCCD1}">
                <a14:hiddenFill xmlns:a14="http://schemas.microsoft.com/office/drawing/2010/main">
                  <a:solidFill>
                    <a:srgbClr val="FFFFFF"/>
                  </a:solidFill>
                </a14:hiddenFill>
              </a:ext>
            </a:extLst>
          </p:spPr>
        </p:pic>
        <p:sp>
          <p:nvSpPr>
            <p:cNvPr id="12291" name="Text Box 3"/>
            <p:cNvSpPr txBox="1">
              <a:spLocks noChangeArrowheads="1"/>
            </p:cNvSpPr>
            <p:nvPr/>
          </p:nvSpPr>
          <p:spPr bwMode="auto">
            <a:xfrm>
              <a:off x="288" y="3936"/>
              <a:ext cx="1632" cy="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2293" name="Text Box 5"/>
          <p:cNvSpPr txBox="1">
            <a:spLocks noChangeArrowheads="1"/>
          </p:cNvSpPr>
          <p:nvPr/>
        </p:nvSpPr>
        <p:spPr bwMode="auto">
          <a:xfrm>
            <a:off x="6105525" y="1831975"/>
            <a:ext cx="2606675"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3.11  The fourteen types of Bravais lattices grouped in seven crystal systems.  The actual unit cell for a hexagonal system is shown in Figures 3.12 and 3.16.</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ChangeArrowheads="1"/>
          </p:cNvSpPr>
          <p:nvPr/>
        </p:nvSpPr>
        <p:spPr bwMode="auto">
          <a:xfrm>
            <a:off x="533400" y="304800"/>
            <a:ext cx="7620000"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4.12 SOLUTION</a:t>
            </a:r>
          </a:p>
          <a:p>
            <a:endParaRPr lang="en-US" altLang="en-US" sz="2000" b="0"/>
          </a:p>
          <a:p>
            <a:r>
              <a:rPr lang="en-US" altLang="en-US" sz="2000" b="0"/>
              <a:t>From Table 4-2, we note that for HCP metals such as Mg, the critical resolved shear stress is low (50–100 psi). We also note that slip in HCP metals will occur readily on the basal plane—the primary slip plane. When a single crystal is deformed, assuming the basal plane is suitably oriented with applied stress, a very large deformation can occur. This explains why single crystal Mg can be stretched into a ribbon four to six times the original size.</a:t>
            </a:r>
          </a:p>
          <a:p>
            <a:r>
              <a:rPr lang="en-US" altLang="en-US" sz="2000" b="0"/>
              <a:t>	When we have a polycrystalline Mg, the deformation is not as simple. Each crystal must deform such that the strain developed in any one crystal is accommodated by its neighbors. In HCP metals, there are no intersecting slip systems, thus dislocations cannot glide over from one slip plane in one crystal (grain) onto another slip plane in a neighboring crystal. As a result, polycrystalline HCP metals such as Mg show limited ductility.</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2"/>
          <p:cNvSpPr txBox="1">
            <a:spLocks noChangeArrowheads="1"/>
          </p:cNvSpPr>
          <p:nvPr/>
        </p:nvSpPr>
        <p:spPr bwMode="auto">
          <a:xfrm>
            <a:off x="677863" y="4826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4.8                                  </a:t>
            </a:r>
            <a:r>
              <a:rPr lang="en-US" altLang="en-US" sz="3200" b="0"/>
              <a:t>Surface Defects</a:t>
            </a:r>
          </a:p>
        </p:txBody>
      </p:sp>
      <p:grpSp>
        <p:nvGrpSpPr>
          <p:cNvPr id="165891" name="Group 3"/>
          <p:cNvGrpSpPr>
            <a:grpSpLocks/>
          </p:cNvGrpSpPr>
          <p:nvPr/>
        </p:nvGrpSpPr>
        <p:grpSpPr bwMode="auto">
          <a:xfrm>
            <a:off x="592138" y="1573213"/>
            <a:ext cx="8001000" cy="4267200"/>
            <a:chOff x="373" y="991"/>
            <a:chExt cx="5040" cy="2688"/>
          </a:xfrm>
        </p:grpSpPr>
        <p:sp>
          <p:nvSpPr>
            <p:cNvPr id="165892" name="Rectangle 4"/>
            <p:cNvSpPr>
              <a:spLocks noChangeArrowheads="1"/>
            </p:cNvSpPr>
            <p:nvPr/>
          </p:nvSpPr>
          <p:spPr bwMode="auto">
            <a:xfrm>
              <a:off x="373" y="991"/>
              <a:ext cx="5040" cy="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Surface defects</a:t>
              </a:r>
              <a:r>
                <a:rPr lang="en-US" altLang="en-US" sz="2000" b="0">
                  <a:latin typeface="Verdana" panose="020B0604030504040204" pitchFamily="34" charset="0"/>
                </a:rPr>
                <a:t> - Imperfections, such as grain boundaries, that form a two-dimensional plane within the crystal.</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Hall-Petch equation</a:t>
              </a:r>
              <a:r>
                <a:rPr lang="en-US" altLang="en-US" sz="2000" b="0">
                  <a:latin typeface="Verdana" panose="020B0604030504040204" pitchFamily="34" charset="0"/>
                </a:rPr>
                <a:t> - The relationship between yield strength and grain size in a metallic material—that is,</a:t>
              </a:r>
            </a:p>
            <a:p>
              <a:pPr eaLnBrk="1" hangingPunct="1">
                <a:spcBef>
                  <a:spcPct val="20000"/>
                </a:spcBef>
                <a:buClr>
                  <a:schemeClr val="accent2"/>
                </a:buClr>
                <a:buFont typeface="Wingdings" panose="05000000000000000000" pitchFamily="2" charset="2"/>
                <a:buNone/>
              </a:pPr>
              <a:r>
                <a:rPr lang="en-US" altLang="en-US" sz="2000" b="0">
                  <a:latin typeface="Verdana" panose="020B0604030504040204" pitchFamily="34" charset="0"/>
                </a:rPr>
                <a:t> </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ASTM grain size number (</a:t>
              </a:r>
              <a:r>
                <a:rPr lang="en-US" altLang="en-US" sz="2000" b="0" i="1">
                  <a:solidFill>
                    <a:schemeClr val="accent2"/>
                  </a:solidFill>
                  <a:latin typeface="Verdana" panose="020B0604030504040204" pitchFamily="34" charset="0"/>
                </a:rPr>
                <a:t>n</a:t>
              </a:r>
              <a:r>
                <a:rPr lang="en-US" altLang="en-US" sz="2000" b="0">
                  <a:solidFill>
                    <a:schemeClr val="accent2"/>
                  </a:solidFill>
                  <a:latin typeface="Verdana" panose="020B0604030504040204" pitchFamily="34" charset="0"/>
                </a:rPr>
                <a:t>)</a:t>
              </a:r>
              <a:r>
                <a:rPr lang="en-US" altLang="en-US" sz="2000" b="0">
                  <a:latin typeface="Verdana" panose="020B0604030504040204" pitchFamily="34" charset="0"/>
                </a:rPr>
                <a:t> - A measure of the size of the grains in a crystalline material obtained by counting the number of grains per square inch a magnification </a:t>
              </a:r>
              <a:r>
                <a:rPr lang="en-US" altLang="en-US" sz="2000">
                  <a:latin typeface="Verdana" panose="020B0604030504040204" pitchFamily="34" charset="0"/>
                  <a:sym typeface="Symbol" panose="05050102010706020507" pitchFamily="18" charset="2"/>
                </a:rPr>
                <a:t></a:t>
              </a:r>
              <a:r>
                <a:rPr lang="en-US" altLang="en-US" sz="2000" b="0">
                  <a:latin typeface="Verdana" panose="020B0604030504040204" pitchFamily="34" charset="0"/>
                </a:rPr>
                <a:t> 100.</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Small angle grain boundary</a:t>
              </a:r>
              <a:r>
                <a:rPr lang="en-US" altLang="en-US" sz="2000" b="0">
                  <a:latin typeface="Verdana" panose="020B0604030504040204" pitchFamily="34" charset="0"/>
                </a:rPr>
                <a:t> - An array of dislocations causing a small misorientation of the crystal across the surface of the imperfection.</a:t>
              </a:r>
            </a:p>
          </p:txBody>
        </p:sp>
        <p:graphicFrame>
          <p:nvGraphicFramePr>
            <p:cNvPr id="165893" name="Object 5"/>
            <p:cNvGraphicFramePr>
              <a:graphicFrameLocks noChangeAspect="1"/>
            </p:cNvGraphicFramePr>
            <p:nvPr/>
          </p:nvGraphicFramePr>
          <p:xfrm>
            <a:off x="809" y="1977"/>
            <a:ext cx="1453" cy="304"/>
          </p:xfrm>
          <a:graphic>
            <a:graphicData uri="http://schemas.openxmlformats.org/presentationml/2006/ole">
              <mc:AlternateContent xmlns:mc="http://schemas.openxmlformats.org/markup-compatibility/2006">
                <mc:Choice xmlns:v="urn:schemas-microsoft-com:vml" Requires="v">
                  <p:oleObj spid="_x0000_s165894" name="Equation" r:id="rId3" imgW="1028520" imgH="215640" progId="Equation.3">
                    <p:embed/>
                  </p:oleObj>
                </mc:Choice>
                <mc:Fallback>
                  <p:oleObj name="Equation" r:id="rId3" imgW="1028520" imgH="21564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 y="1977"/>
                          <a:ext cx="1453" cy="3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143000"/>
            <a:ext cx="5962650"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6915" name="Rectangle 3"/>
          <p:cNvSpPr>
            <a:spLocks noChangeArrowheads="1"/>
          </p:cNvSpPr>
          <p:nvPr/>
        </p:nvSpPr>
        <p:spPr bwMode="auto">
          <a:xfrm>
            <a:off x="1447800" y="3886200"/>
            <a:ext cx="59436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4.16 (a) The atoms near the boundaries of the three grains do not have an equilibrium spacing or arrangement. (b) Grains and grain boundaries in a stainless steel sample. (</a:t>
            </a:r>
            <a:r>
              <a:rPr lang="en-US" altLang="en-US" i="1"/>
              <a:t>Courtesy Dr. A. Deardo</a:t>
            </a:r>
            <a:r>
              <a:rPr lang="en-US" altLang="en-US"/>
              <a:t>.)</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7938" name="Group 2"/>
          <p:cNvGrpSpPr>
            <a:grpSpLocks/>
          </p:cNvGrpSpPr>
          <p:nvPr/>
        </p:nvGrpSpPr>
        <p:grpSpPr bwMode="auto">
          <a:xfrm>
            <a:off x="1447800" y="368300"/>
            <a:ext cx="6310313" cy="4084638"/>
            <a:chOff x="912" y="232"/>
            <a:chExt cx="3975" cy="2573"/>
          </a:xfrm>
        </p:grpSpPr>
        <p:pic>
          <p:nvPicPr>
            <p:cNvPr id="167939" name="Picture 3" descr="fig 04_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 y="232"/>
              <a:ext cx="3888" cy="2573"/>
            </a:xfrm>
            <a:prstGeom prst="rect">
              <a:avLst/>
            </a:prstGeom>
            <a:noFill/>
            <a:extLst>
              <a:ext uri="{909E8E84-426E-40DD-AFC4-6F175D3DCCD1}">
                <a14:hiddenFill xmlns:a14="http://schemas.microsoft.com/office/drawing/2010/main">
                  <a:solidFill>
                    <a:srgbClr val="FFFFFF"/>
                  </a:solidFill>
                </a14:hiddenFill>
              </a:ext>
            </a:extLst>
          </p:spPr>
        </p:pic>
        <p:sp>
          <p:nvSpPr>
            <p:cNvPr id="167940" name="Text Box 4"/>
            <p:cNvSpPr txBox="1">
              <a:spLocks noChangeArrowheads="1"/>
            </p:cNvSpPr>
            <p:nvPr/>
          </p:nvSpPr>
          <p:spPr bwMode="auto">
            <a:xfrm rot="5400000">
              <a:off x="4028" y="1012"/>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67941" name="Text Box 5"/>
          <p:cNvSpPr txBox="1">
            <a:spLocks noChangeArrowheads="1"/>
          </p:cNvSpPr>
          <p:nvPr/>
        </p:nvSpPr>
        <p:spPr bwMode="auto">
          <a:xfrm>
            <a:off x="1371600" y="4648200"/>
            <a:ext cx="6553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4.17  The effect of grain size on the yield strength of steel at room temperature.</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2"/>
          <p:cNvSpPr txBox="1">
            <a:spLocks noChangeArrowheads="1"/>
          </p:cNvSpPr>
          <p:nvPr/>
        </p:nvSpPr>
        <p:spPr bwMode="auto">
          <a:xfrm>
            <a:off x="381000" y="1600200"/>
            <a:ext cx="8399463"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yield strength of mild steel with an average grain size of 0.05 mm is 20,000 psi. The yield stress of the same steel with a grain size of 0.007 mm is 40,000 psi. What will be the average grain size of the same steel with a yield stress of 30,000 psi? Assume the Hall-Petch equation is valid and that changes in the observed yield stress are due to changes in dislocation density.</a:t>
            </a:r>
          </a:p>
          <a:p>
            <a:pPr>
              <a:spcBef>
                <a:spcPct val="50000"/>
              </a:spcBef>
            </a:pPr>
            <a:r>
              <a:rPr lang="en-US" altLang="en-US" sz="2000" b="0">
                <a:solidFill>
                  <a:schemeClr val="accent2"/>
                </a:solidFill>
              </a:rPr>
              <a:t>Example 4.13 SOLUTION</a:t>
            </a:r>
          </a:p>
        </p:txBody>
      </p:sp>
      <p:sp>
        <p:nvSpPr>
          <p:cNvPr id="168963"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4.13                                           Design of a Mild Steel</a:t>
            </a:r>
          </a:p>
        </p:txBody>
      </p:sp>
      <p:pic>
        <p:nvPicPr>
          <p:cNvPr id="168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4267200"/>
            <a:ext cx="297180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8965" name="Rectangle 5"/>
          <p:cNvSpPr>
            <a:spLocks noChangeArrowheads="1"/>
          </p:cNvSpPr>
          <p:nvPr/>
        </p:nvSpPr>
        <p:spPr bwMode="auto">
          <a:xfrm>
            <a:off x="381000" y="4876800"/>
            <a:ext cx="8305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Thus, for a grain size of 0.05 mm the yield stress is</a:t>
            </a:r>
          </a:p>
          <a:p>
            <a:pPr>
              <a:spcBef>
                <a:spcPct val="50000"/>
              </a:spcBef>
            </a:pPr>
            <a:r>
              <a:rPr lang="en-US" altLang="en-US" sz="2000" b="0"/>
              <a:t>20 </a:t>
            </a:r>
            <a:r>
              <a:rPr lang="en-US" altLang="en-US" sz="2000">
                <a:sym typeface="Symbol" panose="05050102010706020507" pitchFamily="18" charset="2"/>
              </a:rPr>
              <a:t></a:t>
            </a:r>
            <a:r>
              <a:rPr lang="en-US" altLang="en-US" sz="2000" b="0"/>
              <a:t> 6.895 MPa = 137.9 MPa.</a:t>
            </a:r>
          </a:p>
          <a:p>
            <a:pPr>
              <a:spcBef>
                <a:spcPct val="50000"/>
              </a:spcBef>
            </a:pPr>
            <a:r>
              <a:rPr lang="en-US" altLang="en-US" sz="2000" b="0"/>
              <a:t>(Note:1,000 psi = 6.895 MPa). Using the Hall-Petch equation</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ChangeArrowheads="1"/>
          </p:cNvSpPr>
          <p:nvPr/>
        </p:nvSpPr>
        <p:spPr bwMode="auto">
          <a:xfrm>
            <a:off x="457200" y="457200"/>
            <a:ext cx="7696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4.13 SOLUTION (Continued)</a:t>
            </a:r>
            <a:endParaRPr lang="en-US" altLang="en-US" sz="2000" b="0"/>
          </a:p>
        </p:txBody>
      </p:sp>
      <p:pic>
        <p:nvPicPr>
          <p:cNvPr id="1699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990600"/>
            <a:ext cx="248602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99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200400"/>
            <a:ext cx="2657475"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9989" name="Rectangle 5"/>
          <p:cNvSpPr>
            <a:spLocks noChangeArrowheads="1"/>
          </p:cNvSpPr>
          <p:nvPr/>
        </p:nvSpPr>
        <p:spPr bwMode="auto">
          <a:xfrm>
            <a:off x="609600" y="1981200"/>
            <a:ext cx="7772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For the grain size of 0.007 mm, the yield stress is 40 </a:t>
            </a:r>
            <a:r>
              <a:rPr lang="en-US" altLang="en-US" sz="2000">
                <a:sym typeface="Symbol" panose="05050102010706020507" pitchFamily="18" charset="2"/>
              </a:rPr>
              <a:t></a:t>
            </a:r>
            <a:r>
              <a:rPr lang="en-US" altLang="en-US" sz="2000" b="0"/>
              <a:t> 6.895 MPa = 275.8 MPa. Therefore, again using the Hall-Petch equation:</a:t>
            </a:r>
          </a:p>
        </p:txBody>
      </p:sp>
      <p:sp>
        <p:nvSpPr>
          <p:cNvPr id="169990" name="Rectangle 6"/>
          <p:cNvSpPr>
            <a:spLocks noChangeArrowheads="1"/>
          </p:cNvSpPr>
          <p:nvPr/>
        </p:nvSpPr>
        <p:spPr bwMode="auto">
          <a:xfrm>
            <a:off x="609600" y="4191000"/>
            <a:ext cx="73914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Solving these two equations K = 18.43 MPa-mm</a:t>
            </a:r>
            <a:r>
              <a:rPr lang="en-US" altLang="en-US" sz="2000" b="0" baseline="30000"/>
              <a:t>1/2</a:t>
            </a:r>
            <a:r>
              <a:rPr lang="en-US" altLang="en-US" sz="2000" b="0"/>
              <a:t>, and </a:t>
            </a:r>
            <a:r>
              <a:rPr lang="en-US" altLang="en-US" sz="2000" i="1">
                <a:cs typeface="Times New Roman" panose="02020603050405020304" pitchFamily="18" charset="0"/>
              </a:rPr>
              <a:t>σ</a:t>
            </a:r>
            <a:r>
              <a:rPr lang="en-US" altLang="en-US" sz="1500" b="0" baseline="-25000"/>
              <a:t>0</a:t>
            </a:r>
            <a:r>
              <a:rPr lang="en-US" altLang="en-US" sz="2000" b="0"/>
              <a:t> = 55.5 MPa. Now we have the Hall-Petch equation as</a:t>
            </a:r>
          </a:p>
          <a:p>
            <a:pPr algn="ctr">
              <a:spcBef>
                <a:spcPct val="50000"/>
              </a:spcBef>
            </a:pPr>
            <a:r>
              <a:rPr lang="en-US" altLang="en-US" sz="2000" i="1">
                <a:cs typeface="Times New Roman" panose="02020603050405020304" pitchFamily="18" charset="0"/>
              </a:rPr>
              <a:t>σ</a:t>
            </a:r>
            <a:r>
              <a:rPr lang="en-US" altLang="en-US" sz="2000" b="0" i="1" baseline="-25000"/>
              <a:t>y</a:t>
            </a:r>
            <a:r>
              <a:rPr lang="en-US" altLang="en-US" sz="2000" b="0"/>
              <a:t> = 55.5 + 18.43 d</a:t>
            </a:r>
            <a:r>
              <a:rPr lang="en-US" altLang="en-US" sz="2000" b="0" baseline="40000"/>
              <a:t>-1/2</a:t>
            </a:r>
          </a:p>
          <a:p>
            <a:pPr>
              <a:spcBef>
                <a:spcPct val="50000"/>
              </a:spcBef>
            </a:pPr>
            <a:r>
              <a:rPr lang="en-US" altLang="en-US" sz="2000" b="0"/>
              <a:t>If we want a yield stress of 30,000 psi or 30 </a:t>
            </a:r>
            <a:r>
              <a:rPr lang="en-US" altLang="en-US" sz="2000">
                <a:sym typeface="Symbol" panose="05050102010706020507" pitchFamily="18" charset="2"/>
              </a:rPr>
              <a:t></a:t>
            </a:r>
            <a:r>
              <a:rPr lang="en-US" altLang="en-US" sz="2000" b="0"/>
              <a:t> 6.895 = 206.9 MPa, the grain size will be 0.0148 mm.</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57200"/>
            <a:ext cx="3179763"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1011" name="Rectangle 3"/>
          <p:cNvSpPr>
            <a:spLocks noChangeArrowheads="1"/>
          </p:cNvSpPr>
          <p:nvPr/>
        </p:nvSpPr>
        <p:spPr bwMode="auto">
          <a:xfrm>
            <a:off x="2057400" y="4343400"/>
            <a:ext cx="4572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4.18 Microstructure of palladium (x 100). (</a:t>
            </a:r>
            <a:r>
              <a:rPr lang="en-US" altLang="en-US" i="1"/>
              <a:t>From</a:t>
            </a:r>
            <a:r>
              <a:rPr lang="en-US" altLang="en-US"/>
              <a:t> ASM Handbook, </a:t>
            </a:r>
            <a:r>
              <a:rPr lang="en-US" altLang="en-US" i="1"/>
              <a:t>Vol. 9, Metallography and Microstructure (1985), ASM International, Materials Park, OH 44073</a:t>
            </a:r>
            <a:r>
              <a:rPr lang="en-US" altLang="en-US"/>
              <a:t>.)</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ext Box 2"/>
          <p:cNvSpPr txBox="1">
            <a:spLocks noChangeArrowheads="1"/>
          </p:cNvSpPr>
          <p:nvPr/>
        </p:nvSpPr>
        <p:spPr bwMode="auto">
          <a:xfrm>
            <a:off x="381000" y="1600200"/>
            <a:ext cx="8399463"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Suppose we count 16 grains per square inch in a photomicrograph taken at magnification </a:t>
            </a:r>
            <a:r>
              <a:rPr lang="en-US" altLang="en-US" sz="2000">
                <a:sym typeface="Symbol" panose="05050102010706020507" pitchFamily="18" charset="2"/>
              </a:rPr>
              <a:t></a:t>
            </a:r>
            <a:r>
              <a:rPr lang="en-US" altLang="en-US" sz="2000" b="0"/>
              <a:t> 250. What is the ASTM grain size number?</a:t>
            </a:r>
          </a:p>
          <a:p>
            <a:pPr>
              <a:spcBef>
                <a:spcPct val="50000"/>
              </a:spcBef>
            </a:pPr>
            <a:r>
              <a:rPr lang="en-US" altLang="en-US" sz="2000" b="0">
                <a:solidFill>
                  <a:schemeClr val="accent2"/>
                </a:solidFill>
              </a:rPr>
              <a:t>Example 4.14 SOLUTION</a:t>
            </a:r>
          </a:p>
          <a:p>
            <a:pPr>
              <a:spcBef>
                <a:spcPct val="50000"/>
              </a:spcBef>
            </a:pPr>
            <a:r>
              <a:rPr lang="en-US" altLang="en-US" sz="2000" b="0"/>
              <a:t>If we count 16 grains per square inch at magnification </a:t>
            </a:r>
            <a:r>
              <a:rPr lang="en-US" altLang="en-US" sz="2000">
                <a:sym typeface="Symbol" panose="05050102010706020507" pitchFamily="18" charset="2"/>
              </a:rPr>
              <a:t></a:t>
            </a:r>
            <a:r>
              <a:rPr lang="en-US" altLang="en-US" sz="2000" b="0"/>
              <a:t> 250, then at magnification </a:t>
            </a:r>
            <a:r>
              <a:rPr lang="en-US" altLang="en-US" sz="2000">
                <a:sym typeface="Symbol" panose="05050102010706020507" pitchFamily="18" charset="2"/>
              </a:rPr>
              <a:t></a:t>
            </a:r>
            <a:r>
              <a:rPr lang="en-US" altLang="en-US" sz="2000" b="0"/>
              <a:t> 100 we must have:</a:t>
            </a:r>
          </a:p>
          <a:p>
            <a:pPr algn="ctr">
              <a:spcBef>
                <a:spcPct val="50000"/>
              </a:spcBef>
            </a:pPr>
            <a:r>
              <a:rPr lang="en-US" altLang="en-US" sz="2000" b="0" i="1"/>
              <a:t>N</a:t>
            </a:r>
            <a:r>
              <a:rPr lang="en-US" altLang="en-US" sz="2000" b="0"/>
              <a:t> = (250/100)</a:t>
            </a:r>
            <a:r>
              <a:rPr lang="en-US" altLang="en-US" sz="2000" b="0" baseline="40000"/>
              <a:t>2</a:t>
            </a:r>
            <a:r>
              <a:rPr lang="en-US" altLang="en-US" sz="2000" b="0"/>
              <a:t> (16) = 100 grains/in.</a:t>
            </a:r>
            <a:r>
              <a:rPr lang="en-US" altLang="en-US" sz="2000" b="0" baseline="40000"/>
              <a:t>2</a:t>
            </a:r>
            <a:r>
              <a:rPr lang="en-US" altLang="en-US" sz="2000" b="0"/>
              <a:t> = 2</a:t>
            </a:r>
            <a:r>
              <a:rPr lang="en-US" altLang="en-US" sz="2000" b="0" i="1" baseline="40000"/>
              <a:t>n</a:t>
            </a:r>
            <a:r>
              <a:rPr lang="en-US" altLang="en-US" sz="2000" b="0" baseline="40000"/>
              <a:t>-1</a:t>
            </a:r>
          </a:p>
          <a:p>
            <a:pPr algn="ctr">
              <a:spcBef>
                <a:spcPct val="50000"/>
              </a:spcBef>
            </a:pPr>
            <a:r>
              <a:rPr lang="en-US" altLang="en-US" sz="2000" b="0"/>
              <a:t>Log 100 = (n – 1) log 2</a:t>
            </a:r>
          </a:p>
          <a:p>
            <a:pPr algn="ctr">
              <a:spcBef>
                <a:spcPct val="50000"/>
              </a:spcBef>
            </a:pPr>
            <a:r>
              <a:rPr lang="en-US" altLang="en-US" sz="2000" b="0"/>
              <a:t>2 = (</a:t>
            </a:r>
            <a:r>
              <a:rPr lang="en-US" altLang="en-US" sz="2000" b="0" i="1"/>
              <a:t>n</a:t>
            </a:r>
            <a:r>
              <a:rPr lang="en-US" altLang="en-US" sz="2000" b="0"/>
              <a:t> – 1)(0.301)</a:t>
            </a:r>
          </a:p>
          <a:p>
            <a:pPr algn="ctr">
              <a:spcBef>
                <a:spcPct val="50000"/>
              </a:spcBef>
            </a:pPr>
            <a:r>
              <a:rPr lang="en-US" altLang="en-US" sz="2000" b="0" i="1"/>
              <a:t>n</a:t>
            </a:r>
            <a:r>
              <a:rPr lang="en-US" altLang="en-US" sz="2000" b="0"/>
              <a:t> = 7.64</a:t>
            </a:r>
          </a:p>
        </p:txBody>
      </p:sp>
      <p:sp>
        <p:nvSpPr>
          <p:cNvPr id="172035"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4.14                                         Calculation of ASTM Grain Size Number</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3058" name="Group 2"/>
          <p:cNvGrpSpPr>
            <a:grpSpLocks/>
          </p:cNvGrpSpPr>
          <p:nvPr/>
        </p:nvGrpSpPr>
        <p:grpSpPr bwMode="auto">
          <a:xfrm>
            <a:off x="457200" y="304800"/>
            <a:ext cx="3230563" cy="5867400"/>
            <a:chOff x="240" y="240"/>
            <a:chExt cx="2035" cy="3696"/>
          </a:xfrm>
        </p:grpSpPr>
        <p:pic>
          <p:nvPicPr>
            <p:cNvPr id="173059" name="Picture 3" descr="fig 04_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40"/>
              <a:ext cx="1891" cy="3696"/>
            </a:xfrm>
            <a:prstGeom prst="rect">
              <a:avLst/>
            </a:prstGeom>
            <a:noFill/>
            <a:extLst>
              <a:ext uri="{909E8E84-426E-40DD-AFC4-6F175D3DCCD1}">
                <a14:hiddenFill xmlns:a14="http://schemas.microsoft.com/office/drawing/2010/main">
                  <a:solidFill>
                    <a:srgbClr val="FFFFFF"/>
                  </a:solidFill>
                </a14:hiddenFill>
              </a:ext>
            </a:extLst>
          </p:spPr>
        </p:pic>
        <p:sp>
          <p:nvSpPr>
            <p:cNvPr id="173060" name="Text Box 4"/>
            <p:cNvSpPr txBox="1">
              <a:spLocks noChangeArrowheads="1"/>
            </p:cNvSpPr>
            <p:nvPr/>
          </p:nvSpPr>
          <p:spPr bwMode="auto">
            <a:xfrm rot="5400000">
              <a:off x="-484" y="3076"/>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73061" name="Text Box 5"/>
          <p:cNvSpPr txBox="1">
            <a:spLocks noChangeArrowheads="1"/>
          </p:cNvSpPr>
          <p:nvPr/>
        </p:nvSpPr>
        <p:spPr bwMode="auto">
          <a:xfrm>
            <a:off x="3733800" y="2590800"/>
            <a:ext cx="42830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4.19  The small angle grain boundary is produced by an array of dislocations, causing an angular mismatch </a:t>
            </a:r>
            <a:r>
              <a:rPr lang="en-US" altLang="en-US" i="1"/>
              <a:t>θ</a:t>
            </a:r>
            <a:r>
              <a:rPr lang="en-US" altLang="en-US"/>
              <a:t> between lattices on either side of the boundary.</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082" name="Group 2"/>
          <p:cNvGrpSpPr>
            <a:grpSpLocks/>
          </p:cNvGrpSpPr>
          <p:nvPr/>
        </p:nvGrpSpPr>
        <p:grpSpPr bwMode="auto">
          <a:xfrm>
            <a:off x="228600" y="1295400"/>
            <a:ext cx="8599488" cy="3922713"/>
            <a:chOff x="295" y="432"/>
            <a:chExt cx="5129" cy="2340"/>
          </a:xfrm>
        </p:grpSpPr>
        <p:pic>
          <p:nvPicPr>
            <p:cNvPr id="174083" name="Picture 3" descr="fig 04_20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444"/>
              <a:ext cx="5040" cy="2328"/>
            </a:xfrm>
            <a:prstGeom prst="rect">
              <a:avLst/>
            </a:prstGeom>
            <a:noFill/>
            <a:extLst>
              <a:ext uri="{909E8E84-426E-40DD-AFC4-6F175D3DCCD1}">
                <a14:hiddenFill xmlns:a14="http://schemas.microsoft.com/office/drawing/2010/main">
                  <a:solidFill>
                    <a:srgbClr val="FFFFFF"/>
                  </a:solidFill>
                </a14:hiddenFill>
              </a:ext>
            </a:extLst>
          </p:spPr>
        </p:pic>
        <p:sp>
          <p:nvSpPr>
            <p:cNvPr id="174084" name="Text Box 4"/>
            <p:cNvSpPr txBox="1">
              <a:spLocks noChangeArrowheads="1"/>
            </p:cNvSpPr>
            <p:nvPr/>
          </p:nvSpPr>
          <p:spPr bwMode="auto">
            <a:xfrm rot="5400000">
              <a:off x="-433" y="1160"/>
              <a:ext cx="1584" cy="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74085" name="Text Box 5"/>
          <p:cNvSpPr txBox="1">
            <a:spLocks noChangeArrowheads="1"/>
          </p:cNvSpPr>
          <p:nvPr/>
        </p:nvSpPr>
        <p:spPr bwMode="auto">
          <a:xfrm>
            <a:off x="457200" y="5257800"/>
            <a:ext cx="8397875"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700"/>
              <a:t>Figure 4.20 Application of a stress to the perfect crystal (a) may cause a displacement of the atoms, (b) causing the formation of a twin.  Note that the crystal has deformed as a result of twinning.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75" y="1511300"/>
            <a:ext cx="8470900" cy="351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5106" name="Group 2"/>
          <p:cNvGrpSpPr>
            <a:grpSpLocks/>
          </p:cNvGrpSpPr>
          <p:nvPr/>
        </p:nvGrpSpPr>
        <p:grpSpPr bwMode="auto">
          <a:xfrm>
            <a:off x="1143000" y="381000"/>
            <a:ext cx="6667500" cy="4706938"/>
            <a:chOff x="720" y="240"/>
            <a:chExt cx="4200" cy="2965"/>
          </a:xfrm>
        </p:grpSpPr>
        <p:pic>
          <p:nvPicPr>
            <p:cNvPr id="175107" name="Picture 3" descr="fig 04_20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 y="240"/>
              <a:ext cx="4080" cy="2965"/>
            </a:xfrm>
            <a:prstGeom prst="rect">
              <a:avLst/>
            </a:prstGeom>
            <a:noFill/>
            <a:extLst>
              <a:ext uri="{909E8E84-426E-40DD-AFC4-6F175D3DCCD1}">
                <a14:hiddenFill xmlns:a14="http://schemas.microsoft.com/office/drawing/2010/main">
                  <a:solidFill>
                    <a:srgbClr val="FFFFFF"/>
                  </a:solidFill>
                </a14:hiddenFill>
              </a:ext>
            </a:extLst>
          </p:spPr>
        </p:pic>
        <p:sp>
          <p:nvSpPr>
            <p:cNvPr id="175108" name="Text Box 4"/>
            <p:cNvSpPr txBox="1">
              <a:spLocks noChangeArrowheads="1"/>
            </p:cNvSpPr>
            <p:nvPr/>
          </p:nvSpPr>
          <p:spPr bwMode="auto">
            <a:xfrm rot="5400000">
              <a:off x="-4" y="964"/>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175109" name="Text Box 5"/>
          <p:cNvSpPr txBox="1">
            <a:spLocks noChangeArrowheads="1"/>
          </p:cNvSpPr>
          <p:nvPr/>
        </p:nvSpPr>
        <p:spPr bwMode="auto">
          <a:xfrm>
            <a:off x="1447800" y="5257800"/>
            <a:ext cx="6629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4.20  (c)  A micrograph of twins within a grain of brass (x250).</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905000"/>
            <a:ext cx="7086600" cy="241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0"/>
            <a:ext cx="5562600" cy="450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7155" name="Rectangle 3"/>
          <p:cNvSpPr>
            <a:spLocks noChangeArrowheads="1"/>
          </p:cNvSpPr>
          <p:nvPr/>
        </p:nvSpPr>
        <p:spPr bwMode="auto">
          <a:xfrm>
            <a:off x="1371600" y="4724400"/>
            <a:ext cx="64008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4.21 Domains in ferroelectric barium titanate. (</a:t>
            </a:r>
            <a:r>
              <a:rPr lang="en-US" altLang="en-US" i="1"/>
              <a:t>Courtesy of Dr. Rodney Roseman, University of Cincinnati</a:t>
            </a:r>
            <a:r>
              <a:rPr lang="en-US" altLang="en-US"/>
              <a:t>.) Similar domain structures occur in ferromagnetic and ferrimagnetic materials.</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ChangeArrowheads="1"/>
          </p:cNvSpPr>
          <p:nvPr/>
        </p:nvSpPr>
        <p:spPr bwMode="auto">
          <a:xfrm>
            <a:off x="609600" y="1752600"/>
            <a:ext cx="8001000" cy="238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Effect on Mechanical Properties via Control of the Slip Process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Strain Hardening</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Solid-Solution Strengthening</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Grain-Size Strengthening</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Effects on Electrical, Optical, and Magnetic Properties</a:t>
            </a:r>
          </a:p>
        </p:txBody>
      </p:sp>
      <p:sp>
        <p:nvSpPr>
          <p:cNvPr id="178179" name="Text Box 3"/>
          <p:cNvSpPr txBox="1">
            <a:spLocks noChangeArrowheads="1"/>
          </p:cNvSpPr>
          <p:nvPr/>
        </p:nvSpPr>
        <p:spPr bwMode="auto">
          <a:xfrm>
            <a:off x="677863" y="4826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4.9                                </a:t>
            </a:r>
            <a:r>
              <a:rPr lang="en-US" altLang="en-US" sz="3200" b="0"/>
              <a:t>Importance of Defects</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9202" name="Group 2"/>
          <p:cNvGrpSpPr>
            <a:grpSpLocks/>
          </p:cNvGrpSpPr>
          <p:nvPr/>
        </p:nvGrpSpPr>
        <p:grpSpPr bwMode="auto">
          <a:xfrm>
            <a:off x="381000" y="457200"/>
            <a:ext cx="7772400" cy="3917950"/>
            <a:chOff x="432" y="288"/>
            <a:chExt cx="4896" cy="2468"/>
          </a:xfrm>
        </p:grpSpPr>
        <p:pic>
          <p:nvPicPr>
            <p:cNvPr id="179203" name="Picture 3" descr="fig 04_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288"/>
              <a:ext cx="4896" cy="2360"/>
            </a:xfrm>
            <a:prstGeom prst="rect">
              <a:avLst/>
            </a:prstGeom>
            <a:noFill/>
            <a:extLst>
              <a:ext uri="{909E8E84-426E-40DD-AFC4-6F175D3DCCD1}">
                <a14:hiddenFill xmlns:a14="http://schemas.microsoft.com/office/drawing/2010/main">
                  <a:solidFill>
                    <a:srgbClr val="FFFFFF"/>
                  </a:solidFill>
                </a14:hiddenFill>
              </a:ext>
            </a:extLst>
          </p:spPr>
        </p:pic>
        <p:sp>
          <p:nvSpPr>
            <p:cNvPr id="179204" name="Text Box 4"/>
            <p:cNvSpPr txBox="1">
              <a:spLocks noChangeArrowheads="1"/>
            </p:cNvSpPr>
            <p:nvPr/>
          </p:nvSpPr>
          <p:spPr bwMode="auto">
            <a:xfrm rot="10800000" flipV="1">
              <a:off x="2640" y="2640"/>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(c)2003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179205" name="Text Box 5"/>
          <p:cNvSpPr txBox="1">
            <a:spLocks noChangeArrowheads="1"/>
          </p:cNvSpPr>
          <p:nvPr/>
        </p:nvSpPr>
        <p:spPr bwMode="auto">
          <a:xfrm>
            <a:off x="381000" y="4343400"/>
            <a:ext cx="76358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4.22  If the dislocation at point </a:t>
            </a:r>
            <a:r>
              <a:rPr lang="en-US" altLang="en-US" i="1"/>
              <a:t>A</a:t>
            </a:r>
            <a:r>
              <a:rPr lang="en-US" altLang="en-US"/>
              <a:t> moves to the left, it is blocked by the point defect.  If the dislocation moves to the right, it interacts with the disturbed lattice near the second dislocation at point </a:t>
            </a:r>
            <a:r>
              <a:rPr lang="en-US" altLang="en-US" i="1"/>
              <a:t>B</a:t>
            </a:r>
            <a:r>
              <a:rPr lang="en-US" altLang="en-US"/>
              <a:t>.  If the dislocation moves farther to the right, it is blocked by a grain boundary.</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 Box 2"/>
          <p:cNvSpPr txBox="1">
            <a:spLocks noChangeArrowheads="1"/>
          </p:cNvSpPr>
          <p:nvPr/>
        </p:nvSpPr>
        <p:spPr bwMode="auto">
          <a:xfrm>
            <a:off x="685800" y="1676400"/>
            <a:ext cx="78486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We would like to produce a bracket to hold ceramic bricks in place in a heat-treating furnace. The bracket should be strong, should possess some ductility so that it bends rather than fractures if overloaded, and should maintain most of its strength up to 600</a:t>
            </a:r>
            <a:r>
              <a:rPr lang="en-US" altLang="en-US" sz="2000" b="0" baseline="40000"/>
              <a:t>o</a:t>
            </a:r>
            <a:r>
              <a:rPr lang="en-US" altLang="en-US" sz="2000" b="0"/>
              <a:t>C. Design the material for this bracket, considering the various crystal imperfections as the strengthening mechanism.</a:t>
            </a:r>
          </a:p>
          <a:p>
            <a:pPr>
              <a:spcBef>
                <a:spcPct val="50000"/>
              </a:spcBef>
            </a:pPr>
            <a:r>
              <a:rPr lang="en-US" altLang="en-US" sz="2000" b="0">
                <a:solidFill>
                  <a:schemeClr val="accent2"/>
                </a:solidFill>
              </a:rPr>
              <a:t>Example 4.15 SOLUTION</a:t>
            </a:r>
          </a:p>
          <a:p>
            <a:pPr>
              <a:spcBef>
                <a:spcPct val="50000"/>
              </a:spcBef>
            </a:pPr>
            <a:r>
              <a:rPr lang="en-US" altLang="en-US" sz="2000" b="0"/>
              <a:t>In order to serve up to 600</a:t>
            </a:r>
            <a:r>
              <a:rPr lang="en-US" altLang="en-US" sz="2000" b="0" baseline="40000"/>
              <a:t>o</a:t>
            </a:r>
            <a:r>
              <a:rPr lang="en-US" altLang="en-US" sz="2000" b="0"/>
              <a:t>C, the bracket should not be produced from a polymer material. Instead, a metal or ceramic would be considered.</a:t>
            </a:r>
          </a:p>
        </p:txBody>
      </p:sp>
      <p:sp>
        <p:nvSpPr>
          <p:cNvPr id="180227" name="Text Box 3"/>
          <p:cNvSpPr txBox="1">
            <a:spLocks noChangeArrowheads="1"/>
          </p:cNvSpPr>
          <p:nvPr/>
        </p:nvSpPr>
        <p:spPr bwMode="auto">
          <a:xfrm>
            <a:off x="576263" y="271463"/>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4.15                               Design/Materials Selection for                         a Stable Structure</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ChangeArrowheads="1"/>
          </p:cNvSpPr>
          <p:nvPr/>
        </p:nvSpPr>
        <p:spPr bwMode="auto">
          <a:xfrm>
            <a:off x="533400" y="457200"/>
            <a:ext cx="7696200"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4.15 SOLUTION (Continued)</a:t>
            </a:r>
          </a:p>
          <a:p>
            <a:endParaRPr lang="en-US" altLang="en-US" sz="2000" b="0"/>
          </a:p>
          <a:p>
            <a:r>
              <a:rPr lang="en-US" altLang="en-US" sz="2000" b="0"/>
              <a:t>In order to have some ductility, dislocations must move and cause slip. Because slip in ceramics is difficult, the bracket should be produced from a metallic material.</a:t>
            </a:r>
          </a:p>
          <a:p>
            <a:r>
              <a:rPr lang="en-US" altLang="en-US" sz="2000" b="0"/>
              <a:t>	</a:t>
            </a:r>
          </a:p>
          <a:p>
            <a:r>
              <a:rPr lang="en-US" altLang="en-US" sz="2000" b="0"/>
              <a:t>	We might add carbon to the iron as interstitial atoms or substitute vanadium atoms for iron atoms at normal lattice points. These point defects continue to interfere with dislocation movement and help to keep the strength stable.</a:t>
            </a:r>
          </a:p>
          <a:p>
            <a:r>
              <a:rPr lang="en-US" altLang="en-US" sz="2000" b="0"/>
              <a:t>	</a:t>
            </a:r>
          </a:p>
          <a:p>
            <a:r>
              <a:rPr lang="en-US" altLang="en-US" sz="2000" b="0"/>
              <a:t>	Of course, other design requirements may be important as well. For example, the steel bracket may deteriorate by oxidation or may react with the ceramic brick.</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685800"/>
            <a:ext cx="4114800" cy="324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2275" name="Rectangle 3"/>
          <p:cNvSpPr>
            <a:spLocks noChangeArrowheads="1"/>
          </p:cNvSpPr>
          <p:nvPr/>
        </p:nvSpPr>
        <p:spPr bwMode="auto">
          <a:xfrm>
            <a:off x="2209800" y="4038600"/>
            <a:ext cx="4572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4.23 Microstructure of iron, for Problem 4-54 (x500). (</a:t>
            </a:r>
            <a:r>
              <a:rPr lang="en-US" altLang="en-US" i="1"/>
              <a:t>From</a:t>
            </a:r>
            <a:r>
              <a:rPr lang="en-US" altLang="en-US"/>
              <a:t> ASM Handbook, </a:t>
            </a:r>
            <a:r>
              <a:rPr lang="en-US" altLang="en-US" i="1"/>
              <a:t>Vol. 9, Metallography and Microstructure (1985), ASM International, Materials Park, OH 44073</a:t>
            </a:r>
            <a:r>
              <a:rPr lang="en-US" altLang="en-US"/>
              <a:t>.)</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ChangeArrowheads="1"/>
          </p:cNvSpPr>
          <p:nvPr/>
        </p:nvSpPr>
        <p:spPr bwMode="auto">
          <a:xfrm>
            <a:off x="1828800" y="4953000"/>
            <a:ext cx="5562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4.24 The microstructure of BMT ceramics obtained by compaction and sintering of BMT powders. (</a:t>
            </a:r>
            <a:r>
              <a:rPr lang="en-US" altLang="en-US" i="1"/>
              <a:t>Courtesy of H. Shirey</a:t>
            </a:r>
            <a:r>
              <a:rPr lang="en-US" altLang="en-US"/>
              <a:t>.)</a:t>
            </a:r>
          </a:p>
        </p:txBody>
      </p:sp>
      <p:pic>
        <p:nvPicPr>
          <p:cNvPr id="1832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609600"/>
            <a:ext cx="5534025" cy="423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ctrTitle"/>
          </p:nvPr>
        </p:nvSpPr>
        <p:spPr>
          <a:xfrm>
            <a:off x="685800" y="685800"/>
            <a:ext cx="7772400" cy="1676400"/>
          </a:xfrm>
        </p:spPr>
        <p:txBody>
          <a:bodyPr/>
          <a:lstStyle/>
          <a:p>
            <a:r>
              <a:rPr lang="en-US" altLang="en-US"/>
              <a:t>The Science and Engineering of Materials, 4</a:t>
            </a:r>
            <a:r>
              <a:rPr lang="en-US" altLang="en-US" baseline="30000"/>
              <a:t>th</a:t>
            </a:r>
            <a:r>
              <a:rPr lang="en-US" altLang="en-US"/>
              <a:t> ed</a:t>
            </a:r>
            <a:br>
              <a:rPr lang="en-US" altLang="en-US"/>
            </a:br>
            <a:r>
              <a:rPr lang="en-US" altLang="en-US" sz="2400"/>
              <a:t>Donald R. Askeland – Pradeep P. Phulé</a:t>
            </a:r>
          </a:p>
        </p:txBody>
      </p:sp>
      <p:sp>
        <p:nvSpPr>
          <p:cNvPr id="184323" name="Rectangle 3"/>
          <p:cNvSpPr>
            <a:spLocks noGrp="1" noChangeArrowheads="1"/>
          </p:cNvSpPr>
          <p:nvPr>
            <p:ph type="subTitle" idx="1"/>
          </p:nvPr>
        </p:nvSpPr>
        <p:spPr>
          <a:xfrm>
            <a:off x="642938" y="3429000"/>
            <a:ext cx="8213725" cy="1600200"/>
          </a:xfrm>
        </p:spPr>
        <p:txBody>
          <a:bodyPr/>
          <a:lstStyle/>
          <a:p>
            <a:r>
              <a:rPr lang="en-US" altLang="en-US"/>
              <a:t>Chapter 11 – Dispersion Strengthening by Phase Transformations and Heat Treatment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6" name="Group 4"/>
          <p:cNvGrpSpPr>
            <a:grpSpLocks/>
          </p:cNvGrpSpPr>
          <p:nvPr/>
        </p:nvGrpSpPr>
        <p:grpSpPr bwMode="auto">
          <a:xfrm>
            <a:off x="220663" y="949325"/>
            <a:ext cx="6646862" cy="5075238"/>
            <a:chOff x="240" y="363"/>
            <a:chExt cx="3504" cy="3379"/>
          </a:xfrm>
        </p:grpSpPr>
        <p:pic>
          <p:nvPicPr>
            <p:cNvPr id="13314" name="Picture 2" descr="fig 03_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363"/>
              <a:ext cx="3504" cy="3237"/>
            </a:xfrm>
            <a:prstGeom prst="rect">
              <a:avLst/>
            </a:prstGeom>
            <a:noFill/>
            <a:extLst>
              <a:ext uri="{909E8E84-426E-40DD-AFC4-6F175D3DCCD1}">
                <a14:hiddenFill xmlns:a14="http://schemas.microsoft.com/office/drawing/2010/main">
                  <a:solidFill>
                    <a:srgbClr val="FFFFFF"/>
                  </a:solidFill>
                </a14:hiddenFill>
              </a:ext>
            </a:extLst>
          </p:spPr>
        </p:pic>
        <p:sp>
          <p:nvSpPr>
            <p:cNvPr id="13315" name="Text Box 3"/>
            <p:cNvSpPr txBox="1">
              <a:spLocks noChangeArrowheads="1"/>
            </p:cNvSpPr>
            <p:nvPr/>
          </p:nvSpPr>
          <p:spPr bwMode="auto">
            <a:xfrm>
              <a:off x="240" y="3599"/>
              <a:ext cx="1632" cy="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3317" name="Text Box 5"/>
          <p:cNvSpPr txBox="1">
            <a:spLocks noChangeArrowheads="1"/>
          </p:cNvSpPr>
          <p:nvPr/>
        </p:nvSpPr>
        <p:spPr bwMode="auto">
          <a:xfrm>
            <a:off x="6869113" y="1944688"/>
            <a:ext cx="2274887"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3.12 Definition of the lattice parameters and their use in cubic, orthorhombic, and hexagonal crystal systems.</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523875" y="431800"/>
            <a:ext cx="7678738" cy="758825"/>
          </a:xfrm>
          <a:noFill/>
          <a:ln/>
        </p:spPr>
        <p:txBody>
          <a:bodyPr/>
          <a:lstStyle/>
          <a:p>
            <a:pPr algn="ctr"/>
            <a:r>
              <a:rPr lang="en-US" altLang="en-US"/>
              <a:t>Objectives of Chapter 11</a:t>
            </a:r>
          </a:p>
        </p:txBody>
      </p:sp>
      <p:sp>
        <p:nvSpPr>
          <p:cNvPr id="185347" name="Rectangle 3"/>
          <p:cNvSpPr>
            <a:spLocks noGrp="1" noChangeArrowheads="1"/>
          </p:cNvSpPr>
          <p:nvPr>
            <p:ph type="body" idx="1"/>
          </p:nvPr>
        </p:nvSpPr>
        <p:spPr>
          <a:xfrm>
            <a:off x="811213" y="1752600"/>
            <a:ext cx="7756525" cy="3479800"/>
          </a:xfrm>
          <a:noFill/>
          <a:ln/>
        </p:spPr>
        <p:txBody>
          <a:bodyPr/>
          <a:lstStyle/>
          <a:p>
            <a:pPr>
              <a:lnSpc>
                <a:spcPct val="90000"/>
              </a:lnSpc>
            </a:pPr>
            <a:r>
              <a:rPr lang="en-US" altLang="en-US" sz="2600"/>
              <a:t>Discuss dispersion strengthening by studying a variety of solid-state transformation processes including precipitation or age hardening and the eutectoid reaction.</a:t>
            </a:r>
          </a:p>
          <a:p>
            <a:pPr>
              <a:lnSpc>
                <a:spcPct val="90000"/>
              </a:lnSpc>
            </a:pPr>
            <a:r>
              <a:rPr lang="en-US" altLang="en-US" sz="2600"/>
              <a:t>Examine how nonequilibrium phase transformations—in particular, the martensitic reaction—can provide strengthening.</a:t>
            </a: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828675" y="525463"/>
            <a:ext cx="7291388" cy="708025"/>
          </a:xfrm>
          <a:noFill/>
          <a:ln/>
        </p:spPr>
        <p:txBody>
          <a:bodyPr/>
          <a:lstStyle/>
          <a:p>
            <a:pPr algn="ctr"/>
            <a:r>
              <a:rPr lang="en-US" altLang="en-US"/>
              <a:t>Chapter Outline </a:t>
            </a:r>
          </a:p>
        </p:txBody>
      </p:sp>
      <p:sp>
        <p:nvSpPr>
          <p:cNvPr id="186371" name="Rectangle 3"/>
          <p:cNvSpPr>
            <a:spLocks noGrp="1" noChangeArrowheads="1"/>
          </p:cNvSpPr>
          <p:nvPr>
            <p:ph type="body" idx="1"/>
          </p:nvPr>
        </p:nvSpPr>
        <p:spPr>
          <a:noFill/>
          <a:ln/>
        </p:spPr>
        <p:txBody>
          <a:bodyPr/>
          <a:lstStyle/>
          <a:p>
            <a:pPr marL="571500" indent="-571500">
              <a:lnSpc>
                <a:spcPct val="90000"/>
              </a:lnSpc>
            </a:pPr>
            <a:r>
              <a:rPr lang="en-US" altLang="en-US" sz="2600"/>
              <a:t>11.1 Nucleation and Growth in Solid-State 	     Reactions</a:t>
            </a:r>
          </a:p>
          <a:p>
            <a:pPr marL="571500" indent="-571500">
              <a:lnSpc>
                <a:spcPct val="90000"/>
              </a:lnSpc>
            </a:pPr>
            <a:r>
              <a:rPr lang="en-US" altLang="en-US" sz="2600"/>
              <a:t>11.2 Alloys Strengthened by Exceeding the 	    Solubility Limit</a:t>
            </a:r>
          </a:p>
          <a:p>
            <a:pPr marL="571500" indent="-571500">
              <a:lnSpc>
                <a:spcPct val="90000"/>
              </a:lnSpc>
            </a:pPr>
            <a:r>
              <a:rPr lang="en-US" altLang="en-US" sz="2600"/>
              <a:t>11.3 Age or Precipitation Hardening</a:t>
            </a:r>
          </a:p>
          <a:p>
            <a:pPr marL="571500" indent="-571500">
              <a:lnSpc>
                <a:spcPct val="90000"/>
              </a:lnSpc>
            </a:pPr>
            <a:r>
              <a:rPr lang="en-US" altLang="en-US" sz="2600"/>
              <a:t>11.4 Applications of Age-Hardened Alloys</a:t>
            </a:r>
          </a:p>
          <a:p>
            <a:pPr marL="571500" indent="-571500">
              <a:lnSpc>
                <a:spcPct val="90000"/>
              </a:lnSpc>
            </a:pPr>
            <a:r>
              <a:rPr lang="en-US" altLang="en-US" sz="2600"/>
              <a:t>11.5 Microstructural Evolution in Age or 		     Precipitation Hardening</a:t>
            </a:r>
          </a:p>
          <a:p>
            <a:pPr marL="571500" indent="-571500">
              <a:lnSpc>
                <a:spcPct val="90000"/>
              </a:lnSpc>
            </a:pPr>
            <a:r>
              <a:rPr lang="en-US" altLang="en-US" sz="2600"/>
              <a:t>11.6 Effects of Aging Temperature and 		    Time</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ChangeArrowheads="1"/>
          </p:cNvSpPr>
          <p:nvPr/>
        </p:nvSpPr>
        <p:spPr bwMode="auto">
          <a:xfrm>
            <a:off x="862013" y="1414463"/>
            <a:ext cx="7213600" cy="465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90000"/>
              </a:lnSpc>
              <a:spcBef>
                <a:spcPct val="50000"/>
              </a:spcBef>
              <a:buClr>
                <a:schemeClr val="accent2"/>
              </a:buClr>
              <a:buFont typeface="Wingdings" panose="05000000000000000000" pitchFamily="2" charset="2"/>
              <a:buChar char="o"/>
            </a:pPr>
            <a:r>
              <a:rPr lang="en-US" altLang="en-US" sz="2600" b="0"/>
              <a:t>  11.7 Requirements for Age Hardening</a:t>
            </a:r>
          </a:p>
          <a:p>
            <a:pPr eaLnBrk="1" hangingPunct="1">
              <a:lnSpc>
                <a:spcPct val="90000"/>
              </a:lnSpc>
              <a:spcBef>
                <a:spcPct val="50000"/>
              </a:spcBef>
              <a:buClr>
                <a:schemeClr val="accent2"/>
              </a:buClr>
              <a:buFont typeface="Wingdings" panose="05000000000000000000" pitchFamily="2" charset="2"/>
              <a:buChar char="o"/>
            </a:pPr>
            <a:r>
              <a:rPr lang="en-US" altLang="en-US" sz="2600" b="0"/>
              <a:t>  11.8 Use of Age-Hardenable Alloys at 	    High Temperatures</a:t>
            </a:r>
          </a:p>
          <a:p>
            <a:pPr eaLnBrk="1" hangingPunct="1">
              <a:lnSpc>
                <a:spcPct val="90000"/>
              </a:lnSpc>
              <a:spcBef>
                <a:spcPct val="50000"/>
              </a:spcBef>
              <a:buClr>
                <a:schemeClr val="accent2"/>
              </a:buClr>
              <a:buFont typeface="Wingdings" panose="05000000000000000000" pitchFamily="2" charset="2"/>
              <a:buChar char="o"/>
            </a:pPr>
            <a:r>
              <a:rPr lang="en-US" altLang="en-US" sz="2600" b="0"/>
              <a:t>  11.9 The Eutectoid Reaction</a:t>
            </a:r>
          </a:p>
          <a:p>
            <a:pPr eaLnBrk="1" hangingPunct="1">
              <a:lnSpc>
                <a:spcPct val="90000"/>
              </a:lnSpc>
              <a:spcBef>
                <a:spcPct val="50000"/>
              </a:spcBef>
              <a:buClr>
                <a:schemeClr val="accent2"/>
              </a:buClr>
              <a:buFont typeface="Wingdings" panose="05000000000000000000" pitchFamily="2" charset="2"/>
              <a:buChar char="o"/>
            </a:pPr>
            <a:r>
              <a:rPr lang="en-US" altLang="en-US" sz="2600" b="0"/>
              <a:t>  11.10 Controlling the Eutectoid 		      Reaction</a:t>
            </a:r>
          </a:p>
          <a:p>
            <a:pPr eaLnBrk="1" hangingPunct="1">
              <a:lnSpc>
                <a:spcPct val="90000"/>
              </a:lnSpc>
              <a:spcBef>
                <a:spcPct val="50000"/>
              </a:spcBef>
              <a:buClr>
                <a:schemeClr val="accent2"/>
              </a:buClr>
              <a:buFont typeface="Wingdings" panose="05000000000000000000" pitchFamily="2" charset="2"/>
              <a:buChar char="o"/>
            </a:pPr>
            <a:r>
              <a:rPr lang="en-US" altLang="en-US" sz="2600" b="0"/>
              <a:t>  11.11 The Martensitic Reaction and 	      Tempering</a:t>
            </a:r>
          </a:p>
          <a:p>
            <a:pPr eaLnBrk="1" hangingPunct="1">
              <a:lnSpc>
                <a:spcPct val="90000"/>
              </a:lnSpc>
              <a:spcBef>
                <a:spcPct val="50000"/>
              </a:spcBef>
              <a:buClr>
                <a:schemeClr val="accent2"/>
              </a:buClr>
              <a:buFont typeface="Wingdings" panose="05000000000000000000" pitchFamily="2" charset="2"/>
              <a:buChar char="o"/>
            </a:pPr>
            <a:r>
              <a:rPr lang="en-US" altLang="en-US" sz="2600" b="0"/>
              <a:t>  11.12 The Shape-Memory Alloys 		      (SMAs)</a:t>
            </a:r>
          </a:p>
        </p:txBody>
      </p:sp>
      <p:sp>
        <p:nvSpPr>
          <p:cNvPr id="187395" name="Rectangle 3"/>
          <p:cNvSpPr>
            <a:spLocks noGrp="1" noChangeArrowheads="1"/>
          </p:cNvSpPr>
          <p:nvPr>
            <p:ph type="title"/>
          </p:nvPr>
        </p:nvSpPr>
        <p:spPr>
          <a:xfrm>
            <a:off x="828675" y="525463"/>
            <a:ext cx="7291388" cy="708025"/>
          </a:xfrm>
          <a:noFill/>
          <a:ln/>
        </p:spPr>
        <p:txBody>
          <a:bodyPr/>
          <a:lstStyle/>
          <a:p>
            <a:pPr algn="ctr"/>
            <a:r>
              <a:rPr lang="en-US" altLang="en-US"/>
              <a:t>Chapter Outline (Continued)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ChangeArrowheads="1"/>
          </p:cNvSpPr>
          <p:nvPr/>
        </p:nvSpPr>
        <p:spPr bwMode="auto">
          <a:xfrm>
            <a:off x="566738" y="2243138"/>
            <a:ext cx="800100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Strain energy</a:t>
            </a:r>
            <a:r>
              <a:rPr lang="en-US" altLang="en-US" sz="2000" b="0">
                <a:latin typeface="Verdana" panose="020B0604030504040204" pitchFamily="34" charset="0"/>
              </a:rPr>
              <a:t> - The energy required to permit a precipitate to fit into the surrounding matrix during nucleation and growth of the precipitate.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Avrami relationship</a:t>
            </a:r>
            <a:r>
              <a:rPr lang="en-US" altLang="en-US" sz="2000" b="0">
                <a:latin typeface="Verdana" panose="020B0604030504040204" pitchFamily="34" charset="0"/>
              </a:rPr>
              <a:t> - Describes the fraction of a transformation that occurs as a function of time. This describes most solid-state transformations that involve diffusion, thus martensitic transformations are not described.</a:t>
            </a:r>
          </a:p>
        </p:txBody>
      </p:sp>
      <p:sp>
        <p:nvSpPr>
          <p:cNvPr id="188419" name="Text Box 3"/>
          <p:cNvSpPr txBox="1">
            <a:spLocks noChangeArrowheads="1"/>
          </p:cNvSpPr>
          <p:nvPr/>
        </p:nvSpPr>
        <p:spPr bwMode="auto">
          <a:xfrm>
            <a:off x="1084263" y="414338"/>
            <a:ext cx="6645275"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11.1              Nucleation and Growth in Solid-State Reactions</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442" name="Group 2"/>
          <p:cNvGrpSpPr>
            <a:grpSpLocks/>
          </p:cNvGrpSpPr>
          <p:nvPr/>
        </p:nvGrpSpPr>
        <p:grpSpPr bwMode="auto">
          <a:xfrm>
            <a:off x="685800" y="304800"/>
            <a:ext cx="7543800" cy="4337050"/>
            <a:chOff x="480" y="312"/>
            <a:chExt cx="4752" cy="2732"/>
          </a:xfrm>
        </p:grpSpPr>
        <p:pic>
          <p:nvPicPr>
            <p:cNvPr id="189443" name="Picture 3" descr="Fig 11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 y="312"/>
              <a:ext cx="4752" cy="2664"/>
            </a:xfrm>
            <a:prstGeom prst="rect">
              <a:avLst/>
            </a:prstGeom>
            <a:noFill/>
            <a:extLst>
              <a:ext uri="{909E8E84-426E-40DD-AFC4-6F175D3DCCD1}">
                <a14:hiddenFill xmlns:a14="http://schemas.microsoft.com/office/drawing/2010/main">
                  <a:solidFill>
                    <a:srgbClr val="FFFFFF"/>
                  </a:solidFill>
                </a14:hiddenFill>
              </a:ext>
            </a:extLst>
          </p:spPr>
        </p:pic>
        <p:sp>
          <p:nvSpPr>
            <p:cNvPr id="189444" name="Text Box 4"/>
            <p:cNvSpPr txBox="1">
              <a:spLocks noChangeArrowheads="1"/>
            </p:cNvSpPr>
            <p:nvPr/>
          </p:nvSpPr>
          <p:spPr bwMode="auto">
            <a:xfrm rot="10800000" flipV="1">
              <a:off x="2592" y="2928"/>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189445" name="Text Box 5"/>
          <p:cNvSpPr txBox="1">
            <a:spLocks noChangeArrowheads="1"/>
          </p:cNvSpPr>
          <p:nvPr/>
        </p:nvSpPr>
        <p:spPr bwMode="auto">
          <a:xfrm>
            <a:off x="617538" y="4783138"/>
            <a:ext cx="7712075"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en-US" altLang="en-US"/>
              <a:t>Figure 11.1  Sigmoidal curve showing the rate of transformation of FCC iron at a constant temperature. The incubation time t</a:t>
            </a:r>
            <a:r>
              <a:rPr lang="en-US" altLang="en-US" baseline="-25000"/>
              <a:t>0</a:t>
            </a:r>
            <a:r>
              <a:rPr lang="en-US" altLang="en-US"/>
              <a:t> and the time </a:t>
            </a:r>
            <a:r>
              <a:rPr lang="en-US" altLang="en-US" sz="2400">
                <a:latin typeface="Times New Roman" panose="02020603050405020304" pitchFamily="18" charset="0"/>
                <a:cs typeface="Times New Roman" panose="02020603050405020304" pitchFamily="18" charset="0"/>
              </a:rPr>
              <a:t>τ</a:t>
            </a:r>
            <a:r>
              <a:rPr lang="en-US" altLang="en-US">
                <a:cs typeface="Times New Roman" panose="02020603050405020304" pitchFamily="18" charset="0"/>
              </a:rPr>
              <a:t> for the 50% transformation are also shown.</a:t>
            </a:r>
            <a:endParaRPr lang="en-US" altLang="en-US" sz="240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0466" name="Group 2"/>
          <p:cNvGrpSpPr>
            <a:grpSpLocks/>
          </p:cNvGrpSpPr>
          <p:nvPr/>
        </p:nvGrpSpPr>
        <p:grpSpPr bwMode="auto">
          <a:xfrm>
            <a:off x="457200" y="381000"/>
            <a:ext cx="7729538" cy="4527550"/>
            <a:chOff x="288" y="240"/>
            <a:chExt cx="5184" cy="2852"/>
          </a:xfrm>
        </p:grpSpPr>
        <p:pic>
          <p:nvPicPr>
            <p:cNvPr id="190467" name="Picture 3" descr="Fig 11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288" y="240"/>
              <a:ext cx="5184" cy="2679"/>
            </a:xfrm>
            <a:prstGeom prst="rect">
              <a:avLst/>
            </a:prstGeom>
            <a:noFill/>
            <a:extLst>
              <a:ext uri="{909E8E84-426E-40DD-AFC4-6F175D3DCCD1}">
                <a14:hiddenFill xmlns:a14="http://schemas.microsoft.com/office/drawing/2010/main">
                  <a:solidFill>
                    <a:srgbClr val="FFFFFF"/>
                  </a:solidFill>
                </a14:hiddenFill>
              </a:ext>
            </a:extLst>
          </p:spPr>
        </p:pic>
        <p:sp>
          <p:nvSpPr>
            <p:cNvPr id="190468" name="Text Box 4"/>
            <p:cNvSpPr txBox="1">
              <a:spLocks noChangeArrowheads="1"/>
            </p:cNvSpPr>
            <p:nvPr/>
          </p:nvSpPr>
          <p:spPr bwMode="auto">
            <a:xfrm rot="10800000" flipV="1">
              <a:off x="2736" y="2976"/>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190469" name="Text Box 5"/>
          <p:cNvSpPr txBox="1">
            <a:spLocks noChangeArrowheads="1"/>
          </p:cNvSpPr>
          <p:nvPr/>
        </p:nvSpPr>
        <p:spPr bwMode="auto">
          <a:xfrm>
            <a:off x="492125" y="5006975"/>
            <a:ext cx="7788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  The effect of temperature on recrystallization of cold-worked copper.</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1490" name="Group 2"/>
          <p:cNvGrpSpPr>
            <a:grpSpLocks/>
          </p:cNvGrpSpPr>
          <p:nvPr/>
        </p:nvGrpSpPr>
        <p:grpSpPr bwMode="auto">
          <a:xfrm>
            <a:off x="347663" y="287338"/>
            <a:ext cx="7924800" cy="4146550"/>
            <a:chOff x="384" y="288"/>
            <a:chExt cx="4992" cy="2612"/>
          </a:xfrm>
        </p:grpSpPr>
        <p:pic>
          <p:nvPicPr>
            <p:cNvPr id="191491" name="Picture 3" descr="Fig 11_03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8"/>
              <a:ext cx="4992" cy="2458"/>
            </a:xfrm>
            <a:prstGeom prst="rect">
              <a:avLst/>
            </a:prstGeom>
            <a:noFill/>
            <a:extLst>
              <a:ext uri="{909E8E84-426E-40DD-AFC4-6F175D3DCCD1}">
                <a14:hiddenFill xmlns:a14="http://schemas.microsoft.com/office/drawing/2010/main">
                  <a:solidFill>
                    <a:srgbClr val="FFFFFF"/>
                  </a:solidFill>
                </a14:hiddenFill>
              </a:ext>
            </a:extLst>
          </p:spPr>
        </p:pic>
        <p:sp>
          <p:nvSpPr>
            <p:cNvPr id="191492" name="Text Box 4"/>
            <p:cNvSpPr txBox="1">
              <a:spLocks noChangeArrowheads="1"/>
            </p:cNvSpPr>
            <p:nvPr/>
          </p:nvSpPr>
          <p:spPr bwMode="auto">
            <a:xfrm rot="10800000" flipV="1">
              <a:off x="2544" y="2784"/>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191493" name="Text Box 5"/>
          <p:cNvSpPr txBox="1">
            <a:spLocks noChangeArrowheads="1"/>
          </p:cNvSpPr>
          <p:nvPr/>
        </p:nvSpPr>
        <p:spPr bwMode="auto">
          <a:xfrm>
            <a:off x="255588" y="4357688"/>
            <a:ext cx="81692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11.3 (a)  The effect of temperature on the rate of a phase transformation is the product of the growth rate and nucleation rate contributions, giving a maximum transformation rate at a critical temperature. (b) Consequently, there is a minimum time (t</a:t>
            </a:r>
            <a:r>
              <a:rPr lang="en-US" altLang="en-US" baseline="-25000"/>
              <a:t>min</a:t>
            </a:r>
            <a:r>
              <a:rPr lang="en-US" altLang="en-US"/>
              <a:t>) required for the transformation, given by the “</a:t>
            </a:r>
            <a:r>
              <a:rPr lang="en-US" altLang="en-US" i="1"/>
              <a:t>C</a:t>
            </a:r>
            <a:r>
              <a:rPr lang="en-US" altLang="en-US"/>
              <a:t>-curve”.</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Text Box 2"/>
          <p:cNvSpPr txBox="1">
            <a:spLocks noChangeArrowheads="1"/>
          </p:cNvSpPr>
          <p:nvPr/>
        </p:nvSpPr>
        <p:spPr bwMode="auto">
          <a:xfrm>
            <a:off x="311150" y="1554163"/>
            <a:ext cx="83994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activation energy for the recrystallization of copper from the sigmoidal curves in Figure 11.2.</a:t>
            </a:r>
          </a:p>
        </p:txBody>
      </p:sp>
      <p:sp>
        <p:nvSpPr>
          <p:cNvPr id="192515" name="Text Box 3"/>
          <p:cNvSpPr txBox="1">
            <a:spLocks noChangeArrowheads="1"/>
          </p:cNvSpPr>
          <p:nvPr/>
        </p:nvSpPr>
        <p:spPr bwMode="auto">
          <a:xfrm>
            <a:off x="542925" y="244475"/>
            <a:ext cx="7915275"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11.1                                 Activation Energy for the Recrystallization of Copper</a:t>
            </a:r>
          </a:p>
        </p:txBody>
      </p:sp>
      <p:grpSp>
        <p:nvGrpSpPr>
          <p:cNvPr id="192516" name="Group 4"/>
          <p:cNvGrpSpPr>
            <a:grpSpLocks/>
          </p:cNvGrpSpPr>
          <p:nvPr/>
        </p:nvGrpSpPr>
        <p:grpSpPr bwMode="auto">
          <a:xfrm>
            <a:off x="439738" y="2381250"/>
            <a:ext cx="6688137" cy="4138613"/>
            <a:chOff x="288" y="240"/>
            <a:chExt cx="5184" cy="2932"/>
          </a:xfrm>
        </p:grpSpPr>
        <p:pic>
          <p:nvPicPr>
            <p:cNvPr id="192517" name="Picture 5" descr="Fig 11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288" y="240"/>
              <a:ext cx="5184" cy="2679"/>
            </a:xfrm>
            <a:prstGeom prst="rect">
              <a:avLst/>
            </a:prstGeom>
            <a:noFill/>
            <a:extLst>
              <a:ext uri="{909E8E84-426E-40DD-AFC4-6F175D3DCCD1}">
                <a14:hiddenFill xmlns:a14="http://schemas.microsoft.com/office/drawing/2010/main">
                  <a:solidFill>
                    <a:srgbClr val="FFFFFF"/>
                  </a:solidFill>
                </a14:hiddenFill>
              </a:ext>
            </a:extLst>
          </p:spPr>
        </p:pic>
        <p:sp>
          <p:nvSpPr>
            <p:cNvPr id="192518" name="Text Box 6"/>
            <p:cNvSpPr txBox="1">
              <a:spLocks noChangeArrowheads="1"/>
            </p:cNvSpPr>
            <p:nvPr/>
          </p:nvSpPr>
          <p:spPr bwMode="auto">
            <a:xfrm rot="10800000" flipV="1">
              <a:off x="2736" y="2976"/>
              <a:ext cx="2640"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192519" name="Text Box 7"/>
          <p:cNvSpPr txBox="1">
            <a:spLocks noChangeArrowheads="1"/>
          </p:cNvSpPr>
          <p:nvPr/>
        </p:nvSpPr>
        <p:spPr bwMode="auto">
          <a:xfrm>
            <a:off x="7186613" y="3063875"/>
            <a:ext cx="1957387"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  The effect of temperature on recrystallization of cold-worked copper.</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3538" name="Group 2"/>
          <p:cNvGrpSpPr>
            <a:grpSpLocks/>
          </p:cNvGrpSpPr>
          <p:nvPr/>
        </p:nvGrpSpPr>
        <p:grpSpPr bwMode="auto">
          <a:xfrm>
            <a:off x="381000" y="152400"/>
            <a:ext cx="5653088" cy="5867400"/>
            <a:chOff x="240" y="96"/>
            <a:chExt cx="3561" cy="3696"/>
          </a:xfrm>
        </p:grpSpPr>
        <p:pic>
          <p:nvPicPr>
            <p:cNvPr id="193539" name="Picture 3" descr="Fig 11_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61"/>
              <a:ext cx="3513" cy="3531"/>
            </a:xfrm>
            <a:prstGeom prst="rect">
              <a:avLst/>
            </a:prstGeom>
            <a:noFill/>
            <a:extLst>
              <a:ext uri="{909E8E84-426E-40DD-AFC4-6F175D3DCCD1}">
                <a14:hiddenFill xmlns:a14="http://schemas.microsoft.com/office/drawing/2010/main">
                  <a:solidFill>
                    <a:srgbClr val="FFFFFF"/>
                  </a:solidFill>
                </a14:hiddenFill>
              </a:ext>
            </a:extLst>
          </p:spPr>
        </p:pic>
        <p:sp>
          <p:nvSpPr>
            <p:cNvPr id="193540" name="Text Box 4"/>
            <p:cNvSpPr txBox="1">
              <a:spLocks noChangeArrowheads="1"/>
            </p:cNvSpPr>
            <p:nvPr/>
          </p:nvSpPr>
          <p:spPr bwMode="auto">
            <a:xfrm rot="-5400000">
              <a:off x="-1143" y="1479"/>
              <a:ext cx="288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193541" name="Text Box 5"/>
          <p:cNvSpPr txBox="1">
            <a:spLocks noChangeArrowheads="1"/>
          </p:cNvSpPr>
          <p:nvPr/>
        </p:nvSpPr>
        <p:spPr bwMode="auto">
          <a:xfrm>
            <a:off x="6148388" y="2024063"/>
            <a:ext cx="2995612"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11.4  Arrhenius plot of transformation rate versus reciprocal temperature for recrystallization of copper (for Example 11.1.</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ext Box 2"/>
          <p:cNvSpPr txBox="1">
            <a:spLocks noChangeArrowheads="1"/>
          </p:cNvSpPr>
          <p:nvPr/>
        </p:nvSpPr>
        <p:spPr bwMode="auto">
          <a:xfrm>
            <a:off x="685800" y="355600"/>
            <a:ext cx="7424738"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11.1 SOLUTION</a:t>
            </a:r>
          </a:p>
          <a:p>
            <a:pPr>
              <a:spcBef>
                <a:spcPct val="50000"/>
              </a:spcBef>
            </a:pPr>
            <a:r>
              <a:rPr lang="en-US" altLang="en-US" sz="2000" b="0"/>
              <a:t>From Figure 11.2, the times required for 50% transformation at several different temperatures can be calculated:</a:t>
            </a:r>
          </a:p>
        </p:txBody>
      </p:sp>
      <p:sp>
        <p:nvSpPr>
          <p:cNvPr id="194563" name="Rectangle 3"/>
          <p:cNvSpPr>
            <a:spLocks noChangeArrowheads="1"/>
          </p:cNvSpPr>
          <p:nvPr/>
        </p:nvSpPr>
        <p:spPr bwMode="auto">
          <a:xfrm>
            <a:off x="769938" y="3910013"/>
            <a:ext cx="7254875" cy="207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rate of transformation is an Arrhenius equation, so a plot of ln (rate) versus 1/</a:t>
            </a:r>
            <a:r>
              <a:rPr lang="en-US" altLang="en-US" sz="2000" b="0" i="1"/>
              <a:t>T</a:t>
            </a:r>
            <a:r>
              <a:rPr lang="en-US" altLang="en-US" sz="2000" b="0"/>
              <a:t> (Figure 11.4 and Equation 11-4) allows us to calculate the constants in the equation. Taking natural log of both sides of Equation 11-4:</a:t>
            </a:r>
          </a:p>
          <a:p>
            <a:pPr>
              <a:spcBef>
                <a:spcPct val="50000"/>
              </a:spcBef>
            </a:pPr>
            <a:r>
              <a:rPr lang="en-US" altLang="en-US" sz="2000" b="0"/>
              <a:t>		ln(Growth rate) = ln </a:t>
            </a:r>
            <a:r>
              <a:rPr lang="en-US" altLang="en-US" sz="2000" b="0" i="1"/>
              <a:t>A</a:t>
            </a:r>
            <a:r>
              <a:rPr lang="en-US" altLang="en-US" sz="2000" b="0"/>
              <a:t> – (</a:t>
            </a:r>
            <a:r>
              <a:rPr lang="en-US" altLang="en-US" sz="2000" b="0" i="1"/>
              <a:t>Q</a:t>
            </a:r>
            <a:r>
              <a:rPr lang="en-US" altLang="en-US" sz="2000" b="0"/>
              <a:t>/</a:t>
            </a:r>
            <a:r>
              <a:rPr lang="en-US" altLang="en-US" sz="2000" b="0" i="1"/>
              <a:t>RT</a:t>
            </a:r>
            <a:r>
              <a:rPr lang="en-US" altLang="en-US" sz="2000" b="0"/>
              <a:t>)</a:t>
            </a:r>
          </a:p>
        </p:txBody>
      </p:sp>
      <p:pic>
        <p:nvPicPr>
          <p:cNvPr id="1945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75" y="1866900"/>
            <a:ext cx="651510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40" name="Group 4"/>
          <p:cNvGrpSpPr>
            <a:grpSpLocks/>
          </p:cNvGrpSpPr>
          <p:nvPr/>
        </p:nvGrpSpPr>
        <p:grpSpPr bwMode="auto">
          <a:xfrm>
            <a:off x="133350" y="236538"/>
            <a:ext cx="6138863" cy="5919787"/>
            <a:chOff x="144" y="225"/>
            <a:chExt cx="3734" cy="3601"/>
          </a:xfrm>
        </p:grpSpPr>
        <p:pic>
          <p:nvPicPr>
            <p:cNvPr id="14338" name="Picture 2" descr="fig 03_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225"/>
              <a:ext cx="3734" cy="3421"/>
            </a:xfrm>
            <a:prstGeom prst="rect">
              <a:avLst/>
            </a:prstGeom>
            <a:noFill/>
            <a:extLst>
              <a:ext uri="{909E8E84-426E-40DD-AFC4-6F175D3DCCD1}">
                <a14:hiddenFill xmlns:a14="http://schemas.microsoft.com/office/drawing/2010/main">
                  <a:solidFill>
                    <a:srgbClr val="FFFFFF"/>
                  </a:solidFill>
                </a14:hiddenFill>
              </a:ext>
            </a:extLst>
          </p:spPr>
        </p:pic>
        <p:sp>
          <p:nvSpPr>
            <p:cNvPr id="14339" name="Text Box 3"/>
            <p:cNvSpPr txBox="1">
              <a:spLocks noChangeArrowheads="1"/>
            </p:cNvSpPr>
            <p:nvPr/>
          </p:nvSpPr>
          <p:spPr bwMode="auto">
            <a:xfrm>
              <a:off x="192" y="3696"/>
              <a:ext cx="163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4341" name="Text Box 5"/>
          <p:cNvSpPr txBox="1">
            <a:spLocks noChangeArrowheads="1"/>
          </p:cNvSpPr>
          <p:nvPr/>
        </p:nvSpPr>
        <p:spPr bwMode="auto">
          <a:xfrm>
            <a:off x="6370638" y="1166813"/>
            <a:ext cx="27733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3.13  (a)  Illustration showing sharing of face and corner atoms. (b)  The models for simple cubic (SC), body centered cubic (BCC), and face-centered cubic (FCC) unit cells, assuming only one atom per lattice point.</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ChangeArrowheads="1"/>
          </p:cNvSpPr>
          <p:nvPr/>
        </p:nvSpPr>
        <p:spPr bwMode="auto">
          <a:xfrm>
            <a:off x="855663" y="320675"/>
            <a:ext cx="7399337"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0">
                <a:solidFill>
                  <a:schemeClr val="accent2"/>
                </a:solidFill>
              </a:rPr>
              <a:t>Example 11.1 SOLUTION (Continued)</a:t>
            </a:r>
            <a:endParaRPr lang="en-US" altLang="en-US" b="0"/>
          </a:p>
          <a:p>
            <a:pPr>
              <a:spcBef>
                <a:spcPct val="50000"/>
              </a:spcBef>
            </a:pPr>
            <a:r>
              <a:rPr lang="en-US" altLang="en-US" b="0"/>
              <a:t>Thus, if we plot ln(Growth rate) as a function of 1/</a:t>
            </a:r>
            <a:r>
              <a:rPr lang="en-US" altLang="en-US" b="0" i="1"/>
              <a:t>T</a:t>
            </a:r>
            <a:r>
              <a:rPr lang="en-US" altLang="en-US" b="0"/>
              <a:t>, we expect a straight line that has a slope of - </a:t>
            </a:r>
            <a:r>
              <a:rPr lang="en-US" altLang="en-US" b="0" i="1"/>
              <a:t>Q</a:t>
            </a:r>
            <a:r>
              <a:rPr lang="en-US" altLang="en-US" b="0"/>
              <a:t>/</a:t>
            </a:r>
            <a:r>
              <a:rPr lang="en-US" altLang="en-US" b="0" i="1"/>
              <a:t>R</a:t>
            </a:r>
            <a:r>
              <a:rPr lang="en-US" altLang="en-US" b="0"/>
              <a:t>.</a:t>
            </a:r>
          </a:p>
        </p:txBody>
      </p:sp>
      <p:pic>
        <p:nvPicPr>
          <p:cNvPr id="1955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3" y="1354138"/>
            <a:ext cx="687705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55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50" y="2963863"/>
            <a:ext cx="6069013"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ChangeArrowheads="1"/>
          </p:cNvSpPr>
          <p:nvPr/>
        </p:nvSpPr>
        <p:spPr bwMode="auto">
          <a:xfrm>
            <a:off x="473075" y="2243138"/>
            <a:ext cx="8094663"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Widmanstätten structure</a:t>
            </a:r>
            <a:r>
              <a:rPr lang="en-US" altLang="en-US" sz="2000" b="0">
                <a:latin typeface="Verdana" panose="020B0604030504040204" pitchFamily="34" charset="0"/>
              </a:rPr>
              <a:t> - The precipitation of a second phase from the matrix when there is a fixed crystallographic relationship between the precipitate and matrix crystal structures.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Interfacial energy</a:t>
            </a:r>
            <a:r>
              <a:rPr lang="en-US" altLang="en-US" sz="2000" b="0">
                <a:latin typeface="Verdana" panose="020B0604030504040204" pitchFamily="34" charset="0"/>
              </a:rPr>
              <a:t> - The energy associated with the boundary between two phases.</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Dihedral angle</a:t>
            </a:r>
            <a:r>
              <a:rPr lang="en-US" altLang="en-US" sz="2000" b="0">
                <a:latin typeface="Verdana" panose="020B0604030504040204" pitchFamily="34" charset="0"/>
              </a:rPr>
              <a:t> - The angle that defines the shape of a precipitate particle in the matrix.</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Coherent precipitate</a:t>
            </a:r>
            <a:r>
              <a:rPr lang="en-US" altLang="en-US" sz="2000" b="0">
                <a:latin typeface="Verdana" panose="020B0604030504040204" pitchFamily="34" charset="0"/>
              </a:rPr>
              <a:t> - A precipitate whose crystal structure and atomic arrangement have a continuous relationship with the matrix from which the precipitate is formed.</a:t>
            </a:r>
          </a:p>
        </p:txBody>
      </p:sp>
      <p:sp>
        <p:nvSpPr>
          <p:cNvPr id="196611" name="Text Box 3"/>
          <p:cNvSpPr txBox="1">
            <a:spLocks noChangeArrowheads="1"/>
          </p:cNvSpPr>
          <p:nvPr/>
        </p:nvSpPr>
        <p:spPr bwMode="auto">
          <a:xfrm>
            <a:off x="1084263" y="414338"/>
            <a:ext cx="6645275"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11.2                   Alloys Strengthened by Exceeding the Solubility Limit</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7634" name="Group 2"/>
          <p:cNvGrpSpPr>
            <a:grpSpLocks/>
          </p:cNvGrpSpPr>
          <p:nvPr/>
        </p:nvGrpSpPr>
        <p:grpSpPr bwMode="auto">
          <a:xfrm>
            <a:off x="600075" y="1227138"/>
            <a:ext cx="7848600" cy="4100512"/>
            <a:chOff x="384" y="240"/>
            <a:chExt cx="4944" cy="2915"/>
          </a:xfrm>
        </p:grpSpPr>
        <p:pic>
          <p:nvPicPr>
            <p:cNvPr id="197635" name="Picture 3" descr="Fig 11_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40"/>
              <a:ext cx="4944" cy="2784"/>
            </a:xfrm>
            <a:prstGeom prst="rect">
              <a:avLst/>
            </a:prstGeom>
            <a:noFill/>
            <a:extLst>
              <a:ext uri="{909E8E84-426E-40DD-AFC4-6F175D3DCCD1}">
                <a14:hiddenFill xmlns:a14="http://schemas.microsoft.com/office/drawing/2010/main">
                  <a:solidFill>
                    <a:srgbClr val="FFFFFF"/>
                  </a:solidFill>
                </a14:hiddenFill>
              </a:ext>
            </a:extLst>
          </p:spPr>
        </p:pic>
        <p:sp>
          <p:nvSpPr>
            <p:cNvPr id="197636" name="Text Box 4"/>
            <p:cNvSpPr txBox="1">
              <a:spLocks noChangeArrowheads="1"/>
            </p:cNvSpPr>
            <p:nvPr/>
          </p:nvSpPr>
          <p:spPr bwMode="auto">
            <a:xfrm rot="10800000" flipV="1">
              <a:off x="2590" y="3024"/>
              <a:ext cx="2640" cy="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197637" name="Text Box 5"/>
          <p:cNvSpPr txBox="1">
            <a:spLocks noChangeArrowheads="1"/>
          </p:cNvSpPr>
          <p:nvPr/>
        </p:nvSpPr>
        <p:spPr bwMode="auto">
          <a:xfrm>
            <a:off x="558800" y="5256213"/>
            <a:ext cx="80930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11.5  The aluminum-copper phase diagram and the microstructures that may develop curing cooling of an Al-4% Cu alloy.</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506413"/>
            <a:ext cx="7404100" cy="332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8659" name="Rectangle 3"/>
          <p:cNvSpPr>
            <a:spLocks noChangeArrowheads="1"/>
          </p:cNvSpPr>
          <p:nvPr/>
        </p:nvSpPr>
        <p:spPr bwMode="auto">
          <a:xfrm>
            <a:off x="785813" y="4135438"/>
            <a:ext cx="7399337"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11.6 (a) Widmanstätten needles in a Cu-Ti alloy (</a:t>
            </a:r>
            <a:r>
              <a:rPr lang="en-US" altLang="en-US">
                <a:sym typeface="Symbol" panose="05050102010706020507" pitchFamily="18" charset="2"/>
              </a:rPr>
              <a:t></a:t>
            </a:r>
            <a:r>
              <a:rPr lang="en-US" altLang="en-US"/>
              <a:t> 420). (</a:t>
            </a:r>
            <a:r>
              <a:rPr lang="en-US" altLang="en-US" i="1"/>
              <a:t>From</a:t>
            </a:r>
            <a:r>
              <a:rPr lang="en-US" altLang="en-US"/>
              <a:t> ASM Handbook, </a:t>
            </a:r>
            <a:r>
              <a:rPr lang="en-US" altLang="en-US" i="1"/>
              <a:t>Vol. 9, Metallography and Microstructure (1985), ASM International, Materials Park, OH 44073</a:t>
            </a:r>
            <a:r>
              <a:rPr lang="en-US" altLang="en-US"/>
              <a:t>.) (b) Continuous θ precipitate in an Al-4% Cu alloy, caused by slow cooling (</a:t>
            </a:r>
            <a:r>
              <a:rPr lang="en-US" altLang="en-US">
                <a:sym typeface="Symbol" panose="05050102010706020507" pitchFamily="18" charset="2"/>
              </a:rPr>
              <a:t></a:t>
            </a:r>
            <a:r>
              <a:rPr lang="en-US" altLang="en-US"/>
              <a:t> 500). (c) Precipitates of lead at grain boundaries in copper  (</a:t>
            </a:r>
            <a:r>
              <a:rPr lang="en-US" altLang="en-US">
                <a:sym typeface="Symbol" panose="05050102010706020507" pitchFamily="18" charset="2"/>
              </a:rPr>
              <a:t></a:t>
            </a:r>
            <a:r>
              <a:rPr lang="en-US" altLang="en-US"/>
              <a:t> 500).</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9682" name="Group 2"/>
          <p:cNvGrpSpPr>
            <a:grpSpLocks/>
          </p:cNvGrpSpPr>
          <p:nvPr/>
        </p:nvGrpSpPr>
        <p:grpSpPr bwMode="auto">
          <a:xfrm>
            <a:off x="185738" y="1963738"/>
            <a:ext cx="8686800" cy="2311400"/>
            <a:chOff x="144" y="912"/>
            <a:chExt cx="5472" cy="1718"/>
          </a:xfrm>
        </p:grpSpPr>
        <p:pic>
          <p:nvPicPr>
            <p:cNvPr id="199683" name="Picture 3" descr="Fig 11_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912"/>
              <a:ext cx="5472" cy="1597"/>
            </a:xfrm>
            <a:prstGeom prst="rect">
              <a:avLst/>
            </a:prstGeom>
            <a:noFill/>
            <a:extLst>
              <a:ext uri="{909E8E84-426E-40DD-AFC4-6F175D3DCCD1}">
                <a14:hiddenFill xmlns:a14="http://schemas.microsoft.com/office/drawing/2010/main">
                  <a:solidFill>
                    <a:srgbClr val="FFFFFF"/>
                  </a:solidFill>
                </a14:hiddenFill>
              </a:ext>
            </a:extLst>
          </p:spPr>
        </p:pic>
        <p:sp>
          <p:nvSpPr>
            <p:cNvPr id="199684" name="Text Box 4"/>
            <p:cNvSpPr txBox="1">
              <a:spLocks noChangeArrowheads="1"/>
            </p:cNvSpPr>
            <p:nvPr/>
          </p:nvSpPr>
          <p:spPr bwMode="auto">
            <a:xfrm rot="10800000" flipV="1">
              <a:off x="2876" y="2494"/>
              <a:ext cx="264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199685" name="Text Box 5"/>
          <p:cNvSpPr txBox="1">
            <a:spLocks noChangeArrowheads="1"/>
          </p:cNvSpPr>
          <p:nvPr/>
        </p:nvSpPr>
        <p:spPr bwMode="auto">
          <a:xfrm>
            <a:off x="838200" y="4564063"/>
            <a:ext cx="76358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11.7  The effect of surface energy and the dihedral angle on the shape of a precipitate.</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0706" name="Group 2"/>
          <p:cNvGrpSpPr>
            <a:grpSpLocks/>
          </p:cNvGrpSpPr>
          <p:nvPr/>
        </p:nvGrpSpPr>
        <p:grpSpPr bwMode="auto">
          <a:xfrm>
            <a:off x="388938" y="974725"/>
            <a:ext cx="7848600" cy="3665538"/>
            <a:chOff x="384" y="336"/>
            <a:chExt cx="4944" cy="2577"/>
          </a:xfrm>
        </p:grpSpPr>
        <p:pic>
          <p:nvPicPr>
            <p:cNvPr id="200707" name="Picture 3" descr="Fig 11_08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336"/>
              <a:ext cx="4944" cy="2406"/>
            </a:xfrm>
            <a:prstGeom prst="rect">
              <a:avLst/>
            </a:prstGeom>
            <a:noFill/>
            <a:extLst>
              <a:ext uri="{909E8E84-426E-40DD-AFC4-6F175D3DCCD1}">
                <a14:hiddenFill xmlns:a14="http://schemas.microsoft.com/office/drawing/2010/main">
                  <a:solidFill>
                    <a:srgbClr val="FFFFFF"/>
                  </a:solidFill>
                </a14:hiddenFill>
              </a:ext>
            </a:extLst>
          </p:spPr>
        </p:pic>
        <p:sp>
          <p:nvSpPr>
            <p:cNvPr id="200708" name="Text Box 4"/>
            <p:cNvSpPr txBox="1">
              <a:spLocks noChangeArrowheads="1"/>
            </p:cNvSpPr>
            <p:nvPr/>
          </p:nvSpPr>
          <p:spPr bwMode="auto">
            <a:xfrm rot="10800000" flipV="1">
              <a:off x="2638" y="2784"/>
              <a:ext cx="2640"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00709" name="Text Box 5"/>
          <p:cNvSpPr txBox="1">
            <a:spLocks noChangeArrowheads="1"/>
          </p:cNvSpPr>
          <p:nvPr/>
        </p:nvSpPr>
        <p:spPr bwMode="auto">
          <a:xfrm>
            <a:off x="287338" y="4554538"/>
            <a:ext cx="8169275"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11.8  (a)  A noncoherent precipitate has no relationship with the crystal structure of the surrounding matrix.   (b) A coherent precipitate forms so that there is a definite relationship between the precipitate’s and the matrix’s crystal structure.</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ChangeArrowheads="1"/>
          </p:cNvSpPr>
          <p:nvPr/>
        </p:nvSpPr>
        <p:spPr bwMode="auto">
          <a:xfrm>
            <a:off x="439738" y="1819275"/>
            <a:ext cx="8094662" cy="179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Age hardening</a:t>
            </a:r>
            <a:r>
              <a:rPr lang="en-US" altLang="en-US" sz="2000" b="0">
                <a:latin typeface="Verdana" panose="020B0604030504040204" pitchFamily="34" charset="0"/>
              </a:rPr>
              <a:t> - A special dispersion-strengthening heat treatment. By solution treatment, quenching, and aging, a coherent precipitate forms that provides a substantial strengthening effect. Also known as precipitation hardening, it is a form of dispersion strengthening.</a:t>
            </a:r>
          </a:p>
        </p:txBody>
      </p:sp>
      <p:sp>
        <p:nvSpPr>
          <p:cNvPr id="201731" name="Text Box 3"/>
          <p:cNvSpPr txBox="1">
            <a:spLocks noChangeArrowheads="1"/>
          </p:cNvSpPr>
          <p:nvPr/>
        </p:nvSpPr>
        <p:spPr bwMode="auto">
          <a:xfrm>
            <a:off x="1084263" y="414338"/>
            <a:ext cx="66452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11.3                       Age or Precipitation Hardening</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ext Box 2"/>
          <p:cNvSpPr txBox="1">
            <a:spLocks noChangeArrowheads="1"/>
          </p:cNvSpPr>
          <p:nvPr/>
        </p:nvSpPr>
        <p:spPr bwMode="auto">
          <a:xfrm>
            <a:off x="1058863" y="117475"/>
            <a:ext cx="6645275"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11.4                    Applications of Age-Hardened Alloys</a:t>
            </a:r>
          </a:p>
        </p:txBody>
      </p:sp>
      <p:pic>
        <p:nvPicPr>
          <p:cNvPr id="2027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950" y="1692275"/>
            <a:ext cx="5676900"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2756" name="Rectangle 4"/>
          <p:cNvSpPr>
            <a:spLocks noChangeArrowheads="1"/>
          </p:cNvSpPr>
          <p:nvPr/>
        </p:nvSpPr>
        <p:spPr bwMode="auto">
          <a:xfrm>
            <a:off x="6427788" y="2060575"/>
            <a:ext cx="2716212" cy="366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11.9 (a) A stress-strain curve showing the increase in strength of a bake-hardenable steel as a result of strain hardening and precipitation hardening. (</a:t>
            </a:r>
            <a:r>
              <a:rPr lang="en-US" altLang="en-US" i="1"/>
              <a:t>Source: U.S. Steel Corporation, Pittsburgh, PA</a:t>
            </a:r>
            <a:r>
              <a:rPr lang="en-US" altLang="en-US"/>
              <a:t>.)</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488" y="322263"/>
            <a:ext cx="7573962" cy="371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3779" name="Rectangle 3"/>
          <p:cNvSpPr>
            <a:spLocks noChangeArrowheads="1"/>
          </p:cNvSpPr>
          <p:nvPr/>
        </p:nvSpPr>
        <p:spPr bwMode="auto">
          <a:xfrm>
            <a:off x="676275" y="4260850"/>
            <a:ext cx="7535863" cy="190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700"/>
              <a:t>Figure 11.9 (b) A graph showing the increase in the yield strength of a bake hardenable steel (</a:t>
            </a:r>
            <a:r>
              <a:rPr lang="en-US" altLang="en-US" sz="1700" i="1"/>
              <a:t>Source: Bethlehem Steel, PA</a:t>
            </a:r>
            <a:r>
              <a:rPr lang="en-US" altLang="en-US" sz="1700"/>
              <a:t>.) (c) A TEM micrograph of a steel containing niobium (Nb) and manganese (Mn). The niobium react with carbon (C) and forms NbC precipitates that lead to strengthening. (</a:t>
            </a:r>
            <a:r>
              <a:rPr lang="en-US" altLang="en-US" sz="1700" i="1"/>
              <a:t>Courtesy of Dr. A.J. Deardo, Dr. I. Garcia, Dr. M. Hua, University of Pittsburgh</a:t>
            </a:r>
            <a:r>
              <a:rPr lang="en-US" altLang="en-US" sz="1700"/>
              <a:t>.)</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439738" y="2243138"/>
            <a:ext cx="8128000" cy="221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Step 1: Solution Treatment</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Step 2: Quench</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Step 3: Age</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Guinier-Preston (GP) zones</a:t>
            </a:r>
            <a:r>
              <a:rPr lang="en-US" altLang="en-US" sz="2000" b="0">
                <a:latin typeface="Verdana" panose="020B0604030504040204" pitchFamily="34" charset="0"/>
              </a:rPr>
              <a:t> - Tiny clusters of atoms that precipitate from the matrix in the early stages of the age-hardening process.</a:t>
            </a:r>
          </a:p>
        </p:txBody>
      </p:sp>
      <p:sp>
        <p:nvSpPr>
          <p:cNvPr id="204803" name="Text Box 3"/>
          <p:cNvSpPr txBox="1">
            <a:spLocks noChangeArrowheads="1"/>
          </p:cNvSpPr>
          <p:nvPr/>
        </p:nvSpPr>
        <p:spPr bwMode="auto">
          <a:xfrm>
            <a:off x="1084263" y="414338"/>
            <a:ext cx="6645275"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11.5                 Microstructural Evolution in Age or Precipitation Hardening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336550" y="1604963"/>
            <a:ext cx="8399463" cy="451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number of lattice points per cell in the cubic crystal systems. If there is only one atom located at each lattice point, calculate the number of atoms per unit cell.</a:t>
            </a:r>
          </a:p>
          <a:p>
            <a:pPr>
              <a:spcBef>
                <a:spcPct val="50000"/>
              </a:spcBef>
            </a:pPr>
            <a:r>
              <a:rPr lang="en-US" altLang="en-US" sz="2000" b="0">
                <a:solidFill>
                  <a:schemeClr val="accent2"/>
                </a:solidFill>
              </a:rPr>
              <a:t>Example 3.1 SOLUTION</a:t>
            </a:r>
          </a:p>
          <a:p>
            <a:pPr>
              <a:spcBef>
                <a:spcPct val="50000"/>
              </a:spcBef>
            </a:pPr>
            <a:r>
              <a:rPr lang="en-US" altLang="en-US" sz="2000" b="0">
                <a:solidFill>
                  <a:schemeClr val="accent2"/>
                </a:solidFill>
              </a:rPr>
              <a:t>In the SC unit cell</a:t>
            </a:r>
            <a:r>
              <a:rPr lang="en-US" altLang="en-US" sz="2000" b="0"/>
              <a:t>: lattice point / unit cell = (8 corners)1/8  = 1</a:t>
            </a:r>
          </a:p>
          <a:p>
            <a:pPr>
              <a:spcBef>
                <a:spcPct val="50000"/>
              </a:spcBef>
            </a:pPr>
            <a:r>
              <a:rPr lang="en-US" altLang="en-US" sz="2000" b="0">
                <a:solidFill>
                  <a:srgbClr val="3366FF"/>
                </a:solidFill>
              </a:rPr>
              <a:t>In BCC unit cells</a:t>
            </a:r>
            <a:r>
              <a:rPr lang="en-US" altLang="en-US" sz="2000" b="0"/>
              <a:t>: lattice point / unit cell                                             = (8 corners)1/8  + (1 center)(1) = 2</a:t>
            </a:r>
          </a:p>
          <a:p>
            <a:pPr>
              <a:spcBef>
                <a:spcPct val="50000"/>
              </a:spcBef>
            </a:pPr>
            <a:r>
              <a:rPr lang="en-US" altLang="en-US" sz="2000" b="0">
                <a:solidFill>
                  <a:schemeClr val="accent2"/>
                </a:solidFill>
              </a:rPr>
              <a:t>In FCC unit cells</a:t>
            </a:r>
            <a:r>
              <a:rPr lang="en-US" altLang="en-US" sz="2000" b="0"/>
              <a:t>: lattice point / unit cell                                         = (8 corners)1/8  + (6 faces)(1/2) = 4</a:t>
            </a:r>
          </a:p>
          <a:p>
            <a:pPr>
              <a:spcBef>
                <a:spcPct val="50000"/>
              </a:spcBef>
            </a:pPr>
            <a:r>
              <a:rPr lang="en-US" altLang="en-US" sz="2000" b="0"/>
              <a:t>The number of atoms per unit cell would be 1, 2, and 4, for the simple cubic, body-centered cubic, and face-centered cubic, unit cells, respectively.</a:t>
            </a:r>
          </a:p>
        </p:txBody>
      </p:sp>
      <p:sp>
        <p:nvSpPr>
          <p:cNvPr id="65539" name="Text Box 3"/>
          <p:cNvSpPr txBox="1">
            <a:spLocks noChangeArrowheads="1"/>
          </p:cNvSpPr>
          <p:nvPr/>
        </p:nvSpPr>
        <p:spPr bwMode="auto">
          <a:xfrm>
            <a:off x="558800" y="153988"/>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                                   Determining the Number of Lattice Points in Cubic Crystal Systems</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826" name="Group 2"/>
          <p:cNvGrpSpPr>
            <a:grpSpLocks/>
          </p:cNvGrpSpPr>
          <p:nvPr/>
        </p:nvGrpSpPr>
        <p:grpSpPr bwMode="auto">
          <a:xfrm>
            <a:off x="1254125" y="166688"/>
            <a:ext cx="6524625" cy="5043487"/>
            <a:chOff x="816" y="185"/>
            <a:chExt cx="4174" cy="2996"/>
          </a:xfrm>
        </p:grpSpPr>
        <p:pic>
          <p:nvPicPr>
            <p:cNvPr id="205827" name="Picture 3" descr="Fig 11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 y="185"/>
              <a:ext cx="4080" cy="2908"/>
            </a:xfrm>
            <a:prstGeom prst="rect">
              <a:avLst/>
            </a:prstGeom>
            <a:noFill/>
            <a:extLst>
              <a:ext uri="{909E8E84-426E-40DD-AFC4-6F175D3DCCD1}">
                <a14:hiddenFill xmlns:a14="http://schemas.microsoft.com/office/drawing/2010/main">
                  <a:solidFill>
                    <a:srgbClr val="FFFFFF"/>
                  </a:solidFill>
                </a14:hiddenFill>
              </a:ext>
            </a:extLst>
          </p:spPr>
        </p:pic>
        <p:sp>
          <p:nvSpPr>
            <p:cNvPr id="205828" name="Text Box 4"/>
            <p:cNvSpPr txBox="1">
              <a:spLocks noChangeArrowheads="1"/>
            </p:cNvSpPr>
            <p:nvPr/>
          </p:nvSpPr>
          <p:spPr bwMode="auto">
            <a:xfrm rot="10800000" flipV="1">
              <a:off x="2350" y="3072"/>
              <a:ext cx="2640" cy="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05829" name="Text Box 5"/>
          <p:cNvSpPr txBox="1">
            <a:spLocks noChangeArrowheads="1"/>
          </p:cNvSpPr>
          <p:nvPr/>
        </p:nvSpPr>
        <p:spPr bwMode="auto">
          <a:xfrm>
            <a:off x="593725" y="5289550"/>
            <a:ext cx="8016875"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700"/>
              <a:t>Figure 11.10  The aluminum-rich end of the aluminum-copper phase diagram showing the three steps in the age-hardening heat treatment and the microstructures that are produced.</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ext Box 2"/>
          <p:cNvSpPr txBox="1">
            <a:spLocks noChangeArrowheads="1"/>
          </p:cNvSpPr>
          <p:nvPr/>
        </p:nvSpPr>
        <p:spPr bwMode="auto">
          <a:xfrm>
            <a:off x="471488" y="1282700"/>
            <a:ext cx="82391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Compare the composition of the a solid solution in the Al-4% Cu alloy at room temperature when the alloy cools under equilibrium conditions with that when the alloy is quenched.</a:t>
            </a:r>
          </a:p>
        </p:txBody>
      </p:sp>
      <p:sp>
        <p:nvSpPr>
          <p:cNvPr id="206851" name="Text Box 3"/>
          <p:cNvSpPr txBox="1">
            <a:spLocks noChangeArrowheads="1"/>
          </p:cNvSpPr>
          <p:nvPr/>
        </p:nvSpPr>
        <p:spPr bwMode="auto">
          <a:xfrm>
            <a:off x="560388" y="236538"/>
            <a:ext cx="7915275"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11.2                             Composition of Al-4% Cu Alloy Phases</a:t>
            </a:r>
          </a:p>
        </p:txBody>
      </p:sp>
      <p:grpSp>
        <p:nvGrpSpPr>
          <p:cNvPr id="206852" name="Group 4"/>
          <p:cNvGrpSpPr>
            <a:grpSpLocks/>
          </p:cNvGrpSpPr>
          <p:nvPr/>
        </p:nvGrpSpPr>
        <p:grpSpPr bwMode="auto">
          <a:xfrm>
            <a:off x="331788" y="2692400"/>
            <a:ext cx="6545262" cy="3543300"/>
            <a:chOff x="384" y="240"/>
            <a:chExt cx="4944" cy="3019"/>
          </a:xfrm>
        </p:grpSpPr>
        <p:pic>
          <p:nvPicPr>
            <p:cNvPr id="206853" name="Picture 5" descr="Fig 11_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40"/>
              <a:ext cx="4944" cy="2784"/>
            </a:xfrm>
            <a:prstGeom prst="rect">
              <a:avLst/>
            </a:prstGeom>
            <a:noFill/>
            <a:extLst>
              <a:ext uri="{909E8E84-426E-40DD-AFC4-6F175D3DCCD1}">
                <a14:hiddenFill xmlns:a14="http://schemas.microsoft.com/office/drawing/2010/main">
                  <a:solidFill>
                    <a:srgbClr val="FFFFFF"/>
                  </a:solidFill>
                </a14:hiddenFill>
              </a:ext>
            </a:extLst>
          </p:spPr>
        </p:pic>
        <p:sp>
          <p:nvSpPr>
            <p:cNvPr id="206854" name="Text Box 6"/>
            <p:cNvSpPr txBox="1">
              <a:spLocks noChangeArrowheads="1"/>
            </p:cNvSpPr>
            <p:nvPr/>
          </p:nvSpPr>
          <p:spPr bwMode="auto">
            <a:xfrm rot="10800000" flipV="1">
              <a:off x="2587" y="3023"/>
              <a:ext cx="2640"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06855" name="Text Box 7"/>
          <p:cNvSpPr txBox="1">
            <a:spLocks noChangeArrowheads="1"/>
          </p:cNvSpPr>
          <p:nvPr/>
        </p:nvSpPr>
        <p:spPr bwMode="auto">
          <a:xfrm>
            <a:off x="6884988" y="2584450"/>
            <a:ext cx="2089150"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11.5  The aluminum-copper phase diagram and the microstructures that may develop curing cooling of an Al-4% Cu alloy.</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ext Box 2"/>
          <p:cNvSpPr txBox="1">
            <a:spLocks noChangeArrowheads="1"/>
          </p:cNvSpPr>
          <p:nvPr/>
        </p:nvSpPr>
        <p:spPr bwMode="auto">
          <a:xfrm>
            <a:off x="711200" y="666750"/>
            <a:ext cx="762635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11.2 SOLUTION</a:t>
            </a:r>
          </a:p>
          <a:p>
            <a:endParaRPr lang="en-US" altLang="en-US" sz="2000" b="0"/>
          </a:p>
          <a:p>
            <a:r>
              <a:rPr lang="en-US" altLang="en-US" sz="2000" b="0"/>
              <a:t>From Figure 11.5, a tie line can be drawn at room temperature. The composition of the </a:t>
            </a:r>
            <a:r>
              <a:rPr lang="en-US" altLang="en-US" sz="2000" b="0">
                <a:cs typeface="Times New Roman" panose="02020603050405020304" pitchFamily="18" charset="0"/>
              </a:rPr>
              <a:t>α</a:t>
            </a:r>
            <a:r>
              <a:rPr lang="en-US" altLang="en-US" sz="2000" b="0"/>
              <a:t> determined from the tie line is about 0.02% Cu. However, the composition of the </a:t>
            </a:r>
            <a:r>
              <a:rPr lang="en-US" altLang="en-US" sz="2000" b="0">
                <a:cs typeface="Times New Roman" panose="02020603050405020304" pitchFamily="18" charset="0"/>
              </a:rPr>
              <a:t>α</a:t>
            </a:r>
            <a:r>
              <a:rPr lang="en-US" altLang="en-US" sz="2000" b="0"/>
              <a:t> after quenching is still 4% Cu. Since </a:t>
            </a:r>
            <a:r>
              <a:rPr lang="en-US" altLang="en-US" sz="2000" b="0">
                <a:cs typeface="Times New Roman" panose="02020603050405020304" pitchFamily="18" charset="0"/>
              </a:rPr>
              <a:t>α</a:t>
            </a:r>
            <a:r>
              <a:rPr lang="en-US" altLang="en-US" sz="2000" b="0"/>
              <a:t> contains more than the equilibrium copper content, the </a:t>
            </a:r>
            <a:r>
              <a:rPr lang="en-US" altLang="en-US" sz="2000" b="0">
                <a:cs typeface="Times New Roman" panose="02020603050405020304" pitchFamily="18" charset="0"/>
              </a:rPr>
              <a:t>α</a:t>
            </a:r>
            <a:r>
              <a:rPr lang="en-US" altLang="en-US" sz="2000" b="0"/>
              <a:t> is supersaturated with copper.</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Text Box 2"/>
          <p:cNvSpPr txBox="1">
            <a:spLocks noChangeArrowheads="1"/>
          </p:cNvSpPr>
          <p:nvPr/>
        </p:nvSpPr>
        <p:spPr bwMode="auto">
          <a:xfrm>
            <a:off x="471488" y="1282700"/>
            <a:ext cx="8239125"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900" b="0"/>
              <a:t>The magnesium-aluminum phase diagram is shown in Figure 11.11. Suppose a Mg-8% Al alloy is responsive to an age-hardening heat treatment. Design a heat treatment for the alloy.</a:t>
            </a:r>
          </a:p>
        </p:txBody>
      </p:sp>
      <p:sp>
        <p:nvSpPr>
          <p:cNvPr id="208899" name="Text Box 3"/>
          <p:cNvSpPr txBox="1">
            <a:spLocks noChangeArrowheads="1"/>
          </p:cNvSpPr>
          <p:nvPr/>
        </p:nvSpPr>
        <p:spPr bwMode="auto">
          <a:xfrm>
            <a:off x="560388" y="236538"/>
            <a:ext cx="7915275"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11.3                                   Design of an Age-Hardening Treatment</a:t>
            </a:r>
          </a:p>
        </p:txBody>
      </p:sp>
      <p:grpSp>
        <p:nvGrpSpPr>
          <p:cNvPr id="208900" name="Group 4"/>
          <p:cNvGrpSpPr>
            <a:grpSpLocks/>
          </p:cNvGrpSpPr>
          <p:nvPr/>
        </p:nvGrpSpPr>
        <p:grpSpPr bwMode="auto">
          <a:xfrm>
            <a:off x="455613" y="2336800"/>
            <a:ext cx="6511925" cy="4100513"/>
            <a:chOff x="288" y="325"/>
            <a:chExt cx="5230" cy="2792"/>
          </a:xfrm>
        </p:grpSpPr>
        <p:pic>
          <p:nvPicPr>
            <p:cNvPr id="208901" name="Picture 5" descr="Fig 11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325"/>
              <a:ext cx="5136" cy="2603"/>
            </a:xfrm>
            <a:prstGeom prst="rect">
              <a:avLst/>
            </a:prstGeom>
            <a:noFill/>
            <a:extLst>
              <a:ext uri="{909E8E84-426E-40DD-AFC4-6F175D3DCCD1}">
                <a14:hiddenFill xmlns:a14="http://schemas.microsoft.com/office/drawing/2010/main">
                  <a:solidFill>
                    <a:srgbClr val="FFFFFF"/>
                  </a:solidFill>
                </a14:hiddenFill>
              </a:ext>
            </a:extLst>
          </p:spPr>
        </p:pic>
        <p:sp>
          <p:nvSpPr>
            <p:cNvPr id="208902" name="Text Box 6"/>
            <p:cNvSpPr txBox="1">
              <a:spLocks noChangeArrowheads="1"/>
            </p:cNvSpPr>
            <p:nvPr/>
          </p:nvSpPr>
          <p:spPr bwMode="auto">
            <a:xfrm rot="10800000" flipV="1">
              <a:off x="2877" y="2929"/>
              <a:ext cx="2641" cy="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08903" name="Text Box 7"/>
          <p:cNvSpPr txBox="1">
            <a:spLocks noChangeArrowheads="1"/>
          </p:cNvSpPr>
          <p:nvPr/>
        </p:nvSpPr>
        <p:spPr bwMode="auto">
          <a:xfrm>
            <a:off x="6965950" y="3467100"/>
            <a:ext cx="217805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11.11  Portion of the aluminum-magnesium phase diagram</a:t>
            </a:r>
            <a:r>
              <a:rPr lang="en-US" altLang="en-US" b="0"/>
              <a:t>.</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ext Box 2"/>
          <p:cNvSpPr txBox="1">
            <a:spLocks noChangeArrowheads="1"/>
          </p:cNvSpPr>
          <p:nvPr/>
        </p:nvSpPr>
        <p:spPr bwMode="auto">
          <a:xfrm>
            <a:off x="785813" y="709613"/>
            <a:ext cx="7313612"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11.3 SOLUTION</a:t>
            </a:r>
          </a:p>
          <a:p>
            <a:endParaRPr lang="en-US" altLang="en-US" sz="2000" b="0"/>
          </a:p>
          <a:p>
            <a:r>
              <a:rPr lang="en-US" altLang="en-US" sz="2000" b="0"/>
              <a:t>Step 1: Solution-treat at a temperature between the solvus and the eutectic to avoid hot shortness. Thus, heat between 340</a:t>
            </a:r>
            <a:r>
              <a:rPr lang="en-US" altLang="en-US" sz="2000" b="0" baseline="40000"/>
              <a:t>o</a:t>
            </a:r>
            <a:r>
              <a:rPr lang="en-US" altLang="en-US" sz="2000" b="0"/>
              <a:t>C and 451</a:t>
            </a:r>
            <a:r>
              <a:rPr lang="en-US" altLang="en-US" sz="2000" b="0" baseline="40000"/>
              <a:t>o</a:t>
            </a:r>
            <a:r>
              <a:rPr lang="en-US" altLang="en-US" sz="2000" b="0"/>
              <a:t>C.</a:t>
            </a:r>
          </a:p>
          <a:p>
            <a:endParaRPr lang="en-US" altLang="en-US" sz="2000" b="0"/>
          </a:p>
          <a:p>
            <a:r>
              <a:rPr lang="en-US" altLang="en-US" sz="2000" b="0"/>
              <a:t>Step 2: Quench to room temperature fast enough to prevent the precipitate phase </a:t>
            </a:r>
            <a:r>
              <a:rPr lang="en-US" altLang="en-US" sz="2000" b="0" i="1"/>
              <a:t>β</a:t>
            </a:r>
            <a:r>
              <a:rPr lang="en-US" altLang="en-US" sz="2000" b="0"/>
              <a:t> from forming.</a:t>
            </a:r>
          </a:p>
          <a:p>
            <a:endParaRPr lang="en-US" altLang="en-US" sz="2000" b="0"/>
          </a:p>
          <a:p>
            <a:r>
              <a:rPr lang="en-US" altLang="en-US" sz="2000" b="0"/>
              <a:t>Step 3: Age at a temperature below the solvus, that is, below 340</a:t>
            </a:r>
            <a:r>
              <a:rPr lang="en-US" altLang="en-US" sz="2000" b="0" baseline="40000"/>
              <a:t>o</a:t>
            </a:r>
            <a:r>
              <a:rPr lang="en-US" altLang="en-US" sz="2000" b="0"/>
              <a:t>C, to form a fine dispersion of </a:t>
            </a:r>
            <a:r>
              <a:rPr lang="en-US" altLang="en-US" sz="2000" b="0" i="1"/>
              <a:t>β</a:t>
            </a:r>
            <a:r>
              <a:rPr lang="en-US" altLang="en-US" sz="2000" b="0"/>
              <a:t> phase.</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3800" y="679450"/>
            <a:ext cx="3803650" cy="313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47" name="Rectangle 3"/>
          <p:cNvSpPr>
            <a:spLocks noChangeArrowheads="1"/>
          </p:cNvSpPr>
          <p:nvPr/>
        </p:nvSpPr>
        <p:spPr bwMode="auto">
          <a:xfrm>
            <a:off x="2014538" y="4114800"/>
            <a:ext cx="49784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11.12 An electron micrograph of aged Al-15% Ag showing coherent g0 plates and round GP zones (40,000). (</a:t>
            </a:r>
            <a:r>
              <a:rPr lang="en-US" altLang="en-US" i="1"/>
              <a:t>Courtesy of J.B. Clark</a:t>
            </a:r>
            <a:r>
              <a:rPr lang="en-US" altLang="en-US"/>
              <a:t>.)</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ext Box 2"/>
          <p:cNvSpPr txBox="1">
            <a:spLocks noChangeArrowheads="1"/>
          </p:cNvSpPr>
          <p:nvPr/>
        </p:nvSpPr>
        <p:spPr bwMode="auto">
          <a:xfrm>
            <a:off x="1084263" y="414338"/>
            <a:ext cx="6645275"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11.6                  Effects of Aging Temperature and Time</a:t>
            </a:r>
          </a:p>
        </p:txBody>
      </p:sp>
      <p:sp>
        <p:nvSpPr>
          <p:cNvPr id="211971" name="Text Box 3"/>
          <p:cNvSpPr txBox="1">
            <a:spLocks noChangeArrowheads="1"/>
          </p:cNvSpPr>
          <p:nvPr/>
        </p:nvSpPr>
        <p:spPr bwMode="auto">
          <a:xfrm>
            <a:off x="6604000" y="3111500"/>
            <a:ext cx="2540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11.13  The effect of aging temperature and time on the yield strength of an Al-4% Cu alloy.</a:t>
            </a:r>
          </a:p>
        </p:txBody>
      </p:sp>
      <p:grpSp>
        <p:nvGrpSpPr>
          <p:cNvPr id="211972" name="Group 4"/>
          <p:cNvGrpSpPr>
            <a:grpSpLocks/>
          </p:cNvGrpSpPr>
          <p:nvPr/>
        </p:nvGrpSpPr>
        <p:grpSpPr bwMode="auto">
          <a:xfrm>
            <a:off x="152400" y="2178050"/>
            <a:ext cx="6578600" cy="4205288"/>
            <a:chOff x="336" y="268"/>
            <a:chExt cx="5230" cy="2928"/>
          </a:xfrm>
        </p:grpSpPr>
        <p:pic>
          <p:nvPicPr>
            <p:cNvPr id="211973" name="Picture 5" descr="Fig 11_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268"/>
              <a:ext cx="5088" cy="2756"/>
            </a:xfrm>
            <a:prstGeom prst="rect">
              <a:avLst/>
            </a:prstGeom>
            <a:noFill/>
            <a:extLst>
              <a:ext uri="{909E8E84-426E-40DD-AFC4-6F175D3DCCD1}">
                <a14:hiddenFill xmlns:a14="http://schemas.microsoft.com/office/drawing/2010/main">
                  <a:solidFill>
                    <a:srgbClr val="FFFFFF"/>
                  </a:solidFill>
                </a14:hiddenFill>
              </a:ext>
            </a:extLst>
          </p:spPr>
        </p:pic>
        <p:sp>
          <p:nvSpPr>
            <p:cNvPr id="211974" name="Text Box 6"/>
            <p:cNvSpPr txBox="1">
              <a:spLocks noChangeArrowheads="1"/>
            </p:cNvSpPr>
            <p:nvPr/>
          </p:nvSpPr>
          <p:spPr bwMode="auto">
            <a:xfrm rot="10800000" flipV="1">
              <a:off x="2926" y="3004"/>
              <a:ext cx="264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Text Box 2"/>
          <p:cNvSpPr txBox="1">
            <a:spLocks noChangeArrowheads="1"/>
          </p:cNvSpPr>
          <p:nvPr/>
        </p:nvSpPr>
        <p:spPr bwMode="auto">
          <a:xfrm>
            <a:off x="479425" y="1714500"/>
            <a:ext cx="823912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operator of a furnace left for his hour lunch break without removing the Al-4% Cu alloy from the furnace used for the aging treatment. Compare the effect on the yield strength of the extra hour of aging for the aging temperatures of 190</a:t>
            </a:r>
            <a:r>
              <a:rPr lang="en-US" altLang="en-US" sz="2000" b="0" baseline="40000"/>
              <a:t>o</a:t>
            </a:r>
            <a:r>
              <a:rPr lang="en-US" altLang="en-US" sz="2000" b="0"/>
              <a:t>C and 260</a:t>
            </a:r>
            <a:r>
              <a:rPr lang="en-US" altLang="en-US" sz="2000" b="0" baseline="40000"/>
              <a:t>o</a:t>
            </a:r>
            <a:r>
              <a:rPr lang="en-US" altLang="en-US" sz="2000" b="0"/>
              <a:t>C.</a:t>
            </a:r>
          </a:p>
        </p:txBody>
      </p:sp>
      <p:sp>
        <p:nvSpPr>
          <p:cNvPr id="212995" name="Text Box 3"/>
          <p:cNvSpPr txBox="1">
            <a:spLocks noChangeArrowheads="1"/>
          </p:cNvSpPr>
          <p:nvPr/>
        </p:nvSpPr>
        <p:spPr bwMode="auto">
          <a:xfrm>
            <a:off x="560388" y="236538"/>
            <a:ext cx="7915275"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11.4                                   Effect of Aging Heat Treatment Time on the Strength of Aluminum Alloys</a:t>
            </a:r>
          </a:p>
        </p:txBody>
      </p:sp>
      <p:grpSp>
        <p:nvGrpSpPr>
          <p:cNvPr id="212996" name="Group 4"/>
          <p:cNvGrpSpPr>
            <a:grpSpLocks/>
          </p:cNvGrpSpPr>
          <p:nvPr/>
        </p:nvGrpSpPr>
        <p:grpSpPr bwMode="auto">
          <a:xfrm>
            <a:off x="965200" y="3373438"/>
            <a:ext cx="4694238" cy="3028950"/>
            <a:chOff x="336" y="268"/>
            <a:chExt cx="5224" cy="3011"/>
          </a:xfrm>
        </p:grpSpPr>
        <p:pic>
          <p:nvPicPr>
            <p:cNvPr id="212997" name="Picture 5" descr="Fig 11_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268"/>
              <a:ext cx="5088" cy="2756"/>
            </a:xfrm>
            <a:prstGeom prst="rect">
              <a:avLst/>
            </a:prstGeom>
            <a:noFill/>
            <a:extLst>
              <a:ext uri="{909E8E84-426E-40DD-AFC4-6F175D3DCCD1}">
                <a14:hiddenFill xmlns:a14="http://schemas.microsoft.com/office/drawing/2010/main">
                  <a:solidFill>
                    <a:srgbClr val="FFFFFF"/>
                  </a:solidFill>
                </a14:hiddenFill>
              </a:ext>
            </a:extLst>
          </p:spPr>
        </p:pic>
        <p:sp>
          <p:nvSpPr>
            <p:cNvPr id="212998" name="Text Box 6"/>
            <p:cNvSpPr txBox="1">
              <a:spLocks noChangeArrowheads="1"/>
            </p:cNvSpPr>
            <p:nvPr/>
          </p:nvSpPr>
          <p:spPr bwMode="auto">
            <a:xfrm rot="10800000" flipV="1">
              <a:off x="2921" y="3005"/>
              <a:ext cx="2639"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12999" name="Text Box 7"/>
          <p:cNvSpPr txBox="1">
            <a:spLocks noChangeArrowheads="1"/>
          </p:cNvSpPr>
          <p:nvPr/>
        </p:nvSpPr>
        <p:spPr bwMode="auto">
          <a:xfrm>
            <a:off x="5597525" y="3924300"/>
            <a:ext cx="2540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11.13  The effect of aging temperature and time on the yield strength of an Al-4% Cu alloy.</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ChangeArrowheads="1"/>
          </p:cNvSpPr>
          <p:nvPr/>
        </p:nvSpPr>
        <p:spPr bwMode="auto">
          <a:xfrm>
            <a:off x="795338" y="681038"/>
            <a:ext cx="7464425"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11.4 SOLUTION</a:t>
            </a:r>
          </a:p>
          <a:p>
            <a:pPr>
              <a:spcBef>
                <a:spcPct val="50000"/>
              </a:spcBef>
            </a:pPr>
            <a:r>
              <a:rPr lang="en-US" altLang="en-US" sz="2000" b="0"/>
              <a:t>At 190</a:t>
            </a:r>
            <a:r>
              <a:rPr lang="en-US" altLang="en-US" sz="2000" b="0" baseline="40000"/>
              <a:t>o</a:t>
            </a:r>
            <a:r>
              <a:rPr lang="en-US" altLang="en-US" sz="2000" b="0"/>
              <a:t>C, the peak strength of 400 MPa (60,000 psi) occurs at 2 h (Figure 11.13). After 3 h, the strength is essentially the same. </a:t>
            </a:r>
          </a:p>
          <a:p>
            <a:pPr>
              <a:spcBef>
                <a:spcPct val="50000"/>
              </a:spcBef>
            </a:pPr>
            <a:r>
              <a:rPr lang="en-US" altLang="en-US" sz="2000" b="0"/>
              <a:t>	At 260</a:t>
            </a:r>
            <a:r>
              <a:rPr lang="en-US" altLang="en-US" sz="2000" b="0" baseline="40000"/>
              <a:t>o</a:t>
            </a:r>
            <a:r>
              <a:rPr lang="en-US" altLang="en-US" sz="2000" b="0"/>
              <a:t>C, the peak strength of 340 MPa (50,000 psi) occurs at 0.06 h. However, after 1 h, the strength decreases to 250 MPa (40,000 psi). 	</a:t>
            </a:r>
          </a:p>
          <a:p>
            <a:pPr>
              <a:spcBef>
                <a:spcPct val="50000"/>
              </a:spcBef>
            </a:pPr>
            <a:r>
              <a:rPr lang="en-US" altLang="en-US" sz="2000" b="0"/>
              <a:t>	Thus, the higher aging temperature gives lower peak strength and makes the strength more sensitive to aging time.</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ChangeArrowheads="1"/>
          </p:cNvSpPr>
          <p:nvPr/>
        </p:nvSpPr>
        <p:spPr bwMode="auto">
          <a:xfrm>
            <a:off x="652463" y="2243138"/>
            <a:ext cx="7915275" cy="221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The alloy system must display decreasing solid solubility with decreasing temperature.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The matrix should be relatively soft and ductile, and the precipitate should be hard and brittle.</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The alloy must be quenchable.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A coherent precipitate must form.</a:t>
            </a:r>
          </a:p>
        </p:txBody>
      </p:sp>
      <p:sp>
        <p:nvSpPr>
          <p:cNvPr id="215043" name="Text Box 3"/>
          <p:cNvSpPr txBox="1">
            <a:spLocks noChangeArrowheads="1"/>
          </p:cNvSpPr>
          <p:nvPr/>
        </p:nvSpPr>
        <p:spPr bwMode="auto">
          <a:xfrm>
            <a:off x="1084263" y="414338"/>
            <a:ext cx="6645275"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11.7                 Requirements for Age Hardening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p:nvPr>
        </p:nvSpPr>
        <p:spPr>
          <a:noFill/>
          <a:ln/>
        </p:spPr>
        <p:txBody>
          <a:bodyPr/>
          <a:lstStyle/>
          <a:p>
            <a:pPr algn="ctr"/>
            <a:r>
              <a:rPr lang="en-US" altLang="en-US"/>
              <a:t>Objectives of Chapter 3</a:t>
            </a:r>
          </a:p>
        </p:txBody>
      </p:sp>
      <p:sp>
        <p:nvSpPr>
          <p:cNvPr id="57349" name="Rectangle 5"/>
          <p:cNvSpPr>
            <a:spLocks noGrp="1" noChangeArrowheads="1"/>
          </p:cNvSpPr>
          <p:nvPr>
            <p:ph type="body" idx="1"/>
          </p:nvPr>
        </p:nvSpPr>
        <p:spPr>
          <a:noFill/>
          <a:ln/>
        </p:spPr>
        <p:txBody>
          <a:bodyPr/>
          <a:lstStyle/>
          <a:p>
            <a:r>
              <a:rPr lang="en-US" altLang="en-US"/>
              <a:t>To learn classification of materials based on atomic/ionic arrangements</a:t>
            </a:r>
          </a:p>
          <a:p>
            <a:r>
              <a:rPr lang="en-US" altLang="en-US"/>
              <a:t>To describe the arrangements in crystalline solids based on lattice, basis, and crystal structure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784225" y="1722438"/>
            <a:ext cx="75279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relationship between the atomic radius and the lattice parameter in SC, BCC, and FCC structures when one atom is located at each lattice point.</a:t>
            </a:r>
            <a:endParaRPr lang="en-US" altLang="en-US" sz="2000" b="0">
              <a:solidFill>
                <a:schemeClr val="accent2"/>
              </a:solidFill>
            </a:endParaRPr>
          </a:p>
        </p:txBody>
      </p:sp>
      <p:sp>
        <p:nvSpPr>
          <p:cNvPr id="66563" name="Text Box 3"/>
          <p:cNvSpPr txBox="1">
            <a:spLocks noChangeArrowheads="1"/>
          </p:cNvSpPr>
          <p:nvPr/>
        </p:nvSpPr>
        <p:spPr bwMode="auto">
          <a:xfrm>
            <a:off x="576263" y="271463"/>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3.2                                         Determining the Relationship between Atomic Radius and Lattice Parameters</a:t>
            </a:r>
          </a:p>
        </p:txBody>
      </p:sp>
      <p:grpSp>
        <p:nvGrpSpPr>
          <p:cNvPr id="66564" name="Group 4"/>
          <p:cNvGrpSpPr>
            <a:grpSpLocks/>
          </p:cNvGrpSpPr>
          <p:nvPr/>
        </p:nvGrpSpPr>
        <p:grpSpPr bwMode="auto">
          <a:xfrm>
            <a:off x="1033463" y="2822575"/>
            <a:ext cx="6773862" cy="2871788"/>
            <a:chOff x="384" y="723"/>
            <a:chExt cx="4992" cy="2117"/>
          </a:xfrm>
        </p:grpSpPr>
        <p:pic>
          <p:nvPicPr>
            <p:cNvPr id="66565" name="Picture 5" descr="fig 03_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723"/>
              <a:ext cx="4992" cy="1868"/>
            </a:xfrm>
            <a:prstGeom prst="rect">
              <a:avLst/>
            </a:prstGeom>
            <a:noFill/>
            <a:extLst>
              <a:ext uri="{909E8E84-426E-40DD-AFC4-6F175D3DCCD1}">
                <a14:hiddenFill xmlns:a14="http://schemas.microsoft.com/office/drawing/2010/main">
                  <a:solidFill>
                    <a:srgbClr val="FFFFFF"/>
                  </a:solidFill>
                </a14:hiddenFill>
              </a:ext>
            </a:extLst>
          </p:spPr>
        </p:pic>
        <p:sp>
          <p:nvSpPr>
            <p:cNvPr id="66566" name="Text Box 6"/>
            <p:cNvSpPr txBox="1">
              <a:spLocks noChangeArrowheads="1"/>
            </p:cNvSpPr>
            <p:nvPr/>
          </p:nvSpPr>
          <p:spPr bwMode="auto">
            <a:xfrm>
              <a:off x="384" y="2592"/>
              <a:ext cx="1632"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66567" name="Text Box 7"/>
          <p:cNvSpPr txBox="1">
            <a:spLocks noChangeArrowheads="1"/>
          </p:cNvSpPr>
          <p:nvPr/>
        </p:nvSpPr>
        <p:spPr bwMode="auto">
          <a:xfrm>
            <a:off x="822325" y="5580063"/>
            <a:ext cx="74517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a:t>Figure 3.14  The relationships between the atomic radius and the Lattice parameter in cubic systems (for Example 3.2).</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Text Box 2"/>
          <p:cNvSpPr txBox="1">
            <a:spLocks noChangeArrowheads="1"/>
          </p:cNvSpPr>
          <p:nvPr/>
        </p:nvSpPr>
        <p:spPr bwMode="auto">
          <a:xfrm>
            <a:off x="1144588" y="2184400"/>
            <a:ext cx="6645275"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11.8                      Use of Age-Hardenable Alloys at High Temperatures</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7090" name="Group 2"/>
          <p:cNvGrpSpPr>
            <a:grpSpLocks/>
          </p:cNvGrpSpPr>
          <p:nvPr/>
        </p:nvGrpSpPr>
        <p:grpSpPr bwMode="auto">
          <a:xfrm>
            <a:off x="79375" y="-1588"/>
            <a:ext cx="6732588" cy="6097588"/>
            <a:chOff x="194" y="94"/>
            <a:chExt cx="3953" cy="3746"/>
          </a:xfrm>
        </p:grpSpPr>
        <p:pic>
          <p:nvPicPr>
            <p:cNvPr id="217091" name="Picture 3" descr="Fig 11_14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59"/>
              <a:ext cx="3859" cy="3581"/>
            </a:xfrm>
            <a:prstGeom prst="rect">
              <a:avLst/>
            </a:prstGeom>
            <a:noFill/>
            <a:extLst>
              <a:ext uri="{909E8E84-426E-40DD-AFC4-6F175D3DCCD1}">
                <a14:hiddenFill xmlns:a14="http://schemas.microsoft.com/office/drawing/2010/main">
                  <a:solidFill>
                    <a:srgbClr val="FFFFFF"/>
                  </a:solidFill>
                </a14:hiddenFill>
              </a:ext>
            </a:extLst>
          </p:spPr>
        </p:pic>
        <p:sp>
          <p:nvSpPr>
            <p:cNvPr id="217092" name="Text Box 4"/>
            <p:cNvSpPr txBox="1">
              <a:spLocks noChangeArrowheads="1"/>
            </p:cNvSpPr>
            <p:nvPr/>
          </p:nvSpPr>
          <p:spPr bwMode="auto">
            <a:xfrm rot="-5400000">
              <a:off x="-1193" y="1481"/>
              <a:ext cx="2881" cy="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17093" name="Text Box 5"/>
          <p:cNvSpPr txBox="1">
            <a:spLocks noChangeArrowheads="1"/>
          </p:cNvSpPr>
          <p:nvPr/>
        </p:nvSpPr>
        <p:spPr bwMode="auto">
          <a:xfrm>
            <a:off x="6886575" y="1303338"/>
            <a:ext cx="2257425" cy="449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700"/>
              <a:t>Figure 11.14 Microstructural changes that occur in age-hardened alloys during fusion welding: (a) microstructure in the weld at the peak temperature, and (b) microstructure in the weld after slowly cooling to room temperature.</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ChangeArrowheads="1"/>
          </p:cNvSpPr>
          <p:nvPr/>
        </p:nvSpPr>
        <p:spPr bwMode="auto">
          <a:xfrm>
            <a:off x="533400" y="1836738"/>
            <a:ext cx="8008938"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Austenite</a:t>
            </a:r>
            <a:r>
              <a:rPr lang="en-US" altLang="en-US" sz="2000" b="0">
                <a:latin typeface="Verdana" panose="020B0604030504040204" pitchFamily="34" charset="0"/>
              </a:rPr>
              <a:t> - The name given to the FCC crystal structure of iron.</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Ferrite</a:t>
            </a:r>
            <a:r>
              <a:rPr lang="en-US" altLang="en-US" sz="2000" b="0">
                <a:latin typeface="Verdana" panose="020B0604030504040204" pitchFamily="34" charset="0"/>
              </a:rPr>
              <a:t> - The name given to the BCC crystal structure of iron that can occur as </a:t>
            </a:r>
            <a:r>
              <a:rPr lang="en-US" altLang="en-US" sz="2000" b="0">
                <a:latin typeface="Times New Roman" panose="02020603050405020304" pitchFamily="18" charset="0"/>
              </a:rPr>
              <a:t>α</a:t>
            </a:r>
            <a:r>
              <a:rPr lang="en-US" altLang="en-US" sz="2000" b="0">
                <a:latin typeface="Verdana" panose="020B0604030504040204" pitchFamily="34" charset="0"/>
              </a:rPr>
              <a:t> or </a:t>
            </a:r>
            <a:r>
              <a:rPr lang="en-US" altLang="en-US" sz="2000" b="0">
                <a:latin typeface="Times New Roman" panose="02020603050405020304" pitchFamily="18" charset="0"/>
              </a:rPr>
              <a:t>δ</a:t>
            </a:r>
            <a:r>
              <a:rPr lang="en-US" altLang="en-US" sz="2000" b="0">
                <a:latin typeface="Verdana" panose="020B0604030504040204" pitchFamily="34" charset="0"/>
              </a:rPr>
              <a:t>.</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Cementite</a:t>
            </a:r>
            <a:r>
              <a:rPr lang="en-US" altLang="en-US" sz="2000" b="0">
                <a:latin typeface="Verdana" panose="020B0604030504040204" pitchFamily="34" charset="0"/>
              </a:rPr>
              <a:t> - The hard, brittle ceramic-like compound Fe</a:t>
            </a:r>
            <a:r>
              <a:rPr lang="en-US" altLang="en-US" sz="2000" b="0" baseline="-20000">
                <a:latin typeface="Verdana" panose="020B0604030504040204" pitchFamily="34" charset="0"/>
              </a:rPr>
              <a:t>3</a:t>
            </a:r>
            <a:r>
              <a:rPr lang="en-US" altLang="en-US" sz="2000" b="0">
                <a:latin typeface="Verdana" panose="020B0604030504040204" pitchFamily="34" charset="0"/>
              </a:rPr>
              <a:t>C that, when properly dispersed, provides the strengthening in steels.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Pearlite</a:t>
            </a:r>
            <a:r>
              <a:rPr lang="en-US" altLang="en-US" sz="2000" b="0">
                <a:latin typeface="Verdana" panose="020B0604030504040204" pitchFamily="34" charset="0"/>
              </a:rPr>
              <a:t> - A two-phase lamellar microconstituent, containing ferrite and cementite, that forms in steels cooled in a normal fashion or isothermally transformed at relatively high temperatures.</a:t>
            </a:r>
          </a:p>
        </p:txBody>
      </p:sp>
      <p:sp>
        <p:nvSpPr>
          <p:cNvPr id="218115" name="Text Box 3"/>
          <p:cNvSpPr txBox="1">
            <a:spLocks noChangeArrowheads="1"/>
          </p:cNvSpPr>
          <p:nvPr/>
        </p:nvSpPr>
        <p:spPr bwMode="auto">
          <a:xfrm>
            <a:off x="1084263" y="414338"/>
            <a:ext cx="66452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11.9                       The Eutectoid Reaction</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9138" name="Group 2"/>
          <p:cNvGrpSpPr>
            <a:grpSpLocks/>
          </p:cNvGrpSpPr>
          <p:nvPr/>
        </p:nvGrpSpPr>
        <p:grpSpPr bwMode="auto">
          <a:xfrm>
            <a:off x="196850" y="76200"/>
            <a:ext cx="5670550" cy="6096000"/>
            <a:chOff x="124" y="48"/>
            <a:chExt cx="3572" cy="3888"/>
          </a:xfrm>
        </p:grpSpPr>
        <p:pic>
          <p:nvPicPr>
            <p:cNvPr id="219139" name="Picture 3" descr="Fig 11_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144"/>
              <a:ext cx="3504" cy="3792"/>
            </a:xfrm>
            <a:prstGeom prst="rect">
              <a:avLst/>
            </a:prstGeom>
            <a:noFill/>
            <a:extLst>
              <a:ext uri="{909E8E84-426E-40DD-AFC4-6F175D3DCCD1}">
                <a14:hiddenFill xmlns:a14="http://schemas.microsoft.com/office/drawing/2010/main">
                  <a:solidFill>
                    <a:srgbClr val="FFFFFF"/>
                  </a:solidFill>
                </a14:hiddenFill>
              </a:ext>
            </a:extLst>
          </p:spPr>
        </p:pic>
        <p:sp>
          <p:nvSpPr>
            <p:cNvPr id="219140" name="Text Box 4"/>
            <p:cNvSpPr txBox="1">
              <a:spLocks noChangeArrowheads="1"/>
            </p:cNvSpPr>
            <p:nvPr/>
          </p:nvSpPr>
          <p:spPr bwMode="auto">
            <a:xfrm rot="-5400000">
              <a:off x="-1259" y="1431"/>
              <a:ext cx="288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19141" name="Text Box 5"/>
          <p:cNvSpPr txBox="1">
            <a:spLocks noChangeArrowheads="1"/>
          </p:cNvSpPr>
          <p:nvPr/>
        </p:nvSpPr>
        <p:spPr bwMode="auto">
          <a:xfrm>
            <a:off x="5953125" y="2217738"/>
            <a:ext cx="3190875"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11.15  The Fe-Fe</a:t>
            </a:r>
            <a:r>
              <a:rPr lang="en-US" altLang="en-US" baseline="-25000"/>
              <a:t>3</a:t>
            </a:r>
            <a:r>
              <a:rPr lang="en-US" altLang="en-US"/>
              <a:t>C phase diagram ( a portion of the Fe-C diagram). The vertical line at 6.67% C is the stoichiometric compound Fe</a:t>
            </a:r>
            <a:r>
              <a:rPr lang="en-US" altLang="en-US" baseline="-25000"/>
              <a:t>3</a:t>
            </a:r>
            <a:r>
              <a:rPr lang="en-US" altLang="en-US"/>
              <a:t>C.</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200" y="622300"/>
            <a:ext cx="7459663" cy="344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0163" name="Rectangle 3"/>
          <p:cNvSpPr>
            <a:spLocks noChangeArrowheads="1"/>
          </p:cNvSpPr>
          <p:nvPr/>
        </p:nvSpPr>
        <p:spPr bwMode="auto">
          <a:xfrm>
            <a:off x="830263" y="4235450"/>
            <a:ext cx="732155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11.16 Growth and structure of pearlite: (a) redistribution of carbon and iron, and (b) photomicrograph of the pearlite lamellae (2000). (</a:t>
            </a:r>
            <a:r>
              <a:rPr lang="en-US" altLang="en-US" i="1"/>
              <a:t>From</a:t>
            </a:r>
            <a:r>
              <a:rPr lang="en-US" altLang="en-US"/>
              <a:t> ASM Handbook, </a:t>
            </a:r>
            <a:r>
              <a:rPr lang="en-US" altLang="en-US" i="1"/>
              <a:t>Vol. 7, (1972), ASM International, Materials Park, OH 44073</a:t>
            </a:r>
            <a:r>
              <a:rPr lang="en-US" altLang="en-US"/>
              <a:t>.)</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Text Box 2"/>
          <p:cNvSpPr txBox="1">
            <a:spLocks noChangeArrowheads="1"/>
          </p:cNvSpPr>
          <p:nvPr/>
        </p:nvSpPr>
        <p:spPr bwMode="auto">
          <a:xfrm>
            <a:off x="479425" y="1714500"/>
            <a:ext cx="823912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amounts of ferrite and cementite present in pearlite.</a:t>
            </a:r>
          </a:p>
          <a:p>
            <a:pPr>
              <a:spcBef>
                <a:spcPct val="50000"/>
              </a:spcBef>
            </a:pPr>
            <a:r>
              <a:rPr lang="en-US" altLang="en-US" sz="2000" b="0">
                <a:solidFill>
                  <a:schemeClr val="accent2"/>
                </a:solidFill>
              </a:rPr>
              <a:t>Example 11.5 SOLUTION</a:t>
            </a:r>
          </a:p>
          <a:p>
            <a:pPr>
              <a:spcBef>
                <a:spcPct val="50000"/>
              </a:spcBef>
            </a:pPr>
            <a:r>
              <a:rPr lang="en-US" altLang="en-US" sz="2000" b="0"/>
              <a:t>Since pearlite must contain 0.77% C, using the lever rule:</a:t>
            </a:r>
          </a:p>
        </p:txBody>
      </p:sp>
      <p:sp>
        <p:nvSpPr>
          <p:cNvPr id="221187" name="Text Box 3"/>
          <p:cNvSpPr txBox="1">
            <a:spLocks noChangeArrowheads="1"/>
          </p:cNvSpPr>
          <p:nvPr/>
        </p:nvSpPr>
        <p:spPr bwMode="auto">
          <a:xfrm>
            <a:off x="534988" y="550863"/>
            <a:ext cx="7915275"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11.5                                   Phases and Composition of Pearlite</a:t>
            </a:r>
          </a:p>
        </p:txBody>
      </p:sp>
      <p:graphicFrame>
        <p:nvGraphicFramePr>
          <p:cNvPr id="221188" name="Object 4"/>
          <p:cNvGraphicFramePr>
            <a:graphicFrameLocks noChangeAspect="1"/>
          </p:cNvGraphicFramePr>
          <p:nvPr/>
        </p:nvGraphicFramePr>
        <p:xfrm>
          <a:off x="777875" y="3721100"/>
          <a:ext cx="7258050" cy="1735138"/>
        </p:xfrm>
        <a:graphic>
          <a:graphicData uri="http://schemas.openxmlformats.org/presentationml/2006/ole">
            <mc:AlternateContent xmlns:mc="http://schemas.openxmlformats.org/markup-compatibility/2006">
              <mc:Choice xmlns:v="urn:schemas-microsoft-com:vml" Requires="v">
                <p:oleObj spid="_x0000_s221189" name="Equation" r:id="rId3" imgW="3632040" imgH="939600" progId="Equation.3">
                  <p:embed/>
                </p:oleObj>
              </mc:Choice>
              <mc:Fallback>
                <p:oleObj name="Equation" r:id="rId3" imgW="3632040" imgH="939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875" y="3721100"/>
                        <a:ext cx="7258050"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Text Box 2"/>
          <p:cNvSpPr txBox="1">
            <a:spLocks noChangeArrowheads="1"/>
          </p:cNvSpPr>
          <p:nvPr/>
        </p:nvSpPr>
        <p:spPr bwMode="auto">
          <a:xfrm>
            <a:off x="479425" y="1528763"/>
            <a:ext cx="8239125"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Tungsten carbide-cobalt composites, known as cemented carbides or carbides, are used as bits for cutting tools and drills (Chapter 1). What features are similar between these ‘‘cemented carbides’’ and pearlite, a microconstituent in steels? What are some of the major differences?</a:t>
            </a:r>
          </a:p>
          <a:p>
            <a:pPr>
              <a:spcBef>
                <a:spcPct val="50000"/>
              </a:spcBef>
            </a:pPr>
            <a:r>
              <a:rPr lang="en-US" altLang="en-US" sz="2000" b="0">
                <a:solidFill>
                  <a:schemeClr val="accent2"/>
                </a:solidFill>
              </a:rPr>
              <a:t>Example 11.6 SOLUTION</a:t>
            </a:r>
          </a:p>
          <a:p>
            <a:pPr>
              <a:spcBef>
                <a:spcPct val="50000"/>
              </a:spcBef>
            </a:pPr>
            <a:r>
              <a:rPr lang="en-US" altLang="en-US" sz="2000" b="0"/>
              <a:t>In both materials, we take advantage of the toughness of one phase (ferrite or cobalt metal, in the case of pearlite in steel and WC-Co, respectively) and the hard ceramic like phase (WC and Fe</a:t>
            </a:r>
            <a:r>
              <a:rPr lang="en-US" altLang="en-US" sz="2000" b="0" baseline="-15000"/>
              <a:t>3</a:t>
            </a:r>
            <a:r>
              <a:rPr lang="en-US" altLang="en-US" sz="2000" b="0"/>
              <a:t>C, in WC-Co and steel, respectively). The metallic phase helps with ductility and the hard phase helps with strength.</a:t>
            </a:r>
          </a:p>
        </p:txBody>
      </p:sp>
      <p:sp>
        <p:nvSpPr>
          <p:cNvPr id="222211" name="Text Box 3"/>
          <p:cNvSpPr txBox="1">
            <a:spLocks noChangeArrowheads="1"/>
          </p:cNvSpPr>
          <p:nvPr/>
        </p:nvSpPr>
        <p:spPr bwMode="auto">
          <a:xfrm>
            <a:off x="560388" y="236538"/>
            <a:ext cx="7915275"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11.6                                   Tungsten Carbide (WC)-Cobalt (Co) Composite and Pearlite</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ChangeArrowheads="1"/>
          </p:cNvSpPr>
          <p:nvPr/>
        </p:nvSpPr>
        <p:spPr bwMode="auto">
          <a:xfrm>
            <a:off x="549275" y="520700"/>
            <a:ext cx="76200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11.6 SOLUTION (Continued)</a:t>
            </a:r>
            <a:endParaRPr lang="en-US" altLang="en-US" sz="2000" b="0"/>
          </a:p>
          <a:p>
            <a:pPr>
              <a:spcBef>
                <a:spcPct val="50000"/>
              </a:spcBef>
            </a:pPr>
            <a:r>
              <a:rPr lang="en-US" altLang="en-US" sz="2000" b="0"/>
              <a:t>The difference is, WC and Co are two separate compounds that are sintered together using the powder metallurgy route. Pearlite is a microconstituent made up of two phases derived from same two elements (Fe-C). </a:t>
            </a:r>
          </a:p>
          <a:p>
            <a:pPr>
              <a:spcBef>
                <a:spcPct val="50000"/>
              </a:spcBef>
            </a:pPr>
            <a:r>
              <a:rPr lang="en-US" altLang="en-US" sz="2000" b="0"/>
              <a:t>	Another difference is in pearlite, the phases are formed via a eutectoid reaction. No such reaction occurs in the formation of WC-Co composites. Typically, WC-Co microstructure consists mainly of WC grains that are ‘‘glued’’ by cobalt grains. In pearlite, the metal-like ferrite phase dominates.</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4258" name="Group 2"/>
          <p:cNvGrpSpPr>
            <a:grpSpLocks/>
          </p:cNvGrpSpPr>
          <p:nvPr/>
        </p:nvGrpSpPr>
        <p:grpSpPr bwMode="auto">
          <a:xfrm>
            <a:off x="609600" y="692150"/>
            <a:ext cx="7631113" cy="4222750"/>
            <a:chOff x="384" y="334"/>
            <a:chExt cx="4992" cy="2762"/>
          </a:xfrm>
        </p:grpSpPr>
        <p:pic>
          <p:nvPicPr>
            <p:cNvPr id="224259" name="Picture 3" descr="Fig 11_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334"/>
              <a:ext cx="4992" cy="2615"/>
            </a:xfrm>
            <a:prstGeom prst="rect">
              <a:avLst/>
            </a:prstGeom>
            <a:noFill/>
            <a:extLst>
              <a:ext uri="{909E8E84-426E-40DD-AFC4-6F175D3DCCD1}">
                <a14:hiddenFill xmlns:a14="http://schemas.microsoft.com/office/drawing/2010/main">
                  <a:solidFill>
                    <a:srgbClr val="FFFFFF"/>
                  </a:solidFill>
                </a14:hiddenFill>
              </a:ext>
            </a:extLst>
          </p:spPr>
        </p:pic>
        <p:sp>
          <p:nvSpPr>
            <p:cNvPr id="224260" name="Text Box 4"/>
            <p:cNvSpPr txBox="1">
              <a:spLocks noChangeArrowheads="1"/>
            </p:cNvSpPr>
            <p:nvPr/>
          </p:nvSpPr>
          <p:spPr bwMode="auto">
            <a:xfrm rot="10800000" flipV="1">
              <a:off x="2687" y="2976"/>
              <a:ext cx="2640" cy="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24261" name="Text Box 5"/>
          <p:cNvSpPr txBox="1">
            <a:spLocks noChangeArrowheads="1"/>
          </p:cNvSpPr>
          <p:nvPr/>
        </p:nvSpPr>
        <p:spPr bwMode="auto">
          <a:xfrm>
            <a:off x="490538" y="4935538"/>
            <a:ext cx="80010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11.17  The evolution of the microstructure of hypoeutectoid and hypoeutectoid steels during cooling.  In relationship to the Fe-Fe</a:t>
            </a:r>
            <a:r>
              <a:rPr lang="en-US" altLang="en-US" baseline="-25000"/>
              <a:t>3</a:t>
            </a:r>
            <a:r>
              <a:rPr lang="en-US" altLang="en-US"/>
              <a:t>C phase diagram.</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863" y="781050"/>
            <a:ext cx="7435850" cy="324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283" name="Rectangle 3"/>
          <p:cNvSpPr>
            <a:spLocks noChangeArrowheads="1"/>
          </p:cNvSpPr>
          <p:nvPr/>
        </p:nvSpPr>
        <p:spPr bwMode="auto">
          <a:xfrm>
            <a:off x="658813" y="4368800"/>
            <a:ext cx="7434262"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11.18 (a) A hypoeutectoid steel showing primary </a:t>
            </a:r>
            <a:r>
              <a:rPr lang="en-US" altLang="en-US" sz="2000">
                <a:cs typeface="Times New Roman" panose="02020603050405020304" pitchFamily="18" charset="0"/>
              </a:rPr>
              <a:t>α</a:t>
            </a:r>
            <a:r>
              <a:rPr lang="en-US" altLang="en-US"/>
              <a:t> (white) and pearlite (</a:t>
            </a:r>
            <a:r>
              <a:rPr lang="en-US" altLang="en-US">
                <a:sym typeface="Symbol" panose="05050102010706020507" pitchFamily="18" charset="2"/>
              </a:rPr>
              <a:t></a:t>
            </a:r>
            <a:r>
              <a:rPr lang="en-US" altLang="en-US"/>
              <a:t> 400). (b) A hypereutectoid steel showing primary Fe3C surrounding pearlite (</a:t>
            </a:r>
            <a:r>
              <a:rPr lang="en-US" altLang="en-US">
                <a:sym typeface="Symbol" panose="05050102010706020507" pitchFamily="18" charset="2"/>
              </a:rPr>
              <a:t></a:t>
            </a:r>
            <a:r>
              <a:rPr lang="en-US" altLang="en-US"/>
              <a:t> 800). (</a:t>
            </a:r>
            <a:r>
              <a:rPr lang="en-US" altLang="en-US" i="1"/>
              <a:t>From</a:t>
            </a:r>
            <a:r>
              <a:rPr lang="en-US" altLang="en-US"/>
              <a:t> ASM Handbook, </a:t>
            </a:r>
            <a:r>
              <a:rPr lang="en-US" altLang="en-US" i="1"/>
              <a:t>Vol. 7, (1972), ASM International, Materials Park, OH 44073</a:t>
            </a:r>
            <a:r>
              <a:rPr lang="en-US" altLang="en-US"/>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Rectangle 6"/>
          <p:cNvSpPr>
            <a:spLocks noChangeArrowheads="1"/>
          </p:cNvSpPr>
          <p:nvPr/>
        </p:nvSpPr>
        <p:spPr bwMode="auto">
          <a:xfrm>
            <a:off x="665163" y="163513"/>
            <a:ext cx="7481887"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3.2 SOLUTION</a:t>
            </a:r>
          </a:p>
          <a:p>
            <a:endParaRPr lang="en-US" altLang="en-US" sz="2000" b="0">
              <a:solidFill>
                <a:schemeClr val="accent2"/>
              </a:solidFill>
            </a:endParaRPr>
          </a:p>
          <a:p>
            <a:r>
              <a:rPr lang="en-US" altLang="en-US" sz="2000" b="0"/>
              <a:t>Referring to Figure 3.14, we find that atoms touch along the edge of the cube in </a:t>
            </a:r>
            <a:r>
              <a:rPr lang="en-US" altLang="en-US" sz="2000" b="0">
                <a:solidFill>
                  <a:srgbClr val="3366FF"/>
                </a:solidFill>
              </a:rPr>
              <a:t>SC structures</a:t>
            </a:r>
            <a:r>
              <a:rPr lang="en-US" altLang="en-US" sz="2000" b="0"/>
              <a:t>.			</a:t>
            </a:r>
          </a:p>
        </p:txBody>
      </p:sp>
      <p:graphicFrame>
        <p:nvGraphicFramePr>
          <p:cNvPr id="15367" name="Object 7"/>
          <p:cNvGraphicFramePr>
            <a:graphicFrameLocks noChangeAspect="1"/>
          </p:cNvGraphicFramePr>
          <p:nvPr/>
        </p:nvGraphicFramePr>
        <p:xfrm>
          <a:off x="3560763" y="3165475"/>
          <a:ext cx="1454150" cy="927100"/>
        </p:xfrm>
        <a:graphic>
          <a:graphicData uri="http://schemas.openxmlformats.org/presentationml/2006/ole">
            <mc:AlternateContent xmlns:mc="http://schemas.openxmlformats.org/markup-compatibility/2006">
              <mc:Choice xmlns:v="urn:schemas-microsoft-com:vml" Requires="v">
                <p:oleObj spid="_x0000_s15372" name="Equation" r:id="rId3" imgW="647640" imgH="419040" progId="Equation.3">
                  <p:embed/>
                </p:oleObj>
              </mc:Choice>
              <mc:Fallback>
                <p:oleObj name="Equation" r:id="rId3" imgW="647640" imgH="41904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0763" y="3165475"/>
                        <a:ext cx="1454150"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8" name="Rectangle 8"/>
          <p:cNvSpPr>
            <a:spLocks noChangeArrowheads="1"/>
          </p:cNvSpPr>
          <p:nvPr/>
        </p:nvSpPr>
        <p:spPr bwMode="auto">
          <a:xfrm>
            <a:off x="812800" y="4097338"/>
            <a:ext cx="7391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In </a:t>
            </a:r>
            <a:r>
              <a:rPr lang="en-US" altLang="en-US" sz="2000" b="0">
                <a:solidFill>
                  <a:srgbClr val="3366FF"/>
                </a:solidFill>
              </a:rPr>
              <a:t>FCC structures</a:t>
            </a:r>
            <a:r>
              <a:rPr lang="en-US" altLang="en-US" sz="2000" b="0"/>
              <a:t>, atoms touch along the face diagonal of the cube. There are four atomic radii along this length—two radii from the face-centered atom and one radius from each corner, so:</a:t>
            </a:r>
          </a:p>
        </p:txBody>
      </p:sp>
      <p:graphicFrame>
        <p:nvGraphicFramePr>
          <p:cNvPr id="15369" name="Object 9"/>
          <p:cNvGraphicFramePr>
            <a:graphicFrameLocks noChangeAspect="1"/>
          </p:cNvGraphicFramePr>
          <p:nvPr/>
        </p:nvGraphicFramePr>
        <p:xfrm>
          <a:off x="3663950" y="5265738"/>
          <a:ext cx="1482725" cy="927100"/>
        </p:xfrm>
        <a:graphic>
          <a:graphicData uri="http://schemas.openxmlformats.org/presentationml/2006/ole">
            <mc:AlternateContent xmlns:mc="http://schemas.openxmlformats.org/markup-compatibility/2006">
              <mc:Choice xmlns:v="urn:schemas-microsoft-com:vml" Requires="v">
                <p:oleObj spid="_x0000_s15373" name="Equation" r:id="rId5" imgW="660240" imgH="419040" progId="Equation.3">
                  <p:embed/>
                </p:oleObj>
              </mc:Choice>
              <mc:Fallback>
                <p:oleObj name="Equation" r:id="rId5" imgW="660240" imgH="41904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3950" y="5265738"/>
                        <a:ext cx="1482725"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70" name="Object 10"/>
          <p:cNvGraphicFramePr>
            <a:graphicFrameLocks noChangeAspect="1"/>
          </p:cNvGraphicFramePr>
          <p:nvPr/>
        </p:nvGraphicFramePr>
        <p:xfrm>
          <a:off x="3638550" y="1516063"/>
          <a:ext cx="1312863" cy="393700"/>
        </p:xfrm>
        <a:graphic>
          <a:graphicData uri="http://schemas.openxmlformats.org/presentationml/2006/ole">
            <mc:AlternateContent xmlns:mc="http://schemas.openxmlformats.org/markup-compatibility/2006">
              <mc:Choice xmlns:v="urn:schemas-microsoft-com:vml" Requires="v">
                <p:oleObj spid="_x0000_s15374" name="Equation" r:id="rId7" imgW="583920" imgH="177480" progId="Equation.3">
                  <p:embed/>
                </p:oleObj>
              </mc:Choice>
              <mc:Fallback>
                <p:oleObj name="Equation" r:id="rId7" imgW="583920" imgH="17748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38550" y="1516063"/>
                        <a:ext cx="1312863"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1" name="Rectangle 11"/>
          <p:cNvSpPr>
            <a:spLocks noChangeArrowheads="1"/>
          </p:cNvSpPr>
          <p:nvPr/>
        </p:nvSpPr>
        <p:spPr bwMode="auto">
          <a:xfrm>
            <a:off x="704850" y="2097088"/>
            <a:ext cx="771525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t>In </a:t>
            </a:r>
            <a:r>
              <a:rPr lang="en-US" altLang="en-US" sz="2000" b="0">
                <a:solidFill>
                  <a:srgbClr val="3366FF"/>
                </a:solidFill>
              </a:rPr>
              <a:t>BCC structures</a:t>
            </a:r>
            <a:r>
              <a:rPr lang="en-US" altLang="en-US" sz="2000" b="0"/>
              <a:t>, atoms touch along the body diagonal. There are two atomic radii from the center atom and one atomic radius from each of the corner atoms on the body diagonal, so</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Text Box 2"/>
          <p:cNvSpPr txBox="1">
            <a:spLocks noChangeArrowheads="1"/>
          </p:cNvSpPr>
          <p:nvPr/>
        </p:nvSpPr>
        <p:spPr bwMode="auto">
          <a:xfrm>
            <a:off x="479425" y="1714500"/>
            <a:ext cx="823912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amounts and compositions of phases and microconstituents in a Fe-0.60% C alloy at 726</a:t>
            </a:r>
            <a:r>
              <a:rPr lang="en-US" altLang="en-US" sz="2000" b="0" baseline="40000"/>
              <a:t>o</a:t>
            </a:r>
            <a:r>
              <a:rPr lang="en-US" altLang="en-US" sz="2000" b="0"/>
              <a:t>C.</a:t>
            </a:r>
          </a:p>
          <a:p>
            <a:pPr>
              <a:spcBef>
                <a:spcPct val="50000"/>
              </a:spcBef>
            </a:pPr>
            <a:r>
              <a:rPr lang="en-US" altLang="en-US" sz="2000" b="0">
                <a:solidFill>
                  <a:schemeClr val="accent2"/>
                </a:solidFill>
              </a:rPr>
              <a:t>Example 11.7 SOLUTION</a:t>
            </a:r>
          </a:p>
          <a:p>
            <a:pPr>
              <a:spcBef>
                <a:spcPct val="50000"/>
              </a:spcBef>
            </a:pPr>
            <a:r>
              <a:rPr lang="en-US" altLang="en-US" sz="2000" b="0"/>
              <a:t>The phases are ferrite and cementite. Using a tie line and working the lever law at 726</a:t>
            </a:r>
            <a:r>
              <a:rPr lang="en-US" altLang="en-US" sz="2000" b="0" baseline="40000"/>
              <a:t>o</a:t>
            </a:r>
            <a:r>
              <a:rPr lang="en-US" altLang="en-US" sz="2000" b="0"/>
              <a:t>C, we find:</a:t>
            </a:r>
          </a:p>
        </p:txBody>
      </p:sp>
      <p:sp>
        <p:nvSpPr>
          <p:cNvPr id="226307" name="Text Box 3"/>
          <p:cNvSpPr txBox="1">
            <a:spLocks noChangeArrowheads="1"/>
          </p:cNvSpPr>
          <p:nvPr/>
        </p:nvSpPr>
        <p:spPr bwMode="auto">
          <a:xfrm>
            <a:off x="560388" y="236538"/>
            <a:ext cx="7915275"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11.7                                    Phases in Hypoeutectoid                             Plain Carbon Steel</a:t>
            </a:r>
          </a:p>
        </p:txBody>
      </p:sp>
      <p:graphicFrame>
        <p:nvGraphicFramePr>
          <p:cNvPr id="226308" name="Object 4"/>
          <p:cNvGraphicFramePr>
            <a:graphicFrameLocks noChangeAspect="1"/>
          </p:cNvGraphicFramePr>
          <p:nvPr/>
        </p:nvGraphicFramePr>
        <p:xfrm>
          <a:off x="612775" y="3881438"/>
          <a:ext cx="8281988" cy="2020887"/>
        </p:xfrm>
        <a:graphic>
          <a:graphicData uri="http://schemas.openxmlformats.org/presentationml/2006/ole">
            <mc:AlternateContent xmlns:mc="http://schemas.openxmlformats.org/markup-compatibility/2006">
              <mc:Choice xmlns:v="urn:schemas-microsoft-com:vml" Requires="v">
                <p:oleObj spid="_x0000_s226309" name="Equation" r:id="rId3" imgW="5003640" imgH="1307880" progId="Equation.3">
                  <p:embed/>
                </p:oleObj>
              </mc:Choice>
              <mc:Fallback>
                <p:oleObj name="Equation" r:id="rId3" imgW="5003640" imgH="130788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5" y="3881438"/>
                        <a:ext cx="8281988" cy="202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ChangeArrowheads="1"/>
          </p:cNvSpPr>
          <p:nvPr/>
        </p:nvSpPr>
        <p:spPr bwMode="auto">
          <a:xfrm>
            <a:off x="550863" y="581025"/>
            <a:ext cx="7845425"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11.7 SOLUTION (Continued)</a:t>
            </a:r>
          </a:p>
          <a:p>
            <a:pPr>
              <a:spcBef>
                <a:spcPct val="50000"/>
              </a:spcBef>
            </a:pPr>
            <a:r>
              <a:rPr lang="en-US" altLang="en-US" sz="2000" b="0"/>
              <a:t>All of the austenite at 727</a:t>
            </a:r>
            <a:r>
              <a:rPr lang="en-US" altLang="en-US" sz="2000" b="0" baseline="40000"/>
              <a:t>o</a:t>
            </a:r>
            <a:r>
              <a:rPr lang="en-US" altLang="en-US" sz="2000" b="0"/>
              <a:t>C will have eutectoid composition (i.e., it will contain 0.77% C) and will transform to pearlite; all of the proeutectoid ferrite will remain as primary ferrite.</a:t>
            </a:r>
          </a:p>
        </p:txBody>
      </p:sp>
      <p:graphicFrame>
        <p:nvGraphicFramePr>
          <p:cNvPr id="227331" name="Object 3"/>
          <p:cNvGraphicFramePr>
            <a:graphicFrameLocks noChangeAspect="1"/>
          </p:cNvGraphicFramePr>
          <p:nvPr/>
        </p:nvGraphicFramePr>
        <p:xfrm>
          <a:off x="661988" y="2500313"/>
          <a:ext cx="7813675" cy="2703512"/>
        </p:xfrm>
        <a:graphic>
          <a:graphicData uri="http://schemas.openxmlformats.org/presentationml/2006/ole">
            <mc:AlternateContent xmlns:mc="http://schemas.openxmlformats.org/markup-compatibility/2006">
              <mc:Choice xmlns:v="urn:schemas-microsoft-com:vml" Requires="v">
                <p:oleObj spid="_x0000_s227332" name="Equation" r:id="rId3" imgW="5067000" imgH="1777680" progId="Equation.3">
                  <p:embed/>
                </p:oleObj>
              </mc:Choice>
              <mc:Fallback>
                <p:oleObj name="Equation" r:id="rId3" imgW="5067000" imgH="177768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988" y="2500313"/>
                        <a:ext cx="7813675" cy="270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ChangeArrowheads="1"/>
          </p:cNvSpPr>
          <p:nvPr/>
        </p:nvSpPr>
        <p:spPr bwMode="auto">
          <a:xfrm>
            <a:off x="533400" y="1836738"/>
            <a:ext cx="8008938"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Controlling the Amount of the Eutectoid</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Controlling the Austenite Grain Size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Controlling the Cooling Rate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Controlling the Transformation Temperature</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TTT diagram</a:t>
            </a:r>
            <a:r>
              <a:rPr lang="en-US" altLang="en-US" sz="2000" b="0">
                <a:latin typeface="Verdana" panose="020B0604030504040204" pitchFamily="34" charset="0"/>
              </a:rPr>
              <a:t> - The time-temperature-transformation diagram describes the time required at any temperature for a phase transformation to begin and end.</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Isothermal transformation</a:t>
            </a:r>
            <a:r>
              <a:rPr lang="en-US" altLang="en-US" sz="2000" b="0">
                <a:latin typeface="Verdana" panose="020B0604030504040204" pitchFamily="34" charset="0"/>
              </a:rPr>
              <a:t> - When the amount of a transformation at a particular temperature depends on the time permitted for the transformation.</a:t>
            </a:r>
          </a:p>
        </p:txBody>
      </p:sp>
      <p:sp>
        <p:nvSpPr>
          <p:cNvPr id="228355" name="Text Box 3"/>
          <p:cNvSpPr txBox="1">
            <a:spLocks noChangeArrowheads="1"/>
          </p:cNvSpPr>
          <p:nvPr/>
        </p:nvSpPr>
        <p:spPr bwMode="auto">
          <a:xfrm>
            <a:off x="839788" y="414338"/>
            <a:ext cx="72802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11.10                     Controlling the Eutectoid Reaction</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63675"/>
            <a:ext cx="7913687"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0402" name="Group 2"/>
          <p:cNvGrpSpPr>
            <a:grpSpLocks/>
          </p:cNvGrpSpPr>
          <p:nvPr/>
        </p:nvGrpSpPr>
        <p:grpSpPr bwMode="auto">
          <a:xfrm>
            <a:off x="228600" y="152400"/>
            <a:ext cx="5624513" cy="6019800"/>
            <a:chOff x="192" y="96"/>
            <a:chExt cx="3543" cy="3792"/>
          </a:xfrm>
        </p:grpSpPr>
        <p:pic>
          <p:nvPicPr>
            <p:cNvPr id="230403" name="Picture 3" descr="Fig 11_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82"/>
              <a:ext cx="3447" cy="3706"/>
            </a:xfrm>
            <a:prstGeom prst="rect">
              <a:avLst/>
            </a:prstGeom>
            <a:noFill/>
            <a:extLst>
              <a:ext uri="{909E8E84-426E-40DD-AFC4-6F175D3DCCD1}">
                <a14:hiddenFill xmlns:a14="http://schemas.microsoft.com/office/drawing/2010/main">
                  <a:solidFill>
                    <a:srgbClr val="FFFFFF"/>
                  </a:solidFill>
                </a14:hiddenFill>
              </a:ext>
            </a:extLst>
          </p:spPr>
        </p:pic>
        <p:sp>
          <p:nvSpPr>
            <p:cNvPr id="230404" name="Text Box 4"/>
            <p:cNvSpPr txBox="1">
              <a:spLocks noChangeArrowheads="1"/>
            </p:cNvSpPr>
            <p:nvPr/>
          </p:nvSpPr>
          <p:spPr bwMode="auto">
            <a:xfrm rot="-5400000">
              <a:off x="-1191" y="1479"/>
              <a:ext cx="288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30405" name="Text Box 5"/>
          <p:cNvSpPr txBox="1">
            <a:spLocks noChangeArrowheads="1"/>
          </p:cNvSpPr>
          <p:nvPr/>
        </p:nvSpPr>
        <p:spPr bwMode="auto">
          <a:xfrm>
            <a:off x="5927725" y="2478088"/>
            <a:ext cx="3216275"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11.19  The effect of interlamellar spacing (λ) of on the yield strength of pearlite.</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1426" name="Group 2"/>
          <p:cNvGrpSpPr>
            <a:grpSpLocks/>
          </p:cNvGrpSpPr>
          <p:nvPr/>
        </p:nvGrpSpPr>
        <p:grpSpPr bwMode="auto">
          <a:xfrm>
            <a:off x="609600" y="557213"/>
            <a:ext cx="7694613" cy="4640262"/>
            <a:chOff x="480" y="233"/>
            <a:chExt cx="4847" cy="2656"/>
          </a:xfrm>
        </p:grpSpPr>
        <p:pic>
          <p:nvPicPr>
            <p:cNvPr id="231427" name="Picture 3" descr="Fig 11_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 y="233"/>
              <a:ext cx="4800" cy="2562"/>
            </a:xfrm>
            <a:prstGeom prst="rect">
              <a:avLst/>
            </a:prstGeom>
            <a:noFill/>
            <a:extLst>
              <a:ext uri="{909E8E84-426E-40DD-AFC4-6F175D3DCCD1}">
                <a14:hiddenFill xmlns:a14="http://schemas.microsoft.com/office/drawing/2010/main">
                  <a:solidFill>
                    <a:srgbClr val="FFFFFF"/>
                  </a:solidFill>
                </a14:hiddenFill>
              </a:ext>
            </a:extLst>
          </p:spPr>
        </p:pic>
        <p:sp>
          <p:nvSpPr>
            <p:cNvPr id="231428" name="Text Box 4"/>
            <p:cNvSpPr txBox="1">
              <a:spLocks noChangeArrowheads="1"/>
            </p:cNvSpPr>
            <p:nvPr/>
          </p:nvSpPr>
          <p:spPr bwMode="auto">
            <a:xfrm rot="10800000" flipV="1">
              <a:off x="2687" y="2784"/>
              <a:ext cx="2640" cy="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31429" name="Text Box 5"/>
          <p:cNvSpPr txBox="1">
            <a:spLocks noChangeArrowheads="1"/>
          </p:cNvSpPr>
          <p:nvPr/>
        </p:nvSpPr>
        <p:spPr bwMode="auto">
          <a:xfrm>
            <a:off x="712788" y="5281613"/>
            <a:ext cx="8169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11.20  The effect of the austenite transformation temperature on the interlamellar spacing of pearlite.</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2450" name="Group 2"/>
          <p:cNvGrpSpPr>
            <a:grpSpLocks/>
          </p:cNvGrpSpPr>
          <p:nvPr/>
        </p:nvGrpSpPr>
        <p:grpSpPr bwMode="auto">
          <a:xfrm>
            <a:off x="495300" y="279400"/>
            <a:ext cx="7921625" cy="5137150"/>
            <a:chOff x="408" y="96"/>
            <a:chExt cx="5064" cy="3236"/>
          </a:xfrm>
        </p:grpSpPr>
        <p:pic>
          <p:nvPicPr>
            <p:cNvPr id="232451" name="Picture 3" descr="Fig 11_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 y="96"/>
              <a:ext cx="4944" cy="3168"/>
            </a:xfrm>
            <a:prstGeom prst="rect">
              <a:avLst/>
            </a:prstGeom>
            <a:noFill/>
            <a:extLst>
              <a:ext uri="{909E8E84-426E-40DD-AFC4-6F175D3DCCD1}">
                <a14:hiddenFill xmlns:a14="http://schemas.microsoft.com/office/drawing/2010/main">
                  <a:solidFill>
                    <a:srgbClr val="FFFFFF"/>
                  </a:solidFill>
                </a14:hiddenFill>
              </a:ext>
            </a:extLst>
          </p:spPr>
        </p:pic>
        <p:sp>
          <p:nvSpPr>
            <p:cNvPr id="232452" name="Text Box 4"/>
            <p:cNvSpPr txBox="1">
              <a:spLocks noChangeArrowheads="1"/>
            </p:cNvSpPr>
            <p:nvPr/>
          </p:nvSpPr>
          <p:spPr bwMode="auto">
            <a:xfrm rot="10800000" flipV="1">
              <a:off x="2832" y="3216"/>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32453" name="Text Box 5"/>
          <p:cNvSpPr txBox="1">
            <a:spLocks noChangeArrowheads="1"/>
          </p:cNvSpPr>
          <p:nvPr/>
        </p:nvSpPr>
        <p:spPr bwMode="auto">
          <a:xfrm>
            <a:off x="746125" y="5440363"/>
            <a:ext cx="72548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11.21 The time-temperature-transformation (TTT) diagram for an eutectoid steel.</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3474" name="Group 2"/>
          <p:cNvGrpSpPr>
            <a:grpSpLocks/>
          </p:cNvGrpSpPr>
          <p:nvPr/>
        </p:nvGrpSpPr>
        <p:grpSpPr bwMode="auto">
          <a:xfrm>
            <a:off x="669925" y="296863"/>
            <a:ext cx="7239000" cy="4895850"/>
            <a:chOff x="576" y="225"/>
            <a:chExt cx="4560" cy="2908"/>
          </a:xfrm>
        </p:grpSpPr>
        <p:pic>
          <p:nvPicPr>
            <p:cNvPr id="233475" name="Picture 3" descr="Fig 11_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 y="225"/>
              <a:ext cx="4560" cy="2799"/>
            </a:xfrm>
            <a:prstGeom prst="rect">
              <a:avLst/>
            </a:prstGeom>
            <a:noFill/>
            <a:extLst>
              <a:ext uri="{909E8E84-426E-40DD-AFC4-6F175D3DCCD1}">
                <a14:hiddenFill xmlns:a14="http://schemas.microsoft.com/office/drawing/2010/main">
                  <a:solidFill>
                    <a:srgbClr val="FFFFFF"/>
                  </a:solidFill>
                </a14:hiddenFill>
              </a:ext>
            </a:extLst>
          </p:spPr>
        </p:pic>
        <p:sp>
          <p:nvSpPr>
            <p:cNvPr id="233476" name="Text Box 4"/>
            <p:cNvSpPr txBox="1">
              <a:spLocks noChangeArrowheads="1"/>
            </p:cNvSpPr>
            <p:nvPr/>
          </p:nvSpPr>
          <p:spPr bwMode="auto">
            <a:xfrm rot="10800000" flipV="1">
              <a:off x="2399" y="3024"/>
              <a:ext cx="2640" cy="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33477" name="Text Box 5"/>
          <p:cNvSpPr txBox="1">
            <a:spLocks noChangeArrowheads="1"/>
          </p:cNvSpPr>
          <p:nvPr/>
        </p:nvSpPr>
        <p:spPr bwMode="auto">
          <a:xfrm>
            <a:off x="593725" y="5180013"/>
            <a:ext cx="77882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11.22  The sigmoidal curve is related to the start and finish times on the TTT diagram for steel.  In this case, austenite is transforming to pearlite.</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557213"/>
            <a:ext cx="7180263"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4499" name="Rectangle 3"/>
          <p:cNvSpPr>
            <a:spLocks noChangeArrowheads="1"/>
          </p:cNvSpPr>
          <p:nvPr/>
        </p:nvSpPr>
        <p:spPr bwMode="auto">
          <a:xfrm>
            <a:off x="820738" y="3857625"/>
            <a:ext cx="71532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11.23 (a) Upper bainite (gray, feathery plates) (</a:t>
            </a:r>
            <a:r>
              <a:rPr lang="en-US" altLang="en-US">
                <a:sym typeface="Symbol" panose="05050102010706020507" pitchFamily="18" charset="2"/>
              </a:rPr>
              <a:t></a:t>
            </a:r>
            <a:r>
              <a:rPr lang="en-US" altLang="en-US"/>
              <a:t> 600). (b) Lower bainite (dark needles) (</a:t>
            </a:r>
            <a:r>
              <a:rPr lang="en-US" altLang="en-US">
                <a:sym typeface="Symbol" panose="05050102010706020507" pitchFamily="18" charset="2"/>
              </a:rPr>
              <a:t></a:t>
            </a:r>
            <a:r>
              <a:rPr lang="en-US" altLang="en-US"/>
              <a:t> 400). (</a:t>
            </a:r>
            <a:r>
              <a:rPr lang="en-US" altLang="en-US" i="1"/>
              <a:t>From</a:t>
            </a:r>
            <a:r>
              <a:rPr lang="en-US" altLang="en-US"/>
              <a:t> ASM Handbook, </a:t>
            </a:r>
            <a:r>
              <a:rPr lang="en-US" altLang="en-US" i="1"/>
              <a:t>Vol. 8, (1973), ASM International, Materials Park, OH 44073</a:t>
            </a:r>
            <a:r>
              <a:rPr lang="en-US" altLang="en-US"/>
              <a:t>.)</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22" name="Group 2"/>
          <p:cNvGrpSpPr>
            <a:grpSpLocks/>
          </p:cNvGrpSpPr>
          <p:nvPr/>
        </p:nvGrpSpPr>
        <p:grpSpPr bwMode="auto">
          <a:xfrm>
            <a:off x="642938" y="496888"/>
            <a:ext cx="7543800" cy="4691062"/>
            <a:chOff x="480" y="233"/>
            <a:chExt cx="4752" cy="2955"/>
          </a:xfrm>
        </p:grpSpPr>
        <p:pic>
          <p:nvPicPr>
            <p:cNvPr id="235523" name="Picture 3" descr="Fig 11_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 y="233"/>
              <a:ext cx="4752" cy="2887"/>
            </a:xfrm>
            <a:prstGeom prst="rect">
              <a:avLst/>
            </a:prstGeom>
            <a:noFill/>
            <a:extLst>
              <a:ext uri="{909E8E84-426E-40DD-AFC4-6F175D3DCCD1}">
                <a14:hiddenFill xmlns:a14="http://schemas.microsoft.com/office/drawing/2010/main">
                  <a:solidFill>
                    <a:srgbClr val="FFFFFF"/>
                  </a:solidFill>
                </a14:hiddenFill>
              </a:ext>
            </a:extLst>
          </p:spPr>
        </p:pic>
        <p:sp>
          <p:nvSpPr>
            <p:cNvPr id="235524" name="Text Box 4"/>
            <p:cNvSpPr txBox="1">
              <a:spLocks noChangeArrowheads="1"/>
            </p:cNvSpPr>
            <p:nvPr/>
          </p:nvSpPr>
          <p:spPr bwMode="auto">
            <a:xfrm rot="10800000" flipV="1">
              <a:off x="2592" y="3072"/>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35525" name="Text Box 5"/>
          <p:cNvSpPr txBox="1">
            <a:spLocks noChangeArrowheads="1"/>
          </p:cNvSpPr>
          <p:nvPr/>
        </p:nvSpPr>
        <p:spPr bwMode="auto">
          <a:xfrm>
            <a:off x="595313" y="5329238"/>
            <a:ext cx="80168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11.24  The effect of transformation temperature on the properties of an eutectoid steel.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8" name="Group 4"/>
          <p:cNvGrpSpPr>
            <a:grpSpLocks/>
          </p:cNvGrpSpPr>
          <p:nvPr/>
        </p:nvGrpSpPr>
        <p:grpSpPr bwMode="auto">
          <a:xfrm>
            <a:off x="1100138" y="1192213"/>
            <a:ext cx="6880225" cy="4195762"/>
            <a:chOff x="288" y="218"/>
            <a:chExt cx="5232" cy="2841"/>
          </a:xfrm>
        </p:grpSpPr>
        <p:pic>
          <p:nvPicPr>
            <p:cNvPr id="16386" name="Picture 2" descr="fig 03_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18"/>
              <a:ext cx="5232" cy="2614"/>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336" y="2832"/>
              <a:ext cx="1632"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6389" name="Text Box 5"/>
          <p:cNvSpPr txBox="1">
            <a:spLocks noChangeArrowheads="1"/>
          </p:cNvSpPr>
          <p:nvPr/>
        </p:nvSpPr>
        <p:spPr bwMode="auto">
          <a:xfrm>
            <a:off x="730250" y="5262563"/>
            <a:ext cx="80930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3.15  Illustration of coordinations in (a) SC and (b) BCC unit cells. Six atoms touch each atom in SC, while the eight atoms touch each atom in the BCC unit cell.</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ext Box 2"/>
          <p:cNvSpPr txBox="1">
            <a:spLocks noChangeArrowheads="1"/>
          </p:cNvSpPr>
          <p:nvPr/>
        </p:nvSpPr>
        <p:spPr bwMode="auto">
          <a:xfrm>
            <a:off x="471488" y="1960563"/>
            <a:ext cx="82391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Design a heat treatment to produce the pearlite structure shown in Figure 11.16(b).</a:t>
            </a:r>
          </a:p>
        </p:txBody>
      </p:sp>
      <p:sp>
        <p:nvSpPr>
          <p:cNvPr id="236547" name="Text Box 3"/>
          <p:cNvSpPr txBox="1">
            <a:spLocks noChangeArrowheads="1"/>
          </p:cNvSpPr>
          <p:nvPr/>
        </p:nvSpPr>
        <p:spPr bwMode="auto">
          <a:xfrm>
            <a:off x="560388" y="449263"/>
            <a:ext cx="7915275"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11.8                                     Design of a Heat Treatment to Generate Pearlite Microstructure</a:t>
            </a:r>
          </a:p>
        </p:txBody>
      </p:sp>
      <p:pic>
        <p:nvPicPr>
          <p:cNvPr id="2365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3" y="3171825"/>
            <a:ext cx="27432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6549" name="Rectangle 5"/>
          <p:cNvSpPr>
            <a:spLocks noChangeArrowheads="1"/>
          </p:cNvSpPr>
          <p:nvPr/>
        </p:nvSpPr>
        <p:spPr bwMode="auto">
          <a:xfrm>
            <a:off x="3956050" y="3321050"/>
            <a:ext cx="4281488"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11.16 Growth and structure of pearlite: (b) photomicrograph of the pearlite lamellae (</a:t>
            </a:r>
            <a:r>
              <a:rPr lang="en-US" altLang="en-US">
                <a:sym typeface="Symbol" panose="05050102010706020507" pitchFamily="18" charset="2"/>
              </a:rPr>
              <a:t></a:t>
            </a:r>
            <a:r>
              <a:rPr lang="en-US" altLang="en-US"/>
              <a:t> 2000). (</a:t>
            </a:r>
            <a:r>
              <a:rPr lang="en-US" altLang="en-US" i="1"/>
              <a:t>From</a:t>
            </a:r>
            <a:r>
              <a:rPr lang="en-US" altLang="en-US"/>
              <a:t> ASM Handbook, </a:t>
            </a:r>
            <a:r>
              <a:rPr lang="en-US" altLang="en-US" i="1"/>
              <a:t>Vol. 7, (1972), ASM International, Materials Park, OH 44073</a:t>
            </a:r>
            <a:r>
              <a:rPr lang="en-US" altLang="en-US"/>
              <a:t>.)</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7570" name="Group 2"/>
          <p:cNvGrpSpPr>
            <a:grpSpLocks/>
          </p:cNvGrpSpPr>
          <p:nvPr/>
        </p:nvGrpSpPr>
        <p:grpSpPr bwMode="auto">
          <a:xfrm>
            <a:off x="1198563" y="1187450"/>
            <a:ext cx="6650037" cy="4435475"/>
            <a:chOff x="408" y="96"/>
            <a:chExt cx="5063" cy="3328"/>
          </a:xfrm>
        </p:grpSpPr>
        <p:pic>
          <p:nvPicPr>
            <p:cNvPr id="237571" name="Picture 3" descr="Fig 11_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 y="96"/>
              <a:ext cx="4944" cy="3168"/>
            </a:xfrm>
            <a:prstGeom prst="rect">
              <a:avLst/>
            </a:prstGeom>
            <a:noFill/>
            <a:extLst>
              <a:ext uri="{909E8E84-426E-40DD-AFC4-6F175D3DCCD1}">
                <a14:hiddenFill xmlns:a14="http://schemas.microsoft.com/office/drawing/2010/main">
                  <a:solidFill>
                    <a:srgbClr val="FFFFFF"/>
                  </a:solidFill>
                </a14:hiddenFill>
              </a:ext>
            </a:extLst>
          </p:spPr>
        </p:pic>
        <p:sp>
          <p:nvSpPr>
            <p:cNvPr id="237572" name="Text Box 4"/>
            <p:cNvSpPr txBox="1">
              <a:spLocks noChangeArrowheads="1"/>
            </p:cNvSpPr>
            <p:nvPr/>
          </p:nvSpPr>
          <p:spPr bwMode="auto">
            <a:xfrm rot="10800000" flipV="1">
              <a:off x="2831" y="3216"/>
              <a:ext cx="2640" cy="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37573" name="Text Box 5"/>
          <p:cNvSpPr txBox="1">
            <a:spLocks noChangeArrowheads="1"/>
          </p:cNvSpPr>
          <p:nvPr/>
        </p:nvSpPr>
        <p:spPr bwMode="auto">
          <a:xfrm>
            <a:off x="1008063" y="5483225"/>
            <a:ext cx="72548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11.21 The time-temperature-transformation (TTT) diagram for an eutectoid steel.</a:t>
            </a:r>
          </a:p>
        </p:txBody>
      </p:sp>
      <p:sp>
        <p:nvSpPr>
          <p:cNvPr id="237574" name="Rectangle 6"/>
          <p:cNvSpPr>
            <a:spLocks noChangeArrowheads="1"/>
          </p:cNvSpPr>
          <p:nvPr/>
        </p:nvSpPr>
        <p:spPr bwMode="auto">
          <a:xfrm>
            <a:off x="1914525" y="403225"/>
            <a:ext cx="49006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0">
                <a:solidFill>
                  <a:srgbClr val="0066FF"/>
                </a:solidFill>
              </a:rPr>
              <a:t>Example 11.8 (Continued)</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ChangeArrowheads="1"/>
          </p:cNvSpPr>
          <p:nvPr/>
        </p:nvSpPr>
        <p:spPr bwMode="auto">
          <a:xfrm>
            <a:off x="711200" y="477838"/>
            <a:ext cx="7161213"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11.8 SOLUTION</a:t>
            </a:r>
          </a:p>
          <a:p>
            <a:pPr>
              <a:spcBef>
                <a:spcPct val="50000"/>
              </a:spcBef>
            </a:pPr>
            <a:r>
              <a:rPr lang="en-US" altLang="en-US" sz="2000" b="0"/>
              <a:t>Interlamellar spacing of the pearlite:</a:t>
            </a:r>
          </a:p>
        </p:txBody>
      </p:sp>
      <p:sp>
        <p:nvSpPr>
          <p:cNvPr id="238595" name="Rectangle 3"/>
          <p:cNvSpPr>
            <a:spLocks noChangeArrowheads="1"/>
          </p:cNvSpPr>
          <p:nvPr/>
        </p:nvSpPr>
        <p:spPr bwMode="auto">
          <a:xfrm>
            <a:off x="720725" y="2217738"/>
            <a:ext cx="774700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If we assume that the pearlite is formed by an isothermal transformation, we find from Figure 11.20 that the transformation temperature must have been approximately 700</a:t>
            </a:r>
            <a:r>
              <a:rPr lang="en-US" altLang="en-US" sz="2000" b="0" baseline="40000"/>
              <a:t>o</a:t>
            </a:r>
            <a:r>
              <a:rPr lang="en-US" altLang="en-US" sz="2000" b="0"/>
              <a:t>C. From the TTT diagram (Figure 11.21), our heat treatment must have been:</a:t>
            </a:r>
          </a:p>
          <a:p>
            <a:pPr>
              <a:spcBef>
                <a:spcPct val="50000"/>
              </a:spcBef>
            </a:pPr>
            <a:r>
              <a:rPr lang="en-US" altLang="en-US" sz="2000" b="0"/>
              <a:t>1. Heat the steel to about 750</a:t>
            </a:r>
            <a:r>
              <a:rPr lang="en-US" altLang="en-US" sz="2000" b="0" baseline="40000"/>
              <a:t>o</a:t>
            </a:r>
            <a:r>
              <a:rPr lang="en-US" altLang="en-US" sz="2000" b="0"/>
              <a:t>C and hold—perhaps for 1 h—to produce all austenite. A higher temperature may cause excessive growth of austenite grains.</a:t>
            </a:r>
          </a:p>
          <a:p>
            <a:pPr>
              <a:spcBef>
                <a:spcPct val="50000"/>
              </a:spcBef>
            </a:pPr>
            <a:r>
              <a:rPr lang="en-US" altLang="en-US" sz="2000" b="0"/>
              <a:t>2. Quench to 700</a:t>
            </a:r>
            <a:r>
              <a:rPr lang="en-US" altLang="en-US" sz="2000" b="0" baseline="40000"/>
              <a:t>o</a:t>
            </a:r>
            <a:r>
              <a:rPr lang="en-US" altLang="en-US" sz="2000" b="0"/>
              <a:t>C and hold for at least 10</a:t>
            </a:r>
            <a:r>
              <a:rPr lang="en-US" altLang="en-US" sz="2000" b="0" baseline="30000"/>
              <a:t>5</a:t>
            </a:r>
            <a:r>
              <a:rPr lang="en-US" altLang="en-US" sz="2000" b="0"/>
              <a:t> s (the </a:t>
            </a:r>
            <a:r>
              <a:rPr lang="en-US" altLang="en-US" sz="2000" b="0" i="1"/>
              <a:t>P</a:t>
            </a:r>
            <a:r>
              <a:rPr lang="en-US" altLang="en-US" sz="2000" b="0" i="1" baseline="-20000"/>
              <a:t>f</a:t>
            </a:r>
            <a:r>
              <a:rPr lang="en-US" altLang="en-US" sz="2000" b="0"/>
              <a:t> time). </a:t>
            </a:r>
          </a:p>
          <a:p>
            <a:pPr>
              <a:spcBef>
                <a:spcPct val="50000"/>
              </a:spcBef>
            </a:pPr>
            <a:r>
              <a:rPr lang="en-US" altLang="en-US" sz="2000" b="0"/>
              <a:t>3. Cool to room temperature.</a:t>
            </a:r>
          </a:p>
        </p:txBody>
      </p:sp>
      <p:pic>
        <p:nvPicPr>
          <p:cNvPr id="2385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438" y="1344613"/>
            <a:ext cx="449580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411163" y="1892300"/>
            <a:ext cx="823912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Excellent combinations of hardness, strength, and toughness are obtained from bainite. One heat treatment facility austenitized an eutectoid steel at 750</a:t>
            </a:r>
            <a:r>
              <a:rPr lang="en-US" altLang="en-US" sz="2000" b="0" baseline="40000"/>
              <a:t>o</a:t>
            </a:r>
            <a:r>
              <a:rPr lang="en-US" altLang="en-US" sz="2000" b="0"/>
              <a:t>C, quenched and held the steel at 250</a:t>
            </a:r>
            <a:r>
              <a:rPr lang="en-US" altLang="en-US" sz="2000" b="0" baseline="40000"/>
              <a:t>o</a:t>
            </a:r>
            <a:r>
              <a:rPr lang="en-US" altLang="en-US" sz="2000" b="0"/>
              <a:t>C for 15 min, and finally permitted the steel to cool to room temperature. Was the required bainitic structure produced?</a:t>
            </a:r>
          </a:p>
        </p:txBody>
      </p:sp>
      <p:sp>
        <p:nvSpPr>
          <p:cNvPr id="239619" name="Text Box 3"/>
          <p:cNvSpPr txBox="1">
            <a:spLocks noChangeArrowheads="1"/>
          </p:cNvSpPr>
          <p:nvPr/>
        </p:nvSpPr>
        <p:spPr bwMode="auto">
          <a:xfrm>
            <a:off x="492125" y="414338"/>
            <a:ext cx="7915275"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11.9                                     Heat Treatment to Generate Bainite Microstructure</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0642" name="Group 2"/>
          <p:cNvGrpSpPr>
            <a:grpSpLocks/>
          </p:cNvGrpSpPr>
          <p:nvPr/>
        </p:nvGrpSpPr>
        <p:grpSpPr bwMode="auto">
          <a:xfrm>
            <a:off x="392113" y="319088"/>
            <a:ext cx="7921625" cy="4899025"/>
            <a:chOff x="408" y="96"/>
            <a:chExt cx="5064" cy="3242"/>
          </a:xfrm>
        </p:grpSpPr>
        <p:pic>
          <p:nvPicPr>
            <p:cNvPr id="240643" name="Picture 3" descr="Fig 11_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 y="96"/>
              <a:ext cx="4944" cy="3168"/>
            </a:xfrm>
            <a:prstGeom prst="rect">
              <a:avLst/>
            </a:prstGeom>
            <a:noFill/>
            <a:extLst>
              <a:ext uri="{909E8E84-426E-40DD-AFC4-6F175D3DCCD1}">
                <a14:hiddenFill xmlns:a14="http://schemas.microsoft.com/office/drawing/2010/main">
                  <a:solidFill>
                    <a:srgbClr val="FFFFFF"/>
                  </a:solidFill>
                </a14:hiddenFill>
              </a:ext>
            </a:extLst>
          </p:spPr>
        </p:pic>
        <p:sp>
          <p:nvSpPr>
            <p:cNvPr id="240644" name="Text Box 4"/>
            <p:cNvSpPr txBox="1">
              <a:spLocks noChangeArrowheads="1"/>
            </p:cNvSpPr>
            <p:nvPr/>
          </p:nvSpPr>
          <p:spPr bwMode="auto">
            <a:xfrm rot="10800000" flipV="1">
              <a:off x="2832" y="3216"/>
              <a:ext cx="2640" cy="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40645" name="Text Box 5"/>
          <p:cNvSpPr txBox="1">
            <a:spLocks noChangeArrowheads="1"/>
          </p:cNvSpPr>
          <p:nvPr/>
        </p:nvSpPr>
        <p:spPr bwMode="auto">
          <a:xfrm>
            <a:off x="693738" y="5321300"/>
            <a:ext cx="72548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11.21 The time-temperature-transformation (TTT) diagram for an eutectoid steel.</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ChangeArrowheads="1"/>
          </p:cNvSpPr>
          <p:nvPr/>
        </p:nvSpPr>
        <p:spPr bwMode="auto">
          <a:xfrm>
            <a:off x="592138" y="555625"/>
            <a:ext cx="7502525" cy="347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11.9 SOLUTION</a:t>
            </a:r>
          </a:p>
          <a:p>
            <a:pPr>
              <a:spcBef>
                <a:spcPct val="50000"/>
              </a:spcBef>
            </a:pPr>
            <a:r>
              <a:rPr lang="en-US" altLang="en-US" sz="2000" b="0"/>
              <a:t>	After heating at 750</a:t>
            </a:r>
            <a:r>
              <a:rPr lang="en-US" altLang="en-US" sz="2000" b="0" baseline="40000"/>
              <a:t>o</a:t>
            </a:r>
            <a:r>
              <a:rPr lang="en-US" altLang="en-US" sz="2000" b="0"/>
              <a:t>C, the microstructure is 100% </a:t>
            </a:r>
            <a:r>
              <a:rPr lang="en-US" altLang="en-US" sz="2200" b="0">
                <a:latin typeface="Times New Roman" panose="02020603050405020304" pitchFamily="18" charset="0"/>
              </a:rPr>
              <a:t>γ</a:t>
            </a:r>
            <a:r>
              <a:rPr lang="en-US" altLang="en-US" sz="2000" b="0"/>
              <a:t>. After quenching to 250</a:t>
            </a:r>
            <a:r>
              <a:rPr lang="en-US" altLang="en-US" sz="2000" b="0" baseline="40000"/>
              <a:t>o</a:t>
            </a:r>
            <a:r>
              <a:rPr lang="en-US" altLang="en-US" sz="2000" b="0"/>
              <a:t>C, unstable austenite remains for slightly more than 100 s, when fine bainite begins to grow. After 15 min, or 900 s, about 50% fine bainite has formed and the remainder of the steel still contains unstable austenite. </a:t>
            </a:r>
          </a:p>
          <a:p>
            <a:pPr>
              <a:spcBef>
                <a:spcPct val="50000"/>
              </a:spcBef>
            </a:pPr>
            <a:r>
              <a:rPr lang="en-US" altLang="en-US" sz="2000" b="0"/>
              <a:t>	The heat treatment was not successful! The heat treatment facility should have held the steel at 250</a:t>
            </a:r>
            <a:r>
              <a:rPr lang="en-US" altLang="en-US" sz="2000" b="0" baseline="40000"/>
              <a:t>o</a:t>
            </a:r>
            <a:r>
              <a:rPr lang="en-US" altLang="en-US" sz="2000" b="0"/>
              <a:t>C for at least 10</a:t>
            </a:r>
            <a:r>
              <a:rPr lang="en-US" altLang="en-US" sz="2000" b="0" baseline="35000"/>
              <a:t>4</a:t>
            </a:r>
            <a:r>
              <a:rPr lang="en-US" altLang="en-US" sz="2000" b="0"/>
              <a:t> s, or about 3 h.</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ChangeArrowheads="1"/>
          </p:cNvSpPr>
          <p:nvPr/>
        </p:nvSpPr>
        <p:spPr bwMode="auto">
          <a:xfrm>
            <a:off x="482600" y="2159000"/>
            <a:ext cx="8008938"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Martensite</a:t>
            </a:r>
            <a:r>
              <a:rPr lang="en-US" altLang="en-US" sz="2000" b="0">
                <a:solidFill>
                  <a:srgbClr val="3366FF"/>
                </a:solidFill>
                <a:latin typeface="Verdana" panose="020B0604030504040204" pitchFamily="34" charset="0"/>
              </a:rPr>
              <a:t> </a:t>
            </a:r>
            <a:r>
              <a:rPr lang="en-US" altLang="en-US" sz="2000" b="0">
                <a:latin typeface="Verdana" panose="020B0604030504040204" pitchFamily="34" charset="0"/>
              </a:rPr>
              <a:t>- A metastable phase formed in steel and other materials by a diffusionless, athermal transformation.</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Displacive transformation </a:t>
            </a:r>
            <a:r>
              <a:rPr lang="en-US" altLang="en-US" sz="2000" b="0">
                <a:latin typeface="Verdana" panose="020B0604030504040204" pitchFamily="34" charset="0"/>
              </a:rPr>
              <a:t>- A phase transformation that occurs via small displacements of atoms or ions and without diffusion. Same as athermal or martensitic transformation.</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Tempering</a:t>
            </a:r>
            <a:r>
              <a:rPr lang="en-US" altLang="en-US" sz="2000" b="0">
                <a:latin typeface="Verdana" panose="020B0604030504040204" pitchFamily="34" charset="0"/>
              </a:rPr>
              <a:t> - A low-temperature heat treatment used to reduce the hardness of martensite by permitting the martensite to begin to decompose to the equilibrium phases.</a:t>
            </a:r>
          </a:p>
        </p:txBody>
      </p:sp>
      <p:sp>
        <p:nvSpPr>
          <p:cNvPr id="242691" name="Text Box 3"/>
          <p:cNvSpPr txBox="1">
            <a:spLocks noChangeArrowheads="1"/>
          </p:cNvSpPr>
          <p:nvPr/>
        </p:nvSpPr>
        <p:spPr bwMode="auto">
          <a:xfrm>
            <a:off x="831850" y="304800"/>
            <a:ext cx="7280275"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11.11                         The Martensitic Reaction and Tempering</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3714" name="Group 2"/>
          <p:cNvGrpSpPr>
            <a:grpSpLocks/>
          </p:cNvGrpSpPr>
          <p:nvPr/>
        </p:nvGrpSpPr>
        <p:grpSpPr bwMode="auto">
          <a:xfrm>
            <a:off x="525463" y="241300"/>
            <a:ext cx="7856537" cy="4530725"/>
            <a:chOff x="336" y="135"/>
            <a:chExt cx="5135" cy="2961"/>
          </a:xfrm>
        </p:grpSpPr>
        <p:pic>
          <p:nvPicPr>
            <p:cNvPr id="243715" name="Picture 3" descr="Fig 11_25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35"/>
              <a:ext cx="5040" cy="2875"/>
            </a:xfrm>
            <a:prstGeom prst="rect">
              <a:avLst/>
            </a:prstGeom>
            <a:noFill/>
            <a:extLst>
              <a:ext uri="{909E8E84-426E-40DD-AFC4-6F175D3DCCD1}">
                <a14:hiddenFill xmlns:a14="http://schemas.microsoft.com/office/drawing/2010/main">
                  <a:solidFill>
                    <a:srgbClr val="FFFFFF"/>
                  </a:solidFill>
                </a14:hiddenFill>
              </a:ext>
            </a:extLst>
          </p:spPr>
        </p:pic>
        <p:sp>
          <p:nvSpPr>
            <p:cNvPr id="243716" name="Text Box 4"/>
            <p:cNvSpPr txBox="1">
              <a:spLocks noChangeArrowheads="1"/>
            </p:cNvSpPr>
            <p:nvPr/>
          </p:nvSpPr>
          <p:spPr bwMode="auto">
            <a:xfrm rot="10800000" flipV="1">
              <a:off x="2831" y="2976"/>
              <a:ext cx="2640" cy="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43717" name="Text Box 5"/>
          <p:cNvSpPr txBox="1">
            <a:spLocks noChangeArrowheads="1"/>
          </p:cNvSpPr>
          <p:nvPr/>
        </p:nvSpPr>
        <p:spPr bwMode="auto">
          <a:xfrm>
            <a:off x="414338" y="4764088"/>
            <a:ext cx="8308975"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11.25 (a) The unit cell of BCT martensite is related to the FCC austenite unit cell.  (b) As the percentage of carbon increases, more interstitial sites are filled by the carbon atoms and the tetragonal structure of the martensite becomes more pronounced.</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893763" y="1916113"/>
            <a:ext cx="737552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Unusual combinations of properties can be obtained by producing a steel whose microstructure contains 50% ferrite and 50% martensite; the martensite provides strength and the ferrite provides ductility and toughness. Design a heat treatment to produce a dual phase steel in which the composition of the martensite is 0.60% C.</a:t>
            </a:r>
          </a:p>
        </p:txBody>
      </p:sp>
      <p:sp>
        <p:nvSpPr>
          <p:cNvPr id="244739" name="Text Box 3"/>
          <p:cNvSpPr txBox="1">
            <a:spLocks noChangeArrowheads="1"/>
          </p:cNvSpPr>
          <p:nvPr/>
        </p:nvSpPr>
        <p:spPr bwMode="auto">
          <a:xfrm>
            <a:off x="509588" y="387350"/>
            <a:ext cx="7915275"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11.10                                  Design of a Heat Treatment for a                  Dual Phase Steel</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ChangeArrowheads="1"/>
          </p:cNvSpPr>
          <p:nvPr/>
        </p:nvSpPr>
        <p:spPr bwMode="auto">
          <a:xfrm>
            <a:off x="531813" y="223838"/>
            <a:ext cx="7824787" cy="242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0">
                <a:solidFill>
                  <a:schemeClr val="accent2"/>
                </a:solidFill>
              </a:rPr>
              <a:t>Example 11.10 SOLUTION</a:t>
            </a:r>
          </a:p>
          <a:p>
            <a:pPr>
              <a:spcBef>
                <a:spcPct val="50000"/>
              </a:spcBef>
            </a:pPr>
            <a:r>
              <a:rPr lang="en-US" altLang="en-US" b="0"/>
              <a:t>The heat treatment temperature is fixed by the requirement that the martensite contain 0.60% C. From the solubility line between the</a:t>
            </a:r>
            <a:r>
              <a:rPr lang="en-US" altLang="en-US" b="0">
                <a:latin typeface="AdvTmath1" charset="0"/>
              </a:rPr>
              <a:t> </a:t>
            </a:r>
            <a:r>
              <a:rPr lang="en-US" altLang="en-US" b="0">
                <a:latin typeface="AdvTgreek2" charset="0"/>
              </a:rPr>
              <a:t>γ </a:t>
            </a:r>
            <a:r>
              <a:rPr lang="en-US" altLang="en-US" b="0"/>
              <a:t>and the</a:t>
            </a:r>
            <a:r>
              <a:rPr lang="en-US" altLang="en-US" b="0">
                <a:latin typeface="AdvTmath1" charset="0"/>
              </a:rPr>
              <a:t> </a:t>
            </a:r>
            <a:r>
              <a:rPr lang="en-US" altLang="en-US" b="0">
                <a:latin typeface="AdvTgreek2" charset="0"/>
              </a:rPr>
              <a:t>α +</a:t>
            </a:r>
            <a:r>
              <a:rPr lang="en-US" altLang="en-US" b="0">
                <a:latin typeface="AdvP4C4E74" charset="0"/>
              </a:rPr>
              <a:t> </a:t>
            </a:r>
            <a:r>
              <a:rPr lang="en-US" altLang="en-US" b="0">
                <a:latin typeface="AdvTgreek2" charset="0"/>
              </a:rPr>
              <a:t>γ </a:t>
            </a:r>
            <a:r>
              <a:rPr lang="en-US" altLang="en-US" b="0"/>
              <a:t>regions, we find that 0.60% C is obtained in austenite when the temperature is about 750</a:t>
            </a:r>
            <a:r>
              <a:rPr lang="en-US" altLang="en-US" sz="2000" b="0" baseline="40000"/>
              <a:t>o</a:t>
            </a:r>
            <a:r>
              <a:rPr lang="en-US" altLang="en-US" b="0"/>
              <a:t>C. To produce 50% martensite, we need to select a steel that gives 50% austenite when the steel is held at 750</a:t>
            </a:r>
            <a:r>
              <a:rPr lang="en-US" altLang="en-US" sz="2000" b="0" baseline="40000"/>
              <a:t>o</a:t>
            </a:r>
            <a:r>
              <a:rPr lang="en-US" altLang="en-US" b="0"/>
              <a:t>C. If the carbon content of the steel is </a:t>
            </a:r>
            <a:r>
              <a:rPr lang="en-US" altLang="en-US" b="0" i="1"/>
              <a:t>x</a:t>
            </a:r>
            <a:r>
              <a:rPr lang="en-US" altLang="en-US" b="0"/>
              <a:t>, then:</a:t>
            </a:r>
          </a:p>
        </p:txBody>
      </p:sp>
      <p:graphicFrame>
        <p:nvGraphicFramePr>
          <p:cNvPr id="245763" name="Object 3"/>
          <p:cNvGraphicFramePr>
            <a:graphicFrameLocks noChangeAspect="1"/>
          </p:cNvGraphicFramePr>
          <p:nvPr/>
        </p:nvGraphicFramePr>
        <p:xfrm>
          <a:off x="923925" y="2700338"/>
          <a:ext cx="6731000" cy="820737"/>
        </p:xfrm>
        <a:graphic>
          <a:graphicData uri="http://schemas.openxmlformats.org/presentationml/2006/ole">
            <mc:AlternateContent xmlns:mc="http://schemas.openxmlformats.org/markup-compatibility/2006">
              <mc:Choice xmlns:v="urn:schemas-microsoft-com:vml" Requires="v">
                <p:oleObj spid="_x0000_s245765" name="Equation" r:id="rId3" imgW="4698720" imgH="609480" progId="Equation.3">
                  <p:embed/>
                </p:oleObj>
              </mc:Choice>
              <mc:Fallback>
                <p:oleObj name="Equation" r:id="rId3" imgW="4698720" imgH="60948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925" y="2700338"/>
                        <a:ext cx="6731000" cy="820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764" name="Rectangle 4"/>
          <p:cNvSpPr>
            <a:spLocks noChangeArrowheads="1"/>
          </p:cNvSpPr>
          <p:nvPr/>
        </p:nvSpPr>
        <p:spPr bwMode="auto">
          <a:xfrm>
            <a:off x="611188" y="3498850"/>
            <a:ext cx="7534275" cy="270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0"/>
              <a:t>Our final design is:</a:t>
            </a:r>
          </a:p>
          <a:p>
            <a:pPr>
              <a:spcBef>
                <a:spcPct val="50000"/>
              </a:spcBef>
            </a:pPr>
            <a:r>
              <a:rPr lang="en-US" altLang="en-US" b="0"/>
              <a:t>1. Select a hypoeutectoid steel containing 0.31% C.</a:t>
            </a:r>
          </a:p>
          <a:p>
            <a:pPr>
              <a:spcBef>
                <a:spcPct val="50000"/>
              </a:spcBef>
            </a:pPr>
            <a:r>
              <a:rPr lang="en-US" altLang="en-US" b="0"/>
              <a:t>2. Heat the steel to 750</a:t>
            </a:r>
            <a:r>
              <a:rPr lang="en-US" altLang="en-US" sz="2000" b="0" baseline="40000"/>
              <a:t>o</a:t>
            </a:r>
            <a:r>
              <a:rPr lang="en-US" altLang="en-US" b="0"/>
              <a:t>C and hold (perhaps for 1 h, depending on the thickness of the part) to produce a structure containing 50% ferrite and 50% austenite, with 0.60% C in the austenite.</a:t>
            </a:r>
          </a:p>
          <a:p>
            <a:pPr>
              <a:spcBef>
                <a:spcPct val="50000"/>
              </a:spcBef>
            </a:pPr>
            <a:r>
              <a:rPr lang="en-US" altLang="en-US" b="0"/>
              <a:t>3. Quench the steel to room temperature. The austenite transforms to martensite, also containing 0.60% 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3.3                                         Calculating the Packing Factor</a:t>
            </a:r>
          </a:p>
        </p:txBody>
      </p:sp>
      <p:graphicFrame>
        <p:nvGraphicFramePr>
          <p:cNvPr id="67588" name="Object 4"/>
          <p:cNvGraphicFramePr>
            <a:graphicFrameLocks noChangeAspect="1"/>
          </p:cNvGraphicFramePr>
          <p:nvPr/>
        </p:nvGraphicFramePr>
        <p:xfrm>
          <a:off x="1387475" y="3300413"/>
          <a:ext cx="5445125" cy="2847975"/>
        </p:xfrm>
        <a:graphic>
          <a:graphicData uri="http://schemas.openxmlformats.org/presentationml/2006/ole">
            <mc:AlternateContent xmlns:mc="http://schemas.openxmlformats.org/markup-compatibility/2006">
              <mc:Choice xmlns:v="urn:schemas-microsoft-com:vml" Requires="v">
                <p:oleObj spid="_x0000_s262144" name="Equation" r:id="rId3" imgW="2793960" imgH="1511280" progId="Equation.3">
                  <p:embed/>
                </p:oleObj>
              </mc:Choice>
              <mc:Fallback>
                <p:oleObj name="Equation" r:id="rId3" imgW="2793960" imgH="151128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7475" y="3300413"/>
                        <a:ext cx="5445125" cy="284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7593" name="Group 9"/>
          <p:cNvGrpSpPr>
            <a:grpSpLocks/>
          </p:cNvGrpSpPr>
          <p:nvPr/>
        </p:nvGrpSpPr>
        <p:grpSpPr bwMode="auto">
          <a:xfrm>
            <a:off x="303213" y="1374775"/>
            <a:ext cx="8399462" cy="2311400"/>
            <a:chOff x="191" y="877"/>
            <a:chExt cx="5291" cy="1456"/>
          </a:xfrm>
        </p:grpSpPr>
        <p:sp>
          <p:nvSpPr>
            <p:cNvPr id="67586" name="Text Box 2"/>
            <p:cNvSpPr txBox="1">
              <a:spLocks noChangeArrowheads="1"/>
            </p:cNvSpPr>
            <p:nvPr/>
          </p:nvSpPr>
          <p:spPr bwMode="auto">
            <a:xfrm>
              <a:off x="191" y="877"/>
              <a:ext cx="5291" cy="1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packing factor for the FCC cell.</a:t>
              </a:r>
            </a:p>
            <a:p>
              <a:pPr>
                <a:spcBef>
                  <a:spcPct val="50000"/>
                </a:spcBef>
              </a:pPr>
              <a:r>
                <a:rPr lang="en-US" altLang="en-US" sz="2000" b="0">
                  <a:solidFill>
                    <a:schemeClr val="accent2"/>
                  </a:solidFill>
                </a:rPr>
                <a:t>Example 3.3 SOLUTION</a:t>
              </a:r>
            </a:p>
            <a:p>
              <a:pPr>
                <a:spcBef>
                  <a:spcPct val="50000"/>
                </a:spcBef>
              </a:pPr>
              <a:r>
                <a:rPr lang="en-US" altLang="en-US" sz="2000" b="0"/>
                <a:t>In a FCC cell, there are four lattice points per cell; if there is one atom per lattice point, there are also four atoms per cell. The volume of one atom is 4</a:t>
              </a:r>
              <a:r>
                <a:rPr lang="en-US" altLang="en-US" sz="2000" b="0">
                  <a:cs typeface="Times New Roman" panose="02020603050405020304" pitchFamily="18" charset="0"/>
                </a:rPr>
                <a:t>π</a:t>
              </a:r>
              <a:r>
                <a:rPr lang="en-US" altLang="en-US" sz="2000" b="0" i="1"/>
                <a:t>r</a:t>
              </a:r>
              <a:r>
                <a:rPr lang="en-US" altLang="en-US" sz="2000" b="0" baseline="30000"/>
                <a:t>3</a:t>
              </a:r>
              <a:r>
                <a:rPr lang="en-US" altLang="en-US" sz="2000" b="0"/>
                <a:t>/3 and the volume of the unit cell is     .</a:t>
              </a:r>
              <a:endParaRPr lang="en-US" altLang="en-US" sz="2000" b="0" baseline="30000"/>
            </a:p>
          </p:txBody>
        </p:sp>
        <p:graphicFrame>
          <p:nvGraphicFramePr>
            <p:cNvPr id="67591" name="Object 7"/>
            <p:cNvGraphicFramePr>
              <a:graphicFrameLocks noChangeAspect="1"/>
            </p:cNvGraphicFramePr>
            <p:nvPr/>
          </p:nvGraphicFramePr>
          <p:xfrm>
            <a:off x="724" y="1977"/>
            <a:ext cx="358" cy="356"/>
          </p:xfrm>
          <a:graphic>
            <a:graphicData uri="http://schemas.openxmlformats.org/presentationml/2006/ole">
              <mc:AlternateContent xmlns:mc="http://schemas.openxmlformats.org/markup-compatibility/2006">
                <mc:Choice xmlns:v="urn:schemas-microsoft-com:vml" Requires="v">
                  <p:oleObj spid="_x0000_s262145" name="Equation" r:id="rId5" imgW="177480" imgH="253800" progId="Equation.3">
                    <p:embed/>
                  </p:oleObj>
                </mc:Choice>
                <mc:Fallback>
                  <p:oleObj name="Equation" r:id="rId5" imgW="177480" imgH="2538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4" y="1977"/>
                          <a:ext cx="358" cy="3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6786" name="Group 2"/>
          <p:cNvGrpSpPr>
            <a:grpSpLocks/>
          </p:cNvGrpSpPr>
          <p:nvPr/>
        </p:nvGrpSpPr>
        <p:grpSpPr bwMode="auto">
          <a:xfrm>
            <a:off x="609600" y="228600"/>
            <a:ext cx="7620000" cy="4756150"/>
            <a:chOff x="384" y="144"/>
            <a:chExt cx="5040" cy="2996"/>
          </a:xfrm>
        </p:grpSpPr>
        <p:pic>
          <p:nvPicPr>
            <p:cNvPr id="246787" name="Picture 3" descr="Fig 11_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144"/>
              <a:ext cx="4944" cy="2905"/>
            </a:xfrm>
            <a:prstGeom prst="rect">
              <a:avLst/>
            </a:prstGeom>
            <a:noFill/>
            <a:extLst>
              <a:ext uri="{909E8E84-426E-40DD-AFC4-6F175D3DCCD1}">
                <a14:hiddenFill xmlns:a14="http://schemas.microsoft.com/office/drawing/2010/main">
                  <a:solidFill>
                    <a:srgbClr val="FFFFFF"/>
                  </a:solidFill>
                </a14:hiddenFill>
              </a:ext>
            </a:extLst>
          </p:spPr>
        </p:pic>
        <p:sp>
          <p:nvSpPr>
            <p:cNvPr id="246788" name="Text Box 4"/>
            <p:cNvSpPr txBox="1">
              <a:spLocks noChangeArrowheads="1"/>
            </p:cNvSpPr>
            <p:nvPr/>
          </p:nvSpPr>
          <p:spPr bwMode="auto">
            <a:xfrm rot="10800000" flipV="1">
              <a:off x="2784" y="3024"/>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46789" name="Text Box 5"/>
          <p:cNvSpPr txBox="1">
            <a:spLocks noChangeArrowheads="1"/>
          </p:cNvSpPr>
          <p:nvPr/>
        </p:nvSpPr>
        <p:spPr bwMode="auto">
          <a:xfrm>
            <a:off x="415925" y="5116513"/>
            <a:ext cx="82454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11.26  The effect of carbon content on the hardness of martensite in steels.</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575" y="1317625"/>
            <a:ext cx="7294563" cy="316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7811" name="Rectangle 3"/>
          <p:cNvSpPr>
            <a:spLocks noChangeArrowheads="1"/>
          </p:cNvSpPr>
          <p:nvPr/>
        </p:nvSpPr>
        <p:spPr bwMode="auto">
          <a:xfrm>
            <a:off x="931863" y="4573588"/>
            <a:ext cx="7272337"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11.27 (a) Lath martensite in low-carbon steel (</a:t>
            </a:r>
            <a:r>
              <a:rPr lang="en-US" altLang="en-US">
                <a:sym typeface="Symbol" panose="05050102010706020507" pitchFamily="18" charset="2"/>
              </a:rPr>
              <a:t></a:t>
            </a:r>
            <a:r>
              <a:rPr lang="en-US" altLang="en-US"/>
              <a:t> 80). (b) Plate martensite in high-carbon steel         (</a:t>
            </a:r>
            <a:r>
              <a:rPr lang="en-US" altLang="en-US">
                <a:sym typeface="Symbol" panose="05050102010706020507" pitchFamily="18" charset="2"/>
              </a:rPr>
              <a:t></a:t>
            </a:r>
            <a:r>
              <a:rPr lang="en-US" altLang="en-US"/>
              <a:t> 400). (</a:t>
            </a:r>
            <a:r>
              <a:rPr lang="en-US" altLang="en-US" i="1"/>
              <a:t>From</a:t>
            </a:r>
            <a:r>
              <a:rPr lang="en-US" altLang="en-US"/>
              <a:t> ASM Handbook, </a:t>
            </a:r>
            <a:r>
              <a:rPr lang="en-US" altLang="en-US" i="1"/>
              <a:t>Vol. 8, (1973), ASM International, Materials Park, OH 44073</a:t>
            </a:r>
            <a:r>
              <a:rPr lang="en-US" altLang="en-US"/>
              <a:t>.)</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8834" name="Group 2"/>
          <p:cNvGrpSpPr>
            <a:grpSpLocks/>
          </p:cNvGrpSpPr>
          <p:nvPr/>
        </p:nvGrpSpPr>
        <p:grpSpPr bwMode="auto">
          <a:xfrm>
            <a:off x="255588" y="219075"/>
            <a:ext cx="5180012" cy="5945188"/>
            <a:chOff x="241" y="143"/>
            <a:chExt cx="3551" cy="3745"/>
          </a:xfrm>
        </p:grpSpPr>
        <p:pic>
          <p:nvPicPr>
            <p:cNvPr id="248835" name="Picture 3" descr="Fig 11_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 y="240"/>
              <a:ext cx="3471" cy="3648"/>
            </a:xfrm>
            <a:prstGeom prst="rect">
              <a:avLst/>
            </a:prstGeom>
            <a:noFill/>
            <a:extLst>
              <a:ext uri="{909E8E84-426E-40DD-AFC4-6F175D3DCCD1}">
                <a14:hiddenFill xmlns:a14="http://schemas.microsoft.com/office/drawing/2010/main">
                  <a:solidFill>
                    <a:srgbClr val="FFFFFF"/>
                  </a:solidFill>
                </a14:hiddenFill>
              </a:ext>
            </a:extLst>
          </p:spPr>
        </p:pic>
        <p:sp>
          <p:nvSpPr>
            <p:cNvPr id="248836" name="Text Box 4"/>
            <p:cNvSpPr txBox="1">
              <a:spLocks noChangeArrowheads="1"/>
            </p:cNvSpPr>
            <p:nvPr/>
          </p:nvSpPr>
          <p:spPr bwMode="auto">
            <a:xfrm rot="-5400000">
              <a:off x="-1137" y="1521"/>
              <a:ext cx="2881" cy="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48837" name="Text Box 5"/>
          <p:cNvSpPr txBox="1">
            <a:spLocks noChangeArrowheads="1"/>
          </p:cNvSpPr>
          <p:nvPr/>
        </p:nvSpPr>
        <p:spPr bwMode="auto">
          <a:xfrm>
            <a:off x="5495925" y="2924175"/>
            <a:ext cx="32162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11.28  Effect of tempering temperature on the properties of and eutectoid steel.</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7413" y="642938"/>
            <a:ext cx="4575175" cy="356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9859" name="Rectangle 3"/>
          <p:cNvSpPr>
            <a:spLocks noChangeArrowheads="1"/>
          </p:cNvSpPr>
          <p:nvPr/>
        </p:nvSpPr>
        <p:spPr bwMode="auto">
          <a:xfrm>
            <a:off x="2109788" y="4343400"/>
            <a:ext cx="4572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11.29 Tempered martensite in steel (</a:t>
            </a:r>
            <a:r>
              <a:rPr lang="en-US" altLang="en-US">
                <a:sym typeface="Symbol" panose="05050102010706020507" pitchFamily="18" charset="2"/>
              </a:rPr>
              <a:t></a:t>
            </a:r>
            <a:r>
              <a:rPr lang="en-US" altLang="en-US"/>
              <a:t> 500). (</a:t>
            </a:r>
            <a:r>
              <a:rPr lang="en-US" altLang="en-US" i="1"/>
              <a:t>From</a:t>
            </a:r>
            <a:r>
              <a:rPr lang="en-US" altLang="en-US"/>
              <a:t> ASM Handbook, </a:t>
            </a:r>
            <a:r>
              <a:rPr lang="en-US" altLang="en-US" i="1"/>
              <a:t>Vol. 9, Metallography and Microstructure (1985), ASM International Materials Park, OH 44073</a:t>
            </a:r>
            <a:r>
              <a:rPr lang="en-US" altLang="en-US"/>
              <a:t>.)</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ChangeArrowheads="1"/>
          </p:cNvSpPr>
          <p:nvPr/>
        </p:nvSpPr>
        <p:spPr bwMode="auto">
          <a:xfrm>
            <a:off x="490538" y="2268538"/>
            <a:ext cx="8008937" cy="295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Shape-memory effect</a:t>
            </a:r>
            <a:r>
              <a:rPr lang="en-US" altLang="en-US" sz="2000" b="0">
                <a:latin typeface="Verdana" panose="020B0604030504040204" pitchFamily="34" charset="0"/>
              </a:rPr>
              <a:t> -The ability of certain materials to develop microstructures that, after being deformed, can return the material to its initial shape when heated (e.g. Ni-Ti alloys).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Smart materials</a:t>
            </a:r>
            <a:r>
              <a:rPr lang="en-US" altLang="en-US" sz="2000" b="0">
                <a:latin typeface="Verdana" panose="020B0604030504040204" pitchFamily="34" charset="0"/>
              </a:rPr>
              <a:t> - Materials that can sense an external stimulus (e.g., stress, pressure, temperature change, magnetic field, etc.) and initiate a response. Passively smart materials can sense external stimulus, actively smart materials have sensing and actuation capabilities.</a:t>
            </a:r>
          </a:p>
        </p:txBody>
      </p:sp>
      <p:sp>
        <p:nvSpPr>
          <p:cNvPr id="250883" name="Text Box 3"/>
          <p:cNvSpPr txBox="1">
            <a:spLocks noChangeArrowheads="1"/>
          </p:cNvSpPr>
          <p:nvPr/>
        </p:nvSpPr>
        <p:spPr bwMode="auto">
          <a:xfrm>
            <a:off x="822325" y="693738"/>
            <a:ext cx="72802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solidFill>
                  <a:schemeClr val="tx2"/>
                </a:solidFill>
              </a:rPr>
              <a:t>Section 11.12                            The Shape-Memory Alloys (SMAs)</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Text Box 2"/>
          <p:cNvSpPr txBox="1">
            <a:spLocks noChangeArrowheads="1"/>
          </p:cNvSpPr>
          <p:nvPr/>
        </p:nvSpPr>
        <p:spPr bwMode="auto">
          <a:xfrm>
            <a:off x="700088" y="1341438"/>
            <a:ext cx="73755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At times, you need to join titanium tubing in the field. Design a method for doing this quickly.</a:t>
            </a:r>
          </a:p>
        </p:txBody>
      </p:sp>
      <p:sp>
        <p:nvSpPr>
          <p:cNvPr id="251907" name="Text Box 3"/>
          <p:cNvSpPr txBox="1">
            <a:spLocks noChangeArrowheads="1"/>
          </p:cNvSpPr>
          <p:nvPr/>
        </p:nvSpPr>
        <p:spPr bwMode="auto">
          <a:xfrm>
            <a:off x="509588" y="387350"/>
            <a:ext cx="7915275"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11.11                                 Design of a Coupling for Tubing</a:t>
            </a:r>
          </a:p>
        </p:txBody>
      </p:sp>
      <p:grpSp>
        <p:nvGrpSpPr>
          <p:cNvPr id="251908" name="Group 4"/>
          <p:cNvGrpSpPr>
            <a:grpSpLocks/>
          </p:cNvGrpSpPr>
          <p:nvPr/>
        </p:nvGrpSpPr>
        <p:grpSpPr bwMode="auto">
          <a:xfrm>
            <a:off x="125413" y="2552700"/>
            <a:ext cx="6564312" cy="3621088"/>
            <a:chOff x="288" y="432"/>
            <a:chExt cx="5275" cy="2442"/>
          </a:xfrm>
        </p:grpSpPr>
        <p:pic>
          <p:nvPicPr>
            <p:cNvPr id="251909" name="Picture 5" descr="Fig 11_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432"/>
              <a:ext cx="5184" cy="2295"/>
            </a:xfrm>
            <a:prstGeom prst="rect">
              <a:avLst/>
            </a:prstGeom>
            <a:noFill/>
            <a:extLst>
              <a:ext uri="{909E8E84-426E-40DD-AFC4-6F175D3DCCD1}">
                <a14:hiddenFill xmlns:a14="http://schemas.microsoft.com/office/drawing/2010/main">
                  <a:solidFill>
                    <a:srgbClr val="FFFFFF"/>
                  </a:solidFill>
                </a14:hiddenFill>
              </a:ext>
            </a:extLst>
          </p:spPr>
        </p:pic>
        <p:sp>
          <p:nvSpPr>
            <p:cNvPr id="251910" name="Text Box 6"/>
            <p:cNvSpPr txBox="1">
              <a:spLocks noChangeArrowheads="1"/>
            </p:cNvSpPr>
            <p:nvPr/>
          </p:nvSpPr>
          <p:spPr bwMode="auto">
            <a:xfrm rot="10800000" flipV="1">
              <a:off x="2922" y="2688"/>
              <a:ext cx="2641" cy="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51911" name="Text Box 7"/>
          <p:cNvSpPr txBox="1">
            <a:spLocks noChangeArrowheads="1"/>
          </p:cNvSpPr>
          <p:nvPr/>
        </p:nvSpPr>
        <p:spPr bwMode="auto">
          <a:xfrm>
            <a:off x="6600825" y="2214563"/>
            <a:ext cx="2543175" cy="400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a:t>Figure 11.30  Use of memory alloys for coupling tubing: A memory alloy coupling is expanded (a) so it fits over the tubing (b). When the coupling is reheated, it shrinks back to its original diameter (c), squeezing the tubing for a tight fit (for Example 11.11).</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Text Box 2"/>
          <p:cNvSpPr txBox="1">
            <a:spLocks noChangeArrowheads="1"/>
          </p:cNvSpPr>
          <p:nvPr/>
        </p:nvSpPr>
        <p:spPr bwMode="auto">
          <a:xfrm>
            <a:off x="641350" y="579438"/>
            <a:ext cx="7375525"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11.11 SOLUTION</a:t>
            </a:r>
          </a:p>
          <a:p>
            <a:pPr>
              <a:spcBef>
                <a:spcPct val="50000"/>
              </a:spcBef>
            </a:pPr>
            <a:r>
              <a:rPr lang="en-US" altLang="en-US" sz="2000" b="0"/>
              <a:t>	We can take advantage of the shape-memory effect for this application (Figure 11.30). Ahead of time, we can set a Ni-Ti coupling into a small diameter, then deform it into a larger diameter in the martensitic state. In the field, the coupling, which is in the martensitic state, is slipped over the tubing and heated above Af (at a low enough temperature so that the titanium tubing is not contaminated). The coupling contracts back to its predetermined shape as a result of the shape-memory effect, producing a strong mechanical bond to join the tubes.</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Text Box 2"/>
          <p:cNvSpPr txBox="1">
            <a:spLocks noChangeArrowheads="1"/>
          </p:cNvSpPr>
          <p:nvPr/>
        </p:nvSpPr>
        <p:spPr bwMode="auto">
          <a:xfrm>
            <a:off x="539750" y="1900238"/>
            <a:ext cx="8027988"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Close to a half million people in the world have coronary stents. These are mostly made from 316 stainless steel, but some are made from platinum. How would you go about designing a material for making a cardiovascular stent?[15] A conventional stent is essentially a slotted tube that is inserted into an artery. This procedure is typically done by doctors after a procedure known as an angioplasty is conducted.</a:t>
            </a:r>
          </a:p>
        </p:txBody>
      </p:sp>
      <p:sp>
        <p:nvSpPr>
          <p:cNvPr id="253955" name="Text Box 3"/>
          <p:cNvSpPr txBox="1">
            <a:spLocks noChangeArrowheads="1"/>
          </p:cNvSpPr>
          <p:nvPr/>
        </p:nvSpPr>
        <p:spPr bwMode="auto">
          <a:xfrm>
            <a:off x="433388" y="430213"/>
            <a:ext cx="7915275"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sz="2800" b="0">
                <a:solidFill>
                  <a:srgbClr val="0066FF"/>
                </a:solidFill>
              </a:rPr>
              <a:t>Example 11.12                                   Selection of Material for a Self-Expandable Cardiovascular Stent</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ChangeArrowheads="1"/>
          </p:cNvSpPr>
          <p:nvPr/>
        </p:nvSpPr>
        <p:spPr bwMode="auto">
          <a:xfrm>
            <a:off x="588963" y="571500"/>
            <a:ext cx="7923212"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11.12 SOLUTION</a:t>
            </a:r>
          </a:p>
          <a:p>
            <a:endParaRPr lang="en-US" altLang="en-US" sz="2000" b="0">
              <a:solidFill>
                <a:schemeClr val="accent2"/>
              </a:solidFill>
            </a:endParaRPr>
          </a:p>
          <a:p>
            <a:r>
              <a:rPr lang="en-US" altLang="en-US" sz="2000" b="0"/>
              <a:t>We can consider using Ni-Ti shape-memory alloys. Currently, the cardiovascular stents are made mostly from 316 stainless steel.</a:t>
            </a:r>
          </a:p>
          <a:p>
            <a:r>
              <a:rPr lang="en-US" altLang="en-US" sz="2000" b="0"/>
              <a:t>	A number of issues such as the use of a nonmagnetic material, biocompatibility, corrosion resistance, mechanical properties, and durability must be considered carefully, especially for biomedical applications. Most likely, the cost of the material or stent would also play a small part in the total cost of the procedure.</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02" name="Group 2"/>
          <p:cNvGrpSpPr>
            <a:grpSpLocks/>
          </p:cNvGrpSpPr>
          <p:nvPr/>
        </p:nvGrpSpPr>
        <p:grpSpPr bwMode="auto">
          <a:xfrm>
            <a:off x="609600" y="390525"/>
            <a:ext cx="7527925" cy="4441825"/>
            <a:chOff x="384" y="246"/>
            <a:chExt cx="4992" cy="2798"/>
          </a:xfrm>
        </p:grpSpPr>
        <p:pic>
          <p:nvPicPr>
            <p:cNvPr id="256003" name="Picture 3" descr="Fig 11_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46"/>
              <a:ext cx="4992" cy="2730"/>
            </a:xfrm>
            <a:prstGeom prst="rect">
              <a:avLst/>
            </a:prstGeom>
            <a:noFill/>
            <a:extLst>
              <a:ext uri="{909E8E84-426E-40DD-AFC4-6F175D3DCCD1}">
                <a14:hiddenFill xmlns:a14="http://schemas.microsoft.com/office/drawing/2010/main">
                  <a:solidFill>
                    <a:srgbClr val="FFFFFF"/>
                  </a:solidFill>
                </a14:hiddenFill>
              </a:ext>
            </a:extLst>
          </p:spPr>
        </p:pic>
        <p:sp>
          <p:nvSpPr>
            <p:cNvPr id="256004" name="Text Box 4"/>
            <p:cNvSpPr txBox="1">
              <a:spLocks noChangeArrowheads="1"/>
            </p:cNvSpPr>
            <p:nvPr/>
          </p:nvSpPr>
          <p:spPr bwMode="auto">
            <a:xfrm rot="10800000" flipV="1">
              <a:off x="2640" y="2928"/>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56005" name="Text Box 5"/>
          <p:cNvSpPr txBox="1">
            <a:spLocks noChangeArrowheads="1"/>
          </p:cNvSpPr>
          <p:nvPr/>
        </p:nvSpPr>
        <p:spPr bwMode="auto">
          <a:xfrm>
            <a:off x="479425" y="5026025"/>
            <a:ext cx="80930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11.31  The effect of temperature on the crystallization of polypropylene (for Problems 11.2, 11.4, and 11.106).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 Box 3"/>
          <p:cNvSpPr txBox="1">
            <a:spLocks noChangeArrowheads="1"/>
          </p:cNvSpPr>
          <p:nvPr/>
        </p:nvSpPr>
        <p:spPr bwMode="auto">
          <a:xfrm>
            <a:off x="576263" y="1190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3.4                                      Determining the Density of BCC Iron</a:t>
            </a:r>
          </a:p>
        </p:txBody>
      </p:sp>
      <p:grpSp>
        <p:nvGrpSpPr>
          <p:cNvPr id="68614" name="Group 6"/>
          <p:cNvGrpSpPr>
            <a:grpSpLocks/>
          </p:cNvGrpSpPr>
          <p:nvPr/>
        </p:nvGrpSpPr>
        <p:grpSpPr bwMode="auto">
          <a:xfrm>
            <a:off x="735013" y="1020763"/>
            <a:ext cx="8043862" cy="3292475"/>
            <a:chOff x="463" y="643"/>
            <a:chExt cx="5067" cy="2074"/>
          </a:xfrm>
        </p:grpSpPr>
        <p:sp>
          <p:nvSpPr>
            <p:cNvPr id="68610" name="Text Box 2"/>
            <p:cNvSpPr txBox="1">
              <a:spLocks noChangeArrowheads="1"/>
            </p:cNvSpPr>
            <p:nvPr/>
          </p:nvSpPr>
          <p:spPr bwMode="auto">
            <a:xfrm>
              <a:off x="463" y="643"/>
              <a:ext cx="5067" cy="2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density of BCC iron, which has a lattice parameter of 0.2866 nm.</a:t>
              </a:r>
            </a:p>
            <a:p>
              <a:pPr>
                <a:spcBef>
                  <a:spcPct val="50000"/>
                </a:spcBef>
              </a:pPr>
              <a:r>
                <a:rPr lang="en-US" altLang="en-US" sz="2000" b="0">
                  <a:solidFill>
                    <a:schemeClr val="accent2"/>
                  </a:solidFill>
                </a:rPr>
                <a:t>Example 3.4 SOLUTION</a:t>
              </a:r>
              <a:endParaRPr lang="en-US" altLang="en-US" sz="2000" b="0"/>
            </a:p>
            <a:p>
              <a:pPr>
                <a:spcBef>
                  <a:spcPct val="50000"/>
                </a:spcBef>
              </a:pPr>
              <a:r>
                <a:rPr lang="en-US" altLang="en-US" sz="2000" b="0"/>
                <a:t>Atoms/cell = 2, a</a:t>
              </a:r>
              <a:r>
                <a:rPr lang="en-US" altLang="en-US" sz="2000" b="0" baseline="-25000"/>
                <a:t>0</a:t>
              </a:r>
              <a:r>
                <a:rPr lang="en-US" altLang="en-US" sz="2000" b="0"/>
                <a:t> = 0.2866 nm = 2.866 </a:t>
              </a:r>
              <a:r>
                <a:rPr lang="en-US" altLang="en-US" sz="2000">
                  <a:sym typeface="Symbol" panose="05050102010706020507" pitchFamily="18" charset="2"/>
                </a:rPr>
                <a:t></a:t>
              </a:r>
              <a:r>
                <a:rPr lang="en-US" altLang="en-US" sz="2000" b="0"/>
                <a:t> 10</a:t>
              </a:r>
              <a:r>
                <a:rPr lang="en-US" altLang="en-US" sz="2000" b="0" baseline="30000"/>
                <a:t>-8</a:t>
              </a:r>
              <a:r>
                <a:rPr lang="en-US" altLang="en-US" sz="2000" b="0"/>
                <a:t> cm</a:t>
              </a:r>
            </a:p>
            <a:p>
              <a:pPr>
                <a:spcBef>
                  <a:spcPct val="50000"/>
                </a:spcBef>
              </a:pPr>
              <a:r>
                <a:rPr lang="en-US" altLang="en-US" sz="2000" b="0"/>
                <a:t>Atomic mass = 55.847 g/mol</a:t>
              </a:r>
            </a:p>
            <a:p>
              <a:pPr>
                <a:spcBef>
                  <a:spcPct val="50000"/>
                </a:spcBef>
              </a:pPr>
              <a:r>
                <a:rPr lang="en-US" altLang="en-US" sz="2000" b="0"/>
                <a:t>Volume of unit cell =    = (2.866 </a:t>
              </a:r>
              <a:r>
                <a:rPr lang="en-US" altLang="en-US" sz="2000">
                  <a:sym typeface="Symbol" panose="05050102010706020507" pitchFamily="18" charset="2"/>
                </a:rPr>
                <a:t></a:t>
              </a:r>
              <a:r>
                <a:rPr lang="en-US" altLang="en-US" sz="2000" b="0"/>
                <a:t> 10</a:t>
              </a:r>
              <a:r>
                <a:rPr lang="en-US" altLang="en-US" sz="2000" b="0" baseline="30000"/>
                <a:t>-8</a:t>
              </a:r>
              <a:r>
                <a:rPr lang="en-US" altLang="en-US" sz="2000" b="0"/>
                <a:t> cm)</a:t>
              </a:r>
              <a:r>
                <a:rPr lang="en-US" altLang="en-US" sz="2000" b="0" baseline="30000"/>
                <a:t>3 </a:t>
              </a:r>
              <a:r>
                <a:rPr lang="en-US" altLang="en-US" sz="2000" b="0"/>
                <a:t>= 23.54 </a:t>
              </a:r>
              <a:r>
                <a:rPr lang="en-US" altLang="en-US" sz="2000">
                  <a:sym typeface="Symbol" panose="05050102010706020507" pitchFamily="18" charset="2"/>
                </a:rPr>
                <a:t></a:t>
              </a:r>
              <a:r>
                <a:rPr lang="en-US" altLang="en-US" sz="2000" b="0"/>
                <a:t> 10</a:t>
              </a:r>
              <a:r>
                <a:rPr lang="en-US" altLang="en-US" sz="2000" b="0" baseline="30000"/>
                <a:t>-24</a:t>
              </a:r>
              <a:r>
                <a:rPr lang="en-US" altLang="en-US" sz="2000" b="0"/>
                <a:t> cm</a:t>
              </a:r>
              <a:r>
                <a:rPr lang="en-US" altLang="en-US" sz="2000" b="0" baseline="30000"/>
                <a:t>3</a:t>
              </a:r>
              <a:r>
                <a:rPr lang="en-US" altLang="en-US" sz="2000" b="0"/>
                <a:t>/cell</a:t>
              </a:r>
            </a:p>
            <a:p>
              <a:pPr>
                <a:spcBef>
                  <a:spcPct val="50000"/>
                </a:spcBef>
              </a:pPr>
              <a:r>
                <a:rPr lang="en-US" altLang="en-US" sz="2000" b="0"/>
                <a:t>Avogadro’s number </a:t>
              </a:r>
              <a:r>
                <a:rPr lang="en-US" altLang="en-US" sz="2000" b="0" i="1"/>
                <a:t>N</a:t>
              </a:r>
              <a:r>
                <a:rPr lang="en-US" altLang="en-US" sz="2000" b="0" i="1" baseline="-25000"/>
                <a:t>A</a:t>
              </a:r>
              <a:r>
                <a:rPr lang="en-US" altLang="en-US" sz="2000" b="0"/>
                <a:t> = 6.02 </a:t>
              </a:r>
              <a:r>
                <a:rPr lang="en-US" altLang="en-US" sz="2000">
                  <a:sym typeface="Symbol" panose="05050102010706020507" pitchFamily="18" charset="2"/>
                </a:rPr>
                <a:t></a:t>
              </a:r>
              <a:r>
                <a:rPr lang="en-US" altLang="en-US" sz="2000" b="0"/>
                <a:t> 10</a:t>
              </a:r>
              <a:r>
                <a:rPr lang="en-US" altLang="en-US" sz="2000" b="0" baseline="30000"/>
                <a:t>23</a:t>
              </a:r>
              <a:r>
                <a:rPr lang="en-US" altLang="en-US" sz="2000" b="0"/>
                <a:t> atoms/mol</a:t>
              </a:r>
            </a:p>
          </p:txBody>
        </p:sp>
        <p:graphicFrame>
          <p:nvGraphicFramePr>
            <p:cNvPr id="68612" name="Object 4"/>
            <p:cNvGraphicFramePr>
              <a:graphicFrameLocks noChangeAspect="1"/>
            </p:cNvGraphicFramePr>
            <p:nvPr/>
          </p:nvGraphicFramePr>
          <p:xfrm>
            <a:off x="2206" y="1929"/>
            <a:ext cx="358" cy="356"/>
          </p:xfrm>
          <a:graphic>
            <a:graphicData uri="http://schemas.openxmlformats.org/presentationml/2006/ole">
              <mc:AlternateContent xmlns:mc="http://schemas.openxmlformats.org/markup-compatibility/2006">
                <mc:Choice xmlns:v="urn:schemas-microsoft-com:vml" Requires="v">
                  <p:oleObj spid="_x0000_s263168" name="Equation" r:id="rId3" imgW="177480" imgH="253800" progId="Equation.3">
                    <p:embed/>
                  </p:oleObj>
                </mc:Choice>
                <mc:Fallback>
                  <p:oleObj name="Equation" r:id="rId3" imgW="177480" imgH="2538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6" y="1929"/>
                          <a:ext cx="358" cy="3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68613" name="Object 5"/>
          <p:cNvGraphicFramePr>
            <a:graphicFrameLocks noChangeAspect="1"/>
          </p:cNvGraphicFramePr>
          <p:nvPr/>
        </p:nvGraphicFramePr>
        <p:xfrm>
          <a:off x="862013" y="4441825"/>
          <a:ext cx="7004050" cy="1660525"/>
        </p:xfrm>
        <a:graphic>
          <a:graphicData uri="http://schemas.openxmlformats.org/presentationml/2006/ole">
            <mc:AlternateContent xmlns:mc="http://schemas.openxmlformats.org/markup-compatibility/2006">
              <mc:Choice xmlns:v="urn:schemas-microsoft-com:vml" Requires="v">
                <p:oleObj spid="_x0000_s263169" name="Equation" r:id="rId5" imgW="3606480" imgH="863280" progId="Equation.3">
                  <p:embed/>
                </p:oleObj>
              </mc:Choice>
              <mc:Fallback>
                <p:oleObj name="Equation" r:id="rId5" imgW="3606480" imgH="86328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013" y="4441825"/>
                        <a:ext cx="7004050" cy="1660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7026" name="Group 2"/>
          <p:cNvGrpSpPr>
            <a:grpSpLocks/>
          </p:cNvGrpSpPr>
          <p:nvPr/>
        </p:nvGrpSpPr>
        <p:grpSpPr bwMode="auto">
          <a:xfrm>
            <a:off x="914400" y="577850"/>
            <a:ext cx="7315200" cy="4375150"/>
            <a:chOff x="576" y="144"/>
            <a:chExt cx="4608" cy="2756"/>
          </a:xfrm>
        </p:grpSpPr>
        <p:pic>
          <p:nvPicPr>
            <p:cNvPr id="257027" name="Picture 3" descr="Fig 11_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 y="144"/>
              <a:ext cx="4560" cy="2651"/>
            </a:xfrm>
            <a:prstGeom prst="rect">
              <a:avLst/>
            </a:prstGeom>
            <a:noFill/>
            <a:extLst>
              <a:ext uri="{909E8E84-426E-40DD-AFC4-6F175D3DCCD1}">
                <a14:hiddenFill xmlns:a14="http://schemas.microsoft.com/office/drawing/2010/main">
                  <a:solidFill>
                    <a:srgbClr val="FFFFFF"/>
                  </a:solidFill>
                </a14:hiddenFill>
              </a:ext>
            </a:extLst>
          </p:spPr>
        </p:pic>
        <p:sp>
          <p:nvSpPr>
            <p:cNvPr id="257028" name="Text Box 4"/>
            <p:cNvSpPr txBox="1">
              <a:spLocks noChangeArrowheads="1"/>
            </p:cNvSpPr>
            <p:nvPr/>
          </p:nvSpPr>
          <p:spPr bwMode="auto">
            <a:xfrm rot="10800000" flipV="1">
              <a:off x="2544" y="2784"/>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57029" name="Text Box 5"/>
          <p:cNvSpPr txBox="1">
            <a:spLocks noChangeArrowheads="1"/>
          </p:cNvSpPr>
          <p:nvPr/>
        </p:nvSpPr>
        <p:spPr bwMode="auto">
          <a:xfrm>
            <a:off x="858838" y="5108575"/>
            <a:ext cx="7410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11.32  Hypothetical phase diagram (for Problem 11.38).</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8050" name="Group 2"/>
          <p:cNvGrpSpPr>
            <a:grpSpLocks/>
          </p:cNvGrpSpPr>
          <p:nvPr/>
        </p:nvGrpSpPr>
        <p:grpSpPr bwMode="auto">
          <a:xfrm>
            <a:off x="457200" y="457200"/>
            <a:ext cx="5408613" cy="5715000"/>
            <a:chOff x="288" y="288"/>
            <a:chExt cx="3407" cy="3600"/>
          </a:xfrm>
        </p:grpSpPr>
        <p:pic>
          <p:nvPicPr>
            <p:cNvPr id="258051" name="Picture 3" descr="Fig 11_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336"/>
              <a:ext cx="3311" cy="3552"/>
            </a:xfrm>
            <a:prstGeom prst="rect">
              <a:avLst/>
            </a:prstGeom>
            <a:noFill/>
            <a:extLst>
              <a:ext uri="{909E8E84-426E-40DD-AFC4-6F175D3DCCD1}">
                <a14:hiddenFill xmlns:a14="http://schemas.microsoft.com/office/drawing/2010/main">
                  <a:solidFill>
                    <a:srgbClr val="FFFFFF"/>
                  </a:solidFill>
                </a14:hiddenFill>
              </a:ext>
            </a:extLst>
          </p:spPr>
        </p:pic>
        <p:sp>
          <p:nvSpPr>
            <p:cNvPr id="258052" name="Text Box 4"/>
            <p:cNvSpPr txBox="1">
              <a:spLocks noChangeArrowheads="1"/>
            </p:cNvSpPr>
            <p:nvPr/>
          </p:nvSpPr>
          <p:spPr bwMode="auto">
            <a:xfrm rot="-5400000">
              <a:off x="-1095" y="1671"/>
              <a:ext cx="288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58053" name="Text Box 5"/>
          <p:cNvSpPr txBox="1">
            <a:spLocks noChangeArrowheads="1"/>
          </p:cNvSpPr>
          <p:nvPr/>
        </p:nvSpPr>
        <p:spPr bwMode="auto">
          <a:xfrm>
            <a:off x="5918200" y="1630363"/>
            <a:ext cx="2835275"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11.33  The Zr0</a:t>
            </a:r>
            <a:r>
              <a:rPr lang="en-US" altLang="en-US" baseline="-20000"/>
              <a:t>2</a:t>
            </a:r>
            <a:r>
              <a:rPr lang="en-US" altLang="en-US"/>
              <a:t>-Ca0 phase diagram. A polymorphic phase transformation occurs for pure Zr0</a:t>
            </a:r>
            <a:r>
              <a:rPr lang="en-US" altLang="en-US" baseline="-25000"/>
              <a:t>2</a:t>
            </a:r>
            <a:r>
              <a:rPr lang="en-US" altLang="en-US"/>
              <a:t>.  Adding 16 to 26% Ca0 produces a single cubic zirconia phase at all temperatures (for Problem 11.62).</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9074" name="Group 2"/>
          <p:cNvGrpSpPr>
            <a:grpSpLocks/>
          </p:cNvGrpSpPr>
          <p:nvPr/>
        </p:nvGrpSpPr>
        <p:grpSpPr bwMode="auto">
          <a:xfrm>
            <a:off x="458788" y="120650"/>
            <a:ext cx="5943600" cy="6053138"/>
            <a:chOff x="240" y="96"/>
            <a:chExt cx="3744" cy="3936"/>
          </a:xfrm>
        </p:grpSpPr>
        <p:pic>
          <p:nvPicPr>
            <p:cNvPr id="259075" name="Picture 3" descr="Fig 11_34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92"/>
              <a:ext cx="3648" cy="3840"/>
            </a:xfrm>
            <a:prstGeom prst="rect">
              <a:avLst/>
            </a:prstGeom>
            <a:noFill/>
            <a:extLst>
              <a:ext uri="{909E8E84-426E-40DD-AFC4-6F175D3DCCD1}">
                <a14:hiddenFill xmlns:a14="http://schemas.microsoft.com/office/drawing/2010/main">
                  <a:solidFill>
                    <a:srgbClr val="FFFFFF"/>
                  </a:solidFill>
                </a14:hiddenFill>
              </a:ext>
            </a:extLst>
          </p:spPr>
        </p:pic>
        <p:sp>
          <p:nvSpPr>
            <p:cNvPr id="259076" name="Text Box 4"/>
            <p:cNvSpPr txBox="1">
              <a:spLocks noChangeArrowheads="1"/>
            </p:cNvSpPr>
            <p:nvPr/>
          </p:nvSpPr>
          <p:spPr bwMode="auto">
            <a:xfrm rot="-5400000">
              <a:off x="-1143" y="1479"/>
              <a:ext cx="288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59077" name="Text Box 5"/>
          <p:cNvSpPr txBox="1">
            <a:spLocks noChangeArrowheads="1"/>
          </p:cNvSpPr>
          <p:nvPr/>
        </p:nvSpPr>
        <p:spPr bwMode="auto">
          <a:xfrm>
            <a:off x="6461125" y="2012950"/>
            <a:ext cx="2682875"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11.34  Binary phase diagrams for the (a) copper-zinc, (b) copper-tin, (c) copper-aluminum, and (d) copper-berrylium systems (for Problems 11.16 and 11.62).</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0098" name="Group 2"/>
          <p:cNvGrpSpPr>
            <a:grpSpLocks/>
          </p:cNvGrpSpPr>
          <p:nvPr/>
        </p:nvGrpSpPr>
        <p:grpSpPr bwMode="auto">
          <a:xfrm>
            <a:off x="625475" y="728663"/>
            <a:ext cx="7569200" cy="4375150"/>
            <a:chOff x="384" y="192"/>
            <a:chExt cx="4944" cy="2756"/>
          </a:xfrm>
        </p:grpSpPr>
        <p:pic>
          <p:nvPicPr>
            <p:cNvPr id="260099" name="Picture 3" descr="Fig 11_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192"/>
              <a:ext cx="4944" cy="2688"/>
            </a:xfrm>
            <a:prstGeom prst="rect">
              <a:avLst/>
            </a:prstGeom>
            <a:noFill/>
            <a:extLst>
              <a:ext uri="{909E8E84-426E-40DD-AFC4-6F175D3DCCD1}">
                <a14:hiddenFill xmlns:a14="http://schemas.microsoft.com/office/drawing/2010/main">
                  <a:solidFill>
                    <a:srgbClr val="FFFFFF"/>
                  </a:solidFill>
                </a14:hiddenFill>
              </a:ext>
            </a:extLst>
          </p:spPr>
        </p:pic>
        <p:sp>
          <p:nvSpPr>
            <p:cNvPr id="260100" name="Text Box 4"/>
            <p:cNvSpPr txBox="1">
              <a:spLocks noChangeArrowheads="1"/>
            </p:cNvSpPr>
            <p:nvPr/>
          </p:nvSpPr>
          <p:spPr bwMode="auto">
            <a:xfrm rot="10800000" flipV="1">
              <a:off x="2688" y="2832"/>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60101" name="Text Box 5"/>
          <p:cNvSpPr txBox="1">
            <a:spLocks noChangeArrowheads="1"/>
          </p:cNvSpPr>
          <p:nvPr/>
        </p:nvSpPr>
        <p:spPr bwMode="auto">
          <a:xfrm>
            <a:off x="568325" y="5302250"/>
            <a:ext cx="7940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11.35  The eutectoid portion of the Fe-Fe</a:t>
            </a:r>
            <a:r>
              <a:rPr lang="en-US" altLang="en-US" baseline="-15000"/>
              <a:t>3</a:t>
            </a:r>
            <a:r>
              <a:rPr lang="en-US" altLang="en-US"/>
              <a:t>C phase diagram (for Problems 11.78, 11.86, 11.87, and 11.88)</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1122" name="Group 2"/>
          <p:cNvGrpSpPr>
            <a:grpSpLocks/>
          </p:cNvGrpSpPr>
          <p:nvPr/>
        </p:nvGrpSpPr>
        <p:grpSpPr bwMode="auto">
          <a:xfrm>
            <a:off x="609600" y="501650"/>
            <a:ext cx="7612063" cy="4451350"/>
            <a:chOff x="384" y="192"/>
            <a:chExt cx="4944" cy="2804"/>
          </a:xfrm>
        </p:grpSpPr>
        <p:pic>
          <p:nvPicPr>
            <p:cNvPr id="261123" name="Picture 3" descr="Fig 11_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192"/>
              <a:ext cx="4896" cy="2736"/>
            </a:xfrm>
            <a:prstGeom prst="rect">
              <a:avLst/>
            </a:prstGeom>
            <a:noFill/>
            <a:extLst>
              <a:ext uri="{909E8E84-426E-40DD-AFC4-6F175D3DCCD1}">
                <a14:hiddenFill xmlns:a14="http://schemas.microsoft.com/office/drawing/2010/main">
                  <a:solidFill>
                    <a:srgbClr val="FFFFFF"/>
                  </a:solidFill>
                </a14:hiddenFill>
              </a:ext>
            </a:extLst>
          </p:spPr>
        </p:pic>
        <p:sp>
          <p:nvSpPr>
            <p:cNvPr id="261124" name="Text Box 4"/>
            <p:cNvSpPr txBox="1">
              <a:spLocks noChangeArrowheads="1"/>
            </p:cNvSpPr>
            <p:nvPr/>
          </p:nvSpPr>
          <p:spPr bwMode="auto">
            <a:xfrm rot="10800000" flipV="1">
              <a:off x="2688" y="2880"/>
              <a:ext cx="2640"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b="0">
                  <a:latin typeface="Times New Roman" panose="02020603050405020304" pitchFamily="18" charset="0"/>
                </a:rPr>
                <a:t>©2003 Brooks/Cole, a division of Thomson Learning, Inc.  Thomson Learning</a:t>
              </a:r>
              <a:r>
                <a:rPr lang="en-US" altLang="en-US" sz="600" b="0" baseline="-25000">
                  <a:latin typeface="Times New Roman" panose="02020603050405020304" pitchFamily="18" charset="0"/>
                </a:rPr>
                <a:t>™</a:t>
              </a:r>
              <a:r>
                <a:rPr lang="en-US" altLang="en-US" sz="600" b="0">
                  <a:latin typeface="Times New Roman" panose="02020603050405020304" pitchFamily="18" charset="0"/>
                </a:rPr>
                <a:t> is a trademark used herein under license.</a:t>
              </a:r>
            </a:p>
          </p:txBody>
        </p:sp>
      </p:grpSp>
      <p:sp>
        <p:nvSpPr>
          <p:cNvPr id="261125" name="Text Box 5"/>
          <p:cNvSpPr txBox="1">
            <a:spLocks noChangeArrowheads="1"/>
          </p:cNvSpPr>
          <p:nvPr/>
        </p:nvSpPr>
        <p:spPr bwMode="auto">
          <a:xfrm>
            <a:off x="384175" y="5103813"/>
            <a:ext cx="8169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11.36  The effect of temperature on the crystallization of polypropylene (for Problems 11.4 and 11.106).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2" name="Group 4"/>
          <p:cNvGrpSpPr>
            <a:grpSpLocks/>
          </p:cNvGrpSpPr>
          <p:nvPr/>
        </p:nvGrpSpPr>
        <p:grpSpPr bwMode="auto">
          <a:xfrm>
            <a:off x="685800" y="1258888"/>
            <a:ext cx="7772400" cy="4308475"/>
            <a:chOff x="288" y="206"/>
            <a:chExt cx="5184" cy="2953"/>
          </a:xfrm>
        </p:grpSpPr>
        <p:pic>
          <p:nvPicPr>
            <p:cNvPr id="17410" name="Picture 2" descr="fig 03_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06"/>
              <a:ext cx="5184" cy="2696"/>
            </a:xfrm>
            <a:prstGeom prst="rect">
              <a:avLst/>
            </a:prstGeom>
            <a:noFill/>
            <a:extLst>
              <a:ext uri="{909E8E84-426E-40DD-AFC4-6F175D3DCCD1}">
                <a14:hiddenFill xmlns:a14="http://schemas.microsoft.com/office/drawing/2010/main">
                  <a:solidFill>
                    <a:srgbClr val="FFFFFF"/>
                  </a:solidFill>
                </a14:hiddenFill>
              </a:ext>
            </a:extLst>
          </p:spPr>
        </p:pic>
        <p:sp>
          <p:nvSpPr>
            <p:cNvPr id="17411" name="Text Box 3"/>
            <p:cNvSpPr txBox="1">
              <a:spLocks noChangeArrowheads="1"/>
            </p:cNvSpPr>
            <p:nvPr/>
          </p:nvSpPr>
          <p:spPr bwMode="auto">
            <a:xfrm>
              <a:off x="3840" y="2928"/>
              <a:ext cx="16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7413" name="Text Box 5"/>
          <p:cNvSpPr txBox="1">
            <a:spLocks noChangeArrowheads="1"/>
          </p:cNvSpPr>
          <p:nvPr/>
        </p:nvSpPr>
        <p:spPr bwMode="auto">
          <a:xfrm>
            <a:off x="788988" y="5468938"/>
            <a:ext cx="77803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3.16  The hexagonal close-packed (HCP) structure (left) and its unit cell.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441450"/>
            <a:ext cx="8597900"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566738" y="2038350"/>
            <a:ext cx="8001000" cy="184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Allotropy</a:t>
            </a:r>
            <a:r>
              <a:rPr lang="en-US" altLang="en-US" sz="2000" b="0">
                <a:latin typeface="Verdana" panose="020B0604030504040204" pitchFamily="34" charset="0"/>
              </a:rPr>
              <a:t> - The characteristic of an element being able to exist in more than one crystal structure, depending on temperature and pressure.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Polymorphism</a:t>
            </a:r>
            <a:r>
              <a:rPr lang="en-US" altLang="en-US" sz="2000" b="0">
                <a:latin typeface="Verdana" panose="020B0604030504040204" pitchFamily="34" charset="0"/>
              </a:rPr>
              <a:t> - Compounds exhibiting more than one type of crystal structure.</a:t>
            </a:r>
          </a:p>
        </p:txBody>
      </p:sp>
      <p:sp>
        <p:nvSpPr>
          <p:cNvPr id="70659" name="Text Box 3"/>
          <p:cNvSpPr txBox="1">
            <a:spLocks noChangeArrowheads="1"/>
          </p:cNvSpPr>
          <p:nvPr/>
        </p:nvSpPr>
        <p:spPr bwMode="auto">
          <a:xfrm>
            <a:off x="644525" y="330200"/>
            <a:ext cx="7620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3.4                                  Allotropic or Polymorphic Transformations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188" y="1670050"/>
            <a:ext cx="5805487" cy="232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3" name="Rectangle 3"/>
          <p:cNvSpPr>
            <a:spLocks noChangeArrowheads="1"/>
          </p:cNvSpPr>
          <p:nvPr/>
        </p:nvSpPr>
        <p:spPr bwMode="auto">
          <a:xfrm>
            <a:off x="1635125" y="4149725"/>
            <a:ext cx="5799138"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3.17 Oxygen gas sensors used in cars and other applications are based on stabilized zirconia compositions. (</a:t>
            </a:r>
            <a:r>
              <a:rPr lang="en-US" altLang="en-US" i="1"/>
              <a:t>Image courtesy of Bosch </a:t>
            </a:r>
            <a:r>
              <a:rPr lang="en-US" altLang="en-US" i="1">
                <a:cs typeface="Times New Roman" panose="02020603050405020304" pitchFamily="18" charset="0"/>
              </a:rPr>
              <a:t>©</a:t>
            </a:r>
            <a:r>
              <a:rPr lang="en-US" altLang="en-US" i="1"/>
              <a:t> Robert Bosch GmbH</a:t>
            </a:r>
            <a:r>
              <a:rPr lang="en-US" altLang="en-US"/>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709613" y="1722438"/>
            <a:ext cx="7723187"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percent volume change as zirconia transforms from a tetragonal to monoclinic structure.[9] The lattice constants for the monoclinic unit cells are: </a:t>
            </a:r>
            <a:r>
              <a:rPr lang="en-US" altLang="en-US" sz="2000" b="0" i="1"/>
              <a:t>a</a:t>
            </a:r>
            <a:r>
              <a:rPr lang="en-US" altLang="en-US" sz="2000" b="0"/>
              <a:t> = 5.156, </a:t>
            </a:r>
            <a:r>
              <a:rPr lang="en-US" altLang="en-US" sz="2000" b="0" i="1"/>
              <a:t>b</a:t>
            </a:r>
            <a:r>
              <a:rPr lang="en-US" altLang="en-US" sz="2000" b="0"/>
              <a:t> = 5.191, and </a:t>
            </a:r>
            <a:r>
              <a:rPr lang="en-US" altLang="en-US" sz="2000" b="0" i="1"/>
              <a:t>c</a:t>
            </a:r>
            <a:r>
              <a:rPr lang="en-US" altLang="en-US" sz="2000" b="0"/>
              <a:t> = 5.304 </a:t>
            </a:r>
            <a:r>
              <a:rPr lang="en-US" altLang="en-US" sz="2000" b="0">
                <a:sym typeface="Symbol" panose="05050102010706020507" pitchFamily="18" charset="2"/>
              </a:rPr>
              <a:t>Å</a:t>
            </a:r>
            <a:r>
              <a:rPr lang="en-US" altLang="en-US" sz="2000" b="0"/>
              <a:t>, respectively. The angle </a:t>
            </a:r>
            <a:r>
              <a:rPr lang="en-US" altLang="en-US" sz="2000" b="0" i="1">
                <a:cs typeface="Times New Roman" panose="02020603050405020304" pitchFamily="18" charset="0"/>
              </a:rPr>
              <a:t>β</a:t>
            </a:r>
            <a:r>
              <a:rPr lang="en-US" altLang="en-US" sz="2000" b="0"/>
              <a:t> for the monoclinic unit cell is 98.9. The lattice constants for the tetragonal unit cell are </a:t>
            </a:r>
            <a:r>
              <a:rPr lang="en-US" altLang="en-US" sz="2000" b="0" i="1"/>
              <a:t>a</a:t>
            </a:r>
            <a:r>
              <a:rPr lang="en-US" altLang="en-US" sz="2000" b="0"/>
              <a:t> = 5.094 and </a:t>
            </a:r>
            <a:r>
              <a:rPr lang="en-US" altLang="en-US" sz="2000" b="0" i="1"/>
              <a:t>c</a:t>
            </a:r>
            <a:r>
              <a:rPr lang="en-US" altLang="en-US" sz="2000" b="0"/>
              <a:t> = 5.304 </a:t>
            </a:r>
            <a:r>
              <a:rPr lang="en-US" altLang="en-US" sz="2000" b="0">
                <a:sym typeface="Symbol" panose="05050102010706020507" pitchFamily="18" charset="2"/>
              </a:rPr>
              <a:t>Å</a:t>
            </a:r>
            <a:r>
              <a:rPr lang="en-US" altLang="en-US" sz="2000" b="0"/>
              <a:t>, respectively.[10] Does the zirconia expand or contract during this transformation? What is the implication of this transformation on the mechanical properties of zirconia ceramics?</a:t>
            </a:r>
            <a:endParaRPr lang="en-US" altLang="en-US" sz="2000" b="0">
              <a:solidFill>
                <a:schemeClr val="accent2"/>
              </a:solidFill>
            </a:endParaRPr>
          </a:p>
        </p:txBody>
      </p:sp>
      <p:sp>
        <p:nvSpPr>
          <p:cNvPr id="72707" name="Text Box 3"/>
          <p:cNvSpPr txBox="1">
            <a:spLocks noChangeArrowheads="1"/>
          </p:cNvSpPr>
          <p:nvPr/>
        </p:nvSpPr>
        <p:spPr bwMode="auto">
          <a:xfrm>
            <a:off x="576263" y="271463"/>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3.5                                        Calculating Volume Changes in Polymorphs of Zirconia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a:xfrm>
            <a:off x="473075" y="117475"/>
            <a:ext cx="8001000" cy="690563"/>
          </a:xfrm>
          <a:noFill/>
          <a:ln/>
        </p:spPr>
        <p:txBody>
          <a:bodyPr/>
          <a:lstStyle/>
          <a:p>
            <a:pPr algn="ctr"/>
            <a:r>
              <a:rPr lang="en-US" altLang="en-US"/>
              <a:t>Chapter Outline </a:t>
            </a:r>
          </a:p>
        </p:txBody>
      </p:sp>
      <p:sp>
        <p:nvSpPr>
          <p:cNvPr id="58373" name="Rectangle 5"/>
          <p:cNvSpPr>
            <a:spLocks noGrp="1" noChangeArrowheads="1"/>
          </p:cNvSpPr>
          <p:nvPr>
            <p:ph type="body" idx="1"/>
          </p:nvPr>
        </p:nvSpPr>
        <p:spPr>
          <a:xfrm>
            <a:off x="465138" y="930275"/>
            <a:ext cx="8077200" cy="5283200"/>
          </a:xfrm>
          <a:noFill/>
          <a:ln/>
        </p:spPr>
        <p:txBody>
          <a:bodyPr/>
          <a:lstStyle/>
          <a:p>
            <a:pPr marL="571500" indent="-571500">
              <a:lnSpc>
                <a:spcPct val="90000"/>
              </a:lnSpc>
            </a:pPr>
            <a:r>
              <a:rPr lang="en-US" altLang="en-US" sz="2600">
                <a:solidFill>
                  <a:schemeClr val="accent2"/>
                </a:solidFill>
              </a:rPr>
              <a:t>3.1 Short-Range Order versus Long-Range  	   Order</a:t>
            </a:r>
          </a:p>
          <a:p>
            <a:pPr marL="571500" indent="-571500">
              <a:lnSpc>
                <a:spcPct val="90000"/>
              </a:lnSpc>
            </a:pPr>
            <a:r>
              <a:rPr lang="en-US" altLang="en-US" sz="2600">
                <a:solidFill>
                  <a:schemeClr val="accent2"/>
                </a:solidFill>
              </a:rPr>
              <a:t>3.2 </a:t>
            </a:r>
            <a:r>
              <a:rPr lang="en-US" altLang="en-US" sz="2600">
                <a:solidFill>
                  <a:srgbClr val="3366FF"/>
                </a:solidFill>
              </a:rPr>
              <a:t>Amorphous Materials: Principles and 	   Technological Applications</a:t>
            </a:r>
          </a:p>
          <a:p>
            <a:pPr marL="571500" indent="-571500">
              <a:lnSpc>
                <a:spcPct val="90000"/>
              </a:lnSpc>
            </a:pPr>
            <a:r>
              <a:rPr lang="en-US" altLang="en-US" sz="2600">
                <a:solidFill>
                  <a:schemeClr val="accent2"/>
                </a:solidFill>
              </a:rPr>
              <a:t>3.3 Lattice, Unit Cells, Basis, and Crystal 	   Structures</a:t>
            </a:r>
          </a:p>
          <a:p>
            <a:pPr marL="571500" indent="-571500">
              <a:lnSpc>
                <a:spcPct val="90000"/>
              </a:lnSpc>
            </a:pPr>
            <a:r>
              <a:rPr lang="en-US" altLang="en-US" sz="2600">
                <a:solidFill>
                  <a:schemeClr val="accent2"/>
                </a:solidFill>
              </a:rPr>
              <a:t>3.4 </a:t>
            </a:r>
            <a:r>
              <a:rPr lang="en-US" altLang="en-US" sz="2600">
                <a:solidFill>
                  <a:srgbClr val="3366FF"/>
                </a:solidFill>
              </a:rPr>
              <a:t>Allotropic or Polymorphic 	  	 	   Transformations</a:t>
            </a:r>
          </a:p>
          <a:p>
            <a:pPr marL="571500" indent="-571500">
              <a:lnSpc>
                <a:spcPct val="90000"/>
              </a:lnSpc>
            </a:pPr>
            <a:r>
              <a:rPr lang="en-US" altLang="en-US" sz="2600">
                <a:solidFill>
                  <a:schemeClr val="accent2"/>
                </a:solidFill>
              </a:rPr>
              <a:t>3.5 Points, Directions, and Planes in the 	   Unit Cell</a:t>
            </a:r>
          </a:p>
          <a:p>
            <a:pPr marL="571500" indent="-571500">
              <a:lnSpc>
                <a:spcPct val="90000"/>
              </a:lnSpc>
            </a:pPr>
            <a:r>
              <a:rPr lang="en-US" altLang="en-US" sz="2600">
                <a:solidFill>
                  <a:schemeClr val="accent2"/>
                </a:solidFill>
              </a:rPr>
              <a:t>3.6 </a:t>
            </a:r>
            <a:r>
              <a:rPr lang="en-US" altLang="en-US" sz="2600">
                <a:solidFill>
                  <a:srgbClr val="3366FF"/>
                </a:solidFill>
              </a:rPr>
              <a:t>Interstitial Sites</a:t>
            </a:r>
          </a:p>
          <a:p>
            <a:pPr marL="571500" indent="-571500">
              <a:lnSpc>
                <a:spcPct val="90000"/>
              </a:lnSpc>
            </a:pPr>
            <a:r>
              <a:rPr lang="en-US" altLang="en-US" sz="2600">
                <a:solidFill>
                  <a:schemeClr val="accent2"/>
                </a:solidFill>
              </a:rPr>
              <a:t>3.7 Crystal Structures of Ionic Materials</a:t>
            </a:r>
          </a:p>
          <a:p>
            <a:pPr marL="571500" indent="-571500">
              <a:lnSpc>
                <a:spcPct val="90000"/>
              </a:lnSpc>
            </a:pPr>
            <a:r>
              <a:rPr lang="en-US" altLang="en-US" sz="2600">
                <a:solidFill>
                  <a:schemeClr val="accent2"/>
                </a:solidFill>
              </a:rPr>
              <a:t>3.8 </a:t>
            </a:r>
            <a:r>
              <a:rPr lang="en-US" altLang="en-US" sz="2600">
                <a:solidFill>
                  <a:srgbClr val="3366FF"/>
                </a:solidFill>
              </a:rPr>
              <a:t>Covalent Structures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547688" y="131763"/>
            <a:ext cx="7897812" cy="591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0">
                <a:solidFill>
                  <a:schemeClr val="accent2"/>
                </a:solidFill>
              </a:rPr>
              <a:t>Example 3.5 SOLUTION</a:t>
            </a:r>
          </a:p>
          <a:p>
            <a:endParaRPr lang="en-US" altLang="en-US" b="0">
              <a:solidFill>
                <a:schemeClr val="accent2"/>
              </a:solidFill>
            </a:endParaRPr>
          </a:p>
          <a:p>
            <a:r>
              <a:rPr lang="en-US" altLang="en-US" b="0"/>
              <a:t>The volume of a tetragonal unit cell is given by                           </a:t>
            </a:r>
            <a:r>
              <a:rPr lang="en-US" altLang="en-US" b="0" i="1"/>
              <a:t>V</a:t>
            </a:r>
            <a:r>
              <a:rPr lang="en-US" altLang="en-US" b="0"/>
              <a:t> = </a:t>
            </a:r>
            <a:r>
              <a:rPr lang="en-US" altLang="en-US" b="0" i="1"/>
              <a:t>a</a:t>
            </a:r>
            <a:r>
              <a:rPr lang="en-US" altLang="en-US" b="0" baseline="30000"/>
              <a:t>2</a:t>
            </a:r>
            <a:r>
              <a:rPr lang="en-US" altLang="en-US" b="0" i="1"/>
              <a:t>c</a:t>
            </a:r>
            <a:r>
              <a:rPr lang="en-US" altLang="en-US" b="0"/>
              <a:t> = (5.094)</a:t>
            </a:r>
            <a:r>
              <a:rPr lang="en-US" altLang="en-US" b="0" baseline="30000"/>
              <a:t>2 </a:t>
            </a:r>
            <a:r>
              <a:rPr lang="en-US" altLang="en-US" b="0"/>
              <a:t>(5.304) = 134.33 </a:t>
            </a:r>
            <a:r>
              <a:rPr lang="en-US" altLang="en-US" b="0">
                <a:sym typeface="Symbol" panose="05050102010706020507" pitchFamily="18" charset="2"/>
              </a:rPr>
              <a:t>Å</a:t>
            </a:r>
            <a:r>
              <a:rPr lang="en-US" altLang="en-US" b="0" baseline="30000"/>
              <a:t>3</a:t>
            </a:r>
            <a:r>
              <a:rPr lang="en-US" altLang="en-US" b="0"/>
              <a:t>.</a:t>
            </a:r>
          </a:p>
          <a:p>
            <a:endParaRPr lang="en-US" altLang="en-US" b="0"/>
          </a:p>
          <a:p>
            <a:r>
              <a:rPr lang="en-US" altLang="en-US" b="0"/>
              <a:t>The volume of a monoclinic unit cell is given by                          </a:t>
            </a:r>
            <a:r>
              <a:rPr lang="en-US" altLang="en-US" b="0" i="1"/>
              <a:t>V</a:t>
            </a:r>
            <a:r>
              <a:rPr lang="en-US" altLang="en-US" b="0"/>
              <a:t> = </a:t>
            </a:r>
            <a:r>
              <a:rPr lang="en-US" altLang="en-US" b="0" i="1"/>
              <a:t>abc</a:t>
            </a:r>
            <a:r>
              <a:rPr lang="en-US" altLang="en-US" b="0"/>
              <a:t> sin </a:t>
            </a:r>
            <a:r>
              <a:rPr lang="en-US" altLang="en-US" b="0" i="1">
                <a:cs typeface="Times New Roman" panose="02020603050405020304" pitchFamily="18" charset="0"/>
              </a:rPr>
              <a:t>β</a:t>
            </a:r>
            <a:r>
              <a:rPr lang="en-US" altLang="en-US" b="0"/>
              <a:t> = (5.156) (5.191) (5.304) sin(98.9) = 140.25 </a:t>
            </a:r>
            <a:r>
              <a:rPr lang="en-US" altLang="en-US" b="0">
                <a:sym typeface="Symbol" panose="05050102010706020507" pitchFamily="18" charset="2"/>
              </a:rPr>
              <a:t>Å</a:t>
            </a:r>
            <a:r>
              <a:rPr lang="en-US" altLang="en-US" b="0" baseline="30000"/>
              <a:t>3</a:t>
            </a:r>
            <a:r>
              <a:rPr lang="en-US" altLang="en-US" b="0"/>
              <a:t>.</a:t>
            </a:r>
          </a:p>
          <a:p>
            <a:endParaRPr lang="en-US" altLang="en-US" b="0"/>
          </a:p>
          <a:p>
            <a:r>
              <a:rPr lang="en-US" altLang="en-US" b="0"/>
              <a:t>Thus, there is an expansion of the unit cell as ZrO2 transforms from a tetragonal to monoclinic form.</a:t>
            </a:r>
          </a:p>
          <a:p>
            <a:endParaRPr lang="en-US" altLang="en-US" b="0"/>
          </a:p>
          <a:p>
            <a:r>
              <a:rPr lang="en-US" altLang="en-US" b="0"/>
              <a:t>The percent change in volume </a:t>
            </a:r>
          </a:p>
          <a:p>
            <a:pPr>
              <a:lnSpc>
                <a:spcPct val="110000"/>
              </a:lnSpc>
            </a:pPr>
            <a:r>
              <a:rPr lang="en-US" altLang="en-US" b="0"/>
              <a:t>= (final volume  initial volume)/(initial volume)  100 </a:t>
            </a:r>
          </a:p>
          <a:p>
            <a:pPr>
              <a:lnSpc>
                <a:spcPct val="110000"/>
              </a:lnSpc>
            </a:pPr>
            <a:r>
              <a:rPr lang="en-US" altLang="en-US" b="0"/>
              <a:t>= (140.25 - 134.33 </a:t>
            </a:r>
            <a:r>
              <a:rPr lang="en-US" altLang="en-US" b="0">
                <a:sym typeface="Symbol" panose="05050102010706020507" pitchFamily="18" charset="2"/>
              </a:rPr>
              <a:t>Å</a:t>
            </a:r>
            <a:r>
              <a:rPr lang="en-US" altLang="en-US" b="0" baseline="30000"/>
              <a:t>3</a:t>
            </a:r>
            <a:r>
              <a:rPr lang="en-US" altLang="en-US" b="0"/>
              <a:t>)/140.25 </a:t>
            </a:r>
            <a:r>
              <a:rPr lang="en-US" altLang="en-US" b="0">
                <a:sym typeface="Symbol" panose="05050102010706020507" pitchFamily="18" charset="2"/>
              </a:rPr>
              <a:t>Å</a:t>
            </a:r>
            <a:r>
              <a:rPr lang="en-US" altLang="en-US" b="0" baseline="30000"/>
              <a:t>3</a:t>
            </a:r>
            <a:r>
              <a:rPr lang="en-US" altLang="en-US" b="0"/>
              <a:t> * 100 = 4.21%.</a:t>
            </a:r>
          </a:p>
          <a:p>
            <a:endParaRPr lang="en-US" altLang="en-US" b="0"/>
          </a:p>
          <a:p>
            <a:r>
              <a:rPr lang="en-US" altLang="en-US" b="0"/>
              <a:t>	Most ceramics are very brittle and cannot withstand more than a 0.1% change in volume. The conclusion here is that ZrO</a:t>
            </a:r>
            <a:r>
              <a:rPr lang="en-US" altLang="en-US" b="0" baseline="-25000"/>
              <a:t>2</a:t>
            </a:r>
            <a:r>
              <a:rPr lang="en-US" altLang="en-US" b="0"/>
              <a:t> ceramics cannot be used in their monoclinic form since, when zirconia does transform to the tetragonal form, it will most likely fracture. Therefore, ZrO</a:t>
            </a:r>
            <a:r>
              <a:rPr lang="en-US" altLang="en-US" b="0" baseline="-25000"/>
              <a:t>2</a:t>
            </a:r>
            <a:r>
              <a:rPr lang="en-US" altLang="en-US" b="0"/>
              <a:t> is often stabilized in a cubic form using different additives such as CaO, MgO, and Y</a:t>
            </a:r>
            <a:r>
              <a:rPr lang="en-US" altLang="en-US" b="0" baseline="-25000"/>
              <a:t>2</a:t>
            </a:r>
            <a:r>
              <a:rPr lang="en-US" altLang="en-US" b="0"/>
              <a:t>O</a:t>
            </a:r>
            <a:r>
              <a:rPr lang="en-US" altLang="en-US" b="0" baseline="-25000"/>
              <a:t>3</a:t>
            </a:r>
            <a:r>
              <a:rPr lang="en-US" altLang="en-US" b="0"/>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Text Box 3"/>
          <p:cNvSpPr txBox="1">
            <a:spLocks noChangeArrowheads="1"/>
          </p:cNvSpPr>
          <p:nvPr/>
        </p:nvSpPr>
        <p:spPr bwMode="auto">
          <a:xfrm>
            <a:off x="576263" y="271463"/>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3.6                                         Designing a Sensor to                            Measure Volume Change</a:t>
            </a:r>
          </a:p>
        </p:txBody>
      </p:sp>
      <p:grpSp>
        <p:nvGrpSpPr>
          <p:cNvPr id="73734" name="Group 6"/>
          <p:cNvGrpSpPr>
            <a:grpSpLocks/>
          </p:cNvGrpSpPr>
          <p:nvPr/>
        </p:nvGrpSpPr>
        <p:grpSpPr bwMode="auto">
          <a:xfrm>
            <a:off x="684213" y="1722438"/>
            <a:ext cx="8077200" cy="3970337"/>
            <a:chOff x="223" y="1085"/>
            <a:chExt cx="5291" cy="2501"/>
          </a:xfrm>
        </p:grpSpPr>
        <p:sp>
          <p:nvSpPr>
            <p:cNvPr id="73730" name="Text Box 2"/>
            <p:cNvSpPr txBox="1">
              <a:spLocks noChangeArrowheads="1"/>
            </p:cNvSpPr>
            <p:nvPr/>
          </p:nvSpPr>
          <p:spPr bwMode="auto">
            <a:xfrm>
              <a:off x="223" y="1085"/>
              <a:ext cx="5291" cy="2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To study how iron behaves at elevated temperatures, we would like to design an instrument that can detect (with a 1% accuracy) the change in volume of a 1-cm</a:t>
              </a:r>
              <a:r>
                <a:rPr lang="en-US" altLang="en-US" sz="2000" b="0" baseline="30000"/>
                <a:t>3</a:t>
              </a:r>
              <a:r>
                <a:rPr lang="en-US" altLang="en-US" sz="2000" b="0"/>
                <a:t> iron cube when the iron is heated through its polymorphic transformation temperature. At 911</a:t>
              </a:r>
              <a:r>
                <a:rPr lang="en-US" altLang="en-US" sz="2000" b="0" baseline="40000"/>
                <a:t>o</a:t>
              </a:r>
              <a:r>
                <a:rPr lang="en-US" altLang="en-US" sz="2000" b="0"/>
                <a:t>C, iron is BCC, with a lattice parameter of 0.2863 nm. At 913</a:t>
              </a:r>
              <a:r>
                <a:rPr lang="en-US" altLang="en-US" sz="2000" b="0" baseline="40000"/>
                <a:t>o</a:t>
              </a:r>
              <a:r>
                <a:rPr lang="en-US" altLang="en-US" sz="2000" b="0"/>
                <a:t>C, iron is FCC, with a lattice parameter of 0.3591 nm. Determine the accuracy required of the measuring instrument.</a:t>
              </a:r>
            </a:p>
            <a:p>
              <a:pPr>
                <a:spcBef>
                  <a:spcPct val="50000"/>
                </a:spcBef>
              </a:pPr>
              <a:r>
                <a:rPr lang="en-US" altLang="en-US" sz="2000" b="0">
                  <a:solidFill>
                    <a:schemeClr val="accent2"/>
                  </a:solidFill>
                </a:rPr>
                <a:t>Example 3.6 SOLUTION</a:t>
              </a:r>
            </a:p>
            <a:p>
              <a:pPr>
                <a:spcBef>
                  <a:spcPct val="50000"/>
                </a:spcBef>
              </a:pPr>
              <a:r>
                <a:rPr lang="en-US" altLang="en-US" sz="2000" b="0"/>
                <a:t>The volume of a unit cell of BCC iron before transforming is:</a:t>
              </a:r>
            </a:p>
            <a:p>
              <a:pPr>
                <a:spcBef>
                  <a:spcPct val="50000"/>
                </a:spcBef>
              </a:pPr>
              <a:r>
                <a:rPr lang="en-US" altLang="en-US" sz="2000" b="0" i="1"/>
                <a:t>V</a:t>
              </a:r>
              <a:r>
                <a:rPr lang="en-US" altLang="en-US" sz="2000" b="0" i="1" baseline="-25000"/>
                <a:t>BCC</a:t>
              </a:r>
              <a:r>
                <a:rPr lang="en-US" altLang="en-US" sz="2000" b="0"/>
                <a:t> =      = (0.2863 nm)</a:t>
              </a:r>
              <a:r>
                <a:rPr lang="en-US" altLang="en-US" sz="2000" b="0" baseline="30000"/>
                <a:t>3</a:t>
              </a:r>
              <a:r>
                <a:rPr lang="en-US" altLang="en-US" sz="2000" b="0"/>
                <a:t> = 0.023467 nm</a:t>
              </a:r>
              <a:r>
                <a:rPr lang="en-US" altLang="en-US" sz="2000" b="0" baseline="30000"/>
                <a:t>3</a:t>
              </a:r>
            </a:p>
          </p:txBody>
        </p:sp>
        <p:graphicFrame>
          <p:nvGraphicFramePr>
            <p:cNvPr id="73732" name="Object 4"/>
            <p:cNvGraphicFramePr>
              <a:graphicFrameLocks noChangeAspect="1"/>
            </p:cNvGraphicFramePr>
            <p:nvPr/>
          </p:nvGraphicFramePr>
          <p:xfrm>
            <a:off x="875" y="3281"/>
            <a:ext cx="233" cy="305"/>
          </p:xfrm>
          <a:graphic>
            <a:graphicData uri="http://schemas.openxmlformats.org/presentationml/2006/ole">
              <mc:AlternateContent xmlns:mc="http://schemas.openxmlformats.org/markup-compatibility/2006">
                <mc:Choice xmlns:v="urn:schemas-microsoft-com:vml" Requires="v">
                  <p:oleObj spid="_x0000_s73735" name="Equation" r:id="rId3" imgW="177480" imgH="253800" progId="Equation.3">
                    <p:embed/>
                  </p:oleObj>
                </mc:Choice>
                <mc:Fallback>
                  <p:oleObj name="Equation" r:id="rId3" imgW="177480" imgH="2538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 y="3281"/>
                          <a:ext cx="233" cy="3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598" name="Group 2054"/>
          <p:cNvGrpSpPr>
            <a:grpSpLocks/>
          </p:cNvGrpSpPr>
          <p:nvPr/>
        </p:nvGrpSpPr>
        <p:grpSpPr bwMode="auto">
          <a:xfrm>
            <a:off x="563563" y="317500"/>
            <a:ext cx="7596187" cy="3749675"/>
            <a:chOff x="355" y="200"/>
            <a:chExt cx="4785" cy="2362"/>
          </a:xfrm>
        </p:grpSpPr>
        <p:sp>
          <p:nvSpPr>
            <p:cNvPr id="110594" name="Rectangle 2050"/>
            <p:cNvSpPr>
              <a:spLocks noChangeArrowheads="1"/>
            </p:cNvSpPr>
            <p:nvPr/>
          </p:nvSpPr>
          <p:spPr bwMode="auto">
            <a:xfrm>
              <a:off x="355" y="200"/>
              <a:ext cx="4785" cy="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3.6 SOLUTION (Continued)</a:t>
              </a:r>
            </a:p>
            <a:p>
              <a:endParaRPr lang="en-US" altLang="en-US" sz="2000" b="0"/>
            </a:p>
            <a:p>
              <a:r>
                <a:rPr lang="en-US" altLang="en-US" sz="2000" b="0"/>
                <a:t>The volume of the unit cell in FCC iron is:</a:t>
              </a:r>
            </a:p>
            <a:p>
              <a:r>
                <a:rPr lang="en-US" altLang="en-US" sz="2000" b="0" i="1"/>
                <a:t>V</a:t>
              </a:r>
              <a:r>
                <a:rPr lang="en-US" altLang="en-US" sz="2000" b="0" i="1" baseline="-25000"/>
                <a:t>FCC</a:t>
              </a:r>
              <a:r>
                <a:rPr lang="en-US" altLang="en-US" sz="2000" b="0"/>
                <a:t> =      = (0.3591 nm)</a:t>
              </a:r>
              <a:r>
                <a:rPr lang="en-US" altLang="en-US" sz="2000" b="0" baseline="30000"/>
                <a:t>3</a:t>
              </a:r>
              <a:r>
                <a:rPr lang="en-US" altLang="en-US" sz="2000" b="0"/>
                <a:t> = 0.046307 nm</a:t>
              </a:r>
              <a:r>
                <a:rPr lang="en-US" altLang="en-US" sz="2000" b="0" baseline="30000"/>
                <a:t>3</a:t>
              </a:r>
            </a:p>
            <a:p>
              <a:endParaRPr lang="en-US" altLang="en-US" sz="2000" b="0"/>
            </a:p>
            <a:p>
              <a:r>
                <a:rPr lang="en-US" altLang="en-US" sz="2000" b="0"/>
                <a:t>	But this is the volume occupied by </a:t>
              </a:r>
              <a:r>
                <a:rPr lang="en-US" altLang="en-US" sz="2000" b="0" i="1"/>
                <a:t>four</a:t>
              </a:r>
              <a:r>
                <a:rPr lang="en-US" altLang="en-US" sz="2000" b="0"/>
                <a:t> iron atoms, as there are four atoms per FCC unit cell. Therefore, we must compare two BCC cells (with a volume of 2(0.023467) = 0.046934 nm</a:t>
              </a:r>
              <a:r>
                <a:rPr lang="en-US" altLang="en-US" sz="2000" b="0" baseline="30000"/>
                <a:t>3</a:t>
              </a:r>
              <a:r>
                <a:rPr lang="en-US" altLang="en-US" sz="2000" b="0"/>
                <a:t>) with each FCC cell. The percent volume change during transformation is:</a:t>
              </a:r>
            </a:p>
            <a:p>
              <a:endParaRPr lang="en-US" altLang="en-US" sz="2000" b="0"/>
            </a:p>
          </p:txBody>
        </p:sp>
        <p:graphicFrame>
          <p:nvGraphicFramePr>
            <p:cNvPr id="110595" name="Object 2051"/>
            <p:cNvGraphicFramePr>
              <a:graphicFrameLocks noChangeAspect="1"/>
            </p:cNvGraphicFramePr>
            <p:nvPr/>
          </p:nvGraphicFramePr>
          <p:xfrm>
            <a:off x="982" y="792"/>
            <a:ext cx="174" cy="305"/>
          </p:xfrm>
          <a:graphic>
            <a:graphicData uri="http://schemas.openxmlformats.org/presentationml/2006/ole">
              <mc:AlternateContent xmlns:mc="http://schemas.openxmlformats.org/markup-compatibility/2006">
                <mc:Choice xmlns:v="urn:schemas-microsoft-com:vml" Requires="v">
                  <p:oleObj spid="_x0000_s110599" name="Equation" r:id="rId3" imgW="177480" imgH="253800" progId="Equation.3">
                    <p:embed/>
                  </p:oleObj>
                </mc:Choice>
                <mc:Fallback>
                  <p:oleObj name="Equation" r:id="rId3" imgW="177480" imgH="253800" progId="Equation.3">
                    <p:embed/>
                    <p:pic>
                      <p:nvPicPr>
                        <p:cNvPr id="0" name="Object 20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 y="792"/>
                          <a:ext cx="174" cy="3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10596" name="Object 2052"/>
          <p:cNvGraphicFramePr>
            <a:graphicFrameLocks noChangeAspect="1"/>
          </p:cNvGraphicFramePr>
          <p:nvPr/>
        </p:nvGraphicFramePr>
        <p:xfrm>
          <a:off x="877888" y="3773488"/>
          <a:ext cx="7119937" cy="750887"/>
        </p:xfrm>
        <a:graphic>
          <a:graphicData uri="http://schemas.openxmlformats.org/presentationml/2006/ole">
            <mc:AlternateContent xmlns:mc="http://schemas.openxmlformats.org/markup-compatibility/2006">
              <mc:Choice xmlns:v="urn:schemas-microsoft-com:vml" Requires="v">
                <p:oleObj spid="_x0000_s110600" name="Equation" r:id="rId5" imgW="3695400" imgH="393480" progId="Equation.3">
                  <p:embed/>
                </p:oleObj>
              </mc:Choice>
              <mc:Fallback>
                <p:oleObj name="Equation" r:id="rId5" imgW="3695400" imgH="393480" progId="Equation.3">
                  <p:embed/>
                  <p:pic>
                    <p:nvPicPr>
                      <p:cNvPr id="0" name="Object 205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7888" y="3773488"/>
                        <a:ext cx="7119937"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0597" name="Rectangle 2053"/>
          <p:cNvSpPr>
            <a:spLocks noChangeArrowheads="1"/>
          </p:cNvSpPr>
          <p:nvPr/>
        </p:nvSpPr>
        <p:spPr bwMode="auto">
          <a:xfrm>
            <a:off x="631825" y="4664075"/>
            <a:ext cx="7646988"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	The 1-cm</a:t>
            </a:r>
            <a:r>
              <a:rPr lang="en-US" altLang="en-US" sz="2000" b="0" baseline="30000"/>
              <a:t>3</a:t>
            </a:r>
            <a:r>
              <a:rPr lang="en-US" altLang="en-US" sz="2000" b="0"/>
              <a:t> cube of iron contracts to 1 - 0.0134 = 0.9866 cm</a:t>
            </a:r>
            <a:r>
              <a:rPr lang="en-US" altLang="en-US" sz="2000" b="0" baseline="30000"/>
              <a:t>3</a:t>
            </a:r>
            <a:r>
              <a:rPr lang="en-US" altLang="en-US" sz="2000" b="0"/>
              <a:t> after transforming; therefore, to assure 1% accuracy, the instrument must detect a change of:</a:t>
            </a:r>
          </a:p>
          <a:p>
            <a:pPr algn="ctr">
              <a:spcBef>
                <a:spcPct val="50000"/>
              </a:spcBef>
            </a:pPr>
            <a:r>
              <a:rPr lang="en-US" altLang="en-US" sz="2000" b="0" i="1">
                <a:solidFill>
                  <a:srgbClr val="3366FF"/>
                </a:solidFill>
              </a:rPr>
              <a:t>ΔV</a:t>
            </a:r>
            <a:r>
              <a:rPr lang="en-US" altLang="en-US" sz="2000" b="0">
                <a:solidFill>
                  <a:srgbClr val="3366FF"/>
                </a:solidFill>
              </a:rPr>
              <a:t> = (0.01)(0.0134) = 0.000134 cm</a:t>
            </a:r>
            <a:r>
              <a:rPr lang="en-US" altLang="en-US" sz="2000" b="0" baseline="30000">
                <a:solidFill>
                  <a:srgbClr val="3366FF"/>
                </a:solidFill>
              </a:rPr>
              <a:t>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549275" y="1522413"/>
            <a:ext cx="8034338" cy="464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Miller indices</a:t>
            </a:r>
            <a:r>
              <a:rPr lang="en-US" altLang="en-US" sz="2000" b="0">
                <a:latin typeface="Verdana" panose="020B0604030504040204" pitchFamily="34" charset="0"/>
              </a:rPr>
              <a:t> - A shorthand notation to describe certain crystallographic directions and planes in a material. Denoted by [ ] brackets. A negative number is represented by a bar over the number.</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Directions of a form</a:t>
            </a:r>
            <a:r>
              <a:rPr lang="en-US" altLang="en-US" sz="2000" b="0">
                <a:latin typeface="Verdana" panose="020B0604030504040204" pitchFamily="34" charset="0"/>
              </a:rPr>
              <a:t> - Crystallographic directions that all have the same characteristics, although their ‘‘sense’’ is different. Denoted by h i brackets.</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Repeat distance</a:t>
            </a:r>
            <a:r>
              <a:rPr lang="en-US" altLang="en-US" sz="2000" b="0">
                <a:latin typeface="Verdana" panose="020B0604030504040204" pitchFamily="34" charset="0"/>
              </a:rPr>
              <a:t> - The distance from one lattice point to the adjacent lattice point along a direction.</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Linear density</a:t>
            </a:r>
            <a:r>
              <a:rPr lang="en-US" altLang="en-US" sz="2000" b="0">
                <a:latin typeface="Verdana" panose="020B0604030504040204" pitchFamily="34" charset="0"/>
              </a:rPr>
              <a:t> - The number of lattice points per unit length along a direction.</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Packing fraction</a:t>
            </a:r>
            <a:r>
              <a:rPr lang="en-US" altLang="en-US" sz="2000" b="0">
                <a:latin typeface="Verdana" panose="020B0604030504040204" pitchFamily="34" charset="0"/>
              </a:rPr>
              <a:t> - The fraction of a direction (linear-packing fraction) or a plane (planar-packing factor) that is actually covered by atoms or ions.</a:t>
            </a:r>
          </a:p>
        </p:txBody>
      </p:sp>
      <p:sp>
        <p:nvSpPr>
          <p:cNvPr id="74755" name="Text Box 3"/>
          <p:cNvSpPr txBox="1">
            <a:spLocks noChangeArrowheads="1"/>
          </p:cNvSpPr>
          <p:nvPr/>
        </p:nvSpPr>
        <p:spPr bwMode="auto">
          <a:xfrm>
            <a:off x="635000" y="0"/>
            <a:ext cx="7620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3.5                                   Points, Directions, and Planes in the Unit Cell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4913" y="709613"/>
            <a:ext cx="3325812" cy="344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79" name="Rectangle 1027"/>
          <p:cNvSpPr>
            <a:spLocks noChangeArrowheads="1"/>
          </p:cNvSpPr>
          <p:nvPr/>
        </p:nvSpPr>
        <p:spPr bwMode="auto">
          <a:xfrm>
            <a:off x="1744663" y="4224338"/>
            <a:ext cx="5173662"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3.18 Coordinates of selected points in the unit cell. The number refers to the distance from the origin in terms of lattice parameters.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887413" y="1331913"/>
            <a:ext cx="71786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Miller indices of directions </a:t>
            </a:r>
            <a:r>
              <a:rPr lang="en-US" altLang="en-US" sz="2000" b="0" i="1"/>
              <a:t>A</a:t>
            </a:r>
            <a:r>
              <a:rPr lang="en-US" altLang="en-US" sz="2000" b="0"/>
              <a:t>, </a:t>
            </a:r>
            <a:r>
              <a:rPr lang="en-US" altLang="en-US" sz="2000" b="0" i="1"/>
              <a:t>B</a:t>
            </a:r>
            <a:r>
              <a:rPr lang="en-US" altLang="en-US" sz="2000" b="0"/>
              <a:t>, and </a:t>
            </a:r>
            <a:r>
              <a:rPr lang="en-US" altLang="en-US" sz="2000" b="0" i="1"/>
              <a:t>C</a:t>
            </a:r>
            <a:r>
              <a:rPr lang="en-US" altLang="en-US" sz="2000" b="0"/>
              <a:t> in Figure 3.19.</a:t>
            </a:r>
          </a:p>
        </p:txBody>
      </p:sp>
      <p:sp>
        <p:nvSpPr>
          <p:cNvPr id="76803" name="Text Box 3"/>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3.7                                        Determining Miller Indices of Directions</a:t>
            </a:r>
          </a:p>
        </p:txBody>
      </p:sp>
      <p:grpSp>
        <p:nvGrpSpPr>
          <p:cNvPr id="76804" name="Group 4"/>
          <p:cNvGrpSpPr>
            <a:grpSpLocks/>
          </p:cNvGrpSpPr>
          <p:nvPr/>
        </p:nvGrpSpPr>
        <p:grpSpPr bwMode="auto">
          <a:xfrm>
            <a:off x="1000125" y="2030413"/>
            <a:ext cx="3719513" cy="4173537"/>
            <a:chOff x="276" y="480"/>
            <a:chExt cx="3110" cy="3602"/>
          </a:xfrm>
        </p:grpSpPr>
        <p:pic>
          <p:nvPicPr>
            <p:cNvPr id="76805" name="Picture 5" descr="fig 03_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 y="480"/>
              <a:ext cx="3110" cy="3264"/>
            </a:xfrm>
            <a:prstGeom prst="rect">
              <a:avLst/>
            </a:prstGeom>
            <a:noFill/>
            <a:extLst>
              <a:ext uri="{909E8E84-426E-40DD-AFC4-6F175D3DCCD1}">
                <a14:hiddenFill xmlns:a14="http://schemas.microsoft.com/office/drawing/2010/main">
                  <a:solidFill>
                    <a:srgbClr val="FFFFFF"/>
                  </a:solidFill>
                </a14:hiddenFill>
              </a:ext>
            </a:extLst>
          </p:spPr>
        </p:pic>
        <p:sp>
          <p:nvSpPr>
            <p:cNvPr id="76806" name="Text Box 6"/>
            <p:cNvSpPr txBox="1">
              <a:spLocks noChangeArrowheads="1"/>
            </p:cNvSpPr>
            <p:nvPr/>
          </p:nvSpPr>
          <p:spPr bwMode="auto">
            <a:xfrm>
              <a:off x="288" y="3792"/>
              <a:ext cx="1633"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76807" name="Text Box 7"/>
          <p:cNvSpPr txBox="1">
            <a:spLocks noChangeArrowheads="1"/>
          </p:cNvSpPr>
          <p:nvPr/>
        </p:nvSpPr>
        <p:spPr bwMode="auto">
          <a:xfrm>
            <a:off x="4751388" y="3124200"/>
            <a:ext cx="439261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3.19  Crystallographic directions and coordinates (for Example 3.7).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ChangeArrowheads="1"/>
          </p:cNvSpPr>
          <p:nvPr/>
        </p:nvSpPr>
        <p:spPr bwMode="auto">
          <a:xfrm>
            <a:off x="581025" y="473075"/>
            <a:ext cx="7118350" cy="508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3.7 SOLUTION</a:t>
            </a:r>
          </a:p>
          <a:p>
            <a:pPr>
              <a:lnSpc>
                <a:spcPct val="60000"/>
              </a:lnSpc>
              <a:spcBef>
                <a:spcPct val="50000"/>
              </a:spcBef>
            </a:pPr>
            <a:r>
              <a:rPr lang="en-US" altLang="en-US" sz="2000"/>
              <a:t>Direction </a:t>
            </a:r>
            <a:r>
              <a:rPr lang="en-US" altLang="en-US" sz="2000" i="1"/>
              <a:t>A</a:t>
            </a:r>
          </a:p>
          <a:p>
            <a:pPr>
              <a:lnSpc>
                <a:spcPct val="60000"/>
              </a:lnSpc>
              <a:spcBef>
                <a:spcPct val="50000"/>
              </a:spcBef>
            </a:pPr>
            <a:r>
              <a:rPr lang="en-US" altLang="en-US" sz="2000" b="0"/>
              <a:t>1. Two points are 1, 0, 0, and 0, 0, 0</a:t>
            </a:r>
          </a:p>
          <a:p>
            <a:pPr>
              <a:lnSpc>
                <a:spcPct val="60000"/>
              </a:lnSpc>
              <a:spcBef>
                <a:spcPct val="50000"/>
              </a:spcBef>
            </a:pPr>
            <a:r>
              <a:rPr lang="en-US" altLang="en-US" sz="2000" b="0"/>
              <a:t>2. 1, 0, 0, -0, 0, 0 = 1, 0, 0</a:t>
            </a:r>
          </a:p>
          <a:p>
            <a:pPr>
              <a:lnSpc>
                <a:spcPct val="60000"/>
              </a:lnSpc>
              <a:spcBef>
                <a:spcPct val="50000"/>
              </a:spcBef>
            </a:pPr>
            <a:r>
              <a:rPr lang="en-US" altLang="en-US" sz="2000" b="0"/>
              <a:t>3. No fractions to clear or integers to reduce</a:t>
            </a:r>
          </a:p>
          <a:p>
            <a:pPr>
              <a:lnSpc>
                <a:spcPct val="60000"/>
              </a:lnSpc>
              <a:spcBef>
                <a:spcPct val="50000"/>
              </a:spcBef>
            </a:pPr>
            <a:r>
              <a:rPr lang="en-US" altLang="en-US" sz="2000" b="0"/>
              <a:t>4. [100]</a:t>
            </a:r>
          </a:p>
          <a:p>
            <a:pPr>
              <a:lnSpc>
                <a:spcPct val="60000"/>
              </a:lnSpc>
              <a:spcBef>
                <a:spcPct val="50000"/>
              </a:spcBef>
            </a:pPr>
            <a:r>
              <a:rPr lang="en-US" altLang="en-US" sz="2000"/>
              <a:t>Direction </a:t>
            </a:r>
            <a:r>
              <a:rPr lang="en-US" altLang="en-US" sz="2000" i="1"/>
              <a:t>B</a:t>
            </a:r>
          </a:p>
          <a:p>
            <a:pPr>
              <a:lnSpc>
                <a:spcPct val="60000"/>
              </a:lnSpc>
              <a:spcBef>
                <a:spcPct val="50000"/>
              </a:spcBef>
            </a:pPr>
            <a:r>
              <a:rPr lang="en-US" altLang="en-US" sz="2000" b="0"/>
              <a:t>1. Two points are 1, 1, 1 and 0, 0, 0</a:t>
            </a:r>
          </a:p>
          <a:p>
            <a:pPr>
              <a:lnSpc>
                <a:spcPct val="60000"/>
              </a:lnSpc>
              <a:spcBef>
                <a:spcPct val="50000"/>
              </a:spcBef>
            </a:pPr>
            <a:r>
              <a:rPr lang="en-US" altLang="en-US" sz="2000" b="0"/>
              <a:t>2. 1, 1, 1, -0, 0, 0 = 1, 1, 1</a:t>
            </a:r>
          </a:p>
          <a:p>
            <a:pPr>
              <a:lnSpc>
                <a:spcPct val="60000"/>
              </a:lnSpc>
              <a:spcBef>
                <a:spcPct val="50000"/>
              </a:spcBef>
            </a:pPr>
            <a:r>
              <a:rPr lang="en-US" altLang="en-US" sz="2000" b="0"/>
              <a:t>3. No fractions to clear or integers to reduce</a:t>
            </a:r>
          </a:p>
          <a:p>
            <a:pPr>
              <a:lnSpc>
                <a:spcPct val="60000"/>
              </a:lnSpc>
              <a:spcBef>
                <a:spcPct val="50000"/>
              </a:spcBef>
            </a:pPr>
            <a:r>
              <a:rPr lang="en-US" altLang="en-US" sz="2000" b="0"/>
              <a:t>4. [111]</a:t>
            </a:r>
          </a:p>
          <a:p>
            <a:pPr>
              <a:lnSpc>
                <a:spcPct val="60000"/>
              </a:lnSpc>
              <a:spcBef>
                <a:spcPct val="50000"/>
              </a:spcBef>
            </a:pPr>
            <a:r>
              <a:rPr lang="en-US" altLang="en-US" sz="2000"/>
              <a:t>Direction </a:t>
            </a:r>
            <a:r>
              <a:rPr lang="en-US" altLang="en-US" sz="2000" i="1"/>
              <a:t>C</a:t>
            </a:r>
          </a:p>
          <a:p>
            <a:pPr>
              <a:lnSpc>
                <a:spcPct val="60000"/>
              </a:lnSpc>
              <a:spcBef>
                <a:spcPct val="50000"/>
              </a:spcBef>
            </a:pPr>
            <a:r>
              <a:rPr lang="en-US" altLang="en-US" sz="2000" b="0"/>
              <a:t>1. Two points are 0, 0, 1 and 1/2, 1, 0</a:t>
            </a:r>
          </a:p>
          <a:p>
            <a:pPr>
              <a:lnSpc>
                <a:spcPct val="60000"/>
              </a:lnSpc>
              <a:spcBef>
                <a:spcPct val="50000"/>
              </a:spcBef>
            </a:pPr>
            <a:r>
              <a:rPr lang="en-US" altLang="en-US" sz="2000" b="0"/>
              <a:t>2. 0, 0, 1 -1/2, 1, 0 = -1/2, -1, 1</a:t>
            </a:r>
          </a:p>
          <a:p>
            <a:pPr>
              <a:lnSpc>
                <a:spcPct val="60000"/>
              </a:lnSpc>
              <a:spcBef>
                <a:spcPct val="50000"/>
              </a:spcBef>
            </a:pPr>
            <a:r>
              <a:rPr lang="en-US" altLang="en-US" sz="2000" b="0"/>
              <a:t>3. 2(-1/2, -1, 1)  = -1, -2, 2</a:t>
            </a:r>
          </a:p>
        </p:txBody>
      </p:sp>
      <p:graphicFrame>
        <p:nvGraphicFramePr>
          <p:cNvPr id="18439" name="Object 7"/>
          <p:cNvGraphicFramePr>
            <a:graphicFrameLocks noChangeAspect="1"/>
          </p:cNvGraphicFramePr>
          <p:nvPr/>
        </p:nvGraphicFramePr>
        <p:xfrm>
          <a:off x="639763" y="5508625"/>
          <a:ext cx="1270000" cy="457200"/>
        </p:xfrm>
        <a:graphic>
          <a:graphicData uri="http://schemas.openxmlformats.org/presentationml/2006/ole">
            <mc:AlternateContent xmlns:mc="http://schemas.openxmlformats.org/markup-compatibility/2006">
              <mc:Choice xmlns:v="urn:schemas-microsoft-com:vml" Requires="v">
                <p:oleObj spid="_x0000_s18440" name="Equation" r:id="rId3" imgW="583920" imgH="228600" progId="Equation.3">
                  <p:embed/>
                </p:oleObj>
              </mc:Choice>
              <mc:Fallback>
                <p:oleObj name="Equation" r:id="rId3" imgW="583920" imgH="2286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763" y="5508625"/>
                        <a:ext cx="1270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60" name="Group 4"/>
          <p:cNvGrpSpPr>
            <a:grpSpLocks/>
          </p:cNvGrpSpPr>
          <p:nvPr/>
        </p:nvGrpSpPr>
        <p:grpSpPr bwMode="auto">
          <a:xfrm>
            <a:off x="600075" y="1258888"/>
            <a:ext cx="7924800" cy="4329112"/>
            <a:chOff x="384" y="288"/>
            <a:chExt cx="4992" cy="2727"/>
          </a:xfrm>
        </p:grpSpPr>
        <p:pic>
          <p:nvPicPr>
            <p:cNvPr id="19458" name="Picture 2" descr="fig 03_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8"/>
              <a:ext cx="4992" cy="2589"/>
            </a:xfrm>
            <a:prstGeom prst="rect">
              <a:avLst/>
            </a:prstGeom>
            <a:noFill/>
            <a:extLst>
              <a:ext uri="{909E8E84-426E-40DD-AFC4-6F175D3DCCD1}">
                <a14:hiddenFill xmlns:a14="http://schemas.microsoft.com/office/drawing/2010/main">
                  <a:solidFill>
                    <a:srgbClr val="FFFFFF"/>
                  </a:solidFill>
                </a14:hiddenFill>
              </a:ext>
            </a:extLst>
          </p:spPr>
        </p:pic>
        <p:sp>
          <p:nvSpPr>
            <p:cNvPr id="19459" name="Text Box 3"/>
            <p:cNvSpPr txBox="1">
              <a:spLocks noChangeArrowheads="1"/>
            </p:cNvSpPr>
            <p:nvPr/>
          </p:nvSpPr>
          <p:spPr bwMode="auto">
            <a:xfrm>
              <a:off x="3744" y="2880"/>
              <a:ext cx="163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9461" name="Text Box 5"/>
          <p:cNvSpPr txBox="1">
            <a:spLocks noChangeArrowheads="1"/>
          </p:cNvSpPr>
          <p:nvPr/>
        </p:nvSpPr>
        <p:spPr bwMode="auto">
          <a:xfrm>
            <a:off x="611188" y="5518150"/>
            <a:ext cx="79327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3.20  Equivalency of crystallographic directions of a form in cubic systems.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7"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2043113"/>
            <a:ext cx="66294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4" name="Group 4"/>
          <p:cNvGrpSpPr>
            <a:grpSpLocks/>
          </p:cNvGrpSpPr>
          <p:nvPr/>
        </p:nvGrpSpPr>
        <p:grpSpPr bwMode="auto">
          <a:xfrm>
            <a:off x="266700" y="930275"/>
            <a:ext cx="6057900" cy="4846638"/>
            <a:chOff x="168" y="586"/>
            <a:chExt cx="3816" cy="3053"/>
          </a:xfrm>
        </p:grpSpPr>
        <p:pic>
          <p:nvPicPr>
            <p:cNvPr id="20482" name="Picture 2" descr="fig 03_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 y="586"/>
              <a:ext cx="3816" cy="2918"/>
            </a:xfrm>
            <a:prstGeom prst="rect">
              <a:avLst/>
            </a:prstGeom>
            <a:noFill/>
            <a:extLst>
              <a:ext uri="{909E8E84-426E-40DD-AFC4-6F175D3DCCD1}">
                <a14:hiddenFill xmlns:a14="http://schemas.microsoft.com/office/drawing/2010/main">
                  <a:solidFill>
                    <a:srgbClr val="FFFFFF"/>
                  </a:solidFill>
                </a14:hiddenFill>
              </a:ext>
            </a:extLst>
          </p:spPr>
        </p:pic>
        <p:sp>
          <p:nvSpPr>
            <p:cNvPr id="20483" name="Text Box 3"/>
            <p:cNvSpPr txBox="1">
              <a:spLocks noChangeArrowheads="1"/>
            </p:cNvSpPr>
            <p:nvPr/>
          </p:nvSpPr>
          <p:spPr bwMode="auto">
            <a:xfrm>
              <a:off x="192" y="3504"/>
              <a:ext cx="163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20485" name="Text Box 5"/>
          <p:cNvSpPr txBox="1">
            <a:spLocks noChangeArrowheads="1"/>
          </p:cNvSpPr>
          <p:nvPr/>
        </p:nvSpPr>
        <p:spPr bwMode="auto">
          <a:xfrm>
            <a:off x="6426200" y="2182813"/>
            <a:ext cx="230187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3.21  Determining the repeat distance, linear density, and packing fraction for [110] direction in FCC copper.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p:cNvSpPr>
            <a:spLocks noGrp="1" noChangeArrowheads="1"/>
          </p:cNvSpPr>
          <p:nvPr>
            <p:ph type="body" idx="1"/>
          </p:nvPr>
        </p:nvSpPr>
        <p:spPr>
          <a:xfrm>
            <a:off x="574675" y="2079625"/>
            <a:ext cx="8001000" cy="3182938"/>
          </a:xfrm>
          <a:noFill/>
          <a:ln/>
        </p:spPr>
        <p:txBody>
          <a:bodyPr/>
          <a:lstStyle/>
          <a:p>
            <a:r>
              <a:rPr lang="en-US" altLang="en-US" sz="2000">
                <a:solidFill>
                  <a:schemeClr val="accent2"/>
                </a:solidFill>
              </a:rPr>
              <a:t>Short-range order</a:t>
            </a:r>
            <a:r>
              <a:rPr lang="en-US" altLang="en-US" sz="2000"/>
              <a:t> - The regular and predictable arrangement of the atoms over a short distance - usually one or two atom spacings.</a:t>
            </a:r>
          </a:p>
          <a:p>
            <a:r>
              <a:rPr lang="en-US" altLang="en-US" sz="2000">
                <a:solidFill>
                  <a:srgbClr val="3366FF"/>
                </a:solidFill>
              </a:rPr>
              <a:t>Long-range order (LRO)</a:t>
            </a:r>
            <a:r>
              <a:rPr lang="en-US" altLang="en-US" sz="2000"/>
              <a:t> - A regular repetitive arrangement of atoms in a solid which extends over a very large distance.</a:t>
            </a:r>
          </a:p>
          <a:p>
            <a:r>
              <a:rPr lang="en-US" altLang="en-US" sz="2000">
                <a:solidFill>
                  <a:schemeClr val="accent2"/>
                </a:solidFill>
              </a:rPr>
              <a:t>Bose-Einstein condensate (BEC)</a:t>
            </a:r>
            <a:r>
              <a:rPr lang="en-US" altLang="en-US" sz="2000"/>
              <a:t> - A newly experimentally verified state of a matter in which a group of atoms occupy the same quantum ground state.</a:t>
            </a:r>
          </a:p>
        </p:txBody>
      </p:sp>
      <p:sp>
        <p:nvSpPr>
          <p:cNvPr id="59397" name="Text Box 5"/>
          <p:cNvSpPr txBox="1">
            <a:spLocks noChangeArrowheads="1"/>
          </p:cNvSpPr>
          <p:nvPr/>
        </p:nvSpPr>
        <p:spPr bwMode="auto">
          <a:xfrm>
            <a:off x="627063" y="228600"/>
            <a:ext cx="7620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3.1                                    Short-Range Order versus        Long-Range Order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026"/>
          <p:cNvSpPr txBox="1">
            <a:spLocks noChangeArrowheads="1"/>
          </p:cNvSpPr>
          <p:nvPr/>
        </p:nvSpPr>
        <p:spPr bwMode="auto">
          <a:xfrm>
            <a:off x="354013" y="1722438"/>
            <a:ext cx="83994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Miller indices of planes </a:t>
            </a:r>
            <a:r>
              <a:rPr lang="en-US" altLang="en-US" sz="2000" b="0" i="1"/>
              <a:t>A</a:t>
            </a:r>
            <a:r>
              <a:rPr lang="en-US" altLang="en-US" sz="2000" b="0"/>
              <a:t>, </a:t>
            </a:r>
            <a:r>
              <a:rPr lang="en-US" altLang="en-US" sz="2000" b="0" i="1"/>
              <a:t>B</a:t>
            </a:r>
            <a:r>
              <a:rPr lang="en-US" altLang="en-US" sz="2000" b="0"/>
              <a:t>, and </a:t>
            </a:r>
            <a:r>
              <a:rPr lang="en-US" altLang="en-US" sz="2000" b="0" i="1"/>
              <a:t>C</a:t>
            </a:r>
            <a:r>
              <a:rPr lang="en-US" altLang="en-US" sz="2000" b="0"/>
              <a:t> in Figure 3.22.</a:t>
            </a:r>
          </a:p>
        </p:txBody>
      </p:sp>
      <p:sp>
        <p:nvSpPr>
          <p:cNvPr id="78851" name="Text Box 1027"/>
          <p:cNvSpPr txBox="1">
            <a:spLocks noChangeArrowheads="1"/>
          </p:cNvSpPr>
          <p:nvPr/>
        </p:nvSpPr>
        <p:spPr bwMode="auto">
          <a:xfrm>
            <a:off x="576263" y="271463"/>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3.8                                       Determining Miller Indices of Planes</a:t>
            </a:r>
          </a:p>
        </p:txBody>
      </p:sp>
      <p:grpSp>
        <p:nvGrpSpPr>
          <p:cNvPr id="78852" name="Group 1028"/>
          <p:cNvGrpSpPr>
            <a:grpSpLocks/>
          </p:cNvGrpSpPr>
          <p:nvPr/>
        </p:nvGrpSpPr>
        <p:grpSpPr bwMode="auto">
          <a:xfrm>
            <a:off x="457200" y="2509838"/>
            <a:ext cx="5053013" cy="3654425"/>
            <a:chOff x="624" y="157"/>
            <a:chExt cx="4512" cy="3264"/>
          </a:xfrm>
        </p:grpSpPr>
        <p:pic>
          <p:nvPicPr>
            <p:cNvPr id="78853" name="Picture 1029" descr="fig 03_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 y="157"/>
              <a:ext cx="4512" cy="2935"/>
            </a:xfrm>
            <a:prstGeom prst="rect">
              <a:avLst/>
            </a:prstGeom>
            <a:noFill/>
            <a:extLst>
              <a:ext uri="{909E8E84-426E-40DD-AFC4-6F175D3DCCD1}">
                <a14:hiddenFill xmlns:a14="http://schemas.microsoft.com/office/drawing/2010/main">
                  <a:solidFill>
                    <a:srgbClr val="FFFFFF"/>
                  </a:solidFill>
                </a14:hiddenFill>
              </a:ext>
            </a:extLst>
          </p:spPr>
        </p:pic>
        <p:sp>
          <p:nvSpPr>
            <p:cNvPr id="78854" name="Text Box 1030"/>
            <p:cNvSpPr txBox="1">
              <a:spLocks noChangeArrowheads="1"/>
            </p:cNvSpPr>
            <p:nvPr/>
          </p:nvSpPr>
          <p:spPr bwMode="auto">
            <a:xfrm>
              <a:off x="671" y="3120"/>
              <a:ext cx="1634" cy="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78855" name="Text Box 1031"/>
          <p:cNvSpPr txBox="1">
            <a:spLocks noChangeArrowheads="1"/>
          </p:cNvSpPr>
          <p:nvPr/>
        </p:nvSpPr>
        <p:spPr bwMode="auto">
          <a:xfrm>
            <a:off x="5694363" y="3308350"/>
            <a:ext cx="3221037"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3.22  Crystallographic planes and intercepts (for Example 3.8)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18" name="Group 14"/>
          <p:cNvGrpSpPr>
            <a:grpSpLocks/>
          </p:cNvGrpSpPr>
          <p:nvPr/>
        </p:nvGrpSpPr>
        <p:grpSpPr bwMode="auto">
          <a:xfrm>
            <a:off x="762000" y="0"/>
            <a:ext cx="7399338" cy="6200775"/>
            <a:chOff x="480" y="0"/>
            <a:chExt cx="4661" cy="3906"/>
          </a:xfrm>
        </p:grpSpPr>
        <p:grpSp>
          <p:nvGrpSpPr>
            <p:cNvPr id="21513" name="Group 9"/>
            <p:cNvGrpSpPr>
              <a:grpSpLocks/>
            </p:cNvGrpSpPr>
            <p:nvPr/>
          </p:nvGrpSpPr>
          <p:grpSpPr bwMode="auto">
            <a:xfrm>
              <a:off x="480" y="0"/>
              <a:ext cx="4661" cy="3906"/>
              <a:chOff x="480" y="0"/>
              <a:chExt cx="4661" cy="3906"/>
            </a:xfrm>
          </p:grpSpPr>
          <p:sp>
            <p:nvSpPr>
              <p:cNvPr id="21511" name="Rectangle 7"/>
              <p:cNvSpPr>
                <a:spLocks noChangeArrowheads="1"/>
              </p:cNvSpPr>
              <p:nvPr/>
            </p:nvSpPr>
            <p:spPr bwMode="auto">
              <a:xfrm>
                <a:off x="480" y="0"/>
                <a:ext cx="4661" cy="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0">
                    <a:solidFill>
                      <a:schemeClr val="accent2"/>
                    </a:solidFill>
                  </a:rPr>
                  <a:t>Example 3.8 SOLUTION</a:t>
                </a:r>
              </a:p>
              <a:p>
                <a:pPr>
                  <a:lnSpc>
                    <a:spcPct val="60000"/>
                  </a:lnSpc>
                  <a:spcBef>
                    <a:spcPct val="50000"/>
                  </a:spcBef>
                </a:pPr>
                <a:r>
                  <a:rPr lang="en-US" altLang="en-US"/>
                  <a:t>Plane </a:t>
                </a:r>
                <a:r>
                  <a:rPr lang="en-US" altLang="en-US" i="1"/>
                  <a:t>A</a:t>
                </a:r>
              </a:p>
              <a:p>
                <a:pPr>
                  <a:lnSpc>
                    <a:spcPct val="60000"/>
                  </a:lnSpc>
                  <a:spcBef>
                    <a:spcPct val="50000"/>
                  </a:spcBef>
                </a:pPr>
                <a:r>
                  <a:rPr lang="en-US" altLang="en-US" b="0"/>
                  <a:t>1. </a:t>
                </a:r>
                <a:r>
                  <a:rPr lang="en-US" altLang="en-US" b="0" i="1"/>
                  <a:t>x</a:t>
                </a:r>
                <a:r>
                  <a:rPr lang="en-US" altLang="en-US" b="0"/>
                  <a:t> = 1, </a:t>
                </a:r>
                <a:r>
                  <a:rPr lang="en-US" altLang="en-US" b="0" i="1"/>
                  <a:t>y</a:t>
                </a:r>
                <a:r>
                  <a:rPr lang="en-US" altLang="en-US" b="0"/>
                  <a:t> = 1, </a:t>
                </a:r>
                <a:r>
                  <a:rPr lang="en-US" altLang="en-US" b="0" i="1"/>
                  <a:t>z</a:t>
                </a:r>
                <a:r>
                  <a:rPr lang="en-US" altLang="en-US" b="0"/>
                  <a:t> = 1</a:t>
                </a:r>
              </a:p>
              <a:p>
                <a:pPr>
                  <a:lnSpc>
                    <a:spcPct val="60000"/>
                  </a:lnSpc>
                  <a:spcBef>
                    <a:spcPct val="50000"/>
                  </a:spcBef>
                </a:pPr>
                <a:r>
                  <a:rPr lang="en-US" altLang="en-US" b="0"/>
                  <a:t>2.1/</a:t>
                </a:r>
                <a:r>
                  <a:rPr lang="en-US" altLang="en-US" b="0" i="1"/>
                  <a:t>x</a:t>
                </a:r>
                <a:r>
                  <a:rPr lang="en-US" altLang="en-US" b="0"/>
                  <a:t> = 1, 1/</a:t>
                </a:r>
                <a:r>
                  <a:rPr lang="en-US" altLang="en-US" b="0" i="1"/>
                  <a:t>y</a:t>
                </a:r>
                <a:r>
                  <a:rPr lang="en-US" altLang="en-US" b="0"/>
                  <a:t> = 1,1 /</a:t>
                </a:r>
                <a:r>
                  <a:rPr lang="en-US" altLang="en-US" b="0" i="1"/>
                  <a:t>z</a:t>
                </a:r>
                <a:r>
                  <a:rPr lang="en-US" altLang="en-US" b="0"/>
                  <a:t> = 1</a:t>
                </a:r>
              </a:p>
              <a:p>
                <a:pPr>
                  <a:lnSpc>
                    <a:spcPct val="60000"/>
                  </a:lnSpc>
                  <a:spcBef>
                    <a:spcPct val="50000"/>
                  </a:spcBef>
                </a:pPr>
                <a:r>
                  <a:rPr lang="en-US" altLang="en-US" b="0"/>
                  <a:t>3. No fractions to clear</a:t>
                </a:r>
              </a:p>
              <a:p>
                <a:pPr>
                  <a:lnSpc>
                    <a:spcPct val="60000"/>
                  </a:lnSpc>
                  <a:spcBef>
                    <a:spcPct val="50000"/>
                  </a:spcBef>
                </a:pPr>
                <a:r>
                  <a:rPr lang="en-US" altLang="en-US" b="0"/>
                  <a:t>4. (111)</a:t>
                </a:r>
              </a:p>
              <a:p>
                <a:pPr>
                  <a:lnSpc>
                    <a:spcPct val="60000"/>
                  </a:lnSpc>
                  <a:spcBef>
                    <a:spcPct val="50000"/>
                  </a:spcBef>
                </a:pPr>
                <a:r>
                  <a:rPr lang="en-US" altLang="en-US"/>
                  <a:t>Plane </a:t>
                </a:r>
                <a:r>
                  <a:rPr lang="en-US" altLang="en-US" i="1"/>
                  <a:t>B</a:t>
                </a:r>
              </a:p>
              <a:p>
                <a:pPr>
                  <a:lnSpc>
                    <a:spcPct val="90000"/>
                  </a:lnSpc>
                  <a:spcBef>
                    <a:spcPct val="50000"/>
                  </a:spcBef>
                </a:pPr>
                <a:r>
                  <a:rPr lang="en-US" altLang="en-US" b="0"/>
                  <a:t>1. The plane never intercepts the </a:t>
                </a:r>
                <a:r>
                  <a:rPr lang="en-US" altLang="en-US" b="0" i="1"/>
                  <a:t>z</a:t>
                </a:r>
                <a:r>
                  <a:rPr lang="en-US" altLang="en-US" b="0"/>
                  <a:t> axis, so </a:t>
                </a:r>
                <a:r>
                  <a:rPr lang="en-US" altLang="en-US" b="0" i="1"/>
                  <a:t>x</a:t>
                </a:r>
                <a:r>
                  <a:rPr lang="en-US" altLang="en-US" b="0"/>
                  <a:t> = 1, </a:t>
                </a:r>
                <a:r>
                  <a:rPr lang="en-US" altLang="en-US" b="0" i="1"/>
                  <a:t>y</a:t>
                </a:r>
                <a:r>
                  <a:rPr lang="en-US" altLang="en-US" b="0"/>
                  <a:t> = 2, and </a:t>
                </a:r>
                <a:r>
                  <a:rPr lang="en-US" altLang="en-US" b="0" i="1"/>
                  <a:t>z</a:t>
                </a:r>
                <a:r>
                  <a:rPr lang="en-US" altLang="en-US" b="0"/>
                  <a:t> = </a:t>
                </a:r>
              </a:p>
              <a:p>
                <a:pPr>
                  <a:lnSpc>
                    <a:spcPct val="60000"/>
                  </a:lnSpc>
                  <a:spcBef>
                    <a:spcPct val="50000"/>
                  </a:spcBef>
                </a:pPr>
                <a:r>
                  <a:rPr lang="en-US" altLang="en-US" b="0"/>
                  <a:t>2.1/</a:t>
                </a:r>
                <a:r>
                  <a:rPr lang="en-US" altLang="en-US" b="0" i="1"/>
                  <a:t>x</a:t>
                </a:r>
                <a:r>
                  <a:rPr lang="en-US" altLang="en-US" b="0"/>
                  <a:t> = 1, 1/</a:t>
                </a:r>
                <a:r>
                  <a:rPr lang="en-US" altLang="en-US" b="0" i="1"/>
                  <a:t>y</a:t>
                </a:r>
                <a:r>
                  <a:rPr lang="en-US" altLang="en-US" b="0"/>
                  <a:t> =1/2, 1/</a:t>
                </a:r>
                <a:r>
                  <a:rPr lang="en-US" altLang="en-US" b="0" i="1"/>
                  <a:t>z</a:t>
                </a:r>
                <a:r>
                  <a:rPr lang="en-US" altLang="en-US" b="0"/>
                  <a:t> = 0</a:t>
                </a:r>
              </a:p>
              <a:p>
                <a:pPr>
                  <a:lnSpc>
                    <a:spcPct val="60000"/>
                  </a:lnSpc>
                  <a:spcBef>
                    <a:spcPct val="50000"/>
                  </a:spcBef>
                </a:pPr>
                <a:r>
                  <a:rPr lang="en-US" altLang="en-US" b="0"/>
                  <a:t>3. Clear fractions:</a:t>
                </a:r>
              </a:p>
              <a:p>
                <a:pPr>
                  <a:lnSpc>
                    <a:spcPct val="60000"/>
                  </a:lnSpc>
                  <a:spcBef>
                    <a:spcPct val="50000"/>
                  </a:spcBef>
                </a:pPr>
                <a:r>
                  <a:rPr lang="en-US" altLang="en-US" b="0"/>
                  <a:t>1/</a:t>
                </a:r>
                <a:r>
                  <a:rPr lang="en-US" altLang="en-US" b="0" i="1"/>
                  <a:t>x</a:t>
                </a:r>
                <a:r>
                  <a:rPr lang="en-US" altLang="en-US" b="0"/>
                  <a:t> = 2, 1/</a:t>
                </a:r>
                <a:r>
                  <a:rPr lang="en-US" altLang="en-US" b="0" i="1"/>
                  <a:t>y</a:t>
                </a:r>
                <a:r>
                  <a:rPr lang="en-US" altLang="en-US" b="0"/>
                  <a:t> = 1, 1/z = 0</a:t>
                </a:r>
              </a:p>
              <a:p>
                <a:pPr>
                  <a:lnSpc>
                    <a:spcPct val="60000"/>
                  </a:lnSpc>
                  <a:spcBef>
                    <a:spcPct val="50000"/>
                  </a:spcBef>
                </a:pPr>
                <a:r>
                  <a:rPr lang="en-US" altLang="en-US" b="0"/>
                  <a:t>4. (210)</a:t>
                </a:r>
              </a:p>
              <a:p>
                <a:pPr>
                  <a:lnSpc>
                    <a:spcPct val="60000"/>
                  </a:lnSpc>
                  <a:spcBef>
                    <a:spcPct val="50000"/>
                  </a:spcBef>
                </a:pPr>
                <a:r>
                  <a:rPr lang="en-US" altLang="en-US"/>
                  <a:t>Plane </a:t>
                </a:r>
                <a:r>
                  <a:rPr lang="en-US" altLang="en-US" i="1"/>
                  <a:t>C</a:t>
                </a:r>
              </a:p>
              <a:p>
                <a:pPr>
                  <a:lnSpc>
                    <a:spcPct val="90000"/>
                  </a:lnSpc>
                  <a:spcBef>
                    <a:spcPct val="50000"/>
                  </a:spcBef>
                </a:pPr>
                <a:r>
                  <a:rPr lang="en-US" altLang="en-US" b="0"/>
                  <a:t>1. We must move the origin, since the plane passes through        0, 0, 0. Let’s move the origin one lattice parameter in the </a:t>
                </a:r>
                <a:r>
                  <a:rPr lang="en-US" altLang="en-US" b="0" i="1"/>
                  <a:t>y</a:t>
                </a:r>
                <a:r>
                  <a:rPr lang="en-US" altLang="en-US" b="0"/>
                  <a:t>-direction. Then, </a:t>
                </a:r>
                <a:r>
                  <a:rPr lang="en-US" altLang="en-US" b="0" i="1"/>
                  <a:t>x</a:t>
                </a:r>
                <a:r>
                  <a:rPr lang="en-US" altLang="en-US" b="0"/>
                  <a:t> =    , </a:t>
                </a:r>
                <a:r>
                  <a:rPr lang="en-US" altLang="en-US" b="0" i="1"/>
                  <a:t>y</a:t>
                </a:r>
                <a:r>
                  <a:rPr lang="en-US" altLang="en-US" b="0"/>
                  <a:t> = -1, and z =</a:t>
                </a:r>
              </a:p>
              <a:p>
                <a:pPr>
                  <a:lnSpc>
                    <a:spcPct val="60000"/>
                  </a:lnSpc>
                  <a:spcBef>
                    <a:spcPct val="50000"/>
                  </a:spcBef>
                </a:pPr>
                <a:r>
                  <a:rPr lang="en-US" altLang="en-US" b="0"/>
                  <a:t>2.1/</a:t>
                </a:r>
                <a:r>
                  <a:rPr lang="en-US" altLang="en-US" b="0" i="1"/>
                  <a:t>x</a:t>
                </a:r>
                <a:r>
                  <a:rPr lang="en-US" altLang="en-US" b="0"/>
                  <a:t> = 0, 1/</a:t>
                </a:r>
                <a:r>
                  <a:rPr lang="en-US" altLang="en-US" b="0" i="1"/>
                  <a:t>y</a:t>
                </a:r>
                <a:r>
                  <a:rPr lang="en-US" altLang="en-US" b="0"/>
                  <a:t> = 1, 1/z = 0</a:t>
                </a:r>
              </a:p>
              <a:p>
                <a:pPr>
                  <a:lnSpc>
                    <a:spcPct val="60000"/>
                  </a:lnSpc>
                  <a:spcBef>
                    <a:spcPct val="50000"/>
                  </a:spcBef>
                </a:pPr>
                <a:r>
                  <a:rPr lang="en-US" altLang="en-US" b="0"/>
                  <a:t>3. No fractions to clear.</a:t>
                </a:r>
              </a:p>
            </p:txBody>
          </p:sp>
          <p:graphicFrame>
            <p:nvGraphicFramePr>
              <p:cNvPr id="21512" name="Object 8"/>
              <p:cNvGraphicFramePr>
                <a:graphicFrameLocks noChangeAspect="1"/>
              </p:cNvGraphicFramePr>
              <p:nvPr/>
            </p:nvGraphicFramePr>
            <p:xfrm>
              <a:off x="518" y="3635"/>
              <a:ext cx="645" cy="271"/>
            </p:xfrm>
            <a:graphic>
              <a:graphicData uri="http://schemas.openxmlformats.org/presentationml/2006/ole">
                <mc:AlternateContent xmlns:mc="http://schemas.openxmlformats.org/markup-compatibility/2006">
                  <mc:Choice xmlns:v="urn:schemas-microsoft-com:vml" Requires="v">
                    <p:oleObj spid="_x0000_s264192" name="Equation" r:id="rId3" imgW="545760" imgH="228600" progId="Equation.3">
                      <p:embed/>
                    </p:oleObj>
                  </mc:Choice>
                  <mc:Fallback>
                    <p:oleObj name="Equation" r:id="rId3" imgW="545760" imgH="2286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 y="3635"/>
                            <a:ext cx="645" cy="2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21515" name="Object 11"/>
            <p:cNvGraphicFramePr>
              <a:graphicFrameLocks noChangeAspect="1"/>
            </p:cNvGraphicFramePr>
            <p:nvPr/>
          </p:nvGraphicFramePr>
          <p:xfrm>
            <a:off x="816" y="1597"/>
            <a:ext cx="224" cy="187"/>
          </p:xfrm>
          <a:graphic>
            <a:graphicData uri="http://schemas.openxmlformats.org/presentationml/2006/ole">
              <mc:AlternateContent xmlns:mc="http://schemas.openxmlformats.org/markup-compatibility/2006">
                <mc:Choice xmlns:v="urn:schemas-microsoft-com:vml" Requires="v">
                  <p:oleObj spid="_x0000_s264193" name="Equation" r:id="rId5" imgW="152280" imgH="126720" progId="Equation.3">
                    <p:embed/>
                  </p:oleObj>
                </mc:Choice>
                <mc:Fallback>
                  <p:oleObj name="Equation" r:id="rId5" imgW="152280" imgH="126720"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6" y="1597"/>
                          <a:ext cx="224" cy="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16" name="Object 12"/>
            <p:cNvGraphicFramePr>
              <a:graphicFrameLocks noChangeAspect="1"/>
            </p:cNvGraphicFramePr>
            <p:nvPr/>
          </p:nvGraphicFramePr>
          <p:xfrm>
            <a:off x="3424" y="3089"/>
            <a:ext cx="224" cy="187"/>
          </p:xfrm>
          <a:graphic>
            <a:graphicData uri="http://schemas.openxmlformats.org/presentationml/2006/ole">
              <mc:AlternateContent xmlns:mc="http://schemas.openxmlformats.org/markup-compatibility/2006">
                <mc:Choice xmlns:v="urn:schemas-microsoft-com:vml" Requires="v">
                  <p:oleObj spid="_x0000_s264194" name="Equation" r:id="rId7" imgW="152280" imgH="126720" progId="Equation.3">
                    <p:embed/>
                  </p:oleObj>
                </mc:Choice>
                <mc:Fallback>
                  <p:oleObj name="Equation" r:id="rId7" imgW="152280" imgH="126720"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4" y="3089"/>
                          <a:ext cx="224" cy="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17" name="Object 13"/>
            <p:cNvGraphicFramePr>
              <a:graphicFrameLocks noChangeAspect="1"/>
            </p:cNvGraphicFramePr>
            <p:nvPr/>
          </p:nvGraphicFramePr>
          <p:xfrm>
            <a:off x="2016" y="3091"/>
            <a:ext cx="224" cy="187"/>
          </p:xfrm>
          <a:graphic>
            <a:graphicData uri="http://schemas.openxmlformats.org/presentationml/2006/ole">
              <mc:AlternateContent xmlns:mc="http://schemas.openxmlformats.org/markup-compatibility/2006">
                <mc:Choice xmlns:v="urn:schemas-microsoft-com:vml" Requires="v">
                  <p:oleObj spid="_x0000_s264195" name="Equation" r:id="rId9" imgW="152280" imgH="126720" progId="Equation.3">
                    <p:embed/>
                  </p:oleObj>
                </mc:Choice>
                <mc:Fallback>
                  <p:oleObj name="Equation" r:id="rId9" imgW="152280" imgH="126720" progId="Equation.3">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6" y="3091"/>
                          <a:ext cx="224" cy="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8650" y="1719263"/>
            <a:ext cx="5068888" cy="285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471488" y="1882775"/>
            <a:ext cx="766286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planar density and planar packing fraction for the (010) and (020) planes in simple cubic polonium, which has a lattice parameter of 0.334 nm.</a:t>
            </a:r>
          </a:p>
        </p:txBody>
      </p:sp>
      <p:sp>
        <p:nvSpPr>
          <p:cNvPr id="80899" name="Text Box 3"/>
          <p:cNvSpPr txBox="1">
            <a:spLocks noChangeArrowheads="1"/>
          </p:cNvSpPr>
          <p:nvPr/>
        </p:nvSpPr>
        <p:spPr bwMode="auto">
          <a:xfrm>
            <a:off x="492125" y="357188"/>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3.9                                       Calculating the Planar Density and Packing Fraction</a:t>
            </a:r>
          </a:p>
        </p:txBody>
      </p:sp>
      <p:grpSp>
        <p:nvGrpSpPr>
          <p:cNvPr id="80904" name="Group 8"/>
          <p:cNvGrpSpPr>
            <a:grpSpLocks/>
          </p:cNvGrpSpPr>
          <p:nvPr/>
        </p:nvGrpSpPr>
        <p:grpSpPr bwMode="auto">
          <a:xfrm>
            <a:off x="423863" y="3144838"/>
            <a:ext cx="6030912" cy="2720975"/>
            <a:chOff x="192" y="192"/>
            <a:chExt cx="5376" cy="2629"/>
          </a:xfrm>
        </p:grpSpPr>
        <p:pic>
          <p:nvPicPr>
            <p:cNvPr id="80905" name="Picture 9" descr="fig 03_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192"/>
              <a:ext cx="5376" cy="2309"/>
            </a:xfrm>
            <a:prstGeom prst="rect">
              <a:avLst/>
            </a:prstGeom>
            <a:noFill/>
            <a:extLst>
              <a:ext uri="{909E8E84-426E-40DD-AFC4-6F175D3DCCD1}">
                <a14:hiddenFill xmlns:a14="http://schemas.microsoft.com/office/drawing/2010/main">
                  <a:solidFill>
                    <a:srgbClr val="FFFFFF"/>
                  </a:solidFill>
                </a14:hiddenFill>
              </a:ext>
            </a:extLst>
          </p:spPr>
        </p:pic>
        <p:sp>
          <p:nvSpPr>
            <p:cNvPr id="80906" name="Text Box 10"/>
            <p:cNvSpPr txBox="1">
              <a:spLocks noChangeArrowheads="1"/>
            </p:cNvSpPr>
            <p:nvPr/>
          </p:nvSpPr>
          <p:spPr bwMode="auto">
            <a:xfrm>
              <a:off x="3935" y="2496"/>
              <a:ext cx="1633"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80907" name="Text Box 11"/>
          <p:cNvSpPr txBox="1">
            <a:spLocks noChangeArrowheads="1"/>
          </p:cNvSpPr>
          <p:nvPr/>
        </p:nvSpPr>
        <p:spPr bwMode="auto">
          <a:xfrm>
            <a:off x="6503988" y="3359150"/>
            <a:ext cx="2640012"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3.23  The planer densities of the (010) and (020) planes in SC unit cells are not identical (for Example 3.9).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8" name="Rectangle 1032"/>
          <p:cNvSpPr>
            <a:spLocks noChangeArrowheads="1"/>
          </p:cNvSpPr>
          <p:nvPr/>
        </p:nvSpPr>
        <p:spPr bwMode="auto">
          <a:xfrm>
            <a:off x="649288" y="215900"/>
            <a:ext cx="73818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3.9 SOLUTION</a:t>
            </a:r>
          </a:p>
          <a:p>
            <a:endParaRPr lang="en-US" altLang="en-US" sz="2000" b="0"/>
          </a:p>
          <a:p>
            <a:r>
              <a:rPr lang="en-US" altLang="en-US" sz="2000" b="0"/>
              <a:t>The total atoms on each face is one. The planar density is:</a:t>
            </a:r>
          </a:p>
          <a:p>
            <a:endParaRPr lang="en-US" altLang="en-US" sz="2000" b="0"/>
          </a:p>
        </p:txBody>
      </p:sp>
      <p:graphicFrame>
        <p:nvGraphicFramePr>
          <p:cNvPr id="81929" name="Object 1033"/>
          <p:cNvGraphicFramePr>
            <a:graphicFrameLocks noChangeAspect="1"/>
          </p:cNvGraphicFramePr>
          <p:nvPr/>
        </p:nvGraphicFramePr>
        <p:xfrm>
          <a:off x="746125" y="1460500"/>
          <a:ext cx="7624763" cy="1260475"/>
        </p:xfrm>
        <a:graphic>
          <a:graphicData uri="http://schemas.openxmlformats.org/presentationml/2006/ole">
            <mc:AlternateContent xmlns:mc="http://schemas.openxmlformats.org/markup-compatibility/2006">
              <mc:Choice xmlns:v="urn:schemas-microsoft-com:vml" Requires="v">
                <p:oleObj spid="_x0000_s265216" name="Equation" r:id="rId3" imgW="4038480" imgH="660240" progId="Equation.3">
                  <p:embed/>
                </p:oleObj>
              </mc:Choice>
              <mc:Fallback>
                <p:oleObj name="Equation" r:id="rId3" imgW="4038480" imgH="660240" progId="Equation.3">
                  <p:embed/>
                  <p:pic>
                    <p:nvPicPr>
                      <p:cNvPr id="0" name="Object 10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125" y="1460500"/>
                        <a:ext cx="7624763" cy="126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30" name="Rectangle 1034"/>
          <p:cNvSpPr>
            <a:spLocks noChangeArrowheads="1"/>
          </p:cNvSpPr>
          <p:nvPr/>
        </p:nvSpPr>
        <p:spPr bwMode="auto">
          <a:xfrm>
            <a:off x="720725" y="2865438"/>
            <a:ext cx="5678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t>The planar packing fraction is given by:</a:t>
            </a:r>
          </a:p>
        </p:txBody>
      </p:sp>
      <p:graphicFrame>
        <p:nvGraphicFramePr>
          <p:cNvPr id="81931" name="Object 1035"/>
          <p:cNvGraphicFramePr>
            <a:graphicFrameLocks noChangeAspect="1"/>
          </p:cNvGraphicFramePr>
          <p:nvPr/>
        </p:nvGraphicFramePr>
        <p:xfrm>
          <a:off x="798513" y="3168650"/>
          <a:ext cx="7672387" cy="1793875"/>
        </p:xfrm>
        <a:graphic>
          <a:graphicData uri="http://schemas.openxmlformats.org/presentationml/2006/ole">
            <mc:AlternateContent xmlns:mc="http://schemas.openxmlformats.org/markup-compatibility/2006">
              <mc:Choice xmlns:v="urn:schemas-microsoft-com:vml" Requires="v">
                <p:oleObj spid="_x0000_s265217" name="Equation" r:id="rId5" imgW="4063680" imgH="939600" progId="Equation.3">
                  <p:embed/>
                </p:oleObj>
              </mc:Choice>
              <mc:Fallback>
                <p:oleObj name="Equation" r:id="rId5" imgW="4063680" imgH="939600" progId="Equation.3">
                  <p:embed/>
                  <p:pic>
                    <p:nvPicPr>
                      <p:cNvPr id="0" name="Object 10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513" y="3168650"/>
                        <a:ext cx="7672387" cy="179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32" name="Rectangle 1036"/>
          <p:cNvSpPr>
            <a:spLocks noChangeArrowheads="1"/>
          </p:cNvSpPr>
          <p:nvPr/>
        </p:nvSpPr>
        <p:spPr bwMode="auto">
          <a:xfrm>
            <a:off x="762000" y="4827588"/>
            <a:ext cx="76104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However, no atoms are centered on the (020) planes. Therefore, the planar density and the planar packing fraction are both zero. The (010) and (020) planes are not equivalent!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ext Box 3"/>
          <p:cNvSpPr txBox="1">
            <a:spLocks noChangeArrowheads="1"/>
          </p:cNvSpPr>
          <p:nvPr/>
        </p:nvSpPr>
        <p:spPr bwMode="auto">
          <a:xfrm>
            <a:off x="450850" y="196850"/>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3.10                                 Drawing Direction and Plane</a:t>
            </a:r>
          </a:p>
        </p:txBody>
      </p:sp>
      <p:grpSp>
        <p:nvGrpSpPr>
          <p:cNvPr id="82966" name="Group 22"/>
          <p:cNvGrpSpPr>
            <a:grpSpLocks/>
          </p:cNvGrpSpPr>
          <p:nvPr/>
        </p:nvGrpSpPr>
        <p:grpSpPr bwMode="auto">
          <a:xfrm>
            <a:off x="869950" y="1216025"/>
            <a:ext cx="7805738" cy="738188"/>
            <a:chOff x="548" y="766"/>
            <a:chExt cx="4917" cy="465"/>
          </a:xfrm>
        </p:grpSpPr>
        <p:sp>
          <p:nvSpPr>
            <p:cNvPr id="82946" name="Text Box 2"/>
            <p:cNvSpPr txBox="1">
              <a:spLocks noChangeArrowheads="1"/>
            </p:cNvSpPr>
            <p:nvPr/>
          </p:nvSpPr>
          <p:spPr bwMode="auto">
            <a:xfrm>
              <a:off x="548" y="789"/>
              <a:ext cx="4917"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Draw (a) the          direction and (b) the          plane in a cubic unit cell.</a:t>
              </a:r>
            </a:p>
          </p:txBody>
        </p:sp>
        <p:graphicFrame>
          <p:nvGraphicFramePr>
            <p:cNvPr id="82952" name="Object 8"/>
            <p:cNvGraphicFramePr>
              <a:graphicFrameLocks noChangeAspect="1"/>
            </p:cNvGraphicFramePr>
            <p:nvPr/>
          </p:nvGraphicFramePr>
          <p:xfrm>
            <a:off x="1682" y="766"/>
            <a:ext cx="504" cy="288"/>
          </p:xfrm>
          <a:graphic>
            <a:graphicData uri="http://schemas.openxmlformats.org/presentationml/2006/ole">
              <mc:AlternateContent xmlns:mc="http://schemas.openxmlformats.org/markup-compatibility/2006">
                <mc:Choice xmlns:v="urn:schemas-microsoft-com:vml" Requires="v">
                  <p:oleObj spid="_x0000_s266240" name="Equation" r:id="rId3" imgW="368280" imgH="228600" progId="Equation.3">
                    <p:embed/>
                  </p:oleObj>
                </mc:Choice>
                <mc:Fallback>
                  <p:oleObj name="Equation" r:id="rId3" imgW="368280" imgH="2286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2" y="766"/>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2953" name="Object 9"/>
            <p:cNvGraphicFramePr>
              <a:graphicFrameLocks noChangeAspect="1"/>
            </p:cNvGraphicFramePr>
            <p:nvPr/>
          </p:nvGraphicFramePr>
          <p:xfrm>
            <a:off x="3917" y="770"/>
            <a:ext cx="504" cy="288"/>
          </p:xfrm>
          <a:graphic>
            <a:graphicData uri="http://schemas.openxmlformats.org/presentationml/2006/ole">
              <mc:AlternateContent xmlns:mc="http://schemas.openxmlformats.org/markup-compatibility/2006">
                <mc:Choice xmlns:v="urn:schemas-microsoft-com:vml" Requires="v">
                  <p:oleObj spid="_x0000_s266241" name="Equation" r:id="rId5" imgW="368280" imgH="228600" progId="Equation.3">
                    <p:embed/>
                  </p:oleObj>
                </mc:Choice>
                <mc:Fallback>
                  <p:oleObj name="Equation" r:id="rId5" imgW="368280" imgH="22860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7" y="770"/>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82961" name="Group 17"/>
          <p:cNvGrpSpPr>
            <a:grpSpLocks/>
          </p:cNvGrpSpPr>
          <p:nvPr/>
        </p:nvGrpSpPr>
        <p:grpSpPr bwMode="auto">
          <a:xfrm>
            <a:off x="793750" y="2301875"/>
            <a:ext cx="6115050" cy="3902075"/>
            <a:chOff x="528" y="426"/>
            <a:chExt cx="4704" cy="3053"/>
          </a:xfrm>
        </p:grpSpPr>
        <p:pic>
          <p:nvPicPr>
            <p:cNvPr id="82962" name="Picture 18" descr="fig 03_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 y="426"/>
              <a:ext cx="4704" cy="2774"/>
            </a:xfrm>
            <a:prstGeom prst="rect">
              <a:avLst/>
            </a:prstGeom>
            <a:noFill/>
            <a:extLst>
              <a:ext uri="{909E8E84-426E-40DD-AFC4-6F175D3DCCD1}">
                <a14:hiddenFill xmlns:a14="http://schemas.microsoft.com/office/drawing/2010/main">
                  <a:solidFill>
                    <a:srgbClr val="FFFFFF"/>
                  </a:solidFill>
                </a14:hiddenFill>
              </a:ext>
            </a:extLst>
          </p:spPr>
        </p:pic>
        <p:sp>
          <p:nvSpPr>
            <p:cNvPr id="82963" name="Text Box 19"/>
            <p:cNvSpPr txBox="1">
              <a:spLocks noChangeArrowheads="1"/>
            </p:cNvSpPr>
            <p:nvPr/>
          </p:nvSpPr>
          <p:spPr bwMode="auto">
            <a:xfrm>
              <a:off x="3552" y="3216"/>
              <a:ext cx="1631"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82964" name="Text Box 20"/>
          <p:cNvSpPr txBox="1">
            <a:spLocks noChangeArrowheads="1"/>
          </p:cNvSpPr>
          <p:nvPr/>
        </p:nvSpPr>
        <p:spPr bwMode="auto">
          <a:xfrm>
            <a:off x="7019925" y="3049588"/>
            <a:ext cx="212407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3.24  Construction of a (a) direction and (b) plane within a unit cell (for Example 3.10)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625" name="Group 9"/>
          <p:cNvGrpSpPr>
            <a:grpSpLocks/>
          </p:cNvGrpSpPr>
          <p:nvPr/>
        </p:nvGrpSpPr>
        <p:grpSpPr bwMode="auto">
          <a:xfrm>
            <a:off x="585788" y="412750"/>
            <a:ext cx="7534275" cy="5273675"/>
            <a:chOff x="374" y="100"/>
            <a:chExt cx="4746" cy="3322"/>
          </a:xfrm>
        </p:grpSpPr>
        <p:sp>
          <p:nvSpPr>
            <p:cNvPr id="111618" name="Rectangle 2"/>
            <p:cNvSpPr>
              <a:spLocks noChangeArrowheads="1"/>
            </p:cNvSpPr>
            <p:nvPr/>
          </p:nvSpPr>
          <p:spPr bwMode="auto">
            <a:xfrm>
              <a:off x="374" y="100"/>
              <a:ext cx="4746" cy="3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3.10 SOLUTION</a:t>
              </a:r>
            </a:p>
            <a:p>
              <a:pPr>
                <a:spcBef>
                  <a:spcPct val="50000"/>
                </a:spcBef>
              </a:pPr>
              <a:r>
                <a:rPr lang="en-US" altLang="en-US" sz="2000" b="0"/>
                <a:t>a. Because we know that we will need to move in the negative </a:t>
              </a:r>
              <a:r>
                <a:rPr lang="en-US" altLang="en-US" sz="2000" b="0" i="1"/>
                <a:t>y</a:t>
              </a:r>
              <a:r>
                <a:rPr lang="en-US" altLang="en-US" sz="2000" b="0"/>
                <a:t>-direction, let’s locate the origin at 0, +1, 0. The ‘‘tail’’ of the direction will be located at this new origin. A second point on the direction can be determined by moving +1 in the </a:t>
              </a:r>
              <a:r>
                <a:rPr lang="en-US" altLang="en-US" sz="2000" b="0" i="1"/>
                <a:t>x</a:t>
              </a:r>
              <a:r>
                <a:rPr lang="en-US" altLang="en-US" sz="2000" b="0"/>
                <a:t>-direction, 2 in the y-direction, and +1 in the z direction [Figure 3.24(a)].</a:t>
              </a:r>
            </a:p>
            <a:p>
              <a:pPr>
                <a:spcBef>
                  <a:spcPct val="50000"/>
                </a:spcBef>
              </a:pPr>
              <a:r>
                <a:rPr lang="en-US" altLang="en-US" sz="2000" b="0"/>
                <a:t>b. To draw in the          plane, first take reciprocals of the indices to obtain the intercepts, that is: </a:t>
              </a:r>
            </a:p>
            <a:p>
              <a:pPr algn="ctr">
                <a:spcBef>
                  <a:spcPct val="50000"/>
                </a:spcBef>
              </a:pPr>
              <a:r>
                <a:rPr lang="en-US" altLang="en-US" sz="2000" b="0" i="1"/>
                <a:t>x</a:t>
              </a:r>
              <a:r>
                <a:rPr lang="en-US" altLang="en-US" sz="2000" b="0"/>
                <a:t> = 1/-2 = -1/2  </a:t>
              </a:r>
              <a:r>
                <a:rPr lang="en-US" altLang="en-US" sz="2000" b="0" i="1"/>
                <a:t>y</a:t>
              </a:r>
              <a:r>
                <a:rPr lang="en-US" altLang="en-US" sz="2000" b="0"/>
                <a:t> = 1/1 = 1  </a:t>
              </a:r>
              <a:r>
                <a:rPr lang="en-US" altLang="en-US" sz="2000" b="0" i="1"/>
                <a:t>z</a:t>
              </a:r>
              <a:r>
                <a:rPr lang="en-US" altLang="en-US" sz="2000" b="0"/>
                <a:t> = 1/0 =</a:t>
              </a:r>
            </a:p>
            <a:p>
              <a:pPr>
                <a:spcBef>
                  <a:spcPct val="50000"/>
                </a:spcBef>
              </a:pPr>
              <a:r>
                <a:rPr lang="en-US" altLang="en-US" sz="2000" b="0"/>
                <a:t>Since the </a:t>
              </a:r>
              <a:r>
                <a:rPr lang="en-US" altLang="en-US" sz="2000" b="0" i="1"/>
                <a:t>x</a:t>
              </a:r>
              <a:r>
                <a:rPr lang="en-US" altLang="en-US" sz="2000" b="0"/>
                <a:t>-intercept is in a negative direction, and we wish to draw the plane within the unit cell, let’s move the origin +1 in the </a:t>
              </a:r>
              <a:r>
                <a:rPr lang="en-US" altLang="en-US" sz="2000" b="0" i="1"/>
                <a:t>x</a:t>
              </a:r>
              <a:r>
                <a:rPr lang="en-US" altLang="en-US" sz="2000" b="0"/>
                <a:t>-direction to 1, 0, 0. Then we can locate the </a:t>
              </a:r>
              <a:r>
                <a:rPr lang="en-US" altLang="en-US" sz="2000" b="0" i="1"/>
                <a:t>x</a:t>
              </a:r>
              <a:r>
                <a:rPr lang="en-US" altLang="en-US" sz="2000" b="0"/>
                <a:t>-intercept at 1/2 and the </a:t>
              </a:r>
              <a:r>
                <a:rPr lang="en-US" altLang="en-US" sz="2000" b="0" i="1"/>
                <a:t>y</a:t>
              </a:r>
              <a:r>
                <a:rPr lang="en-US" altLang="en-US" sz="2000" b="0"/>
                <a:t>-intercept at +1. The plane will be parallel to the </a:t>
              </a:r>
              <a:r>
                <a:rPr lang="en-US" altLang="en-US" sz="2000" b="0" i="1"/>
                <a:t>z</a:t>
              </a:r>
              <a:r>
                <a:rPr lang="en-US" altLang="en-US" sz="2000" b="0"/>
                <a:t>-axis [Figure 3.24(b)].</a:t>
              </a:r>
            </a:p>
          </p:txBody>
        </p:sp>
        <p:graphicFrame>
          <p:nvGraphicFramePr>
            <p:cNvPr id="111623" name="Object 7"/>
            <p:cNvGraphicFramePr>
              <a:graphicFrameLocks noChangeAspect="1"/>
            </p:cNvGraphicFramePr>
            <p:nvPr/>
          </p:nvGraphicFramePr>
          <p:xfrm>
            <a:off x="1835" y="1609"/>
            <a:ext cx="504" cy="288"/>
          </p:xfrm>
          <a:graphic>
            <a:graphicData uri="http://schemas.openxmlformats.org/presentationml/2006/ole">
              <mc:AlternateContent xmlns:mc="http://schemas.openxmlformats.org/markup-compatibility/2006">
                <mc:Choice xmlns:v="urn:schemas-microsoft-com:vml" Requires="v">
                  <p:oleObj spid="_x0000_s111626" name="Equation" r:id="rId3" imgW="368280" imgH="228600" progId="Equation.3">
                    <p:embed/>
                  </p:oleObj>
                </mc:Choice>
                <mc:Fallback>
                  <p:oleObj name="Equation" r:id="rId3" imgW="368280" imgH="2286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 y="1609"/>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1624" name="Object 8"/>
            <p:cNvGraphicFramePr>
              <a:graphicFrameLocks noChangeAspect="1"/>
            </p:cNvGraphicFramePr>
            <p:nvPr/>
          </p:nvGraphicFramePr>
          <p:xfrm>
            <a:off x="4410" y="2158"/>
            <a:ext cx="203" cy="169"/>
          </p:xfrm>
          <a:graphic>
            <a:graphicData uri="http://schemas.openxmlformats.org/presentationml/2006/ole">
              <mc:AlternateContent xmlns:mc="http://schemas.openxmlformats.org/markup-compatibility/2006">
                <mc:Choice xmlns:v="urn:schemas-microsoft-com:vml" Requires="v">
                  <p:oleObj spid="_x0000_s111627" name="Equation" r:id="rId5" imgW="152280" imgH="126720" progId="Equation.3">
                    <p:embed/>
                  </p:oleObj>
                </mc:Choice>
                <mc:Fallback>
                  <p:oleObj name="Equation" r:id="rId5" imgW="152280" imgH="12672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0" y="2158"/>
                          <a:ext cx="203" cy="1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80" name="Group 4"/>
          <p:cNvGrpSpPr>
            <a:grpSpLocks/>
          </p:cNvGrpSpPr>
          <p:nvPr/>
        </p:nvGrpSpPr>
        <p:grpSpPr bwMode="auto">
          <a:xfrm>
            <a:off x="728663" y="304800"/>
            <a:ext cx="4187825" cy="5894388"/>
            <a:chOff x="240" y="192"/>
            <a:chExt cx="2857" cy="4021"/>
          </a:xfrm>
        </p:grpSpPr>
        <p:pic>
          <p:nvPicPr>
            <p:cNvPr id="24578" name="Picture 2" descr="fig 03_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192"/>
              <a:ext cx="2857" cy="3792"/>
            </a:xfrm>
            <a:prstGeom prst="rect">
              <a:avLst/>
            </a:prstGeom>
            <a:noFill/>
            <a:extLst>
              <a:ext uri="{909E8E84-426E-40DD-AFC4-6F175D3DCCD1}">
                <a14:hiddenFill xmlns:a14="http://schemas.microsoft.com/office/drawing/2010/main">
                  <a:solidFill>
                    <a:srgbClr val="FFFFFF"/>
                  </a:solidFill>
                </a14:hiddenFill>
              </a:ext>
            </a:extLst>
          </p:spPr>
        </p:pic>
        <p:sp>
          <p:nvSpPr>
            <p:cNvPr id="24579" name="Text Box 3"/>
            <p:cNvSpPr txBox="1">
              <a:spLocks noChangeArrowheads="1"/>
            </p:cNvSpPr>
            <p:nvPr/>
          </p:nvSpPr>
          <p:spPr bwMode="auto">
            <a:xfrm>
              <a:off x="240" y="3984"/>
              <a:ext cx="1632"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24581" name="Text Box 5"/>
          <p:cNvSpPr txBox="1">
            <a:spLocks noChangeArrowheads="1"/>
          </p:cNvSpPr>
          <p:nvPr/>
        </p:nvSpPr>
        <p:spPr bwMode="auto">
          <a:xfrm>
            <a:off x="5106988" y="1592263"/>
            <a:ext cx="4037012"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3.25  Miller-Bravais indices are obtained for crystallographic planes in HCP unit cells by using a four-axis coordinate system.  The planes labeled A and B and the direction labeled C and D are those discussed in Example 3.11.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4" name="Group 4"/>
          <p:cNvGrpSpPr>
            <a:grpSpLocks/>
          </p:cNvGrpSpPr>
          <p:nvPr/>
        </p:nvGrpSpPr>
        <p:grpSpPr bwMode="auto">
          <a:xfrm>
            <a:off x="914400" y="228600"/>
            <a:ext cx="7162800" cy="4932363"/>
            <a:chOff x="576" y="222"/>
            <a:chExt cx="4512" cy="3230"/>
          </a:xfrm>
        </p:grpSpPr>
        <p:pic>
          <p:nvPicPr>
            <p:cNvPr id="25602" name="Picture 2" descr="fig 03_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 y="222"/>
              <a:ext cx="4512" cy="3090"/>
            </a:xfrm>
            <a:prstGeom prst="rect">
              <a:avLst/>
            </a:prstGeom>
            <a:noFill/>
            <a:extLst>
              <a:ext uri="{909E8E84-426E-40DD-AFC4-6F175D3DCCD1}">
                <a14:hiddenFill xmlns:a14="http://schemas.microsoft.com/office/drawing/2010/main">
                  <a:solidFill>
                    <a:srgbClr val="FFFFFF"/>
                  </a:solidFill>
                </a14:hiddenFill>
              </a:ext>
            </a:extLst>
          </p:spPr>
        </p:pic>
        <p:sp>
          <p:nvSpPr>
            <p:cNvPr id="25603" name="Text Box 3"/>
            <p:cNvSpPr txBox="1">
              <a:spLocks noChangeArrowheads="1"/>
            </p:cNvSpPr>
            <p:nvPr/>
          </p:nvSpPr>
          <p:spPr bwMode="auto">
            <a:xfrm>
              <a:off x="3408" y="3312"/>
              <a:ext cx="1632"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grpSp>
        <p:nvGrpSpPr>
          <p:cNvPr id="25608" name="Group 8"/>
          <p:cNvGrpSpPr>
            <a:grpSpLocks/>
          </p:cNvGrpSpPr>
          <p:nvPr/>
        </p:nvGrpSpPr>
        <p:grpSpPr bwMode="auto">
          <a:xfrm>
            <a:off x="336550" y="5249863"/>
            <a:ext cx="8245475" cy="915987"/>
            <a:chOff x="288" y="3521"/>
            <a:chExt cx="5194" cy="577"/>
          </a:xfrm>
        </p:grpSpPr>
        <p:sp>
          <p:nvSpPr>
            <p:cNvPr id="25605" name="Text Box 5"/>
            <p:cNvSpPr txBox="1">
              <a:spLocks noChangeArrowheads="1"/>
            </p:cNvSpPr>
            <p:nvPr/>
          </p:nvSpPr>
          <p:spPr bwMode="auto">
            <a:xfrm>
              <a:off x="288" y="3521"/>
              <a:ext cx="5194"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3.26  Typical directions in the HCP unit cell, using both three-and-four-axis systems.  The dashed lines show that the [1210] direction is equivalent to a [010] direction.</a:t>
              </a:r>
            </a:p>
          </p:txBody>
        </p:sp>
        <p:sp>
          <p:nvSpPr>
            <p:cNvPr id="25606" name="Line 6"/>
            <p:cNvSpPr>
              <a:spLocks noChangeShapeType="1"/>
            </p:cNvSpPr>
            <p:nvPr/>
          </p:nvSpPr>
          <p:spPr bwMode="auto">
            <a:xfrm>
              <a:off x="441" y="3910"/>
              <a:ext cx="8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7" name="Line 7"/>
            <p:cNvSpPr>
              <a:spLocks noChangeShapeType="1"/>
            </p:cNvSpPr>
            <p:nvPr/>
          </p:nvSpPr>
          <p:spPr bwMode="auto">
            <a:xfrm>
              <a:off x="641" y="3910"/>
              <a:ext cx="8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376238" y="1568450"/>
            <a:ext cx="76628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Miller-Bravais indices for planes A and B and directions C and D in Figure 3.25.</a:t>
            </a:r>
          </a:p>
        </p:txBody>
      </p:sp>
      <p:sp>
        <p:nvSpPr>
          <p:cNvPr id="84995" name="Text Box 3"/>
          <p:cNvSpPr txBox="1">
            <a:spLocks noChangeArrowheads="1"/>
          </p:cNvSpPr>
          <p:nvPr/>
        </p:nvSpPr>
        <p:spPr bwMode="auto">
          <a:xfrm>
            <a:off x="450850" y="196850"/>
            <a:ext cx="79152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3.11                                 Determining the Miller-Bravais Indices for Planes and Directions</a:t>
            </a:r>
          </a:p>
        </p:txBody>
      </p:sp>
      <p:grpSp>
        <p:nvGrpSpPr>
          <p:cNvPr id="85002" name="Group 10"/>
          <p:cNvGrpSpPr>
            <a:grpSpLocks/>
          </p:cNvGrpSpPr>
          <p:nvPr/>
        </p:nvGrpSpPr>
        <p:grpSpPr bwMode="auto">
          <a:xfrm>
            <a:off x="992188" y="2354263"/>
            <a:ext cx="3195637" cy="3829050"/>
            <a:chOff x="240" y="192"/>
            <a:chExt cx="2857" cy="4156"/>
          </a:xfrm>
        </p:grpSpPr>
        <p:pic>
          <p:nvPicPr>
            <p:cNvPr id="85003" name="Picture 11" descr="fig 03_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192"/>
              <a:ext cx="2857" cy="3792"/>
            </a:xfrm>
            <a:prstGeom prst="rect">
              <a:avLst/>
            </a:prstGeom>
            <a:noFill/>
            <a:extLst>
              <a:ext uri="{909E8E84-426E-40DD-AFC4-6F175D3DCCD1}">
                <a14:hiddenFill xmlns:a14="http://schemas.microsoft.com/office/drawing/2010/main">
                  <a:solidFill>
                    <a:srgbClr val="FFFFFF"/>
                  </a:solidFill>
                </a14:hiddenFill>
              </a:ext>
            </a:extLst>
          </p:spPr>
        </p:pic>
        <p:sp>
          <p:nvSpPr>
            <p:cNvPr id="85004" name="Text Box 12"/>
            <p:cNvSpPr txBox="1">
              <a:spLocks noChangeArrowheads="1"/>
            </p:cNvSpPr>
            <p:nvPr/>
          </p:nvSpPr>
          <p:spPr bwMode="auto">
            <a:xfrm>
              <a:off x="240" y="3983"/>
              <a:ext cx="1631"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85005" name="Text Box 13"/>
          <p:cNvSpPr txBox="1">
            <a:spLocks noChangeArrowheads="1"/>
          </p:cNvSpPr>
          <p:nvPr/>
        </p:nvSpPr>
        <p:spPr bwMode="auto">
          <a:xfrm>
            <a:off x="4471988" y="3151188"/>
            <a:ext cx="3368675"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a:t>Figure 3.25  Miller-Bravais indices are obtained for crystallographic planes in HCP unit cells by using a four-axis coordinate system.  The planes labeled A and B and the direction labeled C and D are those discussed in Example 3.11.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50" name="Group 6"/>
          <p:cNvGrpSpPr>
            <a:grpSpLocks/>
          </p:cNvGrpSpPr>
          <p:nvPr/>
        </p:nvGrpSpPr>
        <p:grpSpPr bwMode="auto">
          <a:xfrm>
            <a:off x="161925" y="271463"/>
            <a:ext cx="6172200" cy="5891212"/>
            <a:chOff x="192" y="113"/>
            <a:chExt cx="3746" cy="3569"/>
          </a:xfrm>
        </p:grpSpPr>
        <p:pic>
          <p:nvPicPr>
            <p:cNvPr id="6148" name="Picture 4" descr="fig 03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113"/>
              <a:ext cx="3746" cy="3391"/>
            </a:xfrm>
            <a:prstGeom prst="rect">
              <a:avLst/>
            </a:prstGeom>
            <a:noFill/>
            <a:extLst>
              <a:ext uri="{909E8E84-426E-40DD-AFC4-6F175D3DCCD1}">
                <a14:hiddenFill xmlns:a14="http://schemas.microsoft.com/office/drawing/2010/main">
                  <a:solidFill>
                    <a:srgbClr val="FFFFFF"/>
                  </a:solidFill>
                </a14:hiddenFill>
              </a:ext>
            </a:extLst>
          </p:spPr>
        </p:pic>
        <p:sp>
          <p:nvSpPr>
            <p:cNvPr id="6149" name="Text Box 5"/>
            <p:cNvSpPr txBox="1">
              <a:spLocks noChangeArrowheads="1"/>
            </p:cNvSpPr>
            <p:nvPr/>
          </p:nvSpPr>
          <p:spPr bwMode="auto">
            <a:xfrm>
              <a:off x="240" y="3552"/>
              <a:ext cx="163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6151" name="Text Box 7"/>
          <p:cNvSpPr txBox="1">
            <a:spLocks noChangeArrowheads="1"/>
          </p:cNvSpPr>
          <p:nvPr/>
        </p:nvSpPr>
        <p:spPr bwMode="auto">
          <a:xfrm>
            <a:off x="6334125" y="1516063"/>
            <a:ext cx="2616200" cy="443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500"/>
              <a:t>Figure 3.1 Levels of atomic arrangements in materials: (a) Inert monoatomic gases have no regular ordering of atoms: (b,c) Some materials, including water vapor, nitrogen gas, amorphous silicon and silicate glass have short-range order. (d) Metals, alloys, many ceramics and some polymers have regular ordering of atoms/ions that extends through the material.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50" name="Group 10"/>
          <p:cNvGrpSpPr>
            <a:grpSpLocks/>
          </p:cNvGrpSpPr>
          <p:nvPr/>
        </p:nvGrpSpPr>
        <p:grpSpPr bwMode="auto">
          <a:xfrm>
            <a:off x="754063" y="239713"/>
            <a:ext cx="7354887" cy="5899150"/>
            <a:chOff x="256" y="141"/>
            <a:chExt cx="4820" cy="3716"/>
          </a:xfrm>
        </p:grpSpPr>
        <p:grpSp>
          <p:nvGrpSpPr>
            <p:cNvPr id="112648" name="Group 8"/>
            <p:cNvGrpSpPr>
              <a:grpSpLocks/>
            </p:cNvGrpSpPr>
            <p:nvPr/>
          </p:nvGrpSpPr>
          <p:grpSpPr bwMode="auto">
            <a:xfrm>
              <a:off x="256" y="141"/>
              <a:ext cx="4820" cy="3706"/>
              <a:chOff x="251" y="264"/>
              <a:chExt cx="4820" cy="3706"/>
            </a:xfrm>
          </p:grpSpPr>
          <p:grpSp>
            <p:nvGrpSpPr>
              <p:cNvPr id="112644" name="Group 4"/>
              <p:cNvGrpSpPr>
                <a:grpSpLocks/>
              </p:cNvGrpSpPr>
              <p:nvPr/>
            </p:nvGrpSpPr>
            <p:grpSpPr bwMode="auto">
              <a:xfrm>
                <a:off x="251" y="264"/>
                <a:ext cx="4820" cy="3706"/>
                <a:chOff x="251" y="264"/>
                <a:chExt cx="4820" cy="3706"/>
              </a:xfrm>
            </p:grpSpPr>
            <p:sp>
              <p:nvSpPr>
                <p:cNvPr id="112642" name="Rectangle 2"/>
                <p:cNvSpPr>
                  <a:spLocks noChangeArrowheads="1"/>
                </p:cNvSpPr>
                <p:nvPr/>
              </p:nvSpPr>
              <p:spPr bwMode="auto">
                <a:xfrm>
                  <a:off x="251" y="264"/>
                  <a:ext cx="4820" cy="3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3.11 SOLUTION</a:t>
                  </a:r>
                </a:p>
                <a:p>
                  <a:endParaRPr lang="en-US" altLang="en-US" sz="2000" b="0"/>
                </a:p>
                <a:p>
                  <a:r>
                    <a:rPr lang="en-US" altLang="en-US" sz="2000"/>
                    <a:t>Plane </a:t>
                  </a:r>
                  <a:r>
                    <a:rPr lang="en-US" altLang="en-US" sz="2000" i="1"/>
                    <a:t>A</a:t>
                  </a:r>
                </a:p>
                <a:p>
                  <a:r>
                    <a:rPr lang="en-US" altLang="en-US" sz="2000" b="0"/>
                    <a:t>1. </a:t>
                  </a:r>
                  <a:r>
                    <a:rPr lang="en-US" altLang="en-US" sz="2000" b="0" i="1"/>
                    <a:t>a</a:t>
                  </a:r>
                  <a:r>
                    <a:rPr lang="en-US" altLang="en-US" sz="2000" b="0" baseline="-25000"/>
                    <a:t>1</a:t>
                  </a:r>
                  <a:r>
                    <a:rPr lang="en-US" altLang="en-US" sz="2000" b="0"/>
                    <a:t> = </a:t>
                  </a:r>
                  <a:r>
                    <a:rPr lang="en-US" altLang="en-US" sz="2000" b="0" i="1"/>
                    <a:t>a</a:t>
                  </a:r>
                  <a:r>
                    <a:rPr lang="en-US" altLang="en-US" sz="2000" b="0" baseline="-25000"/>
                    <a:t>2</a:t>
                  </a:r>
                  <a:r>
                    <a:rPr lang="en-US" altLang="en-US" sz="2000" b="0"/>
                    <a:t> = </a:t>
                  </a:r>
                  <a:r>
                    <a:rPr lang="en-US" altLang="en-US" sz="2000" b="0" i="1"/>
                    <a:t>a</a:t>
                  </a:r>
                  <a:r>
                    <a:rPr lang="en-US" altLang="en-US" sz="2000" b="0" baseline="-25000"/>
                    <a:t>3</a:t>
                  </a:r>
                  <a:r>
                    <a:rPr lang="en-US" altLang="en-US" sz="2000" b="0"/>
                    <a:t> =   , </a:t>
                  </a:r>
                  <a:r>
                    <a:rPr lang="en-US" altLang="en-US" sz="2000" b="0" i="1"/>
                    <a:t>c</a:t>
                  </a:r>
                  <a:r>
                    <a:rPr lang="en-US" altLang="en-US" sz="2000" b="0"/>
                    <a:t> = 1</a:t>
                  </a:r>
                </a:p>
                <a:p>
                  <a:r>
                    <a:rPr lang="en-US" altLang="en-US" sz="2000" b="0"/>
                    <a:t>2. 1/</a:t>
                  </a:r>
                  <a:r>
                    <a:rPr lang="en-US" altLang="en-US" sz="2000" b="0" i="1"/>
                    <a:t>a</a:t>
                  </a:r>
                  <a:r>
                    <a:rPr lang="en-US" altLang="en-US" sz="2000" b="0" baseline="-25000"/>
                    <a:t>1</a:t>
                  </a:r>
                  <a:r>
                    <a:rPr lang="en-US" altLang="en-US" sz="2000" b="0"/>
                    <a:t> = 1/</a:t>
                  </a:r>
                  <a:r>
                    <a:rPr lang="en-US" altLang="en-US" sz="2000" b="0" i="1"/>
                    <a:t>a</a:t>
                  </a:r>
                  <a:r>
                    <a:rPr lang="en-US" altLang="en-US" sz="2000" b="0" baseline="-25000"/>
                    <a:t>2</a:t>
                  </a:r>
                  <a:r>
                    <a:rPr lang="en-US" altLang="en-US" sz="2000" b="0"/>
                    <a:t> = 1/</a:t>
                  </a:r>
                  <a:r>
                    <a:rPr lang="en-US" altLang="en-US" sz="2000" b="0" i="1"/>
                    <a:t>a</a:t>
                  </a:r>
                  <a:r>
                    <a:rPr lang="en-US" altLang="en-US" sz="2000" b="0" baseline="-25000"/>
                    <a:t>3</a:t>
                  </a:r>
                  <a:r>
                    <a:rPr lang="en-US" altLang="en-US" sz="2000" b="0"/>
                    <a:t> = 0, 1/</a:t>
                  </a:r>
                  <a:r>
                    <a:rPr lang="en-US" altLang="en-US" sz="2000" b="0" i="1"/>
                    <a:t>c</a:t>
                  </a:r>
                  <a:r>
                    <a:rPr lang="en-US" altLang="en-US" sz="2000" b="0"/>
                    <a:t> = 1</a:t>
                  </a:r>
                </a:p>
                <a:p>
                  <a:r>
                    <a:rPr lang="en-US" altLang="en-US" sz="2000" b="0"/>
                    <a:t>3. No fractions to clear</a:t>
                  </a:r>
                </a:p>
                <a:p>
                  <a:r>
                    <a:rPr lang="en-US" altLang="en-US" sz="2000" b="0"/>
                    <a:t>4. (0001)</a:t>
                  </a:r>
                </a:p>
                <a:p>
                  <a:endParaRPr lang="en-US" altLang="en-US" sz="2000" b="0"/>
                </a:p>
                <a:p>
                  <a:r>
                    <a:rPr lang="en-US" altLang="en-US" sz="2000"/>
                    <a:t>Plane </a:t>
                  </a:r>
                  <a:r>
                    <a:rPr lang="en-US" altLang="en-US" sz="2000" i="1"/>
                    <a:t>B</a:t>
                  </a:r>
                </a:p>
                <a:p>
                  <a:r>
                    <a:rPr lang="en-US" altLang="en-US" sz="2000" b="0"/>
                    <a:t>1. </a:t>
                  </a:r>
                  <a:r>
                    <a:rPr lang="en-US" altLang="en-US" sz="2000" b="0" i="1"/>
                    <a:t>a</a:t>
                  </a:r>
                  <a:r>
                    <a:rPr lang="en-US" altLang="en-US" sz="2000" b="0" baseline="-25000"/>
                    <a:t>1</a:t>
                  </a:r>
                  <a:r>
                    <a:rPr lang="en-US" altLang="en-US" sz="2000" b="0"/>
                    <a:t> = 1, </a:t>
                  </a:r>
                  <a:r>
                    <a:rPr lang="en-US" altLang="en-US" sz="2000" b="0" i="1"/>
                    <a:t>a</a:t>
                  </a:r>
                  <a:r>
                    <a:rPr lang="en-US" altLang="en-US" sz="2000" b="0" baseline="-25000"/>
                    <a:t>2</a:t>
                  </a:r>
                  <a:r>
                    <a:rPr lang="en-US" altLang="en-US" sz="2000" b="0"/>
                    <a:t> = 1, </a:t>
                  </a:r>
                  <a:r>
                    <a:rPr lang="en-US" altLang="en-US" sz="2000" b="0" i="1"/>
                    <a:t>a</a:t>
                  </a:r>
                  <a:r>
                    <a:rPr lang="en-US" altLang="en-US" sz="2000" b="0" baseline="-25000"/>
                    <a:t>3</a:t>
                  </a:r>
                  <a:r>
                    <a:rPr lang="en-US" altLang="en-US" sz="2000" b="0"/>
                    <a:t> = -1/2, </a:t>
                  </a:r>
                  <a:r>
                    <a:rPr lang="en-US" altLang="en-US" sz="2000" b="0" i="1"/>
                    <a:t>c</a:t>
                  </a:r>
                  <a:r>
                    <a:rPr lang="en-US" altLang="en-US" sz="2000" b="0"/>
                    <a:t> = 1</a:t>
                  </a:r>
                </a:p>
                <a:p>
                  <a:r>
                    <a:rPr lang="en-US" altLang="en-US" sz="2000" b="0"/>
                    <a:t>2. 1/</a:t>
                  </a:r>
                  <a:r>
                    <a:rPr lang="en-US" altLang="en-US" sz="2000" b="0" i="1"/>
                    <a:t>a</a:t>
                  </a:r>
                  <a:r>
                    <a:rPr lang="en-US" altLang="en-US" sz="2000" b="0" baseline="-25000"/>
                    <a:t>1</a:t>
                  </a:r>
                  <a:r>
                    <a:rPr lang="en-US" altLang="en-US" sz="2000" b="0"/>
                    <a:t> = 1, 1/</a:t>
                  </a:r>
                  <a:r>
                    <a:rPr lang="en-US" altLang="en-US" sz="2000" b="0" i="1"/>
                    <a:t>a</a:t>
                  </a:r>
                  <a:r>
                    <a:rPr lang="en-US" altLang="en-US" sz="2000" b="0" baseline="-25000"/>
                    <a:t>2</a:t>
                  </a:r>
                  <a:r>
                    <a:rPr lang="en-US" altLang="en-US" sz="2000" b="0"/>
                    <a:t> = 1, 1/</a:t>
                  </a:r>
                  <a:r>
                    <a:rPr lang="en-US" altLang="en-US" sz="2000" b="0" i="1"/>
                    <a:t>a</a:t>
                  </a:r>
                  <a:r>
                    <a:rPr lang="en-US" altLang="en-US" sz="2000" b="0" baseline="-25000"/>
                    <a:t>3</a:t>
                  </a:r>
                  <a:r>
                    <a:rPr lang="en-US" altLang="en-US" sz="2000" b="0"/>
                    <a:t> = -2, 1/</a:t>
                  </a:r>
                  <a:r>
                    <a:rPr lang="en-US" altLang="en-US" sz="2000" b="0" i="1"/>
                    <a:t>c</a:t>
                  </a:r>
                  <a:r>
                    <a:rPr lang="en-US" altLang="en-US" sz="2000" b="0"/>
                    <a:t> = 1</a:t>
                  </a:r>
                </a:p>
                <a:p>
                  <a:r>
                    <a:rPr lang="en-US" altLang="en-US" sz="2000" b="0"/>
                    <a:t>3. No fractions to clear</a:t>
                  </a:r>
                </a:p>
                <a:p>
                  <a:r>
                    <a:rPr lang="en-US" altLang="en-US" sz="2000" b="0"/>
                    <a:t>4. </a:t>
                  </a:r>
                </a:p>
                <a:p>
                  <a:endParaRPr lang="en-US" altLang="en-US" sz="2000" b="0"/>
                </a:p>
                <a:p>
                  <a:r>
                    <a:rPr lang="en-US" altLang="en-US" sz="2000"/>
                    <a:t>Direction </a:t>
                  </a:r>
                  <a:r>
                    <a:rPr lang="en-US" altLang="en-US" sz="2000" i="1"/>
                    <a:t>C</a:t>
                  </a:r>
                </a:p>
                <a:p>
                  <a:r>
                    <a:rPr lang="en-US" altLang="en-US" sz="2000" b="0"/>
                    <a:t>1. Two points are 0, 0, 1 and 1, 0, 0.</a:t>
                  </a:r>
                </a:p>
                <a:p>
                  <a:r>
                    <a:rPr lang="en-US" altLang="en-US" sz="2000" b="0"/>
                    <a:t>2. 0, 0, 1, -1, 0, 0 = 1, 0, 1</a:t>
                  </a:r>
                </a:p>
                <a:p>
                  <a:r>
                    <a:rPr lang="en-US" altLang="en-US" sz="2000" b="0"/>
                    <a:t>3. No fractions to clear or integers to reduce.</a:t>
                  </a:r>
                </a:p>
                <a:p>
                  <a:r>
                    <a:rPr lang="en-US" altLang="en-US" sz="2000" b="0"/>
                    <a:t>4. </a:t>
                  </a:r>
                </a:p>
              </p:txBody>
            </p:sp>
            <p:graphicFrame>
              <p:nvGraphicFramePr>
                <p:cNvPr id="112643" name="Object 3"/>
                <p:cNvGraphicFramePr>
                  <a:graphicFrameLocks noChangeAspect="1"/>
                </p:cNvGraphicFramePr>
                <p:nvPr/>
              </p:nvGraphicFramePr>
              <p:xfrm>
                <a:off x="1722" y="898"/>
                <a:ext cx="165" cy="138"/>
              </p:xfrm>
              <a:graphic>
                <a:graphicData uri="http://schemas.openxmlformats.org/presentationml/2006/ole">
                  <mc:AlternateContent xmlns:mc="http://schemas.openxmlformats.org/markup-compatibility/2006">
                    <mc:Choice xmlns:v="urn:schemas-microsoft-com:vml" Requires="v">
                      <p:oleObj spid="_x0000_s267264" name="Equation" r:id="rId3" imgW="152280" imgH="126720" progId="Equation.3">
                        <p:embed/>
                      </p:oleObj>
                    </mc:Choice>
                    <mc:Fallback>
                      <p:oleObj name="Equation" r:id="rId3" imgW="152280" imgH="12672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2" y="898"/>
                              <a:ext cx="165" cy="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12645" name="Object 5"/>
              <p:cNvGraphicFramePr>
                <a:graphicFrameLocks noChangeAspect="1"/>
              </p:cNvGraphicFramePr>
              <p:nvPr/>
            </p:nvGraphicFramePr>
            <p:xfrm>
              <a:off x="515" y="2579"/>
              <a:ext cx="456" cy="241"/>
            </p:xfrm>
            <a:graphic>
              <a:graphicData uri="http://schemas.openxmlformats.org/presentationml/2006/ole">
                <mc:AlternateContent xmlns:mc="http://schemas.openxmlformats.org/markup-compatibility/2006">
                  <mc:Choice xmlns:v="urn:schemas-microsoft-com:vml" Requires="v">
                    <p:oleObj spid="_x0000_s267265" name="Equation" r:id="rId5" imgW="431640" imgH="228600" progId="Equation.3">
                      <p:embed/>
                    </p:oleObj>
                  </mc:Choice>
                  <mc:Fallback>
                    <p:oleObj name="Equation" r:id="rId5" imgW="431640" imgH="228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5" y="2579"/>
                            <a:ext cx="456" cy="2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12649" name="Object 9"/>
            <p:cNvGraphicFramePr>
              <a:graphicFrameLocks noChangeAspect="1"/>
            </p:cNvGraphicFramePr>
            <p:nvPr/>
          </p:nvGraphicFramePr>
          <p:xfrm>
            <a:off x="523" y="3586"/>
            <a:ext cx="1143" cy="271"/>
          </p:xfrm>
          <a:graphic>
            <a:graphicData uri="http://schemas.openxmlformats.org/presentationml/2006/ole">
              <mc:AlternateContent xmlns:mc="http://schemas.openxmlformats.org/markup-compatibility/2006">
                <mc:Choice xmlns:v="urn:schemas-microsoft-com:vml" Requires="v">
                  <p:oleObj spid="_x0000_s267266" name="Equation" r:id="rId7" imgW="965160" imgH="228600" progId="Equation.3">
                    <p:embed/>
                  </p:oleObj>
                </mc:Choice>
                <mc:Fallback>
                  <p:oleObj name="Equation" r:id="rId7" imgW="965160" imgH="2286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 y="3586"/>
                          <a:ext cx="1143" cy="2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668" name="Group 1028"/>
          <p:cNvGrpSpPr>
            <a:grpSpLocks/>
          </p:cNvGrpSpPr>
          <p:nvPr/>
        </p:nvGrpSpPr>
        <p:grpSpPr bwMode="auto">
          <a:xfrm>
            <a:off x="763588" y="495300"/>
            <a:ext cx="7307262" cy="2236788"/>
            <a:chOff x="283" y="312"/>
            <a:chExt cx="4833" cy="1409"/>
          </a:xfrm>
        </p:grpSpPr>
        <p:sp>
          <p:nvSpPr>
            <p:cNvPr id="113666" name="Rectangle 1026"/>
            <p:cNvSpPr>
              <a:spLocks noChangeArrowheads="1"/>
            </p:cNvSpPr>
            <p:nvPr/>
          </p:nvSpPr>
          <p:spPr bwMode="auto">
            <a:xfrm>
              <a:off x="283" y="312"/>
              <a:ext cx="4833" cy="1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3.11 SOLUTION (Continued)</a:t>
              </a:r>
            </a:p>
            <a:p>
              <a:endParaRPr lang="en-US" altLang="en-US" sz="2000" b="0"/>
            </a:p>
            <a:p>
              <a:r>
                <a:rPr lang="en-US" altLang="en-US" sz="2000"/>
                <a:t>Direction </a:t>
              </a:r>
              <a:r>
                <a:rPr lang="en-US" altLang="en-US" sz="2000" i="1"/>
                <a:t>D</a:t>
              </a:r>
            </a:p>
            <a:p>
              <a:r>
                <a:rPr lang="en-US" altLang="en-US" sz="2000" b="0"/>
                <a:t>1. Two points are 0, 1, 0 and 1, 0, 0.</a:t>
              </a:r>
            </a:p>
            <a:p>
              <a:r>
                <a:rPr lang="en-US" altLang="en-US" sz="2000" b="0"/>
                <a:t>2. 0, 1, 0, -1, 0, 0 = -1, 1, 0</a:t>
              </a:r>
            </a:p>
            <a:p>
              <a:r>
                <a:rPr lang="en-US" altLang="en-US" sz="2000" b="0"/>
                <a:t>3. No fractions to clear or integers to reduce.</a:t>
              </a:r>
            </a:p>
            <a:p>
              <a:r>
                <a:rPr lang="en-US" altLang="en-US" sz="2000" b="0"/>
                <a:t>4. </a:t>
              </a:r>
            </a:p>
          </p:txBody>
        </p:sp>
        <p:graphicFrame>
          <p:nvGraphicFramePr>
            <p:cNvPr id="113667" name="Object 1027"/>
            <p:cNvGraphicFramePr>
              <a:graphicFrameLocks noChangeAspect="1"/>
            </p:cNvGraphicFramePr>
            <p:nvPr/>
          </p:nvGraphicFramePr>
          <p:xfrm>
            <a:off x="538" y="1475"/>
            <a:ext cx="1079" cy="246"/>
          </p:xfrm>
          <a:graphic>
            <a:graphicData uri="http://schemas.openxmlformats.org/presentationml/2006/ole">
              <mc:AlternateContent xmlns:mc="http://schemas.openxmlformats.org/markup-compatibility/2006">
                <mc:Choice xmlns:v="urn:schemas-microsoft-com:vml" Requires="v">
                  <p:oleObj spid="_x0000_s113669" name="Equation" r:id="rId3" imgW="1002960" imgH="228600" progId="Equation.3">
                    <p:embed/>
                  </p:oleObj>
                </mc:Choice>
                <mc:Fallback>
                  <p:oleObj name="Equation" r:id="rId3" imgW="1002960" imgH="228600" progId="Equation.3">
                    <p:embed/>
                    <p:pic>
                      <p:nvPicPr>
                        <p:cNvPr id="0" name="Object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 y="1475"/>
                          <a:ext cx="1079" cy="2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4488" y="2055813"/>
            <a:ext cx="5889625" cy="227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8" name="Group 4"/>
          <p:cNvGrpSpPr>
            <a:grpSpLocks/>
          </p:cNvGrpSpPr>
          <p:nvPr/>
        </p:nvGrpSpPr>
        <p:grpSpPr bwMode="auto">
          <a:xfrm>
            <a:off x="904875" y="381000"/>
            <a:ext cx="4362450" cy="5824538"/>
            <a:chOff x="266" y="240"/>
            <a:chExt cx="3052" cy="4075"/>
          </a:xfrm>
        </p:grpSpPr>
        <p:pic>
          <p:nvPicPr>
            <p:cNvPr id="26626" name="Picture 2" descr="fig 03_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 y="240"/>
              <a:ext cx="3052" cy="3840"/>
            </a:xfrm>
            <a:prstGeom prst="rect">
              <a:avLst/>
            </a:prstGeom>
            <a:noFill/>
            <a:extLst>
              <a:ext uri="{909E8E84-426E-40DD-AFC4-6F175D3DCCD1}">
                <a14:hiddenFill xmlns:a14="http://schemas.microsoft.com/office/drawing/2010/main">
                  <a:solidFill>
                    <a:srgbClr val="FFFFFF"/>
                  </a:solidFill>
                </a14:hiddenFill>
              </a:ext>
            </a:extLst>
          </p:spPr>
        </p:pic>
        <p:sp>
          <p:nvSpPr>
            <p:cNvPr id="26627" name="Text Box 3"/>
            <p:cNvSpPr txBox="1">
              <a:spLocks noChangeArrowheads="1"/>
            </p:cNvSpPr>
            <p:nvPr/>
          </p:nvSpPr>
          <p:spPr bwMode="auto">
            <a:xfrm>
              <a:off x="288" y="4080"/>
              <a:ext cx="1632" cy="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26629" name="Text Box 5"/>
          <p:cNvSpPr txBox="1">
            <a:spLocks noChangeArrowheads="1"/>
          </p:cNvSpPr>
          <p:nvPr/>
        </p:nvSpPr>
        <p:spPr bwMode="auto">
          <a:xfrm>
            <a:off x="5367338" y="2446338"/>
            <a:ext cx="27590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3.27  The </a:t>
            </a:r>
            <a:r>
              <a:rPr lang="en-US" altLang="en-US" i="1"/>
              <a:t>ABABAB</a:t>
            </a:r>
            <a:r>
              <a:rPr lang="en-US" altLang="en-US"/>
              <a:t> stacking sequence of close-packed planes produces the HCP structure.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2" name="Group 4"/>
          <p:cNvGrpSpPr>
            <a:grpSpLocks/>
          </p:cNvGrpSpPr>
          <p:nvPr/>
        </p:nvGrpSpPr>
        <p:grpSpPr bwMode="auto">
          <a:xfrm>
            <a:off x="990600" y="196850"/>
            <a:ext cx="7086600" cy="5275263"/>
            <a:chOff x="624" y="124"/>
            <a:chExt cx="4464" cy="3323"/>
          </a:xfrm>
        </p:grpSpPr>
        <p:pic>
          <p:nvPicPr>
            <p:cNvPr id="27650" name="Picture 2" descr="fig 03_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 y="124"/>
              <a:ext cx="4464" cy="3140"/>
            </a:xfrm>
            <a:prstGeom prst="rect">
              <a:avLst/>
            </a:prstGeom>
            <a:noFill/>
            <a:extLst>
              <a:ext uri="{909E8E84-426E-40DD-AFC4-6F175D3DCCD1}">
                <a14:hiddenFill xmlns:a14="http://schemas.microsoft.com/office/drawing/2010/main">
                  <a:solidFill>
                    <a:srgbClr val="FFFFFF"/>
                  </a:solidFill>
                </a14:hiddenFill>
              </a:ext>
            </a:extLst>
          </p:spPr>
        </p:pic>
        <p:sp>
          <p:nvSpPr>
            <p:cNvPr id="27651" name="Text Box 3"/>
            <p:cNvSpPr txBox="1">
              <a:spLocks noChangeArrowheads="1"/>
            </p:cNvSpPr>
            <p:nvPr/>
          </p:nvSpPr>
          <p:spPr bwMode="auto">
            <a:xfrm>
              <a:off x="3456" y="3312"/>
              <a:ext cx="163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27653" name="Text Box 5"/>
          <p:cNvSpPr txBox="1">
            <a:spLocks noChangeArrowheads="1"/>
          </p:cNvSpPr>
          <p:nvPr/>
        </p:nvSpPr>
        <p:spPr bwMode="auto">
          <a:xfrm>
            <a:off x="1133475" y="5494338"/>
            <a:ext cx="72548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3.28  The </a:t>
            </a:r>
            <a:r>
              <a:rPr lang="en-US" altLang="en-US" i="1"/>
              <a:t>ABCABCABC</a:t>
            </a:r>
            <a:r>
              <a:rPr lang="en-US" altLang="en-US"/>
              <a:t> stacking sequence of close-packed planes produces the FCC structure.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026"/>
          <p:cNvSpPr>
            <a:spLocks noChangeArrowheads="1"/>
          </p:cNvSpPr>
          <p:nvPr/>
        </p:nvSpPr>
        <p:spPr bwMode="auto">
          <a:xfrm>
            <a:off x="473075" y="1471613"/>
            <a:ext cx="8001000" cy="473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Interstitial sites</a:t>
            </a:r>
            <a:r>
              <a:rPr lang="en-US" altLang="en-US" sz="2000" b="0">
                <a:latin typeface="Verdana" panose="020B0604030504040204" pitchFamily="34" charset="0"/>
              </a:rPr>
              <a:t> - Locations between the ‘‘normal’’ atoms or ions in a crystal into which another - usually different - atom or ion is placed. Typically, the size of this interstitial location is smaller than the atom or ion that is to be introduced.</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Cubic site</a:t>
            </a:r>
            <a:r>
              <a:rPr lang="en-US" altLang="en-US" sz="2000" b="0">
                <a:latin typeface="Verdana" panose="020B0604030504040204" pitchFamily="34" charset="0"/>
              </a:rPr>
              <a:t> - An interstitial position that has a coordination number of eight. An atom or ion in the cubic site touches eight other atoms or ions.</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Octahedral site</a:t>
            </a:r>
            <a:r>
              <a:rPr lang="en-US" altLang="en-US" sz="2000" b="0">
                <a:latin typeface="Verdana" panose="020B0604030504040204" pitchFamily="34" charset="0"/>
              </a:rPr>
              <a:t> - An interstitial position that has a coordination number of six. An atom or ion in the octahedral site touches six other atoms or ions.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Tetrahedral site</a:t>
            </a:r>
            <a:r>
              <a:rPr lang="en-US" altLang="en-US" sz="2000" b="0">
                <a:latin typeface="Verdana" panose="020B0604030504040204" pitchFamily="34" charset="0"/>
              </a:rPr>
              <a:t> - An interstitial position that has a coordination number of four. An atom or ion in the tetrahedral site touches four other atoms or ions.</a:t>
            </a:r>
          </a:p>
        </p:txBody>
      </p:sp>
      <p:sp>
        <p:nvSpPr>
          <p:cNvPr id="87043" name="Text Box 1027"/>
          <p:cNvSpPr txBox="1">
            <a:spLocks noChangeArrowheads="1"/>
          </p:cNvSpPr>
          <p:nvPr/>
        </p:nvSpPr>
        <p:spPr bwMode="auto">
          <a:xfrm>
            <a:off x="636588" y="20320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3.6                         Interstitial Sites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6" name="Group 4"/>
          <p:cNvGrpSpPr>
            <a:grpSpLocks/>
          </p:cNvGrpSpPr>
          <p:nvPr/>
        </p:nvGrpSpPr>
        <p:grpSpPr bwMode="auto">
          <a:xfrm>
            <a:off x="152400" y="1846263"/>
            <a:ext cx="8839200" cy="2446337"/>
            <a:chOff x="96" y="816"/>
            <a:chExt cx="5568" cy="1894"/>
          </a:xfrm>
        </p:grpSpPr>
        <p:pic>
          <p:nvPicPr>
            <p:cNvPr id="28674" name="Picture 2" descr="fig 03_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 y="816"/>
              <a:ext cx="5568" cy="1681"/>
            </a:xfrm>
            <a:prstGeom prst="rect">
              <a:avLst/>
            </a:prstGeom>
            <a:noFill/>
            <a:extLst>
              <a:ext uri="{909E8E84-426E-40DD-AFC4-6F175D3DCCD1}">
                <a14:hiddenFill xmlns:a14="http://schemas.microsoft.com/office/drawing/2010/main">
                  <a:solidFill>
                    <a:srgbClr val="FFFFFF"/>
                  </a:solidFill>
                </a14:hiddenFill>
              </a:ext>
            </a:extLst>
          </p:spPr>
        </p:pic>
        <p:sp>
          <p:nvSpPr>
            <p:cNvPr id="28675" name="Text Box 3"/>
            <p:cNvSpPr txBox="1">
              <a:spLocks noChangeArrowheads="1"/>
            </p:cNvSpPr>
            <p:nvPr/>
          </p:nvSpPr>
          <p:spPr bwMode="auto">
            <a:xfrm>
              <a:off x="3984" y="2544"/>
              <a:ext cx="1632"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28677" name="Text Box 5"/>
          <p:cNvSpPr txBox="1">
            <a:spLocks noChangeArrowheads="1"/>
          </p:cNvSpPr>
          <p:nvPr/>
        </p:nvSpPr>
        <p:spPr bwMode="auto">
          <a:xfrm>
            <a:off x="212725" y="4357688"/>
            <a:ext cx="87614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3.29  The location of the interstitial sites in cubic unit cells.  Only representative sites are shown.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ext Box 3"/>
          <p:cNvSpPr txBox="1">
            <a:spLocks noChangeArrowheads="1"/>
          </p:cNvSpPr>
          <p:nvPr/>
        </p:nvSpPr>
        <p:spPr bwMode="auto">
          <a:xfrm>
            <a:off x="450850" y="196850"/>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3.12                                      Calculating Octahedral Sites</a:t>
            </a:r>
          </a:p>
        </p:txBody>
      </p:sp>
      <p:grpSp>
        <p:nvGrpSpPr>
          <p:cNvPr id="88073" name="Group 9"/>
          <p:cNvGrpSpPr>
            <a:grpSpLocks/>
          </p:cNvGrpSpPr>
          <p:nvPr/>
        </p:nvGrpSpPr>
        <p:grpSpPr bwMode="auto">
          <a:xfrm>
            <a:off x="781050" y="1104900"/>
            <a:ext cx="7546975" cy="4589463"/>
            <a:chOff x="476" y="978"/>
            <a:chExt cx="4754" cy="2891"/>
          </a:xfrm>
        </p:grpSpPr>
        <p:sp>
          <p:nvSpPr>
            <p:cNvPr id="88066" name="Text Box 2"/>
            <p:cNvSpPr txBox="1">
              <a:spLocks noChangeArrowheads="1"/>
            </p:cNvSpPr>
            <p:nvPr/>
          </p:nvSpPr>
          <p:spPr bwMode="auto">
            <a:xfrm>
              <a:off x="476" y="978"/>
              <a:ext cx="4754" cy="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number of octahedral sites that </a:t>
              </a:r>
              <a:r>
                <a:rPr lang="en-US" altLang="en-US" sz="2000" b="0" i="1"/>
                <a:t>uniquely</a:t>
              </a:r>
              <a:r>
                <a:rPr lang="en-US" altLang="en-US" sz="2000" b="0"/>
                <a:t> belong to one FCC unit cell.</a:t>
              </a:r>
            </a:p>
            <a:p>
              <a:pPr>
                <a:spcBef>
                  <a:spcPct val="50000"/>
                </a:spcBef>
              </a:pPr>
              <a:r>
                <a:rPr lang="en-US" altLang="en-US" sz="2000" b="0">
                  <a:solidFill>
                    <a:schemeClr val="accent2"/>
                  </a:solidFill>
                </a:rPr>
                <a:t>Example 3.12 SOLUTION</a:t>
              </a:r>
            </a:p>
            <a:p>
              <a:pPr>
                <a:spcBef>
                  <a:spcPct val="50000"/>
                </a:spcBef>
              </a:pPr>
              <a:r>
                <a:rPr lang="en-US" altLang="en-US" sz="2000" b="0"/>
                <a:t>The octahedral sites include the 12 edges of the unit cell, with the coordinates</a:t>
              </a:r>
            </a:p>
          </p:txBody>
        </p:sp>
        <p:graphicFrame>
          <p:nvGraphicFramePr>
            <p:cNvPr id="88072" name="Object 8"/>
            <p:cNvGraphicFramePr>
              <a:graphicFrameLocks noChangeAspect="1"/>
            </p:cNvGraphicFramePr>
            <p:nvPr/>
          </p:nvGraphicFramePr>
          <p:xfrm>
            <a:off x="1542" y="2194"/>
            <a:ext cx="2722" cy="1675"/>
          </p:xfrm>
          <a:graphic>
            <a:graphicData uri="http://schemas.openxmlformats.org/presentationml/2006/ole">
              <mc:AlternateContent xmlns:mc="http://schemas.openxmlformats.org/markup-compatibility/2006">
                <mc:Choice xmlns:v="urn:schemas-microsoft-com:vml" Requires="v">
                  <p:oleObj spid="_x0000_s268288" name="Equation" r:id="rId3" imgW="2247840" imgH="1447560" progId="Equation.3">
                    <p:embed/>
                  </p:oleObj>
                </mc:Choice>
                <mc:Fallback>
                  <p:oleObj name="Equation" r:id="rId3" imgW="2247840" imgH="144756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2" y="2194"/>
                          <a:ext cx="2722" cy="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88074" name="Rectangle 10"/>
          <p:cNvSpPr>
            <a:spLocks noChangeArrowheads="1"/>
          </p:cNvSpPr>
          <p:nvPr/>
        </p:nvSpPr>
        <p:spPr bwMode="auto">
          <a:xfrm>
            <a:off x="804863" y="5576888"/>
            <a:ext cx="5137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0"/>
              <a:t>plus the center position, 1/2, 1/2,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026"/>
          <p:cNvSpPr>
            <a:spLocks noChangeArrowheads="1"/>
          </p:cNvSpPr>
          <p:nvPr/>
        </p:nvSpPr>
        <p:spPr bwMode="auto">
          <a:xfrm>
            <a:off x="669925" y="682625"/>
            <a:ext cx="7653338"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3.12 SOLUTION (Continued)</a:t>
            </a:r>
          </a:p>
          <a:p>
            <a:endParaRPr lang="en-US" altLang="en-US" sz="2000" b="0"/>
          </a:p>
          <a:p>
            <a:r>
              <a:rPr lang="en-US" altLang="en-US" sz="2000" b="0"/>
              <a:t>Each of the sites on the edge of the unit cell is shared between four unit cells, so only 1/4 of each site belongs uniquely to each unit cell. </a:t>
            </a:r>
          </a:p>
          <a:p>
            <a:endParaRPr lang="en-US" altLang="en-US" sz="2000" b="0"/>
          </a:p>
          <a:p>
            <a:r>
              <a:rPr lang="en-US" altLang="en-US" sz="2000" b="0"/>
              <a:t>Therefore, the number of sites belonging uniquely to each cell is:</a:t>
            </a:r>
          </a:p>
          <a:p>
            <a:pPr algn="ctr"/>
            <a:r>
              <a:rPr lang="en-US" altLang="en-US" sz="2000" b="0">
                <a:solidFill>
                  <a:srgbClr val="3366FF"/>
                </a:solidFill>
              </a:rPr>
              <a:t>(12 edges) (1/4 per cell)  + 1 center location </a:t>
            </a:r>
          </a:p>
          <a:p>
            <a:pPr algn="ctr"/>
            <a:r>
              <a:rPr lang="en-US" altLang="en-US" sz="2000" b="0">
                <a:solidFill>
                  <a:srgbClr val="3366FF"/>
                </a:solidFill>
              </a:rPr>
              <a:t>= 4 octahedral sites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4" name="Group 6"/>
          <p:cNvGrpSpPr>
            <a:grpSpLocks/>
          </p:cNvGrpSpPr>
          <p:nvPr/>
        </p:nvGrpSpPr>
        <p:grpSpPr bwMode="auto">
          <a:xfrm>
            <a:off x="1365250" y="112713"/>
            <a:ext cx="6315075" cy="6054725"/>
            <a:chOff x="860" y="71"/>
            <a:chExt cx="3978" cy="3814"/>
          </a:xfrm>
        </p:grpSpPr>
        <p:pic>
          <p:nvPicPr>
            <p:cNvPr id="890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 y="71"/>
              <a:ext cx="3977" cy="38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9091" name="Group 3"/>
            <p:cNvGrpSpPr>
              <a:grpSpLocks/>
            </p:cNvGrpSpPr>
            <p:nvPr/>
          </p:nvGrpSpPr>
          <p:grpSpPr bwMode="auto">
            <a:xfrm>
              <a:off x="3917" y="731"/>
              <a:ext cx="921" cy="3118"/>
              <a:chOff x="7" y="216"/>
              <a:chExt cx="1433" cy="3888"/>
            </a:xfrm>
          </p:grpSpPr>
          <p:pic>
            <p:nvPicPr>
              <p:cNvPr id="89092" name="Picture 4" descr="table 03_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 y="216"/>
                <a:ext cx="1248" cy="3888"/>
              </a:xfrm>
              <a:prstGeom prst="rect">
                <a:avLst/>
              </a:prstGeom>
              <a:noFill/>
              <a:extLst>
                <a:ext uri="{909E8E84-426E-40DD-AFC4-6F175D3DCCD1}">
                  <a14:hiddenFill xmlns:a14="http://schemas.microsoft.com/office/drawing/2010/main">
                    <a:solidFill>
                      <a:srgbClr val="FFFFFF"/>
                    </a:solidFill>
                  </a14:hiddenFill>
                </a:ext>
              </a:extLst>
            </p:spPr>
          </p:pic>
          <p:sp>
            <p:nvSpPr>
              <p:cNvPr id="89093" name="Text Box 5"/>
              <p:cNvSpPr txBox="1">
                <a:spLocks noChangeArrowheads="1"/>
              </p:cNvSpPr>
              <p:nvPr/>
            </p:nvSpPr>
            <p:spPr bwMode="auto">
              <a:xfrm rot="5400000">
                <a:off x="-68" y="2634"/>
                <a:ext cx="241" cy="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spAutoFit/>
              </a:bodyPr>
              <a:lstStyle/>
              <a:p>
                <a:endParaRPr lang="en-US" altLang="en-US" sz="800" b="0">
                  <a:latin typeface="Times New Roman" panose="02020603050405020304" pitchFamily="18" charset="0"/>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3" name="Group 5"/>
          <p:cNvGrpSpPr>
            <a:grpSpLocks/>
          </p:cNvGrpSpPr>
          <p:nvPr/>
        </p:nvGrpSpPr>
        <p:grpSpPr bwMode="auto">
          <a:xfrm>
            <a:off x="457200" y="714375"/>
            <a:ext cx="4745038" cy="4910138"/>
            <a:chOff x="288" y="450"/>
            <a:chExt cx="2989" cy="3093"/>
          </a:xfrm>
        </p:grpSpPr>
        <p:pic>
          <p:nvPicPr>
            <p:cNvPr id="7170" name="Picture 2" descr="fig 03_02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450"/>
              <a:ext cx="2989" cy="2910"/>
            </a:xfrm>
            <a:prstGeom prst="rect">
              <a:avLst/>
            </a:prstGeom>
            <a:noFill/>
            <a:extLst>
              <a:ext uri="{909E8E84-426E-40DD-AFC4-6F175D3DCCD1}">
                <a14:hiddenFill xmlns:a14="http://schemas.microsoft.com/office/drawing/2010/main">
                  <a:solidFill>
                    <a:srgbClr val="FFFFFF"/>
                  </a:solidFill>
                </a14:hiddenFill>
              </a:ext>
            </a:extLst>
          </p:spPr>
        </p:pic>
        <p:sp>
          <p:nvSpPr>
            <p:cNvPr id="7172" name="Text Box 4"/>
            <p:cNvSpPr txBox="1">
              <a:spLocks noChangeArrowheads="1"/>
            </p:cNvSpPr>
            <p:nvPr/>
          </p:nvSpPr>
          <p:spPr bwMode="auto">
            <a:xfrm>
              <a:off x="288" y="3408"/>
              <a:ext cx="163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7174" name="Text Box 6"/>
          <p:cNvSpPr txBox="1">
            <a:spLocks noChangeArrowheads="1"/>
          </p:cNvSpPr>
          <p:nvPr/>
        </p:nvSpPr>
        <p:spPr bwMode="auto">
          <a:xfrm>
            <a:off x="5284788" y="2554288"/>
            <a:ext cx="32162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3.2  Basic </a:t>
            </a:r>
            <a:r>
              <a:rPr lang="en-US" altLang="en-US" i="1"/>
              <a:t>Si-0</a:t>
            </a:r>
            <a:r>
              <a:rPr lang="en-US" altLang="en-US"/>
              <a:t> tetrahedron in silicate glass.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1026"/>
          <p:cNvSpPr txBox="1">
            <a:spLocks noChangeArrowheads="1"/>
          </p:cNvSpPr>
          <p:nvPr/>
        </p:nvSpPr>
        <p:spPr bwMode="auto">
          <a:xfrm>
            <a:off x="995363" y="1111250"/>
            <a:ext cx="7037387"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0"/>
              <a:t>We wish to produce a radiation-absorbing wall composed of 10,000 lead balls, each 3 cm in diameter, in a face-centered cubic arrangement. We decide that improved absorption will occur if we fill interstitial sites between the 3-cm balls with smaller balls. Design the size of the smaller lead balls and determine how many are needed.</a:t>
            </a:r>
          </a:p>
        </p:txBody>
      </p:sp>
      <p:sp>
        <p:nvSpPr>
          <p:cNvPr id="90115" name="Text Box 1027"/>
          <p:cNvSpPr txBox="1">
            <a:spLocks noChangeArrowheads="1"/>
          </p:cNvSpPr>
          <p:nvPr/>
        </p:nvSpPr>
        <p:spPr bwMode="auto">
          <a:xfrm>
            <a:off x="450850" y="196850"/>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3.13                                      Design of a Radiation-Absorbing Wall</a:t>
            </a:r>
          </a:p>
        </p:txBody>
      </p:sp>
      <p:grpSp>
        <p:nvGrpSpPr>
          <p:cNvPr id="90120" name="Group 1032"/>
          <p:cNvGrpSpPr>
            <a:grpSpLocks/>
          </p:cNvGrpSpPr>
          <p:nvPr/>
        </p:nvGrpSpPr>
        <p:grpSpPr bwMode="auto">
          <a:xfrm>
            <a:off x="1108075" y="2914650"/>
            <a:ext cx="3549650" cy="3297238"/>
            <a:chOff x="1008" y="166"/>
            <a:chExt cx="3648" cy="3131"/>
          </a:xfrm>
        </p:grpSpPr>
        <p:pic>
          <p:nvPicPr>
            <p:cNvPr id="90121" name="Picture 1033" descr="fig 03_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 y="166"/>
              <a:ext cx="3648" cy="2803"/>
            </a:xfrm>
            <a:prstGeom prst="rect">
              <a:avLst/>
            </a:prstGeom>
            <a:noFill/>
            <a:extLst>
              <a:ext uri="{909E8E84-426E-40DD-AFC4-6F175D3DCCD1}">
                <a14:hiddenFill xmlns:a14="http://schemas.microsoft.com/office/drawing/2010/main">
                  <a:solidFill>
                    <a:srgbClr val="FFFFFF"/>
                  </a:solidFill>
                </a14:hiddenFill>
              </a:ext>
            </a:extLst>
          </p:spPr>
        </p:pic>
        <p:sp>
          <p:nvSpPr>
            <p:cNvPr id="90122" name="Text Box 1034"/>
            <p:cNvSpPr txBox="1">
              <a:spLocks noChangeArrowheads="1"/>
            </p:cNvSpPr>
            <p:nvPr/>
          </p:nvSpPr>
          <p:spPr bwMode="auto">
            <a:xfrm>
              <a:off x="3025" y="2977"/>
              <a:ext cx="1631"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90123" name="Text Box 1035"/>
          <p:cNvSpPr txBox="1">
            <a:spLocks noChangeArrowheads="1"/>
          </p:cNvSpPr>
          <p:nvPr/>
        </p:nvSpPr>
        <p:spPr bwMode="auto">
          <a:xfrm>
            <a:off x="4624388" y="3806825"/>
            <a:ext cx="368141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3.30  Calculation of an octahedral interstitial site (for Example 3.13).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13" name="Group 17"/>
          <p:cNvGrpSpPr>
            <a:grpSpLocks/>
          </p:cNvGrpSpPr>
          <p:nvPr/>
        </p:nvGrpSpPr>
        <p:grpSpPr bwMode="auto">
          <a:xfrm>
            <a:off x="571500" y="0"/>
            <a:ext cx="7307263" cy="6159500"/>
            <a:chOff x="360" y="0"/>
            <a:chExt cx="4603" cy="3880"/>
          </a:xfrm>
        </p:grpSpPr>
        <p:sp>
          <p:nvSpPr>
            <p:cNvPr id="29707" name="Rectangle 11"/>
            <p:cNvSpPr>
              <a:spLocks noChangeArrowheads="1"/>
            </p:cNvSpPr>
            <p:nvPr/>
          </p:nvSpPr>
          <p:spPr bwMode="auto">
            <a:xfrm>
              <a:off x="360" y="0"/>
              <a:ext cx="4603" cy="3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900" b="0">
                  <a:solidFill>
                    <a:schemeClr val="accent2"/>
                  </a:solidFill>
                </a:rPr>
                <a:t>Example 3.13 SOLUTION</a:t>
              </a:r>
            </a:p>
            <a:p>
              <a:endParaRPr lang="en-US" altLang="en-US" sz="1900" b="0"/>
            </a:p>
            <a:p>
              <a:r>
                <a:rPr lang="en-US" altLang="en-US" sz="1900" b="0"/>
                <a:t>First, we can calculate the diameter of the octahedral</a:t>
              </a:r>
            </a:p>
            <a:p>
              <a:r>
                <a:rPr lang="en-US" altLang="en-US" sz="1900" b="0"/>
                <a:t>sites located between the 3-cm diameter balls. Figure 3.30 shows the arrangement of the balls on a plane containing an octahedral site.</a:t>
              </a:r>
            </a:p>
            <a:p>
              <a:pPr algn="ctr"/>
              <a:endParaRPr lang="en-US" altLang="en-US" sz="1900" b="0"/>
            </a:p>
            <a:p>
              <a:pPr algn="ctr"/>
              <a:r>
                <a:rPr lang="en-US" altLang="en-US" sz="1900" b="0"/>
                <a:t>Length </a:t>
              </a:r>
              <a:r>
                <a:rPr lang="en-US" altLang="en-US" sz="1900" b="0" i="1"/>
                <a:t>AB</a:t>
              </a:r>
              <a:r>
                <a:rPr lang="en-US" altLang="en-US" sz="1900" b="0"/>
                <a:t> = 2</a:t>
              </a:r>
              <a:r>
                <a:rPr lang="en-US" altLang="en-US" sz="1900" b="0" i="1"/>
                <a:t>R</a:t>
              </a:r>
              <a:r>
                <a:rPr lang="en-US" altLang="en-US" sz="1900" b="0"/>
                <a:t> + 2</a:t>
              </a:r>
              <a:r>
                <a:rPr lang="en-US" altLang="en-US" sz="1900" b="0" i="1"/>
                <a:t>r</a:t>
              </a:r>
              <a:r>
                <a:rPr lang="en-US" altLang="en-US" sz="1900" b="0"/>
                <a:t> = 2</a:t>
              </a:r>
              <a:r>
                <a:rPr lang="en-US" altLang="en-US" sz="1900" b="0" i="1"/>
                <a:t>R</a:t>
              </a:r>
            </a:p>
            <a:p>
              <a:pPr algn="ctr"/>
              <a:r>
                <a:rPr lang="en-US" altLang="en-US" sz="1900" b="0" i="1"/>
                <a:t>r</a:t>
              </a:r>
              <a:r>
                <a:rPr lang="en-US" altLang="en-US" sz="1900" b="0"/>
                <a:t> =    </a:t>
              </a:r>
              <a:r>
                <a:rPr lang="en-US" altLang="en-US" sz="1900" b="0" i="1"/>
                <a:t>R – R = </a:t>
              </a:r>
              <a:r>
                <a:rPr lang="en-US" altLang="en-US" sz="1900" b="0"/>
                <a:t>(    - 1)</a:t>
              </a:r>
              <a:r>
                <a:rPr lang="en-US" altLang="en-US" sz="1900" b="0" i="1"/>
                <a:t>R</a:t>
              </a:r>
              <a:endParaRPr lang="en-US" altLang="en-US" sz="1900" b="0"/>
            </a:p>
            <a:p>
              <a:pPr algn="ctr"/>
              <a:r>
                <a:rPr lang="en-US" altLang="en-US" sz="1900" b="0" i="1"/>
                <a:t>r/R = </a:t>
              </a:r>
              <a:r>
                <a:rPr lang="en-US" altLang="en-US" sz="1900" b="0"/>
                <a:t>0.414</a:t>
              </a:r>
            </a:p>
            <a:p>
              <a:endParaRPr lang="en-US" altLang="en-US" sz="1900" b="0"/>
            </a:p>
            <a:p>
              <a:r>
                <a:rPr lang="en-US" altLang="en-US" sz="1900" b="0"/>
                <a:t>This is consistent with Table 3-6. Since </a:t>
              </a:r>
              <a:r>
                <a:rPr lang="en-US" altLang="en-US" sz="1900" b="0" i="1"/>
                <a:t>r</a:t>
              </a:r>
              <a:r>
                <a:rPr lang="en-US" altLang="en-US" sz="1900" b="0"/>
                <a:t> = </a:t>
              </a:r>
              <a:r>
                <a:rPr lang="en-US" altLang="en-US" sz="1900" b="0" i="1"/>
                <a:t>R</a:t>
              </a:r>
              <a:r>
                <a:rPr lang="en-US" altLang="en-US" sz="1900" b="0"/>
                <a:t> = 0.414, the radius of the small lead balls is</a:t>
              </a:r>
            </a:p>
            <a:p>
              <a:pPr algn="ctr"/>
              <a:endParaRPr lang="en-US" altLang="en-US" sz="1900" b="0"/>
            </a:p>
            <a:p>
              <a:pPr algn="ctr"/>
              <a:r>
                <a:rPr lang="en-US" altLang="en-US" sz="1900" b="0" i="1">
                  <a:solidFill>
                    <a:srgbClr val="3366FF"/>
                  </a:solidFill>
                </a:rPr>
                <a:t>r</a:t>
              </a:r>
              <a:r>
                <a:rPr lang="en-US" altLang="en-US" sz="1900" b="0">
                  <a:solidFill>
                    <a:srgbClr val="3366FF"/>
                  </a:solidFill>
                </a:rPr>
                <a:t> = 0.414 * </a:t>
              </a:r>
              <a:r>
                <a:rPr lang="en-US" altLang="en-US" sz="1900" b="0" i="1">
                  <a:solidFill>
                    <a:srgbClr val="3366FF"/>
                  </a:solidFill>
                </a:rPr>
                <a:t>R</a:t>
              </a:r>
              <a:r>
                <a:rPr lang="en-US" altLang="en-US" sz="1900" b="0">
                  <a:solidFill>
                    <a:srgbClr val="3366FF"/>
                  </a:solidFill>
                </a:rPr>
                <a:t> = (0.414)(3 cm/2) = 0.621 cm.</a:t>
              </a:r>
            </a:p>
            <a:p>
              <a:pPr algn="ctr"/>
              <a:endParaRPr lang="en-US" altLang="en-US" sz="1900" b="0">
                <a:solidFill>
                  <a:srgbClr val="3366FF"/>
                </a:solidFill>
              </a:endParaRPr>
            </a:p>
            <a:p>
              <a:r>
                <a:rPr lang="en-US" altLang="en-US" sz="1900" b="0"/>
                <a:t>From Example 3-12, we find that there are four octahedral sites in the FCC arrangement, which also has four lattice points. </a:t>
              </a:r>
              <a:r>
                <a:rPr lang="en-US" altLang="en-US" sz="1900" b="0">
                  <a:solidFill>
                    <a:srgbClr val="3366FF"/>
                  </a:solidFill>
                </a:rPr>
                <a:t>Therefore, we need the same number of small lead balls as large lead balls, or 10,000 small balls.</a:t>
              </a:r>
              <a:endParaRPr lang="en-US" altLang="en-US" sz="1900" b="0" i="1">
                <a:solidFill>
                  <a:srgbClr val="3366FF"/>
                </a:solidFill>
              </a:endParaRPr>
            </a:p>
          </p:txBody>
        </p:sp>
        <p:grpSp>
          <p:nvGrpSpPr>
            <p:cNvPr id="29712" name="Group 16"/>
            <p:cNvGrpSpPr>
              <a:grpSpLocks/>
            </p:cNvGrpSpPr>
            <p:nvPr/>
          </p:nvGrpSpPr>
          <p:grpSpPr bwMode="auto">
            <a:xfrm>
              <a:off x="1966" y="1270"/>
              <a:ext cx="1971" cy="410"/>
              <a:chOff x="1967" y="1440"/>
              <a:chExt cx="1971" cy="410"/>
            </a:xfrm>
          </p:grpSpPr>
          <p:graphicFrame>
            <p:nvGraphicFramePr>
              <p:cNvPr id="29708" name="Object 12"/>
              <p:cNvGraphicFramePr>
                <a:graphicFrameLocks noChangeAspect="1"/>
              </p:cNvGraphicFramePr>
              <p:nvPr/>
            </p:nvGraphicFramePr>
            <p:xfrm>
              <a:off x="3701" y="1440"/>
              <a:ext cx="237" cy="212"/>
            </p:xfrm>
            <a:graphic>
              <a:graphicData uri="http://schemas.openxmlformats.org/presentationml/2006/ole">
                <mc:AlternateContent xmlns:mc="http://schemas.openxmlformats.org/markup-compatibility/2006">
                  <mc:Choice xmlns:v="urn:schemas-microsoft-com:vml" Requires="v">
                    <p:oleObj spid="_x0000_s269312" name="Equation" r:id="rId3" imgW="241200" imgH="215640" progId="Equation.3">
                      <p:embed/>
                    </p:oleObj>
                  </mc:Choice>
                  <mc:Fallback>
                    <p:oleObj name="Equation" r:id="rId3" imgW="241200" imgH="215640" progId="Equation.3">
                      <p:embed/>
                      <p:pic>
                        <p:nvPicPr>
                          <p:cNvPr id="0"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1" y="1440"/>
                            <a:ext cx="237"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709" name="Object 13"/>
              <p:cNvGraphicFramePr>
                <a:graphicFrameLocks noChangeAspect="1"/>
              </p:cNvGraphicFramePr>
              <p:nvPr/>
            </p:nvGraphicFramePr>
            <p:xfrm>
              <a:off x="1967" y="1638"/>
              <a:ext cx="237" cy="212"/>
            </p:xfrm>
            <a:graphic>
              <a:graphicData uri="http://schemas.openxmlformats.org/presentationml/2006/ole">
                <mc:AlternateContent xmlns:mc="http://schemas.openxmlformats.org/markup-compatibility/2006">
                  <mc:Choice xmlns:v="urn:schemas-microsoft-com:vml" Requires="v">
                    <p:oleObj spid="_x0000_s269313" name="Equation" r:id="rId5" imgW="241200" imgH="215640" progId="Equation.3">
                      <p:embed/>
                    </p:oleObj>
                  </mc:Choice>
                  <mc:Fallback>
                    <p:oleObj name="Equation" r:id="rId5" imgW="241200" imgH="215640" progId="Equation.3">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7" y="1638"/>
                            <a:ext cx="237"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710" name="Object 14"/>
              <p:cNvGraphicFramePr>
                <a:graphicFrameLocks noChangeAspect="1"/>
              </p:cNvGraphicFramePr>
              <p:nvPr/>
            </p:nvGraphicFramePr>
            <p:xfrm>
              <a:off x="2900" y="1622"/>
              <a:ext cx="249" cy="223"/>
            </p:xfrm>
            <a:graphic>
              <a:graphicData uri="http://schemas.openxmlformats.org/presentationml/2006/ole">
                <mc:AlternateContent xmlns:mc="http://schemas.openxmlformats.org/markup-compatibility/2006">
                  <mc:Choice xmlns:v="urn:schemas-microsoft-com:vml" Requires="v">
                    <p:oleObj spid="_x0000_s269314" name="Equation" r:id="rId7" imgW="241200" imgH="215640" progId="Equation.3">
                      <p:embed/>
                    </p:oleObj>
                  </mc:Choice>
                  <mc:Fallback>
                    <p:oleObj name="Equation" r:id="rId7" imgW="241200" imgH="215640"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0" y="1622"/>
                            <a:ext cx="249"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566738" y="2038350"/>
            <a:ext cx="8001000" cy="223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latin typeface="Verdana" panose="020B0604030504040204" pitchFamily="34" charset="0"/>
              </a:rPr>
              <a:t>Factors need to be considered in order to understand crystal structures of ionically bonded solids:</a:t>
            </a:r>
          </a:p>
          <a:p>
            <a:pPr lvl="1" eaLnBrk="1" hangingPunct="1">
              <a:spcBef>
                <a:spcPct val="20000"/>
              </a:spcBef>
              <a:buClr>
                <a:schemeClr val="accent2"/>
              </a:buClr>
              <a:buFont typeface="Wingdings" panose="05000000000000000000" pitchFamily="2" charset="2"/>
              <a:buChar char="§"/>
            </a:pPr>
            <a:r>
              <a:rPr lang="en-US" altLang="en-US" sz="2000" b="0">
                <a:solidFill>
                  <a:schemeClr val="accent2"/>
                </a:solidFill>
                <a:latin typeface="Verdana" panose="020B0604030504040204" pitchFamily="34" charset="0"/>
              </a:rPr>
              <a:t>Ionic Radii</a:t>
            </a:r>
          </a:p>
          <a:p>
            <a:pPr lvl="1" eaLnBrk="1" hangingPunct="1">
              <a:spcBef>
                <a:spcPct val="20000"/>
              </a:spcBef>
              <a:buClr>
                <a:schemeClr val="accent2"/>
              </a:buClr>
              <a:buFont typeface="Wingdings" panose="05000000000000000000" pitchFamily="2" charset="2"/>
              <a:buChar char="§"/>
            </a:pPr>
            <a:r>
              <a:rPr lang="en-US" altLang="en-US" sz="2000" b="0">
                <a:solidFill>
                  <a:srgbClr val="3366FF"/>
                </a:solidFill>
                <a:latin typeface="Verdana" panose="020B0604030504040204" pitchFamily="34" charset="0"/>
              </a:rPr>
              <a:t>Electrical Neutrality</a:t>
            </a:r>
          </a:p>
          <a:p>
            <a:pPr lvl="1" eaLnBrk="1" hangingPunct="1">
              <a:spcBef>
                <a:spcPct val="20000"/>
              </a:spcBef>
              <a:buClr>
                <a:schemeClr val="accent2"/>
              </a:buClr>
              <a:buFont typeface="Wingdings" panose="05000000000000000000" pitchFamily="2" charset="2"/>
              <a:buChar char="§"/>
            </a:pPr>
            <a:r>
              <a:rPr lang="en-US" altLang="en-US" sz="2000" b="0">
                <a:solidFill>
                  <a:schemeClr val="accent2"/>
                </a:solidFill>
                <a:latin typeface="Verdana" panose="020B0604030504040204" pitchFamily="34" charset="0"/>
              </a:rPr>
              <a:t>Connection between Anion Polyhedra</a:t>
            </a:r>
          </a:p>
          <a:p>
            <a:pPr lvl="1" eaLnBrk="1" hangingPunct="1">
              <a:spcBef>
                <a:spcPct val="20000"/>
              </a:spcBef>
              <a:buClr>
                <a:schemeClr val="accent2"/>
              </a:buClr>
              <a:buFont typeface="Wingdings" panose="05000000000000000000" pitchFamily="2" charset="2"/>
              <a:buChar char="§"/>
            </a:pPr>
            <a:r>
              <a:rPr lang="en-US" altLang="en-US" sz="2000" b="0">
                <a:solidFill>
                  <a:srgbClr val="3366FF"/>
                </a:solidFill>
                <a:latin typeface="Verdana" panose="020B0604030504040204" pitchFamily="34" charset="0"/>
              </a:rPr>
              <a:t>Visualization of Crystal Structures Using Computers</a:t>
            </a:r>
          </a:p>
        </p:txBody>
      </p:sp>
      <p:sp>
        <p:nvSpPr>
          <p:cNvPr id="91139" name="Text Box 3"/>
          <p:cNvSpPr txBox="1">
            <a:spLocks noChangeArrowheads="1"/>
          </p:cNvSpPr>
          <p:nvPr/>
        </p:nvSpPr>
        <p:spPr bwMode="auto">
          <a:xfrm>
            <a:off x="635000" y="338138"/>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3.7                                   Crystal Structures of Ionic Materials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8" name="Group 4"/>
          <p:cNvGrpSpPr>
            <a:grpSpLocks/>
          </p:cNvGrpSpPr>
          <p:nvPr/>
        </p:nvGrpSpPr>
        <p:grpSpPr bwMode="auto">
          <a:xfrm>
            <a:off x="490538" y="474663"/>
            <a:ext cx="7731125" cy="4281487"/>
            <a:chOff x="192" y="720"/>
            <a:chExt cx="5376" cy="3112"/>
          </a:xfrm>
        </p:grpSpPr>
        <p:pic>
          <p:nvPicPr>
            <p:cNvPr id="31746" name="Picture 2" descr="fig 03_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720"/>
              <a:ext cx="5376" cy="2855"/>
            </a:xfrm>
            <a:prstGeom prst="rect">
              <a:avLst/>
            </a:prstGeom>
            <a:noFill/>
            <a:extLst>
              <a:ext uri="{909E8E84-426E-40DD-AFC4-6F175D3DCCD1}">
                <a14:hiddenFill xmlns:a14="http://schemas.microsoft.com/office/drawing/2010/main">
                  <a:solidFill>
                    <a:srgbClr val="FFFFFF"/>
                  </a:solidFill>
                </a14:hiddenFill>
              </a:ext>
            </a:extLst>
          </p:spPr>
        </p:pic>
        <p:sp>
          <p:nvSpPr>
            <p:cNvPr id="31747" name="Text Box 3"/>
            <p:cNvSpPr txBox="1">
              <a:spLocks noChangeArrowheads="1"/>
            </p:cNvSpPr>
            <p:nvPr/>
          </p:nvSpPr>
          <p:spPr bwMode="auto">
            <a:xfrm>
              <a:off x="3936" y="3587"/>
              <a:ext cx="1632" cy="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31749" name="Text Box 5"/>
          <p:cNvSpPr txBox="1">
            <a:spLocks noChangeArrowheads="1"/>
          </p:cNvSpPr>
          <p:nvPr/>
        </p:nvSpPr>
        <p:spPr bwMode="auto">
          <a:xfrm>
            <a:off x="390525" y="4757738"/>
            <a:ext cx="80422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3.31  Connection between anion polyhedra.  Different possible connections include sharing of corners, edges, or faces.  In this figure, examples of connections between tetrahedra are shown.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3" name="Group 5"/>
          <p:cNvGrpSpPr>
            <a:grpSpLocks/>
          </p:cNvGrpSpPr>
          <p:nvPr/>
        </p:nvGrpSpPr>
        <p:grpSpPr bwMode="auto">
          <a:xfrm>
            <a:off x="395288" y="814388"/>
            <a:ext cx="7823200" cy="3771900"/>
            <a:chOff x="336" y="288"/>
            <a:chExt cx="5088" cy="2646"/>
          </a:xfrm>
        </p:grpSpPr>
        <p:pic>
          <p:nvPicPr>
            <p:cNvPr id="32770" name="Picture 2" descr="fig 03_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288"/>
              <a:ext cx="5088" cy="2469"/>
            </a:xfrm>
            <a:prstGeom prst="rect">
              <a:avLst/>
            </a:prstGeom>
            <a:noFill/>
            <a:extLst>
              <a:ext uri="{909E8E84-426E-40DD-AFC4-6F175D3DCCD1}">
                <a14:hiddenFill xmlns:a14="http://schemas.microsoft.com/office/drawing/2010/main">
                  <a:solidFill>
                    <a:srgbClr val="FFFFFF"/>
                  </a:solidFill>
                </a14:hiddenFill>
              </a:ext>
            </a:extLst>
          </p:spPr>
        </p:pic>
        <p:sp>
          <p:nvSpPr>
            <p:cNvPr id="32772" name="Text Box 4"/>
            <p:cNvSpPr txBox="1">
              <a:spLocks noChangeArrowheads="1"/>
            </p:cNvSpPr>
            <p:nvPr/>
          </p:nvSpPr>
          <p:spPr bwMode="auto">
            <a:xfrm>
              <a:off x="3744" y="2783"/>
              <a:ext cx="1633" cy="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32774" name="Text Box 6"/>
          <p:cNvSpPr txBox="1">
            <a:spLocks noChangeArrowheads="1"/>
          </p:cNvSpPr>
          <p:nvPr/>
        </p:nvSpPr>
        <p:spPr bwMode="auto">
          <a:xfrm>
            <a:off x="506413" y="4679950"/>
            <a:ext cx="79406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3.32  (a)  The cesium chloride structure, a SC unit cell with two ions </a:t>
            </a:r>
            <a:r>
              <a:rPr lang="en-US" altLang="en-US" i="1"/>
              <a:t>(Cs</a:t>
            </a:r>
            <a:r>
              <a:rPr lang="en-US" altLang="en-US" i="1" baseline="30000"/>
              <a:t>+</a:t>
            </a:r>
            <a:r>
              <a:rPr lang="en-US" altLang="en-US" i="1"/>
              <a:t> and CI</a:t>
            </a:r>
            <a:r>
              <a:rPr lang="en-US" altLang="en-US" i="1" baseline="30000"/>
              <a:t>-</a:t>
            </a:r>
            <a:r>
              <a:rPr lang="en-US" altLang="en-US" i="1"/>
              <a:t>)</a:t>
            </a:r>
            <a:r>
              <a:rPr lang="en-US" altLang="en-US"/>
              <a:t> per lattice point. (b)  The sodium chloride structure, a FCC unit cell with two ions </a:t>
            </a:r>
            <a:r>
              <a:rPr lang="en-US" altLang="en-US" i="1"/>
              <a:t>(Na</a:t>
            </a:r>
            <a:r>
              <a:rPr lang="en-US" altLang="en-US" i="1" baseline="30000"/>
              <a:t>+</a:t>
            </a:r>
            <a:r>
              <a:rPr lang="en-US" altLang="en-US" i="1"/>
              <a:t> + CI</a:t>
            </a:r>
            <a:r>
              <a:rPr lang="en-US" altLang="en-US" i="1" baseline="30000"/>
              <a:t>-</a:t>
            </a:r>
            <a:r>
              <a:rPr lang="en-US" altLang="en-US" i="1"/>
              <a:t>)</a:t>
            </a:r>
            <a:r>
              <a:rPr lang="en-US" altLang="en-US"/>
              <a:t> per lattice point.  </a:t>
            </a:r>
            <a:r>
              <a:rPr lang="en-US" altLang="en-US" i="1"/>
              <a:t>Note:</a:t>
            </a:r>
            <a:r>
              <a:rPr lang="en-US" altLang="en-US"/>
              <a:t>  Ion sizes not to scale.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612775" y="1568450"/>
            <a:ext cx="7893050" cy="356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For potassium chloride (KCl), (a) verify that the compound has the cesium chloride structure and (b) calculate the packing factor for the compound.</a:t>
            </a:r>
          </a:p>
          <a:p>
            <a:endParaRPr lang="en-US" altLang="en-US" sz="1900" b="0">
              <a:solidFill>
                <a:schemeClr val="accent2"/>
              </a:solidFill>
            </a:endParaRPr>
          </a:p>
          <a:p>
            <a:r>
              <a:rPr lang="en-US" altLang="en-US" sz="1900" b="0">
                <a:solidFill>
                  <a:schemeClr val="accent2"/>
                </a:solidFill>
              </a:rPr>
              <a:t>Example 3.14 SOLUTION</a:t>
            </a:r>
          </a:p>
          <a:p>
            <a:pPr>
              <a:spcBef>
                <a:spcPct val="50000"/>
              </a:spcBef>
            </a:pPr>
            <a:r>
              <a:rPr lang="en-US" altLang="en-US" sz="2000" b="0"/>
              <a:t>a. From Appendix B, </a:t>
            </a:r>
            <a:r>
              <a:rPr lang="en-US" altLang="en-US" sz="2000" b="0" i="1"/>
              <a:t>r</a:t>
            </a:r>
            <a:r>
              <a:rPr lang="en-US" altLang="en-US" sz="2000" b="0" baseline="-25000"/>
              <a:t>K</a:t>
            </a:r>
            <a:r>
              <a:rPr lang="en-US" altLang="en-US" b="0" baseline="1000"/>
              <a:t>+</a:t>
            </a:r>
            <a:r>
              <a:rPr lang="en-US" altLang="en-US" sz="2000" b="0"/>
              <a:t> = 0.133 nm and </a:t>
            </a:r>
            <a:r>
              <a:rPr lang="en-US" altLang="en-US" sz="2000" b="0" i="1"/>
              <a:t>r</a:t>
            </a:r>
            <a:r>
              <a:rPr lang="en-US" altLang="en-US" sz="2000" b="0" baseline="-25000"/>
              <a:t>Cl</a:t>
            </a:r>
            <a:r>
              <a:rPr lang="en-US" altLang="en-US" sz="2500" b="0" baseline="1000"/>
              <a:t>-</a:t>
            </a:r>
            <a:r>
              <a:rPr lang="en-US" altLang="en-US" sz="2000" b="0"/>
              <a:t> = 0.181 nm, so:</a:t>
            </a:r>
          </a:p>
          <a:p>
            <a:pPr algn="ctr">
              <a:spcBef>
                <a:spcPct val="50000"/>
              </a:spcBef>
            </a:pPr>
            <a:r>
              <a:rPr lang="en-US" altLang="en-US" sz="2000" b="0" i="1"/>
              <a:t>r</a:t>
            </a:r>
            <a:r>
              <a:rPr lang="en-US" altLang="en-US" sz="2000" b="0" baseline="-25000"/>
              <a:t>K</a:t>
            </a:r>
            <a:r>
              <a:rPr lang="en-US" altLang="en-US" b="0" baseline="1000"/>
              <a:t>+</a:t>
            </a:r>
            <a:r>
              <a:rPr lang="en-US" altLang="en-US" b="0"/>
              <a:t>/</a:t>
            </a:r>
            <a:r>
              <a:rPr lang="en-US" altLang="en-US" b="0" baseline="1000"/>
              <a:t> </a:t>
            </a:r>
            <a:r>
              <a:rPr lang="en-US" altLang="en-US" sz="2000" b="0" i="1"/>
              <a:t>r</a:t>
            </a:r>
            <a:r>
              <a:rPr lang="en-US" altLang="en-US" sz="2000" b="0" baseline="-25000"/>
              <a:t>Cl</a:t>
            </a:r>
            <a:r>
              <a:rPr lang="en-US" altLang="en-US" sz="2500" b="0" baseline="1000"/>
              <a:t>-</a:t>
            </a:r>
            <a:r>
              <a:rPr lang="en-US" altLang="en-US" sz="2000" b="0"/>
              <a:t> = 0.133/0.181 = 0.735</a:t>
            </a:r>
          </a:p>
          <a:p>
            <a:pPr>
              <a:spcBef>
                <a:spcPct val="50000"/>
              </a:spcBef>
            </a:pPr>
            <a:r>
              <a:rPr lang="en-US" altLang="en-US" sz="2000" b="0"/>
              <a:t>Since 0.732 &lt; 0.735 &lt; 1.000, the coordination number for each type of ion is eight and the CsCl structure is likely.</a:t>
            </a:r>
          </a:p>
        </p:txBody>
      </p:sp>
      <p:sp>
        <p:nvSpPr>
          <p:cNvPr id="92163" name="Text Box 3"/>
          <p:cNvSpPr txBox="1">
            <a:spLocks noChangeArrowheads="1"/>
          </p:cNvSpPr>
          <p:nvPr/>
        </p:nvSpPr>
        <p:spPr bwMode="auto">
          <a:xfrm>
            <a:off x="450850" y="196850"/>
            <a:ext cx="79152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3.14                                            Radius Ratio for KCl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050"/>
          <p:cNvSpPr>
            <a:spLocks noChangeArrowheads="1"/>
          </p:cNvSpPr>
          <p:nvPr/>
        </p:nvSpPr>
        <p:spPr bwMode="auto">
          <a:xfrm>
            <a:off x="520700" y="428625"/>
            <a:ext cx="745172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3.14 SOLUTION (Continued)</a:t>
            </a:r>
          </a:p>
          <a:p>
            <a:endParaRPr lang="en-US" altLang="en-US" sz="2000" b="0"/>
          </a:p>
          <a:p>
            <a:r>
              <a:rPr lang="en-US" altLang="en-US" sz="2000" b="0"/>
              <a:t>b. The ions touch along the body diagonal of the unit cell, so:</a:t>
            </a:r>
          </a:p>
          <a:p>
            <a:pPr algn="ctr"/>
            <a:endParaRPr lang="en-US" altLang="en-US" sz="2000" b="0" i="1"/>
          </a:p>
          <a:p>
            <a:pPr algn="ctr"/>
            <a:r>
              <a:rPr lang="en-US" altLang="en-US" sz="2000" b="0" i="1"/>
              <a:t>a</a:t>
            </a:r>
            <a:r>
              <a:rPr lang="en-US" altLang="en-US" sz="2000" b="0" baseline="-25000"/>
              <a:t>0</a:t>
            </a:r>
            <a:r>
              <a:rPr lang="en-US" altLang="en-US" sz="2000" b="0"/>
              <a:t> = 2</a:t>
            </a:r>
            <a:r>
              <a:rPr lang="en-US" altLang="en-US" sz="2000" b="0" i="1"/>
              <a:t>r</a:t>
            </a:r>
            <a:r>
              <a:rPr lang="en-US" altLang="en-US" sz="2000" b="0" baseline="-25000"/>
              <a:t>K</a:t>
            </a:r>
            <a:r>
              <a:rPr lang="en-US" altLang="en-US" b="0" baseline="1000"/>
              <a:t>+</a:t>
            </a:r>
            <a:r>
              <a:rPr lang="en-US" altLang="en-US" sz="2000" b="0"/>
              <a:t> + 2</a:t>
            </a:r>
            <a:r>
              <a:rPr lang="en-US" altLang="en-US" sz="2000" b="0" i="1"/>
              <a:t>r</a:t>
            </a:r>
            <a:r>
              <a:rPr lang="en-US" altLang="en-US" sz="2000" b="0" baseline="-25000"/>
              <a:t>Cl</a:t>
            </a:r>
            <a:r>
              <a:rPr lang="en-US" altLang="en-US" sz="2500" b="0" baseline="1000"/>
              <a:t>-</a:t>
            </a:r>
            <a:r>
              <a:rPr lang="en-US" altLang="en-US" sz="2000" b="0"/>
              <a:t> = 2(0.133) + 2(0.181) = 0628 nm</a:t>
            </a:r>
          </a:p>
          <a:p>
            <a:pPr algn="ctr"/>
            <a:r>
              <a:rPr lang="en-US" altLang="en-US" sz="2000" b="0" i="1"/>
              <a:t>a</a:t>
            </a:r>
            <a:r>
              <a:rPr lang="en-US" altLang="en-US" sz="2000" b="0" baseline="-25000"/>
              <a:t>0</a:t>
            </a:r>
            <a:r>
              <a:rPr lang="en-US" altLang="en-US" sz="2000" b="0"/>
              <a:t> = 0.363 nm</a:t>
            </a:r>
            <a:endParaRPr lang="en-US" altLang="en-US" sz="2000" b="0" i="1"/>
          </a:p>
          <a:p>
            <a:endParaRPr lang="en-US" altLang="en-US" sz="2000" b="0"/>
          </a:p>
        </p:txBody>
      </p:sp>
      <p:graphicFrame>
        <p:nvGraphicFramePr>
          <p:cNvPr id="94211" name="Object 2051"/>
          <p:cNvGraphicFramePr>
            <a:graphicFrameLocks noChangeAspect="1"/>
          </p:cNvGraphicFramePr>
          <p:nvPr/>
        </p:nvGraphicFramePr>
        <p:xfrm>
          <a:off x="1020763" y="2682875"/>
          <a:ext cx="7021512" cy="2662238"/>
        </p:xfrm>
        <a:graphic>
          <a:graphicData uri="http://schemas.openxmlformats.org/presentationml/2006/ole">
            <mc:AlternateContent xmlns:mc="http://schemas.openxmlformats.org/markup-compatibility/2006">
              <mc:Choice xmlns:v="urn:schemas-microsoft-com:vml" Requires="v">
                <p:oleObj spid="_x0000_s270336" name="Equation" r:id="rId3" imgW="3124080" imgH="1244520" progId="Equation.3">
                  <p:embed/>
                </p:oleObj>
              </mc:Choice>
              <mc:Fallback>
                <p:oleObj name="Equation" r:id="rId3" imgW="3124080" imgH="1244520" progId="Equation.3">
                  <p:embed/>
                  <p:pic>
                    <p:nvPicPr>
                      <p:cNvPr id="0" name="Object 20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763" y="2682875"/>
                        <a:ext cx="7021512" cy="2662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628650" y="1568450"/>
            <a:ext cx="7893050"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Show that MgO has the sodium chloride crystal structure and calculate the density of MgO.</a:t>
            </a:r>
          </a:p>
          <a:p>
            <a:pPr>
              <a:spcBef>
                <a:spcPct val="50000"/>
              </a:spcBef>
            </a:pPr>
            <a:r>
              <a:rPr lang="en-US" altLang="en-US" sz="2000" b="0">
                <a:solidFill>
                  <a:schemeClr val="accent2"/>
                </a:solidFill>
              </a:rPr>
              <a:t>Example 3.15 SOLUTION</a:t>
            </a:r>
          </a:p>
          <a:p>
            <a:pPr>
              <a:spcBef>
                <a:spcPct val="50000"/>
              </a:spcBef>
            </a:pPr>
            <a:r>
              <a:rPr lang="en-US" altLang="en-US" sz="2000" b="0"/>
              <a:t>From Appendix B, </a:t>
            </a:r>
            <a:r>
              <a:rPr lang="en-US" altLang="en-US" sz="2000" b="0" i="1"/>
              <a:t>r</a:t>
            </a:r>
            <a:r>
              <a:rPr lang="en-US" altLang="en-US" sz="2000" b="0" baseline="-25000"/>
              <a:t>Mg</a:t>
            </a:r>
            <a:r>
              <a:rPr lang="en-US" altLang="en-US" b="0" baseline="1000"/>
              <a:t>+2</a:t>
            </a:r>
            <a:r>
              <a:rPr lang="en-US" altLang="en-US" sz="2000" b="0"/>
              <a:t> = 0.066 nm and </a:t>
            </a:r>
            <a:r>
              <a:rPr lang="en-US" altLang="en-US" sz="2000" b="0" i="1"/>
              <a:t>r</a:t>
            </a:r>
            <a:r>
              <a:rPr lang="en-US" altLang="en-US" sz="2000" b="0" baseline="-25000"/>
              <a:t>O</a:t>
            </a:r>
            <a:r>
              <a:rPr lang="en-US" altLang="en-US" b="0" baseline="1000"/>
              <a:t>-2</a:t>
            </a:r>
            <a:r>
              <a:rPr lang="en-US" altLang="en-US" sz="2000" b="0"/>
              <a:t> = 0.132 nm, so:</a:t>
            </a:r>
          </a:p>
          <a:p>
            <a:pPr algn="ctr">
              <a:spcBef>
                <a:spcPct val="50000"/>
              </a:spcBef>
            </a:pPr>
            <a:r>
              <a:rPr lang="en-US" altLang="en-US" sz="2000" b="0" i="1"/>
              <a:t>r</a:t>
            </a:r>
            <a:r>
              <a:rPr lang="en-US" altLang="en-US" sz="2000" b="0" baseline="-25000"/>
              <a:t>Mg</a:t>
            </a:r>
            <a:r>
              <a:rPr lang="en-US" altLang="en-US" b="0" baseline="1000"/>
              <a:t>+2 </a:t>
            </a:r>
            <a:r>
              <a:rPr lang="en-US" altLang="en-US" b="0"/>
              <a:t>/</a:t>
            </a:r>
            <a:r>
              <a:rPr lang="en-US" altLang="en-US" sz="2000" b="0" i="1"/>
              <a:t>r</a:t>
            </a:r>
            <a:r>
              <a:rPr lang="en-US" altLang="en-US" sz="2000" b="0" baseline="-25000"/>
              <a:t>O</a:t>
            </a:r>
            <a:r>
              <a:rPr lang="en-US" altLang="en-US" sz="2500" b="0" baseline="1000"/>
              <a:t>-</a:t>
            </a:r>
            <a:r>
              <a:rPr lang="en-US" altLang="en-US" b="0" baseline="1000"/>
              <a:t>2</a:t>
            </a:r>
            <a:r>
              <a:rPr lang="en-US" altLang="en-US" sz="2000" b="0"/>
              <a:t> = 0.066/0.132 = 0.50</a:t>
            </a:r>
          </a:p>
          <a:p>
            <a:pPr>
              <a:spcBef>
                <a:spcPct val="50000"/>
              </a:spcBef>
            </a:pPr>
            <a:r>
              <a:rPr lang="en-US" altLang="en-US" sz="2000" b="0"/>
              <a:t>	Since 0.414 &lt; 0.50 &lt; 0.732, the coordination number for each ion is six, and the sodium chloride structure is possible. </a:t>
            </a:r>
          </a:p>
        </p:txBody>
      </p:sp>
      <p:sp>
        <p:nvSpPr>
          <p:cNvPr id="93187" name="Text Box 3"/>
          <p:cNvSpPr txBox="1">
            <a:spLocks noChangeArrowheads="1"/>
          </p:cNvSpPr>
          <p:nvPr/>
        </p:nvSpPr>
        <p:spPr bwMode="auto">
          <a:xfrm>
            <a:off x="450850" y="196850"/>
            <a:ext cx="79152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3.15                                         Illustrating a Crystal Structure and Calculating Density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760413" y="461963"/>
            <a:ext cx="7502525" cy="2271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3.15 SOLUTION</a:t>
            </a:r>
            <a:endParaRPr lang="en-US" altLang="en-US" sz="2000" b="0"/>
          </a:p>
          <a:p>
            <a:pPr>
              <a:spcBef>
                <a:spcPct val="50000"/>
              </a:spcBef>
            </a:pPr>
            <a:r>
              <a:rPr lang="en-US" altLang="en-US" sz="2000" b="0"/>
              <a:t>The atomic masses are 24.312 and 16 g/mol for magnesium and oxygen, respectively. The ions touch along the edge of the cube, so:</a:t>
            </a:r>
          </a:p>
          <a:p>
            <a:pPr>
              <a:spcBef>
                <a:spcPct val="50000"/>
              </a:spcBef>
            </a:pPr>
            <a:r>
              <a:rPr lang="en-US" altLang="en-US" sz="2200" i="1">
                <a:latin typeface="AdvTmath2" charset="0"/>
              </a:rPr>
              <a:t>a</a:t>
            </a:r>
            <a:r>
              <a:rPr lang="en-US" altLang="en-US" sz="2200" baseline="-25000">
                <a:latin typeface="AdvTmath1" charset="0"/>
              </a:rPr>
              <a:t>0</a:t>
            </a:r>
            <a:r>
              <a:rPr lang="en-US" altLang="en-US" sz="2000" b="0">
                <a:latin typeface="AdvTmath1" charset="0"/>
              </a:rPr>
              <a:t> </a:t>
            </a:r>
            <a:r>
              <a:rPr lang="en-US" altLang="en-US" sz="2000" b="0"/>
              <a:t>= 2 </a:t>
            </a:r>
            <a:r>
              <a:rPr lang="en-US" altLang="en-US" sz="2000" b="0" i="1"/>
              <a:t>r</a:t>
            </a:r>
            <a:r>
              <a:rPr lang="en-US" altLang="en-US" sz="2000" b="0" baseline="-25000"/>
              <a:t>Mg</a:t>
            </a:r>
            <a:r>
              <a:rPr lang="en-US" altLang="en-US" b="0" baseline="1000"/>
              <a:t>+2 </a:t>
            </a:r>
            <a:r>
              <a:rPr lang="en-US" altLang="en-US" b="0"/>
              <a:t>+</a:t>
            </a:r>
            <a:r>
              <a:rPr lang="en-US" altLang="en-US" sz="2000" b="0"/>
              <a:t> 2</a:t>
            </a:r>
            <a:r>
              <a:rPr lang="en-US" altLang="en-US" sz="2000" b="0" i="1"/>
              <a:t>r</a:t>
            </a:r>
            <a:r>
              <a:rPr lang="en-US" altLang="en-US" sz="2000" b="0" baseline="-25000"/>
              <a:t>O</a:t>
            </a:r>
            <a:r>
              <a:rPr lang="en-US" altLang="en-US" sz="2500" b="0" baseline="1000"/>
              <a:t>-</a:t>
            </a:r>
            <a:r>
              <a:rPr lang="en-US" altLang="en-US" b="0" baseline="1000"/>
              <a:t>2</a:t>
            </a:r>
            <a:r>
              <a:rPr lang="en-US" altLang="en-US" sz="2000" b="0"/>
              <a:t> = 2(0.066) + 2(0.132)                                           = 0.396 nm = 3.96 </a:t>
            </a:r>
            <a:r>
              <a:rPr lang="en-US" altLang="en-US">
                <a:sym typeface="Symbol" panose="05050102010706020507" pitchFamily="18" charset="2"/>
              </a:rPr>
              <a:t></a:t>
            </a:r>
            <a:r>
              <a:rPr lang="en-US" altLang="en-US" sz="2000" b="0"/>
              <a:t> 10</a:t>
            </a:r>
            <a:r>
              <a:rPr lang="en-US" altLang="en-US" sz="2000" b="0" baseline="30000"/>
              <a:t>-8</a:t>
            </a:r>
            <a:r>
              <a:rPr lang="en-US" altLang="en-US" sz="2000" b="0"/>
              <a:t> cm</a:t>
            </a:r>
          </a:p>
        </p:txBody>
      </p:sp>
      <p:graphicFrame>
        <p:nvGraphicFramePr>
          <p:cNvPr id="95237" name="Object 5"/>
          <p:cNvGraphicFramePr>
            <a:graphicFrameLocks noChangeAspect="1"/>
          </p:cNvGraphicFramePr>
          <p:nvPr/>
        </p:nvGraphicFramePr>
        <p:xfrm>
          <a:off x="874713" y="3024188"/>
          <a:ext cx="6648450" cy="936625"/>
        </p:xfrm>
        <a:graphic>
          <a:graphicData uri="http://schemas.openxmlformats.org/presentationml/2006/ole">
            <mc:AlternateContent xmlns:mc="http://schemas.openxmlformats.org/markup-compatibility/2006">
              <mc:Choice xmlns:v="urn:schemas-microsoft-com:vml" Requires="v">
                <p:oleObj spid="_x0000_s271360" name="Equation" r:id="rId3" imgW="3251160" imgH="457200" progId="Equation.3">
                  <p:embed/>
                </p:oleObj>
              </mc:Choice>
              <mc:Fallback>
                <p:oleObj name="Equation" r:id="rId3" imgW="3251160" imgH="457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4713" y="3024188"/>
                        <a:ext cx="6648450"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6" name="Group 4"/>
          <p:cNvGrpSpPr>
            <a:grpSpLocks/>
          </p:cNvGrpSpPr>
          <p:nvPr/>
        </p:nvGrpSpPr>
        <p:grpSpPr bwMode="auto">
          <a:xfrm>
            <a:off x="492125" y="1252538"/>
            <a:ext cx="8229600" cy="4300537"/>
            <a:chOff x="288" y="210"/>
            <a:chExt cx="5184" cy="2709"/>
          </a:xfrm>
        </p:grpSpPr>
        <p:pic>
          <p:nvPicPr>
            <p:cNvPr id="33794" name="Picture 2" descr="fig 03_33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10"/>
              <a:ext cx="5184" cy="2553"/>
            </a:xfrm>
            <a:prstGeom prst="rect">
              <a:avLst/>
            </a:prstGeom>
            <a:noFill/>
            <a:extLst>
              <a:ext uri="{909E8E84-426E-40DD-AFC4-6F175D3DCCD1}">
                <a14:hiddenFill xmlns:a14="http://schemas.microsoft.com/office/drawing/2010/main">
                  <a:solidFill>
                    <a:srgbClr val="FFFFFF"/>
                  </a:solidFill>
                </a14:hiddenFill>
              </a:ext>
            </a:extLst>
          </p:spPr>
        </p:pic>
        <p:sp>
          <p:nvSpPr>
            <p:cNvPr id="33795" name="Text Box 3"/>
            <p:cNvSpPr txBox="1">
              <a:spLocks noChangeArrowheads="1"/>
            </p:cNvSpPr>
            <p:nvPr/>
          </p:nvSpPr>
          <p:spPr bwMode="auto">
            <a:xfrm>
              <a:off x="3792" y="2784"/>
              <a:ext cx="163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33797" name="Text Box 5"/>
          <p:cNvSpPr txBox="1">
            <a:spLocks noChangeArrowheads="1"/>
          </p:cNvSpPr>
          <p:nvPr/>
        </p:nvSpPr>
        <p:spPr bwMode="auto">
          <a:xfrm>
            <a:off x="982663" y="5576888"/>
            <a:ext cx="72818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3.33 (a) The zinc blende unit cell, (b) plan view.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6" name="Group 4"/>
          <p:cNvGrpSpPr>
            <a:grpSpLocks/>
          </p:cNvGrpSpPr>
          <p:nvPr/>
        </p:nvGrpSpPr>
        <p:grpSpPr bwMode="auto">
          <a:xfrm>
            <a:off x="228600" y="898525"/>
            <a:ext cx="4862513" cy="4802188"/>
            <a:chOff x="144" y="566"/>
            <a:chExt cx="3063" cy="3025"/>
          </a:xfrm>
        </p:grpSpPr>
        <p:pic>
          <p:nvPicPr>
            <p:cNvPr id="8194" name="Picture 2" descr="fig 03_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566"/>
              <a:ext cx="3063" cy="2890"/>
            </a:xfrm>
            <a:prstGeom prst="rect">
              <a:avLst/>
            </a:prstGeom>
            <a:noFill/>
            <a:extLst>
              <a:ext uri="{909E8E84-426E-40DD-AFC4-6F175D3DCCD1}">
                <a14:hiddenFill xmlns:a14="http://schemas.microsoft.com/office/drawing/2010/main">
                  <a:solidFill>
                    <a:srgbClr val="FFFFFF"/>
                  </a:solidFill>
                </a14:hiddenFill>
              </a:ext>
            </a:extLst>
          </p:spPr>
        </p:pic>
        <p:sp>
          <p:nvSpPr>
            <p:cNvPr id="8195" name="Text Box 3"/>
            <p:cNvSpPr txBox="1">
              <a:spLocks noChangeArrowheads="1"/>
            </p:cNvSpPr>
            <p:nvPr/>
          </p:nvSpPr>
          <p:spPr bwMode="auto">
            <a:xfrm>
              <a:off x="144" y="3456"/>
              <a:ext cx="163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8197" name="Text Box 5"/>
          <p:cNvSpPr txBox="1">
            <a:spLocks noChangeArrowheads="1"/>
          </p:cNvSpPr>
          <p:nvPr/>
        </p:nvSpPr>
        <p:spPr bwMode="auto">
          <a:xfrm>
            <a:off x="5130800" y="2690813"/>
            <a:ext cx="34448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3.3  Tetrahedral arrangement of </a:t>
            </a:r>
            <a:r>
              <a:rPr lang="en-US" altLang="en-US" i="1"/>
              <a:t>C-H</a:t>
            </a:r>
            <a:r>
              <a:rPr lang="en-US" altLang="en-US"/>
              <a:t> bonds in polyethylene.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1001713" y="1779588"/>
            <a:ext cx="7037387"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lattice constant of gallium arsenide (GaAs) is 5.65 </a:t>
            </a:r>
            <a:r>
              <a:rPr lang="en-US" altLang="en-US" sz="2000" b="0">
                <a:sym typeface="Symbol" panose="05050102010706020507" pitchFamily="18" charset="2"/>
              </a:rPr>
              <a:t>Å</a:t>
            </a:r>
            <a:r>
              <a:rPr lang="en-US" altLang="en-US" sz="2000" b="0"/>
              <a:t>. Show that the theoretical density of GaAs is 5.33 g/cm</a:t>
            </a:r>
            <a:r>
              <a:rPr lang="en-US" altLang="en-US" sz="2000" b="0" baseline="30000"/>
              <a:t>3</a:t>
            </a:r>
            <a:r>
              <a:rPr lang="en-US" altLang="en-US" sz="2000" b="0"/>
              <a:t>.</a:t>
            </a:r>
          </a:p>
          <a:p>
            <a:pPr>
              <a:spcBef>
                <a:spcPct val="50000"/>
              </a:spcBef>
            </a:pPr>
            <a:r>
              <a:rPr lang="en-US" altLang="en-US" sz="2000" b="0">
                <a:solidFill>
                  <a:schemeClr val="accent2"/>
                </a:solidFill>
              </a:rPr>
              <a:t>Example 3.16 SOLUTION</a:t>
            </a:r>
          </a:p>
          <a:p>
            <a:pPr>
              <a:spcBef>
                <a:spcPct val="50000"/>
              </a:spcBef>
            </a:pPr>
            <a:r>
              <a:rPr lang="en-US" altLang="en-US" sz="2000" b="0"/>
              <a:t>For the ‘‘zinc blende’’ GaAs unit cell, there are four Ga and four As atoms per unit cell.</a:t>
            </a:r>
          </a:p>
          <a:p>
            <a:pPr>
              <a:spcBef>
                <a:spcPct val="50000"/>
              </a:spcBef>
            </a:pPr>
            <a:r>
              <a:rPr lang="en-US" altLang="en-US" sz="2000" b="0"/>
              <a:t>From the periodic table (Chapter 2):</a:t>
            </a:r>
          </a:p>
          <a:p>
            <a:pPr>
              <a:spcBef>
                <a:spcPct val="50000"/>
              </a:spcBef>
            </a:pPr>
            <a:r>
              <a:rPr lang="en-US" altLang="en-US" sz="2000" b="0"/>
              <a:t>Each mole (6.023 </a:t>
            </a:r>
            <a:r>
              <a:rPr lang="en-US" altLang="en-US" sz="2000">
                <a:sym typeface="Symbol" panose="05050102010706020507" pitchFamily="18" charset="2"/>
              </a:rPr>
              <a:t></a:t>
            </a:r>
            <a:r>
              <a:rPr lang="en-US" altLang="en-US" sz="2000" b="0"/>
              <a:t> 10</a:t>
            </a:r>
            <a:r>
              <a:rPr lang="en-US" altLang="en-US" sz="2000" b="0" baseline="30000"/>
              <a:t>23</a:t>
            </a:r>
            <a:r>
              <a:rPr lang="en-US" altLang="en-US" sz="2000" b="0"/>
              <a:t> atoms) of Ga has a mass of 69.7 g. Therefore, the mass of four Ga atoms will be (4 * 69.7/6.023 </a:t>
            </a:r>
            <a:r>
              <a:rPr lang="en-US" altLang="en-US" sz="2000">
                <a:sym typeface="Symbol" panose="05050102010706020507" pitchFamily="18" charset="2"/>
              </a:rPr>
              <a:t></a:t>
            </a:r>
            <a:r>
              <a:rPr lang="en-US" altLang="en-US" sz="2000" b="0"/>
              <a:t> 10</a:t>
            </a:r>
            <a:r>
              <a:rPr lang="en-US" altLang="en-US" sz="2000" b="0" baseline="30000"/>
              <a:t>23</a:t>
            </a:r>
            <a:r>
              <a:rPr lang="en-US" altLang="en-US" sz="2000" b="0"/>
              <a:t>) g.</a:t>
            </a:r>
          </a:p>
        </p:txBody>
      </p:sp>
      <p:sp>
        <p:nvSpPr>
          <p:cNvPr id="96259" name="Text Box 3"/>
          <p:cNvSpPr txBox="1">
            <a:spLocks noChangeArrowheads="1"/>
          </p:cNvSpPr>
          <p:nvPr/>
        </p:nvSpPr>
        <p:spPr bwMode="auto">
          <a:xfrm>
            <a:off x="450850" y="196850"/>
            <a:ext cx="79152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3.16                                       Calculating the Theoretical Density          of GaAs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779463" y="506413"/>
            <a:ext cx="7475537"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solidFill>
                  <a:schemeClr val="accent2"/>
                </a:solidFill>
              </a:rPr>
              <a:t>Example 3.16 SOLUTION (Continued)</a:t>
            </a:r>
            <a:endParaRPr lang="en-US" altLang="en-US" sz="2000" b="0"/>
          </a:p>
          <a:p>
            <a:pPr>
              <a:spcBef>
                <a:spcPct val="50000"/>
              </a:spcBef>
            </a:pPr>
            <a:r>
              <a:rPr lang="en-US" altLang="en-US" sz="2000" b="0"/>
              <a:t>Each mole (6.023 </a:t>
            </a:r>
            <a:r>
              <a:rPr lang="en-US" altLang="en-US" sz="2000">
                <a:sym typeface="Symbol" panose="05050102010706020507" pitchFamily="18" charset="2"/>
              </a:rPr>
              <a:t></a:t>
            </a:r>
            <a:r>
              <a:rPr lang="en-US" altLang="en-US" sz="2000" b="0"/>
              <a:t> 10</a:t>
            </a:r>
            <a:r>
              <a:rPr lang="en-US" altLang="en-US" sz="2000" b="0" baseline="30000"/>
              <a:t>23</a:t>
            </a:r>
            <a:r>
              <a:rPr lang="en-US" altLang="en-US" sz="2000" b="0"/>
              <a:t> atoms) of As has a mass of 74.9 g. </a:t>
            </a:r>
          </a:p>
          <a:p>
            <a:pPr>
              <a:spcBef>
                <a:spcPct val="50000"/>
              </a:spcBef>
            </a:pPr>
            <a:r>
              <a:rPr lang="en-US" altLang="en-US" sz="2000" b="0"/>
              <a:t>	Therefore, the mass of four As atoms will be (4 * 74.9/6.023 </a:t>
            </a:r>
            <a:r>
              <a:rPr lang="en-US" altLang="en-US" sz="2000">
                <a:sym typeface="Symbol" panose="05050102010706020507" pitchFamily="18" charset="2"/>
              </a:rPr>
              <a:t></a:t>
            </a:r>
            <a:r>
              <a:rPr lang="en-US" altLang="en-US" sz="2000" b="0"/>
              <a:t> 10</a:t>
            </a:r>
            <a:r>
              <a:rPr lang="en-US" altLang="en-US" sz="2000" b="0" baseline="30000"/>
              <a:t>23</a:t>
            </a:r>
            <a:r>
              <a:rPr lang="en-US" altLang="en-US" sz="2000" b="0"/>
              <a:t>) g. These atoms occupy a volume of (5.65 </a:t>
            </a:r>
            <a:r>
              <a:rPr lang="en-US" altLang="en-US" sz="2000">
                <a:sym typeface="Symbol" panose="05050102010706020507" pitchFamily="18" charset="2"/>
              </a:rPr>
              <a:t></a:t>
            </a:r>
            <a:r>
              <a:rPr lang="en-US" altLang="en-US" sz="2000" b="0"/>
              <a:t> 10</a:t>
            </a:r>
            <a:r>
              <a:rPr lang="en-US" altLang="en-US" sz="2000" b="0" baseline="30000"/>
              <a:t>-8</a:t>
            </a:r>
            <a:r>
              <a:rPr lang="en-US" altLang="en-US" sz="2000" b="0"/>
              <a:t>)</a:t>
            </a:r>
            <a:r>
              <a:rPr lang="en-US" altLang="en-US" sz="2000" b="0" baseline="30000"/>
              <a:t>3</a:t>
            </a:r>
            <a:r>
              <a:rPr lang="en-US" altLang="en-US" sz="2000" b="0"/>
              <a:t> cm</a:t>
            </a:r>
            <a:r>
              <a:rPr lang="en-US" altLang="en-US" sz="2000" b="0" baseline="30000"/>
              <a:t>3</a:t>
            </a:r>
            <a:r>
              <a:rPr lang="en-US" altLang="en-US" sz="2000" b="0"/>
              <a:t>.</a:t>
            </a:r>
          </a:p>
        </p:txBody>
      </p:sp>
      <p:graphicFrame>
        <p:nvGraphicFramePr>
          <p:cNvPr id="97283" name="Object 3"/>
          <p:cNvGraphicFramePr>
            <a:graphicFrameLocks noChangeAspect="1"/>
          </p:cNvGraphicFramePr>
          <p:nvPr/>
        </p:nvGraphicFramePr>
        <p:xfrm>
          <a:off x="828675" y="2749550"/>
          <a:ext cx="7158038" cy="1022350"/>
        </p:xfrm>
        <a:graphic>
          <a:graphicData uri="http://schemas.openxmlformats.org/presentationml/2006/ole">
            <mc:AlternateContent xmlns:mc="http://schemas.openxmlformats.org/markup-compatibility/2006">
              <mc:Choice xmlns:v="urn:schemas-microsoft-com:vml" Requires="v">
                <p:oleObj spid="_x0000_s272384" name="Equation" r:id="rId3" imgW="3200400" imgH="457200" progId="Equation.3">
                  <p:embed/>
                </p:oleObj>
              </mc:Choice>
              <mc:Fallback>
                <p:oleObj name="Equation" r:id="rId3" imgW="3200400" imgH="457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 y="2749550"/>
                        <a:ext cx="7158038" cy="1022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7284" name="Rectangle 4"/>
          <p:cNvSpPr>
            <a:spLocks noChangeArrowheads="1"/>
          </p:cNvSpPr>
          <p:nvPr/>
        </p:nvSpPr>
        <p:spPr bwMode="auto">
          <a:xfrm>
            <a:off x="908050" y="3856038"/>
            <a:ext cx="7316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t>Therefore, the theoretical density of GaAs will be 5.33 g/cm</a:t>
            </a:r>
            <a:r>
              <a:rPr lang="en-US" altLang="en-US" sz="2000" b="0" baseline="30000"/>
              <a:t>3</a:t>
            </a:r>
            <a:r>
              <a:rPr lang="en-US" altLang="en-US" sz="2000" b="0"/>
              <a: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20" name="Group 4"/>
          <p:cNvGrpSpPr>
            <a:grpSpLocks/>
          </p:cNvGrpSpPr>
          <p:nvPr/>
        </p:nvGrpSpPr>
        <p:grpSpPr bwMode="auto">
          <a:xfrm>
            <a:off x="642938" y="711200"/>
            <a:ext cx="7610475" cy="4781550"/>
            <a:chOff x="240" y="176"/>
            <a:chExt cx="5280" cy="3012"/>
          </a:xfrm>
        </p:grpSpPr>
        <p:pic>
          <p:nvPicPr>
            <p:cNvPr id="34818" name="Picture 2" descr="fig 03_34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176"/>
              <a:ext cx="5280" cy="2800"/>
            </a:xfrm>
            <a:prstGeom prst="rect">
              <a:avLst/>
            </a:prstGeom>
            <a:noFill/>
            <a:extLst>
              <a:ext uri="{909E8E84-426E-40DD-AFC4-6F175D3DCCD1}">
                <a14:hiddenFill xmlns:a14="http://schemas.microsoft.com/office/drawing/2010/main">
                  <a:solidFill>
                    <a:srgbClr val="FFFFFF"/>
                  </a:solidFill>
                </a14:hiddenFill>
              </a:ext>
            </a:extLst>
          </p:spPr>
        </p:pic>
        <p:sp>
          <p:nvSpPr>
            <p:cNvPr id="34819" name="Text Box 3"/>
            <p:cNvSpPr txBox="1">
              <a:spLocks noChangeArrowheads="1"/>
            </p:cNvSpPr>
            <p:nvPr/>
          </p:nvSpPr>
          <p:spPr bwMode="auto">
            <a:xfrm>
              <a:off x="3888" y="2976"/>
              <a:ext cx="163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34821" name="Text Box 5"/>
          <p:cNvSpPr txBox="1">
            <a:spLocks noChangeArrowheads="1"/>
          </p:cNvSpPr>
          <p:nvPr/>
        </p:nvSpPr>
        <p:spPr bwMode="auto">
          <a:xfrm>
            <a:off x="1185863" y="5534025"/>
            <a:ext cx="6505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3.34  (a)  Fluorite unit cell, (b)  plan view.</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4" name="Group 4"/>
          <p:cNvGrpSpPr>
            <a:grpSpLocks/>
          </p:cNvGrpSpPr>
          <p:nvPr/>
        </p:nvGrpSpPr>
        <p:grpSpPr bwMode="auto">
          <a:xfrm>
            <a:off x="101600" y="1311275"/>
            <a:ext cx="8734425" cy="3736975"/>
            <a:chOff x="18" y="384"/>
            <a:chExt cx="5502" cy="2568"/>
          </a:xfrm>
        </p:grpSpPr>
        <p:pic>
          <p:nvPicPr>
            <p:cNvPr id="35842" name="Picture 2" descr="fig 03_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384"/>
              <a:ext cx="5328" cy="2513"/>
            </a:xfrm>
            <a:prstGeom prst="rect">
              <a:avLst/>
            </a:prstGeom>
            <a:noFill/>
            <a:extLst>
              <a:ext uri="{909E8E84-426E-40DD-AFC4-6F175D3DCCD1}">
                <a14:hiddenFill xmlns:a14="http://schemas.microsoft.com/office/drawing/2010/main">
                  <a:solidFill>
                    <a:srgbClr val="FFFFFF"/>
                  </a:solidFill>
                </a14:hiddenFill>
              </a:ext>
            </a:extLst>
          </p:spPr>
        </p:pic>
        <p:sp>
          <p:nvSpPr>
            <p:cNvPr id="35843" name="Text Box 3"/>
            <p:cNvSpPr txBox="1">
              <a:spLocks noChangeArrowheads="1"/>
            </p:cNvSpPr>
            <p:nvPr/>
          </p:nvSpPr>
          <p:spPr bwMode="auto">
            <a:xfrm rot="5400000">
              <a:off x="-668" y="2054"/>
              <a:ext cx="158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35845" name="Text Box 5"/>
          <p:cNvSpPr txBox="1">
            <a:spLocks noChangeArrowheads="1"/>
          </p:cNvSpPr>
          <p:nvPr/>
        </p:nvSpPr>
        <p:spPr bwMode="auto">
          <a:xfrm>
            <a:off x="371475" y="5087938"/>
            <a:ext cx="84740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3.35  The perovskite unit cell showing the A and B site cations and oxygen ions occupying the face-center positions of the unit cell.  </a:t>
            </a:r>
            <a:r>
              <a:rPr lang="en-US" altLang="en-US" i="1"/>
              <a:t>Note:</a:t>
            </a:r>
            <a:r>
              <a:rPr lang="en-US" altLang="en-US"/>
              <a:t>  Ions are not show to scale.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625" y="625475"/>
            <a:ext cx="6969125" cy="3740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307" name="Rectangle 1027"/>
          <p:cNvSpPr>
            <a:spLocks noChangeArrowheads="1"/>
          </p:cNvSpPr>
          <p:nvPr/>
        </p:nvSpPr>
        <p:spPr bwMode="auto">
          <a:xfrm>
            <a:off x="1058863" y="4416425"/>
            <a:ext cx="7018337" cy="173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3.36 Crystal structure of a new high </a:t>
            </a:r>
            <a:r>
              <a:rPr lang="en-US" altLang="en-US" i="1"/>
              <a:t>T</a:t>
            </a:r>
            <a:r>
              <a:rPr lang="en-US" altLang="en-US" i="1" baseline="-25000"/>
              <a:t>c</a:t>
            </a:r>
            <a:r>
              <a:rPr lang="en-US" altLang="en-US"/>
              <a:t> ceramic superconductor based on a yttrium barium copper oxide. These materials are unusual in that they are ceramics, yet at low temperatures their electrical resistance vanishes. (</a:t>
            </a:r>
            <a:r>
              <a:rPr lang="en-US" altLang="en-US" i="1"/>
              <a:t>Source: ill.fr/dif/3D-crystals/superconductor.html; </a:t>
            </a:r>
            <a:r>
              <a:rPr lang="en-US" altLang="en-US" i="1">
                <a:cs typeface="Times New Roman" panose="02020603050405020304" pitchFamily="18" charset="0"/>
              </a:rPr>
              <a:t>© </a:t>
            </a:r>
            <a:r>
              <a:rPr lang="en-US" altLang="en-US" i="1"/>
              <a:t>M. Hewat 1998</a:t>
            </a:r>
            <a:r>
              <a:rPr lang="en-US" altLang="en-US"/>
              <a: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75" name="Group 11"/>
          <p:cNvGrpSpPr>
            <a:grpSpLocks/>
          </p:cNvGrpSpPr>
          <p:nvPr/>
        </p:nvGrpSpPr>
        <p:grpSpPr bwMode="auto">
          <a:xfrm>
            <a:off x="1295400" y="457200"/>
            <a:ext cx="6538913" cy="4383088"/>
            <a:chOff x="816" y="288"/>
            <a:chExt cx="4119" cy="2761"/>
          </a:xfrm>
        </p:grpSpPr>
        <p:pic>
          <p:nvPicPr>
            <p:cNvPr id="36873" name="Picture 9" descr="fig 03_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 y="288"/>
              <a:ext cx="3984" cy="2761"/>
            </a:xfrm>
            <a:prstGeom prst="rect">
              <a:avLst/>
            </a:prstGeom>
            <a:noFill/>
            <a:extLst>
              <a:ext uri="{909E8E84-426E-40DD-AFC4-6F175D3DCCD1}">
                <a14:hiddenFill xmlns:a14="http://schemas.microsoft.com/office/drawing/2010/main">
                  <a:solidFill>
                    <a:srgbClr val="FFFFFF"/>
                  </a:solidFill>
                </a14:hiddenFill>
              </a:ext>
            </a:extLst>
          </p:spPr>
        </p:pic>
        <p:sp>
          <p:nvSpPr>
            <p:cNvPr id="36874" name="Text Box 10"/>
            <p:cNvSpPr txBox="1">
              <a:spLocks noChangeArrowheads="1"/>
            </p:cNvSpPr>
            <p:nvPr/>
          </p:nvSpPr>
          <p:spPr bwMode="auto">
            <a:xfrm rot="5400000">
              <a:off x="4076" y="1012"/>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36876" name="Text Box 12"/>
          <p:cNvSpPr txBox="1">
            <a:spLocks noChangeArrowheads="1"/>
          </p:cNvSpPr>
          <p:nvPr/>
        </p:nvSpPr>
        <p:spPr bwMode="auto">
          <a:xfrm>
            <a:off x="601663" y="4951413"/>
            <a:ext cx="79771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3.37  Corundum structure of alpha-alumina (</a:t>
            </a:r>
            <a:r>
              <a:rPr lang="en-US" altLang="en-US">
                <a:latin typeface="Times New Roman" panose="02020603050405020304" pitchFamily="18" charset="0"/>
                <a:cs typeface="Times New Roman" panose="02020603050405020304" pitchFamily="18" charset="0"/>
              </a:rPr>
              <a:t>α</a:t>
            </a:r>
            <a:r>
              <a:rPr lang="en-US" altLang="en-US">
                <a:cs typeface="Times New Roman" panose="02020603050405020304" pitchFamily="18" charset="0"/>
              </a:rPr>
              <a:t>-AI</a:t>
            </a:r>
            <a:r>
              <a:rPr lang="en-US" altLang="en-US" baseline="-25000">
                <a:cs typeface="Times New Roman" panose="02020603050405020304" pitchFamily="18" charset="0"/>
              </a:rPr>
              <a:t>2</a:t>
            </a:r>
            <a:r>
              <a:rPr lang="en-US" altLang="en-US">
                <a:cs typeface="Times New Roman" panose="02020603050405020304" pitchFamily="18" charset="0"/>
              </a:rPr>
              <a:t>0</a:t>
            </a:r>
            <a:r>
              <a:rPr lang="en-US" altLang="en-US" baseline="-25000">
                <a:cs typeface="Times New Roman" panose="02020603050405020304" pitchFamily="18" charset="0"/>
              </a:rPr>
              <a:t>3</a:t>
            </a:r>
            <a:r>
              <a:rPr lang="en-US" altLang="en-US">
                <a:cs typeface="Times New Roman" panose="02020603050405020304" pitchFamily="18" charset="0"/>
              </a:rPr>
              <a:t>).</a:t>
            </a:r>
            <a:endParaRPr lang="en-US" alt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566738" y="2038350"/>
            <a:ext cx="80010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Covalently bonded materials</a:t>
            </a:r>
            <a:r>
              <a:rPr lang="en-US" altLang="en-US" sz="2000" b="0">
                <a:latin typeface="Verdana" panose="020B0604030504040204" pitchFamily="34" charset="0"/>
              </a:rPr>
              <a:t> frequently have complex structures in order to satisfy the directional restraints imposed by the bonding.</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Diamond cubic (DC)</a:t>
            </a:r>
            <a:r>
              <a:rPr lang="en-US" altLang="en-US" sz="2000" b="0">
                <a:latin typeface="Verdana" panose="020B0604030504040204" pitchFamily="34" charset="0"/>
              </a:rPr>
              <a:t> - A special type of face-centered cubic crystal structure found in carbon, silicon, and other covalently bonded materials.</a:t>
            </a:r>
          </a:p>
        </p:txBody>
      </p:sp>
      <p:sp>
        <p:nvSpPr>
          <p:cNvPr id="101379" name="Text Box 3"/>
          <p:cNvSpPr txBox="1">
            <a:spLocks noChangeArrowheads="1"/>
          </p:cNvSpPr>
          <p:nvPr/>
        </p:nvSpPr>
        <p:spPr bwMode="auto">
          <a:xfrm>
            <a:off x="636588" y="328613"/>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3.8                                Covalent Structures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2" name="Group 4"/>
          <p:cNvGrpSpPr>
            <a:grpSpLocks/>
          </p:cNvGrpSpPr>
          <p:nvPr/>
        </p:nvGrpSpPr>
        <p:grpSpPr bwMode="auto">
          <a:xfrm>
            <a:off x="550863" y="474663"/>
            <a:ext cx="7773987" cy="4673600"/>
            <a:chOff x="384" y="176"/>
            <a:chExt cx="5126" cy="2944"/>
          </a:xfrm>
        </p:grpSpPr>
        <p:pic>
          <p:nvPicPr>
            <p:cNvPr id="37890" name="Picture 2" descr="fig 03_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176"/>
              <a:ext cx="4992" cy="2944"/>
            </a:xfrm>
            <a:prstGeom prst="rect">
              <a:avLst/>
            </a:prstGeom>
            <a:noFill/>
            <a:extLst>
              <a:ext uri="{909E8E84-426E-40DD-AFC4-6F175D3DCCD1}">
                <a14:hiddenFill xmlns:a14="http://schemas.microsoft.com/office/drawing/2010/main">
                  <a:solidFill>
                    <a:srgbClr val="FFFFFF"/>
                  </a:solidFill>
                </a14:hiddenFill>
              </a:ext>
            </a:extLst>
          </p:spPr>
        </p:pic>
        <p:sp>
          <p:nvSpPr>
            <p:cNvPr id="37891" name="Text Box 3"/>
            <p:cNvSpPr txBox="1">
              <a:spLocks noChangeArrowheads="1"/>
            </p:cNvSpPr>
            <p:nvPr/>
          </p:nvSpPr>
          <p:spPr bwMode="auto">
            <a:xfrm rot="5400000">
              <a:off x="4648" y="960"/>
              <a:ext cx="1584"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37893" name="Text Box 5"/>
          <p:cNvSpPr txBox="1">
            <a:spLocks noChangeArrowheads="1"/>
          </p:cNvSpPr>
          <p:nvPr/>
        </p:nvSpPr>
        <p:spPr bwMode="auto">
          <a:xfrm>
            <a:off x="615950" y="5224463"/>
            <a:ext cx="76787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3.38  (a)  Tetrahedron and (b) the diamond cubic (DC) unit cell. This open structure is produced because of the requirements of covalent bonding.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968375" y="1592263"/>
            <a:ext cx="70373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packing factor for diamond cubic silicon.</a:t>
            </a:r>
          </a:p>
        </p:txBody>
      </p:sp>
      <p:sp>
        <p:nvSpPr>
          <p:cNvPr id="99331" name="Text Box 3"/>
          <p:cNvSpPr txBox="1">
            <a:spLocks noChangeArrowheads="1"/>
          </p:cNvSpPr>
          <p:nvPr/>
        </p:nvSpPr>
        <p:spPr bwMode="auto">
          <a:xfrm>
            <a:off x="450850" y="196850"/>
            <a:ext cx="79152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3.17                                       Determining the Packing Factor for Diamond Cubic Silicon</a:t>
            </a:r>
          </a:p>
        </p:txBody>
      </p:sp>
      <p:grpSp>
        <p:nvGrpSpPr>
          <p:cNvPr id="99332" name="Group 4"/>
          <p:cNvGrpSpPr>
            <a:grpSpLocks/>
          </p:cNvGrpSpPr>
          <p:nvPr/>
        </p:nvGrpSpPr>
        <p:grpSpPr bwMode="auto">
          <a:xfrm>
            <a:off x="742950" y="2293938"/>
            <a:ext cx="3925888" cy="3878262"/>
            <a:chOff x="-75" y="239"/>
            <a:chExt cx="3549" cy="3505"/>
          </a:xfrm>
        </p:grpSpPr>
        <p:pic>
          <p:nvPicPr>
            <p:cNvPr id="99333" name="Picture 5" descr="fig 03_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 y="240"/>
              <a:ext cx="3275" cy="3504"/>
            </a:xfrm>
            <a:prstGeom prst="rect">
              <a:avLst/>
            </a:prstGeom>
            <a:noFill/>
            <a:extLst>
              <a:ext uri="{909E8E84-426E-40DD-AFC4-6F175D3DCCD1}">
                <a14:hiddenFill xmlns:a14="http://schemas.microsoft.com/office/drawing/2010/main">
                  <a:solidFill>
                    <a:srgbClr val="FFFFFF"/>
                  </a:solidFill>
                </a14:hiddenFill>
              </a:ext>
            </a:extLst>
          </p:spPr>
        </p:pic>
        <p:sp>
          <p:nvSpPr>
            <p:cNvPr id="99334" name="Text Box 6"/>
            <p:cNvSpPr txBox="1">
              <a:spLocks noChangeArrowheads="1"/>
            </p:cNvSpPr>
            <p:nvPr/>
          </p:nvSpPr>
          <p:spPr bwMode="auto">
            <a:xfrm rot="5400000">
              <a:off x="-715" y="879"/>
              <a:ext cx="1584" cy="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99335" name="Text Box 7"/>
          <p:cNvSpPr txBox="1">
            <a:spLocks noChangeArrowheads="1"/>
          </p:cNvSpPr>
          <p:nvPr/>
        </p:nvSpPr>
        <p:spPr bwMode="auto">
          <a:xfrm>
            <a:off x="4733925" y="3044825"/>
            <a:ext cx="3241675"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3.39  Determining the relationship between lattice parameter and atomic radius in a diamond cubic cell (for Example 3.17).</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8" name="Rectangle 6"/>
          <p:cNvSpPr>
            <a:spLocks noChangeArrowheads="1"/>
          </p:cNvSpPr>
          <p:nvPr/>
        </p:nvSpPr>
        <p:spPr bwMode="auto">
          <a:xfrm>
            <a:off x="550863" y="311150"/>
            <a:ext cx="7339012"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3.17 SOLUTION</a:t>
            </a:r>
          </a:p>
          <a:p>
            <a:endParaRPr lang="en-US" altLang="en-US" sz="2000" b="0"/>
          </a:p>
          <a:p>
            <a:r>
              <a:rPr lang="en-US" altLang="en-US" sz="2000" b="0"/>
              <a:t>We find that atoms touch along the body diagonal of the cell (Figure 3.39). Although atoms are not present at all locations along the body diagonal, there are voids that have the same diameter as atoms. Consequently:</a:t>
            </a:r>
          </a:p>
        </p:txBody>
      </p:sp>
      <p:graphicFrame>
        <p:nvGraphicFramePr>
          <p:cNvPr id="38920" name="Object 8"/>
          <p:cNvGraphicFramePr>
            <a:graphicFrameLocks noChangeAspect="1"/>
          </p:cNvGraphicFramePr>
          <p:nvPr/>
        </p:nvGraphicFramePr>
        <p:xfrm>
          <a:off x="2084388" y="2198688"/>
          <a:ext cx="4641850" cy="3344862"/>
        </p:xfrm>
        <a:graphic>
          <a:graphicData uri="http://schemas.openxmlformats.org/presentationml/2006/ole">
            <mc:AlternateContent xmlns:mc="http://schemas.openxmlformats.org/markup-compatibility/2006">
              <mc:Choice xmlns:v="urn:schemas-microsoft-com:vml" Requires="v">
                <p:oleObj spid="_x0000_s273408" name="Equation" r:id="rId3" imgW="2361960" imgH="1701720" progId="Equation.3">
                  <p:embed/>
                </p:oleObj>
              </mc:Choice>
              <mc:Fallback>
                <p:oleObj name="Equation" r:id="rId3" imgW="2361960" imgH="170172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4388" y="2198688"/>
                        <a:ext cx="4641850" cy="3344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22" name="Rectangle 10"/>
          <p:cNvSpPr>
            <a:spLocks noChangeArrowheads="1"/>
          </p:cNvSpPr>
          <p:nvPr/>
        </p:nvSpPr>
        <p:spPr bwMode="auto">
          <a:xfrm>
            <a:off x="463550" y="5481638"/>
            <a:ext cx="81803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t>Compared to close packed structures this is a relatively open structure.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8" y="139700"/>
            <a:ext cx="3476625" cy="600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19" name="Rectangle 1027"/>
          <p:cNvSpPr>
            <a:spLocks noChangeArrowheads="1"/>
          </p:cNvSpPr>
          <p:nvPr/>
        </p:nvSpPr>
        <p:spPr bwMode="auto">
          <a:xfrm>
            <a:off x="4114800" y="1854200"/>
            <a:ext cx="45720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3.4 (a) Photograph of a silicon single crystal. (b) Micrograph of a polycrystalline stainless steel showing grains and grain boundaries (</a:t>
            </a:r>
            <a:r>
              <a:rPr lang="en-US" altLang="en-US" i="1"/>
              <a:t>Courtesy Dr. M. Hua, Dr. I. Garcia, and Dr. A.J. Deardo</a:t>
            </a:r>
            <a:r>
              <a:rPr lang="en-US" altLang="en-US"/>
              <a: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Text Box 3"/>
          <p:cNvSpPr txBox="1">
            <a:spLocks noChangeArrowheads="1"/>
          </p:cNvSpPr>
          <p:nvPr/>
        </p:nvSpPr>
        <p:spPr bwMode="auto">
          <a:xfrm>
            <a:off x="425450" y="220663"/>
            <a:ext cx="79152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3.18                                         Calculating the Radius, Density, and Atomic Mass of Silicon</a:t>
            </a:r>
          </a:p>
        </p:txBody>
      </p:sp>
      <p:grpSp>
        <p:nvGrpSpPr>
          <p:cNvPr id="100363" name="Group 11"/>
          <p:cNvGrpSpPr>
            <a:grpSpLocks/>
          </p:cNvGrpSpPr>
          <p:nvPr/>
        </p:nvGrpSpPr>
        <p:grpSpPr bwMode="auto">
          <a:xfrm>
            <a:off x="841375" y="1735138"/>
            <a:ext cx="7138988" cy="3444875"/>
            <a:chOff x="530" y="1093"/>
            <a:chExt cx="4497" cy="2170"/>
          </a:xfrm>
        </p:grpSpPr>
        <p:sp>
          <p:nvSpPr>
            <p:cNvPr id="100354" name="Text Box 2"/>
            <p:cNvSpPr txBox="1">
              <a:spLocks noChangeArrowheads="1"/>
            </p:cNvSpPr>
            <p:nvPr/>
          </p:nvSpPr>
          <p:spPr bwMode="auto">
            <a:xfrm>
              <a:off x="530" y="1093"/>
              <a:ext cx="4497" cy="2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lattice constant of Si is 5.43 </a:t>
              </a:r>
              <a:r>
                <a:rPr lang="en-US" altLang="en-US" sz="2000" b="0">
                  <a:sym typeface="Symbol" panose="05050102010706020507" pitchFamily="18" charset="2"/>
                </a:rPr>
                <a:t>Å</a:t>
              </a:r>
              <a:r>
                <a:rPr lang="en-US" altLang="en-US" sz="2000" b="0"/>
                <a:t> . What will be the radius of a silicon atom? Calculate the theoretical density of silicon. The atomic mass of Si is 28.1 gm/mol.</a:t>
              </a:r>
            </a:p>
            <a:p>
              <a:pPr>
                <a:spcBef>
                  <a:spcPct val="50000"/>
                </a:spcBef>
              </a:pPr>
              <a:r>
                <a:rPr lang="en-US" altLang="en-US" sz="2000" b="0">
                  <a:solidFill>
                    <a:schemeClr val="accent2"/>
                  </a:solidFill>
                </a:rPr>
                <a:t>Example 3.18 SOLUTION</a:t>
              </a:r>
            </a:p>
            <a:p>
              <a:pPr>
                <a:spcBef>
                  <a:spcPct val="50000"/>
                </a:spcBef>
              </a:pPr>
              <a:r>
                <a:rPr lang="en-US" altLang="en-US" sz="2000" b="0"/>
                <a:t>For the diamond cubic structure,</a:t>
              </a:r>
            </a:p>
            <a:p>
              <a:r>
                <a:rPr lang="en-US" altLang="en-US" sz="2000" b="0"/>
                <a:t>Therefore, substituting a = 5.43 </a:t>
              </a:r>
              <a:r>
                <a:rPr lang="en-US" altLang="en-US" sz="2000" b="0">
                  <a:sym typeface="Symbol" panose="05050102010706020507" pitchFamily="18" charset="2"/>
                </a:rPr>
                <a:t>Å</a:t>
              </a:r>
              <a:r>
                <a:rPr lang="en-US" altLang="en-US" sz="2000" b="0"/>
                <a:t>,                                      </a:t>
              </a:r>
              <a:r>
                <a:rPr lang="en-US" altLang="en-US" sz="2000" b="0">
                  <a:solidFill>
                    <a:srgbClr val="3366FF"/>
                  </a:solidFill>
                </a:rPr>
                <a:t>the radius of silicon atom = 1.176 </a:t>
              </a:r>
              <a:r>
                <a:rPr lang="en-US" altLang="en-US" sz="2000" b="0">
                  <a:solidFill>
                    <a:srgbClr val="3366FF"/>
                  </a:solidFill>
                  <a:sym typeface="Symbol" panose="05050102010706020507" pitchFamily="18" charset="2"/>
                </a:rPr>
                <a:t>Å</a:t>
              </a:r>
              <a:r>
                <a:rPr lang="en-US" altLang="en-US" sz="2000" b="0"/>
                <a:t> .</a:t>
              </a:r>
            </a:p>
            <a:p>
              <a:endParaRPr lang="en-US" altLang="en-US" sz="2000" b="0"/>
            </a:p>
            <a:p>
              <a:r>
                <a:rPr lang="en-US" altLang="en-US" sz="2000" b="0"/>
                <a:t>There are eight Si atoms per unit cell.</a:t>
              </a:r>
            </a:p>
          </p:txBody>
        </p:sp>
        <p:graphicFrame>
          <p:nvGraphicFramePr>
            <p:cNvPr id="100360" name="Object 8"/>
            <p:cNvGraphicFramePr>
              <a:graphicFrameLocks noChangeAspect="1"/>
            </p:cNvGraphicFramePr>
            <p:nvPr/>
          </p:nvGraphicFramePr>
          <p:xfrm>
            <a:off x="3248" y="2205"/>
            <a:ext cx="1250" cy="290"/>
          </p:xfrm>
          <a:graphic>
            <a:graphicData uri="http://schemas.openxmlformats.org/presentationml/2006/ole">
              <mc:AlternateContent xmlns:mc="http://schemas.openxmlformats.org/markup-compatibility/2006">
                <mc:Choice xmlns:v="urn:schemas-microsoft-com:vml" Requires="v">
                  <p:oleObj spid="_x0000_s100364" name="Equation" r:id="rId3" imgW="749160" imgH="228600" progId="Equation.3">
                    <p:embed/>
                  </p:oleObj>
                </mc:Choice>
                <mc:Fallback>
                  <p:oleObj name="Equation" r:id="rId3" imgW="749160" imgH="2286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8" y="2205"/>
                          <a:ext cx="1250" cy="2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00362" name="Object 10"/>
          <p:cNvGraphicFramePr>
            <a:graphicFrameLocks noChangeAspect="1"/>
          </p:cNvGraphicFramePr>
          <p:nvPr/>
        </p:nvGraphicFramePr>
        <p:xfrm>
          <a:off x="971550" y="5191125"/>
          <a:ext cx="7485063" cy="920750"/>
        </p:xfrm>
        <a:graphic>
          <a:graphicData uri="http://schemas.openxmlformats.org/presentationml/2006/ole">
            <mc:AlternateContent xmlns:mc="http://schemas.openxmlformats.org/markup-compatibility/2006">
              <mc:Choice xmlns:v="urn:schemas-microsoft-com:vml" Requires="v">
                <p:oleObj spid="_x0000_s100365" name="Equation" r:id="rId5" imgW="3670200" imgH="457200" progId="Equation.3">
                  <p:embed/>
                </p:oleObj>
              </mc:Choice>
              <mc:Fallback>
                <p:oleObj name="Equation" r:id="rId5" imgW="3670200" imgH="457200"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5191125"/>
                        <a:ext cx="7485063" cy="920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40" name="Group 4"/>
          <p:cNvGrpSpPr>
            <a:grpSpLocks/>
          </p:cNvGrpSpPr>
          <p:nvPr/>
        </p:nvGrpSpPr>
        <p:grpSpPr bwMode="auto">
          <a:xfrm>
            <a:off x="542925" y="1258888"/>
            <a:ext cx="8134350" cy="4262437"/>
            <a:chOff x="288" y="142"/>
            <a:chExt cx="5269" cy="2850"/>
          </a:xfrm>
        </p:grpSpPr>
        <p:pic>
          <p:nvPicPr>
            <p:cNvPr id="39938" name="Picture 2" descr="fig 03_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56"/>
              <a:ext cx="5184" cy="2836"/>
            </a:xfrm>
            <a:prstGeom prst="rect">
              <a:avLst/>
            </a:prstGeom>
            <a:noFill/>
            <a:extLst>
              <a:ext uri="{909E8E84-426E-40DD-AFC4-6F175D3DCCD1}">
                <a14:hiddenFill xmlns:a14="http://schemas.microsoft.com/office/drawing/2010/main">
                  <a:solidFill>
                    <a:srgbClr val="FFFFFF"/>
                  </a:solidFill>
                </a14:hiddenFill>
              </a:ext>
            </a:extLst>
          </p:spPr>
        </p:pic>
        <p:sp>
          <p:nvSpPr>
            <p:cNvPr id="39939" name="Text Box 3"/>
            <p:cNvSpPr txBox="1">
              <a:spLocks noChangeArrowheads="1"/>
            </p:cNvSpPr>
            <p:nvPr/>
          </p:nvSpPr>
          <p:spPr bwMode="auto">
            <a:xfrm rot="5400000">
              <a:off x="4656" y="825"/>
              <a:ext cx="1584"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39941" name="Text Box 5"/>
          <p:cNvSpPr txBox="1">
            <a:spLocks noChangeArrowheads="1"/>
          </p:cNvSpPr>
          <p:nvPr/>
        </p:nvSpPr>
        <p:spPr bwMode="auto">
          <a:xfrm>
            <a:off x="1060450" y="5535613"/>
            <a:ext cx="74755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3.40  The silicon-oxygen tetrahedron and the resultant </a:t>
            </a:r>
            <a:r>
              <a:rPr lang="en-US" altLang="en-US" i="1"/>
              <a:t>β</a:t>
            </a:r>
            <a:r>
              <a:rPr lang="en-US" altLang="en-US"/>
              <a:t>-cristobalite form of silica.</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6" name="Group 6"/>
          <p:cNvGrpSpPr>
            <a:grpSpLocks/>
          </p:cNvGrpSpPr>
          <p:nvPr/>
        </p:nvGrpSpPr>
        <p:grpSpPr bwMode="auto">
          <a:xfrm>
            <a:off x="809625" y="762000"/>
            <a:ext cx="7137400" cy="4605338"/>
            <a:chOff x="165" y="443"/>
            <a:chExt cx="5277" cy="2725"/>
          </a:xfrm>
        </p:grpSpPr>
        <p:pic>
          <p:nvPicPr>
            <p:cNvPr id="40962" name="Picture 2" descr="fig 03_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443"/>
              <a:ext cx="5106" cy="2725"/>
            </a:xfrm>
            <a:prstGeom prst="rect">
              <a:avLst/>
            </a:prstGeom>
            <a:noFill/>
            <a:extLst>
              <a:ext uri="{909E8E84-426E-40DD-AFC4-6F175D3DCCD1}">
                <a14:hiddenFill xmlns:a14="http://schemas.microsoft.com/office/drawing/2010/main">
                  <a:solidFill>
                    <a:srgbClr val="FFFFFF"/>
                  </a:solidFill>
                </a14:hiddenFill>
              </a:ext>
            </a:extLst>
          </p:spPr>
        </p:pic>
        <p:sp>
          <p:nvSpPr>
            <p:cNvPr id="40963" name="Text Box 3"/>
            <p:cNvSpPr txBox="1">
              <a:spLocks noChangeArrowheads="1"/>
            </p:cNvSpPr>
            <p:nvPr/>
          </p:nvSpPr>
          <p:spPr bwMode="auto">
            <a:xfrm rot="5400000">
              <a:off x="-547" y="1199"/>
              <a:ext cx="1584" cy="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0965" name="Text Box 5"/>
          <p:cNvSpPr txBox="1">
            <a:spLocks noChangeArrowheads="1"/>
          </p:cNvSpPr>
          <p:nvPr/>
        </p:nvSpPr>
        <p:spPr bwMode="auto">
          <a:xfrm>
            <a:off x="989013" y="5500688"/>
            <a:ext cx="6953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3.41  The unit cell of crystalline polyethylene.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Text Box 1028"/>
          <p:cNvSpPr txBox="1">
            <a:spLocks noChangeArrowheads="1"/>
          </p:cNvSpPr>
          <p:nvPr/>
        </p:nvSpPr>
        <p:spPr bwMode="auto">
          <a:xfrm>
            <a:off x="571500" y="1711325"/>
            <a:ext cx="803592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How many carbon and hydrogen atoms are in each unit cell of crystalline polyethylene? There are twice as many hydrogen atoms as carbon atoms in the chain. The density of polyethylene is about 0.9972 g/cm</a:t>
            </a:r>
            <a:r>
              <a:rPr lang="en-US" altLang="en-US" sz="2000" b="0" baseline="30000"/>
              <a:t>3</a:t>
            </a:r>
            <a:r>
              <a:rPr lang="en-US" altLang="en-US" sz="2000" b="0"/>
              <a:t>.</a:t>
            </a:r>
          </a:p>
          <a:p>
            <a:pPr>
              <a:spcBef>
                <a:spcPct val="50000"/>
              </a:spcBef>
            </a:pPr>
            <a:r>
              <a:rPr lang="en-US" altLang="en-US" sz="2000" b="0">
                <a:solidFill>
                  <a:schemeClr val="accent2"/>
                </a:solidFill>
              </a:rPr>
              <a:t>Example 3.19 SOLUTION</a:t>
            </a:r>
            <a:endParaRPr lang="en-US" altLang="en-US" sz="2000" b="0"/>
          </a:p>
          <a:p>
            <a:pPr>
              <a:spcBef>
                <a:spcPct val="50000"/>
              </a:spcBef>
            </a:pPr>
            <a:r>
              <a:rPr lang="en-US" altLang="en-US" sz="2000" b="0"/>
              <a:t>If we let </a:t>
            </a:r>
            <a:r>
              <a:rPr lang="en-US" altLang="en-US" sz="2000" i="1">
                <a:latin typeface="Times New Roman" panose="02020603050405020304" pitchFamily="18" charset="0"/>
              </a:rPr>
              <a:t>x</a:t>
            </a:r>
            <a:r>
              <a:rPr lang="en-US" altLang="en-US" sz="2000" b="0"/>
              <a:t> be the number of carbon atoms, then 2</a:t>
            </a:r>
            <a:r>
              <a:rPr lang="en-US" altLang="en-US" sz="2000" i="1">
                <a:latin typeface="Times New Roman" panose="02020603050405020304" pitchFamily="18" charset="0"/>
              </a:rPr>
              <a:t>x</a:t>
            </a:r>
            <a:r>
              <a:rPr lang="en-US" altLang="en-US" sz="2000" b="0"/>
              <a:t> is the number of hydrogen atoms. From the lattice parameters shown in Figure 3.41:</a:t>
            </a:r>
          </a:p>
        </p:txBody>
      </p:sp>
      <p:sp>
        <p:nvSpPr>
          <p:cNvPr id="102405" name="Text Box 1029"/>
          <p:cNvSpPr txBox="1">
            <a:spLocks noChangeArrowheads="1"/>
          </p:cNvSpPr>
          <p:nvPr/>
        </p:nvSpPr>
        <p:spPr bwMode="auto">
          <a:xfrm>
            <a:off x="450850" y="196850"/>
            <a:ext cx="8262938"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3.19                                            Calculating the Number of Carbon and Hydrogen Atoms in Crystalline Polyethylene</a:t>
            </a:r>
          </a:p>
        </p:txBody>
      </p:sp>
      <p:graphicFrame>
        <p:nvGraphicFramePr>
          <p:cNvPr id="102406" name="Object 1030"/>
          <p:cNvGraphicFramePr>
            <a:graphicFrameLocks noChangeAspect="1"/>
          </p:cNvGraphicFramePr>
          <p:nvPr/>
        </p:nvGraphicFramePr>
        <p:xfrm>
          <a:off x="708025" y="4505325"/>
          <a:ext cx="7694613" cy="854075"/>
        </p:xfrm>
        <a:graphic>
          <a:graphicData uri="http://schemas.openxmlformats.org/presentationml/2006/ole">
            <mc:AlternateContent xmlns:mc="http://schemas.openxmlformats.org/markup-compatibility/2006">
              <mc:Choice xmlns:v="urn:schemas-microsoft-com:vml" Requires="v">
                <p:oleObj spid="_x0000_s102408" name="Equation" r:id="rId3" imgW="4178160" imgH="431640" progId="Equation.3">
                  <p:embed/>
                </p:oleObj>
              </mc:Choice>
              <mc:Fallback>
                <p:oleObj name="Equation" r:id="rId3" imgW="4178160" imgH="431640" progId="Equation.3">
                  <p:embed/>
                  <p:pic>
                    <p:nvPicPr>
                      <p:cNvPr id="0" name="Object 10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025" y="4505325"/>
                        <a:ext cx="7694613" cy="85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07" name="Rectangle 1031"/>
          <p:cNvSpPr>
            <a:spLocks noChangeArrowheads="1"/>
          </p:cNvSpPr>
          <p:nvPr/>
        </p:nvSpPr>
        <p:spPr bwMode="auto">
          <a:xfrm>
            <a:off x="627063" y="5343525"/>
            <a:ext cx="45720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i="1">
                <a:solidFill>
                  <a:srgbClr val="3366FF"/>
                </a:solidFill>
                <a:latin typeface="Times New Roman" panose="02020603050405020304" pitchFamily="18" charset="0"/>
              </a:rPr>
              <a:t>x</a:t>
            </a:r>
            <a:r>
              <a:rPr lang="en-US" altLang="en-US" sz="2000" b="0">
                <a:solidFill>
                  <a:srgbClr val="3366FF"/>
                </a:solidFill>
              </a:rPr>
              <a:t> = 4 carbon atoms per cell</a:t>
            </a:r>
          </a:p>
          <a:p>
            <a:pPr>
              <a:spcBef>
                <a:spcPct val="50000"/>
              </a:spcBef>
            </a:pPr>
            <a:r>
              <a:rPr lang="en-US" altLang="en-US" sz="2000" b="0">
                <a:solidFill>
                  <a:srgbClr val="3366FF"/>
                </a:solidFill>
              </a:rPr>
              <a:t>2</a:t>
            </a:r>
            <a:r>
              <a:rPr lang="en-US" altLang="en-US" sz="2000" i="1">
                <a:solidFill>
                  <a:srgbClr val="3366FF"/>
                </a:solidFill>
                <a:latin typeface="Times New Roman" panose="02020603050405020304" pitchFamily="18" charset="0"/>
              </a:rPr>
              <a:t>x</a:t>
            </a:r>
            <a:r>
              <a:rPr lang="en-US" altLang="en-US" sz="2000" b="0">
                <a:solidFill>
                  <a:srgbClr val="3366FF"/>
                </a:solidFill>
              </a:rPr>
              <a:t> = 8 hydrogen atoms per cell</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574675" y="1852613"/>
            <a:ext cx="8001000" cy="386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Diffraction</a:t>
            </a:r>
            <a:r>
              <a:rPr lang="en-US" altLang="en-US" sz="2000" b="0">
                <a:latin typeface="Verdana" panose="020B0604030504040204" pitchFamily="34" charset="0"/>
              </a:rPr>
              <a:t> - The constructive interference, or reinforcement, of a beam of x-rays or electrons interacting with a material. The diffracted beam provides useful information concerning the structure of the material.</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Bragg’s law</a:t>
            </a:r>
            <a:r>
              <a:rPr lang="en-US" altLang="en-US" sz="2000" b="0">
                <a:latin typeface="Verdana" panose="020B0604030504040204" pitchFamily="34" charset="0"/>
              </a:rPr>
              <a:t> - The relationship describing the angle at which a beam of x-rays of a particular wavelength diffracts from crystallographic planes of a given interplanar spacing.</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In a diffractometer</a:t>
            </a:r>
            <a:r>
              <a:rPr lang="en-US" altLang="en-US" sz="2000" b="0">
                <a:latin typeface="Verdana" panose="020B0604030504040204" pitchFamily="34" charset="0"/>
              </a:rPr>
              <a:t> a moving x-ray detector records the 2y angles at which the beam is diffracted, giving a characteristic diffraction pattern</a:t>
            </a:r>
          </a:p>
        </p:txBody>
      </p:sp>
      <p:sp>
        <p:nvSpPr>
          <p:cNvPr id="103427" name="Text Box 3"/>
          <p:cNvSpPr txBox="1">
            <a:spLocks noChangeArrowheads="1"/>
          </p:cNvSpPr>
          <p:nvPr/>
        </p:nvSpPr>
        <p:spPr bwMode="auto">
          <a:xfrm>
            <a:off x="652463" y="228600"/>
            <a:ext cx="7620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a:t>Section 3.9                                  Diffraction Techniques for Crystal Structure Analysis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8" name="Group 4"/>
          <p:cNvGrpSpPr>
            <a:grpSpLocks/>
          </p:cNvGrpSpPr>
          <p:nvPr/>
        </p:nvGrpSpPr>
        <p:grpSpPr bwMode="auto">
          <a:xfrm>
            <a:off x="373063" y="331788"/>
            <a:ext cx="4964112" cy="5832475"/>
            <a:chOff x="91" y="192"/>
            <a:chExt cx="3229" cy="3840"/>
          </a:xfrm>
        </p:grpSpPr>
        <p:pic>
          <p:nvPicPr>
            <p:cNvPr id="41986" name="Picture 2" descr="fig 03_43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192"/>
              <a:ext cx="3080" cy="3840"/>
            </a:xfrm>
            <a:prstGeom prst="rect">
              <a:avLst/>
            </a:prstGeom>
            <a:noFill/>
            <a:extLst>
              <a:ext uri="{909E8E84-426E-40DD-AFC4-6F175D3DCCD1}">
                <a14:hiddenFill xmlns:a14="http://schemas.microsoft.com/office/drawing/2010/main">
                  <a:solidFill>
                    <a:srgbClr val="FFFFFF"/>
                  </a:solidFill>
                </a14:hiddenFill>
              </a:ext>
            </a:extLst>
          </p:spPr>
        </p:pic>
        <p:sp>
          <p:nvSpPr>
            <p:cNvPr id="41987" name="Text Box 3"/>
            <p:cNvSpPr txBox="1">
              <a:spLocks noChangeArrowheads="1"/>
            </p:cNvSpPr>
            <p:nvPr/>
          </p:nvSpPr>
          <p:spPr bwMode="auto">
            <a:xfrm rot="5400000">
              <a:off x="-631" y="3122"/>
              <a:ext cx="1584" cy="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1989" name="Text Box 5"/>
          <p:cNvSpPr txBox="1">
            <a:spLocks noChangeArrowheads="1"/>
          </p:cNvSpPr>
          <p:nvPr/>
        </p:nvSpPr>
        <p:spPr bwMode="auto">
          <a:xfrm>
            <a:off x="5529263" y="2166938"/>
            <a:ext cx="2911475"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3.43  (a)  Destructive and (b) reinforcing interactions between x-rays and the crystalline material.  Reinforcement occurs at angles that satisfy Bragg’s law.</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35013"/>
            <a:ext cx="4098925" cy="542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1" name="Rectangle 3"/>
          <p:cNvSpPr>
            <a:spLocks noChangeArrowheads="1"/>
          </p:cNvSpPr>
          <p:nvPr/>
        </p:nvSpPr>
        <p:spPr bwMode="auto">
          <a:xfrm>
            <a:off x="4675188" y="2754313"/>
            <a:ext cx="4216400" cy="915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3.44 Photograph of a XRD diffractometer. (</a:t>
            </a:r>
            <a:r>
              <a:rPr lang="en-US" altLang="en-US" i="1"/>
              <a:t>Courtesy of H&amp;M Analytical Services</a:t>
            </a:r>
            <a:r>
              <a:rPr lang="en-US" altLang="en-US"/>
              <a:t>.)</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2" name="Group 4"/>
          <p:cNvGrpSpPr>
            <a:grpSpLocks/>
          </p:cNvGrpSpPr>
          <p:nvPr/>
        </p:nvGrpSpPr>
        <p:grpSpPr bwMode="auto">
          <a:xfrm>
            <a:off x="376238" y="312738"/>
            <a:ext cx="4835525" cy="5862637"/>
            <a:chOff x="136" y="192"/>
            <a:chExt cx="3206" cy="3888"/>
          </a:xfrm>
        </p:grpSpPr>
        <p:pic>
          <p:nvPicPr>
            <p:cNvPr id="43010" name="Picture 2" descr="fig 03_45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92"/>
              <a:ext cx="3054" cy="3888"/>
            </a:xfrm>
            <a:prstGeom prst="rect">
              <a:avLst/>
            </a:prstGeom>
            <a:noFill/>
            <a:extLst>
              <a:ext uri="{909E8E84-426E-40DD-AFC4-6F175D3DCCD1}">
                <a14:hiddenFill xmlns:a14="http://schemas.microsoft.com/office/drawing/2010/main">
                  <a:solidFill>
                    <a:srgbClr val="FFFFFF"/>
                  </a:solidFill>
                </a14:hiddenFill>
              </a:ext>
            </a:extLst>
          </p:spPr>
        </p:pic>
        <p:sp>
          <p:nvSpPr>
            <p:cNvPr id="43011" name="Text Box 3"/>
            <p:cNvSpPr txBox="1">
              <a:spLocks noChangeArrowheads="1"/>
            </p:cNvSpPr>
            <p:nvPr/>
          </p:nvSpPr>
          <p:spPr bwMode="auto">
            <a:xfrm rot="5400000">
              <a:off x="-585" y="3217"/>
              <a:ext cx="1584" cy="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3013" name="Text Box 5"/>
          <p:cNvSpPr txBox="1">
            <a:spLocks noChangeArrowheads="1"/>
          </p:cNvSpPr>
          <p:nvPr/>
        </p:nvSpPr>
        <p:spPr bwMode="auto">
          <a:xfrm>
            <a:off x="5360988" y="2116138"/>
            <a:ext cx="3783012"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3.45  (a) Diagram of a diffractometer, showing powder sample, incident and diffracted beams. (b)  The diffraction pattern obtained from a sample of gold powder.</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968375" y="1508125"/>
            <a:ext cx="7037388" cy="134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The results of a x-ray diffraction experiment using x-rays with </a:t>
            </a:r>
            <a:r>
              <a:rPr lang="en-US" altLang="en-US" sz="2200" i="1">
                <a:latin typeface="Times New Roman" panose="02020603050405020304" pitchFamily="18" charset="0"/>
              </a:rPr>
              <a:t>λ</a:t>
            </a:r>
            <a:r>
              <a:rPr lang="en-US" altLang="en-US" sz="2000" b="0"/>
              <a:t> = 0.7107 </a:t>
            </a:r>
            <a:r>
              <a:rPr lang="en-US" altLang="en-US" sz="2000" b="0">
                <a:sym typeface="Symbol" panose="05050102010706020507" pitchFamily="18" charset="2"/>
              </a:rPr>
              <a:t>Å</a:t>
            </a:r>
            <a:r>
              <a:rPr lang="en-US" altLang="en-US" sz="2000" b="0"/>
              <a:t> (a radiation obtained from molybdenum (Mo) target) show that diffracted peaks occur at the following 2</a:t>
            </a:r>
            <a:r>
              <a:rPr lang="en-US" altLang="en-US" sz="2000" b="0" i="1"/>
              <a:t>θ</a:t>
            </a:r>
            <a:r>
              <a:rPr lang="en-US" altLang="en-US" sz="2000" b="0"/>
              <a:t> angles:</a:t>
            </a:r>
          </a:p>
        </p:txBody>
      </p:sp>
      <p:sp>
        <p:nvSpPr>
          <p:cNvPr id="105475" name="Text Box 3"/>
          <p:cNvSpPr txBox="1">
            <a:spLocks noChangeArrowheads="1"/>
          </p:cNvSpPr>
          <p:nvPr/>
        </p:nvSpPr>
        <p:spPr bwMode="auto">
          <a:xfrm>
            <a:off x="450850" y="196850"/>
            <a:ext cx="8262938"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a:solidFill>
                  <a:srgbClr val="0066FF"/>
                </a:solidFill>
              </a:rPr>
              <a:t>Example 3.20                                         Examining X-ray Diffraction</a:t>
            </a:r>
          </a:p>
        </p:txBody>
      </p:sp>
      <p:sp>
        <p:nvSpPr>
          <p:cNvPr id="105476" name="Rectangle 4"/>
          <p:cNvSpPr>
            <a:spLocks noChangeArrowheads="1"/>
          </p:cNvSpPr>
          <p:nvPr/>
        </p:nvSpPr>
        <p:spPr bwMode="auto">
          <a:xfrm>
            <a:off x="947738" y="4910138"/>
            <a:ext cx="7061200"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	Determine the crystal structure, the indices of the plane producing each peak, and the lattice parameter of the material.</a:t>
            </a:r>
          </a:p>
        </p:txBody>
      </p:sp>
      <p:pic>
        <p:nvPicPr>
          <p:cNvPr id="1054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250" y="2887663"/>
            <a:ext cx="5138738" cy="1801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ChangeArrowheads="1"/>
          </p:cNvSpPr>
          <p:nvPr/>
        </p:nvSpPr>
        <p:spPr bwMode="auto">
          <a:xfrm>
            <a:off x="619125" y="614363"/>
            <a:ext cx="7532688"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3.20 SOLUTION</a:t>
            </a:r>
          </a:p>
          <a:p>
            <a:endParaRPr lang="en-US" altLang="en-US" sz="2000" b="0"/>
          </a:p>
          <a:p>
            <a:r>
              <a:rPr lang="en-US" altLang="en-US" sz="2000" b="0"/>
              <a:t>We can first determine the sin</a:t>
            </a:r>
            <a:r>
              <a:rPr lang="en-US" altLang="en-US" sz="2000" b="0" baseline="30000"/>
              <a:t>2 </a:t>
            </a:r>
            <a:r>
              <a:rPr lang="en-US" altLang="en-US" sz="2000" b="0" i="1">
                <a:latin typeface="Times New Roman" panose="02020603050405020304" pitchFamily="18" charset="0"/>
                <a:cs typeface="Times New Roman" panose="02020603050405020304" pitchFamily="18" charset="0"/>
              </a:rPr>
              <a:t>θ</a:t>
            </a:r>
            <a:r>
              <a:rPr lang="en-US" altLang="en-US" sz="2000" b="0"/>
              <a:t> value for each peak, then divide through by the lowest denominator, 0.0308.</a:t>
            </a:r>
          </a:p>
          <a:p>
            <a:endParaRPr lang="en-US" altLang="en-US" sz="2000" b="0"/>
          </a:p>
        </p:txBody>
      </p:sp>
      <p:pic>
        <p:nvPicPr>
          <p:cNvPr id="1064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550" y="2036763"/>
            <a:ext cx="7119938"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6500" name="Rectangle 4"/>
          <p:cNvSpPr>
            <a:spLocks noChangeArrowheads="1"/>
          </p:cNvSpPr>
          <p:nvPr/>
        </p:nvSpPr>
        <p:spPr bwMode="auto">
          <a:xfrm>
            <a:off x="744538" y="4387850"/>
            <a:ext cx="7078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000" b="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3013" y="279400"/>
            <a:ext cx="3910012" cy="436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3" name="Rectangle 1027"/>
          <p:cNvSpPr>
            <a:spLocks noChangeArrowheads="1"/>
          </p:cNvSpPr>
          <p:nvPr/>
        </p:nvSpPr>
        <p:spPr bwMode="auto">
          <a:xfrm>
            <a:off x="860425" y="4695825"/>
            <a:ext cx="741045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3.5 Liquid crystal display. These materials are amorphous in one state and undergo localized crystallization in response to an external electric field and are widely used in liquid crystal displays. (</a:t>
            </a:r>
            <a:r>
              <a:rPr lang="en-US" altLang="en-US" i="1"/>
              <a:t>Courtesy of Nick Koudis/PhotoDisc/Getty Images</a:t>
            </a:r>
            <a:r>
              <a:rPr lang="en-US" altLang="en-US"/>
              <a: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717" name="Group 5"/>
          <p:cNvGrpSpPr>
            <a:grpSpLocks/>
          </p:cNvGrpSpPr>
          <p:nvPr/>
        </p:nvGrpSpPr>
        <p:grpSpPr bwMode="auto">
          <a:xfrm>
            <a:off x="577850" y="596900"/>
            <a:ext cx="7567613" cy="3930650"/>
            <a:chOff x="364" y="376"/>
            <a:chExt cx="4767" cy="2476"/>
          </a:xfrm>
        </p:grpSpPr>
        <p:sp>
          <p:nvSpPr>
            <p:cNvPr id="115714" name="Rectangle 2"/>
            <p:cNvSpPr>
              <a:spLocks noChangeArrowheads="1"/>
            </p:cNvSpPr>
            <p:nvPr/>
          </p:nvSpPr>
          <p:spPr bwMode="auto">
            <a:xfrm>
              <a:off x="384" y="376"/>
              <a:ext cx="4668" cy="2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3.20 SOLUTION (Continued)</a:t>
              </a:r>
            </a:p>
            <a:p>
              <a:pPr>
                <a:spcBef>
                  <a:spcPct val="50000"/>
                </a:spcBef>
              </a:pPr>
              <a:r>
                <a:rPr lang="en-US" altLang="en-US" sz="2000" b="0"/>
                <a:t>We could then use 2</a:t>
              </a:r>
              <a:r>
                <a:rPr lang="en-US" altLang="en-US" sz="2000" b="0" i="1">
                  <a:cs typeface="Times New Roman" panose="02020603050405020304" pitchFamily="18" charset="0"/>
                </a:rPr>
                <a:t>θ</a:t>
              </a:r>
              <a:r>
                <a:rPr lang="en-US" altLang="en-US" sz="2000" b="0"/>
                <a:t> values for any of the peaks to calculate the interplanar spacing and thus the lattice parameter. Picking peak 8:</a:t>
              </a:r>
            </a:p>
            <a:p>
              <a:pPr>
                <a:lnSpc>
                  <a:spcPct val="50000"/>
                </a:lnSpc>
                <a:spcBef>
                  <a:spcPct val="50000"/>
                </a:spcBef>
              </a:pPr>
              <a:r>
                <a:rPr lang="en-US" altLang="en-US" sz="2000" b="0"/>
                <a:t>2</a:t>
              </a:r>
              <a:r>
                <a:rPr lang="en-US" altLang="en-US" sz="2000" b="0" i="1">
                  <a:cs typeface="Times New Roman" panose="02020603050405020304" pitchFamily="18" charset="0"/>
                </a:rPr>
                <a:t>θ =</a:t>
              </a:r>
              <a:r>
                <a:rPr lang="en-US" altLang="en-US" sz="2000" b="0"/>
                <a:t> 59.42 or </a:t>
              </a:r>
              <a:r>
                <a:rPr lang="en-US" altLang="en-US" sz="2000" b="0" i="1">
                  <a:cs typeface="Times New Roman" panose="02020603050405020304" pitchFamily="18" charset="0"/>
                </a:rPr>
                <a:t>θ</a:t>
              </a:r>
              <a:r>
                <a:rPr lang="en-US" altLang="en-US" sz="2000" b="0"/>
                <a:t> = 29.71</a:t>
              </a:r>
            </a:p>
            <a:p>
              <a:pPr>
                <a:lnSpc>
                  <a:spcPct val="50000"/>
                </a:lnSpc>
                <a:spcBef>
                  <a:spcPct val="50000"/>
                </a:spcBef>
              </a:pPr>
              <a:r>
                <a:rPr lang="en-US" altLang="en-US" sz="2000" b="0"/>
                <a:t>					        </a:t>
              </a:r>
            </a:p>
            <a:p>
              <a:pPr>
                <a:lnSpc>
                  <a:spcPct val="50000"/>
                </a:lnSpc>
                <a:spcBef>
                  <a:spcPct val="50000"/>
                </a:spcBef>
              </a:pPr>
              <a:r>
                <a:rPr lang="en-US" altLang="en-US" b="0">
                  <a:latin typeface="Times New Roman" panose="02020603050405020304" pitchFamily="18" charset="0"/>
                  <a:sym typeface="Symbol" panose="05050102010706020507" pitchFamily="18" charset="2"/>
                </a:rPr>
                <a:t>					                 </a:t>
              </a:r>
              <a:r>
                <a:rPr lang="en-US" altLang="en-US" sz="2000" b="0">
                  <a:latin typeface="Times New Roman" panose="02020603050405020304" pitchFamily="18" charset="0"/>
                  <a:sym typeface="Symbol" panose="05050102010706020507" pitchFamily="18" charset="2"/>
                </a:rPr>
                <a:t>Å</a:t>
              </a:r>
              <a:endParaRPr lang="en-US" altLang="en-US" sz="2000" b="0"/>
            </a:p>
            <a:p>
              <a:pPr>
                <a:lnSpc>
                  <a:spcPct val="50000"/>
                </a:lnSpc>
                <a:spcBef>
                  <a:spcPct val="50000"/>
                </a:spcBef>
              </a:pPr>
              <a:endParaRPr lang="en-US" altLang="en-US" sz="2000" b="0"/>
            </a:p>
            <a:p>
              <a:pPr>
                <a:lnSpc>
                  <a:spcPct val="50000"/>
                </a:lnSpc>
                <a:spcBef>
                  <a:spcPct val="50000"/>
                </a:spcBef>
              </a:pPr>
              <a:r>
                <a:rPr lang="en-US" altLang="en-US" sz="2000" b="0"/>
                <a:t>					</a:t>
              </a:r>
            </a:p>
            <a:p>
              <a:pPr>
                <a:lnSpc>
                  <a:spcPct val="50000"/>
                </a:lnSpc>
                <a:spcBef>
                  <a:spcPct val="50000"/>
                </a:spcBef>
              </a:pPr>
              <a:r>
                <a:rPr lang="en-US" altLang="en-US" sz="2000" b="0"/>
                <a:t>						            </a:t>
              </a:r>
              <a:r>
                <a:rPr lang="en-US" altLang="en-US" sz="2000" b="0">
                  <a:latin typeface="Times New Roman" panose="02020603050405020304" pitchFamily="18" charset="0"/>
                  <a:sym typeface="Symbol" panose="05050102010706020507" pitchFamily="18" charset="2"/>
                </a:rPr>
                <a:t>Å</a:t>
              </a:r>
              <a:endParaRPr lang="en-US" altLang="en-US" sz="2000" b="0"/>
            </a:p>
            <a:p>
              <a:pPr>
                <a:lnSpc>
                  <a:spcPct val="50000"/>
                </a:lnSpc>
                <a:spcBef>
                  <a:spcPct val="50000"/>
                </a:spcBef>
              </a:pPr>
              <a:endParaRPr lang="en-US" altLang="en-US" sz="2000" b="0"/>
            </a:p>
          </p:txBody>
        </p:sp>
        <p:graphicFrame>
          <p:nvGraphicFramePr>
            <p:cNvPr id="115715" name="Object 3"/>
            <p:cNvGraphicFramePr>
              <a:graphicFrameLocks noChangeAspect="1"/>
            </p:cNvGraphicFramePr>
            <p:nvPr/>
          </p:nvGraphicFramePr>
          <p:xfrm>
            <a:off x="447" y="1510"/>
            <a:ext cx="4114" cy="974"/>
          </p:xfrm>
          <a:graphic>
            <a:graphicData uri="http://schemas.openxmlformats.org/presentationml/2006/ole">
              <mc:AlternateContent xmlns:mc="http://schemas.openxmlformats.org/markup-compatibility/2006">
                <mc:Choice xmlns:v="urn:schemas-microsoft-com:vml" Requires="v">
                  <p:oleObj spid="_x0000_s115718" name="Equation" r:id="rId3" imgW="3174840" imgH="711000" progId="Equation.3">
                    <p:embed/>
                  </p:oleObj>
                </mc:Choice>
                <mc:Fallback>
                  <p:oleObj name="Equation" r:id="rId3" imgW="3174840" imgH="7110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 y="1510"/>
                          <a:ext cx="4114" cy="9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5716" name="Rectangle 4"/>
            <p:cNvSpPr>
              <a:spLocks noChangeArrowheads="1"/>
            </p:cNvSpPr>
            <p:nvPr/>
          </p:nvSpPr>
          <p:spPr bwMode="auto">
            <a:xfrm>
              <a:off x="364" y="2602"/>
              <a:ext cx="476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0"/>
                <a:t>This is the lattice parameter for body-centered cubic iron.</a:t>
              </a:r>
            </a:p>
          </p:txBody>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2063" y="473075"/>
            <a:ext cx="3743325" cy="4048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3" name="Rectangle 3"/>
          <p:cNvSpPr>
            <a:spLocks noChangeArrowheads="1"/>
          </p:cNvSpPr>
          <p:nvPr/>
        </p:nvSpPr>
        <p:spPr bwMode="auto">
          <a:xfrm>
            <a:off x="2174875" y="4687888"/>
            <a:ext cx="4572000" cy="1465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3.46 Photograph of a transmission electron microscope (TEM) used for analysis of the microstructure of materials. (</a:t>
            </a:r>
            <a:r>
              <a:rPr lang="en-US" altLang="en-US" i="1"/>
              <a:t>Courtesy of JEOL USA, Inc</a:t>
            </a:r>
            <a:r>
              <a:rPr lang="en-US" altLang="en-US"/>
              <a:t>.)</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13" y="661988"/>
            <a:ext cx="6948487" cy="301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47" name="Rectangle 3"/>
          <p:cNvSpPr>
            <a:spLocks noChangeArrowheads="1"/>
          </p:cNvSpPr>
          <p:nvPr/>
        </p:nvSpPr>
        <p:spPr bwMode="auto">
          <a:xfrm>
            <a:off x="1039813" y="3867150"/>
            <a:ext cx="6926262" cy="2289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Figure 3.47 A TEM micrograph of an aluminum alloy (Al-7055) sample. The diffraction pattern at the right shows large bright spots that represent diffraction from the main aluminum matrix grains. The smaller spots originate from the nano-scale crystals of another compound that is present in the aluminum alloy. (</a:t>
            </a:r>
            <a:r>
              <a:rPr lang="en-US" altLang="en-US" i="1"/>
              <a:t>Courtesy of Dr. J</a:t>
            </a:r>
            <a:r>
              <a:rPr lang="en-US" altLang="en-US" sz="1400" i="1"/>
              <a:t>Ö</a:t>
            </a:r>
            <a:r>
              <a:rPr lang="en-US" altLang="en-US" i="1"/>
              <a:t>rg M.K. Wiezorek, University of Pittsburgh</a:t>
            </a:r>
            <a:r>
              <a:rPr lang="en-US" altLang="en-US"/>
              <a:t>.)</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6" name="Group 4"/>
          <p:cNvGrpSpPr>
            <a:grpSpLocks/>
          </p:cNvGrpSpPr>
          <p:nvPr/>
        </p:nvGrpSpPr>
        <p:grpSpPr bwMode="auto">
          <a:xfrm>
            <a:off x="1741488" y="422275"/>
            <a:ext cx="5767387" cy="4295775"/>
            <a:chOff x="1241" y="266"/>
            <a:chExt cx="3356" cy="2706"/>
          </a:xfrm>
        </p:grpSpPr>
        <p:pic>
          <p:nvPicPr>
            <p:cNvPr id="44034" name="Picture 2" descr="fig 03_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 y="266"/>
              <a:ext cx="3223" cy="2706"/>
            </a:xfrm>
            <a:prstGeom prst="rect">
              <a:avLst/>
            </a:prstGeom>
            <a:noFill/>
            <a:extLst>
              <a:ext uri="{909E8E84-426E-40DD-AFC4-6F175D3DCCD1}">
                <a14:hiddenFill xmlns:a14="http://schemas.microsoft.com/office/drawing/2010/main">
                  <a:solidFill>
                    <a:srgbClr val="FFFFFF"/>
                  </a:solidFill>
                </a14:hiddenFill>
              </a:ext>
            </a:extLst>
          </p:spPr>
        </p:pic>
        <p:sp>
          <p:nvSpPr>
            <p:cNvPr id="44035" name="Text Box 3"/>
            <p:cNvSpPr txBox="1">
              <a:spLocks noChangeArrowheads="1"/>
            </p:cNvSpPr>
            <p:nvPr/>
          </p:nvSpPr>
          <p:spPr bwMode="auto">
            <a:xfrm rot="5400000">
              <a:off x="3743" y="1015"/>
              <a:ext cx="1584" cy="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4037" name="Text Box 5"/>
          <p:cNvSpPr txBox="1">
            <a:spLocks noChangeArrowheads="1"/>
          </p:cNvSpPr>
          <p:nvPr/>
        </p:nvSpPr>
        <p:spPr bwMode="auto">
          <a:xfrm>
            <a:off x="593725" y="4883150"/>
            <a:ext cx="77597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3.48  Directions in a cubic unit cell for Problem 3.51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60" name="Group 4"/>
          <p:cNvGrpSpPr>
            <a:grpSpLocks/>
          </p:cNvGrpSpPr>
          <p:nvPr/>
        </p:nvGrpSpPr>
        <p:grpSpPr bwMode="auto">
          <a:xfrm>
            <a:off x="160338" y="1071563"/>
            <a:ext cx="5800725" cy="4567237"/>
            <a:chOff x="101" y="675"/>
            <a:chExt cx="3499" cy="2877"/>
          </a:xfrm>
        </p:grpSpPr>
        <p:pic>
          <p:nvPicPr>
            <p:cNvPr id="45058" name="Picture 2" descr="fig 03_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 y="675"/>
              <a:ext cx="3412" cy="2877"/>
            </a:xfrm>
            <a:prstGeom prst="rect">
              <a:avLst/>
            </a:prstGeom>
            <a:noFill/>
            <a:extLst>
              <a:ext uri="{909E8E84-426E-40DD-AFC4-6F175D3DCCD1}">
                <a14:hiddenFill xmlns:a14="http://schemas.microsoft.com/office/drawing/2010/main">
                  <a:solidFill>
                    <a:srgbClr val="FFFFFF"/>
                  </a:solidFill>
                </a14:hiddenFill>
              </a:ext>
            </a:extLst>
          </p:spPr>
        </p:pic>
        <p:sp>
          <p:nvSpPr>
            <p:cNvPr id="45059" name="Text Box 3"/>
            <p:cNvSpPr txBox="1">
              <a:spLocks noChangeArrowheads="1"/>
            </p:cNvSpPr>
            <p:nvPr/>
          </p:nvSpPr>
          <p:spPr bwMode="auto">
            <a:xfrm rot="5400000">
              <a:off x="-626" y="1446"/>
              <a:ext cx="1584"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5062" name="Text Box 6"/>
          <p:cNvSpPr txBox="1">
            <a:spLocks noChangeArrowheads="1"/>
          </p:cNvSpPr>
          <p:nvPr/>
        </p:nvSpPr>
        <p:spPr bwMode="auto">
          <a:xfrm>
            <a:off x="6003925" y="3155950"/>
            <a:ext cx="28352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3.49  Directions in a cubic unit cell for Problem 3.52.</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4" name="Group 4"/>
          <p:cNvGrpSpPr>
            <a:grpSpLocks/>
          </p:cNvGrpSpPr>
          <p:nvPr/>
        </p:nvGrpSpPr>
        <p:grpSpPr bwMode="auto">
          <a:xfrm>
            <a:off x="1828800" y="498475"/>
            <a:ext cx="5503863" cy="4302125"/>
            <a:chOff x="1152" y="314"/>
            <a:chExt cx="3302" cy="2710"/>
          </a:xfrm>
        </p:grpSpPr>
        <p:pic>
          <p:nvPicPr>
            <p:cNvPr id="46082" name="Picture 2" descr="fig 03_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 y="314"/>
              <a:ext cx="3222" cy="2710"/>
            </a:xfrm>
            <a:prstGeom prst="rect">
              <a:avLst/>
            </a:prstGeom>
            <a:noFill/>
            <a:extLst>
              <a:ext uri="{909E8E84-426E-40DD-AFC4-6F175D3DCCD1}">
                <a14:hiddenFill xmlns:a14="http://schemas.microsoft.com/office/drawing/2010/main">
                  <a:solidFill>
                    <a:srgbClr val="FFFFFF"/>
                  </a:solidFill>
                </a14:hiddenFill>
              </a:ext>
            </a:extLst>
          </p:spPr>
        </p:pic>
        <p:sp>
          <p:nvSpPr>
            <p:cNvPr id="46083" name="Text Box 3"/>
            <p:cNvSpPr txBox="1">
              <a:spLocks noChangeArrowheads="1"/>
            </p:cNvSpPr>
            <p:nvPr/>
          </p:nvSpPr>
          <p:spPr bwMode="auto">
            <a:xfrm rot="5400000">
              <a:off x="3598" y="1110"/>
              <a:ext cx="1584"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6085" name="Text Box 5"/>
          <p:cNvSpPr txBox="1">
            <a:spLocks noChangeArrowheads="1"/>
          </p:cNvSpPr>
          <p:nvPr/>
        </p:nvSpPr>
        <p:spPr bwMode="auto">
          <a:xfrm>
            <a:off x="768350" y="4926013"/>
            <a:ext cx="73834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3.50  Planes in a cubic unit cell for Problem 3.53.</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8" name="Group 4"/>
          <p:cNvGrpSpPr>
            <a:grpSpLocks/>
          </p:cNvGrpSpPr>
          <p:nvPr/>
        </p:nvGrpSpPr>
        <p:grpSpPr bwMode="auto">
          <a:xfrm>
            <a:off x="820738" y="381000"/>
            <a:ext cx="7392987" cy="4703763"/>
            <a:chOff x="672" y="240"/>
            <a:chExt cx="4502" cy="2963"/>
          </a:xfrm>
        </p:grpSpPr>
        <p:pic>
          <p:nvPicPr>
            <p:cNvPr id="47106" name="Picture 2" descr="fig 03_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 y="240"/>
              <a:ext cx="4368" cy="2963"/>
            </a:xfrm>
            <a:prstGeom prst="rect">
              <a:avLst/>
            </a:prstGeom>
            <a:noFill/>
            <a:extLst>
              <a:ext uri="{909E8E84-426E-40DD-AFC4-6F175D3DCCD1}">
                <a14:hiddenFill xmlns:a14="http://schemas.microsoft.com/office/drawing/2010/main">
                  <a:solidFill>
                    <a:srgbClr val="FFFFFF"/>
                  </a:solidFill>
                </a14:hiddenFill>
              </a:ext>
            </a:extLst>
          </p:spPr>
        </p:pic>
        <p:sp>
          <p:nvSpPr>
            <p:cNvPr id="47107" name="Text Box 3"/>
            <p:cNvSpPr txBox="1">
              <a:spLocks noChangeArrowheads="1"/>
            </p:cNvSpPr>
            <p:nvPr/>
          </p:nvSpPr>
          <p:spPr bwMode="auto">
            <a:xfrm rot="5400000">
              <a:off x="4317" y="1014"/>
              <a:ext cx="1584"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7109" name="Text Box 5"/>
          <p:cNvSpPr txBox="1">
            <a:spLocks noChangeArrowheads="1"/>
          </p:cNvSpPr>
          <p:nvPr/>
        </p:nvSpPr>
        <p:spPr bwMode="auto">
          <a:xfrm>
            <a:off x="539750" y="5195888"/>
            <a:ext cx="73834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Figure 3.51  Planes in a cubic unit cell for Problem 3.54.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2" name="Group 4"/>
          <p:cNvGrpSpPr>
            <a:grpSpLocks/>
          </p:cNvGrpSpPr>
          <p:nvPr/>
        </p:nvGrpSpPr>
        <p:grpSpPr bwMode="auto">
          <a:xfrm>
            <a:off x="431800" y="296863"/>
            <a:ext cx="4775200" cy="5867400"/>
            <a:chOff x="384" y="288"/>
            <a:chExt cx="3008" cy="3696"/>
          </a:xfrm>
        </p:grpSpPr>
        <p:pic>
          <p:nvPicPr>
            <p:cNvPr id="48130" name="Picture 2" descr="fig 03_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 y="288"/>
              <a:ext cx="2896" cy="3696"/>
            </a:xfrm>
            <a:prstGeom prst="rect">
              <a:avLst/>
            </a:prstGeom>
            <a:noFill/>
            <a:extLst>
              <a:ext uri="{909E8E84-426E-40DD-AFC4-6F175D3DCCD1}">
                <a14:hiddenFill xmlns:a14="http://schemas.microsoft.com/office/drawing/2010/main">
                  <a:solidFill>
                    <a:srgbClr val="FFFFFF"/>
                  </a:solidFill>
                </a14:hiddenFill>
              </a:ext>
            </a:extLst>
          </p:spPr>
        </p:pic>
        <p:sp>
          <p:nvSpPr>
            <p:cNvPr id="48131" name="Text Box 3"/>
            <p:cNvSpPr txBox="1">
              <a:spLocks noChangeArrowheads="1"/>
            </p:cNvSpPr>
            <p:nvPr/>
          </p:nvSpPr>
          <p:spPr bwMode="auto">
            <a:xfrm rot="5400000">
              <a:off x="-340" y="1012"/>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8133" name="Text Box 5"/>
          <p:cNvSpPr txBox="1">
            <a:spLocks noChangeArrowheads="1"/>
          </p:cNvSpPr>
          <p:nvPr/>
        </p:nvSpPr>
        <p:spPr bwMode="auto">
          <a:xfrm>
            <a:off x="5319713" y="2624138"/>
            <a:ext cx="29114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3.52  Directions in a hexagonal lattice for Problem 3.55.</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Group 4"/>
          <p:cNvGrpSpPr>
            <a:grpSpLocks/>
          </p:cNvGrpSpPr>
          <p:nvPr/>
        </p:nvGrpSpPr>
        <p:grpSpPr bwMode="auto">
          <a:xfrm>
            <a:off x="415925" y="220663"/>
            <a:ext cx="4660900" cy="5943600"/>
            <a:chOff x="432" y="240"/>
            <a:chExt cx="2936" cy="3744"/>
          </a:xfrm>
        </p:grpSpPr>
        <p:pic>
          <p:nvPicPr>
            <p:cNvPr id="49154" name="Picture 2" descr="fig 03_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 y="240"/>
              <a:ext cx="2813" cy="3744"/>
            </a:xfrm>
            <a:prstGeom prst="rect">
              <a:avLst/>
            </a:prstGeom>
            <a:noFill/>
            <a:extLst>
              <a:ext uri="{909E8E84-426E-40DD-AFC4-6F175D3DCCD1}">
                <a14:hiddenFill xmlns:a14="http://schemas.microsoft.com/office/drawing/2010/main">
                  <a:solidFill>
                    <a:srgbClr val="FFFFFF"/>
                  </a:solidFill>
                </a14:hiddenFill>
              </a:ext>
            </a:extLst>
          </p:spPr>
        </p:pic>
        <p:sp>
          <p:nvSpPr>
            <p:cNvPr id="49155" name="Text Box 3"/>
            <p:cNvSpPr txBox="1">
              <a:spLocks noChangeArrowheads="1"/>
            </p:cNvSpPr>
            <p:nvPr/>
          </p:nvSpPr>
          <p:spPr bwMode="auto">
            <a:xfrm rot="5400000">
              <a:off x="-292" y="964"/>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49157" name="Text Box 5"/>
          <p:cNvSpPr txBox="1">
            <a:spLocks noChangeArrowheads="1"/>
          </p:cNvSpPr>
          <p:nvPr/>
        </p:nvSpPr>
        <p:spPr bwMode="auto">
          <a:xfrm>
            <a:off x="5132388" y="2808288"/>
            <a:ext cx="32162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3.53  Directions in a hexagonal lattice for Problem 3.56.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80" name="Group 4"/>
          <p:cNvGrpSpPr>
            <a:grpSpLocks/>
          </p:cNvGrpSpPr>
          <p:nvPr/>
        </p:nvGrpSpPr>
        <p:grpSpPr bwMode="auto">
          <a:xfrm>
            <a:off x="423863" y="204788"/>
            <a:ext cx="4818062" cy="5951537"/>
            <a:chOff x="336" y="192"/>
            <a:chExt cx="3035" cy="3840"/>
          </a:xfrm>
        </p:grpSpPr>
        <p:pic>
          <p:nvPicPr>
            <p:cNvPr id="50178" name="Picture 2" descr="fig 03_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 y="192"/>
              <a:ext cx="2912" cy="3840"/>
            </a:xfrm>
            <a:prstGeom prst="rect">
              <a:avLst/>
            </a:prstGeom>
            <a:noFill/>
            <a:extLst>
              <a:ext uri="{909E8E84-426E-40DD-AFC4-6F175D3DCCD1}">
                <a14:hiddenFill xmlns:a14="http://schemas.microsoft.com/office/drawing/2010/main">
                  <a:solidFill>
                    <a:srgbClr val="FFFFFF"/>
                  </a:solidFill>
                </a14:hiddenFill>
              </a:ext>
            </a:extLst>
          </p:spPr>
        </p:pic>
        <p:sp>
          <p:nvSpPr>
            <p:cNvPr id="50179" name="Text Box 3"/>
            <p:cNvSpPr txBox="1">
              <a:spLocks noChangeArrowheads="1"/>
            </p:cNvSpPr>
            <p:nvPr/>
          </p:nvSpPr>
          <p:spPr bwMode="auto">
            <a:xfrm rot="5400000">
              <a:off x="-388" y="964"/>
              <a:ext cx="158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a:t>
              </a:r>
            </a:p>
          </p:txBody>
        </p:sp>
      </p:grpSp>
      <p:sp>
        <p:nvSpPr>
          <p:cNvPr id="50181" name="Text Box 5"/>
          <p:cNvSpPr txBox="1">
            <a:spLocks noChangeArrowheads="1"/>
          </p:cNvSpPr>
          <p:nvPr/>
        </p:nvSpPr>
        <p:spPr bwMode="auto">
          <a:xfrm>
            <a:off x="5327650" y="2727325"/>
            <a:ext cx="32924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3.54  Planes in a hexagonal lattice for Problem 3.57.</a:t>
            </a:r>
          </a:p>
        </p:txBody>
      </p:sp>
    </p:spTree>
  </p:cSld>
  <p:clrMapOvr>
    <a:masterClrMapping/>
  </p:clrMapOvr>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Verdan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Verdana" panose="020B0604030504040204"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Profile</Template>
  <TotalTime>1024</TotalTime>
  <Words>13465</Words>
  <Application>Microsoft Office PowerPoint</Application>
  <PresentationFormat>On-screen Show (4:3)</PresentationFormat>
  <Paragraphs>810</Paragraphs>
  <Slides>244</Slides>
  <Notes>0</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244</vt:i4>
      </vt:variant>
    </vt:vector>
  </HeadingPairs>
  <TitlesOfParts>
    <vt:vector size="258" baseType="lpstr">
      <vt:lpstr>Arial</vt:lpstr>
      <vt:lpstr>Verdana</vt:lpstr>
      <vt:lpstr>Times New Roman</vt:lpstr>
      <vt:lpstr>Wingdings</vt:lpstr>
      <vt:lpstr>Symbol</vt:lpstr>
      <vt:lpstr>AdvTmath2</vt:lpstr>
      <vt:lpstr>AdvTmath1</vt:lpstr>
      <vt:lpstr>Tahoma</vt:lpstr>
      <vt:lpstr>AdvP6C77</vt:lpstr>
      <vt:lpstr>AdvP4C4E74</vt:lpstr>
      <vt:lpstr>AdvTgreek2</vt:lpstr>
      <vt:lpstr>AdvP4C4E51</vt:lpstr>
      <vt:lpstr>Profile</vt:lpstr>
      <vt:lpstr>Microsoft Equation 3.0</vt:lpstr>
      <vt:lpstr>The Science and Engineering of Materials Donald R. Askeland – Pradeep P. Phulé</vt:lpstr>
      <vt:lpstr>Objectives of Chapter 3</vt:lpstr>
      <vt:lpstr>Chapter Outline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Science and Engineering of Materials Donald R. Askeland – Pradeep P. Phulé</vt:lpstr>
      <vt:lpstr>Objectives of Chapter 4</vt:lpstr>
      <vt:lpstr>Chapter Outline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Science and Engineering of Materials, 4th ed Donald R. Askeland – Pradeep P. Phulé</vt:lpstr>
      <vt:lpstr>Objectives of Chapter 11</vt:lpstr>
      <vt:lpstr>Chapter Outline </vt:lpstr>
      <vt:lpstr>Chapter Outline (Continued)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second sight 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and Engineering of Materials, 4th ed Donald R. Askeland – Pradeep P. Phuile’</dc:title>
  <dc:creator>susie reigle</dc:creator>
  <cp:lastModifiedBy>ucin sietz</cp:lastModifiedBy>
  <cp:revision>531</cp:revision>
  <dcterms:created xsi:type="dcterms:W3CDTF">2002-11-30T15:16:50Z</dcterms:created>
  <dcterms:modified xsi:type="dcterms:W3CDTF">2018-10-01T07:40:20Z</dcterms:modified>
</cp:coreProperties>
</file>