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13.jpg" ContentType="image/jpg"/>
  <Override PartName="/ppt/media/image14.jpg" ContentType="image/jpg"/>
  <Override PartName="/ppt/media/image15.jpg" ContentType="image/jpg"/>
  <Override PartName="/ppt/media/image24.jpg" ContentType="image/jpg"/>
  <Override PartName="/ppt/media/image25.jpg" ContentType="image/jpg"/>
  <Override PartName="/ppt/media/image27.jpg" ContentType="image/jpg"/>
  <Override PartName="/ppt/media/image30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278" r:id="rId3"/>
    <p:sldId id="257" r:id="rId4"/>
    <p:sldId id="321" r:id="rId5"/>
    <p:sldId id="258" r:id="rId6"/>
    <p:sldId id="259" r:id="rId7"/>
    <p:sldId id="260" r:id="rId8"/>
    <p:sldId id="261" r:id="rId9"/>
    <p:sldId id="262" r:id="rId10"/>
    <p:sldId id="323" r:id="rId11"/>
    <p:sldId id="324" r:id="rId12"/>
    <p:sldId id="325" r:id="rId13"/>
    <p:sldId id="326" r:id="rId14"/>
    <p:sldId id="263" r:id="rId15"/>
    <p:sldId id="264" r:id="rId16"/>
    <p:sldId id="265" r:id="rId17"/>
    <p:sldId id="327" r:id="rId18"/>
    <p:sldId id="328" r:id="rId19"/>
    <p:sldId id="266" r:id="rId20"/>
    <p:sldId id="267" r:id="rId21"/>
    <p:sldId id="268" r:id="rId22"/>
    <p:sldId id="269" r:id="rId23"/>
    <p:sldId id="329" r:id="rId24"/>
    <p:sldId id="330" r:id="rId25"/>
    <p:sldId id="357" r:id="rId26"/>
    <p:sldId id="270" r:id="rId27"/>
    <p:sldId id="271" r:id="rId28"/>
    <p:sldId id="272" r:id="rId29"/>
    <p:sldId id="273" r:id="rId30"/>
    <p:sldId id="358" r:id="rId31"/>
    <p:sldId id="359" r:id="rId32"/>
    <p:sldId id="361" r:id="rId33"/>
    <p:sldId id="363" r:id="rId34"/>
    <p:sldId id="364" r:id="rId35"/>
    <p:sldId id="349" r:id="rId36"/>
    <p:sldId id="460" r:id="rId37"/>
    <p:sldId id="292" r:id="rId38"/>
    <p:sldId id="540" r:id="rId39"/>
    <p:sldId id="350" r:id="rId40"/>
    <p:sldId id="293" r:id="rId41"/>
    <p:sldId id="505" r:id="rId42"/>
    <p:sldId id="542" r:id="rId43"/>
    <p:sldId id="543" r:id="rId44"/>
    <p:sldId id="548" r:id="rId45"/>
    <p:sldId id="544" r:id="rId46"/>
    <p:sldId id="549" r:id="rId47"/>
    <p:sldId id="545" r:id="rId48"/>
    <p:sldId id="546" r:id="rId49"/>
    <p:sldId id="547" r:id="rId50"/>
    <p:sldId id="550" r:id="rId51"/>
    <p:sldId id="351" r:id="rId52"/>
    <p:sldId id="352" r:id="rId53"/>
    <p:sldId id="541" r:id="rId54"/>
    <p:sldId id="353" r:id="rId55"/>
    <p:sldId id="354" r:id="rId56"/>
    <p:sldId id="362" r:id="rId57"/>
    <p:sldId id="360" r:id="rId58"/>
    <p:sldId id="315" r:id="rId59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1DE0BA42-B1A6-E498-5081-E110A78D36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A7D0EC4-527D-4935-997C-99DEA5231D28}" type="slidenum">
              <a:rPr lang="en-US" altLang="en-US" sz="1200">
                <a:latin typeface="Times New Roman" panose="02020603050405020304" pitchFamily="18" charset="0"/>
              </a:rPr>
              <a:pPr/>
              <a:t>36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4CC76BA0-CCAA-7DF9-CFB1-4754151ED52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DA554A2B-E428-7450-3F16-92572DB47D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EFA4A-BCAC-08AC-7926-4E9C8FA3A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7FC69CE-D08D-0E52-A0EC-F45790951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82BECE56-39CA-0BAE-3F1A-9C6FB93059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AE5154F2-0273-D50F-207D-4B750AB70B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B8A98-EDDF-860B-0C8A-71E6692CD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16FD2399-9F70-16D7-592E-DD57FF23D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68370B14-38FB-364C-E953-88FA77B446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E0FD10AD-B364-2C0F-06C7-DF8E77EB1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67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21B7-08C0-5D10-B94E-5D96F462B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0334D3E-DA1D-04EE-FD78-05B1E20E1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412CC806-3AD6-D5B4-D1B1-083CD490F0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8F4257A-0B22-70C8-CCD2-A20A83EF1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73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8A49BF9E-6D29-DBFC-B088-51DC73EA60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CBCF768-51B5-44CE-864D-E73F7B0F0E76}" type="slidenum">
              <a:rPr lang="en-US" altLang="en-US" sz="1200">
                <a:latin typeface="Times New Roman" panose="02020603050405020304" pitchFamily="18" charset="0"/>
              </a:rPr>
              <a:pPr/>
              <a:t>38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DF7A21D-CD8B-165D-E417-77911B691D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CDFCBB7-AD87-D7B4-8AF3-CB0610CD1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99BAC60-2C26-44B8-7E96-D20B660717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44BEAC8-0102-9158-141A-EF68B6841E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C4D3D0C5-DE94-496A-9716-2D31A8CBC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AF379-93FB-9DA8-F781-848A0A8C6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3C3735C3-D43C-70E5-18D0-CDF9AAC7FB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D040D70-EF34-0B47-612F-A798E944BA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7CC0F21-D328-BBEF-B100-DC1CD0BB4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6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97312-1899-7D9C-446F-C7258D7CD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6EB9F3A1-6DF8-7BE9-C35D-A2D30EE1C3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1FAD0B6F-DDA2-5B04-93D3-C33EE29E3F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7B95BF3A-39E5-9413-130C-46DF4431B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75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4CE07-C6CB-F2A8-AB52-E6E1E8C0C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A3719390-EF53-5F24-6D33-CD06258A3C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88CD1E69-5C99-CD71-DCC0-F1E44BE902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76AD5C86-8CDA-9679-AEBE-28239BCC9E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411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E76A-08E3-0802-51AE-02455C1AA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0A593FB-5034-E4E1-3D17-C238843DBD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0A0B689A-4682-5142-D46C-F3E0633D42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E65EA4D-A9F5-6AF4-F679-51138B16D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60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66B4F-A943-2E9F-BB45-F28D6346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6F2091DD-7010-E2E1-006A-F1B5901EB6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0C1F6D1-0126-8B1C-9380-ECAB0F86B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53F0568C-5F3F-0E5B-981C-1CAB58076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614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258AD-07BD-97F1-CF85-BE8B08968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8F3DB97E-B9B3-D3DF-D2BC-65A4C34EB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606F2B1-9545-C43A-0F72-332EA3CEF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9E075FE3-C2F6-9E48-0681-2CE34C47B1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0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61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hyperlink" Target="http://engineering.utm.my/chemicalenerg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tm.my/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Material Engineering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3DC5878-5D86-E696-3E64-6F479D45980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A19AA3F2-C532-E4B8-C526-7656D5BF59CE}"/>
              </a:ext>
            </a:extLst>
          </p:cNvPr>
          <p:cNvSpPr txBox="1"/>
          <p:nvPr/>
        </p:nvSpPr>
        <p:spPr>
          <a:xfrm>
            <a:off x="980280" y="3806952"/>
            <a:ext cx="1350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63AD6C1-52AD-A996-20B8-C6429DAAE760}"/>
              </a:ext>
            </a:extLst>
          </p:cNvPr>
          <p:cNvSpPr txBox="1">
            <a:spLocks/>
          </p:cNvSpPr>
          <p:nvPr/>
        </p:nvSpPr>
        <p:spPr bwMode="auto">
          <a:xfrm>
            <a:off x="-228600" y="6152515"/>
            <a:ext cx="3505200" cy="4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Credits: Dr </a:t>
            </a:r>
            <a:r>
              <a:rPr lang="en-US" sz="1600" dirty="0" err="1"/>
              <a:t>Zulhairun</a:t>
            </a:r>
            <a:r>
              <a:rPr lang="en-US" sz="1600" dirty="0"/>
              <a:t> Abdul Karim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887413" y="1331913"/>
            <a:ext cx="7178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Determine the Miller indices of directions </a:t>
            </a:r>
            <a:r>
              <a:rPr lang="en-US" altLang="en-US" sz="2000" b="0" i="1"/>
              <a:t>A</a:t>
            </a:r>
            <a:r>
              <a:rPr lang="en-US" altLang="en-US" sz="2000" b="0"/>
              <a:t>, </a:t>
            </a:r>
            <a:r>
              <a:rPr lang="en-US" altLang="en-US" sz="2000" b="0" i="1"/>
              <a:t>B</a:t>
            </a:r>
            <a:r>
              <a:rPr lang="en-US" altLang="en-US" sz="2000" b="0"/>
              <a:t>, and </a:t>
            </a:r>
            <a:r>
              <a:rPr lang="en-US" altLang="en-US" sz="2000" b="0" i="1"/>
              <a:t>C</a:t>
            </a:r>
            <a:r>
              <a:rPr lang="en-US" altLang="en-US" sz="2000" b="0"/>
              <a:t> in Figure 3.19.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614362" y="561339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3.7   Determining Miller Indices of Directions</a:t>
            </a:r>
          </a:p>
        </p:txBody>
      </p:sp>
      <p:grpSp>
        <p:nvGrpSpPr>
          <p:cNvPr id="76804" name="Group 4"/>
          <p:cNvGrpSpPr>
            <a:grpSpLocks/>
          </p:cNvGrpSpPr>
          <p:nvPr/>
        </p:nvGrpSpPr>
        <p:grpSpPr bwMode="auto">
          <a:xfrm>
            <a:off x="1000125" y="2030413"/>
            <a:ext cx="3719513" cy="4173537"/>
            <a:chOff x="276" y="480"/>
            <a:chExt cx="3110" cy="3602"/>
          </a:xfrm>
        </p:grpSpPr>
        <p:pic>
          <p:nvPicPr>
            <p:cNvPr id="76805" name="Picture 5" descr="fig 03_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" y="480"/>
              <a:ext cx="3110" cy="3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806" name="Text Box 6"/>
            <p:cNvSpPr txBox="1">
              <a:spLocks noChangeArrowheads="1"/>
            </p:cNvSpPr>
            <p:nvPr/>
          </p:nvSpPr>
          <p:spPr bwMode="auto">
            <a:xfrm>
              <a:off x="288" y="3792"/>
              <a:ext cx="1633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751388" y="3124200"/>
            <a:ext cx="43926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3.19  Crystallographic directions and coordinates (for Example 3.7).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81025" y="473075"/>
            <a:ext cx="711835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>
                <a:solidFill>
                  <a:schemeClr val="accent2"/>
                </a:solidFill>
              </a:rPr>
              <a:t>Example 3.7 SOLUTION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A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1, 0, 0, and 0,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1, 0, 0, -0, 0, 0 = 1,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No fractions to clear or integers to reduce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4. [100]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B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1, 1, 1 and 0,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1, 1, 1, -0, 0, 0 = 1, 1, 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No fractions to clear or integers to reduce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4. [111]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C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0, 0, 1 and 1/2, 1,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0, 0, 1 -1/2, 1, 0 = -1/2, -1, 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2(-1/2, -1, 1)  = -1, -2, 2</a:t>
            </a:r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639763" y="5508625"/>
          <a:ext cx="1270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3920" imgH="228600" progId="Equation.3">
                  <p:embed/>
                </p:oleObj>
              </mc:Choice>
              <mc:Fallback>
                <p:oleObj name="Equation" r:id="rId2" imgW="583920" imgH="228600" progId="Equation.3">
                  <p:embed/>
                  <p:pic>
                    <p:nvPicPr>
                      <p:cNvPr id="184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5508625"/>
                        <a:ext cx="1270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600075" y="1258888"/>
            <a:ext cx="7924800" cy="4329112"/>
            <a:chOff x="384" y="288"/>
            <a:chExt cx="4992" cy="2727"/>
          </a:xfrm>
        </p:grpSpPr>
        <p:pic>
          <p:nvPicPr>
            <p:cNvPr id="19458" name="Picture 2" descr="fig 03_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288"/>
              <a:ext cx="4992" cy="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3744" y="2880"/>
              <a:ext cx="16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11188" y="5518150"/>
            <a:ext cx="7932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Figure 3.20  Equivalency of crystallographic directions of a form in cubic systems.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1297A9-D9BA-4F9D-B981-CB1CC5A8D384}"/>
              </a:ext>
            </a:extLst>
          </p:cNvPr>
          <p:cNvSpPr txBox="1"/>
          <p:nvPr/>
        </p:nvSpPr>
        <p:spPr>
          <a:xfrm>
            <a:off x="838200" y="657241"/>
            <a:ext cx="7086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/>
              <a:t>Equivalency of crystallographic directions </a:t>
            </a:r>
            <a:endParaRPr lang="en-MY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043113"/>
            <a:ext cx="66294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EDC95-DB3B-46FB-80B8-A222B7F6CC55}"/>
              </a:ext>
            </a:extLst>
          </p:cNvPr>
          <p:cNvSpPr txBox="1"/>
          <p:nvPr/>
        </p:nvSpPr>
        <p:spPr>
          <a:xfrm>
            <a:off x="838200" y="657241"/>
            <a:ext cx="7086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/>
              <a:t>Equivalency of crystallographic directions </a:t>
            </a:r>
            <a:endParaRPr lang="en-MY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2263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 </a:t>
            </a:r>
            <a:r>
              <a:rPr sz="1600" b="1" spc="-10" dirty="0">
                <a:latin typeface="Arial"/>
                <a:cs typeface="Arial"/>
              </a:rPr>
              <a:t>PLANES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5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MILLER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refer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lattice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C00000"/>
              </a:buClr>
              <a:buFont typeface="Wingdings"/>
              <a:buChar char=""/>
            </a:pPr>
            <a:endParaRPr sz="1700">
              <a:latin typeface="Microsoft Sans Serif"/>
              <a:cs typeface="Microsoft Sans Serif"/>
            </a:endParaRPr>
          </a:p>
          <a:p>
            <a:pPr marL="297815" marR="22860" indent="-285750">
              <a:lnSpc>
                <a:spcPct val="994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reciprocals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fractional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intercepts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fractions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cleared)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 </a:t>
            </a:r>
            <a:r>
              <a:rPr sz="1600" dirty="0">
                <a:latin typeface="Microsoft Sans Serif"/>
                <a:cs typeface="Microsoft Sans Serif"/>
              </a:rPr>
              <a:t> 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makes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x,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60" dirty="0">
                <a:latin typeface="Microsoft Sans Serif"/>
                <a:cs typeface="Microsoft Sans Serif"/>
              </a:rPr>
              <a:t>y,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axes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three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nonparallel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edges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262" y="3931548"/>
            <a:ext cx="4678587" cy="262433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74750" y="5383276"/>
            <a:ext cx="3709035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8450" marR="5080" indent="-285750">
              <a:lnSpc>
                <a:spcPts val="1900"/>
              </a:lnSpc>
              <a:spcBef>
                <a:spcPts val="180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NOTE: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perpendicular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same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miller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42" y="0"/>
            <a:ext cx="900931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4556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PROCEDURE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TO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FIND MILLER INDICES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0129" y="1929173"/>
            <a:ext cx="5693624" cy="44907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1026"/>
          <p:cNvSpPr txBox="1">
            <a:spLocks noChangeArrowheads="1"/>
          </p:cNvSpPr>
          <p:nvPr/>
        </p:nvSpPr>
        <p:spPr bwMode="auto">
          <a:xfrm>
            <a:off x="354013" y="1722438"/>
            <a:ext cx="8399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Determine the Miller indices of planes </a:t>
            </a:r>
            <a:r>
              <a:rPr lang="en-US" altLang="en-US" sz="2000" b="0" i="1"/>
              <a:t>A</a:t>
            </a:r>
            <a:r>
              <a:rPr lang="en-US" altLang="en-US" sz="2000" b="0"/>
              <a:t>, </a:t>
            </a:r>
            <a:r>
              <a:rPr lang="en-US" altLang="en-US" sz="2000" b="0" i="1"/>
              <a:t>B</a:t>
            </a:r>
            <a:r>
              <a:rPr lang="en-US" altLang="en-US" sz="2000" b="0"/>
              <a:t>, and </a:t>
            </a:r>
            <a:r>
              <a:rPr lang="en-US" altLang="en-US" sz="2000" b="0" i="1"/>
              <a:t>C</a:t>
            </a:r>
            <a:r>
              <a:rPr lang="en-US" altLang="en-US" sz="2000" b="0"/>
              <a:t> in Figure 3.22.</a:t>
            </a:r>
          </a:p>
        </p:txBody>
      </p:sp>
      <p:sp>
        <p:nvSpPr>
          <p:cNvPr id="78851" name="Text Box 1027"/>
          <p:cNvSpPr txBox="1">
            <a:spLocks noChangeArrowheads="1"/>
          </p:cNvSpPr>
          <p:nvPr/>
        </p:nvSpPr>
        <p:spPr bwMode="auto">
          <a:xfrm>
            <a:off x="509836" y="576591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3.8  Determining Miller Indices of Planes</a:t>
            </a:r>
          </a:p>
        </p:txBody>
      </p:sp>
      <p:grpSp>
        <p:nvGrpSpPr>
          <p:cNvPr id="78852" name="Group 1028"/>
          <p:cNvGrpSpPr>
            <a:grpSpLocks/>
          </p:cNvGrpSpPr>
          <p:nvPr/>
        </p:nvGrpSpPr>
        <p:grpSpPr bwMode="auto">
          <a:xfrm>
            <a:off x="457200" y="2509838"/>
            <a:ext cx="5053013" cy="3654425"/>
            <a:chOff x="624" y="157"/>
            <a:chExt cx="4512" cy="3264"/>
          </a:xfrm>
        </p:grpSpPr>
        <p:pic>
          <p:nvPicPr>
            <p:cNvPr id="78853" name="Picture 1029" descr="fig 03_2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57"/>
              <a:ext cx="4512" cy="2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854" name="Text Box 1030"/>
            <p:cNvSpPr txBox="1">
              <a:spLocks noChangeArrowheads="1"/>
            </p:cNvSpPr>
            <p:nvPr/>
          </p:nvSpPr>
          <p:spPr bwMode="auto">
            <a:xfrm>
              <a:off x="671" y="3120"/>
              <a:ext cx="1634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78855" name="Text Box 1031"/>
          <p:cNvSpPr txBox="1">
            <a:spLocks noChangeArrowheads="1"/>
          </p:cNvSpPr>
          <p:nvPr/>
        </p:nvSpPr>
        <p:spPr bwMode="auto">
          <a:xfrm>
            <a:off x="5694363" y="3308350"/>
            <a:ext cx="32210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3.22  Crystallographic planes and intercepts (for Example 3.8)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8" name="Group 14"/>
          <p:cNvGrpSpPr>
            <a:grpSpLocks/>
          </p:cNvGrpSpPr>
          <p:nvPr/>
        </p:nvGrpSpPr>
        <p:grpSpPr bwMode="auto">
          <a:xfrm>
            <a:off x="762000" y="0"/>
            <a:ext cx="7399338" cy="6200775"/>
            <a:chOff x="480" y="0"/>
            <a:chExt cx="4661" cy="3906"/>
          </a:xfrm>
        </p:grpSpPr>
        <p:grpSp>
          <p:nvGrpSpPr>
            <p:cNvPr id="21513" name="Group 9"/>
            <p:cNvGrpSpPr>
              <a:grpSpLocks/>
            </p:cNvGrpSpPr>
            <p:nvPr/>
          </p:nvGrpSpPr>
          <p:grpSpPr bwMode="auto">
            <a:xfrm>
              <a:off x="480" y="0"/>
              <a:ext cx="4661" cy="3906"/>
              <a:chOff x="480" y="0"/>
              <a:chExt cx="4661" cy="3906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4661" cy="36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0" dirty="0">
                    <a:solidFill>
                      <a:schemeClr val="accent2"/>
                    </a:solidFill>
                  </a:rPr>
                  <a:t>Example 3.8 SOLUTION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A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1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1,1 /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1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No fractions to clear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4. (111)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B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The plane never intercepts the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axis, so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2, and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=1/2, 1/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Clear fractions: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2,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1/z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4. (210)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C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We must move the origin, since the plane passes through        0, 0, 0. Let’s move the origin one lattice parameter in the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-direction. Then,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   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-1, and z =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0,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1/z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No fractions to clear.</a:t>
                </a:r>
              </a:p>
            </p:txBody>
          </p:sp>
          <p:graphicFrame>
            <p:nvGraphicFramePr>
              <p:cNvPr id="21512" name="Object 8"/>
              <p:cNvGraphicFramePr>
                <a:graphicFrameLocks noChangeAspect="1"/>
              </p:cNvGraphicFramePr>
              <p:nvPr/>
            </p:nvGraphicFramePr>
            <p:xfrm>
              <a:off x="518" y="3635"/>
              <a:ext cx="645" cy="2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545760" imgH="228600" progId="Equation.3">
                      <p:embed/>
                    </p:oleObj>
                  </mc:Choice>
                  <mc:Fallback>
                    <p:oleObj name="Equation" r:id="rId2" imgW="545760" imgH="228600" progId="Equation.3">
                      <p:embed/>
                      <p:pic>
                        <p:nvPicPr>
                          <p:cNvPr id="2151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" y="3635"/>
                            <a:ext cx="645" cy="2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1515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6125222"/>
                </p:ext>
              </p:extLst>
            </p:nvPr>
          </p:nvGraphicFramePr>
          <p:xfrm>
            <a:off x="4176" y="1440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52280" imgH="126720" progId="Equation.3">
                    <p:embed/>
                  </p:oleObj>
                </mc:Choice>
                <mc:Fallback>
                  <p:oleObj name="Equation" r:id="rId4" imgW="152280" imgH="126720" progId="Equation.3">
                    <p:embed/>
                    <p:pic>
                      <p:nvPicPr>
                        <p:cNvPr id="2151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1440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7004291"/>
                </p:ext>
              </p:extLst>
            </p:nvPr>
          </p:nvGraphicFramePr>
          <p:xfrm>
            <a:off x="939" y="2882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52280" imgH="126720" progId="Equation.3">
                    <p:embed/>
                  </p:oleObj>
                </mc:Choice>
                <mc:Fallback>
                  <p:oleObj name="Equation" r:id="rId6" imgW="152280" imgH="126720" progId="Equation.3">
                    <p:embed/>
                    <p:pic>
                      <p:nvPicPr>
                        <p:cNvPr id="2151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9" y="2882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7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43735927"/>
                </p:ext>
              </p:extLst>
            </p:nvPr>
          </p:nvGraphicFramePr>
          <p:xfrm>
            <a:off x="4385" y="2784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52280" imgH="126720" progId="Equation.3">
                    <p:embed/>
                  </p:oleObj>
                </mc:Choice>
                <mc:Fallback>
                  <p:oleObj name="Equation" r:id="rId8" imgW="152280" imgH="126720" progId="Equation.3">
                    <p:embed/>
                    <p:pic>
                      <p:nvPicPr>
                        <p:cNvPr id="21517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5" y="2784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4146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ts val="2125"/>
              </a:lnSpc>
            </a:pP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0</a:t>
            </a:r>
            <a:r>
              <a:rPr sz="1800" u="heavy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1</a:t>
            </a:r>
            <a:r>
              <a:rPr sz="1800" spc="50" dirty="0">
                <a:latin typeface="Trebuchet MS"/>
                <a:cs typeface="Trebuchet MS"/>
              </a:rPr>
              <a:t>2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44145" algn="r">
              <a:lnSpc>
                <a:spcPts val="2125"/>
              </a:lnSpc>
            </a:pPr>
            <a:r>
              <a:rPr sz="1800" spc="-30" dirty="0">
                <a:latin typeface="Trebuchet MS"/>
                <a:cs typeface="Trebuchet MS"/>
              </a:rPr>
              <a:t>(</a:t>
            </a:r>
            <a:r>
              <a:rPr sz="1800" spc="-45" dirty="0">
                <a:latin typeface="Trebuchet MS"/>
                <a:cs typeface="Trebuchet MS"/>
              </a:rPr>
              <a:t>b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3</a:t>
            </a:r>
            <a:r>
              <a:rPr sz="1800" spc="50" dirty="0">
                <a:latin typeface="Trebuchet MS"/>
                <a:cs typeface="Trebuchet MS"/>
              </a:rPr>
              <a:t>13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56845" algn="r">
              <a:lnSpc>
                <a:spcPts val="2135"/>
              </a:lnSpc>
              <a:spcBef>
                <a:spcPts val="50"/>
              </a:spcBef>
            </a:pPr>
            <a:r>
              <a:rPr sz="1800" spc="-65" dirty="0">
                <a:latin typeface="Trebuchet MS"/>
                <a:cs typeface="Trebuchet MS"/>
              </a:rPr>
              <a:t>(</a:t>
            </a:r>
            <a:r>
              <a:rPr sz="1800" spc="-30" dirty="0">
                <a:latin typeface="Trebuchet MS"/>
                <a:cs typeface="Trebuchet MS"/>
              </a:rPr>
              <a:t>c)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(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u="heavy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0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61290" algn="r">
              <a:lnSpc>
                <a:spcPts val="2135"/>
              </a:lnSpc>
            </a:pPr>
            <a:r>
              <a:rPr sz="1800" spc="-30" dirty="0">
                <a:latin typeface="Trebuchet MS"/>
                <a:cs typeface="Trebuchet MS"/>
              </a:rPr>
              <a:t>(</a:t>
            </a:r>
            <a:r>
              <a:rPr sz="1800" spc="-45" dirty="0">
                <a:latin typeface="Trebuchet MS"/>
                <a:cs typeface="Trebuchet MS"/>
              </a:rPr>
              <a:t>d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2</a:t>
            </a:r>
            <a:r>
              <a:rPr sz="1800" spc="-80" dirty="0">
                <a:latin typeface="Trebuchet MS"/>
                <a:cs typeface="Trebuchet MS"/>
              </a:rPr>
              <a:t>1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L="5588635">
              <a:lnSpc>
                <a:spcPct val="100000"/>
              </a:lnSpc>
              <a:spcBef>
                <a:spcPts val="25"/>
              </a:spcBef>
            </a:pPr>
            <a:r>
              <a:rPr sz="1800" spc="-20" dirty="0">
                <a:latin typeface="Trebuchet MS"/>
                <a:cs typeface="Trebuchet MS"/>
              </a:rPr>
              <a:t>(</a:t>
            </a:r>
            <a:r>
              <a:rPr sz="1800" spc="-35" dirty="0">
                <a:latin typeface="Trebuchet MS"/>
                <a:cs typeface="Trebuchet MS"/>
              </a:rPr>
              <a:t>e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2</a:t>
            </a:r>
            <a:r>
              <a:rPr sz="1800" spc="50" dirty="0">
                <a:latin typeface="Trebuchet MS"/>
                <a:cs typeface="Trebuchet MS"/>
              </a:rPr>
              <a:t>21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L="5588635">
              <a:lnSpc>
                <a:spcPct val="100000"/>
              </a:lnSpc>
              <a:spcBef>
                <a:spcPts val="45"/>
              </a:spcBef>
            </a:pPr>
            <a:r>
              <a:rPr sz="1800" spc="-114" dirty="0">
                <a:latin typeface="Trebuchet MS"/>
                <a:cs typeface="Trebuchet MS"/>
              </a:rPr>
              <a:t>(</a:t>
            </a:r>
            <a:r>
              <a:rPr sz="1800" spc="-120" dirty="0">
                <a:latin typeface="Trebuchet MS"/>
                <a:cs typeface="Trebuchet MS"/>
              </a:rPr>
              <a:t>f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6</a:t>
            </a:r>
            <a:r>
              <a:rPr sz="1800" spc="50" dirty="0">
                <a:latin typeface="Trebuchet MS"/>
                <a:cs typeface="Trebuchet MS"/>
              </a:rPr>
              <a:t>32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rebuchet MS"/>
              <a:cs typeface="Trebuchet MS"/>
            </a:endParaRPr>
          </a:p>
          <a:p>
            <a:pPr marL="5532120">
              <a:lnSpc>
                <a:spcPct val="100000"/>
              </a:lnSpc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50">
              <a:latin typeface="Trebuchet MS"/>
              <a:cs typeface="Trebuchet MS"/>
            </a:endParaRPr>
          </a:p>
          <a:p>
            <a:pPr marL="1549400">
              <a:lnSpc>
                <a:spcPct val="100000"/>
              </a:lnSpc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84888" y="3185320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177" y="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E46720B4-0C83-A406-C14D-9300F9603B63}"/>
              </a:ext>
            </a:extLst>
          </p:cNvPr>
          <p:cNvSpPr txBox="1"/>
          <p:nvPr/>
        </p:nvSpPr>
        <p:spPr>
          <a:xfrm>
            <a:off x="1676400" y="3048952"/>
            <a:ext cx="6170295" cy="11312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CHAPTER	3		– </a:t>
            </a:r>
          </a:p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STRUCTURES OF METALS</a:t>
            </a:r>
          </a:p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PART II </a:t>
            </a:r>
          </a:p>
        </p:txBody>
      </p:sp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147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ct val="100000"/>
              </a:lnSpc>
            </a:pPr>
            <a:r>
              <a:rPr sz="1800" spc="-25" dirty="0">
                <a:latin typeface="Trebuchet MS"/>
                <a:cs typeface="Trebuchet MS"/>
              </a:rPr>
              <a:t>(a)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(012)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687863" y="3471636"/>
            <a:ext cx="2543810" cy="2070100"/>
            <a:chOff x="2687863" y="3471636"/>
            <a:chExt cx="2543810" cy="2070100"/>
          </a:xfrm>
        </p:grpSpPr>
        <p:sp>
          <p:nvSpPr>
            <p:cNvPr id="13" name="object 13"/>
            <p:cNvSpPr/>
            <p:nvPr/>
          </p:nvSpPr>
          <p:spPr>
            <a:xfrm>
              <a:off x="2694213" y="3477986"/>
              <a:ext cx="2531110" cy="2057400"/>
            </a:xfrm>
            <a:custGeom>
              <a:avLst/>
              <a:gdLst/>
              <a:ahLst/>
              <a:cxnLst/>
              <a:rect l="l" t="t" r="r" b="b"/>
              <a:pathLst>
                <a:path w="2531110" h="2057400">
                  <a:moveTo>
                    <a:pt x="979714" y="0"/>
                  </a:moveTo>
                  <a:lnTo>
                    <a:pt x="0" y="783770"/>
                  </a:lnTo>
                  <a:lnTo>
                    <a:pt x="1583872" y="2057400"/>
                  </a:lnTo>
                  <a:lnTo>
                    <a:pt x="2530929" y="1224641"/>
                  </a:lnTo>
                  <a:lnTo>
                    <a:pt x="979714" y="0"/>
                  </a:lnTo>
                  <a:close/>
                </a:path>
              </a:pathLst>
            </a:custGeom>
            <a:solidFill>
              <a:srgbClr val="4472C4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4213" y="3477986"/>
              <a:ext cx="2531110" cy="2057400"/>
            </a:xfrm>
            <a:custGeom>
              <a:avLst/>
              <a:gdLst/>
              <a:ahLst/>
              <a:cxnLst/>
              <a:rect l="l" t="t" r="r" b="b"/>
              <a:pathLst>
                <a:path w="2531110" h="2057400">
                  <a:moveTo>
                    <a:pt x="2530929" y="1224643"/>
                  </a:moveTo>
                  <a:lnTo>
                    <a:pt x="979715" y="0"/>
                  </a:lnTo>
                  <a:lnTo>
                    <a:pt x="0" y="783771"/>
                  </a:lnTo>
                  <a:lnTo>
                    <a:pt x="1583872" y="2057400"/>
                  </a:lnTo>
                  <a:lnTo>
                    <a:pt x="2530929" y="1224643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174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ct val="100000"/>
              </a:lnSpc>
            </a:pPr>
            <a:r>
              <a:rPr sz="1800" spc="-45" dirty="0">
                <a:latin typeface="Trebuchet MS"/>
                <a:cs typeface="Trebuchet MS"/>
              </a:rPr>
              <a:t>(b)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(313)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65045" y="2915851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177" y="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667578" y="4173763"/>
            <a:ext cx="1564005" cy="829310"/>
            <a:chOff x="3667578" y="4173763"/>
            <a:chExt cx="1564005" cy="829310"/>
          </a:xfrm>
        </p:grpSpPr>
        <p:sp>
          <p:nvSpPr>
            <p:cNvPr id="14" name="object 14"/>
            <p:cNvSpPr/>
            <p:nvPr/>
          </p:nvSpPr>
          <p:spPr>
            <a:xfrm>
              <a:off x="3673928" y="4180113"/>
              <a:ext cx="1551305" cy="816610"/>
            </a:xfrm>
            <a:custGeom>
              <a:avLst/>
              <a:gdLst/>
              <a:ahLst/>
              <a:cxnLst/>
              <a:rect l="l" t="t" r="r" b="b"/>
              <a:pathLst>
                <a:path w="1551304" h="816610">
                  <a:moveTo>
                    <a:pt x="1551214" y="0"/>
                  </a:moveTo>
                  <a:lnTo>
                    <a:pt x="0" y="97972"/>
                  </a:lnTo>
                  <a:lnTo>
                    <a:pt x="1240971" y="816429"/>
                  </a:lnTo>
                  <a:lnTo>
                    <a:pt x="1551214" y="0"/>
                  </a:lnTo>
                  <a:close/>
                </a:path>
              </a:pathLst>
            </a:custGeom>
            <a:solidFill>
              <a:srgbClr val="4472C4">
                <a:alpha val="521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73928" y="4180113"/>
              <a:ext cx="1551305" cy="816610"/>
            </a:xfrm>
            <a:custGeom>
              <a:avLst/>
              <a:gdLst/>
              <a:ahLst/>
              <a:cxnLst/>
              <a:rect l="l" t="t" r="r" b="b"/>
              <a:pathLst>
                <a:path w="1551304" h="816610">
                  <a:moveTo>
                    <a:pt x="1551214" y="0"/>
                  </a:moveTo>
                  <a:lnTo>
                    <a:pt x="1240971" y="816429"/>
                  </a:lnTo>
                  <a:lnTo>
                    <a:pt x="0" y="97972"/>
                  </a:lnTo>
                  <a:lnTo>
                    <a:pt x="1551214" y="0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1719263"/>
            <a:ext cx="5068888" cy="285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760413" y="420512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3.10  Drawing Direction and Plane</a:t>
            </a:r>
          </a:p>
        </p:txBody>
      </p:sp>
      <p:grpSp>
        <p:nvGrpSpPr>
          <p:cNvPr id="82966" name="Group 22"/>
          <p:cNvGrpSpPr>
            <a:grpSpLocks/>
          </p:cNvGrpSpPr>
          <p:nvPr/>
        </p:nvGrpSpPr>
        <p:grpSpPr bwMode="auto">
          <a:xfrm>
            <a:off x="869950" y="1247775"/>
            <a:ext cx="7805738" cy="706438"/>
            <a:chOff x="548" y="786"/>
            <a:chExt cx="4917" cy="445"/>
          </a:xfrm>
        </p:grpSpPr>
        <p:sp>
          <p:nvSpPr>
            <p:cNvPr id="82946" name="Text Box 2"/>
            <p:cNvSpPr txBox="1">
              <a:spLocks noChangeArrowheads="1"/>
            </p:cNvSpPr>
            <p:nvPr/>
          </p:nvSpPr>
          <p:spPr bwMode="auto">
            <a:xfrm>
              <a:off x="548" y="789"/>
              <a:ext cx="491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0"/>
                <a:t>Draw (a) the          direction and (b) the          plane in a cubic unit cell.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952" name="Object 8"/>
                <p:cNvSpPr txBox="1"/>
                <p:nvPr/>
              </p:nvSpPr>
              <p:spPr bwMode="auto">
                <a:xfrm>
                  <a:off x="1361" y="786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/>
                </a:p>
              </p:txBody>
            </p:sp>
          </mc:Choice>
          <mc:Fallback xmlns="">
            <p:sp>
              <p:nvSpPr>
                <p:cNvPr id="82952" name="Object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61" y="786"/>
                  <a:ext cx="504" cy="288"/>
                </a:xfrm>
                <a:prstGeom prst="rect">
                  <a:avLst/>
                </a:prstGeom>
                <a:blipFill>
                  <a:blip r:embed="rId2"/>
                  <a:stretch>
                    <a:fillRect l="-2273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953" name="Object 9"/>
                <p:cNvSpPr txBox="1"/>
                <p:nvPr/>
              </p:nvSpPr>
              <p:spPr bwMode="auto">
                <a:xfrm>
                  <a:off x="3007" y="813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 dirty="0"/>
                </a:p>
              </p:txBody>
            </p:sp>
          </mc:Choice>
          <mc:Fallback xmlns="">
            <p:sp>
              <p:nvSpPr>
                <p:cNvPr id="82953" name="Object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07" y="813"/>
                  <a:ext cx="504" cy="288"/>
                </a:xfrm>
                <a:prstGeom prst="rect">
                  <a:avLst/>
                </a:prstGeom>
                <a:blipFill>
                  <a:blip r:embed="rId3"/>
                  <a:stretch>
                    <a:fillRect l="-2290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961" name="Group 17"/>
          <p:cNvGrpSpPr>
            <a:grpSpLocks/>
          </p:cNvGrpSpPr>
          <p:nvPr/>
        </p:nvGrpSpPr>
        <p:grpSpPr bwMode="auto">
          <a:xfrm>
            <a:off x="793750" y="2301875"/>
            <a:ext cx="6115050" cy="3902075"/>
            <a:chOff x="528" y="426"/>
            <a:chExt cx="4704" cy="3053"/>
          </a:xfrm>
        </p:grpSpPr>
        <p:pic>
          <p:nvPicPr>
            <p:cNvPr id="82962" name="Picture 18" descr="fig 03_2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426"/>
              <a:ext cx="4704" cy="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63" name="Text Box 19"/>
            <p:cNvSpPr txBox="1">
              <a:spLocks noChangeArrowheads="1"/>
            </p:cNvSpPr>
            <p:nvPr/>
          </p:nvSpPr>
          <p:spPr bwMode="auto">
            <a:xfrm>
              <a:off x="3552" y="3216"/>
              <a:ext cx="1631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82964" name="Text Box 20"/>
          <p:cNvSpPr txBox="1">
            <a:spLocks noChangeArrowheads="1"/>
          </p:cNvSpPr>
          <p:nvPr/>
        </p:nvSpPr>
        <p:spPr bwMode="auto">
          <a:xfrm>
            <a:off x="7019925" y="3049588"/>
            <a:ext cx="21240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3.24  Construction of a (a) direction and (b) plane within a unit cell (for Example 3.10)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25" name="Group 9"/>
          <p:cNvGrpSpPr>
            <a:grpSpLocks/>
          </p:cNvGrpSpPr>
          <p:nvPr/>
        </p:nvGrpSpPr>
        <p:grpSpPr bwMode="auto">
          <a:xfrm>
            <a:off x="585788" y="412750"/>
            <a:ext cx="7534275" cy="5273675"/>
            <a:chOff x="374" y="100"/>
            <a:chExt cx="4746" cy="3322"/>
          </a:xfrm>
        </p:grpSpPr>
        <p:sp>
          <p:nvSpPr>
            <p:cNvPr id="111618" name="Rectangle 2"/>
            <p:cNvSpPr>
              <a:spLocks noChangeArrowheads="1"/>
            </p:cNvSpPr>
            <p:nvPr/>
          </p:nvSpPr>
          <p:spPr bwMode="auto">
            <a:xfrm>
              <a:off x="374" y="100"/>
              <a:ext cx="4746" cy="3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0">
                  <a:solidFill>
                    <a:schemeClr val="accent2"/>
                  </a:solidFill>
                </a:rPr>
                <a:t>Example 3.10 SOLUTION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a. Because we know that we will need to move in the negative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-direction, let’s locate the origin at 0, +1, 0. The ‘‘tail’’ of the direction will be located at this new origin. A second point on the direction can be determined by moving +1 in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-direction, 2 in the y-direction, and +1 in the z direction [Figure 3.24(a)].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b. To draw in the          plane, first take reciprocals of the indices to obtain the intercepts, that is: 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en-US" sz="2000" b="0" i="1"/>
                <a:t>x</a:t>
              </a:r>
              <a:r>
                <a:rPr lang="en-US" altLang="en-US" sz="2000" b="0"/>
                <a:t> = 1/-2 = -1/2 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 = 1/1 = 1  </a:t>
              </a:r>
              <a:r>
                <a:rPr lang="en-US" altLang="en-US" sz="2000" b="0" i="1"/>
                <a:t>z</a:t>
              </a:r>
              <a:r>
                <a:rPr lang="en-US" altLang="en-US" sz="2000" b="0"/>
                <a:t> = 1/0 =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Since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-intercept is in a negative direction, and we wish to draw the plane within the unit cell, let’s move the origin +1 in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-direction to 1, 0, 0. Then we can locate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-intercept at 1/2 and the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-intercept at +1. The plane will be parallel to the </a:t>
              </a:r>
              <a:r>
                <a:rPr lang="en-US" altLang="en-US" sz="2000" b="0" i="1"/>
                <a:t>z</a:t>
              </a:r>
              <a:r>
                <a:rPr lang="en-US" altLang="en-US" sz="2000" b="0"/>
                <a:t>-axis [Figure 3.24(b)].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623" name="Object 7"/>
                <p:cNvSpPr txBox="1"/>
                <p:nvPr/>
              </p:nvSpPr>
              <p:spPr bwMode="auto">
                <a:xfrm>
                  <a:off x="1493" y="1473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 dirty="0"/>
                </a:p>
              </p:txBody>
            </p:sp>
          </mc:Choice>
          <mc:Fallback xmlns="">
            <p:sp>
              <p:nvSpPr>
                <p:cNvPr id="111623" name="Object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93" y="1473"/>
                  <a:ext cx="504" cy="288"/>
                </a:xfrm>
                <a:prstGeom prst="rect">
                  <a:avLst/>
                </a:prstGeom>
                <a:blipFill>
                  <a:blip r:embed="rId2"/>
                  <a:stretch>
                    <a:fillRect l="-3053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11624" name="Object 8"/>
                <p:cNvGraphicFramePr>
                  <a:graphicFrameLocks noChangeAspect="1"/>
                </p:cNvGraphicFramePr>
                <p:nvPr/>
              </p:nvGraphicFramePr>
              <p:xfrm>
                <a:off x="4410" y="2158"/>
                <a:ext cx="203" cy="16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3" imgW="152280" imgH="126720" progId="Equation.3">
                        <p:embed/>
                      </p:oleObj>
                    </mc:Choice>
                    <mc:Fallback>
                      <p:oleObj name="Equation" r:id="rId3" imgW="152280" imgH="126720" progId="Equation.3">
                        <p:embed/>
                        <p:pic>
                          <p:nvPicPr>
                            <p:cNvPr id="111624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0" y="2158"/>
                              <a:ext cx="203" cy="16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11624" name="Object 8"/>
                <p:cNvGraphicFramePr>
                  <a:graphicFrameLocks noChangeAspect="1"/>
                </p:cNvGraphicFramePr>
                <p:nvPr/>
              </p:nvGraphicFramePr>
              <p:xfrm>
                <a:off x="4410" y="2158"/>
                <a:ext cx="203" cy="16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5" imgW="152280" imgH="126720" progId="Equation.3">
                        <p:embed/>
                      </p:oleObj>
                    </mc:Choice>
                    <mc:Fallback>
                      <p:oleObj name="Equation" r:id="rId5" imgW="152280" imgH="126720" progId="Equation.3">
                        <p:embed/>
                        <p:pic>
                          <p:nvPicPr>
                            <p:cNvPr id="111624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0" y="2158"/>
                              <a:ext cx="203" cy="16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510780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3.5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DENSITY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COMPUTATIONS—METALS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knowledge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metallic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permits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computation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theoretical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Verdana"/>
                <a:cs typeface="Verdana"/>
              </a:rPr>
              <a:t>ρ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through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relationship: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821" y="2850573"/>
            <a:ext cx="5182066" cy="221272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931" y="1429003"/>
            <a:ext cx="7728584" cy="269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3.5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DENSITY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COMPUTATIONS—METALS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311150" marR="177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310515" algn="l"/>
                <a:tab pos="3111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Copper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radius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0.128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weight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63.5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g/mol.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Compute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theoretical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density.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Microsoft Sans Serif"/>
              <a:cs typeface="Microsoft Sans Serif"/>
            </a:endParaRPr>
          </a:p>
          <a:p>
            <a:pPr marL="311785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Solution: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Arial"/>
              <a:cs typeface="Arial"/>
            </a:endParaRPr>
          </a:p>
          <a:p>
            <a:pPr marL="311785" marR="292735">
              <a:lnSpc>
                <a:spcPct val="101899"/>
              </a:lnSpc>
            </a:pPr>
            <a:r>
              <a:rPr sz="1600" spc="-10" dirty="0">
                <a:latin typeface="Microsoft Sans Serif"/>
                <a:cs typeface="Microsoft Sans Serif"/>
              </a:rPr>
              <a:t>Since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FCC,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4.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Furthermore,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weight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given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63.5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g/mol.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volume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V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16R</a:t>
            </a:r>
            <a:r>
              <a:rPr sz="1650" spc="-44" baseline="25252" dirty="0">
                <a:latin typeface="Verdana"/>
                <a:cs typeface="Verdana"/>
              </a:rPr>
              <a:t>3</a:t>
            </a:r>
            <a:r>
              <a:rPr sz="1650" spc="52" baseline="25252" dirty="0">
                <a:latin typeface="Verdana"/>
                <a:cs typeface="Verdana"/>
              </a:rPr>
              <a:t> </a:t>
            </a:r>
            <a:r>
              <a:rPr sz="1600" spc="-95" dirty="0">
                <a:latin typeface="Microsoft Sans Serif"/>
                <a:cs typeface="Microsoft Sans Serif"/>
              </a:rPr>
              <a:t>2</a:t>
            </a:r>
            <a:r>
              <a:rPr sz="1650" spc="-142" baseline="25252" dirty="0">
                <a:latin typeface="Verdana"/>
                <a:cs typeface="Verdana"/>
              </a:rPr>
              <a:t>½</a:t>
            </a:r>
            <a:r>
              <a:rPr sz="1650" spc="284" baseline="25252" dirty="0">
                <a:latin typeface="Verdana"/>
                <a:cs typeface="Verdana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where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radius,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0.128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9709" y="4470400"/>
            <a:ext cx="5630334" cy="177007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440930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3.15  LINEAR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PLANAR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ATOMIC</a:t>
            </a:r>
            <a:r>
              <a:rPr sz="1800" b="1" spc="-5" dirty="0">
                <a:latin typeface="Arial"/>
                <a:cs typeface="Arial"/>
              </a:rPr>
              <a:t> DENSITY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Linear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density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(LD)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defined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length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whose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lie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specific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direction;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231" y="3423411"/>
            <a:ext cx="774827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indent="-285750">
              <a:lnSpc>
                <a:spcPts val="191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Where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units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linear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reciprocal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length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nm</a:t>
            </a:r>
            <a:r>
              <a:rPr sz="1650" spc="-120" baseline="25252" dirty="0">
                <a:latin typeface="Verdana"/>
                <a:cs typeface="Verdana"/>
              </a:rPr>
              <a:t>−1</a:t>
            </a:r>
            <a:r>
              <a:rPr sz="1600" spc="-80" dirty="0">
                <a:latin typeface="Microsoft Sans Serif"/>
                <a:cs typeface="Microsoft Sans Serif"/>
              </a:rPr>
              <a:t>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m</a:t>
            </a:r>
            <a:r>
              <a:rPr sz="1650" spc="-120" baseline="25252" dirty="0">
                <a:latin typeface="Verdana"/>
                <a:cs typeface="Verdana"/>
              </a:rPr>
              <a:t>−1</a:t>
            </a:r>
            <a:r>
              <a:rPr sz="1600" spc="-80" dirty="0"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 marL="323850" marR="43180" indent="-285750">
              <a:lnSpc>
                <a:spcPts val="1900"/>
              </a:lnSpc>
              <a:spcBef>
                <a:spcPts val="65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copper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0.361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[110]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intersects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half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1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full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(equals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diameter).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7143" y="2599419"/>
            <a:ext cx="4802010" cy="71119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5104" y="4328198"/>
            <a:ext cx="6036550" cy="201218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074534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3.15  LINEAR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PLANAR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ATOMIC</a:t>
            </a:r>
            <a:r>
              <a:rPr sz="1800" b="1" spc="-5" dirty="0">
                <a:latin typeface="Arial"/>
                <a:cs typeface="Arial"/>
              </a:rPr>
              <a:t> DENSITY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Planar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density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(PD)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taken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particular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plane;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3186" y="3968198"/>
            <a:ext cx="246145" cy="19556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0231" y="3423411"/>
            <a:ext cx="7712709" cy="77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indent="-285750">
              <a:lnSpc>
                <a:spcPts val="191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units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planar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reciprocal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nm</a:t>
            </a:r>
            <a:r>
              <a:rPr sz="1650" spc="-120" baseline="25252" dirty="0">
                <a:latin typeface="Verdana"/>
                <a:cs typeface="Verdana"/>
              </a:rPr>
              <a:t>−2</a:t>
            </a:r>
            <a:r>
              <a:rPr sz="1600" spc="-80" dirty="0">
                <a:latin typeface="Microsoft Sans Serif"/>
                <a:cs typeface="Microsoft Sans Serif"/>
              </a:rPr>
              <a:t>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m</a:t>
            </a:r>
            <a:r>
              <a:rPr sz="1650" spc="-120" baseline="25252" dirty="0">
                <a:latin typeface="Verdana"/>
                <a:cs typeface="Verdana"/>
              </a:rPr>
              <a:t>−2</a:t>
            </a:r>
            <a:r>
              <a:rPr sz="1600" spc="-80" dirty="0"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 marL="323850" indent="-285750">
              <a:lnSpc>
                <a:spcPts val="1910"/>
              </a:lnSpc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Iron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(BCC,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0.287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(100)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intersects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endParaRPr sz="1600">
              <a:latin typeface="Microsoft Sans Serif"/>
              <a:cs typeface="Microsoft Sans Serif"/>
            </a:endParaRPr>
          </a:p>
          <a:p>
            <a:pPr marL="323850">
              <a:lnSpc>
                <a:spcPct val="100000"/>
              </a:lnSpc>
              <a:spcBef>
                <a:spcPts val="190"/>
              </a:spcBef>
              <a:tabLst>
                <a:tab pos="6652895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(four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70" dirty="0">
                <a:latin typeface="Verdana"/>
                <a:cs typeface="Verdana"/>
              </a:rPr>
              <a:t>¼</a:t>
            </a:r>
            <a:r>
              <a:rPr sz="1600" spc="-105" dirty="0">
                <a:latin typeface="Verdana"/>
                <a:cs typeface="Verdana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full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atoms).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(100)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Cambria Math"/>
                <a:cs typeface="Cambria Math"/>
              </a:rPr>
              <a:t>a	2</a:t>
            </a:r>
            <a:r>
              <a:rPr sz="1600" spc="-2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×</a:t>
            </a:r>
            <a:r>
              <a:rPr sz="1600" spc="-3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𝑎</a:t>
            </a:r>
            <a:r>
              <a:rPr sz="1600" spc="9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=</a:t>
            </a:r>
            <a:endParaRPr sz="1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5981" y="4136644"/>
            <a:ext cx="282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44" baseline="-20833" dirty="0">
                <a:latin typeface="Cambria Math"/>
                <a:cs typeface="Cambria Math"/>
              </a:rPr>
              <a:t>𝑎</a:t>
            </a:r>
            <a:r>
              <a:rPr sz="1200" spc="30" dirty="0">
                <a:latin typeface="Cambria Math"/>
                <a:cs typeface="Cambria Math"/>
              </a:rPr>
              <a:t>2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39390" y="4247598"/>
            <a:ext cx="286385" cy="195580"/>
          </a:xfrm>
          <a:custGeom>
            <a:avLst/>
            <a:gdLst/>
            <a:ahLst/>
            <a:cxnLst/>
            <a:rect l="l" t="t" r="r" b="b"/>
            <a:pathLst>
              <a:path w="286384" h="195579">
                <a:moveTo>
                  <a:pt x="141882" y="0"/>
                </a:moveTo>
                <a:lnTo>
                  <a:pt x="116582" y="0"/>
                </a:lnTo>
                <a:lnTo>
                  <a:pt x="67567" y="169367"/>
                </a:lnTo>
                <a:lnTo>
                  <a:pt x="32543" y="92373"/>
                </a:lnTo>
                <a:lnTo>
                  <a:pt x="0" y="107256"/>
                </a:lnTo>
                <a:lnTo>
                  <a:pt x="3075" y="114697"/>
                </a:lnTo>
                <a:lnTo>
                  <a:pt x="19843" y="107256"/>
                </a:lnTo>
                <a:lnTo>
                  <a:pt x="60920" y="195560"/>
                </a:lnTo>
                <a:lnTo>
                  <a:pt x="70544" y="195560"/>
                </a:lnTo>
                <a:lnTo>
                  <a:pt x="123924" y="13196"/>
                </a:lnTo>
                <a:lnTo>
                  <a:pt x="133941" y="13196"/>
                </a:lnTo>
                <a:lnTo>
                  <a:pt x="133941" y="14406"/>
                </a:lnTo>
                <a:lnTo>
                  <a:pt x="286340" y="14406"/>
                </a:lnTo>
                <a:lnTo>
                  <a:pt x="286340" y="1706"/>
                </a:lnTo>
                <a:lnTo>
                  <a:pt x="141882" y="1706"/>
                </a:lnTo>
                <a:lnTo>
                  <a:pt x="141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56694" y="4209796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mbria Math"/>
                <a:cs typeface="Cambria Math"/>
              </a:rPr>
              <a:t>2</a:t>
            </a:r>
            <a:endParaRPr sz="1600">
              <a:latin typeface="Cambria Math"/>
              <a:cs typeface="Cambria Math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5190" y="2598359"/>
            <a:ext cx="4434650" cy="7217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0138" y="4458635"/>
            <a:ext cx="6012027" cy="19820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2" y="1429003"/>
            <a:ext cx="4846955" cy="4952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LEARNING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OUTCOMES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chapter,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students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able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to: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50">
              <a:latin typeface="Microsoft Sans Serif"/>
              <a:cs typeface="Microsoft Sans Serif"/>
            </a:endParaRPr>
          </a:p>
          <a:p>
            <a:pPr marL="298450" marR="602615" indent="-28575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Describe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crystalline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noncrystalline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(amorphous)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</a:pPr>
            <a:endParaRPr sz="1800">
              <a:latin typeface="Microsoft Sans Serif"/>
              <a:cs typeface="Microsoft Sans Serif"/>
            </a:endParaRPr>
          </a:p>
          <a:p>
            <a:pPr marL="298450" marR="147320" indent="-285750" algn="just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Learn how atoms and </a:t>
            </a:r>
            <a:r>
              <a:rPr sz="1600" spc="-10" dirty="0">
                <a:latin typeface="Microsoft Sans Serif"/>
                <a:cs typeface="Microsoft Sans Serif"/>
              </a:rPr>
              <a:t>ions in solids </a:t>
            </a:r>
            <a:r>
              <a:rPr sz="1600" spc="-5" dirty="0">
                <a:latin typeface="Microsoft Sans Serif"/>
                <a:cs typeface="Microsoft Sans Serif"/>
              </a:rPr>
              <a:t>are arranged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 </a:t>
            </a:r>
            <a:r>
              <a:rPr sz="1600" spc="-5" dirty="0">
                <a:latin typeface="Microsoft Sans Serif"/>
                <a:cs typeface="Microsoft Sans Serif"/>
              </a:rPr>
              <a:t>space and </a:t>
            </a:r>
            <a:r>
              <a:rPr sz="1600" spc="-10" dirty="0">
                <a:latin typeface="Microsoft Sans Serif"/>
                <a:cs typeface="Microsoft Sans Serif"/>
              </a:rPr>
              <a:t>identify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basic building </a:t>
            </a:r>
            <a:r>
              <a:rPr sz="1600" spc="-5" dirty="0">
                <a:latin typeface="Microsoft Sans Serif"/>
                <a:cs typeface="Microsoft Sans Serif"/>
              </a:rPr>
              <a:t>blocks of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solids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</a:pPr>
            <a:endParaRPr sz="1750">
              <a:latin typeface="Microsoft Sans Serif"/>
              <a:cs typeface="Microsoft Sans Serif"/>
            </a:endParaRPr>
          </a:p>
          <a:p>
            <a:pPr marL="298450" marR="125095" indent="-285750" algn="just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Describe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difference </a:t>
            </a:r>
            <a:r>
              <a:rPr sz="1600" spc="-5" dirty="0">
                <a:latin typeface="Microsoft Sans Serif"/>
                <a:cs typeface="Microsoft Sans Serif"/>
              </a:rPr>
              <a:t>between atomic </a:t>
            </a:r>
            <a:r>
              <a:rPr sz="1600" dirty="0">
                <a:latin typeface="Microsoft Sans Serif"/>
                <a:cs typeface="Microsoft Sans Serif"/>
              </a:rPr>
              <a:t>structure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</a:pPr>
            <a:endParaRPr sz="1550">
              <a:latin typeface="Microsoft Sans Serif"/>
              <a:cs typeface="Microsoft Sans Serif"/>
            </a:endParaRPr>
          </a:p>
          <a:p>
            <a:pPr marL="298450" marR="294005" indent="-285750">
              <a:lnSpc>
                <a:spcPct val="101899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Compute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densities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having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body-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centered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(BCC)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face-centered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(FCC)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structures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00000"/>
              </a:buClr>
              <a:buFont typeface="Wingdings"/>
              <a:buChar char=""/>
            </a:pPr>
            <a:endParaRPr sz="1700">
              <a:latin typeface="Microsoft Sans Serif"/>
              <a:cs typeface="Microsoft Sans Serif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Write the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designation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for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atom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position,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Miller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crystals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5074" y="3147429"/>
            <a:ext cx="2784056" cy="292767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471488" y="1882775"/>
            <a:ext cx="76628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Calculate the planar density and planar packing fraction for the (010) and (020) planes in simple cubic polonium, which has a lattice parameter of 0.334 nm.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471488" y="601562"/>
            <a:ext cx="79152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3.9   Calculating the Planar Density and Packing Fraction</a:t>
            </a:r>
          </a:p>
        </p:txBody>
      </p:sp>
      <p:grpSp>
        <p:nvGrpSpPr>
          <p:cNvPr id="80904" name="Group 8"/>
          <p:cNvGrpSpPr>
            <a:grpSpLocks/>
          </p:cNvGrpSpPr>
          <p:nvPr/>
        </p:nvGrpSpPr>
        <p:grpSpPr bwMode="auto">
          <a:xfrm>
            <a:off x="423863" y="3144838"/>
            <a:ext cx="6030912" cy="2720975"/>
            <a:chOff x="192" y="192"/>
            <a:chExt cx="5376" cy="2629"/>
          </a:xfrm>
        </p:grpSpPr>
        <p:pic>
          <p:nvPicPr>
            <p:cNvPr id="80905" name="Picture 9" descr="fig 03_2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5376" cy="2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906" name="Text Box 10"/>
            <p:cNvSpPr txBox="1">
              <a:spLocks noChangeArrowheads="1"/>
            </p:cNvSpPr>
            <p:nvPr/>
          </p:nvSpPr>
          <p:spPr bwMode="auto">
            <a:xfrm>
              <a:off x="3935" y="2496"/>
              <a:ext cx="16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6503988" y="3359150"/>
            <a:ext cx="2640012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3.23  The planer densities of the (010) and (020) planes in SC unit cells are not identical (for Example 3.9).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Rectangle 1032"/>
          <p:cNvSpPr>
            <a:spLocks noChangeArrowheads="1"/>
          </p:cNvSpPr>
          <p:nvPr/>
        </p:nvSpPr>
        <p:spPr bwMode="auto">
          <a:xfrm>
            <a:off x="649288" y="215900"/>
            <a:ext cx="73818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>
                <a:solidFill>
                  <a:schemeClr val="accent2"/>
                </a:solidFill>
              </a:rPr>
              <a:t>Example 3.9 SOLUTION</a:t>
            </a:r>
          </a:p>
          <a:p>
            <a:endParaRPr lang="en-US" altLang="en-US" sz="2000" b="0"/>
          </a:p>
          <a:p>
            <a:r>
              <a:rPr lang="en-US" altLang="en-US" sz="2000" b="0"/>
              <a:t>The total atoms on each face is one. The planar density is:</a:t>
            </a:r>
          </a:p>
          <a:p>
            <a:endParaRPr lang="en-US" altLang="en-US" sz="2000" b="0"/>
          </a:p>
        </p:txBody>
      </p:sp>
      <p:graphicFrame>
        <p:nvGraphicFramePr>
          <p:cNvPr id="81929" name="Object 1033"/>
          <p:cNvGraphicFramePr>
            <a:graphicFrameLocks noChangeAspect="1"/>
          </p:cNvGraphicFramePr>
          <p:nvPr/>
        </p:nvGraphicFramePr>
        <p:xfrm>
          <a:off x="746125" y="1460500"/>
          <a:ext cx="7624763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38480" imgH="660240" progId="Equation.3">
                  <p:embed/>
                </p:oleObj>
              </mc:Choice>
              <mc:Fallback>
                <p:oleObj name="Equation" r:id="rId2" imgW="4038480" imgH="660240" progId="Equation.3">
                  <p:embed/>
                  <p:pic>
                    <p:nvPicPr>
                      <p:cNvPr id="8192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460500"/>
                        <a:ext cx="7624763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0" name="Rectangle 1034"/>
          <p:cNvSpPr>
            <a:spLocks noChangeArrowheads="1"/>
          </p:cNvSpPr>
          <p:nvPr/>
        </p:nvSpPr>
        <p:spPr bwMode="auto">
          <a:xfrm>
            <a:off x="720725" y="2865438"/>
            <a:ext cx="5678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/>
              <a:t>The planar packing fraction is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31" name="Object 1035"/>
              <p:cNvSpPr txBox="1"/>
              <p:nvPr/>
            </p:nvSpPr>
            <p:spPr bwMode="auto">
              <a:xfrm>
                <a:off x="798513" y="3168650"/>
                <a:ext cx="7672387" cy="17938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Packing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fraction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aln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atoms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per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face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face</m:t>
                          </m:r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atom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=0.79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1931" name="Object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8513" y="3168650"/>
                <a:ext cx="7672387" cy="17938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32" name="Rectangle 1036"/>
          <p:cNvSpPr>
            <a:spLocks noChangeArrowheads="1"/>
          </p:cNvSpPr>
          <p:nvPr/>
        </p:nvSpPr>
        <p:spPr bwMode="auto">
          <a:xfrm>
            <a:off x="762000" y="4827588"/>
            <a:ext cx="76104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However, no atoms are centered on the (020) planes. Therefore, the planar density and the planar packing fraction are both zero. The (010) and (020) planes are not equivalent!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E87F6-CF3E-2EA6-1855-7C387CBEC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4032F93-9857-5D6F-583C-A3D0CB044E0C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07270D4-D327-48B0-A5EB-150CBBCE5C33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C515F45-024F-4880-6F02-5D772AAB64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Interplanar Spacing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078FBBC-CABD-45D2-F097-BB4E302E02FC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B12E84-19B5-7EE8-0A5E-8900A989A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462163"/>
            <a:ext cx="5219700" cy="49699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C5E0BFC-C223-D492-1879-25EF70CE6724}"/>
              </a:ext>
            </a:extLst>
          </p:cNvPr>
          <p:cNvSpPr txBox="1"/>
          <p:nvPr/>
        </p:nvSpPr>
        <p:spPr>
          <a:xfrm>
            <a:off x="5427647" y="1158781"/>
            <a:ext cx="3276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400" dirty="0"/>
              <a:t>The distance from a plane and another parallel plane with the same indices that is closest to it.</a:t>
            </a:r>
          </a:p>
        </p:txBody>
      </p:sp>
    </p:spTree>
    <p:extLst>
      <p:ext uri="{BB962C8B-B14F-4D97-AF65-F5344CB8AC3E}">
        <p14:creationId xmlns:p14="http://schemas.microsoft.com/office/powerpoint/2010/main" val="2597165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C30B5-2EEF-B9DE-CA17-858A1E53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47FC10-C0F7-8570-B557-F19560FC8476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0CA03C4-5A14-EF33-8335-75773F261CCB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ADBD239-DF3C-CA79-944E-4C01DDD686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Interplanar Spacing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A713DBF-2625-B465-DEC6-29A6BB58931D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D05648-F3C8-C373-007D-29D3AE4FA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467" y="1578541"/>
            <a:ext cx="4307733" cy="1393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7020C-9E26-A270-071F-E8EF8A7A2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343587"/>
            <a:ext cx="701040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82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42D40-74EF-6A18-32FB-8637EDCA9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23A130C-9F35-9DDA-5A9D-AD6F8329B596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E6068ED-5415-EBB9-E1B0-448EDFF8D821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D9872B7-F876-3B0E-663B-63859C97B0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Example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CDCBB58-EA44-FDE3-C0AA-BF98A82F25B3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0D8311-B8B7-1D5D-A687-FEBE5E50B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" y="2447925"/>
            <a:ext cx="83915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99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A70E7454-9339-D118-819E-509B2B77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1852613"/>
            <a:ext cx="8001000" cy="386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Diffraction</a:t>
            </a:r>
            <a:r>
              <a:rPr lang="en-US" altLang="en-US" sz="2000" b="0">
                <a:latin typeface="Verdana" panose="020B0604030504040204" pitchFamily="34" charset="0"/>
              </a:rPr>
              <a:t> - The constructive interference, or reinforcement, of a beam of x-rays or electrons interacting with a material. The diffracted beam provides useful information concerning the structure of the material.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Bragg’s law</a:t>
            </a:r>
            <a:r>
              <a:rPr lang="en-US" altLang="en-US" sz="2000" b="0">
                <a:latin typeface="Verdana" panose="020B0604030504040204" pitchFamily="34" charset="0"/>
              </a:rPr>
              <a:t> - The relationship describing the angle at which a beam of x-rays of a particular wavelength diffracts from crystallographic planes of a given interplanar spacing.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In a diffractometer</a:t>
            </a:r>
            <a:r>
              <a:rPr lang="en-US" altLang="en-US" sz="2000" b="0">
                <a:latin typeface="Verdana" panose="020B0604030504040204" pitchFamily="34" charset="0"/>
              </a:rPr>
              <a:t> a moving x-ray detector records the 2y angles at which the beam is diffracted, giving a characteristic diffraction pattern</a:t>
            </a:r>
          </a:p>
        </p:txBody>
      </p:sp>
      <p:sp>
        <p:nvSpPr>
          <p:cNvPr id="103427" name="Text Box 3">
            <a:extLst>
              <a:ext uri="{FF2B5EF4-FFF2-40B4-BE49-F238E27FC236}">
                <a16:creationId xmlns:a16="http://schemas.microsoft.com/office/drawing/2014/main" id="{49F5CBDF-7DCB-549C-13AB-118EEAE4D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73" y="598041"/>
            <a:ext cx="7620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Diffraction Techniques for Crystal Structure Analysis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DD0B76E7-A331-E44F-57CE-9FFE21E5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AF8656-B6F7-4B04-AB3C-E360CAAF6561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1671335A-0609-502A-6103-706853542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05441"/>
            <a:ext cx="8229600" cy="763587"/>
          </a:xfrm>
        </p:spPr>
        <p:txBody>
          <a:bodyPr/>
          <a:lstStyle/>
          <a:p>
            <a:r>
              <a:rPr lang="en-US" altLang="en-US" sz="3200" dirty="0">
                <a:cs typeface="Times New Roman" panose="02020603050405020304" pitchFamily="18" charset="0"/>
              </a:rPr>
              <a:t>X-Ray  Diffraction (XRD) to Determine Crystal Structure</a:t>
            </a: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4AB2C65B-B151-BE9B-F866-2271AD1283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520" y="5070475"/>
            <a:ext cx="7961312" cy="15128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Diffraction gratings must have spacings comparable to the wavelength of diffracted radiation. 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Can’t resolve spacings </a:t>
            </a:r>
            <a:r>
              <a:rPr lang="en-US" altLang="en-US" sz="2400" dirty="0">
                <a:cs typeface="Times New Roman" panose="02020603050405020304" pitchFamily="18" charset="0"/>
                <a:sym typeface="Symbol" panose="05050102010706020507" pitchFamily="18" charset="2"/>
              </a:rPr>
              <a:t>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Spacing is the distance between parallel planes of atoms.  </a:t>
            </a:r>
          </a:p>
        </p:txBody>
      </p:sp>
      <p:pic>
        <p:nvPicPr>
          <p:cNvPr id="43013" name="Picture 9">
            <a:extLst>
              <a:ext uri="{FF2B5EF4-FFF2-40B4-BE49-F238E27FC236}">
                <a16:creationId xmlns:a16="http://schemas.microsoft.com/office/drawing/2014/main" id="{D605949A-CA4E-FDCF-5AF7-519D3295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26" y="1591931"/>
            <a:ext cx="7353300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8" name="Group 4">
            <a:extLst>
              <a:ext uri="{FF2B5EF4-FFF2-40B4-BE49-F238E27FC236}">
                <a16:creationId xmlns:a16="http://schemas.microsoft.com/office/drawing/2014/main" id="{86E29CBC-8E9E-6D87-615B-487BC2C55C5C}"/>
              </a:ext>
            </a:extLst>
          </p:cNvPr>
          <p:cNvGrpSpPr>
            <a:grpSpLocks/>
          </p:cNvGrpSpPr>
          <p:nvPr/>
        </p:nvGrpSpPr>
        <p:grpSpPr bwMode="auto">
          <a:xfrm>
            <a:off x="373063" y="331788"/>
            <a:ext cx="4964112" cy="5832475"/>
            <a:chOff x="91" y="192"/>
            <a:chExt cx="3229" cy="3840"/>
          </a:xfrm>
        </p:grpSpPr>
        <p:pic>
          <p:nvPicPr>
            <p:cNvPr id="41986" name="Picture 2">
              <a:extLst>
                <a:ext uri="{FF2B5EF4-FFF2-40B4-BE49-F238E27FC236}">
                  <a16:creationId xmlns:a16="http://schemas.microsoft.com/office/drawing/2014/main" id="{18650048-2BAC-DDCA-0EEF-01674DC45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92"/>
              <a:ext cx="3080" cy="3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987" name="Text Box 3">
              <a:extLst>
                <a:ext uri="{FF2B5EF4-FFF2-40B4-BE49-F238E27FC236}">
                  <a16:creationId xmlns:a16="http://schemas.microsoft.com/office/drawing/2014/main" id="{F389BEE3-4E74-2208-F09C-ED0B2AAEA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-631" y="3122"/>
              <a:ext cx="1584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</a:t>
              </a:r>
            </a:p>
          </p:txBody>
        </p:sp>
      </p:grpSp>
      <p:sp>
        <p:nvSpPr>
          <p:cNvPr id="41989" name="Text Box 5">
            <a:extLst>
              <a:ext uri="{FF2B5EF4-FFF2-40B4-BE49-F238E27FC236}">
                <a16:creationId xmlns:a16="http://schemas.microsoft.com/office/drawing/2014/main" id="{FA33253D-FF23-ED4E-6159-20DD0BA3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263" y="2166938"/>
            <a:ext cx="291147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3.43  (a)  Destructive and (b) reinforcing interactions between x-rays and the crystalline material.  Reinforcement occurs at angles that satisfy Bragg’s law.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761E406F-6148-5681-33E7-8C89B153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8CD72E-119C-47D4-9B30-8F5EEC3562E2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D879FB17-584D-27A8-9D69-7C33FABCC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2590"/>
          </a:xfrm>
        </p:spPr>
        <p:txBody>
          <a:bodyPr/>
          <a:lstStyle/>
          <a:p>
            <a:r>
              <a:rPr lang="en-US" altLang="en-US" sz="3200" dirty="0"/>
              <a:t>X-Rays to Determine Crystal Structure</a:t>
            </a:r>
          </a:p>
        </p:txBody>
      </p:sp>
      <p:grpSp>
        <p:nvGrpSpPr>
          <p:cNvPr id="44036" name="Group 4">
            <a:extLst>
              <a:ext uri="{FF2B5EF4-FFF2-40B4-BE49-F238E27FC236}">
                <a16:creationId xmlns:a16="http://schemas.microsoft.com/office/drawing/2014/main" id="{A82B406B-6A97-8C7F-E3D5-92AD1BA6484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54500"/>
            <a:ext cx="4279900" cy="2374900"/>
            <a:chOff x="2448" y="2680"/>
            <a:chExt cx="2696" cy="1496"/>
          </a:xfrm>
        </p:grpSpPr>
        <p:sp>
          <p:nvSpPr>
            <p:cNvPr id="44220" name="AutoShape 5">
              <a:extLst>
                <a:ext uri="{FF2B5EF4-FFF2-40B4-BE49-F238E27FC236}">
                  <a16:creationId xmlns:a16="http://schemas.microsoft.com/office/drawing/2014/main" id="{1C2AF5F6-8CA8-A933-2707-57583ABA306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48" y="2680"/>
              <a:ext cx="2696" cy="1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221" name="Group 6">
              <a:extLst>
                <a:ext uri="{FF2B5EF4-FFF2-40B4-BE49-F238E27FC236}">
                  <a16:creationId xmlns:a16="http://schemas.microsoft.com/office/drawing/2014/main" id="{2F270123-B164-4B9E-8C41-C2504C23C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4" y="2832"/>
              <a:ext cx="64" cy="888"/>
              <a:chOff x="3304" y="2832"/>
              <a:chExt cx="64" cy="888"/>
            </a:xfrm>
          </p:grpSpPr>
          <p:sp>
            <p:nvSpPr>
              <p:cNvPr id="44242" name="Freeform 7">
                <a:extLst>
                  <a:ext uri="{FF2B5EF4-FFF2-40B4-BE49-F238E27FC236}">
                    <a16:creationId xmlns:a16="http://schemas.microsoft.com/office/drawing/2014/main" id="{33F23F1A-82ED-C4F4-79B6-3AE7A5C44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" y="2832"/>
                <a:ext cx="64" cy="80"/>
              </a:xfrm>
              <a:custGeom>
                <a:avLst/>
                <a:gdLst>
                  <a:gd name="T0" fmla="*/ 32 w 64"/>
                  <a:gd name="T1" fmla="*/ 0 h 80"/>
                  <a:gd name="T2" fmla="*/ 64 w 64"/>
                  <a:gd name="T3" fmla="*/ 80 h 80"/>
                  <a:gd name="T4" fmla="*/ 32 w 64"/>
                  <a:gd name="T5" fmla="*/ 56 h 80"/>
                  <a:gd name="T6" fmla="*/ 0 w 64"/>
                  <a:gd name="T7" fmla="*/ 80 h 80"/>
                  <a:gd name="T8" fmla="*/ 32 w 64"/>
                  <a:gd name="T9" fmla="*/ 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32" y="0"/>
                    </a:moveTo>
                    <a:lnTo>
                      <a:pt x="64" y="80"/>
                    </a:lnTo>
                    <a:lnTo>
                      <a:pt x="32" y="56"/>
                    </a:lnTo>
                    <a:lnTo>
                      <a:pt x="0" y="8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43" name="Line 8">
                <a:extLst>
                  <a:ext uri="{FF2B5EF4-FFF2-40B4-BE49-F238E27FC236}">
                    <a16:creationId xmlns:a16="http://schemas.microsoft.com/office/drawing/2014/main" id="{B22DEB4C-360B-EB5B-75EC-C8AAEB69CA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6" y="2888"/>
                <a:ext cx="1" cy="83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222" name="Rectangle 9">
              <a:extLst>
                <a:ext uri="{FF2B5EF4-FFF2-40B4-BE49-F238E27FC236}">
                  <a16:creationId xmlns:a16="http://schemas.microsoft.com/office/drawing/2014/main" id="{DE24F43B-0050-CE6C-9D44-AEFEDAE49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2768"/>
              <a:ext cx="42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X-ray </a:t>
              </a:r>
              <a:endParaRPr lang="en-US" altLang="en-US" sz="2400"/>
            </a:p>
          </p:txBody>
        </p:sp>
        <p:sp>
          <p:nvSpPr>
            <p:cNvPr id="44223" name="Rectangle 10">
              <a:extLst>
                <a:ext uri="{FF2B5EF4-FFF2-40B4-BE49-F238E27FC236}">
                  <a16:creationId xmlns:a16="http://schemas.microsoft.com/office/drawing/2014/main" id="{7BC0CE8C-D806-9759-7DF3-7223FA0A2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2952"/>
              <a:ext cx="6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intensity </a:t>
              </a:r>
              <a:endParaRPr lang="en-US" altLang="en-US" sz="2400"/>
            </a:p>
          </p:txBody>
        </p:sp>
        <p:sp>
          <p:nvSpPr>
            <p:cNvPr id="44224" name="Rectangle 11">
              <a:extLst>
                <a:ext uri="{FF2B5EF4-FFF2-40B4-BE49-F238E27FC236}">
                  <a16:creationId xmlns:a16="http://schemas.microsoft.com/office/drawing/2014/main" id="{D21BCA42-0AB9-E671-012A-959C9723D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136"/>
              <a:ext cx="41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(from </a:t>
              </a:r>
              <a:endParaRPr lang="en-US" altLang="en-US" sz="2400"/>
            </a:p>
          </p:txBody>
        </p:sp>
        <p:sp>
          <p:nvSpPr>
            <p:cNvPr id="44225" name="Rectangle 12">
              <a:extLst>
                <a:ext uri="{FF2B5EF4-FFF2-40B4-BE49-F238E27FC236}">
                  <a16:creationId xmlns:a16="http://schemas.microsoft.com/office/drawing/2014/main" id="{025E00DE-77FF-0D11-D01E-B5EF49004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320"/>
              <a:ext cx="6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detector)</a:t>
              </a:r>
              <a:endParaRPr lang="en-US" altLang="en-US" sz="2400"/>
            </a:p>
          </p:txBody>
        </p:sp>
        <p:sp>
          <p:nvSpPr>
            <p:cNvPr id="44226" name="Rectangle 13">
              <a:extLst>
                <a:ext uri="{FF2B5EF4-FFF2-40B4-BE49-F238E27FC236}">
                  <a16:creationId xmlns:a16="http://schemas.microsoft.com/office/drawing/2014/main" id="{91E4F0C0-42C4-FD72-38FF-071DF720A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" y="3528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sp>
          <p:nvSpPr>
            <p:cNvPr id="44227" name="Freeform 14">
              <a:extLst>
                <a:ext uri="{FF2B5EF4-FFF2-40B4-BE49-F238E27FC236}">
                  <a16:creationId xmlns:a16="http://schemas.microsoft.com/office/drawing/2014/main" id="{04E5A33A-E59C-37E7-940D-976EF694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3072"/>
              <a:ext cx="576" cy="648"/>
            </a:xfrm>
            <a:custGeom>
              <a:avLst/>
              <a:gdLst>
                <a:gd name="T0" fmla="*/ 0 w 576"/>
                <a:gd name="T1" fmla="*/ 648 h 648"/>
                <a:gd name="T2" fmla="*/ 296 w 576"/>
                <a:gd name="T3" fmla="*/ 648 h 648"/>
                <a:gd name="T4" fmla="*/ 328 w 576"/>
                <a:gd name="T5" fmla="*/ 624 h 648"/>
                <a:gd name="T6" fmla="*/ 344 w 576"/>
                <a:gd name="T7" fmla="*/ 536 h 648"/>
                <a:gd name="T8" fmla="*/ 352 w 576"/>
                <a:gd name="T9" fmla="*/ 368 h 648"/>
                <a:gd name="T10" fmla="*/ 368 w 576"/>
                <a:gd name="T11" fmla="*/ 208 h 648"/>
                <a:gd name="T12" fmla="*/ 376 w 576"/>
                <a:gd name="T13" fmla="*/ 0 h 648"/>
                <a:gd name="T14" fmla="*/ 392 w 576"/>
                <a:gd name="T15" fmla="*/ 0 h 648"/>
                <a:gd name="T16" fmla="*/ 416 w 576"/>
                <a:gd name="T17" fmla="*/ 376 h 648"/>
                <a:gd name="T18" fmla="*/ 424 w 576"/>
                <a:gd name="T19" fmla="*/ 472 h 648"/>
                <a:gd name="T20" fmla="*/ 448 w 576"/>
                <a:gd name="T21" fmla="*/ 552 h 648"/>
                <a:gd name="T22" fmla="*/ 496 w 576"/>
                <a:gd name="T23" fmla="*/ 616 h 648"/>
                <a:gd name="T24" fmla="*/ 560 w 576"/>
                <a:gd name="T25" fmla="*/ 648 h 648"/>
                <a:gd name="T26" fmla="*/ 576 w 576"/>
                <a:gd name="T27" fmla="*/ 648 h 6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6"/>
                <a:gd name="T43" fmla="*/ 0 h 648"/>
                <a:gd name="T44" fmla="*/ 576 w 576"/>
                <a:gd name="T45" fmla="*/ 648 h 6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6" h="648">
                  <a:moveTo>
                    <a:pt x="0" y="648"/>
                  </a:moveTo>
                  <a:lnTo>
                    <a:pt x="296" y="648"/>
                  </a:lnTo>
                  <a:lnTo>
                    <a:pt x="328" y="624"/>
                  </a:lnTo>
                  <a:lnTo>
                    <a:pt x="344" y="536"/>
                  </a:lnTo>
                  <a:lnTo>
                    <a:pt x="352" y="368"/>
                  </a:lnTo>
                  <a:lnTo>
                    <a:pt x="368" y="208"/>
                  </a:lnTo>
                  <a:lnTo>
                    <a:pt x="376" y="0"/>
                  </a:lnTo>
                  <a:lnTo>
                    <a:pt x="392" y="0"/>
                  </a:lnTo>
                  <a:lnTo>
                    <a:pt x="416" y="376"/>
                  </a:lnTo>
                  <a:lnTo>
                    <a:pt x="424" y="472"/>
                  </a:lnTo>
                  <a:lnTo>
                    <a:pt x="448" y="552"/>
                  </a:lnTo>
                  <a:lnTo>
                    <a:pt x="496" y="616"/>
                  </a:lnTo>
                  <a:lnTo>
                    <a:pt x="560" y="648"/>
                  </a:lnTo>
                  <a:lnTo>
                    <a:pt x="576" y="648"/>
                  </a:lnTo>
                </a:path>
              </a:pathLst>
            </a:custGeom>
            <a:noFill/>
            <a:ln w="2540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228" name="Line 15">
              <a:extLst>
                <a:ext uri="{FF2B5EF4-FFF2-40B4-BE49-F238E27FC236}">
                  <a16:creationId xmlns:a16="http://schemas.microsoft.com/office/drawing/2014/main" id="{A75B79FA-6615-F645-19AC-9944DE0420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52" y="3664"/>
              <a:ext cx="1" cy="16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229" name="Rectangle 16">
              <a:extLst>
                <a:ext uri="{FF2B5EF4-FFF2-40B4-BE49-F238E27FC236}">
                  <a16:creationId xmlns:a16="http://schemas.microsoft.com/office/drawing/2014/main" id="{6174B1C9-3188-833D-C7C6-57F50FB92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0" y="3816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sp>
          <p:nvSpPr>
            <p:cNvPr id="44230" name="Rectangle 17">
              <a:extLst>
                <a:ext uri="{FF2B5EF4-FFF2-40B4-BE49-F238E27FC236}">
                  <a16:creationId xmlns:a16="http://schemas.microsoft.com/office/drawing/2014/main" id="{A18C5041-3040-71A6-CCB5-A8FE303B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3864"/>
              <a:ext cx="8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</a:rPr>
                <a:t>c</a:t>
              </a:r>
              <a:endParaRPr lang="en-US" altLang="en-US" sz="2400"/>
            </a:p>
          </p:txBody>
        </p:sp>
        <p:grpSp>
          <p:nvGrpSpPr>
            <p:cNvPr id="44231" name="Group 18">
              <a:extLst>
                <a:ext uri="{FF2B5EF4-FFF2-40B4-BE49-F238E27FC236}">
                  <a16:creationId xmlns:a16="http://schemas.microsoft.com/office/drawing/2014/main" id="{57B6CB78-E2BB-14B6-2293-FAEF9C46BC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4" y="3688"/>
              <a:ext cx="1248" cy="64"/>
              <a:chOff x="3344" y="3688"/>
              <a:chExt cx="1248" cy="64"/>
            </a:xfrm>
          </p:grpSpPr>
          <p:sp>
            <p:nvSpPr>
              <p:cNvPr id="44240" name="Freeform 19">
                <a:extLst>
                  <a:ext uri="{FF2B5EF4-FFF2-40B4-BE49-F238E27FC236}">
                    <a16:creationId xmlns:a16="http://schemas.microsoft.com/office/drawing/2014/main" id="{735EC927-BAFE-E5C4-FCEB-3F1479992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3688"/>
                <a:ext cx="80" cy="64"/>
              </a:xfrm>
              <a:custGeom>
                <a:avLst/>
                <a:gdLst>
                  <a:gd name="T0" fmla="*/ 80 w 80"/>
                  <a:gd name="T1" fmla="*/ 32 h 64"/>
                  <a:gd name="T2" fmla="*/ 0 w 80"/>
                  <a:gd name="T3" fmla="*/ 64 h 64"/>
                  <a:gd name="T4" fmla="*/ 24 w 80"/>
                  <a:gd name="T5" fmla="*/ 32 h 64"/>
                  <a:gd name="T6" fmla="*/ 0 w 80"/>
                  <a:gd name="T7" fmla="*/ 0 h 64"/>
                  <a:gd name="T8" fmla="*/ 80 w 80"/>
                  <a:gd name="T9" fmla="*/ 32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64"/>
                  <a:gd name="T17" fmla="*/ 80 w 80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64">
                    <a:moveTo>
                      <a:pt x="80" y="32"/>
                    </a:moveTo>
                    <a:lnTo>
                      <a:pt x="0" y="64"/>
                    </a:lnTo>
                    <a:lnTo>
                      <a:pt x="24" y="32"/>
                    </a:lnTo>
                    <a:lnTo>
                      <a:pt x="0" y="0"/>
                    </a:lnTo>
                    <a:lnTo>
                      <a:pt x="80" y="32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41" name="Line 20">
                <a:extLst>
                  <a:ext uri="{FF2B5EF4-FFF2-40B4-BE49-F238E27FC236}">
                    <a16:creationId xmlns:a16="http://schemas.microsoft.com/office/drawing/2014/main" id="{9EABD5AE-ABFB-2AAB-AA1F-1D228884B8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4" y="3720"/>
                <a:ext cx="1192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grpSp>
          <p:nvGrpSpPr>
            <p:cNvPr id="44232" name="Group 21">
              <a:extLst>
                <a:ext uri="{FF2B5EF4-FFF2-40B4-BE49-F238E27FC236}">
                  <a16:creationId xmlns:a16="http://schemas.microsoft.com/office/drawing/2014/main" id="{8725049F-75A2-F798-757C-972036B50C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6" y="2880"/>
              <a:ext cx="784" cy="440"/>
              <a:chOff x="3976" y="2880"/>
              <a:chExt cx="784" cy="440"/>
            </a:xfrm>
          </p:grpSpPr>
          <p:sp>
            <p:nvSpPr>
              <p:cNvPr id="44233" name="Rectangle 22">
                <a:extLst>
                  <a:ext uri="{FF2B5EF4-FFF2-40B4-BE49-F238E27FC236}">
                    <a16:creationId xmlns:a16="http://schemas.microsoft.com/office/drawing/2014/main" id="{22CB2ECE-8598-DC63-A6FD-3680234978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6" y="2984"/>
                <a:ext cx="21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i="1">
                    <a:solidFill>
                      <a:srgbClr val="000000"/>
                    </a:solidFill>
                  </a:rPr>
                  <a:t>d</a:t>
                </a:r>
                <a:r>
                  <a:rPr lang="en-US" altLang="en-US" sz="16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en-US" altLang="en-US" sz="2400"/>
              </a:p>
            </p:txBody>
          </p:sp>
          <p:sp>
            <p:nvSpPr>
              <p:cNvPr id="44234" name="Rectangle 23">
                <a:extLst>
                  <a:ext uri="{FF2B5EF4-FFF2-40B4-BE49-F238E27FC236}">
                    <a16:creationId xmlns:a16="http://schemas.microsoft.com/office/drawing/2014/main" id="{F49290EE-56C5-567A-3F0D-16D1FEB60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2" y="2880"/>
                <a:ext cx="195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000000"/>
                    </a:solidFill>
                  </a:rPr>
                  <a:t>n</a:t>
                </a:r>
                <a:r>
                  <a:rPr lang="en-US" altLang="en-US" sz="800"/>
                  <a:t> </a:t>
                </a:r>
                <a:r>
                  <a:rPr lang="en-US" altLang="en-US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l</a:t>
                </a:r>
              </a:p>
            </p:txBody>
          </p:sp>
          <p:sp>
            <p:nvSpPr>
              <p:cNvPr id="44235" name="Rectangle 24">
                <a:extLst>
                  <a:ext uri="{FF2B5EF4-FFF2-40B4-BE49-F238E27FC236}">
                    <a16:creationId xmlns:a16="http://schemas.microsoft.com/office/drawing/2014/main" id="{2A20194B-52E4-155F-F86C-A8397FEA0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0" y="3088"/>
                <a:ext cx="32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000000"/>
                    </a:solidFill>
                  </a:rPr>
                  <a:t>2</a:t>
                </a:r>
                <a:r>
                  <a:rPr lang="en-US" altLang="en-US" sz="16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>
                    <a:solidFill>
                      <a:srgbClr val="000000"/>
                    </a:solidFill>
                  </a:rPr>
                  <a:t>sin</a:t>
                </a:r>
                <a:endParaRPr lang="en-US" altLang="en-US" sz="2400"/>
              </a:p>
            </p:txBody>
          </p:sp>
          <p:grpSp>
            <p:nvGrpSpPr>
              <p:cNvPr id="44236" name="Group 25">
                <a:extLst>
                  <a:ext uri="{FF2B5EF4-FFF2-40B4-BE49-F238E27FC236}">
                    <a16:creationId xmlns:a16="http://schemas.microsoft.com/office/drawing/2014/main" id="{6B2B2DB1-083A-1920-6406-9B77118E15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2" y="3088"/>
                <a:ext cx="160" cy="232"/>
                <a:chOff x="4808" y="2976"/>
                <a:chExt cx="160" cy="232"/>
              </a:xfrm>
            </p:grpSpPr>
            <p:sp>
              <p:nvSpPr>
                <p:cNvPr id="44238" name="Rectangle 26">
                  <a:extLst>
                    <a:ext uri="{FF2B5EF4-FFF2-40B4-BE49-F238E27FC236}">
                      <a16:creationId xmlns:a16="http://schemas.microsoft.com/office/drawing/2014/main" id="{27A96F2F-58EC-F335-C3F8-6D4606BAD6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8" y="2976"/>
                  <a:ext cx="8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solidFill>
                        <a:srgbClr val="000000"/>
                      </a:solidFill>
                      <a:latin typeface="Symbol" panose="05050102010706020507" pitchFamily="18" charset="2"/>
                    </a:rPr>
                    <a:t>q</a:t>
                  </a:r>
                  <a:endParaRPr lang="en-US" altLang="en-US" sz="2400"/>
                </a:p>
              </p:txBody>
            </p:sp>
            <p:sp>
              <p:nvSpPr>
                <p:cNvPr id="44239" name="Rectangle 27">
                  <a:extLst>
                    <a:ext uri="{FF2B5EF4-FFF2-40B4-BE49-F238E27FC236}">
                      <a16:creationId xmlns:a16="http://schemas.microsoft.com/office/drawing/2014/main" id="{5AEB089C-4DED-8A12-08B2-AB7AB4D086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8" y="3016"/>
                  <a:ext cx="80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solidFill>
                        <a:srgbClr val="000000"/>
                      </a:solidFill>
                    </a:rPr>
                    <a:t>c</a:t>
                  </a:r>
                  <a:endParaRPr lang="en-US" altLang="en-US" sz="2400"/>
                </a:p>
              </p:txBody>
            </p:sp>
          </p:grpSp>
          <p:sp>
            <p:nvSpPr>
              <p:cNvPr id="44237" name="Line 28">
                <a:extLst>
                  <a:ext uri="{FF2B5EF4-FFF2-40B4-BE49-F238E27FC236}">
                    <a16:creationId xmlns:a16="http://schemas.microsoft.com/office/drawing/2014/main" id="{16BD24A8-EE7E-84BD-F48F-3549687BE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6" y="3088"/>
                <a:ext cx="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</p:grpSp>
      <p:sp>
        <p:nvSpPr>
          <p:cNvPr id="44037" name="Rectangle 54">
            <a:extLst>
              <a:ext uri="{FF2B5EF4-FFF2-40B4-BE49-F238E27FC236}">
                <a16:creationId xmlns:a16="http://schemas.microsoft.com/office/drawing/2014/main" id="{E04EFBC1-EB95-D600-4ADB-426975B7D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368800"/>
            <a:ext cx="279082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/>
              <a:t>Measurement of critical angle, </a:t>
            </a:r>
            <a:r>
              <a:rPr lang="en-US" altLang="en-US" sz="2200">
                <a:latin typeface="Symbol" panose="05050102010706020507" pitchFamily="18" charset="2"/>
              </a:rPr>
              <a:t>q</a:t>
            </a:r>
            <a:r>
              <a:rPr lang="en-US" altLang="en-US" sz="2400" baseline="-10000"/>
              <a:t>c</a:t>
            </a:r>
            <a:r>
              <a:rPr lang="en-US" altLang="en-US" sz="2200"/>
              <a:t>, allows computation of planar spacing, </a:t>
            </a:r>
            <a:r>
              <a:rPr lang="en-US" altLang="en-US" sz="2200" i="1"/>
              <a:t>d</a:t>
            </a:r>
            <a:r>
              <a:rPr lang="en-US" altLang="en-US" sz="2200"/>
              <a:t>.</a:t>
            </a:r>
            <a:endParaRPr lang="en-US" altLang="en-US" sz="2400"/>
          </a:p>
        </p:txBody>
      </p:sp>
      <p:sp>
        <p:nvSpPr>
          <p:cNvPr id="44038" name="Rectangle 55">
            <a:extLst>
              <a:ext uri="{FF2B5EF4-FFF2-40B4-BE49-F238E27FC236}">
                <a16:creationId xmlns:a16="http://schemas.microsoft.com/office/drawing/2014/main" id="{AE52585A-3E46-9BDB-E63B-8295D897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992188"/>
            <a:ext cx="62039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•  Incoming X-rays </a:t>
            </a:r>
            <a:r>
              <a:rPr lang="en-US" altLang="en-US" sz="2400">
                <a:solidFill>
                  <a:schemeClr val="accent2"/>
                </a:solidFill>
              </a:rPr>
              <a:t>diffract</a:t>
            </a:r>
            <a:r>
              <a:rPr lang="en-US" altLang="en-US" sz="2400"/>
              <a:t> from crystal planes.</a:t>
            </a:r>
          </a:p>
        </p:txBody>
      </p:sp>
      <p:grpSp>
        <p:nvGrpSpPr>
          <p:cNvPr id="44039" name="Group 237">
            <a:extLst>
              <a:ext uri="{FF2B5EF4-FFF2-40B4-BE49-F238E27FC236}">
                <a16:creationId xmlns:a16="http://schemas.microsoft.com/office/drawing/2014/main" id="{355A8133-724C-54E8-A707-E2491578033F}"/>
              </a:ext>
            </a:extLst>
          </p:cNvPr>
          <p:cNvGrpSpPr>
            <a:grpSpLocks/>
          </p:cNvGrpSpPr>
          <p:nvPr/>
        </p:nvGrpSpPr>
        <p:grpSpPr bwMode="auto">
          <a:xfrm>
            <a:off x="1317625" y="1436688"/>
            <a:ext cx="6848475" cy="2543175"/>
            <a:chOff x="830" y="905"/>
            <a:chExt cx="4314" cy="1602"/>
          </a:xfrm>
        </p:grpSpPr>
        <p:sp>
          <p:nvSpPr>
            <p:cNvPr id="44040" name="Line 57">
              <a:extLst>
                <a:ext uri="{FF2B5EF4-FFF2-40B4-BE49-F238E27FC236}">
                  <a16:creationId xmlns:a16="http://schemas.microsoft.com/office/drawing/2014/main" id="{3319D529-E860-3C62-6B57-EE99FC9D1C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3" y="2047"/>
              <a:ext cx="206" cy="20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41" name="Rectangle 58">
              <a:extLst>
                <a:ext uri="{FF2B5EF4-FFF2-40B4-BE49-F238E27FC236}">
                  <a16:creationId xmlns:a16="http://schemas.microsoft.com/office/drawing/2014/main" id="{9631B57E-E2C0-7ABF-073E-5A153E8A9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1728"/>
              <a:ext cx="116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solidFill>
                    <a:srgbClr val="000000"/>
                  </a:solidFill>
                </a:rPr>
                <a:t>Adapted from Fig. 3.20, </a:t>
              </a:r>
              <a:r>
                <a:rPr lang="en-US" altLang="en-US" sz="1200" i="1">
                  <a:solidFill>
                    <a:srgbClr val="000000"/>
                  </a:solidFill>
                </a:rPr>
                <a:t>Callister &amp; Rethwisch 8e</a:t>
              </a:r>
              <a:r>
                <a:rPr lang="en-US" altLang="en-US" sz="1200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44042" name="Rectangle 59">
              <a:extLst>
                <a:ext uri="{FF2B5EF4-FFF2-40B4-BE49-F238E27FC236}">
                  <a16:creationId xmlns:a16="http://schemas.microsoft.com/office/drawing/2014/main" id="{90AB0319-F988-B685-3DEC-108E3B768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235"/>
              <a:ext cx="7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reflections must </a:t>
              </a:r>
              <a:endParaRPr lang="en-US" altLang="en-US" sz="2400"/>
            </a:p>
          </p:txBody>
        </p:sp>
        <p:sp>
          <p:nvSpPr>
            <p:cNvPr id="44043" name="Rectangle 60">
              <a:extLst>
                <a:ext uri="{FF2B5EF4-FFF2-40B4-BE49-F238E27FC236}">
                  <a16:creationId xmlns:a16="http://schemas.microsoft.com/office/drawing/2014/main" id="{CDA9DFF3-8D89-89BC-3702-02FD3D1D7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353"/>
              <a:ext cx="71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be in phase for </a:t>
              </a:r>
              <a:endParaRPr lang="en-US" altLang="en-US" sz="2400"/>
            </a:p>
          </p:txBody>
        </p:sp>
        <p:sp>
          <p:nvSpPr>
            <p:cNvPr id="44044" name="Rectangle 61">
              <a:extLst>
                <a:ext uri="{FF2B5EF4-FFF2-40B4-BE49-F238E27FC236}">
                  <a16:creationId xmlns:a16="http://schemas.microsoft.com/office/drawing/2014/main" id="{046E0931-C5C4-1E18-36B6-7A4DBFE3B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472"/>
              <a:ext cx="8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a detectable signal</a:t>
              </a:r>
              <a:endParaRPr lang="en-US" altLang="en-US" sz="2400"/>
            </a:p>
          </p:txBody>
        </p:sp>
        <p:sp>
          <p:nvSpPr>
            <p:cNvPr id="44045" name="Line 62">
              <a:extLst>
                <a:ext uri="{FF2B5EF4-FFF2-40B4-BE49-F238E27FC236}">
                  <a16:creationId xmlns:a16="http://schemas.microsoft.com/office/drawing/2014/main" id="{FC482BBC-8E91-316D-4833-08910B88E0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40" y="1506"/>
              <a:ext cx="361" cy="378"/>
            </a:xfrm>
            <a:prstGeom prst="line">
              <a:avLst/>
            </a:prstGeom>
            <a:noFill/>
            <a:ln w="17463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46" name="Oval 63">
              <a:extLst>
                <a:ext uri="{FF2B5EF4-FFF2-40B4-BE49-F238E27FC236}">
                  <a16:creationId xmlns:a16="http://schemas.microsoft.com/office/drawing/2014/main" id="{6F1A14B6-1476-5B8B-F2D4-42C0A5CA7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" y="2017"/>
              <a:ext cx="61" cy="6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7" name="Oval 64">
              <a:extLst>
                <a:ext uri="{FF2B5EF4-FFF2-40B4-BE49-F238E27FC236}">
                  <a16:creationId xmlns:a16="http://schemas.microsoft.com/office/drawing/2014/main" id="{E14354C9-0F61-AA9D-4B27-1370138CD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" y="2011"/>
              <a:ext cx="61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8" name="Oval 65">
              <a:extLst>
                <a:ext uri="{FF2B5EF4-FFF2-40B4-BE49-F238E27FC236}">
                  <a16:creationId xmlns:a16="http://schemas.microsoft.com/office/drawing/2014/main" id="{B491C6BA-958F-3502-750B-9CCC1A709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1" y="2011"/>
              <a:ext cx="67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9" name="Oval 66">
              <a:extLst>
                <a:ext uri="{FF2B5EF4-FFF2-40B4-BE49-F238E27FC236}">
                  <a16:creationId xmlns:a16="http://schemas.microsoft.com/office/drawing/2014/main" id="{150EA320-AACF-97D3-437F-C29D6B477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8" y="2422"/>
              <a:ext cx="62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50" name="Oval 67">
              <a:extLst>
                <a:ext uri="{FF2B5EF4-FFF2-40B4-BE49-F238E27FC236}">
                  <a16:creationId xmlns:a16="http://schemas.microsoft.com/office/drawing/2014/main" id="{C2F1EE34-08B0-CE9E-A9BA-B0D5D0C0A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2422"/>
              <a:ext cx="62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51" name="Rectangle 68">
              <a:extLst>
                <a:ext uri="{FF2B5EF4-FFF2-40B4-BE49-F238E27FC236}">
                  <a16:creationId xmlns:a16="http://schemas.microsoft.com/office/drawing/2014/main" id="{49E56F2C-6FFD-BD7D-34A1-C0B7BA78B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003"/>
              <a:ext cx="50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spacing </a:t>
              </a:r>
              <a:endParaRPr lang="en-US" altLang="en-US" sz="2400"/>
            </a:p>
          </p:txBody>
        </p:sp>
        <p:sp>
          <p:nvSpPr>
            <p:cNvPr id="44052" name="Rectangle 69">
              <a:extLst>
                <a:ext uri="{FF2B5EF4-FFF2-40B4-BE49-F238E27FC236}">
                  <a16:creationId xmlns:a16="http://schemas.microsoft.com/office/drawing/2014/main" id="{061C091B-AE34-E965-E036-78ACF8C65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161"/>
              <a:ext cx="5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between </a:t>
              </a:r>
              <a:endParaRPr lang="en-US" altLang="en-US" sz="2400"/>
            </a:p>
          </p:txBody>
        </p:sp>
        <p:sp>
          <p:nvSpPr>
            <p:cNvPr id="44053" name="Rectangle 70">
              <a:extLst>
                <a:ext uri="{FF2B5EF4-FFF2-40B4-BE49-F238E27FC236}">
                  <a16:creationId xmlns:a16="http://schemas.microsoft.com/office/drawing/2014/main" id="{78A773FD-EA40-F032-2965-0C6843BB6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319"/>
              <a:ext cx="40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planes</a:t>
              </a:r>
              <a:endParaRPr lang="en-US" altLang="en-US" sz="2400"/>
            </a:p>
          </p:txBody>
        </p:sp>
        <p:grpSp>
          <p:nvGrpSpPr>
            <p:cNvPr id="44054" name="Group 71">
              <a:extLst>
                <a:ext uri="{FF2B5EF4-FFF2-40B4-BE49-F238E27FC236}">
                  <a16:creationId xmlns:a16="http://schemas.microsoft.com/office/drawing/2014/main" id="{19B730D4-80DA-82EC-F93A-67862F6B3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8" y="2045"/>
              <a:ext cx="40" cy="406"/>
              <a:chOff x="3448" y="2042"/>
              <a:chExt cx="46" cy="463"/>
            </a:xfrm>
          </p:grpSpPr>
          <p:sp>
            <p:nvSpPr>
              <p:cNvPr id="44217" name="Freeform 72">
                <a:extLst>
                  <a:ext uri="{FF2B5EF4-FFF2-40B4-BE49-F238E27FC236}">
                    <a16:creationId xmlns:a16="http://schemas.microsoft.com/office/drawing/2014/main" id="{593596F7-6491-C871-BB9C-115C006E0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2459"/>
                <a:ext cx="46" cy="46"/>
              </a:xfrm>
              <a:custGeom>
                <a:avLst/>
                <a:gdLst>
                  <a:gd name="T0" fmla="*/ 23 w 46"/>
                  <a:gd name="T1" fmla="*/ 46 h 46"/>
                  <a:gd name="T2" fmla="*/ 0 w 46"/>
                  <a:gd name="T3" fmla="*/ 0 h 46"/>
                  <a:gd name="T4" fmla="*/ 23 w 46"/>
                  <a:gd name="T5" fmla="*/ 17 h 46"/>
                  <a:gd name="T6" fmla="*/ 46 w 46"/>
                  <a:gd name="T7" fmla="*/ 0 h 46"/>
                  <a:gd name="T8" fmla="*/ 23 w 46"/>
                  <a:gd name="T9" fmla="*/ 46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46"/>
                  <a:gd name="T17" fmla="*/ 46 w 46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46">
                    <a:moveTo>
                      <a:pt x="23" y="46"/>
                    </a:moveTo>
                    <a:lnTo>
                      <a:pt x="0" y="0"/>
                    </a:lnTo>
                    <a:lnTo>
                      <a:pt x="23" y="17"/>
                    </a:lnTo>
                    <a:lnTo>
                      <a:pt x="46" y="0"/>
                    </a:lnTo>
                    <a:lnTo>
                      <a:pt x="23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8" name="Freeform 73">
                <a:extLst>
                  <a:ext uri="{FF2B5EF4-FFF2-40B4-BE49-F238E27FC236}">
                    <a16:creationId xmlns:a16="http://schemas.microsoft.com/office/drawing/2014/main" id="{85FA5D88-DED1-012C-C7F8-5B94EFACE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2042"/>
                <a:ext cx="46" cy="45"/>
              </a:xfrm>
              <a:custGeom>
                <a:avLst/>
                <a:gdLst>
                  <a:gd name="T0" fmla="*/ 23 w 46"/>
                  <a:gd name="T1" fmla="*/ 0 h 45"/>
                  <a:gd name="T2" fmla="*/ 46 w 46"/>
                  <a:gd name="T3" fmla="*/ 45 h 45"/>
                  <a:gd name="T4" fmla="*/ 23 w 46"/>
                  <a:gd name="T5" fmla="*/ 28 h 45"/>
                  <a:gd name="T6" fmla="*/ 0 w 46"/>
                  <a:gd name="T7" fmla="*/ 45 h 45"/>
                  <a:gd name="T8" fmla="*/ 23 w 46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45"/>
                  <a:gd name="T17" fmla="*/ 46 w 46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45">
                    <a:moveTo>
                      <a:pt x="23" y="0"/>
                    </a:moveTo>
                    <a:lnTo>
                      <a:pt x="46" y="45"/>
                    </a:lnTo>
                    <a:lnTo>
                      <a:pt x="23" y="28"/>
                    </a:lnTo>
                    <a:lnTo>
                      <a:pt x="0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9" name="Line 74">
                <a:extLst>
                  <a:ext uri="{FF2B5EF4-FFF2-40B4-BE49-F238E27FC236}">
                    <a16:creationId xmlns:a16="http://schemas.microsoft.com/office/drawing/2014/main" id="{B1FCADBE-E7DD-2C83-CD4F-2E7C9F566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71" y="2070"/>
                <a:ext cx="1" cy="40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55" name="Rectangle 75">
              <a:extLst>
                <a:ext uri="{FF2B5EF4-FFF2-40B4-BE49-F238E27FC236}">
                  <a16:creationId xmlns:a16="http://schemas.microsoft.com/office/drawing/2014/main" id="{8D62C2C4-AD93-2371-5AB8-8510FB538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" y="2150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 i="1">
                  <a:solidFill>
                    <a:srgbClr val="000000"/>
                  </a:solidFill>
                </a:rPr>
                <a:t>d</a:t>
              </a:r>
              <a:endParaRPr lang="en-US" altLang="en-US" sz="2400" i="1"/>
            </a:p>
          </p:txBody>
        </p:sp>
        <p:sp>
          <p:nvSpPr>
            <p:cNvPr id="44056" name="Rectangle 76">
              <a:extLst>
                <a:ext uri="{FF2B5EF4-FFF2-40B4-BE49-F238E27FC236}">
                  <a16:creationId xmlns:a16="http://schemas.microsoft.com/office/drawing/2014/main" id="{93916248-E01A-C692-F512-C38AF940B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360" y="1222"/>
              <a:ext cx="57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incoming</a:t>
              </a:r>
              <a:r>
                <a:rPr lang="en-US" altLang="en-US" sz="1700">
                  <a:solidFill>
                    <a:srgbClr val="009900"/>
                  </a:solidFill>
                  <a:latin typeface="Arial Rounded MT Bold" panose="020F0704030504030204" pitchFamily="34" charset="0"/>
                </a:rPr>
                <a:t> </a:t>
              </a:r>
              <a:endParaRPr lang="en-US" altLang="en-US" sz="2400"/>
            </a:p>
          </p:txBody>
        </p:sp>
        <p:sp>
          <p:nvSpPr>
            <p:cNvPr id="44057" name="Rectangle 77">
              <a:extLst>
                <a:ext uri="{FF2B5EF4-FFF2-40B4-BE49-F238E27FC236}">
                  <a16:creationId xmlns:a16="http://schemas.microsoft.com/office/drawing/2014/main" id="{1432EF80-13F3-8D78-86F8-9166623720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275" y="1262"/>
              <a:ext cx="393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X-rays</a:t>
              </a:r>
              <a:endParaRPr lang="en-US" altLang="en-US" sz="2400"/>
            </a:p>
          </p:txBody>
        </p:sp>
        <p:sp>
          <p:nvSpPr>
            <p:cNvPr id="44058" name="Rectangle 78">
              <a:extLst>
                <a:ext uri="{FF2B5EF4-FFF2-40B4-BE49-F238E27FC236}">
                  <a16:creationId xmlns:a16="http://schemas.microsoft.com/office/drawing/2014/main" id="{1C2A7636-2068-35B0-37A5-9FC4969348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2641" y="1512"/>
              <a:ext cx="99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CC9900"/>
                  </a:solidFill>
                </a:rPr>
                <a:t>outgoing  X-rays</a:t>
              </a:r>
              <a:endParaRPr lang="en-US" altLang="en-US" sz="2400"/>
            </a:p>
          </p:txBody>
        </p:sp>
        <p:sp>
          <p:nvSpPr>
            <p:cNvPr id="44059" name="Rectangle 79">
              <a:extLst>
                <a:ext uri="{FF2B5EF4-FFF2-40B4-BE49-F238E27FC236}">
                  <a16:creationId xmlns:a16="http://schemas.microsoft.com/office/drawing/2014/main" id="{AE989C36-9FA8-4111-793F-7A06D2878B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3191" y="1429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CC9900"/>
                  </a:solidFill>
                  <a:latin typeface="Arial Rounded MT Bold" panose="020F0704030504030204" pitchFamily="34" charset="0"/>
                </a:rPr>
                <a:t> </a:t>
              </a:r>
              <a:endParaRPr lang="en-US" altLang="en-US" sz="2400"/>
            </a:p>
          </p:txBody>
        </p:sp>
        <p:sp>
          <p:nvSpPr>
            <p:cNvPr id="44060" name="Rectangle 80">
              <a:extLst>
                <a:ext uri="{FF2B5EF4-FFF2-40B4-BE49-F238E27FC236}">
                  <a16:creationId xmlns:a16="http://schemas.microsoft.com/office/drawing/2014/main" id="{F673692A-D1D4-B03F-AA0B-51821EF8CB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3242" y="141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61" name="Rectangle 81">
              <a:extLst>
                <a:ext uri="{FF2B5EF4-FFF2-40B4-BE49-F238E27FC236}">
                  <a16:creationId xmlns:a16="http://schemas.microsoft.com/office/drawing/2014/main" id="{F93C6279-50E0-9B55-92C3-6A6736E2BE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91904">
              <a:off x="3447" y="929"/>
              <a:ext cx="49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33"/>
                  </a:solidFill>
                </a:rPr>
                <a:t>detector</a:t>
              </a:r>
              <a:endParaRPr lang="en-US" altLang="en-US" sz="2400"/>
            </a:p>
          </p:txBody>
        </p:sp>
        <p:sp>
          <p:nvSpPr>
            <p:cNvPr id="44062" name="Rectangle 82">
              <a:extLst>
                <a:ext uri="{FF2B5EF4-FFF2-40B4-BE49-F238E27FC236}">
                  <a16:creationId xmlns:a16="http://schemas.microsoft.com/office/drawing/2014/main" id="{EB718508-146D-10B8-BE0A-0B12DF194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" y="1771"/>
              <a:ext cx="1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grpSp>
          <p:nvGrpSpPr>
            <p:cNvPr id="44063" name="Group 83">
              <a:extLst>
                <a:ext uri="{FF2B5EF4-FFF2-40B4-BE49-F238E27FC236}">
                  <a16:creationId xmlns:a16="http://schemas.microsoft.com/office/drawing/2014/main" id="{B2FD4EA0-DC1A-FAF2-1CF8-09C9513536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6" y="1556"/>
              <a:ext cx="181" cy="192"/>
              <a:chOff x="3386" y="1556"/>
              <a:chExt cx="181" cy="192"/>
            </a:xfrm>
          </p:grpSpPr>
          <p:sp>
            <p:nvSpPr>
              <p:cNvPr id="44214" name="Freeform 84">
                <a:extLst>
                  <a:ext uri="{FF2B5EF4-FFF2-40B4-BE49-F238E27FC236}">
                    <a16:creationId xmlns:a16="http://schemas.microsoft.com/office/drawing/2014/main" id="{F88CCC4D-B476-59D4-2B14-B94A67D63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6" y="1692"/>
                <a:ext cx="57" cy="56"/>
              </a:xfrm>
              <a:custGeom>
                <a:avLst/>
                <a:gdLst>
                  <a:gd name="T0" fmla="*/ 0 w 57"/>
                  <a:gd name="T1" fmla="*/ 56 h 56"/>
                  <a:gd name="T2" fmla="*/ 23 w 57"/>
                  <a:gd name="T3" fmla="*/ 0 h 56"/>
                  <a:gd name="T4" fmla="*/ 29 w 57"/>
                  <a:gd name="T5" fmla="*/ 28 h 56"/>
                  <a:gd name="T6" fmla="*/ 57 w 57"/>
                  <a:gd name="T7" fmla="*/ 34 h 56"/>
                  <a:gd name="T8" fmla="*/ 0 w 57"/>
                  <a:gd name="T9" fmla="*/ 56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6"/>
                  <a:gd name="T17" fmla="*/ 57 w 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6">
                    <a:moveTo>
                      <a:pt x="0" y="56"/>
                    </a:moveTo>
                    <a:lnTo>
                      <a:pt x="23" y="0"/>
                    </a:lnTo>
                    <a:lnTo>
                      <a:pt x="29" y="28"/>
                    </a:lnTo>
                    <a:lnTo>
                      <a:pt x="57" y="3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FF"/>
              </a:solidFill>
              <a:ln w="9525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5" name="Freeform 85">
                <a:extLst>
                  <a:ext uri="{FF2B5EF4-FFF2-40B4-BE49-F238E27FC236}">
                    <a16:creationId xmlns:a16="http://schemas.microsoft.com/office/drawing/2014/main" id="{3AC14217-BCA7-C023-6E6C-55DB542CC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1556"/>
                <a:ext cx="56" cy="57"/>
              </a:xfrm>
              <a:custGeom>
                <a:avLst/>
                <a:gdLst>
                  <a:gd name="T0" fmla="*/ 56 w 56"/>
                  <a:gd name="T1" fmla="*/ 0 h 57"/>
                  <a:gd name="T2" fmla="*/ 33 w 56"/>
                  <a:gd name="T3" fmla="*/ 57 h 57"/>
                  <a:gd name="T4" fmla="*/ 28 w 56"/>
                  <a:gd name="T5" fmla="*/ 29 h 57"/>
                  <a:gd name="T6" fmla="*/ 0 w 56"/>
                  <a:gd name="T7" fmla="*/ 23 h 57"/>
                  <a:gd name="T8" fmla="*/ 56 w 56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57"/>
                  <a:gd name="T17" fmla="*/ 56 w 5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57">
                    <a:moveTo>
                      <a:pt x="56" y="0"/>
                    </a:moveTo>
                    <a:lnTo>
                      <a:pt x="33" y="57"/>
                    </a:lnTo>
                    <a:lnTo>
                      <a:pt x="28" y="29"/>
                    </a:lnTo>
                    <a:lnTo>
                      <a:pt x="0" y="23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FF"/>
              </a:solidFill>
              <a:ln w="9525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6" name="Line 86">
                <a:extLst>
                  <a:ext uri="{FF2B5EF4-FFF2-40B4-BE49-F238E27FC236}">
                    <a16:creationId xmlns:a16="http://schemas.microsoft.com/office/drawing/2014/main" id="{DEABA801-5FFC-4261-5FC2-F7594174C2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5" y="1585"/>
                <a:ext cx="124" cy="135"/>
              </a:xfrm>
              <a:prstGeom prst="line">
                <a:avLst/>
              </a:prstGeom>
              <a:noFill/>
              <a:ln w="17463">
                <a:solidFill>
                  <a:srgbClr val="00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64" name="Rectangle 87">
              <a:extLst>
                <a:ext uri="{FF2B5EF4-FFF2-40B4-BE49-F238E27FC236}">
                  <a16:creationId xmlns:a16="http://schemas.microsoft.com/office/drawing/2014/main" id="{48CD10F0-A216-5F4F-A59F-83BB14CC2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9" y="1585"/>
              <a:ext cx="11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66FF"/>
                  </a:solidFill>
                  <a:latin typeface="Symbol" panose="05050102010706020507" pitchFamily="18" charset="2"/>
                </a:rPr>
                <a:t>l</a:t>
              </a:r>
              <a:endParaRPr lang="en-US" altLang="en-US" sz="2400"/>
            </a:p>
          </p:txBody>
        </p:sp>
        <p:sp>
          <p:nvSpPr>
            <p:cNvPr id="44065" name="Rectangle 88">
              <a:extLst>
                <a:ext uri="{FF2B5EF4-FFF2-40B4-BE49-F238E27FC236}">
                  <a16:creationId xmlns:a16="http://schemas.microsoft.com/office/drawing/2014/main" id="{8A05DCBA-FB2B-775E-195D-828FEA63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1771"/>
              <a:ext cx="1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grpSp>
          <p:nvGrpSpPr>
            <p:cNvPr id="44066" name="Group 89">
              <a:extLst>
                <a:ext uri="{FF2B5EF4-FFF2-40B4-BE49-F238E27FC236}">
                  <a16:creationId xmlns:a16="http://schemas.microsoft.com/office/drawing/2014/main" id="{A012CD00-7E50-8D3E-847A-C4AAB5CC81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3" y="2076"/>
              <a:ext cx="853" cy="217"/>
              <a:chOff x="1423" y="2076"/>
              <a:chExt cx="835" cy="271"/>
            </a:xfrm>
          </p:grpSpPr>
          <p:sp>
            <p:nvSpPr>
              <p:cNvPr id="44212" name="Freeform 90">
                <a:extLst>
                  <a:ext uri="{FF2B5EF4-FFF2-40B4-BE49-F238E27FC236}">
                    <a16:creationId xmlns:a16="http://schemas.microsoft.com/office/drawing/2014/main" id="{B5B12F99-D2D7-A582-A1FA-3172C9BB7F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2301"/>
                <a:ext cx="57" cy="46"/>
              </a:xfrm>
              <a:custGeom>
                <a:avLst/>
                <a:gdLst>
                  <a:gd name="T0" fmla="*/ 57 w 57"/>
                  <a:gd name="T1" fmla="*/ 40 h 46"/>
                  <a:gd name="T2" fmla="*/ 0 w 57"/>
                  <a:gd name="T3" fmla="*/ 46 h 46"/>
                  <a:gd name="T4" fmla="*/ 23 w 57"/>
                  <a:gd name="T5" fmla="*/ 29 h 46"/>
                  <a:gd name="T6" fmla="*/ 17 w 57"/>
                  <a:gd name="T7" fmla="*/ 0 h 46"/>
                  <a:gd name="T8" fmla="*/ 57 w 57"/>
                  <a:gd name="T9" fmla="*/ 40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6"/>
                  <a:gd name="T17" fmla="*/ 57 w 57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6">
                    <a:moveTo>
                      <a:pt x="57" y="40"/>
                    </a:moveTo>
                    <a:lnTo>
                      <a:pt x="0" y="46"/>
                    </a:lnTo>
                    <a:lnTo>
                      <a:pt x="23" y="29"/>
                    </a:lnTo>
                    <a:lnTo>
                      <a:pt x="17" y="0"/>
                    </a:lnTo>
                    <a:lnTo>
                      <a:pt x="57" y="4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3" name="Line 91">
                <a:extLst>
                  <a:ext uri="{FF2B5EF4-FFF2-40B4-BE49-F238E27FC236}">
                    <a16:creationId xmlns:a16="http://schemas.microsoft.com/office/drawing/2014/main" id="{B548AECB-FE29-0E4B-C881-3C62D19FAA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23" y="2076"/>
                <a:ext cx="801" cy="254"/>
              </a:xfrm>
              <a:prstGeom prst="line">
                <a:avLst/>
              </a:prstGeom>
              <a:noFill/>
              <a:ln w="9525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67" name="Rectangle 92">
              <a:extLst>
                <a:ext uri="{FF2B5EF4-FFF2-40B4-BE49-F238E27FC236}">
                  <a16:creationId xmlns:a16="http://schemas.microsoft.com/office/drawing/2014/main" id="{DFC12290-B8F9-461A-AA68-AF6D6E0E9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619"/>
              <a:ext cx="28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extra </a:t>
              </a:r>
              <a:endParaRPr lang="en-US" altLang="en-US" sz="2400"/>
            </a:p>
          </p:txBody>
        </p:sp>
        <p:sp>
          <p:nvSpPr>
            <p:cNvPr id="44068" name="Rectangle 93">
              <a:extLst>
                <a:ext uri="{FF2B5EF4-FFF2-40B4-BE49-F238E27FC236}">
                  <a16:creationId xmlns:a16="http://schemas.microsoft.com/office/drawing/2014/main" id="{A4AF01EA-D0D8-50A5-441E-C5D61069E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749"/>
              <a:ext cx="4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distance </a:t>
              </a:r>
              <a:endParaRPr lang="en-US" altLang="en-US" sz="2400"/>
            </a:p>
          </p:txBody>
        </p:sp>
        <p:sp>
          <p:nvSpPr>
            <p:cNvPr id="44069" name="Rectangle 94">
              <a:extLst>
                <a:ext uri="{FF2B5EF4-FFF2-40B4-BE49-F238E27FC236}">
                  <a16:creationId xmlns:a16="http://schemas.microsoft.com/office/drawing/2014/main" id="{CB0E4AF8-57E4-33DB-E833-A51879545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878"/>
              <a:ext cx="45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travelled </a:t>
              </a:r>
              <a:endParaRPr lang="en-US" altLang="en-US" sz="2400"/>
            </a:p>
          </p:txBody>
        </p:sp>
        <p:sp>
          <p:nvSpPr>
            <p:cNvPr id="44070" name="Rectangle 95">
              <a:extLst>
                <a:ext uri="{FF2B5EF4-FFF2-40B4-BE49-F238E27FC236}">
                  <a16:creationId xmlns:a16="http://schemas.microsoft.com/office/drawing/2014/main" id="{3998B2C8-B00C-0555-A750-33C56C7AC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2008"/>
              <a:ext cx="57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by wave “2”</a:t>
              </a:r>
              <a:endParaRPr lang="en-US" altLang="en-US" sz="2400"/>
            </a:p>
          </p:txBody>
        </p:sp>
        <p:grpSp>
          <p:nvGrpSpPr>
            <p:cNvPr id="44071" name="Group 96">
              <a:extLst>
                <a:ext uri="{FF2B5EF4-FFF2-40B4-BE49-F238E27FC236}">
                  <a16:creationId xmlns:a16="http://schemas.microsoft.com/office/drawing/2014/main" id="{F7B061E0-0F7F-4886-1A4E-C21E48570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3" y="2064"/>
              <a:ext cx="1197" cy="252"/>
              <a:chOff x="1423" y="2064"/>
              <a:chExt cx="1230" cy="249"/>
            </a:xfrm>
          </p:grpSpPr>
          <p:sp>
            <p:nvSpPr>
              <p:cNvPr id="44210" name="Freeform 97">
                <a:extLst>
                  <a:ext uri="{FF2B5EF4-FFF2-40B4-BE49-F238E27FC236}">
                    <a16:creationId xmlns:a16="http://schemas.microsoft.com/office/drawing/2014/main" id="{99F19748-CA93-D80A-D48B-51022FE47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2268"/>
                <a:ext cx="57" cy="45"/>
              </a:xfrm>
              <a:custGeom>
                <a:avLst/>
                <a:gdLst>
                  <a:gd name="T0" fmla="*/ 57 w 57"/>
                  <a:gd name="T1" fmla="*/ 33 h 45"/>
                  <a:gd name="T2" fmla="*/ 0 w 57"/>
                  <a:gd name="T3" fmla="*/ 45 h 45"/>
                  <a:gd name="T4" fmla="*/ 23 w 57"/>
                  <a:gd name="T5" fmla="*/ 28 h 45"/>
                  <a:gd name="T6" fmla="*/ 12 w 57"/>
                  <a:gd name="T7" fmla="*/ 0 h 45"/>
                  <a:gd name="T8" fmla="*/ 57 w 57"/>
                  <a:gd name="T9" fmla="*/ 33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5"/>
                  <a:gd name="T17" fmla="*/ 57 w 57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5">
                    <a:moveTo>
                      <a:pt x="57" y="33"/>
                    </a:moveTo>
                    <a:lnTo>
                      <a:pt x="0" y="45"/>
                    </a:lnTo>
                    <a:lnTo>
                      <a:pt x="23" y="28"/>
                    </a:lnTo>
                    <a:lnTo>
                      <a:pt x="12" y="0"/>
                    </a:lnTo>
                    <a:lnTo>
                      <a:pt x="57" y="33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1" name="Line 98">
                <a:extLst>
                  <a:ext uri="{FF2B5EF4-FFF2-40B4-BE49-F238E27FC236}">
                    <a16:creationId xmlns:a16="http://schemas.microsoft.com/office/drawing/2014/main" id="{DE6ACCBD-E539-5517-1304-19468A5766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23" y="2064"/>
                <a:ext cx="1196" cy="232"/>
              </a:xfrm>
              <a:prstGeom prst="line">
                <a:avLst/>
              </a:prstGeom>
              <a:noFill/>
              <a:ln w="9525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72" name="Rectangle 99">
              <a:extLst>
                <a:ext uri="{FF2B5EF4-FFF2-40B4-BE49-F238E27FC236}">
                  <a16:creationId xmlns:a16="http://schemas.microsoft.com/office/drawing/2014/main" id="{ABB6F98F-7C67-87F2-D913-341AF1C1E6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877" y="1423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“1”</a:t>
              </a:r>
              <a:endParaRPr lang="en-US" altLang="en-US" sz="2400"/>
            </a:p>
          </p:txBody>
        </p:sp>
        <p:sp>
          <p:nvSpPr>
            <p:cNvPr id="44073" name="Rectangle 100">
              <a:extLst>
                <a:ext uri="{FF2B5EF4-FFF2-40B4-BE49-F238E27FC236}">
                  <a16:creationId xmlns:a16="http://schemas.microsoft.com/office/drawing/2014/main" id="{89137554-D064-7DF1-5B5A-0223473BED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651" y="1654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“2”</a:t>
              </a:r>
              <a:endParaRPr lang="en-US" altLang="en-US" sz="2400"/>
            </a:p>
          </p:txBody>
        </p:sp>
        <p:sp>
          <p:nvSpPr>
            <p:cNvPr id="44074" name="Rectangle 101">
              <a:extLst>
                <a:ext uri="{FF2B5EF4-FFF2-40B4-BE49-F238E27FC236}">
                  <a16:creationId xmlns:a16="http://schemas.microsoft.com/office/drawing/2014/main" id="{078FFE06-E981-5311-C298-FF150BDE25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3226" y="999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00"/>
                  </a:solidFill>
                </a:rPr>
                <a:t>“1”</a:t>
              </a:r>
              <a:endParaRPr lang="en-US" altLang="en-US" sz="2400"/>
            </a:p>
          </p:txBody>
        </p:sp>
        <p:sp>
          <p:nvSpPr>
            <p:cNvPr id="44075" name="Rectangle 102">
              <a:extLst>
                <a:ext uri="{FF2B5EF4-FFF2-40B4-BE49-F238E27FC236}">
                  <a16:creationId xmlns:a16="http://schemas.microsoft.com/office/drawing/2014/main" id="{89DE9243-832F-B70B-FBE3-AFD8A0D95F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3638" y="1338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00"/>
                  </a:solidFill>
                </a:rPr>
                <a:t>“2”</a:t>
              </a:r>
              <a:endParaRPr lang="en-US" altLang="en-US" sz="2400"/>
            </a:p>
          </p:txBody>
        </p:sp>
        <p:grpSp>
          <p:nvGrpSpPr>
            <p:cNvPr id="44076" name="Group 103">
              <a:extLst>
                <a:ext uri="{FF2B5EF4-FFF2-40B4-BE49-F238E27FC236}">
                  <a16:creationId xmlns:a16="http://schemas.microsoft.com/office/drawing/2014/main" id="{A3E8B11F-F35A-EBFE-C990-892BFB3BA584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1826" y="1884"/>
              <a:ext cx="297" cy="125"/>
              <a:chOff x="2136" y="3028"/>
              <a:chExt cx="902" cy="450"/>
            </a:xfrm>
          </p:grpSpPr>
          <p:grpSp>
            <p:nvGrpSpPr>
              <p:cNvPr id="44204" name="Group 104">
                <a:extLst>
                  <a:ext uri="{FF2B5EF4-FFF2-40B4-BE49-F238E27FC236}">
                    <a16:creationId xmlns:a16="http://schemas.microsoft.com/office/drawing/2014/main" id="{003B59A1-05CE-CAA6-5A9B-76EFAD7D5A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208" name="Freeform 105">
                  <a:extLst>
                    <a:ext uri="{FF2B5EF4-FFF2-40B4-BE49-F238E27FC236}">
                      <a16:creationId xmlns:a16="http://schemas.microsoft.com/office/drawing/2014/main" id="{A8365D12-0688-B474-2AD1-B7A3CA33F8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9" name="Freeform 106">
                  <a:extLst>
                    <a:ext uri="{FF2B5EF4-FFF2-40B4-BE49-F238E27FC236}">
                      <a16:creationId xmlns:a16="http://schemas.microsoft.com/office/drawing/2014/main" id="{9A3BDDCC-48A3-5E82-7F38-39F6224498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205" name="Group 107">
                <a:extLst>
                  <a:ext uri="{FF2B5EF4-FFF2-40B4-BE49-F238E27FC236}">
                    <a16:creationId xmlns:a16="http://schemas.microsoft.com/office/drawing/2014/main" id="{6AA9CEEE-E7A8-575D-DBE0-2C6C350D6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206" name="Freeform 108">
                  <a:extLst>
                    <a:ext uri="{FF2B5EF4-FFF2-40B4-BE49-F238E27FC236}">
                      <a16:creationId xmlns:a16="http://schemas.microsoft.com/office/drawing/2014/main" id="{B87AD5F8-931D-F60C-C4D0-CF8FEC3191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7" name="Freeform 109">
                  <a:extLst>
                    <a:ext uri="{FF2B5EF4-FFF2-40B4-BE49-F238E27FC236}">
                      <a16:creationId xmlns:a16="http://schemas.microsoft.com/office/drawing/2014/main" id="{47D86315-07E1-BE7D-AE93-26C09CFDE4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77" name="Group 110">
              <a:extLst>
                <a:ext uri="{FF2B5EF4-FFF2-40B4-BE49-F238E27FC236}">
                  <a16:creationId xmlns:a16="http://schemas.microsoft.com/office/drawing/2014/main" id="{CEA1C9B1-D127-0D29-1DBD-132CBFAA1A95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2033" y="2090"/>
              <a:ext cx="297" cy="125"/>
              <a:chOff x="2136" y="3028"/>
              <a:chExt cx="902" cy="450"/>
            </a:xfrm>
          </p:grpSpPr>
          <p:grpSp>
            <p:nvGrpSpPr>
              <p:cNvPr id="44198" name="Group 111">
                <a:extLst>
                  <a:ext uri="{FF2B5EF4-FFF2-40B4-BE49-F238E27FC236}">
                    <a16:creationId xmlns:a16="http://schemas.microsoft.com/office/drawing/2014/main" id="{F19532F3-BC89-74BB-0764-21B464214F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202" name="Freeform 112">
                  <a:extLst>
                    <a:ext uri="{FF2B5EF4-FFF2-40B4-BE49-F238E27FC236}">
                      <a16:creationId xmlns:a16="http://schemas.microsoft.com/office/drawing/2014/main" id="{BAD8DACF-0F22-9FB2-DD49-39F3F7F323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3" name="Freeform 113">
                  <a:extLst>
                    <a:ext uri="{FF2B5EF4-FFF2-40B4-BE49-F238E27FC236}">
                      <a16:creationId xmlns:a16="http://schemas.microsoft.com/office/drawing/2014/main" id="{26DD8114-AEDD-8782-10E9-0D24241B46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99" name="Group 114">
                <a:extLst>
                  <a:ext uri="{FF2B5EF4-FFF2-40B4-BE49-F238E27FC236}">
                    <a16:creationId xmlns:a16="http://schemas.microsoft.com/office/drawing/2014/main" id="{42B3147C-BA3E-7ED4-11E0-87B8950E6E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200" name="Freeform 115">
                  <a:extLst>
                    <a:ext uri="{FF2B5EF4-FFF2-40B4-BE49-F238E27FC236}">
                      <a16:creationId xmlns:a16="http://schemas.microsoft.com/office/drawing/2014/main" id="{D6D971D6-DF0D-03FF-6609-B0A0FA789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1" name="Freeform 116">
                  <a:extLst>
                    <a:ext uri="{FF2B5EF4-FFF2-40B4-BE49-F238E27FC236}">
                      <a16:creationId xmlns:a16="http://schemas.microsoft.com/office/drawing/2014/main" id="{47541048-4B29-8D6A-28E1-E50C232CDC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78" name="Line 117">
              <a:extLst>
                <a:ext uri="{FF2B5EF4-FFF2-40B4-BE49-F238E27FC236}">
                  <a16:creationId xmlns:a16="http://schemas.microsoft.com/office/drawing/2014/main" id="{CFE13498-4663-D2A5-E88E-8B7ED2A44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7" y="2453"/>
              <a:ext cx="2105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79" name="Oval 118">
              <a:extLst>
                <a:ext uri="{FF2B5EF4-FFF2-40B4-BE49-F238E27FC236}">
                  <a16:creationId xmlns:a16="http://schemas.microsoft.com/office/drawing/2014/main" id="{BAEAAE23-CD56-2E47-C876-EFB95A868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2388"/>
              <a:ext cx="113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0" name="Oval 119">
              <a:extLst>
                <a:ext uri="{FF2B5EF4-FFF2-40B4-BE49-F238E27FC236}">
                  <a16:creationId xmlns:a16="http://schemas.microsoft.com/office/drawing/2014/main" id="{9735BAD8-AFD1-B271-D066-40FB6B9B5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394"/>
              <a:ext cx="118" cy="11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1" name="Oval 120">
              <a:extLst>
                <a:ext uri="{FF2B5EF4-FFF2-40B4-BE49-F238E27FC236}">
                  <a16:creationId xmlns:a16="http://schemas.microsoft.com/office/drawing/2014/main" id="{76A9FD7B-CA31-26B0-FC9A-E0731EB1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2388"/>
              <a:ext cx="112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2" name="Line 121">
              <a:extLst>
                <a:ext uri="{FF2B5EF4-FFF2-40B4-BE49-F238E27FC236}">
                  <a16:creationId xmlns:a16="http://schemas.microsoft.com/office/drawing/2014/main" id="{EA3CBE2E-ACC6-5B97-C40D-DE78B56B0B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83" y="2053"/>
              <a:ext cx="200" cy="1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83" name="Group 122">
              <a:extLst>
                <a:ext uri="{FF2B5EF4-FFF2-40B4-BE49-F238E27FC236}">
                  <a16:creationId xmlns:a16="http://schemas.microsoft.com/office/drawing/2014/main" id="{95C048F4-651F-88DB-3CA1-C2866AFD2A1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059" y="1482"/>
              <a:ext cx="501" cy="325"/>
              <a:chOff x="1799" y="1926"/>
              <a:chExt cx="501" cy="325"/>
            </a:xfrm>
          </p:grpSpPr>
          <p:grpSp>
            <p:nvGrpSpPr>
              <p:cNvPr id="44184" name="Group 123">
                <a:extLst>
                  <a:ext uri="{FF2B5EF4-FFF2-40B4-BE49-F238E27FC236}">
                    <a16:creationId xmlns:a16="http://schemas.microsoft.com/office/drawing/2014/main" id="{822896D2-0ADA-68CA-1461-CBF4612B11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92" name="Group 124">
                  <a:extLst>
                    <a:ext uri="{FF2B5EF4-FFF2-40B4-BE49-F238E27FC236}">
                      <a16:creationId xmlns:a16="http://schemas.microsoft.com/office/drawing/2014/main" id="{165C118F-41EF-9CB9-2AA9-6226A96FA5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6" name="Freeform 125">
                    <a:extLst>
                      <a:ext uri="{FF2B5EF4-FFF2-40B4-BE49-F238E27FC236}">
                        <a16:creationId xmlns:a16="http://schemas.microsoft.com/office/drawing/2014/main" id="{C2E0B959-CB99-82C2-D7C1-5A3FB3B5FE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7" name="Freeform 126">
                    <a:extLst>
                      <a:ext uri="{FF2B5EF4-FFF2-40B4-BE49-F238E27FC236}">
                        <a16:creationId xmlns:a16="http://schemas.microsoft.com/office/drawing/2014/main" id="{628E913D-9FEF-B9C3-C3B1-46969B733A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93" name="Group 127">
                  <a:extLst>
                    <a:ext uri="{FF2B5EF4-FFF2-40B4-BE49-F238E27FC236}">
                      <a16:creationId xmlns:a16="http://schemas.microsoft.com/office/drawing/2014/main" id="{59A85364-A974-6EBD-488A-1297B0C4A98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4" name="Freeform 128">
                    <a:extLst>
                      <a:ext uri="{FF2B5EF4-FFF2-40B4-BE49-F238E27FC236}">
                        <a16:creationId xmlns:a16="http://schemas.microsoft.com/office/drawing/2014/main" id="{AA73910D-14D7-F321-32DC-D9A16A7FF5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5" name="Freeform 129">
                    <a:extLst>
                      <a:ext uri="{FF2B5EF4-FFF2-40B4-BE49-F238E27FC236}">
                        <a16:creationId xmlns:a16="http://schemas.microsoft.com/office/drawing/2014/main" id="{2447AAD7-04F6-ABA3-61EE-4EF4AD4CD2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85" name="Group 130">
                <a:extLst>
                  <a:ext uri="{FF2B5EF4-FFF2-40B4-BE49-F238E27FC236}">
                    <a16:creationId xmlns:a16="http://schemas.microsoft.com/office/drawing/2014/main" id="{54668072-4C98-52BA-D0EB-4789EF7EA0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86" name="Group 131">
                  <a:extLst>
                    <a:ext uri="{FF2B5EF4-FFF2-40B4-BE49-F238E27FC236}">
                      <a16:creationId xmlns:a16="http://schemas.microsoft.com/office/drawing/2014/main" id="{DE782F8A-556B-31B6-2A47-C2B5171E383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0" name="Freeform 132">
                    <a:extLst>
                      <a:ext uri="{FF2B5EF4-FFF2-40B4-BE49-F238E27FC236}">
                        <a16:creationId xmlns:a16="http://schemas.microsoft.com/office/drawing/2014/main" id="{6AACA162-99BC-05ED-66F8-9830E37C08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1" name="Freeform 133">
                    <a:extLst>
                      <a:ext uri="{FF2B5EF4-FFF2-40B4-BE49-F238E27FC236}">
                        <a16:creationId xmlns:a16="http://schemas.microsoft.com/office/drawing/2014/main" id="{5542B665-D77E-BCA5-5055-5E30524FB58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87" name="Group 134">
                  <a:extLst>
                    <a:ext uri="{FF2B5EF4-FFF2-40B4-BE49-F238E27FC236}">
                      <a16:creationId xmlns:a16="http://schemas.microsoft.com/office/drawing/2014/main" id="{5F9B7CC8-079F-8CD8-44AB-88670DB800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88" name="Freeform 135">
                    <a:extLst>
                      <a:ext uri="{FF2B5EF4-FFF2-40B4-BE49-F238E27FC236}">
                        <a16:creationId xmlns:a16="http://schemas.microsoft.com/office/drawing/2014/main" id="{B5F0F45B-EE7F-26EE-7590-F833D5DEB7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89" name="Freeform 136">
                    <a:extLst>
                      <a:ext uri="{FF2B5EF4-FFF2-40B4-BE49-F238E27FC236}">
                        <a16:creationId xmlns:a16="http://schemas.microsoft.com/office/drawing/2014/main" id="{2BCD5CED-6E83-FFEE-75EA-8BC36F5154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grpSp>
          <p:nvGrpSpPr>
            <p:cNvPr id="44084" name="Group 137">
              <a:extLst>
                <a:ext uri="{FF2B5EF4-FFF2-40B4-BE49-F238E27FC236}">
                  <a16:creationId xmlns:a16="http://schemas.microsoft.com/office/drawing/2014/main" id="{ABAE40D6-8DA3-58A3-12C9-BEE4AA9B8DA2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062" y="1278"/>
              <a:ext cx="297" cy="125"/>
              <a:chOff x="2136" y="3028"/>
              <a:chExt cx="902" cy="450"/>
            </a:xfrm>
          </p:grpSpPr>
          <p:grpSp>
            <p:nvGrpSpPr>
              <p:cNvPr id="44178" name="Group 138">
                <a:extLst>
                  <a:ext uri="{FF2B5EF4-FFF2-40B4-BE49-F238E27FC236}">
                    <a16:creationId xmlns:a16="http://schemas.microsoft.com/office/drawing/2014/main" id="{ECC7EE51-944A-E5C2-A89E-C28C88B72B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82" name="Freeform 139">
                  <a:extLst>
                    <a:ext uri="{FF2B5EF4-FFF2-40B4-BE49-F238E27FC236}">
                      <a16:creationId xmlns:a16="http://schemas.microsoft.com/office/drawing/2014/main" id="{D9B592FE-5148-3C17-9FD6-F1A659AA6B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83" name="Freeform 140">
                  <a:extLst>
                    <a:ext uri="{FF2B5EF4-FFF2-40B4-BE49-F238E27FC236}">
                      <a16:creationId xmlns:a16="http://schemas.microsoft.com/office/drawing/2014/main" id="{2BA1B320-305C-E52A-7ED0-A045D7E184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79" name="Group 141">
                <a:extLst>
                  <a:ext uri="{FF2B5EF4-FFF2-40B4-BE49-F238E27FC236}">
                    <a16:creationId xmlns:a16="http://schemas.microsoft.com/office/drawing/2014/main" id="{58BD3D02-3376-161B-368F-EA056CDD78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80" name="Freeform 142">
                  <a:extLst>
                    <a:ext uri="{FF2B5EF4-FFF2-40B4-BE49-F238E27FC236}">
                      <a16:creationId xmlns:a16="http://schemas.microsoft.com/office/drawing/2014/main" id="{13DDCA1C-701B-8A22-78EA-9E43BEBA25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81" name="Freeform 143">
                  <a:extLst>
                    <a:ext uri="{FF2B5EF4-FFF2-40B4-BE49-F238E27FC236}">
                      <a16:creationId xmlns:a16="http://schemas.microsoft.com/office/drawing/2014/main" id="{0BFF6981-13B3-6C58-E158-5A64B92AA0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5" name="Group 144">
              <a:extLst>
                <a:ext uri="{FF2B5EF4-FFF2-40B4-BE49-F238E27FC236}">
                  <a16:creationId xmlns:a16="http://schemas.microsoft.com/office/drawing/2014/main" id="{05E1CF87-0970-3196-0E43-76A55BFE801E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2858" y="1478"/>
              <a:ext cx="297" cy="125"/>
              <a:chOff x="2136" y="3028"/>
              <a:chExt cx="902" cy="450"/>
            </a:xfrm>
          </p:grpSpPr>
          <p:grpSp>
            <p:nvGrpSpPr>
              <p:cNvPr id="44172" name="Group 145">
                <a:extLst>
                  <a:ext uri="{FF2B5EF4-FFF2-40B4-BE49-F238E27FC236}">
                    <a16:creationId xmlns:a16="http://schemas.microsoft.com/office/drawing/2014/main" id="{2F2CC562-0224-EF4B-8804-9B72C66456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76" name="Freeform 146">
                  <a:extLst>
                    <a:ext uri="{FF2B5EF4-FFF2-40B4-BE49-F238E27FC236}">
                      <a16:creationId xmlns:a16="http://schemas.microsoft.com/office/drawing/2014/main" id="{41199706-170B-BCBF-FBC7-353BBA6D15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7" name="Freeform 147">
                  <a:extLst>
                    <a:ext uri="{FF2B5EF4-FFF2-40B4-BE49-F238E27FC236}">
                      <a16:creationId xmlns:a16="http://schemas.microsoft.com/office/drawing/2014/main" id="{FDBCABE4-662E-540A-CEF0-E6C2818EA3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73" name="Group 148">
                <a:extLst>
                  <a:ext uri="{FF2B5EF4-FFF2-40B4-BE49-F238E27FC236}">
                    <a16:creationId xmlns:a16="http://schemas.microsoft.com/office/drawing/2014/main" id="{5F095683-E1C9-059E-61DC-3EEA584467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74" name="Freeform 149">
                  <a:extLst>
                    <a:ext uri="{FF2B5EF4-FFF2-40B4-BE49-F238E27FC236}">
                      <a16:creationId xmlns:a16="http://schemas.microsoft.com/office/drawing/2014/main" id="{CE08287B-C221-7E88-E867-F0249B1A1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5" name="Freeform 150">
                  <a:extLst>
                    <a:ext uri="{FF2B5EF4-FFF2-40B4-BE49-F238E27FC236}">
                      <a16:creationId xmlns:a16="http://schemas.microsoft.com/office/drawing/2014/main" id="{053EDB0C-617A-CDEF-0A43-E83CDD4D8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6" name="Group 151">
              <a:extLst>
                <a:ext uri="{FF2B5EF4-FFF2-40B4-BE49-F238E27FC236}">
                  <a16:creationId xmlns:a16="http://schemas.microsoft.com/office/drawing/2014/main" id="{09B2E9D2-C021-DD6E-31C3-2842FD735766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272" y="1071"/>
              <a:ext cx="297" cy="125"/>
              <a:chOff x="2136" y="3028"/>
              <a:chExt cx="902" cy="450"/>
            </a:xfrm>
          </p:grpSpPr>
          <p:grpSp>
            <p:nvGrpSpPr>
              <p:cNvPr id="44166" name="Group 152">
                <a:extLst>
                  <a:ext uri="{FF2B5EF4-FFF2-40B4-BE49-F238E27FC236}">
                    <a16:creationId xmlns:a16="http://schemas.microsoft.com/office/drawing/2014/main" id="{EC1865E5-CD42-1444-F767-2A9157A339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70" name="Freeform 153">
                  <a:extLst>
                    <a:ext uri="{FF2B5EF4-FFF2-40B4-BE49-F238E27FC236}">
                      <a16:creationId xmlns:a16="http://schemas.microsoft.com/office/drawing/2014/main" id="{1A734F21-5683-5DAF-83EE-3B8282F840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1" name="Freeform 154">
                  <a:extLst>
                    <a:ext uri="{FF2B5EF4-FFF2-40B4-BE49-F238E27FC236}">
                      <a16:creationId xmlns:a16="http://schemas.microsoft.com/office/drawing/2014/main" id="{BBE745BB-39CF-B4EE-F9CA-A438DEB09C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67" name="Group 155">
                <a:extLst>
                  <a:ext uri="{FF2B5EF4-FFF2-40B4-BE49-F238E27FC236}">
                    <a16:creationId xmlns:a16="http://schemas.microsoft.com/office/drawing/2014/main" id="{21496CF6-4F75-9EA2-CC04-96EB418206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68" name="Freeform 156">
                  <a:extLst>
                    <a:ext uri="{FF2B5EF4-FFF2-40B4-BE49-F238E27FC236}">
                      <a16:creationId xmlns:a16="http://schemas.microsoft.com/office/drawing/2014/main" id="{A91C962B-F0D3-27C5-4807-A92D577BA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9" name="Freeform 157">
                  <a:extLst>
                    <a:ext uri="{FF2B5EF4-FFF2-40B4-BE49-F238E27FC236}">
                      <a16:creationId xmlns:a16="http://schemas.microsoft.com/office/drawing/2014/main" id="{FAD99743-53AE-7382-FDE0-7B38F23888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7" name="Group 158">
              <a:extLst>
                <a:ext uri="{FF2B5EF4-FFF2-40B4-BE49-F238E27FC236}">
                  <a16:creationId xmlns:a16="http://schemas.microsoft.com/office/drawing/2014/main" id="{DD60586F-4750-9C85-6C1C-918A344C6ED6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473" y="1275"/>
              <a:ext cx="297" cy="125"/>
              <a:chOff x="2136" y="3028"/>
              <a:chExt cx="902" cy="450"/>
            </a:xfrm>
          </p:grpSpPr>
          <p:grpSp>
            <p:nvGrpSpPr>
              <p:cNvPr id="44160" name="Group 159">
                <a:extLst>
                  <a:ext uri="{FF2B5EF4-FFF2-40B4-BE49-F238E27FC236}">
                    <a16:creationId xmlns:a16="http://schemas.microsoft.com/office/drawing/2014/main" id="{F667783E-0D52-DB1C-954E-028285953B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64" name="Freeform 160">
                  <a:extLst>
                    <a:ext uri="{FF2B5EF4-FFF2-40B4-BE49-F238E27FC236}">
                      <a16:creationId xmlns:a16="http://schemas.microsoft.com/office/drawing/2014/main" id="{A8BC2975-C087-301B-AA1C-7B7FF8FB28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5" name="Freeform 161">
                  <a:extLst>
                    <a:ext uri="{FF2B5EF4-FFF2-40B4-BE49-F238E27FC236}">
                      <a16:creationId xmlns:a16="http://schemas.microsoft.com/office/drawing/2014/main" id="{CB17D191-C332-D58B-4B0D-725FA438D2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61" name="Group 162">
                <a:extLst>
                  <a:ext uri="{FF2B5EF4-FFF2-40B4-BE49-F238E27FC236}">
                    <a16:creationId xmlns:a16="http://schemas.microsoft.com/office/drawing/2014/main" id="{ECFC8361-5127-5F89-7203-DCBE2EC7F4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62" name="Freeform 163">
                  <a:extLst>
                    <a:ext uri="{FF2B5EF4-FFF2-40B4-BE49-F238E27FC236}">
                      <a16:creationId xmlns:a16="http://schemas.microsoft.com/office/drawing/2014/main" id="{F3AD8206-544B-F297-0E58-CB52D64F55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3" name="Freeform 164">
                  <a:extLst>
                    <a:ext uri="{FF2B5EF4-FFF2-40B4-BE49-F238E27FC236}">
                      <a16:creationId xmlns:a16="http://schemas.microsoft.com/office/drawing/2014/main" id="{8CD04F29-1AA0-21D9-F32D-4105CBABA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88" name="Line 165">
              <a:extLst>
                <a:ext uri="{FF2B5EF4-FFF2-40B4-BE49-F238E27FC236}">
                  <a16:creationId xmlns:a16="http://schemas.microsoft.com/office/drawing/2014/main" id="{E9836EDA-83D2-DF00-7BD3-6C9D8EC7E8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964"/>
              <a:ext cx="227" cy="2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89" name="Line 166">
              <a:extLst>
                <a:ext uri="{FF2B5EF4-FFF2-40B4-BE49-F238E27FC236}">
                  <a16:creationId xmlns:a16="http://schemas.microsoft.com/office/drawing/2014/main" id="{CB5D0D7E-1AE4-D16E-D61D-43955B22D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5" y="905"/>
              <a:ext cx="357" cy="352"/>
            </a:xfrm>
            <a:prstGeom prst="line">
              <a:avLst/>
            </a:prstGeom>
            <a:noFill/>
            <a:ln w="7143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0" name="Freeform 167">
              <a:extLst>
                <a:ext uri="{FF2B5EF4-FFF2-40B4-BE49-F238E27FC236}">
                  <a16:creationId xmlns:a16="http://schemas.microsoft.com/office/drawing/2014/main" id="{D45AFBAF-E697-373C-1E75-B56035BA4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1851"/>
              <a:ext cx="95" cy="196"/>
            </a:xfrm>
            <a:custGeom>
              <a:avLst/>
              <a:gdLst>
                <a:gd name="T0" fmla="*/ 19300 w 65"/>
                <a:gd name="T1" fmla="*/ 0 h 159"/>
                <a:gd name="T2" fmla="*/ 11385 w 65"/>
                <a:gd name="T3" fmla="*/ 694 h 159"/>
                <a:gd name="T4" fmla="*/ 3956 w 65"/>
                <a:gd name="T5" fmla="*/ 1713 h 159"/>
                <a:gd name="T6" fmla="*/ 589 w 65"/>
                <a:gd name="T7" fmla="*/ 2971 h 159"/>
                <a:gd name="T8" fmla="*/ 589 w 65"/>
                <a:gd name="T9" fmla="*/ 3662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"/>
                <a:gd name="T16" fmla="*/ 0 h 159"/>
                <a:gd name="T17" fmla="*/ 65 w 6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" h="159">
                  <a:moveTo>
                    <a:pt x="65" y="0"/>
                  </a:moveTo>
                  <a:cubicBezTo>
                    <a:pt x="55" y="9"/>
                    <a:pt x="46" y="18"/>
                    <a:pt x="38" y="30"/>
                  </a:cubicBezTo>
                  <a:cubicBezTo>
                    <a:pt x="30" y="42"/>
                    <a:pt x="20" y="59"/>
                    <a:pt x="14" y="75"/>
                  </a:cubicBezTo>
                  <a:cubicBezTo>
                    <a:pt x="8" y="91"/>
                    <a:pt x="4" y="115"/>
                    <a:pt x="2" y="129"/>
                  </a:cubicBezTo>
                  <a:cubicBezTo>
                    <a:pt x="0" y="143"/>
                    <a:pt x="1" y="151"/>
                    <a:pt x="2" y="15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91" name="Group 168">
              <a:extLst>
                <a:ext uri="{FF2B5EF4-FFF2-40B4-BE49-F238E27FC236}">
                  <a16:creationId xmlns:a16="http://schemas.microsoft.com/office/drawing/2014/main" id="{658AE619-ADB1-4674-CAAE-2C52170F78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3" y="1685"/>
              <a:ext cx="501" cy="325"/>
              <a:chOff x="1799" y="1926"/>
              <a:chExt cx="501" cy="325"/>
            </a:xfrm>
          </p:grpSpPr>
          <p:grpSp>
            <p:nvGrpSpPr>
              <p:cNvPr id="44146" name="Group 169">
                <a:extLst>
                  <a:ext uri="{FF2B5EF4-FFF2-40B4-BE49-F238E27FC236}">
                    <a16:creationId xmlns:a16="http://schemas.microsoft.com/office/drawing/2014/main" id="{F39D3609-6DB9-D863-D62F-D5A61188B0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54" name="Group 170">
                  <a:extLst>
                    <a:ext uri="{FF2B5EF4-FFF2-40B4-BE49-F238E27FC236}">
                      <a16:creationId xmlns:a16="http://schemas.microsoft.com/office/drawing/2014/main" id="{EB9213A5-31CB-D788-5A0D-926BAFF0A5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8" name="Freeform 171">
                    <a:extLst>
                      <a:ext uri="{FF2B5EF4-FFF2-40B4-BE49-F238E27FC236}">
                        <a16:creationId xmlns:a16="http://schemas.microsoft.com/office/drawing/2014/main" id="{33F6657D-4BBC-D39C-ADEA-6F1F44BB82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9" name="Freeform 172">
                    <a:extLst>
                      <a:ext uri="{FF2B5EF4-FFF2-40B4-BE49-F238E27FC236}">
                        <a16:creationId xmlns:a16="http://schemas.microsoft.com/office/drawing/2014/main" id="{92B7B976-7863-1FBD-92C3-121EBA5F9E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55" name="Group 173">
                  <a:extLst>
                    <a:ext uri="{FF2B5EF4-FFF2-40B4-BE49-F238E27FC236}">
                      <a16:creationId xmlns:a16="http://schemas.microsoft.com/office/drawing/2014/main" id="{7DDB597B-FF4C-1394-069B-63CC98526C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6" name="Freeform 174">
                    <a:extLst>
                      <a:ext uri="{FF2B5EF4-FFF2-40B4-BE49-F238E27FC236}">
                        <a16:creationId xmlns:a16="http://schemas.microsoft.com/office/drawing/2014/main" id="{16A6E492-473A-4833-A3EB-D9953BCEE1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7" name="Freeform 175">
                    <a:extLst>
                      <a:ext uri="{FF2B5EF4-FFF2-40B4-BE49-F238E27FC236}">
                        <a16:creationId xmlns:a16="http://schemas.microsoft.com/office/drawing/2014/main" id="{59D4BC2E-1255-3268-65A7-84D0F36981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47" name="Group 176">
                <a:extLst>
                  <a:ext uri="{FF2B5EF4-FFF2-40B4-BE49-F238E27FC236}">
                    <a16:creationId xmlns:a16="http://schemas.microsoft.com/office/drawing/2014/main" id="{A0A7A025-AB16-CAEB-35E6-01472B04CC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48" name="Group 177">
                  <a:extLst>
                    <a:ext uri="{FF2B5EF4-FFF2-40B4-BE49-F238E27FC236}">
                      <a16:creationId xmlns:a16="http://schemas.microsoft.com/office/drawing/2014/main" id="{156A19E8-173A-55C5-2E49-B1E4A3EC39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2" name="Freeform 178">
                    <a:extLst>
                      <a:ext uri="{FF2B5EF4-FFF2-40B4-BE49-F238E27FC236}">
                        <a16:creationId xmlns:a16="http://schemas.microsoft.com/office/drawing/2014/main" id="{17BCD680-CBF5-71E6-E48F-FC385D8607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3" name="Freeform 179">
                    <a:extLst>
                      <a:ext uri="{FF2B5EF4-FFF2-40B4-BE49-F238E27FC236}">
                        <a16:creationId xmlns:a16="http://schemas.microsoft.com/office/drawing/2014/main" id="{9216718B-46EA-7526-AB88-37ED1E13F7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49" name="Group 180">
                  <a:extLst>
                    <a:ext uri="{FF2B5EF4-FFF2-40B4-BE49-F238E27FC236}">
                      <a16:creationId xmlns:a16="http://schemas.microsoft.com/office/drawing/2014/main" id="{EDBA8EC9-BE55-2392-2F24-FBCD3E8A8E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0" name="Freeform 181">
                    <a:extLst>
                      <a:ext uri="{FF2B5EF4-FFF2-40B4-BE49-F238E27FC236}">
                        <a16:creationId xmlns:a16="http://schemas.microsoft.com/office/drawing/2014/main" id="{99694DC6-AC98-73B2-B7B6-1174AC4EDD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1" name="Freeform 182">
                    <a:extLst>
                      <a:ext uri="{FF2B5EF4-FFF2-40B4-BE49-F238E27FC236}">
                        <a16:creationId xmlns:a16="http://schemas.microsoft.com/office/drawing/2014/main" id="{BA36B4F8-97DA-4FBB-287F-869FB07D95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sp>
          <p:nvSpPr>
            <p:cNvPr id="44092" name="Rectangle 183">
              <a:extLst>
                <a:ext uri="{FF2B5EF4-FFF2-40B4-BE49-F238E27FC236}">
                  <a16:creationId xmlns:a16="http://schemas.microsoft.com/office/drawing/2014/main" id="{A62C1912-5448-3E6B-B1F5-4021CB1069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2466" y="1942"/>
              <a:ext cx="82" cy="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pSp>
          <p:nvGrpSpPr>
            <p:cNvPr id="44093" name="Group 184">
              <a:extLst>
                <a:ext uri="{FF2B5EF4-FFF2-40B4-BE49-F238E27FC236}">
                  <a16:creationId xmlns:a16="http://schemas.microsoft.com/office/drawing/2014/main" id="{08CECBF1-5533-4B9B-3D1F-A97B484CA5D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444" y="1683"/>
              <a:ext cx="501" cy="325"/>
              <a:chOff x="1799" y="1926"/>
              <a:chExt cx="501" cy="325"/>
            </a:xfrm>
          </p:grpSpPr>
          <p:grpSp>
            <p:nvGrpSpPr>
              <p:cNvPr id="44132" name="Group 185">
                <a:extLst>
                  <a:ext uri="{FF2B5EF4-FFF2-40B4-BE49-F238E27FC236}">
                    <a16:creationId xmlns:a16="http://schemas.microsoft.com/office/drawing/2014/main" id="{97D2E6B0-A969-7368-9FF3-FC71A92983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40" name="Group 186">
                  <a:extLst>
                    <a:ext uri="{FF2B5EF4-FFF2-40B4-BE49-F238E27FC236}">
                      <a16:creationId xmlns:a16="http://schemas.microsoft.com/office/drawing/2014/main" id="{24F96BA3-A595-575B-1675-48105895F0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44" name="Freeform 187">
                    <a:extLst>
                      <a:ext uri="{FF2B5EF4-FFF2-40B4-BE49-F238E27FC236}">
                        <a16:creationId xmlns:a16="http://schemas.microsoft.com/office/drawing/2014/main" id="{E512C54D-EAA6-5F76-453F-FAB34B8C12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45" name="Freeform 188">
                    <a:extLst>
                      <a:ext uri="{FF2B5EF4-FFF2-40B4-BE49-F238E27FC236}">
                        <a16:creationId xmlns:a16="http://schemas.microsoft.com/office/drawing/2014/main" id="{997FA872-71A2-D90B-E188-3352BEE7D9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41" name="Group 189">
                  <a:extLst>
                    <a:ext uri="{FF2B5EF4-FFF2-40B4-BE49-F238E27FC236}">
                      <a16:creationId xmlns:a16="http://schemas.microsoft.com/office/drawing/2014/main" id="{668E3CA1-DBEB-62CB-728C-D6835A56A6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42" name="Freeform 190">
                    <a:extLst>
                      <a:ext uri="{FF2B5EF4-FFF2-40B4-BE49-F238E27FC236}">
                        <a16:creationId xmlns:a16="http://schemas.microsoft.com/office/drawing/2014/main" id="{627D5E4B-51D2-8330-DDDF-42BD11845A1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43" name="Freeform 191">
                    <a:extLst>
                      <a:ext uri="{FF2B5EF4-FFF2-40B4-BE49-F238E27FC236}">
                        <a16:creationId xmlns:a16="http://schemas.microsoft.com/office/drawing/2014/main" id="{C60D715D-8FF2-FDA7-6562-79755767AB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33" name="Group 192">
                <a:extLst>
                  <a:ext uri="{FF2B5EF4-FFF2-40B4-BE49-F238E27FC236}">
                    <a16:creationId xmlns:a16="http://schemas.microsoft.com/office/drawing/2014/main" id="{E47D4E52-9A81-7B53-E9C1-E1E5990DAA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34" name="Group 193">
                  <a:extLst>
                    <a:ext uri="{FF2B5EF4-FFF2-40B4-BE49-F238E27FC236}">
                      <a16:creationId xmlns:a16="http://schemas.microsoft.com/office/drawing/2014/main" id="{5F170BF8-CA3F-A83E-463E-F33AAEC6565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38" name="Freeform 194">
                    <a:extLst>
                      <a:ext uri="{FF2B5EF4-FFF2-40B4-BE49-F238E27FC236}">
                        <a16:creationId xmlns:a16="http://schemas.microsoft.com/office/drawing/2014/main" id="{A6547ECD-F5BF-7A81-BFBF-69F44EE5A7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39" name="Freeform 195">
                    <a:extLst>
                      <a:ext uri="{FF2B5EF4-FFF2-40B4-BE49-F238E27FC236}">
                        <a16:creationId xmlns:a16="http://schemas.microsoft.com/office/drawing/2014/main" id="{4B53FB1B-E8A9-AE49-21FF-4AAAE34EF4F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35" name="Group 196">
                  <a:extLst>
                    <a:ext uri="{FF2B5EF4-FFF2-40B4-BE49-F238E27FC236}">
                      <a16:creationId xmlns:a16="http://schemas.microsoft.com/office/drawing/2014/main" id="{1320EEFE-755D-3EDF-20C3-92905A3451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36" name="Freeform 197">
                    <a:extLst>
                      <a:ext uri="{FF2B5EF4-FFF2-40B4-BE49-F238E27FC236}">
                        <a16:creationId xmlns:a16="http://schemas.microsoft.com/office/drawing/2014/main" id="{29584AF7-7D4F-3BD1-A2AB-20A33A5430B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37" name="Freeform 198">
                    <a:extLst>
                      <a:ext uri="{FF2B5EF4-FFF2-40B4-BE49-F238E27FC236}">
                        <a16:creationId xmlns:a16="http://schemas.microsoft.com/office/drawing/2014/main" id="{A9D336D3-02DF-8775-F877-748F28DA29D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sp>
          <p:nvSpPr>
            <p:cNvPr id="44094" name="Line 199">
              <a:extLst>
                <a:ext uri="{FF2B5EF4-FFF2-40B4-BE49-F238E27FC236}">
                  <a16:creationId xmlns:a16="http://schemas.microsoft.com/office/drawing/2014/main" id="{D757D378-1FC2-5023-6CE8-9ADF41ADBE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0" y="1522"/>
              <a:ext cx="531" cy="524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5" name="Line 200">
              <a:extLst>
                <a:ext uri="{FF2B5EF4-FFF2-40B4-BE49-F238E27FC236}">
                  <a16:creationId xmlns:a16="http://schemas.microsoft.com/office/drawing/2014/main" id="{A1C35B2D-9570-9BC3-4AC9-7ADD00CAE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1593"/>
              <a:ext cx="459" cy="453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6" name="Line 201">
              <a:extLst>
                <a:ext uri="{FF2B5EF4-FFF2-40B4-BE49-F238E27FC236}">
                  <a16:creationId xmlns:a16="http://schemas.microsoft.com/office/drawing/2014/main" id="{BE7A239D-3E51-525B-7C9B-DD2CF132C9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84" y="2253"/>
              <a:ext cx="221" cy="219"/>
            </a:xfrm>
            <a:prstGeom prst="line">
              <a:avLst/>
            </a:prstGeom>
            <a:noFill/>
            <a:ln w="76200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7" name="Line 202">
              <a:extLst>
                <a:ext uri="{FF2B5EF4-FFF2-40B4-BE49-F238E27FC236}">
                  <a16:creationId xmlns:a16="http://schemas.microsoft.com/office/drawing/2014/main" id="{309AA277-C455-8F24-6C61-28920B25B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7" y="2248"/>
              <a:ext cx="233" cy="230"/>
            </a:xfrm>
            <a:prstGeom prst="line">
              <a:avLst/>
            </a:prstGeom>
            <a:noFill/>
            <a:ln w="76200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98" name="Group 203">
              <a:extLst>
                <a:ext uri="{FF2B5EF4-FFF2-40B4-BE49-F238E27FC236}">
                  <a16:creationId xmlns:a16="http://schemas.microsoft.com/office/drawing/2014/main" id="{975DCC68-FA3B-67DB-B215-5E7BAE2DF35C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2240" y="2294"/>
              <a:ext cx="297" cy="125"/>
              <a:chOff x="2136" y="3028"/>
              <a:chExt cx="902" cy="450"/>
            </a:xfrm>
          </p:grpSpPr>
          <p:grpSp>
            <p:nvGrpSpPr>
              <p:cNvPr id="44126" name="Group 204">
                <a:extLst>
                  <a:ext uri="{FF2B5EF4-FFF2-40B4-BE49-F238E27FC236}">
                    <a16:creationId xmlns:a16="http://schemas.microsoft.com/office/drawing/2014/main" id="{32F71034-8452-2C67-99D6-8A5F90CAF8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30" name="Freeform 205">
                  <a:extLst>
                    <a:ext uri="{FF2B5EF4-FFF2-40B4-BE49-F238E27FC236}">
                      <a16:creationId xmlns:a16="http://schemas.microsoft.com/office/drawing/2014/main" id="{FEDADBAC-BBE5-D090-3950-25115A7E15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31" name="Freeform 206">
                  <a:extLst>
                    <a:ext uri="{FF2B5EF4-FFF2-40B4-BE49-F238E27FC236}">
                      <a16:creationId xmlns:a16="http://schemas.microsoft.com/office/drawing/2014/main" id="{32A654B5-D41B-A704-582E-234EF1AA1D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27" name="Group 207">
                <a:extLst>
                  <a:ext uri="{FF2B5EF4-FFF2-40B4-BE49-F238E27FC236}">
                    <a16:creationId xmlns:a16="http://schemas.microsoft.com/office/drawing/2014/main" id="{D2FBD723-FFF3-3A90-75E2-7956C5F64D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28" name="Freeform 208">
                  <a:extLst>
                    <a:ext uri="{FF2B5EF4-FFF2-40B4-BE49-F238E27FC236}">
                      <a16:creationId xmlns:a16="http://schemas.microsoft.com/office/drawing/2014/main" id="{97D3A8F9-7F32-D587-CF2E-2F23F60117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29" name="Freeform 209">
                  <a:extLst>
                    <a:ext uri="{FF2B5EF4-FFF2-40B4-BE49-F238E27FC236}">
                      <a16:creationId xmlns:a16="http://schemas.microsoft.com/office/drawing/2014/main" id="{82C4C9C9-54AE-02A5-560C-9CB6D6C966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99" name="Line 210">
              <a:extLst>
                <a:ext uri="{FF2B5EF4-FFF2-40B4-BE49-F238E27FC236}">
                  <a16:creationId xmlns:a16="http://schemas.microsoft.com/office/drawing/2014/main" id="{72094AFF-B517-5DD8-0F0D-1C14326EE2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7" y="2045"/>
              <a:ext cx="2105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100" name="Oval 211">
              <a:extLst>
                <a:ext uri="{FF2B5EF4-FFF2-40B4-BE49-F238E27FC236}">
                  <a16:creationId xmlns:a16="http://schemas.microsoft.com/office/drawing/2014/main" id="{197F4A12-3399-FEB9-894C-06F661B73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0" y="1988"/>
              <a:ext cx="118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101" name="Oval 212">
              <a:extLst>
                <a:ext uri="{FF2B5EF4-FFF2-40B4-BE49-F238E27FC236}">
                  <a16:creationId xmlns:a16="http://schemas.microsoft.com/office/drawing/2014/main" id="{CBE30863-791F-63A9-C0DD-7A117C346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1988"/>
              <a:ext cx="118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102" name="Line 213">
              <a:extLst>
                <a:ext uri="{FF2B5EF4-FFF2-40B4-BE49-F238E27FC236}">
                  <a16:creationId xmlns:a16="http://schemas.microsoft.com/office/drawing/2014/main" id="{1611666E-FD87-7763-4540-4CA7D69A5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1" y="1797"/>
              <a:ext cx="672" cy="663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103" name="Line 214">
              <a:extLst>
                <a:ext uri="{FF2B5EF4-FFF2-40B4-BE49-F238E27FC236}">
                  <a16:creationId xmlns:a16="http://schemas.microsoft.com/office/drawing/2014/main" id="{5E059BA2-D922-6C92-938C-D98761CB65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9" y="1734"/>
              <a:ext cx="729" cy="720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104" name="Group 215">
              <a:extLst>
                <a:ext uri="{FF2B5EF4-FFF2-40B4-BE49-F238E27FC236}">
                  <a16:creationId xmlns:a16="http://schemas.microsoft.com/office/drawing/2014/main" id="{F7E0D708-B6D7-371A-6A72-90E6EA1B258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648" y="1887"/>
              <a:ext cx="501" cy="325"/>
              <a:chOff x="1799" y="1926"/>
              <a:chExt cx="501" cy="325"/>
            </a:xfrm>
          </p:grpSpPr>
          <p:grpSp>
            <p:nvGrpSpPr>
              <p:cNvPr id="44112" name="Group 216">
                <a:extLst>
                  <a:ext uri="{FF2B5EF4-FFF2-40B4-BE49-F238E27FC236}">
                    <a16:creationId xmlns:a16="http://schemas.microsoft.com/office/drawing/2014/main" id="{D05A4C18-C18D-51C6-0758-D0DFE21CD1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20" name="Group 217">
                  <a:extLst>
                    <a:ext uri="{FF2B5EF4-FFF2-40B4-BE49-F238E27FC236}">
                      <a16:creationId xmlns:a16="http://schemas.microsoft.com/office/drawing/2014/main" id="{95303046-BBC2-90D9-4762-06295EE224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24" name="Freeform 218">
                    <a:extLst>
                      <a:ext uri="{FF2B5EF4-FFF2-40B4-BE49-F238E27FC236}">
                        <a16:creationId xmlns:a16="http://schemas.microsoft.com/office/drawing/2014/main" id="{2AA08782-4940-3C4A-C3F1-678399CEC3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25" name="Freeform 219">
                    <a:extLst>
                      <a:ext uri="{FF2B5EF4-FFF2-40B4-BE49-F238E27FC236}">
                        <a16:creationId xmlns:a16="http://schemas.microsoft.com/office/drawing/2014/main" id="{79B269BC-2AD7-83D3-F712-C8026BBEC5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21" name="Group 220">
                  <a:extLst>
                    <a:ext uri="{FF2B5EF4-FFF2-40B4-BE49-F238E27FC236}">
                      <a16:creationId xmlns:a16="http://schemas.microsoft.com/office/drawing/2014/main" id="{FFD75464-D74D-F2D8-43B5-5CE8A5A325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22" name="Freeform 221">
                    <a:extLst>
                      <a:ext uri="{FF2B5EF4-FFF2-40B4-BE49-F238E27FC236}">
                        <a16:creationId xmlns:a16="http://schemas.microsoft.com/office/drawing/2014/main" id="{585759F0-2130-6BA1-752C-0B29C11780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23" name="Freeform 222">
                    <a:extLst>
                      <a:ext uri="{FF2B5EF4-FFF2-40B4-BE49-F238E27FC236}">
                        <a16:creationId xmlns:a16="http://schemas.microsoft.com/office/drawing/2014/main" id="{87F6EEE6-7C15-8F68-59EE-A5E20F6786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13" name="Group 223">
                <a:extLst>
                  <a:ext uri="{FF2B5EF4-FFF2-40B4-BE49-F238E27FC236}">
                    <a16:creationId xmlns:a16="http://schemas.microsoft.com/office/drawing/2014/main" id="{F6951AD4-8FAC-EEDC-0E97-4F9EEC69AE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14" name="Group 224">
                  <a:extLst>
                    <a:ext uri="{FF2B5EF4-FFF2-40B4-BE49-F238E27FC236}">
                      <a16:creationId xmlns:a16="http://schemas.microsoft.com/office/drawing/2014/main" id="{FC3B59D1-13C7-A035-679A-6D7A58DBB9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18" name="Freeform 225">
                    <a:extLst>
                      <a:ext uri="{FF2B5EF4-FFF2-40B4-BE49-F238E27FC236}">
                        <a16:creationId xmlns:a16="http://schemas.microsoft.com/office/drawing/2014/main" id="{D6A5F38F-65D0-A21B-5340-AF2AA8253C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19" name="Freeform 226">
                    <a:extLst>
                      <a:ext uri="{FF2B5EF4-FFF2-40B4-BE49-F238E27FC236}">
                        <a16:creationId xmlns:a16="http://schemas.microsoft.com/office/drawing/2014/main" id="{714BE58F-52B8-457A-2750-671D8638D9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15" name="Group 227">
                  <a:extLst>
                    <a:ext uri="{FF2B5EF4-FFF2-40B4-BE49-F238E27FC236}">
                      <a16:creationId xmlns:a16="http://schemas.microsoft.com/office/drawing/2014/main" id="{78162DB7-F4ED-F2EA-ED38-92F2BB76053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16" name="Freeform 228">
                    <a:extLst>
                      <a:ext uri="{FF2B5EF4-FFF2-40B4-BE49-F238E27FC236}">
                        <a16:creationId xmlns:a16="http://schemas.microsoft.com/office/drawing/2014/main" id="{9FBAA079-7EE4-D10A-68CE-E98DC0DD76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17" name="Freeform 229">
                    <a:extLst>
                      <a:ext uri="{FF2B5EF4-FFF2-40B4-BE49-F238E27FC236}">
                        <a16:creationId xmlns:a16="http://schemas.microsoft.com/office/drawing/2014/main" id="{A3FC7B6D-0B82-5D79-4B51-CB3272818C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grpSp>
          <p:nvGrpSpPr>
            <p:cNvPr id="44105" name="Group 230">
              <a:extLst>
                <a:ext uri="{FF2B5EF4-FFF2-40B4-BE49-F238E27FC236}">
                  <a16:creationId xmlns:a16="http://schemas.microsoft.com/office/drawing/2014/main" id="{A657CB34-52F3-86BB-FE38-8257A1AABAAE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2435" y="2294"/>
              <a:ext cx="297" cy="125"/>
              <a:chOff x="2136" y="3028"/>
              <a:chExt cx="902" cy="450"/>
            </a:xfrm>
          </p:grpSpPr>
          <p:grpSp>
            <p:nvGrpSpPr>
              <p:cNvPr id="44106" name="Group 231">
                <a:extLst>
                  <a:ext uri="{FF2B5EF4-FFF2-40B4-BE49-F238E27FC236}">
                    <a16:creationId xmlns:a16="http://schemas.microsoft.com/office/drawing/2014/main" id="{C944F627-256A-985A-15AE-74AF97DF53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10" name="Freeform 232">
                  <a:extLst>
                    <a:ext uri="{FF2B5EF4-FFF2-40B4-BE49-F238E27FC236}">
                      <a16:creationId xmlns:a16="http://schemas.microsoft.com/office/drawing/2014/main" id="{1131DE89-7314-AE81-0F2D-6F1661D4A2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11" name="Freeform 233">
                  <a:extLst>
                    <a:ext uri="{FF2B5EF4-FFF2-40B4-BE49-F238E27FC236}">
                      <a16:creationId xmlns:a16="http://schemas.microsoft.com/office/drawing/2014/main" id="{B85FC6DF-C0D0-40AE-5B89-04CF9642B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07" name="Group 234">
                <a:extLst>
                  <a:ext uri="{FF2B5EF4-FFF2-40B4-BE49-F238E27FC236}">
                    <a16:creationId xmlns:a16="http://schemas.microsoft.com/office/drawing/2014/main" id="{BDCC480E-68C9-EBF3-70D1-51F5837827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08" name="Freeform 235">
                  <a:extLst>
                    <a:ext uri="{FF2B5EF4-FFF2-40B4-BE49-F238E27FC236}">
                      <a16:creationId xmlns:a16="http://schemas.microsoft.com/office/drawing/2014/main" id="{6A35C745-C1AE-8C1F-74E3-DC845AB226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09" name="Freeform 236">
                  <a:extLst>
                    <a:ext uri="{FF2B5EF4-FFF2-40B4-BE49-F238E27FC236}">
                      <a16:creationId xmlns:a16="http://schemas.microsoft.com/office/drawing/2014/main" id="{05DCDAFE-E2B5-283C-2E8D-4C717A2F3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1004AD03-E850-3778-81D3-42792C412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35013"/>
            <a:ext cx="4098925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51" name="Rectangle 3">
            <a:extLst>
              <a:ext uri="{FF2B5EF4-FFF2-40B4-BE49-F238E27FC236}">
                <a16:creationId xmlns:a16="http://schemas.microsoft.com/office/drawing/2014/main" id="{4E3502AC-7CD7-0622-1389-F0BADE2C1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188" y="2754313"/>
            <a:ext cx="4216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3.44 Photograph of a XRD diffractometer. (</a:t>
            </a:r>
            <a:r>
              <a:rPr lang="en-US" altLang="en-US" i="1"/>
              <a:t>Courtesy of H&amp;M Analytical Services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549275" y="1522413"/>
            <a:ext cx="8034338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Miller indices</a:t>
            </a:r>
            <a:r>
              <a:rPr lang="en-US" altLang="en-US" sz="2000" b="0">
                <a:latin typeface="Verdana" panose="020B0604030504040204" pitchFamily="34" charset="0"/>
              </a:rPr>
              <a:t> - A shorthand notation to describe certain crystallographic directions and planes in a material. Denoted by [ ] brackets. A negative number is represented by a bar over the number.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Directions of a form</a:t>
            </a:r>
            <a:r>
              <a:rPr lang="en-US" altLang="en-US" sz="2000" b="0">
                <a:latin typeface="Verdana" panose="020B0604030504040204" pitchFamily="34" charset="0"/>
              </a:rPr>
              <a:t> - Crystallographic directions that all have the same characteristics, although their ‘‘sense’’ is different. Denoted by h i brackets.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Repeat distance</a:t>
            </a:r>
            <a:r>
              <a:rPr lang="en-US" altLang="en-US" sz="2000" b="0">
                <a:latin typeface="Verdana" panose="020B0604030504040204" pitchFamily="34" charset="0"/>
              </a:rPr>
              <a:t> - The distance from one lattice point to the adjacent lattice point along a direction.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Linear density</a:t>
            </a:r>
            <a:r>
              <a:rPr lang="en-US" altLang="en-US" sz="2000" b="0">
                <a:latin typeface="Verdana" panose="020B0604030504040204" pitchFamily="34" charset="0"/>
              </a:rPr>
              <a:t> - The number of lattice points per unit length along a direction.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Packing fraction</a:t>
            </a:r>
            <a:r>
              <a:rPr lang="en-US" altLang="en-US" sz="2000" b="0">
                <a:latin typeface="Verdana" panose="020B0604030504040204" pitchFamily="34" charset="0"/>
              </a:rPr>
              <a:t> - The fraction of a direction (linear-packing fraction) or a plane (planar-packing factor) that is actually covered by atoms or ions.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541069" y="729322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Points, Directions, and Planes in the Unit Cell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2" name="Group 4">
            <a:extLst>
              <a:ext uri="{FF2B5EF4-FFF2-40B4-BE49-F238E27FC236}">
                <a16:creationId xmlns:a16="http://schemas.microsoft.com/office/drawing/2014/main" id="{68FBCA57-F72F-306F-35C3-737FAA44E3A9}"/>
              </a:ext>
            </a:extLst>
          </p:cNvPr>
          <p:cNvGrpSpPr>
            <a:grpSpLocks/>
          </p:cNvGrpSpPr>
          <p:nvPr/>
        </p:nvGrpSpPr>
        <p:grpSpPr bwMode="auto">
          <a:xfrm>
            <a:off x="376238" y="312738"/>
            <a:ext cx="4835525" cy="5862637"/>
            <a:chOff x="136" y="192"/>
            <a:chExt cx="3206" cy="3888"/>
          </a:xfrm>
        </p:grpSpPr>
        <p:pic>
          <p:nvPicPr>
            <p:cNvPr id="43010" name="Picture 2">
              <a:extLst>
                <a:ext uri="{FF2B5EF4-FFF2-40B4-BE49-F238E27FC236}">
                  <a16:creationId xmlns:a16="http://schemas.microsoft.com/office/drawing/2014/main" id="{3E2B9580-EC48-62DE-DDCC-65A1378914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92"/>
              <a:ext cx="3054" cy="3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1" name="Text Box 3">
              <a:extLst>
                <a:ext uri="{FF2B5EF4-FFF2-40B4-BE49-F238E27FC236}">
                  <a16:creationId xmlns:a16="http://schemas.microsoft.com/office/drawing/2014/main" id="{543871B3-0B9C-7B04-58B0-73BA846E3A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-585" y="3217"/>
              <a:ext cx="1584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</a:t>
              </a:r>
            </a:p>
          </p:txBody>
        </p:sp>
      </p:grpSp>
      <p:sp>
        <p:nvSpPr>
          <p:cNvPr id="43013" name="Text Box 5">
            <a:extLst>
              <a:ext uri="{FF2B5EF4-FFF2-40B4-BE49-F238E27FC236}">
                <a16:creationId xmlns:a16="http://schemas.microsoft.com/office/drawing/2014/main" id="{28C8F111-FECE-62F2-1AEF-04FD63395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988" y="2116138"/>
            <a:ext cx="3783012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3.45  (a) Diagram of a diffractometer, showing powder sample, incident and diffracted beams. (b)  The diffraction pattern obtained from a sample of gold powder.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FAAF9D83-09E4-C611-0B69-219EE72A9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E38B09-61F7-42FF-9972-53D2F86E6224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34649DA4-6554-39DD-70A9-23E46A9FA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cs typeface="Times New Roman" panose="02020603050405020304" pitchFamily="18" charset="0"/>
              </a:rPr>
              <a:t>X-Ray  Diffraction Pattern</a:t>
            </a: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16560700-A8FA-0CEB-91AD-01662C27D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738313"/>
            <a:ext cx="8847137" cy="398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  <p:sp>
        <p:nvSpPr>
          <p:cNvPr id="45061" name="Rectangle 187">
            <a:extLst>
              <a:ext uri="{FF2B5EF4-FFF2-40B4-BE49-F238E27FC236}">
                <a16:creationId xmlns:a16="http://schemas.microsoft.com/office/drawing/2014/main" id="{47783119-C4EB-2C82-3137-B032E4CE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937250"/>
            <a:ext cx="26908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Adapted from Fig. 3.22, </a:t>
            </a:r>
            <a:r>
              <a:rPr lang="en-US" altLang="en-US" sz="1200" i="1">
                <a:solidFill>
                  <a:srgbClr val="000000"/>
                </a:solidFill>
              </a:rPr>
              <a:t>Callister 8e.</a:t>
            </a:r>
          </a:p>
        </p:txBody>
      </p:sp>
      <p:sp>
        <p:nvSpPr>
          <p:cNvPr id="45062" name="Text Box 348">
            <a:extLst>
              <a:ext uri="{FF2B5EF4-FFF2-40B4-BE49-F238E27FC236}">
                <a16:creationId xmlns:a16="http://schemas.microsoft.com/office/drawing/2014/main" id="{1949B297-0E36-2FFB-D6D5-FF5B11F0B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20574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(110)</a:t>
            </a:r>
          </a:p>
        </p:txBody>
      </p:sp>
      <p:sp>
        <p:nvSpPr>
          <p:cNvPr id="45063" name="Text Box 349">
            <a:extLst>
              <a:ext uri="{FF2B5EF4-FFF2-40B4-BE49-F238E27FC236}">
                <a16:creationId xmlns:a16="http://schemas.microsoft.com/office/drawing/2014/main" id="{8449EB2F-17D4-094B-96F3-5F31A17F4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0300" y="37719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(200)</a:t>
            </a:r>
          </a:p>
        </p:txBody>
      </p:sp>
      <p:sp>
        <p:nvSpPr>
          <p:cNvPr id="45064" name="Text Box 350">
            <a:extLst>
              <a:ext uri="{FF2B5EF4-FFF2-40B4-BE49-F238E27FC236}">
                <a16:creationId xmlns:a16="http://schemas.microsoft.com/office/drawing/2014/main" id="{1662872A-3849-F0D1-71A8-3DC8F1E2A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27940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9900"/>
                </a:solidFill>
              </a:rPr>
              <a:t>(211)</a:t>
            </a:r>
          </a:p>
        </p:txBody>
      </p:sp>
      <p:grpSp>
        <p:nvGrpSpPr>
          <p:cNvPr id="2" name="Group 362">
            <a:extLst>
              <a:ext uri="{FF2B5EF4-FFF2-40B4-BE49-F238E27FC236}">
                <a16:creationId xmlns:a16="http://schemas.microsoft.com/office/drawing/2014/main" id="{2E316D7F-942D-E5B3-929F-8315BDAEDA82}"/>
              </a:ext>
            </a:extLst>
          </p:cNvPr>
          <p:cNvGrpSpPr>
            <a:grpSpLocks/>
          </p:cNvGrpSpPr>
          <p:nvPr/>
        </p:nvGrpSpPr>
        <p:grpSpPr bwMode="auto">
          <a:xfrm>
            <a:off x="6483350" y="911225"/>
            <a:ext cx="2290763" cy="2165350"/>
            <a:chOff x="4084" y="574"/>
            <a:chExt cx="1443" cy="1364"/>
          </a:xfrm>
        </p:grpSpPr>
        <p:sp>
          <p:nvSpPr>
            <p:cNvPr id="45136" name="Line 302">
              <a:extLst>
                <a:ext uri="{FF2B5EF4-FFF2-40B4-BE49-F238E27FC236}">
                  <a16:creationId xmlns:a16="http://schemas.microsoft.com/office/drawing/2014/main" id="{FF083C93-FDBF-96C6-F391-DCB2F78072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7" name="Line 305">
              <a:extLst>
                <a:ext uri="{FF2B5EF4-FFF2-40B4-BE49-F238E27FC236}">
                  <a16:creationId xmlns:a16="http://schemas.microsoft.com/office/drawing/2014/main" id="{4B46EC60-6121-B5DB-2721-0457CDBE4B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8" name="Line 306">
              <a:extLst>
                <a:ext uri="{FF2B5EF4-FFF2-40B4-BE49-F238E27FC236}">
                  <a16:creationId xmlns:a16="http://schemas.microsoft.com/office/drawing/2014/main" id="{1F3191ED-E378-4471-687E-BA13A96DF8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9" y="1002"/>
              <a:ext cx="0" cy="4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9" name="Line 307">
              <a:extLst>
                <a:ext uri="{FF2B5EF4-FFF2-40B4-BE49-F238E27FC236}">
                  <a16:creationId xmlns:a16="http://schemas.microsoft.com/office/drawing/2014/main" id="{FA1EEB5C-60D9-9ABD-1640-50E9B4A2A2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0" name="Line 308">
              <a:extLst>
                <a:ext uri="{FF2B5EF4-FFF2-40B4-BE49-F238E27FC236}">
                  <a16:creationId xmlns:a16="http://schemas.microsoft.com/office/drawing/2014/main" id="{146009C3-F1ED-5FCB-956C-F7D555D401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1" name="Line 309">
              <a:extLst>
                <a:ext uri="{FF2B5EF4-FFF2-40B4-BE49-F238E27FC236}">
                  <a16:creationId xmlns:a16="http://schemas.microsoft.com/office/drawing/2014/main" id="{BC084383-E9CC-A936-0BFC-8C902DD2AE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2" name="Line 310">
              <a:extLst>
                <a:ext uri="{FF2B5EF4-FFF2-40B4-BE49-F238E27FC236}">
                  <a16:creationId xmlns:a16="http://schemas.microsoft.com/office/drawing/2014/main" id="{91FEE9F7-CACF-D73A-4E87-21A0ACCBB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3" name="Line 315">
              <a:extLst>
                <a:ext uri="{FF2B5EF4-FFF2-40B4-BE49-F238E27FC236}">
                  <a16:creationId xmlns:a16="http://schemas.microsoft.com/office/drawing/2014/main" id="{9E905F99-F5A8-D3BA-87DA-C8402C2C02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4" name="Line 317">
              <a:extLst>
                <a:ext uri="{FF2B5EF4-FFF2-40B4-BE49-F238E27FC236}">
                  <a16:creationId xmlns:a16="http://schemas.microsoft.com/office/drawing/2014/main" id="{84ED58F9-C334-A893-772A-6E010B6B5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1168"/>
              <a:ext cx="0" cy="4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5" name="Oval 319">
              <a:extLst>
                <a:ext uri="{FF2B5EF4-FFF2-40B4-BE49-F238E27FC236}">
                  <a16:creationId xmlns:a16="http://schemas.microsoft.com/office/drawing/2014/main" id="{C7F07233-4115-AF87-2999-829F444E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46" name="Freeform 328">
              <a:extLst>
                <a:ext uri="{FF2B5EF4-FFF2-40B4-BE49-F238E27FC236}">
                  <a16:creationId xmlns:a16="http://schemas.microsoft.com/office/drawing/2014/main" id="{FD18035C-2E39-7B5E-8973-D6D72A46A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" y="1000"/>
              <a:ext cx="576" cy="544"/>
            </a:xfrm>
            <a:custGeom>
              <a:avLst/>
              <a:gdLst>
                <a:gd name="T0" fmla="*/ 88 w 576"/>
                <a:gd name="T1" fmla="*/ 0 h 544"/>
                <a:gd name="T2" fmla="*/ 0 w 576"/>
                <a:gd name="T3" fmla="*/ 544 h 544"/>
                <a:gd name="T4" fmla="*/ 576 w 576"/>
                <a:gd name="T5" fmla="*/ 456 h 544"/>
                <a:gd name="T6" fmla="*/ 88 w 576"/>
                <a:gd name="T7" fmla="*/ 0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544"/>
                <a:gd name="T14" fmla="*/ 576 w 576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" h="544">
                  <a:moveTo>
                    <a:pt x="88" y="0"/>
                  </a:moveTo>
                  <a:lnTo>
                    <a:pt x="0" y="544"/>
                  </a:lnTo>
                  <a:lnTo>
                    <a:pt x="576" y="45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66FF99"/>
            </a:solidFill>
            <a:ln w="28575">
              <a:solidFill>
                <a:srgbClr val="00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45147" name="Line 314">
              <a:extLst>
                <a:ext uri="{FF2B5EF4-FFF2-40B4-BE49-F238E27FC236}">
                  <a16:creationId xmlns:a16="http://schemas.microsoft.com/office/drawing/2014/main" id="{8CADB97C-56B5-44DB-E4FE-47DC2EF31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8" name="Line 316">
              <a:extLst>
                <a:ext uri="{FF2B5EF4-FFF2-40B4-BE49-F238E27FC236}">
                  <a16:creationId xmlns:a16="http://schemas.microsoft.com/office/drawing/2014/main" id="{5A97DB8D-600B-DE73-51F5-F19135F2BA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9" name="Oval 325">
              <a:extLst>
                <a:ext uri="{FF2B5EF4-FFF2-40B4-BE49-F238E27FC236}">
                  <a16:creationId xmlns:a16="http://schemas.microsoft.com/office/drawing/2014/main" id="{92BD4058-7437-5267-D601-1AEAE5703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0" name="Oval 327">
              <a:extLst>
                <a:ext uri="{FF2B5EF4-FFF2-40B4-BE49-F238E27FC236}">
                  <a16:creationId xmlns:a16="http://schemas.microsoft.com/office/drawing/2014/main" id="{C3246202-75C2-54DC-38FD-96ADED91D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1" name="Oval 324">
              <a:extLst>
                <a:ext uri="{FF2B5EF4-FFF2-40B4-BE49-F238E27FC236}">
                  <a16:creationId xmlns:a16="http://schemas.microsoft.com/office/drawing/2014/main" id="{0CA64667-53F6-D625-8D4E-35F68E1B2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2" name="Oval 322">
              <a:extLst>
                <a:ext uri="{FF2B5EF4-FFF2-40B4-BE49-F238E27FC236}">
                  <a16:creationId xmlns:a16="http://schemas.microsoft.com/office/drawing/2014/main" id="{3E7CFC6B-D77F-E01A-969D-ED0585E5B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3" name="Text Box 339">
              <a:extLst>
                <a:ext uri="{FF2B5EF4-FFF2-40B4-BE49-F238E27FC236}">
                  <a16:creationId xmlns:a16="http://schemas.microsoft.com/office/drawing/2014/main" id="{47B2C2F3-7229-FE5E-C156-8A4F4689A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154" name="Text Box 340">
              <a:extLst>
                <a:ext uri="{FF2B5EF4-FFF2-40B4-BE49-F238E27FC236}">
                  <a16:creationId xmlns:a16="http://schemas.microsoft.com/office/drawing/2014/main" id="{1D981EB4-98E4-09CD-41F1-658DCE02B2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155" name="Text Box 341">
              <a:extLst>
                <a:ext uri="{FF2B5EF4-FFF2-40B4-BE49-F238E27FC236}">
                  <a16:creationId xmlns:a16="http://schemas.microsoft.com/office/drawing/2014/main" id="{ECACAB46-CE7F-47F4-5C0B-6246BAA2A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0" y="1284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156" name="Text Box 342">
              <a:extLst>
                <a:ext uri="{FF2B5EF4-FFF2-40B4-BE49-F238E27FC236}">
                  <a16:creationId xmlns:a16="http://schemas.microsoft.com/office/drawing/2014/main" id="{BF3898F9-AA28-F391-CAAC-274214451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a</a:t>
              </a:r>
            </a:p>
          </p:txBody>
        </p:sp>
        <p:sp>
          <p:nvSpPr>
            <p:cNvPr id="45157" name="Text Box 343">
              <a:extLst>
                <a:ext uri="{FF2B5EF4-FFF2-40B4-BE49-F238E27FC236}">
                  <a16:creationId xmlns:a16="http://schemas.microsoft.com/office/drawing/2014/main" id="{9351F542-B849-B76E-7F8A-9ECBF1842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b</a:t>
              </a:r>
            </a:p>
          </p:txBody>
        </p:sp>
        <p:sp>
          <p:nvSpPr>
            <p:cNvPr id="45158" name="Text Box 344">
              <a:extLst>
                <a:ext uri="{FF2B5EF4-FFF2-40B4-BE49-F238E27FC236}">
                  <a16:creationId xmlns:a16="http://schemas.microsoft.com/office/drawing/2014/main" id="{EA3919D0-A7DE-4BA5-C311-3D6B1E1440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c</a:t>
              </a:r>
            </a:p>
          </p:txBody>
        </p:sp>
        <p:sp>
          <p:nvSpPr>
            <p:cNvPr id="45159" name="Line 298">
              <a:extLst>
                <a:ext uri="{FF2B5EF4-FFF2-40B4-BE49-F238E27FC236}">
                  <a16:creationId xmlns:a16="http://schemas.microsoft.com/office/drawing/2014/main" id="{6E1DC4DA-C1F5-F093-E256-6B3AD90BF4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0" name="Oval 320">
              <a:extLst>
                <a:ext uri="{FF2B5EF4-FFF2-40B4-BE49-F238E27FC236}">
                  <a16:creationId xmlns:a16="http://schemas.microsoft.com/office/drawing/2014/main" id="{7354CBBC-BD22-8269-C265-A81BD2D44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1" name="Line 299">
              <a:extLst>
                <a:ext uri="{FF2B5EF4-FFF2-40B4-BE49-F238E27FC236}">
                  <a16:creationId xmlns:a16="http://schemas.microsoft.com/office/drawing/2014/main" id="{C1D77068-8AAF-8188-864B-AEAA65B159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2" name="Line 303">
              <a:extLst>
                <a:ext uri="{FF2B5EF4-FFF2-40B4-BE49-F238E27FC236}">
                  <a16:creationId xmlns:a16="http://schemas.microsoft.com/office/drawing/2014/main" id="{B08C0241-C464-9118-B23D-7610537AF3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3" name="Oval 326">
              <a:extLst>
                <a:ext uri="{FF2B5EF4-FFF2-40B4-BE49-F238E27FC236}">
                  <a16:creationId xmlns:a16="http://schemas.microsoft.com/office/drawing/2014/main" id="{F4C20F5D-1909-103B-F100-EDFDFB99A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4" name="Line 297">
              <a:extLst>
                <a:ext uri="{FF2B5EF4-FFF2-40B4-BE49-F238E27FC236}">
                  <a16:creationId xmlns:a16="http://schemas.microsoft.com/office/drawing/2014/main" id="{FFA95304-D7FB-723E-3F55-3597CB2C2A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5" name="Line 304">
              <a:extLst>
                <a:ext uri="{FF2B5EF4-FFF2-40B4-BE49-F238E27FC236}">
                  <a16:creationId xmlns:a16="http://schemas.microsoft.com/office/drawing/2014/main" id="{40BCCAFB-E2F1-C711-B12C-D406B278DE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5" y="1006"/>
              <a:ext cx="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6" name="Oval 318">
              <a:extLst>
                <a:ext uri="{FF2B5EF4-FFF2-40B4-BE49-F238E27FC236}">
                  <a16:creationId xmlns:a16="http://schemas.microsoft.com/office/drawing/2014/main" id="{440C2DB1-A136-291C-600F-37555CDC9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7" name="Oval 321">
              <a:extLst>
                <a:ext uri="{FF2B5EF4-FFF2-40B4-BE49-F238E27FC236}">
                  <a16:creationId xmlns:a16="http://schemas.microsoft.com/office/drawing/2014/main" id="{FD04EC29-FBB7-2EF5-D468-D4AF1BEF6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45066" name="Text Box 352">
            <a:extLst>
              <a:ext uri="{FF2B5EF4-FFF2-40B4-BE49-F238E27FC236}">
                <a16:creationId xmlns:a16="http://schemas.microsoft.com/office/drawing/2014/main" id="{57863C17-8BCC-1320-8593-81C5BCADC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5143500"/>
            <a:ext cx="2057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/>
              <a:t>Diffraction angle 2</a:t>
            </a:r>
            <a:r>
              <a:rPr lang="en-US" altLang="en-US" sz="1600">
                <a:latin typeface="Symbol" panose="05050102010706020507" pitchFamily="18" charset="2"/>
              </a:rPr>
              <a:t>q</a:t>
            </a:r>
            <a:endParaRPr lang="en-US" altLang="en-US" sz="1600"/>
          </a:p>
        </p:txBody>
      </p:sp>
      <p:sp>
        <p:nvSpPr>
          <p:cNvPr id="45067" name="Text Box 353">
            <a:extLst>
              <a:ext uri="{FF2B5EF4-FFF2-40B4-BE49-F238E27FC236}">
                <a16:creationId xmlns:a16="http://schemas.microsoft.com/office/drawing/2014/main" id="{9B304523-A952-6A3B-5606-59856805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225" y="5457825"/>
            <a:ext cx="70167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Diffraction pattern for polycrystalline  </a:t>
            </a:r>
            <a:r>
              <a:rPr lang="en-US" altLang="en-US" sz="2400">
                <a:latin typeface="Symbol" panose="05050102010706020507" pitchFamily="18" charset="2"/>
              </a:rPr>
              <a:t>a</a:t>
            </a:r>
            <a:r>
              <a:rPr lang="en-US" altLang="en-US" sz="2400"/>
              <a:t>-iron (BCC) </a:t>
            </a:r>
          </a:p>
        </p:txBody>
      </p:sp>
      <p:sp>
        <p:nvSpPr>
          <p:cNvPr id="45068" name="Text Box 354">
            <a:extLst>
              <a:ext uri="{FF2B5EF4-FFF2-40B4-BE49-F238E27FC236}">
                <a16:creationId xmlns:a16="http://schemas.microsoft.com/office/drawing/2014/main" id="{00A9FE1D-8F1C-D398-BEBF-387C220F3C8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547688" y="3175001"/>
            <a:ext cx="17875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/>
              <a:t>Intensity (relative)</a:t>
            </a:r>
          </a:p>
        </p:txBody>
      </p:sp>
      <p:grpSp>
        <p:nvGrpSpPr>
          <p:cNvPr id="3" name="Group 360">
            <a:extLst>
              <a:ext uri="{FF2B5EF4-FFF2-40B4-BE49-F238E27FC236}">
                <a16:creationId xmlns:a16="http://schemas.microsoft.com/office/drawing/2014/main" id="{BDFDF7B0-1E0B-9631-1E79-171539EEE80E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911225"/>
            <a:ext cx="2265363" cy="2165350"/>
            <a:chOff x="2284" y="574"/>
            <a:chExt cx="1427" cy="1364"/>
          </a:xfrm>
        </p:grpSpPr>
        <p:sp>
          <p:nvSpPr>
            <p:cNvPr id="45105" name="Line 269">
              <a:extLst>
                <a:ext uri="{FF2B5EF4-FFF2-40B4-BE49-F238E27FC236}">
                  <a16:creationId xmlns:a16="http://schemas.microsoft.com/office/drawing/2014/main" id="{6FBB5FF3-498D-5B4B-3638-288F9FA34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6" name="Line 270">
              <a:extLst>
                <a:ext uri="{FF2B5EF4-FFF2-40B4-BE49-F238E27FC236}">
                  <a16:creationId xmlns:a16="http://schemas.microsoft.com/office/drawing/2014/main" id="{94631914-C607-0DD3-E393-16BCEA9DF3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" y="1002"/>
              <a:ext cx="0" cy="4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7" name="Line 272">
              <a:extLst>
                <a:ext uri="{FF2B5EF4-FFF2-40B4-BE49-F238E27FC236}">
                  <a16:creationId xmlns:a16="http://schemas.microsoft.com/office/drawing/2014/main" id="{DCE8CB06-012C-31E7-289C-813CBA8B1E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8" name="Line 273">
              <a:extLst>
                <a:ext uri="{FF2B5EF4-FFF2-40B4-BE49-F238E27FC236}">
                  <a16:creationId xmlns:a16="http://schemas.microsoft.com/office/drawing/2014/main" id="{8331AD1B-9D2B-CD84-FEF3-CCAE67AABD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9" name="Line 274">
              <a:extLst>
                <a:ext uri="{FF2B5EF4-FFF2-40B4-BE49-F238E27FC236}">
                  <a16:creationId xmlns:a16="http://schemas.microsoft.com/office/drawing/2014/main" id="{E10042F0-03D2-1EF6-BBC7-416BEF21F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0" name="Line 283">
              <a:extLst>
                <a:ext uri="{FF2B5EF4-FFF2-40B4-BE49-F238E27FC236}">
                  <a16:creationId xmlns:a16="http://schemas.microsoft.com/office/drawing/2014/main" id="{5EF1979A-1A77-B84C-E980-C897FD7AD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1" y="1168"/>
              <a:ext cx="0" cy="4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1" name="Rectangle 293">
              <a:extLst>
                <a:ext uri="{FF2B5EF4-FFF2-40B4-BE49-F238E27FC236}">
                  <a16:creationId xmlns:a16="http://schemas.microsoft.com/office/drawing/2014/main" id="{20182C67-B20E-6FF1-4F0D-B6955A3C3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6" y="1088"/>
              <a:ext cx="492" cy="453"/>
            </a:xfrm>
            <a:prstGeom prst="rect">
              <a:avLst/>
            </a:prstGeom>
            <a:solidFill>
              <a:srgbClr val="FFD4B7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12" name="Line 261">
              <a:extLst>
                <a:ext uri="{FF2B5EF4-FFF2-40B4-BE49-F238E27FC236}">
                  <a16:creationId xmlns:a16="http://schemas.microsoft.com/office/drawing/2014/main" id="{6A437E9A-0476-C75D-FA51-60E4B9CCAC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3" name="Line 262">
              <a:extLst>
                <a:ext uri="{FF2B5EF4-FFF2-40B4-BE49-F238E27FC236}">
                  <a16:creationId xmlns:a16="http://schemas.microsoft.com/office/drawing/2014/main" id="{708B1EDA-5DA9-01F1-C9E9-812DA33C2D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4" name="Oval 292">
              <a:extLst>
                <a:ext uri="{FF2B5EF4-FFF2-40B4-BE49-F238E27FC236}">
                  <a16:creationId xmlns:a16="http://schemas.microsoft.com/office/drawing/2014/main" id="{41FDF409-FACD-7AB5-3B86-B3903A916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15" name="Text Box 332">
              <a:extLst>
                <a:ext uri="{FF2B5EF4-FFF2-40B4-BE49-F238E27FC236}">
                  <a16:creationId xmlns:a16="http://schemas.microsoft.com/office/drawing/2014/main" id="{AFA35C74-CAAE-88C1-E16C-F99C87D4B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116" name="Text Box 333">
              <a:extLst>
                <a:ext uri="{FF2B5EF4-FFF2-40B4-BE49-F238E27FC236}">
                  <a16:creationId xmlns:a16="http://schemas.microsoft.com/office/drawing/2014/main" id="{BF36BA1C-DB67-390F-BE48-E3F2DA478F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117" name="Text Box 334">
              <a:extLst>
                <a:ext uri="{FF2B5EF4-FFF2-40B4-BE49-F238E27FC236}">
                  <a16:creationId xmlns:a16="http://schemas.microsoft.com/office/drawing/2014/main" id="{D63F8EC7-8192-D32B-10BF-1FFE64D52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0" y="1284"/>
              <a:ext cx="2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118" name="Text Box 335">
              <a:extLst>
                <a:ext uri="{FF2B5EF4-FFF2-40B4-BE49-F238E27FC236}">
                  <a16:creationId xmlns:a16="http://schemas.microsoft.com/office/drawing/2014/main" id="{9FB22041-F8B8-F24E-82FA-E0EEED146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a</a:t>
              </a:r>
            </a:p>
          </p:txBody>
        </p:sp>
        <p:sp>
          <p:nvSpPr>
            <p:cNvPr id="45119" name="Text Box 336">
              <a:extLst>
                <a:ext uri="{FF2B5EF4-FFF2-40B4-BE49-F238E27FC236}">
                  <a16:creationId xmlns:a16="http://schemas.microsoft.com/office/drawing/2014/main" id="{0610C7F2-435A-0AB6-EF27-062E045F0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b</a:t>
              </a:r>
            </a:p>
          </p:txBody>
        </p:sp>
        <p:sp>
          <p:nvSpPr>
            <p:cNvPr id="45120" name="Text Box 337">
              <a:extLst>
                <a:ext uri="{FF2B5EF4-FFF2-40B4-BE49-F238E27FC236}">
                  <a16:creationId xmlns:a16="http://schemas.microsoft.com/office/drawing/2014/main" id="{E8B8D9B2-3614-027A-5310-7D77ACD60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c</a:t>
              </a:r>
            </a:p>
          </p:txBody>
        </p:sp>
        <p:sp>
          <p:nvSpPr>
            <p:cNvPr id="45121" name="Line 263">
              <a:extLst>
                <a:ext uri="{FF2B5EF4-FFF2-40B4-BE49-F238E27FC236}">
                  <a16:creationId xmlns:a16="http://schemas.microsoft.com/office/drawing/2014/main" id="{49FCA612-D907-2B1B-392A-759FFB0F32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2" name="Oval 291">
              <a:extLst>
                <a:ext uri="{FF2B5EF4-FFF2-40B4-BE49-F238E27FC236}">
                  <a16:creationId xmlns:a16="http://schemas.microsoft.com/office/drawing/2014/main" id="{D888BA19-B671-85A4-8413-85D3A9E8D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3" name="Line 267">
              <a:extLst>
                <a:ext uri="{FF2B5EF4-FFF2-40B4-BE49-F238E27FC236}">
                  <a16:creationId xmlns:a16="http://schemas.microsoft.com/office/drawing/2014/main" id="{58FD9C8A-80ED-0A2C-0B7E-18754A8866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4" name="Oval 285">
              <a:extLst>
                <a:ext uri="{FF2B5EF4-FFF2-40B4-BE49-F238E27FC236}">
                  <a16:creationId xmlns:a16="http://schemas.microsoft.com/office/drawing/2014/main" id="{BE8BED42-D438-BA8E-E233-4A00A27EF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5" name="Line 266">
              <a:extLst>
                <a:ext uri="{FF2B5EF4-FFF2-40B4-BE49-F238E27FC236}">
                  <a16:creationId xmlns:a16="http://schemas.microsoft.com/office/drawing/2014/main" id="{3C87D574-04E9-B5B8-C367-C64CDFC2B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6" name="Oval 290">
              <a:extLst>
                <a:ext uri="{FF2B5EF4-FFF2-40B4-BE49-F238E27FC236}">
                  <a16:creationId xmlns:a16="http://schemas.microsoft.com/office/drawing/2014/main" id="{E9F9D61E-A90D-4617-9238-81537AA1B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7" name="Line 279">
              <a:extLst>
                <a:ext uri="{FF2B5EF4-FFF2-40B4-BE49-F238E27FC236}">
                  <a16:creationId xmlns:a16="http://schemas.microsoft.com/office/drawing/2014/main" id="{F965AAC4-8E9B-5BB4-EF9E-D53D3AECD6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8" name="Oval 289">
              <a:extLst>
                <a:ext uri="{FF2B5EF4-FFF2-40B4-BE49-F238E27FC236}">
                  <a16:creationId xmlns:a16="http://schemas.microsoft.com/office/drawing/2014/main" id="{A8AC0F11-2269-7B94-EACE-995E9FDB2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9" name="Line 271">
              <a:extLst>
                <a:ext uri="{FF2B5EF4-FFF2-40B4-BE49-F238E27FC236}">
                  <a16:creationId xmlns:a16="http://schemas.microsoft.com/office/drawing/2014/main" id="{0007C61D-4228-A7AC-3E6A-C362BC81DF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0" name="Line 278">
              <a:extLst>
                <a:ext uri="{FF2B5EF4-FFF2-40B4-BE49-F238E27FC236}">
                  <a16:creationId xmlns:a16="http://schemas.microsoft.com/office/drawing/2014/main" id="{8259AEF6-B16D-F8F9-A9EF-07F8C9443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1" name="Oval 284">
              <a:extLst>
                <a:ext uri="{FF2B5EF4-FFF2-40B4-BE49-F238E27FC236}">
                  <a16:creationId xmlns:a16="http://schemas.microsoft.com/office/drawing/2014/main" id="{E3987C65-FE73-8AA1-E4CE-AC69C6CB6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2" name="Line 280">
              <a:extLst>
                <a:ext uri="{FF2B5EF4-FFF2-40B4-BE49-F238E27FC236}">
                  <a16:creationId xmlns:a16="http://schemas.microsoft.com/office/drawing/2014/main" id="{9DCE0CDD-8A36-9D6B-6BBA-DA7A744363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3" name="Oval 286">
              <a:extLst>
                <a:ext uri="{FF2B5EF4-FFF2-40B4-BE49-F238E27FC236}">
                  <a16:creationId xmlns:a16="http://schemas.microsoft.com/office/drawing/2014/main" id="{F20FD40E-5C30-E584-FF30-37CDB4C87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4" name="Oval 287">
              <a:extLst>
                <a:ext uri="{FF2B5EF4-FFF2-40B4-BE49-F238E27FC236}">
                  <a16:creationId xmlns:a16="http://schemas.microsoft.com/office/drawing/2014/main" id="{072C48F5-CF96-7087-B0CA-58D61343C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5" name="Oval 288">
              <a:extLst>
                <a:ext uri="{FF2B5EF4-FFF2-40B4-BE49-F238E27FC236}">
                  <a16:creationId xmlns:a16="http://schemas.microsoft.com/office/drawing/2014/main" id="{87DD1FD8-37C3-706A-1AA5-87761E648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4" name="Group 359">
            <a:extLst>
              <a:ext uri="{FF2B5EF4-FFF2-40B4-BE49-F238E27FC236}">
                <a16:creationId xmlns:a16="http://schemas.microsoft.com/office/drawing/2014/main" id="{674500DA-98A1-FF28-026A-6BBD96F1D2DF}"/>
              </a:ext>
            </a:extLst>
          </p:cNvPr>
          <p:cNvGrpSpPr>
            <a:grpSpLocks/>
          </p:cNvGrpSpPr>
          <p:nvPr/>
        </p:nvGrpSpPr>
        <p:grpSpPr bwMode="auto">
          <a:xfrm>
            <a:off x="768350" y="911225"/>
            <a:ext cx="2239963" cy="2165350"/>
            <a:chOff x="484" y="574"/>
            <a:chExt cx="1411" cy="1364"/>
          </a:xfrm>
        </p:grpSpPr>
        <p:sp>
          <p:nvSpPr>
            <p:cNvPr id="45071" name="Freeform 219">
              <a:extLst>
                <a:ext uri="{FF2B5EF4-FFF2-40B4-BE49-F238E27FC236}">
                  <a16:creationId xmlns:a16="http://schemas.microsoft.com/office/drawing/2014/main" id="{397CD199-AFF6-8D58-E56D-268B9F086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000"/>
              <a:ext cx="673" cy="634"/>
            </a:xfrm>
            <a:custGeom>
              <a:avLst/>
              <a:gdLst>
                <a:gd name="T0" fmla="*/ 0 w 923"/>
                <a:gd name="T1" fmla="*/ 5 h 896"/>
                <a:gd name="T2" fmla="*/ 0 w 923"/>
                <a:gd name="T3" fmla="*/ 1 h 896"/>
                <a:gd name="T4" fmla="*/ 8 w 923"/>
                <a:gd name="T5" fmla="*/ 0 h 896"/>
                <a:gd name="T6" fmla="*/ 8 w 923"/>
                <a:gd name="T7" fmla="*/ 4 h 896"/>
                <a:gd name="T8" fmla="*/ 0 w 923"/>
                <a:gd name="T9" fmla="*/ 5 h 8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3"/>
                <a:gd name="T16" fmla="*/ 0 h 896"/>
                <a:gd name="T17" fmla="*/ 923 w 923"/>
                <a:gd name="T18" fmla="*/ 896 h 8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3" h="896">
                  <a:moveTo>
                    <a:pt x="0" y="896"/>
                  </a:moveTo>
                  <a:lnTo>
                    <a:pt x="0" y="247"/>
                  </a:lnTo>
                  <a:lnTo>
                    <a:pt x="921" y="0"/>
                  </a:lnTo>
                  <a:lnTo>
                    <a:pt x="923" y="658"/>
                  </a:lnTo>
                  <a:lnTo>
                    <a:pt x="0" y="896"/>
                  </a:lnTo>
                  <a:close/>
                </a:path>
              </a:pathLst>
            </a:custGeom>
            <a:solidFill>
              <a:srgbClr val="B0D1FE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45072" name="Line 221">
              <a:extLst>
                <a:ext uri="{FF2B5EF4-FFF2-40B4-BE49-F238E27FC236}">
                  <a16:creationId xmlns:a16="http://schemas.microsoft.com/office/drawing/2014/main" id="{E1F3CEB8-6221-8931-C9A5-CDE377A9A6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3" name="Line 222">
              <a:extLst>
                <a:ext uri="{FF2B5EF4-FFF2-40B4-BE49-F238E27FC236}">
                  <a16:creationId xmlns:a16="http://schemas.microsoft.com/office/drawing/2014/main" id="{D506D02B-4FA7-CC9E-7E74-112AD7563D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4" name="Line 223">
              <a:extLst>
                <a:ext uri="{FF2B5EF4-FFF2-40B4-BE49-F238E27FC236}">
                  <a16:creationId xmlns:a16="http://schemas.microsoft.com/office/drawing/2014/main" id="{48353A30-8A2A-DF7C-E902-DAEC46256E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5" name="Line 226">
              <a:extLst>
                <a:ext uri="{FF2B5EF4-FFF2-40B4-BE49-F238E27FC236}">
                  <a16:creationId xmlns:a16="http://schemas.microsoft.com/office/drawing/2014/main" id="{F002F202-4D96-EDE4-F501-3924CD7C4F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6" name="Line 227">
              <a:extLst>
                <a:ext uri="{FF2B5EF4-FFF2-40B4-BE49-F238E27FC236}">
                  <a16:creationId xmlns:a16="http://schemas.microsoft.com/office/drawing/2014/main" id="{E1C2A0CD-656A-CC63-4D84-764199255E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7" name="Line 228">
              <a:extLst>
                <a:ext uri="{FF2B5EF4-FFF2-40B4-BE49-F238E27FC236}">
                  <a16:creationId xmlns:a16="http://schemas.microsoft.com/office/drawing/2014/main" id="{55193DFF-4CF2-A2BA-2F6F-C4572911FD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5" y="1006"/>
              <a:ext cx="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8" name="Line 229">
              <a:extLst>
                <a:ext uri="{FF2B5EF4-FFF2-40B4-BE49-F238E27FC236}">
                  <a16:creationId xmlns:a16="http://schemas.microsoft.com/office/drawing/2014/main" id="{17C4DF9A-0F6C-3275-DE46-FEF5284F7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9" name="Line 230">
              <a:extLst>
                <a:ext uri="{FF2B5EF4-FFF2-40B4-BE49-F238E27FC236}">
                  <a16:creationId xmlns:a16="http://schemas.microsoft.com/office/drawing/2014/main" id="{B0BF226A-ABA7-2A6C-C4AB-4C21D9F57C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" y="1002"/>
              <a:ext cx="0" cy="44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0" name="Line 231">
              <a:extLst>
                <a:ext uri="{FF2B5EF4-FFF2-40B4-BE49-F238E27FC236}">
                  <a16:creationId xmlns:a16="http://schemas.microsoft.com/office/drawing/2014/main" id="{EBF6F20A-7863-FE4E-006E-182296C263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1" name="Line 232">
              <a:extLst>
                <a:ext uri="{FF2B5EF4-FFF2-40B4-BE49-F238E27FC236}">
                  <a16:creationId xmlns:a16="http://schemas.microsoft.com/office/drawing/2014/main" id="{28484BC2-EF78-5F8F-E73A-E0742AFDA1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2" name="Line 233">
              <a:extLst>
                <a:ext uri="{FF2B5EF4-FFF2-40B4-BE49-F238E27FC236}">
                  <a16:creationId xmlns:a16="http://schemas.microsoft.com/office/drawing/2014/main" id="{376717A6-371E-54D4-65AE-9E0C38471B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3" name="Line 234">
              <a:extLst>
                <a:ext uri="{FF2B5EF4-FFF2-40B4-BE49-F238E27FC236}">
                  <a16:creationId xmlns:a16="http://schemas.microsoft.com/office/drawing/2014/main" id="{7811CF03-E43B-A918-870E-DF76BA70CC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4" name="Text Box 220">
              <a:extLst>
                <a:ext uri="{FF2B5EF4-FFF2-40B4-BE49-F238E27FC236}">
                  <a16:creationId xmlns:a16="http://schemas.microsoft.com/office/drawing/2014/main" id="{FC00ED60-268D-B0D5-7113-586C2DA7A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085" name="Text Box 224">
              <a:extLst>
                <a:ext uri="{FF2B5EF4-FFF2-40B4-BE49-F238E27FC236}">
                  <a16:creationId xmlns:a16="http://schemas.microsoft.com/office/drawing/2014/main" id="{CF734426-9539-3528-41F8-3FFED5A0B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086" name="Text Box 225">
              <a:extLst>
                <a:ext uri="{FF2B5EF4-FFF2-40B4-BE49-F238E27FC236}">
                  <a16:creationId xmlns:a16="http://schemas.microsoft.com/office/drawing/2014/main" id="{99064F95-F261-D69C-9412-0073518C5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284"/>
              <a:ext cx="2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087" name="Text Box 235">
              <a:extLst>
                <a:ext uri="{FF2B5EF4-FFF2-40B4-BE49-F238E27FC236}">
                  <a16:creationId xmlns:a16="http://schemas.microsoft.com/office/drawing/2014/main" id="{C2C256BB-EC8C-2C09-EAD7-7B72874DA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a</a:t>
              </a:r>
            </a:p>
          </p:txBody>
        </p:sp>
        <p:sp>
          <p:nvSpPr>
            <p:cNvPr id="45088" name="Text Box 236">
              <a:extLst>
                <a:ext uri="{FF2B5EF4-FFF2-40B4-BE49-F238E27FC236}">
                  <a16:creationId xmlns:a16="http://schemas.microsoft.com/office/drawing/2014/main" id="{4FF69BAA-0F25-052E-A3F5-833766581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b</a:t>
              </a:r>
            </a:p>
          </p:txBody>
        </p:sp>
        <p:sp>
          <p:nvSpPr>
            <p:cNvPr id="45089" name="Text Box 237">
              <a:extLst>
                <a:ext uri="{FF2B5EF4-FFF2-40B4-BE49-F238E27FC236}">
                  <a16:creationId xmlns:a16="http://schemas.microsoft.com/office/drawing/2014/main" id="{BC33D3DB-9264-84E9-AEAB-58FCCED73B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c</a:t>
              </a:r>
            </a:p>
          </p:txBody>
        </p:sp>
        <p:sp>
          <p:nvSpPr>
            <p:cNvPr id="45090" name="Line 238">
              <a:extLst>
                <a:ext uri="{FF2B5EF4-FFF2-40B4-BE49-F238E27FC236}">
                  <a16:creationId xmlns:a16="http://schemas.microsoft.com/office/drawing/2014/main" id="{C4FAB86A-D8AC-CAD4-4F78-0E1C691C9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1" name="Line 239">
              <a:extLst>
                <a:ext uri="{FF2B5EF4-FFF2-40B4-BE49-F238E27FC236}">
                  <a16:creationId xmlns:a16="http://schemas.microsoft.com/office/drawing/2014/main" id="{8DF4009F-FE42-0C5B-1818-585A49C98B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2" name="Line 240">
              <a:extLst>
                <a:ext uri="{FF2B5EF4-FFF2-40B4-BE49-F238E27FC236}">
                  <a16:creationId xmlns:a16="http://schemas.microsoft.com/office/drawing/2014/main" id="{F9EC1D09-26A4-7200-EE76-EBA76B94DD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3" name="Line 241">
              <a:extLst>
                <a:ext uri="{FF2B5EF4-FFF2-40B4-BE49-F238E27FC236}">
                  <a16:creationId xmlns:a16="http://schemas.microsoft.com/office/drawing/2014/main" id="{0ABC1F2A-D23D-ABA6-E0CA-AB0B360A88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000"/>
              <a:ext cx="679" cy="17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4" name="Line 242">
              <a:extLst>
                <a:ext uri="{FF2B5EF4-FFF2-40B4-BE49-F238E27FC236}">
                  <a16:creationId xmlns:a16="http://schemas.microsoft.com/office/drawing/2014/main" id="{8738878D-9564-B0AB-FCB4-54C56997D1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459"/>
              <a:ext cx="679" cy="16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5" name="Line 243">
              <a:extLst>
                <a:ext uri="{FF2B5EF4-FFF2-40B4-BE49-F238E27FC236}">
                  <a16:creationId xmlns:a16="http://schemas.microsoft.com/office/drawing/2014/main" id="{924AD44E-8E01-7EFD-8567-3DC8B569F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1" y="1168"/>
              <a:ext cx="0" cy="45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6" name="Oval 244">
              <a:extLst>
                <a:ext uri="{FF2B5EF4-FFF2-40B4-BE49-F238E27FC236}">
                  <a16:creationId xmlns:a16="http://schemas.microsoft.com/office/drawing/2014/main" id="{00F3AC7D-E97E-7AB0-063B-3323FE928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7" name="Oval 245">
              <a:extLst>
                <a:ext uri="{FF2B5EF4-FFF2-40B4-BE49-F238E27FC236}">
                  <a16:creationId xmlns:a16="http://schemas.microsoft.com/office/drawing/2014/main" id="{9BF6BD0D-0B06-C4BE-A185-5FBC84FCA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8" name="Oval 246">
              <a:extLst>
                <a:ext uri="{FF2B5EF4-FFF2-40B4-BE49-F238E27FC236}">
                  <a16:creationId xmlns:a16="http://schemas.microsoft.com/office/drawing/2014/main" id="{7DE3382F-C93C-824E-E9EB-DE5513720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9" name="Oval 247">
              <a:extLst>
                <a:ext uri="{FF2B5EF4-FFF2-40B4-BE49-F238E27FC236}">
                  <a16:creationId xmlns:a16="http://schemas.microsoft.com/office/drawing/2014/main" id="{F4CCB7CA-9121-689D-16E0-DE3C51259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0" name="Oval 248">
              <a:extLst>
                <a:ext uri="{FF2B5EF4-FFF2-40B4-BE49-F238E27FC236}">
                  <a16:creationId xmlns:a16="http://schemas.microsoft.com/office/drawing/2014/main" id="{B969DD11-8163-0A38-8E0D-27F7DD4BE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1" name="Oval 249">
              <a:extLst>
                <a:ext uri="{FF2B5EF4-FFF2-40B4-BE49-F238E27FC236}">
                  <a16:creationId xmlns:a16="http://schemas.microsoft.com/office/drawing/2014/main" id="{9D63A06C-19FA-FC90-AC2F-5E626D140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2" name="Oval 250">
              <a:extLst>
                <a:ext uri="{FF2B5EF4-FFF2-40B4-BE49-F238E27FC236}">
                  <a16:creationId xmlns:a16="http://schemas.microsoft.com/office/drawing/2014/main" id="{6FF049DE-79AE-BB65-44D2-596DF531D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3" name="Oval 251">
              <a:extLst>
                <a:ext uri="{FF2B5EF4-FFF2-40B4-BE49-F238E27FC236}">
                  <a16:creationId xmlns:a16="http://schemas.microsoft.com/office/drawing/2014/main" id="{CE08A243-3649-2143-398E-F2EC785DF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4" name="Oval 255">
              <a:extLst>
                <a:ext uri="{FF2B5EF4-FFF2-40B4-BE49-F238E27FC236}">
                  <a16:creationId xmlns:a16="http://schemas.microsoft.com/office/drawing/2014/main" id="{A29FE0AE-0DAA-5AED-9F22-69F7AE194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1ACC-7E5F-6FEA-BDBE-CE9DD2DF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78E86EBB-1C25-B791-E944-3807051541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4566" y="846137"/>
            <a:ext cx="4138188" cy="1143000"/>
          </a:xfrm>
        </p:spPr>
        <p:txBody>
          <a:bodyPr/>
          <a:lstStyle/>
          <a:p>
            <a:r>
              <a:rPr lang="en-US" altLang="en-US" dirty="0">
                <a:cs typeface="Times New Roman" panose="02020603050405020304" pitchFamily="18" charset="0"/>
              </a:rPr>
              <a:t>Bragg’s Law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1D130-7D5C-200B-6D7E-8FE545572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493827"/>
            <a:ext cx="3567820" cy="18476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4FC042B-A051-3CD3-9D54-6D0E4EB6844D}"/>
              </a:ext>
            </a:extLst>
          </p:cNvPr>
          <p:cNvSpPr/>
          <p:nvPr/>
        </p:nvSpPr>
        <p:spPr>
          <a:xfrm>
            <a:off x="4953000" y="685800"/>
            <a:ext cx="3276600" cy="163908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9ABB50-BCEA-133B-1B84-A5E2F3547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341448"/>
            <a:ext cx="4892397" cy="425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073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396F0-2EDF-6089-2D84-C0BF2DB4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F88395-42E6-8A6B-B250-252A92DE8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Combining Interplanar Spacing with Bragg Equation</a:t>
            </a:r>
            <a:endParaRPr lang="en-MY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87281-2C74-C4B5-48D5-1AEBBCDCD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1433482"/>
            <a:ext cx="3876675" cy="1390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D1E390-B445-EF68-A4F3-4E7FF8166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676400"/>
            <a:ext cx="1924050" cy="666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9337F3-258D-BD37-3287-240928375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9890" y="3891842"/>
            <a:ext cx="3695700" cy="1562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C20155-74B4-6ED1-EACA-43A39C7D360E}"/>
              </a:ext>
            </a:extLst>
          </p:cNvPr>
          <p:cNvSpPr txBox="1"/>
          <p:nvPr/>
        </p:nvSpPr>
        <p:spPr>
          <a:xfrm>
            <a:off x="762000" y="3581400"/>
            <a:ext cx="1164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giving</a:t>
            </a:r>
            <a:endParaRPr lang="en-MY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E3CC9B-5EF3-DD26-7BA2-715374616851}"/>
              </a:ext>
            </a:extLst>
          </p:cNvPr>
          <p:cNvSpPr/>
          <p:nvPr/>
        </p:nvSpPr>
        <p:spPr>
          <a:xfrm>
            <a:off x="2819400" y="3962400"/>
            <a:ext cx="3352800" cy="146211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79703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CCFEB-7F9E-E1F4-8147-2160D23DB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5C51EE-ECEE-5427-41D7-28E27B83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Combining Interplanar Spacing with Bragg Equation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1990A-A850-C176-98BF-839765F0C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7" y="2838450"/>
            <a:ext cx="4010025" cy="1181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6F3E1C-D696-0F14-DDCA-BC619400A25B}"/>
              </a:ext>
            </a:extLst>
          </p:cNvPr>
          <p:cNvSpPr txBox="1"/>
          <p:nvPr/>
        </p:nvSpPr>
        <p:spPr>
          <a:xfrm>
            <a:off x="685800" y="2057400"/>
            <a:ext cx="5351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Squaring both sides and solving for </a:t>
            </a:r>
            <a:endParaRPr lang="en-MY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DA13F-C32D-C876-EC0A-2950A39B8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034766"/>
            <a:ext cx="936288" cy="523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5F2B86-0154-1098-1365-F57015F35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987" y="4479552"/>
            <a:ext cx="4276725" cy="14192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B33296-5955-BA60-AE64-36DDDB819ABD}"/>
              </a:ext>
            </a:extLst>
          </p:cNvPr>
          <p:cNvSpPr txBox="1"/>
          <p:nvPr/>
        </p:nvSpPr>
        <p:spPr>
          <a:xfrm>
            <a:off x="712206" y="4138468"/>
            <a:ext cx="3111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Taking ratios of two </a:t>
            </a:r>
            <a:endParaRPr lang="en-MY" sz="2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BE06B21-1EEA-C163-51BA-83193A26D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507" y="4110365"/>
            <a:ext cx="936288" cy="5232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067A61-5E3F-9E14-3BFE-9AC14B10ABE9}"/>
              </a:ext>
            </a:extLst>
          </p:cNvPr>
          <p:cNvSpPr txBox="1"/>
          <p:nvPr/>
        </p:nvSpPr>
        <p:spPr>
          <a:xfrm>
            <a:off x="380999" y="5824362"/>
            <a:ext cx="838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400" dirty="0"/>
              <a:t>where </a:t>
            </a:r>
            <a:r>
              <a:rPr lang="en-MY" sz="2400" dirty="0" err="1"/>
              <a:t>θ</a:t>
            </a:r>
            <a:r>
              <a:rPr lang="en-MY" sz="2400" baseline="-25000" dirty="0" err="1"/>
              <a:t>A</a:t>
            </a:r>
            <a:r>
              <a:rPr lang="en-MY" sz="2400" dirty="0"/>
              <a:t> and </a:t>
            </a:r>
            <a:r>
              <a:rPr lang="en-MY" sz="2400" dirty="0" err="1"/>
              <a:t>θ</a:t>
            </a:r>
            <a:r>
              <a:rPr lang="en-MY" sz="2400" baseline="-25000" dirty="0" err="1"/>
              <a:t>B</a:t>
            </a:r>
            <a:r>
              <a:rPr lang="en-MY" sz="2400" dirty="0"/>
              <a:t> are two diffracting angles associated with the principal diffracting planes {</a:t>
            </a:r>
            <a:r>
              <a:rPr lang="en-MY" sz="2400" dirty="0" err="1"/>
              <a:t>h</a:t>
            </a:r>
            <a:r>
              <a:rPr lang="en-MY" sz="2400" baseline="-25000" dirty="0" err="1"/>
              <a:t>A</a:t>
            </a:r>
            <a:r>
              <a:rPr lang="en-MY" sz="2400" dirty="0" err="1"/>
              <a:t>k</a:t>
            </a:r>
            <a:r>
              <a:rPr lang="en-MY" sz="2400" baseline="-25000" dirty="0" err="1"/>
              <a:t>A</a:t>
            </a:r>
            <a:r>
              <a:rPr lang="en-MY" sz="2400" dirty="0" err="1"/>
              <a:t>l</a:t>
            </a:r>
            <a:r>
              <a:rPr lang="en-MY" sz="2400" baseline="-25000" dirty="0" err="1"/>
              <a:t>A</a:t>
            </a:r>
            <a:r>
              <a:rPr lang="en-MY" sz="2400" dirty="0"/>
              <a:t>} and {</a:t>
            </a:r>
            <a:r>
              <a:rPr lang="en-MY" sz="2400" dirty="0" err="1"/>
              <a:t>h</a:t>
            </a:r>
            <a:r>
              <a:rPr lang="en-MY" sz="2400" baseline="-25000" dirty="0" err="1"/>
              <a:t>B</a:t>
            </a:r>
            <a:r>
              <a:rPr lang="en-MY" sz="2400" dirty="0" err="1"/>
              <a:t>k</a:t>
            </a:r>
            <a:r>
              <a:rPr lang="en-MY" sz="2400" baseline="-25000" dirty="0" err="1"/>
              <a:t>B</a:t>
            </a:r>
            <a:r>
              <a:rPr lang="en-MY" sz="2400" dirty="0" err="1"/>
              <a:t>l</a:t>
            </a:r>
            <a:r>
              <a:rPr lang="en-MY" sz="2400" baseline="-25000" dirty="0" err="1"/>
              <a:t>B</a:t>
            </a:r>
            <a:r>
              <a:rPr lang="en-MY" sz="2400" dirty="0"/>
              <a:t>}, respectively</a:t>
            </a:r>
          </a:p>
        </p:txBody>
      </p:sp>
    </p:spTree>
    <p:extLst>
      <p:ext uri="{BB962C8B-B14F-4D97-AF65-F5344CB8AC3E}">
        <p14:creationId xmlns:p14="http://schemas.microsoft.com/office/powerpoint/2010/main" val="562177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7A6D-139F-16AC-A955-0029AEF6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67AFDE-0DA2-96E7-5086-8B3A4863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64" y="33196"/>
            <a:ext cx="8229600" cy="1143000"/>
          </a:xfrm>
        </p:spPr>
        <p:txBody>
          <a:bodyPr/>
          <a:lstStyle/>
          <a:p>
            <a:r>
              <a:rPr lang="en-US" sz="2400" dirty="0"/>
              <a:t>Interpreting Experimental XRD Data for Metals with Cubic Crystal Structures</a:t>
            </a:r>
            <a:endParaRPr lang="en-MY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E702E-2FE4-3551-84AD-E1A63592B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26" y="990600"/>
            <a:ext cx="7956738" cy="57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27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ED8C8-38FA-9218-87FA-AE5AE57D2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A14788-AAAD-E6F4-ACE3-0751EB04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Interpreting Experimental XRD Data for Metals with Cubic Crystal Structures</a:t>
            </a:r>
            <a:endParaRPr lang="en-MY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8ADA9-4A24-E382-E26A-45EB0AFC139A}"/>
              </a:ext>
            </a:extLst>
          </p:cNvPr>
          <p:cNvSpPr txBox="1"/>
          <p:nvPr/>
        </p:nvSpPr>
        <p:spPr>
          <a:xfrm>
            <a:off x="457200" y="1381536"/>
            <a:ext cx="8305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From Table 3.7, for BCC, principal diffracting planes are (110) and (200),</a:t>
            </a:r>
            <a:endParaRPr lang="en-MY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4486C6-65B9-E5C2-9167-63BD9EE06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49" y="2293046"/>
            <a:ext cx="4762500" cy="121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F6407C-3BA1-01BF-DFC6-7685E8426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4876800"/>
            <a:ext cx="4981575" cy="1419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3D1463-63FE-450D-8B2F-4FCB892DB926}"/>
              </a:ext>
            </a:extLst>
          </p:cNvPr>
          <p:cNvSpPr txBox="1"/>
          <p:nvPr/>
        </p:nvSpPr>
        <p:spPr>
          <a:xfrm>
            <a:off x="457200" y="3910600"/>
            <a:ext cx="8305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And for FCC, principal diffracting planes are (111) and (200),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8585950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02800-42B9-B7FA-BFED-0ABA45937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6DA4FC-4BE4-29B4-A06E-9E6407717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64" y="33196"/>
            <a:ext cx="8229600" cy="1143000"/>
          </a:xfrm>
        </p:spPr>
        <p:txBody>
          <a:bodyPr/>
          <a:lstStyle/>
          <a:p>
            <a:r>
              <a:rPr lang="en-US" sz="2400" dirty="0"/>
              <a:t>Example</a:t>
            </a:r>
            <a:endParaRPr lang="en-MY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E0ADCE-75E8-30B1-CB6A-AC71B2087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64" y="2285999"/>
            <a:ext cx="8532315" cy="22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06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BD987-1CC5-4B62-BE59-E2F7308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F9971A-A066-AADE-67D8-58C7D42A7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196E7-2E9F-B0A5-7E14-5CE4AAF79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48" y="533400"/>
            <a:ext cx="8725504" cy="54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938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DCF4F-EB1A-E227-A705-79D3F5F5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B4277-AA9A-10C1-9A48-F4801666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0D81FA-8D4C-9192-7584-B344827D5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60" y="533400"/>
            <a:ext cx="8821079" cy="53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31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417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 marL="297815" marR="135255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9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locate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atom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positions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rectangular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x,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60" dirty="0">
                <a:latin typeface="Microsoft Sans Serif"/>
                <a:cs typeface="Microsoft Sans Serif"/>
              </a:rPr>
              <a:t>y,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axes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(Cartesian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system).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00000"/>
              </a:buClr>
              <a:buFont typeface="Wingdings"/>
              <a:buChar char=""/>
            </a:pPr>
            <a:endParaRPr sz="1650">
              <a:latin typeface="Microsoft Sans Serif"/>
              <a:cs typeface="Microsoft Sans Serif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represented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parenthesis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commas,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(x,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65" dirty="0">
                <a:latin typeface="Arial"/>
                <a:cs typeface="Arial"/>
              </a:rPr>
              <a:t>y,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z)</a:t>
            </a:r>
            <a:r>
              <a:rPr sz="1600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00000"/>
              </a:buClr>
              <a:buFont typeface="Wingdings"/>
              <a:buChar char=""/>
            </a:pPr>
            <a:endParaRPr sz="1450">
              <a:latin typeface="Microsoft Sans Serif"/>
              <a:cs typeface="Microsoft Sans Serif"/>
            </a:endParaRPr>
          </a:p>
          <a:p>
            <a:pPr marL="30289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302895" algn="l"/>
                <a:tab pos="30353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cell;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</a:pPr>
            <a:endParaRPr sz="1650">
              <a:latin typeface="Microsoft Sans Serif"/>
              <a:cs typeface="Microsoft Sans Serif"/>
            </a:endParaRPr>
          </a:p>
          <a:p>
            <a:pPr marL="760095" lvl="1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Y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right,</a:t>
            </a:r>
            <a:endParaRPr sz="1600">
              <a:latin typeface="Microsoft Sans Serif"/>
              <a:cs typeface="Microsoft Sans Serif"/>
            </a:endParaRPr>
          </a:p>
          <a:p>
            <a:pPr marL="760095" marR="3331845" lvl="1" indent="-285750">
              <a:lnSpc>
                <a:spcPts val="1989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X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coming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out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paper,</a:t>
            </a:r>
            <a:endParaRPr sz="1600">
              <a:latin typeface="Microsoft Sans Serif"/>
              <a:cs typeface="Microsoft Sans Serif"/>
            </a:endParaRPr>
          </a:p>
          <a:p>
            <a:pPr marL="760095" lvl="1" indent="-286385">
              <a:lnSpc>
                <a:spcPts val="1810"/>
              </a:lnSpc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towards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top</a:t>
            </a:r>
            <a:endParaRPr sz="1600">
              <a:latin typeface="Microsoft Sans Serif"/>
              <a:cs typeface="Microsoft Sans Serif"/>
            </a:endParaRPr>
          </a:p>
          <a:p>
            <a:pPr marL="760095" marR="3288029" lvl="1" indent="-285750">
              <a:lnSpc>
                <a:spcPts val="1900"/>
              </a:lnSpc>
              <a:spcBef>
                <a:spcPts val="65"/>
              </a:spcBef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Negative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directions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opposite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directions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6EF5B-DAC2-C8CE-68D6-F300F69D2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EF581E-4815-BAC6-456A-B75C7E80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481" y="304800"/>
            <a:ext cx="7162800" cy="792162"/>
          </a:xfrm>
        </p:spPr>
        <p:txBody>
          <a:bodyPr/>
          <a:lstStyle/>
          <a:p>
            <a:r>
              <a:rPr lang="en-US" sz="2800" dirty="0"/>
              <a:t>Database for Diffraction Data</a:t>
            </a:r>
            <a:endParaRPr lang="en-MY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77F2F-AB46-8DE1-1C77-276E58807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970082"/>
            <a:ext cx="7543801" cy="56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3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2532F6F-20D2-4E6A-21CB-841A21F34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1508125"/>
            <a:ext cx="7037388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 dirty="0"/>
              <a:t>The results of an x-ray diffraction experiment using x-rays with </a:t>
            </a:r>
            <a:r>
              <a:rPr lang="en-US" altLang="en-US" sz="2200" i="1" dirty="0">
                <a:latin typeface="Times New Roman" panose="02020603050405020304" pitchFamily="18" charset="0"/>
              </a:rPr>
              <a:t>λ</a:t>
            </a:r>
            <a:r>
              <a:rPr lang="en-US" altLang="en-US" sz="2000" b="0" dirty="0"/>
              <a:t> = 0.7107 </a:t>
            </a:r>
            <a:r>
              <a:rPr lang="en-US" altLang="en-US" sz="2000" b="0" dirty="0">
                <a:sym typeface="Symbol" panose="05050102010706020507" pitchFamily="18" charset="2"/>
              </a:rPr>
              <a:t>Å</a:t>
            </a:r>
            <a:r>
              <a:rPr lang="en-US" altLang="en-US" sz="2000" b="0" dirty="0"/>
              <a:t> (a radiation obtained from molybdenum (Mo) target) show that diffracted peaks occur at the following 2</a:t>
            </a:r>
            <a:r>
              <a:rPr lang="el-GR" altLang="en-US" sz="2000" b="0" dirty="0"/>
              <a:t>θ</a:t>
            </a:r>
            <a:r>
              <a:rPr lang="en-US" altLang="en-US" sz="2000" b="0" dirty="0"/>
              <a:t> angles:</a:t>
            </a:r>
          </a:p>
        </p:txBody>
      </p:sp>
      <p:sp>
        <p:nvSpPr>
          <p:cNvPr id="105475" name="Text Box 3">
            <a:extLst>
              <a:ext uri="{FF2B5EF4-FFF2-40B4-BE49-F238E27FC236}">
                <a16:creationId xmlns:a16="http://schemas.microsoft.com/office/drawing/2014/main" id="{535A7A57-8DE2-D05C-9106-3BF80CF71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1" y="679777"/>
            <a:ext cx="82629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               Examining X-ray Diffraction</a:t>
            </a:r>
          </a:p>
        </p:txBody>
      </p:sp>
      <p:sp>
        <p:nvSpPr>
          <p:cNvPr id="105476" name="Rectangle 4">
            <a:extLst>
              <a:ext uri="{FF2B5EF4-FFF2-40B4-BE49-F238E27FC236}">
                <a16:creationId xmlns:a16="http://schemas.microsoft.com/office/drawing/2014/main" id="{A71944E9-AA66-3E42-D3E9-25A12F35E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4910138"/>
            <a:ext cx="706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	Determine the crystal structure, the indices of the plane producing each peak, and the lattice parameter of the material.</a:t>
            </a:r>
          </a:p>
        </p:txBody>
      </p:sp>
      <p:pic>
        <p:nvPicPr>
          <p:cNvPr id="105477" name="Picture 5">
            <a:extLst>
              <a:ext uri="{FF2B5EF4-FFF2-40B4-BE49-F238E27FC236}">
                <a16:creationId xmlns:a16="http://schemas.microsoft.com/office/drawing/2014/main" id="{1DA0615D-DD9A-3F65-BBFE-5C98AAEC6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2887663"/>
            <a:ext cx="5138738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448C9D2-B279-627A-F986-24ABBF11B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5" y="614363"/>
            <a:ext cx="75326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 dirty="0">
                <a:solidFill>
                  <a:schemeClr val="accent2"/>
                </a:solidFill>
              </a:rPr>
              <a:t>Example  SOLUTION</a:t>
            </a:r>
          </a:p>
          <a:p>
            <a:endParaRPr lang="en-US" altLang="en-US" sz="2000" b="0" dirty="0"/>
          </a:p>
          <a:p>
            <a:r>
              <a:rPr lang="en-US" altLang="en-US" sz="2000" b="0" dirty="0"/>
              <a:t>We can first determine the sin</a:t>
            </a:r>
            <a:r>
              <a:rPr lang="en-US" altLang="en-US" sz="2000" b="0" baseline="30000" dirty="0"/>
              <a:t>2 </a:t>
            </a:r>
            <a:r>
              <a:rPr lang="en-US" alt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000" b="0" dirty="0"/>
              <a:t> value for each peak, then divide through by the lowest denominator, 0.0308.</a:t>
            </a:r>
          </a:p>
          <a:p>
            <a:endParaRPr lang="en-US" altLang="en-US" sz="2000" b="0" dirty="0"/>
          </a:p>
        </p:txBody>
      </p:sp>
      <p:pic>
        <p:nvPicPr>
          <p:cNvPr id="106499" name="Picture 3">
            <a:extLst>
              <a:ext uri="{FF2B5EF4-FFF2-40B4-BE49-F238E27FC236}">
                <a16:creationId xmlns:a16="http://schemas.microsoft.com/office/drawing/2014/main" id="{64383BA3-CCAF-90CB-4B5B-45B7ACD8E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2036763"/>
            <a:ext cx="7119938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00" name="Rectangle 4">
            <a:extLst>
              <a:ext uri="{FF2B5EF4-FFF2-40B4-BE49-F238E27FC236}">
                <a16:creationId xmlns:a16="http://schemas.microsoft.com/office/drawing/2014/main" id="{C2BCA77A-223C-063B-6323-D12075E99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4387850"/>
            <a:ext cx="7078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000" b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7" name="Group 5">
            <a:extLst>
              <a:ext uri="{FF2B5EF4-FFF2-40B4-BE49-F238E27FC236}">
                <a16:creationId xmlns:a16="http://schemas.microsoft.com/office/drawing/2014/main" id="{AA2ABB1F-180D-E10B-C4C2-EB3166560450}"/>
              </a:ext>
            </a:extLst>
          </p:cNvPr>
          <p:cNvGrpSpPr>
            <a:grpSpLocks/>
          </p:cNvGrpSpPr>
          <p:nvPr/>
        </p:nvGrpSpPr>
        <p:grpSpPr bwMode="auto">
          <a:xfrm>
            <a:off x="577850" y="596900"/>
            <a:ext cx="7567613" cy="3930650"/>
            <a:chOff x="364" y="376"/>
            <a:chExt cx="4767" cy="2476"/>
          </a:xfrm>
        </p:grpSpPr>
        <p:sp>
          <p:nvSpPr>
            <p:cNvPr id="115714" name="Rectangle 2">
              <a:extLst>
                <a:ext uri="{FF2B5EF4-FFF2-40B4-BE49-F238E27FC236}">
                  <a16:creationId xmlns:a16="http://schemas.microsoft.com/office/drawing/2014/main" id="{D6B3A80B-A1EC-93EB-3ADC-714A58A4F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76"/>
              <a:ext cx="4668" cy="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0" dirty="0">
                  <a:solidFill>
                    <a:schemeClr val="accent2"/>
                  </a:solidFill>
                </a:rPr>
                <a:t>Example  SOLUTION (Continued)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 dirty="0"/>
                <a:t>We could then use 2</a:t>
              </a:r>
              <a:r>
                <a:rPr lang="el-GR" altLang="en-US" sz="2000" b="0" dirty="0"/>
                <a:t>θ</a:t>
              </a:r>
              <a:r>
                <a:rPr lang="en-US" altLang="en-US" sz="2000" b="0" dirty="0"/>
                <a:t> values for any of the peaks to calculate the interplanar spacing and thus the lattice parameter. Picking peak 8: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2</a:t>
              </a:r>
              <a:r>
                <a:rPr lang="el-GR" altLang="en-US" sz="2000" b="0" dirty="0"/>
                <a:t>θ</a:t>
              </a:r>
              <a:r>
                <a:rPr lang="en-US" altLang="en-US" sz="2000" b="0" i="1" dirty="0">
                  <a:cs typeface="Times New Roman" panose="02020603050405020304" pitchFamily="18" charset="0"/>
                </a:rPr>
                <a:t> =</a:t>
              </a:r>
              <a:r>
                <a:rPr lang="en-US" altLang="en-US" sz="2000" b="0" dirty="0"/>
                <a:t> 59.42 or </a:t>
              </a:r>
              <a:r>
                <a:rPr lang="el-GR" altLang="en-US" sz="2000" b="0" dirty="0"/>
                <a:t>θ</a:t>
              </a:r>
              <a:r>
                <a:rPr lang="en-US" altLang="en-US" sz="2000" b="0" dirty="0"/>
                <a:t> = 29.71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       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b="0" dirty="0">
                  <a:latin typeface="Times New Roman" panose="02020603050405020304" pitchFamily="18" charset="0"/>
                  <a:sym typeface="Symbol" panose="05050102010706020507" pitchFamily="18" charset="2"/>
                </a:rPr>
                <a:t>					                 </a:t>
              </a:r>
              <a:endParaRPr lang="en-US" altLang="en-US" sz="2000" b="0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sz="2000" b="0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	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sz="2000" b="0" dirty="0"/>
            </a:p>
          </p:txBody>
        </p:sp>
        <p:graphicFrame>
          <p:nvGraphicFramePr>
            <p:cNvPr id="115715" name="Object 3">
              <a:extLst>
                <a:ext uri="{FF2B5EF4-FFF2-40B4-BE49-F238E27FC236}">
                  <a16:creationId xmlns:a16="http://schemas.microsoft.com/office/drawing/2014/main" id="{49D8B98E-2BA1-3817-1BF9-E9D64EFAB7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" y="1510"/>
            <a:ext cx="4114" cy="9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174840" imgH="711000" progId="Equation.3">
                    <p:embed/>
                  </p:oleObj>
                </mc:Choice>
                <mc:Fallback>
                  <p:oleObj name="Equation" r:id="rId2" imgW="3174840" imgH="711000" progId="Equation.3">
                    <p:embed/>
                    <p:pic>
                      <p:nvPicPr>
                        <p:cNvPr id="115715" name="Object 3">
                          <a:extLst>
                            <a:ext uri="{FF2B5EF4-FFF2-40B4-BE49-F238E27FC236}">
                              <a16:creationId xmlns:a16="http://schemas.microsoft.com/office/drawing/2014/main" id="{49D8B98E-2BA1-3817-1BF9-E9D64EFAB7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" y="1510"/>
                          <a:ext cx="4114" cy="9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16" name="Rectangle 4">
              <a:extLst>
                <a:ext uri="{FF2B5EF4-FFF2-40B4-BE49-F238E27FC236}">
                  <a16:creationId xmlns:a16="http://schemas.microsoft.com/office/drawing/2014/main" id="{2C0F1722-D325-7CAA-6357-A52A800FE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" y="2602"/>
              <a:ext cx="47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0"/>
                <a:t>This is the lattice parameter for body-centered cubic iron.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8DAEBD1-464C-4E07-77AC-1957C26A3B4C}"/>
              </a:ext>
            </a:extLst>
          </p:cNvPr>
          <p:cNvSpPr txBox="1"/>
          <p:nvPr/>
        </p:nvSpPr>
        <p:spPr>
          <a:xfrm>
            <a:off x="6477000" y="2667000"/>
            <a:ext cx="3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0" dirty="0">
                <a:latin typeface="Times New Roman" panose="02020603050405020304" pitchFamily="18" charset="0"/>
                <a:sym typeface="Symbol" panose="05050102010706020507" pitchFamily="18" charset="2"/>
              </a:rPr>
              <a:t>Å</a:t>
            </a:r>
            <a:endParaRPr lang="en-MY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B110A-9295-9C74-2784-8D622B9D400D}"/>
              </a:ext>
            </a:extLst>
          </p:cNvPr>
          <p:cNvSpPr txBox="1"/>
          <p:nvPr/>
        </p:nvSpPr>
        <p:spPr>
          <a:xfrm>
            <a:off x="7325519" y="3574018"/>
            <a:ext cx="3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0" dirty="0">
                <a:latin typeface="Times New Roman" panose="02020603050405020304" pitchFamily="18" charset="0"/>
                <a:sym typeface="Symbol" panose="05050102010706020507" pitchFamily="18" charset="2"/>
              </a:rPr>
              <a:t>Å</a:t>
            </a:r>
            <a:endParaRPr lang="en-MY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F409AA59-AF04-296C-8E4A-800B188EB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473075"/>
            <a:ext cx="3743325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3" name="Rectangle 3">
            <a:extLst>
              <a:ext uri="{FF2B5EF4-FFF2-40B4-BE49-F238E27FC236}">
                <a16:creationId xmlns:a16="http://schemas.microsoft.com/office/drawing/2014/main" id="{236F5DA6-A141-9CC5-9AC9-CC495FD29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75" y="4687888"/>
            <a:ext cx="4572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3.46 Photograph of a transmission electron microscope (TEM) used for analysis of the microstructure of materials. (</a:t>
            </a:r>
            <a:r>
              <a:rPr lang="en-US" altLang="en-US" i="1"/>
              <a:t>Courtesy of JEOL USA, Inc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871B6F44-92A2-36C3-0A28-AC8E11202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661988"/>
            <a:ext cx="6948487" cy="301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47" name="Rectangle 3">
            <a:extLst>
              <a:ext uri="{FF2B5EF4-FFF2-40B4-BE49-F238E27FC236}">
                <a16:creationId xmlns:a16="http://schemas.microsoft.com/office/drawing/2014/main" id="{BD0EA31A-C6C7-240C-E0C9-09919366A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813" y="3867150"/>
            <a:ext cx="6926262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3.47 A TEM micrograph of an aluminum alloy (Al-7055) sample. The diffraction pattern at the right shows large bright spots that represent diffraction from the main aluminum matrix grains. The smaller spots originate from the nano-scale crystals of another compound that is present in the aluminum alloy. (</a:t>
            </a:r>
            <a:r>
              <a:rPr lang="en-US" altLang="en-US" i="1"/>
              <a:t>Courtesy of Dr. J</a:t>
            </a:r>
            <a:r>
              <a:rPr lang="en-US" altLang="en-US" sz="1400" i="1"/>
              <a:t>Ö</a:t>
            </a:r>
            <a:r>
              <a:rPr lang="en-US" altLang="en-US" i="1"/>
              <a:t>rg M.K. Wiezorek, University of Pittsburgh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ACF3-D07C-C8BD-E3AF-E5654375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1B316-E3AB-5FD9-6920-72E32EB8A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85569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0274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38" y="6334125"/>
            <a:ext cx="346075" cy="3476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5895" y="6315075"/>
            <a:ext cx="336550" cy="393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32" y="6351587"/>
            <a:ext cx="347661" cy="3460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0552" y="6387591"/>
            <a:ext cx="189230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schoolchemicalenergyutm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1817" y="6387591"/>
            <a:ext cx="700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ut</a:t>
            </a:r>
            <a:r>
              <a:rPr sz="13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sz="1300" spc="-1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0234" y="6415023"/>
            <a:ext cx="61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skt_utm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1740" y="6177741"/>
            <a:ext cx="2470785" cy="447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12065" algn="r">
              <a:lnSpc>
                <a:spcPct val="100000"/>
              </a:lnSpc>
              <a:spcBef>
                <a:spcPts val="335"/>
              </a:spcBef>
            </a:pPr>
            <a:r>
              <a:rPr sz="1300" spc="-1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4461" y="3793744"/>
            <a:ext cx="37757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http://engineering.utm.my/chemicalenergy/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6858" y="1762621"/>
            <a:ext cx="4981543" cy="422763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455983" y="6343396"/>
            <a:ext cx="61233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Microsoft Sans Serif"/>
                <a:cs typeface="Microsoft Sans Serif"/>
              </a:rPr>
              <a:t>Point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all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positions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348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Arial"/>
              <a:cs typeface="Arial"/>
            </a:endParaRPr>
          </a:p>
          <a:p>
            <a:pPr marL="297815" marR="231140" indent="-285750">
              <a:lnSpc>
                <a:spcPct val="101299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dirty="0">
                <a:latin typeface="Microsoft Sans Serif"/>
                <a:cs typeface="Microsoft Sans Serif"/>
              </a:rPr>
              <a:t>Often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necessary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refer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specific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lattice.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This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especially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important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alloys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vary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orientation.</a:t>
            </a:r>
            <a:endParaRPr sz="1600">
              <a:latin typeface="Microsoft Sans Serif"/>
              <a:cs typeface="Microsoft Sans Serif"/>
            </a:endParaRPr>
          </a:p>
          <a:p>
            <a:pPr marL="298450" indent="-285750">
              <a:lnSpc>
                <a:spcPts val="1895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9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draw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vector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endParaRPr sz="1600">
              <a:latin typeface="Microsoft Sans Serif"/>
              <a:cs typeface="Microsoft Sans Serif"/>
            </a:endParaRPr>
          </a:p>
          <a:p>
            <a:pPr marL="297815" marR="106045" algn="just">
              <a:lnSpc>
                <a:spcPts val="1900"/>
              </a:lnSpc>
              <a:spcBef>
                <a:spcPts val="80"/>
              </a:spcBef>
            </a:pPr>
            <a:r>
              <a:rPr sz="1600" spc="-10" dirty="0">
                <a:latin typeface="Microsoft Sans Serif"/>
                <a:cs typeface="Microsoft Sans Serif"/>
              </a:rPr>
              <a:t>origin, which is usually </a:t>
            </a:r>
            <a:r>
              <a:rPr sz="1600" dirty="0">
                <a:latin typeface="Microsoft Sans Serif"/>
                <a:cs typeface="Microsoft Sans Serif"/>
              </a:rPr>
              <a:t>a </a:t>
            </a:r>
            <a:r>
              <a:rPr sz="1600" spc="-5" dirty="0">
                <a:latin typeface="Microsoft Sans Serif"/>
                <a:cs typeface="Microsoft Sans Serif"/>
              </a:rPr>
              <a:t>corner of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cubic cell. </a:t>
            </a:r>
            <a:r>
              <a:rPr sz="1600" spc="-5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position </a:t>
            </a:r>
            <a:r>
              <a:rPr sz="1600" spc="-5" dirty="0">
                <a:latin typeface="Microsoft Sans Serif"/>
                <a:cs typeface="Microsoft Sans Serif"/>
              </a:rPr>
              <a:t>coordinates of </a:t>
            </a:r>
            <a:r>
              <a:rPr sz="1600" dirty="0">
                <a:latin typeface="Microsoft Sans Serif"/>
                <a:cs typeface="Microsoft Sans Serif"/>
              </a:rPr>
              <a:t> the </a:t>
            </a:r>
            <a:r>
              <a:rPr sz="1600" spc="-10" dirty="0">
                <a:latin typeface="Microsoft Sans Serif"/>
                <a:cs typeface="Microsoft Sans Serif"/>
              </a:rPr>
              <a:t>unit cell </a:t>
            </a:r>
            <a:r>
              <a:rPr sz="1600" spc="-5" dirty="0">
                <a:latin typeface="Microsoft Sans Serif"/>
                <a:cs typeface="Microsoft Sans Serif"/>
              </a:rPr>
              <a:t>where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direction </a:t>
            </a:r>
            <a:r>
              <a:rPr sz="1600" spc="-5" dirty="0">
                <a:latin typeface="Microsoft Sans Serif"/>
                <a:cs typeface="Microsoft Sans Serif"/>
              </a:rPr>
              <a:t>vector emerges </a:t>
            </a:r>
            <a:r>
              <a:rPr sz="1600" dirty="0">
                <a:latin typeface="Microsoft Sans Serif"/>
                <a:cs typeface="Microsoft Sans Serif"/>
              </a:rPr>
              <a:t>from the </a:t>
            </a:r>
            <a:r>
              <a:rPr sz="1600" spc="-10" dirty="0">
                <a:latin typeface="Microsoft Sans Serif"/>
                <a:cs typeface="Microsoft Sans Serif"/>
              </a:rPr>
              <a:t>cubic </a:t>
            </a:r>
            <a:r>
              <a:rPr sz="1600" spc="-5" dirty="0">
                <a:latin typeface="Microsoft Sans Serif"/>
                <a:cs typeface="Microsoft Sans Serif"/>
              </a:rPr>
              <a:t>surfaces </a:t>
            </a:r>
            <a:r>
              <a:rPr sz="1600" dirty="0">
                <a:latin typeface="Microsoft Sans Serif"/>
                <a:cs typeface="Microsoft Sans Serif"/>
              </a:rPr>
              <a:t>after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being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converted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integers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297815" marR="135890" indent="-285750">
              <a:lnSpc>
                <a:spcPct val="99400"/>
              </a:lnSpc>
              <a:spcBef>
                <a:spcPts val="1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resolved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reduces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smallest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integers.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represented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bracket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commas,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such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[u v w].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7630" y="5042916"/>
            <a:ext cx="6765705" cy="16835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4963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PROCEDURE </a:t>
            </a:r>
            <a:r>
              <a:rPr sz="1800" b="1" spc="-20" dirty="0">
                <a:latin typeface="Arial"/>
                <a:cs typeface="Arial"/>
              </a:rPr>
              <a:t>TO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FIND DIRECTION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INDICES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1466" y="1953259"/>
            <a:ext cx="6615289" cy="44711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1" y="1429003"/>
            <a:ext cx="4351020" cy="1285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3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Determine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given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vectors: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Origin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(3/4,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1/4).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ts val="1895"/>
              </a:lnSpc>
            </a:pPr>
            <a:r>
              <a:rPr sz="1600" spc="-5" dirty="0">
                <a:latin typeface="Microsoft Sans Serif"/>
                <a:cs typeface="Microsoft Sans Serif"/>
              </a:rPr>
              <a:t>Emergence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(1/4,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1/2,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1/2).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3844" y="3172176"/>
            <a:ext cx="3860800" cy="2743200"/>
            <a:chOff x="843844" y="3172176"/>
            <a:chExt cx="3860800" cy="27432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3844" y="3172176"/>
              <a:ext cx="3860799" cy="27432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72356" y="3499556"/>
              <a:ext cx="2088514" cy="1806575"/>
            </a:xfrm>
            <a:custGeom>
              <a:avLst/>
              <a:gdLst/>
              <a:ahLst/>
              <a:cxnLst/>
              <a:rect l="l" t="t" r="r" b="b"/>
              <a:pathLst>
                <a:path w="2088514" h="1806575">
                  <a:moveTo>
                    <a:pt x="0" y="1794933"/>
                  </a:moveTo>
                  <a:lnTo>
                    <a:pt x="0" y="372533"/>
                  </a:lnTo>
                  <a:lnTo>
                    <a:pt x="677333" y="0"/>
                  </a:lnTo>
                  <a:lnTo>
                    <a:pt x="2088444" y="11288"/>
                  </a:lnTo>
                  <a:lnTo>
                    <a:pt x="2077155" y="1433688"/>
                  </a:lnTo>
                  <a:lnTo>
                    <a:pt x="1422400" y="1806222"/>
                  </a:lnTo>
                  <a:lnTo>
                    <a:pt x="0" y="1794933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72356" y="3488267"/>
              <a:ext cx="2099945" cy="1818005"/>
            </a:xfrm>
            <a:custGeom>
              <a:avLst/>
              <a:gdLst/>
              <a:ahLst/>
              <a:cxnLst/>
              <a:rect l="l" t="t" r="r" b="b"/>
              <a:pathLst>
                <a:path w="2099945" h="1818004">
                  <a:moveTo>
                    <a:pt x="11288" y="1806222"/>
                  </a:moveTo>
                  <a:lnTo>
                    <a:pt x="677333" y="1411111"/>
                  </a:lnTo>
                  <a:lnTo>
                    <a:pt x="677333" y="0"/>
                  </a:lnTo>
                  <a:lnTo>
                    <a:pt x="0" y="395111"/>
                  </a:lnTo>
                  <a:lnTo>
                    <a:pt x="1411111" y="417689"/>
                  </a:lnTo>
                  <a:lnTo>
                    <a:pt x="2077155" y="33866"/>
                  </a:lnTo>
                  <a:lnTo>
                    <a:pt x="1399822" y="417689"/>
                  </a:lnTo>
                  <a:lnTo>
                    <a:pt x="1411111" y="1817511"/>
                  </a:lnTo>
                  <a:lnTo>
                    <a:pt x="2099733" y="1411111"/>
                  </a:lnTo>
                  <a:lnTo>
                    <a:pt x="666044" y="1422400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40276" y="4396802"/>
              <a:ext cx="876300" cy="438150"/>
            </a:xfrm>
            <a:custGeom>
              <a:avLst/>
              <a:gdLst/>
              <a:ahLst/>
              <a:cxnLst/>
              <a:rect l="l" t="t" r="r" b="b"/>
              <a:pathLst>
                <a:path w="876300" h="438150">
                  <a:moveTo>
                    <a:pt x="806645" y="31277"/>
                  </a:moveTo>
                  <a:lnTo>
                    <a:pt x="0" y="431998"/>
                  </a:lnTo>
                  <a:lnTo>
                    <a:pt x="2824" y="437685"/>
                  </a:lnTo>
                  <a:lnTo>
                    <a:pt x="809470" y="36964"/>
                  </a:lnTo>
                  <a:lnTo>
                    <a:pt x="806645" y="31277"/>
                  </a:lnTo>
                  <a:close/>
                </a:path>
                <a:path w="876300" h="438150">
                  <a:moveTo>
                    <a:pt x="857142" y="25627"/>
                  </a:moveTo>
                  <a:lnTo>
                    <a:pt x="818019" y="25627"/>
                  </a:lnTo>
                  <a:lnTo>
                    <a:pt x="820844" y="31314"/>
                  </a:lnTo>
                  <a:lnTo>
                    <a:pt x="809470" y="36964"/>
                  </a:lnTo>
                  <a:lnTo>
                    <a:pt x="825008" y="68242"/>
                  </a:lnTo>
                  <a:lnTo>
                    <a:pt x="857142" y="25627"/>
                  </a:lnTo>
                  <a:close/>
                </a:path>
                <a:path w="876300" h="438150">
                  <a:moveTo>
                    <a:pt x="818019" y="25627"/>
                  </a:moveTo>
                  <a:lnTo>
                    <a:pt x="806645" y="31277"/>
                  </a:lnTo>
                  <a:lnTo>
                    <a:pt x="809470" y="36964"/>
                  </a:lnTo>
                  <a:lnTo>
                    <a:pt x="820844" y="31314"/>
                  </a:lnTo>
                  <a:lnTo>
                    <a:pt x="818019" y="25627"/>
                  </a:lnTo>
                  <a:close/>
                </a:path>
                <a:path w="876300" h="438150">
                  <a:moveTo>
                    <a:pt x="791107" y="0"/>
                  </a:moveTo>
                  <a:lnTo>
                    <a:pt x="806645" y="31277"/>
                  </a:lnTo>
                  <a:lnTo>
                    <a:pt x="818019" y="25627"/>
                  </a:lnTo>
                  <a:lnTo>
                    <a:pt x="857142" y="25627"/>
                  </a:lnTo>
                  <a:lnTo>
                    <a:pt x="876301" y="219"/>
                  </a:lnTo>
                  <a:lnTo>
                    <a:pt x="791107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xfrm>
            <a:off x="4709160" y="1577340"/>
            <a:ext cx="3977640" cy="4335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Solution: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/>
          </a:p>
          <a:p>
            <a:pPr marL="12700" marR="5080">
              <a:lnSpc>
                <a:spcPts val="1900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Subtracting emergence</a:t>
            </a:r>
            <a:r>
              <a:rPr sz="1800" b="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coordinates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with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origin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coordinate;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ts val="1910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(1/4,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1/2)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-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(3/4,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0,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</a:p>
          <a:p>
            <a:pPr marL="12700">
              <a:lnSpc>
                <a:spcPts val="1910"/>
              </a:lnSpc>
            </a:pPr>
            <a:r>
              <a:rPr sz="1800" b="0" dirty="0">
                <a:latin typeface="Microsoft Sans Serif"/>
                <a:cs typeface="Microsoft Sans Serif"/>
              </a:rPr>
              <a:t>=</a:t>
            </a:r>
            <a:r>
              <a:rPr sz="1800" b="0" spc="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(-1/2,</a:t>
            </a:r>
            <a:r>
              <a:rPr sz="1800" b="0" spc="1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 b="0" spc="-5" dirty="0">
              <a:latin typeface="Microsoft Sans Serif"/>
              <a:cs typeface="Microsoft Sans Serif"/>
            </a:endParaRPr>
          </a:p>
          <a:p>
            <a:pPr marL="12700" marR="532765">
              <a:lnSpc>
                <a:spcPct val="103800"/>
              </a:lnSpc>
              <a:spcBef>
                <a:spcPts val="5"/>
              </a:spcBef>
            </a:pPr>
            <a:r>
              <a:rPr sz="1800" b="0" spc="-10" dirty="0">
                <a:latin typeface="Microsoft Sans Serif"/>
                <a:cs typeface="Microsoft Sans Serif"/>
              </a:rPr>
              <a:t>Multiply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by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4</a:t>
            </a:r>
            <a:r>
              <a:rPr sz="1800" b="0" spc="1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to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convert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15" dirty="0">
                <a:latin typeface="Microsoft Sans Serif"/>
                <a:cs typeface="Microsoft Sans Serif"/>
              </a:rPr>
              <a:t>all</a:t>
            </a:r>
            <a:r>
              <a:rPr sz="1800" b="0" spc="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fractions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into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integers;</a:t>
            </a:r>
          </a:p>
          <a:p>
            <a:pPr>
              <a:lnSpc>
                <a:spcPct val="100000"/>
              </a:lnSpc>
            </a:pP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0" spc="-5" dirty="0">
                <a:latin typeface="Microsoft Sans Serif"/>
                <a:cs typeface="Microsoft Sans Serif"/>
              </a:rPr>
              <a:t>4(-1/2,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=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(-2,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1)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 b="0" spc="-5" dirty="0">
              <a:latin typeface="Microsoft Sans Serif"/>
              <a:cs typeface="Microsoft Sans Serif"/>
            </a:endParaRPr>
          </a:p>
          <a:p>
            <a:pPr marL="12700" marR="71120">
              <a:lnSpc>
                <a:spcPct val="103699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Therefore,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direction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indices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are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[2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2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1].</a:t>
            </a:r>
          </a:p>
        </p:txBody>
      </p:sp>
      <p:sp>
        <p:nvSpPr>
          <p:cNvPr id="13" name="object 13"/>
          <p:cNvSpPr/>
          <p:nvPr/>
        </p:nvSpPr>
        <p:spPr>
          <a:xfrm>
            <a:off x="5317066" y="5429956"/>
            <a:ext cx="72390" cy="0"/>
          </a:xfrm>
          <a:custGeom>
            <a:avLst/>
            <a:gdLst/>
            <a:ahLst/>
            <a:cxnLst/>
            <a:rect l="l" t="t" r="r" b="b"/>
            <a:pathLst>
              <a:path w="72389">
                <a:moveTo>
                  <a:pt x="0" y="0"/>
                </a:moveTo>
                <a:lnTo>
                  <a:pt x="72000" y="1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3631</TotalTime>
  <Words>3127</Words>
  <Application>Microsoft Office PowerPoint</Application>
  <PresentationFormat>On-screen Show (4:3)</PresentationFormat>
  <Paragraphs>411</Paragraphs>
  <Slides>58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74" baseType="lpstr">
      <vt:lpstr>Arial</vt:lpstr>
      <vt:lpstr>Arial MT</vt:lpstr>
      <vt:lpstr>Arial Rounded MT Bold</vt:lpstr>
      <vt:lpstr>Calibri</vt:lpstr>
      <vt:lpstr>Cambria Math</vt:lpstr>
      <vt:lpstr>Intergraph ANSI</vt:lpstr>
      <vt:lpstr>Microsoft Sans Serif</vt:lpstr>
      <vt:lpstr>Symbol</vt:lpstr>
      <vt:lpstr>Tahoma</vt:lpstr>
      <vt:lpstr>Times New Roman</vt:lpstr>
      <vt:lpstr>Trebuchet MS</vt:lpstr>
      <vt:lpstr>Verdana</vt:lpstr>
      <vt:lpstr>Wingdings</vt:lpstr>
      <vt:lpstr>UTMocw template</vt:lpstr>
      <vt:lpstr>Equation</vt:lpstr>
      <vt:lpstr>Microsoft Equation 3.0</vt:lpstr>
      <vt:lpstr>SETG 2363 Material Engineering</vt:lpstr>
      <vt:lpstr>PowerPoint Presentation</vt:lpstr>
      <vt:lpstr>CHAPTER 3</vt:lpstr>
      <vt:lpstr>PowerPoint Presentation</vt:lpstr>
      <vt:lpstr>CHAPTER 3</vt:lpstr>
      <vt:lpstr>CHAPTER 3</vt:lpstr>
      <vt:lpstr>CHAPTER 3</vt:lpstr>
      <vt:lpstr>CHAPTER 3</vt:lpstr>
      <vt:lpstr>CHAPTER 3</vt:lpstr>
      <vt:lpstr>PowerPoint Presentation</vt:lpstr>
      <vt:lpstr>PowerPoint Presentation</vt:lpstr>
      <vt:lpstr>PowerPoint Presentation</vt:lpstr>
      <vt:lpstr>PowerPoint Presentation</vt:lpstr>
      <vt:lpstr>CHAPTER 3</vt:lpstr>
      <vt:lpstr>PowerPoint Presentation</vt:lpstr>
      <vt:lpstr>CHAPTER 3</vt:lpstr>
      <vt:lpstr>PowerPoint Presentation</vt:lpstr>
      <vt:lpstr>PowerPoint Presentation</vt:lpstr>
      <vt:lpstr>CHAPTER 3</vt:lpstr>
      <vt:lpstr>CHAPTER 3</vt:lpstr>
      <vt:lpstr>CHAPTER 3</vt:lpstr>
      <vt:lpstr>CHAPTER 3</vt:lpstr>
      <vt:lpstr>PowerPoint Presentation</vt:lpstr>
      <vt:lpstr>PowerPoint Presentation</vt:lpstr>
      <vt:lpstr>PowerPoint Presentation</vt:lpstr>
      <vt:lpstr>CHAPTER 3</vt:lpstr>
      <vt:lpstr>CHAPTER 3</vt:lpstr>
      <vt:lpstr>CHAPTER 3</vt:lpstr>
      <vt:lpstr>CHAPTER 3</vt:lpstr>
      <vt:lpstr>PowerPoint Presentation</vt:lpstr>
      <vt:lpstr>PowerPoint Presentation</vt:lpstr>
      <vt:lpstr>Interplanar Spacing</vt:lpstr>
      <vt:lpstr>Interplanar Spacing</vt:lpstr>
      <vt:lpstr>Example</vt:lpstr>
      <vt:lpstr>PowerPoint Presentation</vt:lpstr>
      <vt:lpstr>X-Ray  Diffraction (XRD) to Determine Crystal Structure</vt:lpstr>
      <vt:lpstr>PowerPoint Presentation</vt:lpstr>
      <vt:lpstr>X-Rays to Determine Crystal Structure</vt:lpstr>
      <vt:lpstr>PowerPoint Presentation</vt:lpstr>
      <vt:lpstr>PowerPoint Presentation</vt:lpstr>
      <vt:lpstr>X-Ray  Diffraction Pattern</vt:lpstr>
      <vt:lpstr>Bragg’s Law</vt:lpstr>
      <vt:lpstr>Combining Interplanar Spacing with Bragg Equation</vt:lpstr>
      <vt:lpstr>Combining Interplanar Spacing with Bragg Equation</vt:lpstr>
      <vt:lpstr>Interpreting Experimental XRD Data for Metals with Cubic Crystal Structures</vt:lpstr>
      <vt:lpstr>Interpreting Experimental XRD Data for Metals with Cubic Crystal Structures</vt:lpstr>
      <vt:lpstr>Example</vt:lpstr>
      <vt:lpstr>PowerPoint Presentation</vt:lpstr>
      <vt:lpstr>PowerPoint Presentation</vt:lpstr>
      <vt:lpstr>Database for Diffraction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82</cp:revision>
  <cp:lastPrinted>2013-09-09T16:12:58Z</cp:lastPrinted>
  <dcterms:created xsi:type="dcterms:W3CDTF">2013-08-28T02:41:09Z</dcterms:created>
  <dcterms:modified xsi:type="dcterms:W3CDTF">2024-11-04T02:15:34Z</dcterms:modified>
</cp:coreProperties>
</file>