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media/image4.jpg" ContentType="image/jpg"/>
  <Override PartName="/ppt/media/image5.jpg" ContentType="image/jpg"/>
  <Override PartName="/ppt/media/image6.jpg" ContentType="image/jpg"/>
  <Override PartName="/ppt/media/image7.jpg" ContentType="image/jpg"/>
  <Override PartName="/ppt/media/image8.jpg" ContentType="image/jpg"/>
  <Override PartName="/ppt/media/image11.jpg" ContentType="image/jpg"/>
  <Override PartName="/ppt/media/image12.jpg" ContentType="image/jpg"/>
  <Override PartName="/ppt/media/image14.jpg" ContentType="image/jpg"/>
  <Override PartName="/ppt/media/image15.jpg" ContentType="image/jpg"/>
  <Override PartName="/ppt/media/image17.jpg" ContentType="image/jpg"/>
  <Override PartName="/ppt/media/image18.jpg" ContentType="image/jpg"/>
  <Override PartName="/ppt/media/image19.jpg" ContentType="image/jpg"/>
  <Override PartName="/ppt/media/image22.jpg" ContentType="image/jpg"/>
  <Override PartName="/ppt/media/image23.jpg" ContentType="image/jpg"/>
  <Override PartName="/ppt/media/image24.jpg" ContentType="image/jpg"/>
  <Override PartName="/ppt/media/image25.jpg" ContentType="image/jpg"/>
  <Override PartName="/ppt/media/image26.jpg" ContentType="image/jpg"/>
  <Override PartName="/ppt/media/image27.jpg" ContentType="image/jpg"/>
  <Override PartName="/ppt/media/image32.jpg" ContentType="image/jpg"/>
  <Override PartName="/ppt/media/image35.jpg" ContentType="image/jpg"/>
  <Override PartName="/ppt/media/image39.jpg" ContentType="image/jpg"/>
  <Override PartName="/ppt/media/image40.jpg" ContentType="image/jpg"/>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6" r:id="rId2"/>
    <p:sldId id="278" r:id="rId3"/>
    <p:sldId id="257" r:id="rId4"/>
    <p:sldId id="258" r:id="rId5"/>
    <p:sldId id="259" r:id="rId6"/>
    <p:sldId id="310" r:id="rId7"/>
    <p:sldId id="260" r:id="rId8"/>
    <p:sldId id="261" r:id="rId9"/>
    <p:sldId id="262" r:id="rId10"/>
    <p:sldId id="263" r:id="rId11"/>
    <p:sldId id="358" r:id="rId12"/>
    <p:sldId id="264" r:id="rId13"/>
    <p:sldId id="265" r:id="rId14"/>
    <p:sldId id="311" r:id="rId15"/>
    <p:sldId id="266" r:id="rId16"/>
    <p:sldId id="267" r:id="rId17"/>
    <p:sldId id="268" r:id="rId18"/>
    <p:sldId id="359" r:id="rId19"/>
    <p:sldId id="269" r:id="rId20"/>
    <p:sldId id="270" r:id="rId21"/>
    <p:sldId id="271" r:id="rId22"/>
    <p:sldId id="362" r:id="rId23"/>
    <p:sldId id="272" r:id="rId24"/>
    <p:sldId id="273" r:id="rId25"/>
    <p:sldId id="274" r:id="rId26"/>
    <p:sldId id="312" r:id="rId27"/>
    <p:sldId id="313" r:id="rId28"/>
    <p:sldId id="360" r:id="rId29"/>
    <p:sldId id="275" r:id="rId30"/>
    <p:sldId id="314" r:id="rId31"/>
    <p:sldId id="361" r:id="rId32"/>
    <p:sldId id="277" r:id="rId33"/>
    <p:sldId id="316" r:id="rId34"/>
    <p:sldId id="320" r:id="rId35"/>
    <p:sldId id="356" r:id="rId36"/>
    <p:sldId id="276" r:id="rId37"/>
    <p:sldId id="315" r:id="rId38"/>
  </p:sldIdLst>
  <p:sldSz cx="9144000" cy="6858000" type="screen4x3"/>
  <p:notesSz cx="10234613" cy="7099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435475" cy="3556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797550" y="0"/>
            <a:ext cx="4435475" cy="355600"/>
          </a:xfrm>
          <a:prstGeom prst="rect">
            <a:avLst/>
          </a:prstGeom>
        </p:spPr>
        <p:txBody>
          <a:bodyPr vert="horz" lIns="91440" tIns="45720" rIns="91440" bIns="45720" rtlCol="0"/>
          <a:lstStyle>
            <a:lvl1pPr algn="r">
              <a:defRPr sz="1200"/>
            </a:lvl1pPr>
          </a:lstStyle>
          <a:p>
            <a:fld id="{13680770-ADFC-4260-9C93-2757B136DEE9}" type="datetimeFigureOut">
              <a:rPr lang="en-US" smtClean="0"/>
              <a:t>10/14/2024</a:t>
            </a:fld>
            <a:endParaRPr lang="en-US"/>
          </a:p>
        </p:txBody>
      </p:sp>
      <p:sp>
        <p:nvSpPr>
          <p:cNvPr id="4" name="Slide Image Placeholder 3"/>
          <p:cNvSpPr>
            <a:spLocks noGrp="1" noRot="1" noChangeAspect="1"/>
          </p:cNvSpPr>
          <p:nvPr>
            <p:ph type="sldImg" idx="2"/>
          </p:nvPr>
        </p:nvSpPr>
        <p:spPr>
          <a:xfrm>
            <a:off x="3343275" y="531813"/>
            <a:ext cx="3549650" cy="266223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23938" y="3371850"/>
            <a:ext cx="8186737" cy="31956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743700"/>
            <a:ext cx="4435475" cy="35401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797550" y="6743700"/>
            <a:ext cx="4435475" cy="354013"/>
          </a:xfrm>
          <a:prstGeom prst="rect">
            <a:avLst/>
          </a:prstGeom>
        </p:spPr>
        <p:txBody>
          <a:bodyPr vert="horz" lIns="91440" tIns="45720" rIns="91440" bIns="45720" rtlCol="0" anchor="b"/>
          <a:lstStyle>
            <a:lvl1pPr algn="r">
              <a:defRPr sz="1200"/>
            </a:lvl1pPr>
          </a:lstStyle>
          <a:p>
            <a:fld id="{69411209-CCD6-4F2B-84F6-9B49A5E780DE}" type="slidenum">
              <a:rPr lang="en-US" smtClean="0"/>
              <a:t>‹#›</a:t>
            </a:fld>
            <a:endParaRPr lang="en-US"/>
          </a:p>
        </p:txBody>
      </p:sp>
    </p:spTree>
    <p:extLst>
      <p:ext uri="{BB962C8B-B14F-4D97-AF65-F5344CB8AC3E}">
        <p14:creationId xmlns:p14="http://schemas.microsoft.com/office/powerpoint/2010/main" val="2219186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MY"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MY"/>
          </a:p>
        </p:txBody>
      </p:sp>
      <p:sp>
        <p:nvSpPr>
          <p:cNvPr id="15" name="Text Placeholder 14"/>
          <p:cNvSpPr>
            <a:spLocks noGrp="1"/>
          </p:cNvSpPr>
          <p:nvPr>
            <p:ph type="body" sz="quarter" idx="13"/>
          </p:nvPr>
        </p:nvSpPr>
        <p:spPr>
          <a:xfrm>
            <a:off x="971550" y="1196975"/>
            <a:ext cx="6408762" cy="914400"/>
          </a:xfrm>
        </p:spPr>
        <p:txBody>
          <a:bodyPr/>
          <a:lstStyle>
            <a:lvl1pPr algn="ctr">
              <a:buNone/>
              <a:defRPr/>
            </a:lvl1pPr>
          </a:lstStyle>
          <a:p>
            <a:pPr lvl="0"/>
            <a:r>
              <a:rPr lang="en-US"/>
              <a:t>Click to edit Master text styles</a:t>
            </a:r>
          </a:p>
        </p:txBody>
      </p:sp>
      <p:sp>
        <p:nvSpPr>
          <p:cNvPr id="5" name="Date Placeholder 3"/>
          <p:cNvSpPr>
            <a:spLocks noGrp="1"/>
          </p:cNvSpPr>
          <p:nvPr>
            <p:ph type="dt" sz="half" idx="14"/>
          </p:nvPr>
        </p:nvSpPr>
        <p:spPr/>
        <p:txBody>
          <a:bodyPr/>
          <a:lstStyle>
            <a:lvl1pPr>
              <a:defRPr/>
            </a:lvl1pPr>
          </a:lstStyle>
          <a:p>
            <a:fld id="{5E03C2F1-4303-46FD-BD96-DFF132C2F07E}" type="datetimeFigureOut">
              <a:rPr lang="en-US" smtClean="0"/>
              <a:t>10/14/2024</a:t>
            </a:fld>
            <a:endParaRPr lang="en-US"/>
          </a:p>
        </p:txBody>
      </p:sp>
      <p:sp>
        <p:nvSpPr>
          <p:cNvPr id="6" name="Footer Placeholder 4"/>
          <p:cNvSpPr>
            <a:spLocks noGrp="1"/>
          </p:cNvSpPr>
          <p:nvPr>
            <p:ph type="ftr" sz="quarter" idx="15"/>
          </p:nvPr>
        </p:nvSpPr>
        <p:spPr/>
        <p:txBody>
          <a:bodyPr/>
          <a:lstStyle>
            <a:lvl1pPr>
              <a:defRPr/>
            </a:lvl1pPr>
          </a:lstStyle>
          <a:p>
            <a:endParaRPr lang="en-US"/>
          </a:p>
        </p:txBody>
      </p:sp>
      <p:sp>
        <p:nvSpPr>
          <p:cNvPr id="7" name="Slide Number Placeholder 5"/>
          <p:cNvSpPr>
            <a:spLocks noGrp="1"/>
          </p:cNvSpPr>
          <p:nvPr>
            <p:ph type="sldNum" sz="quarter" idx="16"/>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MY"/>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E03C2F1-4303-46FD-BD96-DFF132C2F07E}" type="datetimeFigureOut">
              <a:rPr lang="en-US" smtClean="0"/>
              <a:t>10/14/2024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C7A7B8-5F5E-4807-9DAC-30424A4C92AE}" type="slidenum">
              <a:rPr lang="en-US" smtClean="0"/>
              <a:t>‹#›</a:t>
            </a:fld>
            <a:endParaRPr lang="en-US"/>
          </a:p>
        </p:txBody>
      </p:sp>
    </p:spTree>
    <p:extLst>
      <p:ext uri="{BB962C8B-B14F-4D97-AF65-F5344CB8AC3E}">
        <p14:creationId xmlns:p14="http://schemas.microsoft.com/office/powerpoint/2010/main" val="12142085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600" b="1" i="0">
                <a:solidFill>
                  <a:schemeClr val="bg1"/>
                </a:solidFill>
                <a:latin typeface="Arial"/>
                <a:cs typeface="Arial"/>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10/14/2024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32616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MY"/>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MY"/>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7"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8" name="Footer Placeholder 4"/>
          <p:cNvSpPr>
            <a:spLocks noGrp="1"/>
          </p:cNvSpPr>
          <p:nvPr>
            <p:ph type="ftr" sz="quarter" idx="11"/>
          </p:nvPr>
        </p:nvSpPr>
        <p:spPr/>
        <p:txBody>
          <a:bodyPr/>
          <a:lstStyle>
            <a:lvl1pPr>
              <a:defRPr/>
            </a:lvl1pPr>
          </a:lstStyle>
          <a:p>
            <a:endParaRPr lang="en-US"/>
          </a:p>
        </p:txBody>
      </p:sp>
      <p:sp>
        <p:nvSpPr>
          <p:cNvPr id="9"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MY"/>
          </a:p>
        </p:txBody>
      </p:sp>
      <p:sp>
        <p:nvSpPr>
          <p:cNvPr id="3"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3" name="Footer Placeholder 4"/>
          <p:cNvSpPr>
            <a:spLocks noGrp="1"/>
          </p:cNvSpPr>
          <p:nvPr>
            <p:ph type="ftr" sz="quarter" idx="11"/>
          </p:nvPr>
        </p:nvSpPr>
        <p:spPr/>
        <p:txBody>
          <a:bodyPr/>
          <a:lstStyle>
            <a:lvl1pPr>
              <a:defRPr/>
            </a:lvl1pPr>
          </a:lstStyle>
          <a:p>
            <a:endParaRPr lang="en-US"/>
          </a:p>
        </p:txBody>
      </p:sp>
      <p:sp>
        <p:nvSpPr>
          <p:cNvPr id="4"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MY"/>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MY"/>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endParaRPr lang="en-MY"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E03C2F1-4303-46FD-BD96-DFF132C2F07E}" type="datetimeFigureOut">
              <a:rPr lang="en-US" smtClean="0"/>
              <a:t>10/14/2024</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a:lvl1pPr>
          </a:lstStyle>
          <a:p>
            <a:fld id="{7FC7A7B8-5F5E-4807-9DAC-30424A4C92A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5">
            <a:lum/>
          </a:blip>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endParaRPr lang="en-MY"/>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fld id="{5E03C2F1-4303-46FD-BD96-DFF132C2F07E}" type="datetimeFigureOut">
              <a:rPr lang="en-US" smtClean="0"/>
              <a:t>10/14/2024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fld id="{7FC7A7B8-5F5E-4807-9DAC-30424A4C92A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toppr.com/guides/chemistry/the-solid-state/space-lattice-or-crystal-lattice-and-unit-cell/" TargetMode="External"/><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19.jpg"/></Relationships>
</file>

<file path=ppt/slides/_rels/slide21.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21.wmf"/><Relationship Id="rId4" Type="http://schemas.openxmlformats.org/officeDocument/2006/relationships/oleObject" Target="../embeddings/oleObject2.bin"/></Relationships>
</file>

<file path=ppt/slides/_rels/slide23.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2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25.jpg"/></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9.wmf"/><Relationship Id="rId7" Type="http://schemas.openxmlformats.org/officeDocument/2006/relationships/image" Target="../media/image31.wmf"/><Relationship Id="rId2" Type="http://schemas.openxmlformats.org/officeDocument/2006/relationships/oleObject" Target="../embeddings/oleObject3.bin"/><Relationship Id="rId1" Type="http://schemas.openxmlformats.org/officeDocument/2006/relationships/slideLayout" Target="../slideLayouts/slideLayout7.xml"/><Relationship Id="rId6" Type="http://schemas.openxmlformats.org/officeDocument/2006/relationships/oleObject" Target="../embeddings/oleObject5.bin"/><Relationship Id="rId5" Type="http://schemas.openxmlformats.org/officeDocument/2006/relationships/image" Target="../media/image30.wmf"/><Relationship Id="rId4" Type="http://schemas.openxmlformats.org/officeDocument/2006/relationships/oleObject" Target="../embeddings/oleObject4.bin"/></Relationships>
</file>

<file path=ppt/slides/_rels/slide29.xml.rels><?xml version="1.0" encoding="UTF-8" standalone="yes"?>
<Relationships xmlns="http://schemas.openxmlformats.org/package/2006/relationships"><Relationship Id="rId3" Type="http://schemas.openxmlformats.org/officeDocument/2006/relationships/image" Target="../media/image32.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wmf"/><Relationship Id="rId2" Type="http://schemas.openxmlformats.org/officeDocument/2006/relationships/oleObject" Target="../embeddings/oleObject6.bin"/><Relationship Id="rId1" Type="http://schemas.openxmlformats.org/officeDocument/2006/relationships/slideLayout" Target="../slideLayouts/slideLayout7.xml"/><Relationship Id="rId5" Type="http://schemas.openxmlformats.org/officeDocument/2006/relationships/image" Target="../media/image20.wmf"/><Relationship Id="rId4" Type="http://schemas.openxmlformats.org/officeDocument/2006/relationships/oleObject" Target="../embeddings/oleObject7.bin"/></Relationships>
</file>

<file path=ppt/slides/_rels/slide3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hyperlink" Target="http://www.utm.my/" TargetMode="Externa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0.wmf"/><Relationship Id="rId2" Type="http://schemas.openxmlformats.org/officeDocument/2006/relationships/oleObject" Target="../embeddings/oleObject8.bin"/><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oleObject" Target="../embeddings/oleObject9.bin"/><Relationship Id="rId1" Type="http://schemas.openxmlformats.org/officeDocument/2006/relationships/slideLayout" Target="../slideLayouts/slideLayout7.xml"/><Relationship Id="rId5" Type="http://schemas.openxmlformats.org/officeDocument/2006/relationships/image" Target="../media/image38.wmf"/><Relationship Id="rId4" Type="http://schemas.openxmlformats.org/officeDocument/2006/relationships/oleObject" Target="../embeddings/oleObject10.bin"/></Relationships>
</file>

<file path=ppt/slides/_rels/slide3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40.jpg"/></Relationships>
</file>

<file path=ppt/slides/_rels/slide37.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hyperlink" Target="http://engineering.utm.my/chemicalenergy/" TargetMode="External"/><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hyperlink" Target="http://www.utm.my/" TargetMode="External"/><Relationship Id="rId5" Type="http://schemas.openxmlformats.org/officeDocument/2006/relationships/image" Target="../media/image43.png"/><Relationship Id="rId4" Type="http://schemas.openxmlformats.org/officeDocument/2006/relationships/image" Target="../media/image42.png"/></Relationships>
</file>

<file path=ppt/slides/_rels/slide4.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hyperlink" Target="http://www.utm.my/" TargetMode="External"/><Relationship Id="rId1" Type="http://schemas.openxmlformats.org/officeDocument/2006/relationships/slideLayout" Target="../slideLayouts/slideLayout2.xml"/><Relationship Id="rId4" Type="http://schemas.openxmlformats.org/officeDocument/2006/relationships/image" Target="../media/image6.jpg"/></Relationships>
</file>

<file path=ppt/slides/_rels/slide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hyperlink" Target="http://www.utm.my/"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SETG 2363</a:t>
            </a:r>
            <a:br>
              <a:rPr lang="en-US" dirty="0"/>
            </a:br>
            <a:r>
              <a:rPr lang="en-US" dirty="0"/>
              <a:t>Material Engineering</a:t>
            </a:r>
          </a:p>
        </p:txBody>
      </p:sp>
      <p:sp>
        <p:nvSpPr>
          <p:cNvPr id="3" name="Subtitle 2"/>
          <p:cNvSpPr>
            <a:spLocks noGrp="1"/>
          </p:cNvSpPr>
          <p:nvPr>
            <p:ph type="subTitle" idx="1"/>
          </p:nvPr>
        </p:nvSpPr>
        <p:spPr>
          <a:xfrm>
            <a:off x="1371600" y="4724400"/>
            <a:ext cx="6934200" cy="914400"/>
          </a:xfrm>
        </p:spPr>
        <p:txBody>
          <a:bodyPr/>
          <a:lstStyle/>
          <a:p>
            <a:r>
              <a:rPr lang="en-US" dirty="0" err="1"/>
              <a:t>Mohsin</a:t>
            </a:r>
            <a:r>
              <a:rPr lang="en-US" dirty="0"/>
              <a:t> </a:t>
            </a:r>
            <a:r>
              <a:rPr lang="en-US" dirty="0" err="1"/>
              <a:t>Mohd</a:t>
            </a:r>
            <a:r>
              <a:rPr lang="en-US" dirty="0"/>
              <a:t> </a:t>
            </a:r>
            <a:r>
              <a:rPr lang="en-US" dirty="0" err="1"/>
              <a:t>Sies</a:t>
            </a:r>
            <a:endParaRPr lang="en-US" dirty="0"/>
          </a:p>
          <a:p>
            <a:r>
              <a:rPr lang="en-US" sz="2000" dirty="0"/>
              <a:t>Nuclear Engineering,</a:t>
            </a:r>
          </a:p>
          <a:p>
            <a:r>
              <a:rPr lang="en-US" sz="2000" dirty="0"/>
              <a:t>Faculty of Chemical and Energy Engineering,</a:t>
            </a:r>
          </a:p>
          <a:p>
            <a:r>
              <a:rPr lang="en-US" sz="2000" dirty="0"/>
              <a:t> </a:t>
            </a:r>
            <a:r>
              <a:rPr lang="en-US" sz="2000" dirty="0" err="1"/>
              <a:t>Universiti</a:t>
            </a:r>
            <a:r>
              <a:rPr lang="en-US" sz="2000" dirty="0"/>
              <a:t> </a:t>
            </a:r>
            <a:r>
              <a:rPr lang="en-US" sz="2000" dirty="0" err="1"/>
              <a:t>Teknologi</a:t>
            </a:r>
            <a:r>
              <a:rPr lang="en-US" sz="2000" dirty="0"/>
              <a:t> Malaysia</a:t>
            </a:r>
          </a:p>
        </p:txBody>
      </p:sp>
      <p:pic>
        <p:nvPicPr>
          <p:cNvPr id="6" name="object 4">
            <a:extLst>
              <a:ext uri="{FF2B5EF4-FFF2-40B4-BE49-F238E27FC236}">
                <a16:creationId xmlns:a16="http://schemas.microsoft.com/office/drawing/2014/main" id="{93DC5878-5D86-E696-3E64-6F479D45980A}"/>
              </a:ext>
            </a:extLst>
          </p:cNvPr>
          <p:cNvPicPr/>
          <p:nvPr/>
        </p:nvPicPr>
        <p:blipFill>
          <a:blip r:embed="rId2" cstate="print"/>
          <a:stretch>
            <a:fillRect/>
          </a:stretch>
        </p:blipFill>
        <p:spPr>
          <a:xfrm>
            <a:off x="3678237" y="1449387"/>
            <a:ext cx="1703387" cy="576261"/>
          </a:xfrm>
          <a:prstGeom prst="rect">
            <a:avLst/>
          </a:prstGeom>
        </p:spPr>
      </p:pic>
      <p:sp>
        <p:nvSpPr>
          <p:cNvPr id="8" name="object 6">
            <a:extLst>
              <a:ext uri="{FF2B5EF4-FFF2-40B4-BE49-F238E27FC236}">
                <a16:creationId xmlns:a16="http://schemas.microsoft.com/office/drawing/2014/main" id="{A19AA3F2-C532-E4B8-C526-7656D5BF59CE}"/>
              </a:ext>
            </a:extLst>
          </p:cNvPr>
          <p:cNvSpPr txBox="1"/>
          <p:nvPr/>
        </p:nvSpPr>
        <p:spPr>
          <a:xfrm>
            <a:off x="980280" y="3806952"/>
            <a:ext cx="1350010" cy="193040"/>
          </a:xfrm>
          <a:prstGeom prst="rect">
            <a:avLst/>
          </a:prstGeom>
        </p:spPr>
        <p:txBody>
          <a:bodyPr vert="horz" wrap="square" lIns="0" tIns="12700" rIns="0" bIns="0" rtlCol="0">
            <a:spAutoFit/>
          </a:bodyPr>
          <a:lstStyle/>
          <a:p>
            <a:pPr marL="12700">
              <a:lnSpc>
                <a:spcPct val="100000"/>
              </a:lnSpc>
              <a:spcBef>
                <a:spcPts val="100"/>
              </a:spcBef>
            </a:pPr>
            <a:r>
              <a:rPr sz="1100" b="1" dirty="0">
                <a:solidFill>
                  <a:srgbClr val="FFFFFF"/>
                </a:solidFill>
                <a:latin typeface="Arial"/>
                <a:cs typeface="Arial"/>
              </a:rPr>
              <a:t>18</a:t>
            </a:r>
            <a:r>
              <a:rPr sz="1100" b="1" spc="-40" dirty="0">
                <a:solidFill>
                  <a:srgbClr val="FFFFFF"/>
                </a:solidFill>
                <a:latin typeface="Arial"/>
                <a:cs typeface="Arial"/>
              </a:rPr>
              <a:t> </a:t>
            </a:r>
            <a:r>
              <a:rPr sz="1100" b="1" dirty="0">
                <a:solidFill>
                  <a:srgbClr val="FFFFFF"/>
                </a:solidFill>
                <a:latin typeface="Arial"/>
                <a:cs typeface="Arial"/>
              </a:rPr>
              <a:t>FEBRUARY</a:t>
            </a:r>
            <a:r>
              <a:rPr sz="1100" b="1" spc="-35" dirty="0">
                <a:solidFill>
                  <a:srgbClr val="FFFFFF"/>
                </a:solidFill>
                <a:latin typeface="Arial"/>
                <a:cs typeface="Arial"/>
              </a:rPr>
              <a:t> </a:t>
            </a:r>
            <a:r>
              <a:rPr sz="1100" b="1" dirty="0">
                <a:solidFill>
                  <a:srgbClr val="FFFFFF"/>
                </a:solidFill>
                <a:latin typeface="Arial"/>
                <a:cs typeface="Arial"/>
              </a:rPr>
              <a:t>2020</a:t>
            </a:r>
            <a:endParaRPr sz="1100">
              <a:latin typeface="Arial"/>
              <a:cs typeface="Arial"/>
            </a:endParaRPr>
          </a:p>
        </p:txBody>
      </p:sp>
      <p:sp>
        <p:nvSpPr>
          <p:cNvPr id="11" name="Subtitle 2">
            <a:extLst>
              <a:ext uri="{FF2B5EF4-FFF2-40B4-BE49-F238E27FC236}">
                <a16:creationId xmlns:a16="http://schemas.microsoft.com/office/drawing/2014/main" id="{963AD6C1-52AD-A996-20B8-C6429DAAE760}"/>
              </a:ext>
            </a:extLst>
          </p:cNvPr>
          <p:cNvSpPr txBox="1">
            <a:spLocks/>
          </p:cNvSpPr>
          <p:nvPr/>
        </p:nvSpPr>
        <p:spPr bwMode="auto">
          <a:xfrm>
            <a:off x="-228600" y="6152515"/>
            <a:ext cx="3505200" cy="421386"/>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1" fontAlgn="base" hangingPunct="1">
              <a:spcBef>
                <a:spcPct val="20000"/>
              </a:spcBef>
              <a:spcAft>
                <a:spcPct val="0"/>
              </a:spcAft>
              <a:buFont typeface="Arial" charset="0"/>
              <a:buNone/>
              <a:defRPr sz="3200" kern="1200">
                <a:solidFill>
                  <a:schemeClr val="tx1">
                    <a:tint val="75000"/>
                  </a:schemeClr>
                </a:solidFill>
                <a:latin typeface="+mn-lt"/>
                <a:ea typeface="+mn-ea"/>
                <a:cs typeface="+mn-cs"/>
              </a:defRPr>
            </a:lvl1pPr>
            <a:lvl2pPr marL="457200" indent="0" algn="ctr" rtl="0" eaLnBrk="1" fontAlgn="base" hangingPunct="1">
              <a:spcBef>
                <a:spcPct val="20000"/>
              </a:spcBef>
              <a:spcAft>
                <a:spcPct val="0"/>
              </a:spcAft>
              <a:buFont typeface="Arial" charset="0"/>
              <a:buNone/>
              <a:defRPr sz="2800" kern="1200">
                <a:solidFill>
                  <a:schemeClr val="tx1">
                    <a:tint val="75000"/>
                  </a:schemeClr>
                </a:solidFill>
                <a:latin typeface="+mn-lt"/>
                <a:ea typeface="+mn-ea"/>
                <a:cs typeface="+mn-cs"/>
              </a:defRPr>
            </a:lvl2pPr>
            <a:lvl3pPr marL="914400" indent="0" algn="ctr" rtl="0" eaLnBrk="1" fontAlgn="base" hangingPunct="1">
              <a:spcBef>
                <a:spcPct val="20000"/>
              </a:spcBef>
              <a:spcAft>
                <a:spcPct val="0"/>
              </a:spcAft>
              <a:buFont typeface="Arial" charset="0"/>
              <a:buNone/>
              <a:defRPr sz="2400" kern="1200">
                <a:solidFill>
                  <a:schemeClr val="tx1">
                    <a:tint val="75000"/>
                  </a:schemeClr>
                </a:solidFill>
                <a:latin typeface="+mn-lt"/>
                <a:ea typeface="+mn-ea"/>
                <a:cs typeface="+mn-cs"/>
              </a:defRPr>
            </a:lvl3pPr>
            <a:lvl4pPr marL="13716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4pPr>
            <a:lvl5pPr marL="1828800" indent="0" algn="ctr" rtl="0" eaLnBrk="1" fontAlgn="base" hangingPunct="1">
              <a:spcBef>
                <a:spcPct val="20000"/>
              </a:spcBef>
              <a:spcAft>
                <a:spcPct val="0"/>
              </a:spcAft>
              <a:buFont typeface="Arial"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1600" dirty="0"/>
              <a:t>Credits: Dr </a:t>
            </a:r>
            <a:r>
              <a:rPr lang="en-US" sz="1600" dirty="0" err="1"/>
              <a:t>Zulhairun</a:t>
            </a:r>
            <a:r>
              <a:rPr lang="en-US" sz="1600" dirty="0"/>
              <a:t> Abdul Karim</a:t>
            </a:r>
          </a:p>
        </p:txBody>
      </p:sp>
    </p:spTree>
    <p:extLst>
      <p:ext uri="{BB962C8B-B14F-4D97-AF65-F5344CB8AC3E}">
        <p14:creationId xmlns:p14="http://schemas.microsoft.com/office/powerpoint/2010/main" val="33625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03431" y="1429003"/>
            <a:ext cx="7868284" cy="4664710"/>
          </a:xfrm>
          <a:prstGeom prst="rect">
            <a:avLst/>
          </a:prstGeom>
        </p:spPr>
        <p:txBody>
          <a:bodyPr vert="horz" wrap="square" lIns="0" tIns="12700" rIns="0" bIns="0" rtlCol="0">
            <a:spAutoFit/>
          </a:bodyPr>
          <a:lstStyle/>
          <a:p>
            <a:pPr marL="40005">
              <a:lnSpc>
                <a:spcPct val="100000"/>
              </a:lnSpc>
              <a:spcBef>
                <a:spcPts val="100"/>
              </a:spcBef>
            </a:pPr>
            <a:r>
              <a:rPr sz="1800" b="1" dirty="0">
                <a:solidFill>
                  <a:srgbClr val="C00000"/>
                </a:solidFill>
                <a:latin typeface="Arial"/>
                <a:cs typeface="Arial"/>
              </a:rPr>
              <a:t>I</a:t>
            </a:r>
            <a:r>
              <a:rPr sz="1800" b="1" spc="480" dirty="0">
                <a:solidFill>
                  <a:srgbClr val="C00000"/>
                </a:solidFill>
                <a:latin typeface="Arial"/>
                <a:cs typeface="Arial"/>
              </a:rPr>
              <a:t> </a:t>
            </a:r>
            <a:r>
              <a:rPr sz="1800" b="1" dirty="0">
                <a:latin typeface="Arial"/>
                <a:cs typeface="Arial"/>
              </a:rPr>
              <a:t>3.3</a:t>
            </a:r>
            <a:r>
              <a:rPr sz="1800" b="1" spc="484" dirty="0">
                <a:latin typeface="Arial"/>
                <a:cs typeface="Arial"/>
              </a:rPr>
              <a:t> </a:t>
            </a:r>
            <a:r>
              <a:rPr sz="1800" b="1" dirty="0">
                <a:latin typeface="Arial"/>
                <a:cs typeface="Arial"/>
              </a:rPr>
              <a:t>UNIT</a:t>
            </a:r>
            <a:r>
              <a:rPr sz="1800" b="1" spc="-10" dirty="0">
                <a:latin typeface="Arial"/>
                <a:cs typeface="Arial"/>
              </a:rPr>
              <a:t> </a:t>
            </a:r>
            <a:r>
              <a:rPr sz="1800" b="1" spc="-20" dirty="0">
                <a:latin typeface="Arial"/>
                <a:cs typeface="Arial"/>
              </a:rPr>
              <a:t>CELLS</a:t>
            </a:r>
            <a:endParaRPr sz="1800">
              <a:latin typeface="Arial"/>
              <a:cs typeface="Arial"/>
            </a:endParaRPr>
          </a:p>
          <a:p>
            <a:pPr marL="297815" indent="-285115">
              <a:lnSpc>
                <a:spcPct val="100000"/>
              </a:lnSpc>
              <a:spcBef>
                <a:spcPts val="2040"/>
              </a:spcBef>
              <a:buClr>
                <a:srgbClr val="C00000"/>
              </a:buClr>
              <a:buFont typeface="Wingdings"/>
              <a:buChar char=""/>
              <a:tabLst>
                <a:tab pos="297815" algn="l"/>
              </a:tabLst>
            </a:pPr>
            <a:r>
              <a:rPr sz="1800" dirty="0">
                <a:latin typeface="Arial MT"/>
                <a:cs typeface="Arial MT"/>
              </a:rPr>
              <a:t>The</a:t>
            </a:r>
            <a:r>
              <a:rPr sz="1800" spc="-25" dirty="0">
                <a:latin typeface="Arial MT"/>
                <a:cs typeface="Arial MT"/>
              </a:rPr>
              <a:t> </a:t>
            </a:r>
            <a:r>
              <a:rPr sz="1800" dirty="0">
                <a:latin typeface="Arial MT"/>
                <a:cs typeface="Arial MT"/>
              </a:rPr>
              <a:t>crystal</a:t>
            </a:r>
            <a:r>
              <a:rPr sz="1800" spc="-20" dirty="0">
                <a:latin typeface="Arial MT"/>
                <a:cs typeface="Arial MT"/>
              </a:rPr>
              <a:t> </a:t>
            </a:r>
            <a:r>
              <a:rPr sz="1800" dirty="0">
                <a:latin typeface="Arial MT"/>
                <a:cs typeface="Arial MT"/>
              </a:rPr>
              <a:t>structure</a:t>
            </a:r>
            <a:r>
              <a:rPr sz="1800" spc="-25" dirty="0">
                <a:latin typeface="Arial MT"/>
                <a:cs typeface="Arial MT"/>
              </a:rPr>
              <a:t> </a:t>
            </a:r>
            <a:r>
              <a:rPr sz="1800" dirty="0">
                <a:latin typeface="Arial MT"/>
                <a:cs typeface="Arial MT"/>
              </a:rPr>
              <a:t>may</a:t>
            </a:r>
            <a:r>
              <a:rPr sz="1800" spc="-25" dirty="0">
                <a:latin typeface="Arial MT"/>
                <a:cs typeface="Arial MT"/>
              </a:rPr>
              <a:t> </a:t>
            </a:r>
            <a:r>
              <a:rPr sz="1800" dirty="0">
                <a:latin typeface="Arial MT"/>
                <a:cs typeface="Arial MT"/>
              </a:rPr>
              <a:t>be</a:t>
            </a:r>
            <a:r>
              <a:rPr sz="1800" spc="-20" dirty="0">
                <a:latin typeface="Arial MT"/>
                <a:cs typeface="Arial MT"/>
              </a:rPr>
              <a:t> </a:t>
            </a:r>
            <a:r>
              <a:rPr sz="1800" dirty="0">
                <a:latin typeface="Arial MT"/>
                <a:cs typeface="Arial MT"/>
              </a:rPr>
              <a:t>defined</a:t>
            </a:r>
            <a:r>
              <a:rPr sz="1800" spc="-25" dirty="0">
                <a:latin typeface="Arial MT"/>
                <a:cs typeface="Arial MT"/>
              </a:rPr>
              <a:t> </a:t>
            </a:r>
            <a:r>
              <a:rPr sz="1800" dirty="0">
                <a:latin typeface="Arial MT"/>
                <a:cs typeface="Arial MT"/>
              </a:rPr>
              <a:t>as</a:t>
            </a:r>
            <a:r>
              <a:rPr sz="1800" spc="-25" dirty="0">
                <a:latin typeface="Arial MT"/>
                <a:cs typeface="Arial MT"/>
              </a:rPr>
              <a:t> </a:t>
            </a:r>
            <a:r>
              <a:rPr sz="1800" dirty="0">
                <a:latin typeface="Arial MT"/>
                <a:cs typeface="Arial MT"/>
              </a:rPr>
              <a:t>the</a:t>
            </a:r>
            <a:r>
              <a:rPr sz="1800" spc="-25" dirty="0">
                <a:latin typeface="Arial MT"/>
                <a:cs typeface="Arial MT"/>
              </a:rPr>
              <a:t> </a:t>
            </a:r>
            <a:r>
              <a:rPr sz="1800" dirty="0">
                <a:latin typeface="Arial MT"/>
                <a:cs typeface="Arial MT"/>
              </a:rPr>
              <a:t>collection</a:t>
            </a:r>
            <a:r>
              <a:rPr sz="1800" spc="-20" dirty="0">
                <a:latin typeface="Arial MT"/>
                <a:cs typeface="Arial MT"/>
              </a:rPr>
              <a:t> </a:t>
            </a:r>
            <a:r>
              <a:rPr sz="1800" dirty="0">
                <a:latin typeface="Arial MT"/>
                <a:cs typeface="Arial MT"/>
              </a:rPr>
              <a:t>of</a:t>
            </a:r>
            <a:r>
              <a:rPr sz="1800" spc="-25" dirty="0">
                <a:latin typeface="Arial MT"/>
                <a:cs typeface="Arial MT"/>
              </a:rPr>
              <a:t> </a:t>
            </a:r>
            <a:r>
              <a:rPr sz="1800" spc="-10" dirty="0">
                <a:latin typeface="Arial MT"/>
                <a:cs typeface="Arial MT"/>
              </a:rPr>
              <a:t>lattice.</a:t>
            </a:r>
            <a:endParaRPr sz="1800">
              <a:latin typeface="Arial MT"/>
              <a:cs typeface="Arial MT"/>
            </a:endParaRPr>
          </a:p>
          <a:p>
            <a:pPr>
              <a:lnSpc>
                <a:spcPct val="100000"/>
              </a:lnSpc>
              <a:spcBef>
                <a:spcPts val="65"/>
              </a:spcBef>
              <a:buClr>
                <a:srgbClr val="C00000"/>
              </a:buClr>
              <a:buFont typeface="Wingdings"/>
              <a:buChar char=""/>
            </a:pPr>
            <a:endParaRPr sz="1800">
              <a:latin typeface="Arial MT"/>
              <a:cs typeface="Arial MT"/>
            </a:endParaRPr>
          </a:p>
          <a:p>
            <a:pPr marL="297815" indent="-285115">
              <a:lnSpc>
                <a:spcPct val="100000"/>
              </a:lnSpc>
              <a:buClr>
                <a:srgbClr val="C00000"/>
              </a:buClr>
              <a:buFont typeface="Wingdings"/>
              <a:buChar char=""/>
              <a:tabLst>
                <a:tab pos="297815" algn="l"/>
              </a:tabLst>
            </a:pPr>
            <a:r>
              <a:rPr sz="1800" dirty="0">
                <a:latin typeface="Arial MT"/>
                <a:cs typeface="Arial MT"/>
              </a:rPr>
              <a:t>The</a:t>
            </a:r>
            <a:r>
              <a:rPr sz="1800" spc="-35" dirty="0">
                <a:latin typeface="Arial MT"/>
                <a:cs typeface="Arial MT"/>
              </a:rPr>
              <a:t> </a:t>
            </a:r>
            <a:r>
              <a:rPr sz="1800" dirty="0">
                <a:latin typeface="Arial MT"/>
                <a:cs typeface="Arial MT"/>
              </a:rPr>
              <a:t>shape</a:t>
            </a:r>
            <a:r>
              <a:rPr sz="1800" spc="-20" dirty="0">
                <a:latin typeface="Arial MT"/>
                <a:cs typeface="Arial MT"/>
              </a:rPr>
              <a:t> </a:t>
            </a:r>
            <a:r>
              <a:rPr sz="1800" dirty="0">
                <a:latin typeface="Arial MT"/>
                <a:cs typeface="Arial MT"/>
              </a:rPr>
              <a:t>and</a:t>
            </a:r>
            <a:r>
              <a:rPr sz="1800" spc="-20" dirty="0">
                <a:latin typeface="Arial MT"/>
                <a:cs typeface="Arial MT"/>
              </a:rPr>
              <a:t> </a:t>
            </a:r>
            <a:r>
              <a:rPr sz="1800" dirty="0">
                <a:latin typeface="Arial MT"/>
                <a:cs typeface="Arial MT"/>
              </a:rPr>
              <a:t>size</a:t>
            </a:r>
            <a:r>
              <a:rPr sz="1800" spc="-20" dirty="0">
                <a:latin typeface="Arial MT"/>
                <a:cs typeface="Arial MT"/>
              </a:rPr>
              <a:t> </a:t>
            </a:r>
            <a:r>
              <a:rPr sz="1800" dirty="0">
                <a:latin typeface="Arial MT"/>
                <a:cs typeface="Arial MT"/>
              </a:rPr>
              <a:t>of</a:t>
            </a:r>
            <a:r>
              <a:rPr sz="1800" spc="-20" dirty="0">
                <a:latin typeface="Arial MT"/>
                <a:cs typeface="Arial MT"/>
              </a:rPr>
              <a:t> </a:t>
            </a:r>
            <a:r>
              <a:rPr sz="1800" dirty="0">
                <a:latin typeface="Arial MT"/>
                <a:cs typeface="Arial MT"/>
              </a:rPr>
              <a:t>the</a:t>
            </a:r>
            <a:r>
              <a:rPr sz="1800" spc="-20" dirty="0">
                <a:latin typeface="Arial MT"/>
                <a:cs typeface="Arial MT"/>
              </a:rPr>
              <a:t> </a:t>
            </a:r>
            <a:r>
              <a:rPr sz="1800" dirty="0">
                <a:latin typeface="Arial MT"/>
                <a:cs typeface="Arial MT"/>
              </a:rPr>
              <a:t>unit</a:t>
            </a:r>
            <a:r>
              <a:rPr sz="1800" spc="-20" dirty="0">
                <a:latin typeface="Arial MT"/>
                <a:cs typeface="Arial MT"/>
              </a:rPr>
              <a:t> </a:t>
            </a:r>
            <a:r>
              <a:rPr sz="1800" dirty="0">
                <a:latin typeface="Arial MT"/>
                <a:cs typeface="Arial MT"/>
              </a:rPr>
              <a:t>cell</a:t>
            </a:r>
            <a:r>
              <a:rPr sz="1800" spc="-20" dirty="0">
                <a:latin typeface="Arial MT"/>
                <a:cs typeface="Arial MT"/>
              </a:rPr>
              <a:t> </a:t>
            </a:r>
            <a:r>
              <a:rPr sz="1800" dirty="0">
                <a:latin typeface="Arial MT"/>
                <a:cs typeface="Arial MT"/>
              </a:rPr>
              <a:t>can</a:t>
            </a:r>
            <a:r>
              <a:rPr sz="1800" spc="-20" dirty="0">
                <a:latin typeface="Arial MT"/>
                <a:cs typeface="Arial MT"/>
              </a:rPr>
              <a:t> </a:t>
            </a:r>
            <a:r>
              <a:rPr sz="1800" dirty="0">
                <a:latin typeface="Arial MT"/>
                <a:cs typeface="Arial MT"/>
              </a:rPr>
              <a:t>be</a:t>
            </a:r>
            <a:r>
              <a:rPr sz="1800" spc="-20" dirty="0">
                <a:latin typeface="Arial MT"/>
                <a:cs typeface="Arial MT"/>
              </a:rPr>
              <a:t> </a:t>
            </a:r>
            <a:r>
              <a:rPr sz="1800" dirty="0">
                <a:latin typeface="Arial MT"/>
                <a:cs typeface="Arial MT"/>
              </a:rPr>
              <a:t>described</a:t>
            </a:r>
            <a:r>
              <a:rPr sz="1800" spc="-20" dirty="0">
                <a:latin typeface="Arial MT"/>
                <a:cs typeface="Arial MT"/>
              </a:rPr>
              <a:t> </a:t>
            </a:r>
            <a:r>
              <a:rPr sz="1800" dirty="0">
                <a:latin typeface="Arial MT"/>
                <a:cs typeface="Arial MT"/>
              </a:rPr>
              <a:t>by</a:t>
            </a:r>
            <a:r>
              <a:rPr sz="1800" spc="-20" dirty="0">
                <a:latin typeface="Arial MT"/>
                <a:cs typeface="Arial MT"/>
              </a:rPr>
              <a:t> </a:t>
            </a:r>
            <a:r>
              <a:rPr sz="1800" dirty="0">
                <a:latin typeface="Arial MT"/>
                <a:cs typeface="Arial MT"/>
              </a:rPr>
              <a:t>three</a:t>
            </a:r>
            <a:r>
              <a:rPr sz="1800" spc="-20" dirty="0">
                <a:latin typeface="Arial MT"/>
                <a:cs typeface="Arial MT"/>
              </a:rPr>
              <a:t> </a:t>
            </a:r>
            <a:r>
              <a:rPr sz="1800" dirty="0">
                <a:latin typeface="Arial MT"/>
                <a:cs typeface="Arial MT"/>
              </a:rPr>
              <a:t>lattice</a:t>
            </a:r>
            <a:r>
              <a:rPr sz="1800" spc="-20" dirty="0">
                <a:latin typeface="Arial MT"/>
                <a:cs typeface="Arial MT"/>
              </a:rPr>
              <a:t> </a:t>
            </a:r>
            <a:r>
              <a:rPr sz="1800" spc="-10" dirty="0">
                <a:latin typeface="Arial MT"/>
                <a:cs typeface="Arial MT"/>
              </a:rPr>
              <a:t>vector.</a:t>
            </a:r>
            <a:endParaRPr sz="1800">
              <a:latin typeface="Arial MT"/>
              <a:cs typeface="Arial MT"/>
            </a:endParaRPr>
          </a:p>
          <a:p>
            <a:pPr>
              <a:lnSpc>
                <a:spcPct val="100000"/>
              </a:lnSpc>
              <a:spcBef>
                <a:spcPts val="55"/>
              </a:spcBef>
              <a:buClr>
                <a:srgbClr val="C00000"/>
              </a:buClr>
              <a:buFont typeface="Wingdings"/>
              <a:buChar char=""/>
            </a:pPr>
            <a:endParaRPr sz="1800">
              <a:latin typeface="Arial MT"/>
              <a:cs typeface="Arial MT"/>
            </a:endParaRPr>
          </a:p>
          <a:p>
            <a:pPr marL="302895" marR="3886200" indent="-285750">
              <a:lnSpc>
                <a:spcPct val="99400"/>
              </a:lnSpc>
              <a:buClr>
                <a:srgbClr val="C00000"/>
              </a:buClr>
              <a:buFont typeface="Wingdings"/>
              <a:buChar char=""/>
              <a:tabLst>
                <a:tab pos="302895" algn="l"/>
              </a:tabLst>
            </a:pPr>
            <a:r>
              <a:rPr sz="1800" dirty="0">
                <a:latin typeface="Arial MT"/>
                <a:cs typeface="Arial MT"/>
              </a:rPr>
              <a:t>Lattice</a:t>
            </a:r>
            <a:r>
              <a:rPr sz="1800" spc="-25" dirty="0">
                <a:latin typeface="Arial MT"/>
                <a:cs typeface="Arial MT"/>
              </a:rPr>
              <a:t> </a:t>
            </a:r>
            <a:r>
              <a:rPr sz="1800" dirty="0">
                <a:latin typeface="Arial MT"/>
                <a:cs typeface="Arial MT"/>
              </a:rPr>
              <a:t>vector</a:t>
            </a:r>
            <a:r>
              <a:rPr sz="1800" spc="-15" dirty="0">
                <a:latin typeface="Arial MT"/>
                <a:cs typeface="Arial MT"/>
              </a:rPr>
              <a:t> </a:t>
            </a:r>
            <a:r>
              <a:rPr sz="1800" dirty="0">
                <a:latin typeface="Arial MT"/>
                <a:cs typeface="Arial MT"/>
              </a:rPr>
              <a:t>of</a:t>
            </a:r>
            <a:r>
              <a:rPr sz="1800" spc="-25" dirty="0">
                <a:latin typeface="Arial MT"/>
                <a:cs typeface="Arial MT"/>
              </a:rPr>
              <a:t> </a:t>
            </a:r>
            <a:r>
              <a:rPr sz="1800" dirty="0">
                <a:latin typeface="Arial MT"/>
                <a:cs typeface="Arial MT"/>
              </a:rPr>
              <a:t>unit</a:t>
            </a:r>
            <a:r>
              <a:rPr sz="1800" spc="-20" dirty="0">
                <a:latin typeface="Arial MT"/>
                <a:cs typeface="Arial MT"/>
              </a:rPr>
              <a:t> </a:t>
            </a:r>
            <a:r>
              <a:rPr sz="1800" dirty="0">
                <a:latin typeface="Arial MT"/>
                <a:cs typeface="Arial MT"/>
              </a:rPr>
              <a:t>cell</a:t>
            </a:r>
            <a:r>
              <a:rPr sz="1800" spc="-20" dirty="0">
                <a:latin typeface="Arial MT"/>
                <a:cs typeface="Arial MT"/>
              </a:rPr>
              <a:t> </a:t>
            </a:r>
            <a:r>
              <a:rPr sz="1800" dirty="0">
                <a:latin typeface="Arial MT"/>
                <a:cs typeface="Arial MT"/>
              </a:rPr>
              <a:t>is</a:t>
            </a:r>
            <a:r>
              <a:rPr sz="1800" spc="-20" dirty="0">
                <a:latin typeface="Arial MT"/>
                <a:cs typeface="Arial MT"/>
              </a:rPr>
              <a:t> </a:t>
            </a:r>
            <a:r>
              <a:rPr sz="1800" dirty="0">
                <a:latin typeface="Arial MT"/>
                <a:cs typeface="Arial MT"/>
              </a:rPr>
              <a:t>define</a:t>
            </a:r>
            <a:r>
              <a:rPr sz="1800" spc="-20" dirty="0">
                <a:latin typeface="Arial MT"/>
                <a:cs typeface="Arial MT"/>
              </a:rPr>
              <a:t> </a:t>
            </a:r>
            <a:r>
              <a:rPr sz="1800" spc="-25" dirty="0">
                <a:latin typeface="Arial MT"/>
                <a:cs typeface="Arial MT"/>
              </a:rPr>
              <a:t>by </a:t>
            </a:r>
            <a:r>
              <a:rPr sz="1800" dirty="0">
                <a:latin typeface="Arial MT"/>
                <a:cs typeface="Arial MT"/>
              </a:rPr>
              <a:t>lattice</a:t>
            </a:r>
            <a:r>
              <a:rPr sz="1800" spc="-45" dirty="0">
                <a:latin typeface="Arial MT"/>
                <a:cs typeface="Arial MT"/>
              </a:rPr>
              <a:t> </a:t>
            </a:r>
            <a:r>
              <a:rPr sz="1800" dirty="0">
                <a:latin typeface="Arial MT"/>
                <a:cs typeface="Arial MT"/>
              </a:rPr>
              <a:t>parameter</a:t>
            </a:r>
            <a:r>
              <a:rPr sz="1800" spc="-40" dirty="0">
                <a:latin typeface="Arial MT"/>
                <a:cs typeface="Arial MT"/>
              </a:rPr>
              <a:t> </a:t>
            </a:r>
            <a:r>
              <a:rPr sz="1800" dirty="0">
                <a:latin typeface="Arial MT"/>
                <a:cs typeface="Arial MT"/>
              </a:rPr>
              <a:t>(lattice</a:t>
            </a:r>
            <a:r>
              <a:rPr sz="1800" spc="-45" dirty="0">
                <a:latin typeface="Arial MT"/>
                <a:cs typeface="Arial MT"/>
              </a:rPr>
              <a:t> </a:t>
            </a:r>
            <a:r>
              <a:rPr sz="1800" spc="-10" dirty="0">
                <a:latin typeface="Arial MT"/>
                <a:cs typeface="Arial MT"/>
              </a:rPr>
              <a:t>constant) </a:t>
            </a:r>
            <a:r>
              <a:rPr sz="1800" dirty="0">
                <a:latin typeface="Arial MT"/>
                <a:cs typeface="Arial MT"/>
              </a:rPr>
              <a:t>which</a:t>
            </a:r>
            <a:r>
              <a:rPr sz="1800" spc="-35" dirty="0">
                <a:latin typeface="Arial MT"/>
                <a:cs typeface="Arial MT"/>
              </a:rPr>
              <a:t> </a:t>
            </a:r>
            <a:r>
              <a:rPr sz="1800" spc="-25" dirty="0">
                <a:latin typeface="Arial MT"/>
                <a:cs typeface="Arial MT"/>
              </a:rPr>
              <a:t>is:</a:t>
            </a:r>
            <a:endParaRPr sz="1800">
              <a:latin typeface="Arial MT"/>
              <a:cs typeface="Arial MT"/>
            </a:endParaRPr>
          </a:p>
          <a:p>
            <a:pPr marL="760095" marR="3873500" lvl="1" indent="-285750">
              <a:lnSpc>
                <a:spcPct val="101099"/>
              </a:lnSpc>
              <a:spcBef>
                <a:spcPts val="25"/>
              </a:spcBef>
              <a:buClr>
                <a:srgbClr val="C00000"/>
              </a:buClr>
              <a:buFont typeface="Wingdings"/>
              <a:buChar char=""/>
              <a:tabLst>
                <a:tab pos="760095" algn="l"/>
              </a:tabLst>
            </a:pPr>
            <a:r>
              <a:rPr sz="1800" dirty="0">
                <a:latin typeface="Arial MT"/>
                <a:cs typeface="Arial MT"/>
              </a:rPr>
              <a:t>Length</a:t>
            </a:r>
            <a:r>
              <a:rPr sz="1800" spc="-30" dirty="0">
                <a:latin typeface="Arial MT"/>
                <a:cs typeface="Arial MT"/>
              </a:rPr>
              <a:t> </a:t>
            </a:r>
            <a:r>
              <a:rPr sz="1800" dirty="0">
                <a:latin typeface="Arial MT"/>
                <a:cs typeface="Arial MT"/>
              </a:rPr>
              <a:t>or</a:t>
            </a:r>
            <a:r>
              <a:rPr sz="1800" spc="-25" dirty="0">
                <a:latin typeface="Arial MT"/>
                <a:cs typeface="Arial MT"/>
              </a:rPr>
              <a:t> </a:t>
            </a:r>
            <a:r>
              <a:rPr sz="1800" dirty="0">
                <a:latin typeface="Arial MT"/>
                <a:cs typeface="Arial MT"/>
              </a:rPr>
              <a:t>dimension</a:t>
            </a:r>
            <a:r>
              <a:rPr sz="1800" spc="-25" dirty="0">
                <a:latin typeface="Arial MT"/>
                <a:cs typeface="Arial MT"/>
              </a:rPr>
              <a:t> </a:t>
            </a:r>
            <a:r>
              <a:rPr sz="1800" dirty="0">
                <a:latin typeface="Arial MT"/>
                <a:cs typeface="Arial MT"/>
              </a:rPr>
              <a:t>of</a:t>
            </a:r>
            <a:r>
              <a:rPr sz="1800" spc="-30" dirty="0">
                <a:latin typeface="Arial MT"/>
                <a:cs typeface="Arial MT"/>
              </a:rPr>
              <a:t> </a:t>
            </a:r>
            <a:r>
              <a:rPr sz="1800" dirty="0">
                <a:latin typeface="Arial MT"/>
                <a:cs typeface="Arial MT"/>
              </a:rPr>
              <a:t>cell</a:t>
            </a:r>
            <a:r>
              <a:rPr sz="1800" spc="-25" dirty="0">
                <a:latin typeface="Arial MT"/>
                <a:cs typeface="Arial MT"/>
              </a:rPr>
              <a:t> </a:t>
            </a:r>
            <a:r>
              <a:rPr sz="1800" spc="-10" dirty="0">
                <a:latin typeface="Arial MT"/>
                <a:cs typeface="Arial MT"/>
              </a:rPr>
              <a:t>unit: </a:t>
            </a:r>
            <a:r>
              <a:rPr sz="1800" dirty="0">
                <a:latin typeface="Arial MT"/>
                <a:cs typeface="Arial MT"/>
              </a:rPr>
              <a:t>a,</a:t>
            </a:r>
            <a:r>
              <a:rPr sz="1800" spc="-10" dirty="0">
                <a:latin typeface="Arial MT"/>
                <a:cs typeface="Arial MT"/>
              </a:rPr>
              <a:t> </a:t>
            </a:r>
            <a:r>
              <a:rPr sz="1800" dirty="0">
                <a:latin typeface="Arial MT"/>
                <a:cs typeface="Arial MT"/>
              </a:rPr>
              <a:t>b</a:t>
            </a:r>
            <a:r>
              <a:rPr sz="1800" spc="-10" dirty="0">
                <a:latin typeface="Arial MT"/>
                <a:cs typeface="Arial MT"/>
              </a:rPr>
              <a:t> </a:t>
            </a:r>
            <a:r>
              <a:rPr sz="1800" dirty="0">
                <a:latin typeface="Arial MT"/>
                <a:cs typeface="Arial MT"/>
              </a:rPr>
              <a:t>and</a:t>
            </a:r>
            <a:r>
              <a:rPr sz="1800" spc="-10" dirty="0">
                <a:latin typeface="Arial MT"/>
                <a:cs typeface="Arial MT"/>
              </a:rPr>
              <a:t> </a:t>
            </a:r>
            <a:r>
              <a:rPr sz="1800" spc="-50" dirty="0">
                <a:latin typeface="Arial MT"/>
                <a:cs typeface="Arial MT"/>
              </a:rPr>
              <a:t>c</a:t>
            </a:r>
            <a:endParaRPr sz="1800">
              <a:latin typeface="Arial MT"/>
              <a:cs typeface="Arial MT"/>
            </a:endParaRPr>
          </a:p>
          <a:p>
            <a:pPr marL="760095" lvl="1" indent="-285750">
              <a:lnSpc>
                <a:spcPts val="2110"/>
              </a:lnSpc>
              <a:buClr>
                <a:srgbClr val="C00000"/>
              </a:buClr>
              <a:buFont typeface="Wingdings"/>
              <a:buChar char=""/>
              <a:tabLst>
                <a:tab pos="760095" algn="l"/>
              </a:tabLst>
            </a:pPr>
            <a:r>
              <a:rPr sz="1800" dirty="0">
                <a:latin typeface="Arial MT"/>
                <a:cs typeface="Arial MT"/>
              </a:rPr>
              <a:t>Angle</a:t>
            </a:r>
            <a:r>
              <a:rPr sz="1800" spc="-25" dirty="0">
                <a:latin typeface="Arial MT"/>
                <a:cs typeface="Arial MT"/>
              </a:rPr>
              <a:t> </a:t>
            </a:r>
            <a:r>
              <a:rPr sz="1800" dirty="0">
                <a:latin typeface="Arial MT"/>
                <a:cs typeface="Arial MT"/>
              </a:rPr>
              <a:t>between</a:t>
            </a:r>
            <a:r>
              <a:rPr sz="1800" spc="-25" dirty="0">
                <a:latin typeface="Arial MT"/>
                <a:cs typeface="Arial MT"/>
              </a:rPr>
              <a:t> </a:t>
            </a:r>
            <a:r>
              <a:rPr sz="1800" dirty="0">
                <a:latin typeface="Arial MT"/>
                <a:cs typeface="Arial MT"/>
              </a:rPr>
              <a:t>axis</a:t>
            </a:r>
            <a:r>
              <a:rPr sz="1800" spc="-25" dirty="0">
                <a:latin typeface="Arial MT"/>
                <a:cs typeface="Arial MT"/>
              </a:rPr>
              <a:t> </a:t>
            </a:r>
            <a:r>
              <a:rPr sz="1800" dirty="0">
                <a:latin typeface="Arial MT"/>
                <a:cs typeface="Arial MT"/>
              </a:rPr>
              <a:t>:</a:t>
            </a:r>
            <a:r>
              <a:rPr sz="1800" spc="-25" dirty="0">
                <a:latin typeface="Arial MT"/>
                <a:cs typeface="Arial MT"/>
              </a:rPr>
              <a:t> </a:t>
            </a:r>
            <a:r>
              <a:rPr sz="1800" dirty="0">
                <a:latin typeface="Symbol"/>
                <a:cs typeface="Symbol"/>
              </a:rPr>
              <a:t></a:t>
            </a:r>
            <a:r>
              <a:rPr sz="1800" spc="-15" dirty="0">
                <a:latin typeface="Times New Roman"/>
                <a:cs typeface="Times New Roman"/>
              </a:rPr>
              <a:t> </a:t>
            </a:r>
            <a:r>
              <a:rPr sz="1800" dirty="0">
                <a:latin typeface="Symbol"/>
                <a:cs typeface="Symbol"/>
              </a:rPr>
              <a:t></a:t>
            </a:r>
            <a:r>
              <a:rPr sz="1800" spc="-20" dirty="0">
                <a:latin typeface="Times New Roman"/>
                <a:cs typeface="Times New Roman"/>
              </a:rPr>
              <a:t> </a:t>
            </a:r>
            <a:r>
              <a:rPr sz="1800" spc="-50" dirty="0">
                <a:latin typeface="Symbol"/>
                <a:cs typeface="Symbol"/>
              </a:rPr>
              <a:t></a:t>
            </a:r>
            <a:endParaRPr sz="1800">
              <a:latin typeface="Symbol"/>
              <a:cs typeface="Symbol"/>
            </a:endParaRPr>
          </a:p>
          <a:p>
            <a:pPr marL="302895" indent="-285750">
              <a:lnSpc>
                <a:spcPct val="100000"/>
              </a:lnSpc>
              <a:spcBef>
                <a:spcPts val="2135"/>
              </a:spcBef>
              <a:buClr>
                <a:srgbClr val="C00000"/>
              </a:buClr>
              <a:buFont typeface="Wingdings"/>
              <a:buChar char=""/>
              <a:tabLst>
                <a:tab pos="302895" algn="l"/>
              </a:tabLst>
            </a:pPr>
            <a:r>
              <a:rPr sz="1800" dirty="0">
                <a:latin typeface="Arial MT"/>
                <a:cs typeface="Arial MT"/>
              </a:rPr>
              <a:t>There</a:t>
            </a:r>
            <a:r>
              <a:rPr sz="1800" spc="-40" dirty="0">
                <a:latin typeface="Arial MT"/>
                <a:cs typeface="Arial MT"/>
              </a:rPr>
              <a:t> </a:t>
            </a:r>
            <a:r>
              <a:rPr sz="1800" dirty="0">
                <a:latin typeface="Arial MT"/>
                <a:cs typeface="Arial MT"/>
              </a:rPr>
              <a:t>are</a:t>
            </a:r>
            <a:r>
              <a:rPr sz="1800" spc="-30" dirty="0">
                <a:latin typeface="Arial MT"/>
                <a:cs typeface="Arial MT"/>
              </a:rPr>
              <a:t> </a:t>
            </a:r>
            <a:r>
              <a:rPr sz="1800" dirty="0">
                <a:latin typeface="Arial MT"/>
                <a:cs typeface="Arial MT"/>
              </a:rPr>
              <a:t>7</a:t>
            </a:r>
            <a:r>
              <a:rPr sz="1800" spc="-25" dirty="0">
                <a:latin typeface="Arial MT"/>
                <a:cs typeface="Arial MT"/>
              </a:rPr>
              <a:t> </a:t>
            </a:r>
            <a:r>
              <a:rPr sz="1800" dirty="0">
                <a:latin typeface="Arial MT"/>
                <a:cs typeface="Arial MT"/>
              </a:rPr>
              <a:t>different</a:t>
            </a:r>
            <a:r>
              <a:rPr sz="1800" spc="-30" dirty="0">
                <a:latin typeface="Arial MT"/>
                <a:cs typeface="Arial MT"/>
              </a:rPr>
              <a:t> </a:t>
            </a:r>
            <a:r>
              <a:rPr sz="1800" dirty="0">
                <a:latin typeface="Arial MT"/>
                <a:cs typeface="Arial MT"/>
              </a:rPr>
              <a:t>unit</a:t>
            </a:r>
            <a:r>
              <a:rPr sz="1800" spc="-30" dirty="0">
                <a:latin typeface="Arial MT"/>
                <a:cs typeface="Arial MT"/>
              </a:rPr>
              <a:t> </a:t>
            </a:r>
            <a:r>
              <a:rPr sz="1800" dirty="0">
                <a:latin typeface="Arial MT"/>
                <a:cs typeface="Arial MT"/>
              </a:rPr>
              <a:t>cell</a:t>
            </a:r>
            <a:r>
              <a:rPr sz="1800" spc="-20" dirty="0">
                <a:latin typeface="Arial MT"/>
                <a:cs typeface="Arial MT"/>
              </a:rPr>
              <a:t> </a:t>
            </a:r>
            <a:r>
              <a:rPr sz="1800" spc="-10" dirty="0">
                <a:latin typeface="Arial MT"/>
                <a:cs typeface="Arial MT"/>
              </a:rPr>
              <a:t>systems.</a:t>
            </a:r>
            <a:endParaRPr sz="1800">
              <a:latin typeface="Arial MT"/>
              <a:cs typeface="Arial MT"/>
            </a:endParaRPr>
          </a:p>
          <a:p>
            <a:pPr marL="302895" marR="3708400" indent="-285750">
              <a:lnSpc>
                <a:spcPct val="99400"/>
              </a:lnSpc>
              <a:spcBef>
                <a:spcPts val="60"/>
              </a:spcBef>
              <a:buClr>
                <a:srgbClr val="C00000"/>
              </a:buClr>
              <a:buFont typeface="Wingdings"/>
              <a:buChar char=""/>
              <a:tabLst>
                <a:tab pos="302895" algn="l"/>
              </a:tabLst>
            </a:pPr>
            <a:r>
              <a:rPr sz="1800" dirty="0">
                <a:latin typeface="Arial MT"/>
                <a:cs typeface="Arial MT"/>
              </a:rPr>
              <a:t>From</a:t>
            </a:r>
            <a:r>
              <a:rPr sz="1800" spc="-20" dirty="0">
                <a:latin typeface="Arial MT"/>
                <a:cs typeface="Arial MT"/>
              </a:rPr>
              <a:t> </a:t>
            </a:r>
            <a:r>
              <a:rPr sz="1800" dirty="0">
                <a:latin typeface="Arial MT"/>
                <a:cs typeface="Arial MT"/>
              </a:rPr>
              <a:t>that</a:t>
            </a:r>
            <a:r>
              <a:rPr sz="1800" spc="-20" dirty="0">
                <a:latin typeface="Arial MT"/>
                <a:cs typeface="Arial MT"/>
              </a:rPr>
              <a:t> </a:t>
            </a:r>
            <a:r>
              <a:rPr sz="1800" dirty="0">
                <a:latin typeface="Arial MT"/>
                <a:cs typeface="Arial MT"/>
              </a:rPr>
              <a:t>types</a:t>
            </a:r>
            <a:r>
              <a:rPr sz="1800" spc="-20" dirty="0">
                <a:latin typeface="Arial MT"/>
                <a:cs typeface="Arial MT"/>
              </a:rPr>
              <a:t> </a:t>
            </a:r>
            <a:r>
              <a:rPr sz="1800" dirty="0">
                <a:latin typeface="Arial MT"/>
                <a:cs typeface="Arial MT"/>
              </a:rPr>
              <a:t>it</a:t>
            </a:r>
            <a:r>
              <a:rPr sz="1800" spc="-20" dirty="0">
                <a:latin typeface="Arial MT"/>
                <a:cs typeface="Arial MT"/>
              </a:rPr>
              <a:t> </a:t>
            </a:r>
            <a:r>
              <a:rPr sz="1800" dirty="0">
                <a:latin typeface="Arial MT"/>
                <a:cs typeface="Arial MT"/>
              </a:rPr>
              <a:t>will</a:t>
            </a:r>
            <a:r>
              <a:rPr sz="1800" spc="-20" dirty="0">
                <a:latin typeface="Arial MT"/>
                <a:cs typeface="Arial MT"/>
              </a:rPr>
              <a:t> </a:t>
            </a:r>
            <a:r>
              <a:rPr sz="1800" dirty="0">
                <a:latin typeface="Arial MT"/>
                <a:cs typeface="Arial MT"/>
              </a:rPr>
              <a:t>form</a:t>
            </a:r>
            <a:r>
              <a:rPr sz="1800" spc="-15" dirty="0">
                <a:latin typeface="Arial MT"/>
                <a:cs typeface="Arial MT"/>
              </a:rPr>
              <a:t> </a:t>
            </a:r>
            <a:r>
              <a:rPr sz="1800" dirty="0">
                <a:latin typeface="Arial MT"/>
                <a:cs typeface="Arial MT"/>
              </a:rPr>
              <a:t>of</a:t>
            </a:r>
            <a:r>
              <a:rPr sz="1800" spc="-20" dirty="0">
                <a:latin typeface="Arial MT"/>
                <a:cs typeface="Arial MT"/>
              </a:rPr>
              <a:t> </a:t>
            </a:r>
            <a:r>
              <a:rPr sz="1800" dirty="0">
                <a:latin typeface="Arial MT"/>
                <a:cs typeface="Arial MT"/>
              </a:rPr>
              <a:t>14</a:t>
            </a:r>
            <a:r>
              <a:rPr sz="1800" spc="-20" dirty="0">
                <a:latin typeface="Arial MT"/>
                <a:cs typeface="Arial MT"/>
              </a:rPr>
              <a:t> </a:t>
            </a:r>
            <a:r>
              <a:rPr sz="1800" spc="-10" dirty="0">
                <a:latin typeface="Arial MT"/>
                <a:cs typeface="Arial MT"/>
              </a:rPr>
              <a:t>types </a:t>
            </a:r>
            <a:r>
              <a:rPr sz="1800" dirty="0">
                <a:latin typeface="Arial MT"/>
                <a:cs typeface="Arial MT"/>
              </a:rPr>
              <a:t>of</a:t>
            </a:r>
            <a:r>
              <a:rPr sz="1800" spc="-25" dirty="0">
                <a:latin typeface="Arial MT"/>
                <a:cs typeface="Arial MT"/>
              </a:rPr>
              <a:t> </a:t>
            </a:r>
            <a:r>
              <a:rPr sz="1800" dirty="0">
                <a:latin typeface="Arial MT"/>
                <a:cs typeface="Arial MT"/>
              </a:rPr>
              <a:t>repeat</a:t>
            </a:r>
            <a:r>
              <a:rPr sz="1800" spc="-25" dirty="0">
                <a:latin typeface="Arial MT"/>
                <a:cs typeface="Arial MT"/>
              </a:rPr>
              <a:t> </a:t>
            </a:r>
            <a:r>
              <a:rPr sz="1800" dirty="0">
                <a:latin typeface="Arial MT"/>
                <a:cs typeface="Arial MT"/>
              </a:rPr>
              <a:t>unit</a:t>
            </a:r>
            <a:r>
              <a:rPr sz="1800" spc="-25" dirty="0">
                <a:latin typeface="Arial MT"/>
                <a:cs typeface="Arial MT"/>
              </a:rPr>
              <a:t> </a:t>
            </a:r>
            <a:r>
              <a:rPr sz="1800" dirty="0">
                <a:latin typeface="Arial MT"/>
                <a:cs typeface="Arial MT"/>
              </a:rPr>
              <a:t>cell</a:t>
            </a:r>
            <a:r>
              <a:rPr sz="1800" spc="-15" dirty="0">
                <a:latin typeface="Arial MT"/>
                <a:cs typeface="Arial MT"/>
              </a:rPr>
              <a:t> </a:t>
            </a:r>
            <a:r>
              <a:rPr sz="1800" dirty="0">
                <a:latin typeface="Arial MT"/>
                <a:cs typeface="Arial MT"/>
              </a:rPr>
              <a:t>(also</a:t>
            </a:r>
            <a:r>
              <a:rPr sz="1800" spc="-25" dirty="0">
                <a:latin typeface="Arial MT"/>
                <a:cs typeface="Arial MT"/>
              </a:rPr>
              <a:t> </a:t>
            </a:r>
            <a:r>
              <a:rPr sz="1800" dirty="0">
                <a:latin typeface="Arial MT"/>
                <a:cs typeface="Arial MT"/>
              </a:rPr>
              <a:t>known</a:t>
            </a:r>
            <a:r>
              <a:rPr sz="1800" spc="-25" dirty="0">
                <a:latin typeface="Arial MT"/>
                <a:cs typeface="Arial MT"/>
              </a:rPr>
              <a:t> as </a:t>
            </a:r>
            <a:r>
              <a:rPr sz="1800" dirty="0">
                <a:latin typeface="Arial MT"/>
                <a:cs typeface="Arial MT"/>
              </a:rPr>
              <a:t>Bravais</a:t>
            </a:r>
            <a:r>
              <a:rPr sz="1800" spc="-30" dirty="0">
                <a:latin typeface="Arial MT"/>
                <a:cs typeface="Arial MT"/>
              </a:rPr>
              <a:t> </a:t>
            </a:r>
            <a:r>
              <a:rPr sz="1800" spc="-10" dirty="0">
                <a:latin typeface="Arial MT"/>
                <a:cs typeface="Arial MT"/>
              </a:rPr>
              <a:t>Lattice).</a:t>
            </a:r>
            <a:endParaRPr sz="1800">
              <a:latin typeface="Arial MT"/>
              <a:cs typeface="Arial MT"/>
            </a:endParaRPr>
          </a:p>
        </p:txBody>
      </p:sp>
      <p:pic>
        <p:nvPicPr>
          <p:cNvPr id="7" name="object 7"/>
          <p:cNvPicPr/>
          <p:nvPr/>
        </p:nvPicPr>
        <p:blipFill>
          <a:blip r:embed="rId3" cstate="print"/>
          <a:stretch>
            <a:fillRect/>
          </a:stretch>
        </p:blipFill>
        <p:spPr>
          <a:xfrm>
            <a:off x="4870305" y="3465939"/>
            <a:ext cx="3653033" cy="2665383"/>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316" name="Group 4"/>
          <p:cNvGrpSpPr>
            <a:grpSpLocks/>
          </p:cNvGrpSpPr>
          <p:nvPr/>
        </p:nvGrpSpPr>
        <p:grpSpPr bwMode="auto">
          <a:xfrm>
            <a:off x="220663" y="949325"/>
            <a:ext cx="6646862" cy="5075238"/>
            <a:chOff x="240" y="363"/>
            <a:chExt cx="3504" cy="3379"/>
          </a:xfrm>
        </p:grpSpPr>
        <p:pic>
          <p:nvPicPr>
            <p:cNvPr id="13314" name="Picture 2" descr="fig 03_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0" y="363"/>
              <a:ext cx="3504" cy="3237"/>
            </a:xfrm>
            <a:prstGeom prst="rect">
              <a:avLst/>
            </a:prstGeom>
            <a:noFill/>
            <a:extLst>
              <a:ext uri="{909E8E84-426E-40DD-AFC4-6F175D3DCCD1}">
                <a14:hiddenFill xmlns:a14="http://schemas.microsoft.com/office/drawing/2010/main">
                  <a:solidFill>
                    <a:srgbClr val="FFFFFF"/>
                  </a:solidFill>
                </a14:hiddenFill>
              </a:ext>
            </a:extLst>
          </p:spPr>
        </p:pic>
        <p:sp>
          <p:nvSpPr>
            <p:cNvPr id="13315" name="Text Box 3"/>
            <p:cNvSpPr txBox="1">
              <a:spLocks noChangeArrowheads="1"/>
            </p:cNvSpPr>
            <p:nvPr/>
          </p:nvSpPr>
          <p:spPr bwMode="auto">
            <a:xfrm>
              <a:off x="240" y="3599"/>
              <a:ext cx="1632" cy="1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3317" name="Text Box 5"/>
          <p:cNvSpPr txBox="1">
            <a:spLocks noChangeArrowheads="1"/>
          </p:cNvSpPr>
          <p:nvPr/>
        </p:nvSpPr>
        <p:spPr bwMode="auto">
          <a:xfrm>
            <a:off x="6869113" y="1944688"/>
            <a:ext cx="2274887" cy="2563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3.12 Definition of the lattice parameters and their use in cubic, orthorhombic, and hexagonal crystal systems.</a:t>
            </a:r>
          </a:p>
        </p:txBody>
      </p:sp>
    </p:spTree>
    <p:extLst>
      <p:ext uri="{BB962C8B-B14F-4D97-AF65-F5344CB8AC3E}">
        <p14:creationId xmlns:p14="http://schemas.microsoft.com/office/powerpoint/2010/main" val="1179741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9144000" y="0"/>
                </a:moveTo>
                <a:lnTo>
                  <a:pt x="0" y="0"/>
                </a:lnTo>
                <a:lnTo>
                  <a:pt x="0" y="6857999"/>
                </a:lnTo>
                <a:lnTo>
                  <a:pt x="9144000" y="6857999"/>
                </a:lnTo>
                <a:lnTo>
                  <a:pt x="9144000" y="0"/>
                </a:lnTo>
                <a:close/>
              </a:path>
            </a:pathLst>
          </a:custGeom>
          <a:solidFill>
            <a:srgbClr val="000000"/>
          </a:solidFill>
        </p:spPr>
        <p:txBody>
          <a:bodyPr wrap="square" lIns="0" tIns="0" rIns="0" bIns="0" rtlCol="0"/>
          <a:lstStyle/>
          <a:p>
            <a:endParaRPr/>
          </a:p>
        </p:txBody>
      </p:sp>
      <p:pic>
        <p:nvPicPr>
          <p:cNvPr id="3" name="object 3"/>
          <p:cNvPicPr/>
          <p:nvPr/>
        </p:nvPicPr>
        <p:blipFill>
          <a:blip r:embed="rId2" cstate="print"/>
          <a:stretch>
            <a:fillRect/>
          </a:stretch>
        </p:blipFill>
        <p:spPr>
          <a:xfrm>
            <a:off x="1803896" y="0"/>
            <a:ext cx="5536206" cy="6857999"/>
          </a:xfrm>
          <a:prstGeom prst="rect">
            <a:avLst/>
          </a:prstGeom>
        </p:spPr>
      </p:pic>
      <p:sp>
        <p:nvSpPr>
          <p:cNvPr id="4" name="object 4"/>
          <p:cNvSpPr txBox="1"/>
          <p:nvPr/>
        </p:nvSpPr>
        <p:spPr>
          <a:xfrm>
            <a:off x="8353496" y="6543547"/>
            <a:ext cx="59118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FFFFFF"/>
                </a:solidFill>
                <a:latin typeface="Arial MT"/>
                <a:cs typeface="Arial MT"/>
              </a:rPr>
              <a:t>Page</a:t>
            </a:r>
            <a:r>
              <a:rPr sz="1200" spc="-30" dirty="0">
                <a:solidFill>
                  <a:srgbClr val="FFFFFF"/>
                </a:solidFill>
                <a:latin typeface="Arial MT"/>
                <a:cs typeface="Arial MT"/>
              </a:rPr>
              <a:t> </a:t>
            </a:r>
            <a:r>
              <a:rPr sz="1200" spc="-25" dirty="0">
                <a:solidFill>
                  <a:srgbClr val="FFFFFF"/>
                </a:solidFill>
                <a:latin typeface="Arial MT"/>
                <a:cs typeface="Arial MT"/>
              </a:rPr>
              <a:t>62</a:t>
            </a:r>
            <a:endParaRPr sz="1200">
              <a:latin typeface="Arial MT"/>
              <a:cs typeface="Arial M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0" y="0"/>
            <a:ext cx="9144000" cy="6858000"/>
          </a:xfrm>
          <a:custGeom>
            <a:avLst/>
            <a:gdLst/>
            <a:ahLst/>
            <a:cxnLst/>
            <a:rect l="l" t="t" r="r" b="b"/>
            <a:pathLst>
              <a:path w="9144000" h="6858000">
                <a:moveTo>
                  <a:pt x="9144000" y="0"/>
                </a:moveTo>
                <a:lnTo>
                  <a:pt x="0" y="0"/>
                </a:lnTo>
                <a:lnTo>
                  <a:pt x="0" y="6857999"/>
                </a:lnTo>
                <a:lnTo>
                  <a:pt x="9144000" y="6857999"/>
                </a:lnTo>
                <a:lnTo>
                  <a:pt x="9144000" y="0"/>
                </a:lnTo>
                <a:close/>
              </a:path>
            </a:pathLst>
          </a:custGeom>
          <a:solidFill>
            <a:srgbClr val="000000"/>
          </a:solidFill>
        </p:spPr>
        <p:txBody>
          <a:bodyPr wrap="square" lIns="0" tIns="0" rIns="0" bIns="0" rtlCol="0"/>
          <a:lstStyle/>
          <a:p>
            <a:endParaRPr/>
          </a:p>
        </p:txBody>
      </p:sp>
      <p:pic>
        <p:nvPicPr>
          <p:cNvPr id="3" name="object 3"/>
          <p:cNvPicPr/>
          <p:nvPr/>
        </p:nvPicPr>
        <p:blipFill>
          <a:blip r:embed="rId2" cstate="print"/>
          <a:stretch>
            <a:fillRect/>
          </a:stretch>
        </p:blipFill>
        <p:spPr>
          <a:xfrm>
            <a:off x="33867" y="826204"/>
            <a:ext cx="9064978" cy="4569884"/>
          </a:xfrm>
          <a:prstGeom prst="rect">
            <a:avLst/>
          </a:prstGeom>
        </p:spPr>
      </p:pic>
      <p:sp>
        <p:nvSpPr>
          <p:cNvPr id="4" name="object 4"/>
          <p:cNvSpPr txBox="1"/>
          <p:nvPr/>
        </p:nvSpPr>
        <p:spPr>
          <a:xfrm>
            <a:off x="78739" y="5419344"/>
            <a:ext cx="6103620" cy="193040"/>
          </a:xfrm>
          <a:prstGeom prst="rect">
            <a:avLst/>
          </a:prstGeom>
        </p:spPr>
        <p:txBody>
          <a:bodyPr vert="horz" wrap="square" lIns="0" tIns="12700" rIns="0" bIns="0" rtlCol="0">
            <a:spAutoFit/>
          </a:bodyPr>
          <a:lstStyle/>
          <a:p>
            <a:pPr marL="12700">
              <a:lnSpc>
                <a:spcPct val="100000"/>
              </a:lnSpc>
              <a:spcBef>
                <a:spcPts val="100"/>
              </a:spcBef>
            </a:pPr>
            <a:r>
              <a:rPr sz="1100" u="heavy" spc="-10" dirty="0">
                <a:solidFill>
                  <a:srgbClr val="FFFFFF"/>
                </a:solidFill>
                <a:uFill>
                  <a:solidFill>
                    <a:srgbClr val="FFFFFF"/>
                  </a:solidFill>
                </a:uFill>
                <a:latin typeface="Arial MT"/>
                <a:cs typeface="Arial MT"/>
              </a:rPr>
              <a:t>https://</a:t>
            </a:r>
            <a:r>
              <a:rPr sz="1100" u="heavy" spc="-10" dirty="0">
                <a:solidFill>
                  <a:srgbClr val="FFFFFF"/>
                </a:solidFill>
                <a:uFill>
                  <a:solidFill>
                    <a:srgbClr val="FFFFFF"/>
                  </a:solidFill>
                </a:uFill>
                <a:latin typeface="Arial MT"/>
                <a:cs typeface="Arial MT"/>
                <a:hlinkClick r:id="rId3"/>
              </a:rPr>
              <a:t>www.toppr.com/guides/chemistry/the-solid-state/space-lattice-or-crystal-lattice-and-unit-cell/</a:t>
            </a:r>
            <a:endParaRPr sz="1100">
              <a:latin typeface="Arial MT"/>
              <a:cs typeface="Arial M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4514" name="Picture 10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675" y="1511300"/>
            <a:ext cx="8470900" cy="3517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32104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449432" y="1429003"/>
            <a:ext cx="7671434" cy="3242310"/>
          </a:xfrm>
          <a:prstGeom prst="rect">
            <a:avLst/>
          </a:prstGeom>
        </p:spPr>
        <p:txBody>
          <a:bodyPr vert="horz" wrap="square" lIns="0" tIns="12700" rIns="0" bIns="0" rtlCol="0">
            <a:spAutoFit/>
          </a:bodyPr>
          <a:lstStyle/>
          <a:p>
            <a:pPr marL="939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65" dirty="0">
                <a:latin typeface="Arial"/>
                <a:cs typeface="Arial"/>
              </a:rPr>
              <a:t> </a:t>
            </a:r>
            <a:r>
              <a:rPr sz="1800" b="1" spc="-20" dirty="0">
                <a:latin typeface="Arial"/>
                <a:cs typeface="Arial"/>
              </a:rPr>
              <a:t>METALLIC </a:t>
            </a:r>
            <a:r>
              <a:rPr sz="1800" b="1" spc="-30" dirty="0">
                <a:latin typeface="Arial"/>
                <a:cs typeface="Arial"/>
              </a:rPr>
              <a:t>CRYSTAL</a:t>
            </a:r>
            <a:r>
              <a:rPr sz="1800" b="1" spc="-50" dirty="0">
                <a:latin typeface="Arial"/>
                <a:cs typeface="Arial"/>
              </a:rPr>
              <a:t> </a:t>
            </a:r>
            <a:r>
              <a:rPr sz="1800" b="1" spc="-10" dirty="0">
                <a:latin typeface="Arial"/>
                <a:cs typeface="Arial"/>
              </a:rPr>
              <a:t>STRUCTURE</a:t>
            </a:r>
            <a:endParaRPr sz="1800">
              <a:latin typeface="Arial"/>
              <a:cs typeface="Arial"/>
            </a:endParaRPr>
          </a:p>
          <a:p>
            <a:pPr marL="374015" indent="-285115">
              <a:lnSpc>
                <a:spcPct val="100000"/>
              </a:lnSpc>
              <a:spcBef>
                <a:spcPts val="2045"/>
              </a:spcBef>
              <a:buClr>
                <a:srgbClr val="C00000"/>
              </a:buClr>
              <a:buFont typeface="Wingdings"/>
              <a:buChar char=""/>
              <a:tabLst>
                <a:tab pos="374015" algn="l"/>
              </a:tabLst>
            </a:pPr>
            <a:r>
              <a:rPr sz="1600" dirty="0">
                <a:latin typeface="Arial MT"/>
                <a:cs typeface="Arial MT"/>
              </a:rPr>
              <a:t>Simple</a:t>
            </a:r>
            <a:r>
              <a:rPr sz="1600" spc="-25" dirty="0">
                <a:latin typeface="Arial MT"/>
                <a:cs typeface="Arial MT"/>
              </a:rPr>
              <a:t> </a:t>
            </a:r>
            <a:r>
              <a:rPr sz="1600" dirty="0">
                <a:latin typeface="Arial MT"/>
                <a:cs typeface="Arial MT"/>
              </a:rPr>
              <a:t>cubic</a:t>
            </a:r>
            <a:r>
              <a:rPr sz="1600" spc="-15" dirty="0">
                <a:latin typeface="Arial MT"/>
                <a:cs typeface="Arial MT"/>
              </a:rPr>
              <a:t> </a:t>
            </a:r>
            <a:r>
              <a:rPr sz="1600" dirty="0">
                <a:latin typeface="Arial MT"/>
                <a:cs typeface="Arial MT"/>
              </a:rPr>
              <a:t>is</a:t>
            </a:r>
            <a:r>
              <a:rPr sz="1600" spc="-2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simplest</a:t>
            </a:r>
            <a:r>
              <a:rPr sz="1600" spc="-10" dirty="0">
                <a:latin typeface="Arial MT"/>
                <a:cs typeface="Arial MT"/>
              </a:rPr>
              <a:t> </a:t>
            </a:r>
            <a:r>
              <a:rPr sz="1600" dirty="0">
                <a:latin typeface="Arial MT"/>
                <a:cs typeface="Arial MT"/>
              </a:rPr>
              <a:t>unit</a:t>
            </a:r>
            <a:r>
              <a:rPr sz="1600" spc="-15" dirty="0">
                <a:latin typeface="Arial MT"/>
                <a:cs typeface="Arial MT"/>
              </a:rPr>
              <a:t> </a:t>
            </a:r>
            <a:r>
              <a:rPr sz="1600" dirty="0">
                <a:latin typeface="Arial MT"/>
                <a:cs typeface="Arial MT"/>
              </a:rPr>
              <a:t>cell</a:t>
            </a:r>
            <a:r>
              <a:rPr sz="1600" spc="-25"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cubic</a:t>
            </a:r>
            <a:r>
              <a:rPr sz="1600" spc="-20" dirty="0">
                <a:latin typeface="Arial MT"/>
                <a:cs typeface="Arial MT"/>
              </a:rPr>
              <a:t> </a:t>
            </a:r>
            <a:r>
              <a:rPr sz="1600" dirty="0">
                <a:latin typeface="Arial MT"/>
                <a:cs typeface="Arial MT"/>
              </a:rPr>
              <a:t>crystal</a:t>
            </a:r>
            <a:r>
              <a:rPr sz="1600" spc="-20" dirty="0">
                <a:latin typeface="Arial MT"/>
                <a:cs typeface="Arial MT"/>
              </a:rPr>
              <a:t> </a:t>
            </a:r>
            <a:r>
              <a:rPr sz="1600" spc="-10" dirty="0">
                <a:latin typeface="Arial MT"/>
                <a:cs typeface="Arial MT"/>
              </a:rPr>
              <a:t>system.</a:t>
            </a:r>
            <a:endParaRPr sz="1600">
              <a:latin typeface="Arial MT"/>
              <a:cs typeface="Arial MT"/>
            </a:endParaRPr>
          </a:p>
          <a:p>
            <a:pPr>
              <a:lnSpc>
                <a:spcPct val="100000"/>
              </a:lnSpc>
              <a:spcBef>
                <a:spcPts val="35"/>
              </a:spcBef>
              <a:buClr>
                <a:srgbClr val="C00000"/>
              </a:buClr>
              <a:buFont typeface="Wingdings"/>
              <a:buChar char=""/>
            </a:pPr>
            <a:endParaRPr sz="1600">
              <a:latin typeface="Arial MT"/>
              <a:cs typeface="Arial MT"/>
            </a:endParaRPr>
          </a:p>
          <a:p>
            <a:pPr marL="374015" indent="-285115">
              <a:lnSpc>
                <a:spcPct val="100000"/>
              </a:lnSpc>
              <a:buClr>
                <a:srgbClr val="C00000"/>
              </a:buClr>
              <a:buFont typeface="Wingdings"/>
              <a:buChar char=""/>
              <a:tabLst>
                <a:tab pos="374015" algn="l"/>
              </a:tabLst>
            </a:pPr>
            <a:r>
              <a:rPr sz="1600" dirty="0">
                <a:latin typeface="Arial MT"/>
                <a:cs typeface="Arial MT"/>
              </a:rPr>
              <a:t>All</a:t>
            </a:r>
            <a:r>
              <a:rPr sz="1600" spc="-15" dirty="0">
                <a:latin typeface="Arial MT"/>
                <a:cs typeface="Arial MT"/>
              </a:rPr>
              <a:t> </a:t>
            </a:r>
            <a:r>
              <a:rPr sz="1600" dirty="0">
                <a:latin typeface="Arial MT"/>
                <a:cs typeface="Arial MT"/>
              </a:rPr>
              <a:t>edge</a:t>
            </a:r>
            <a:r>
              <a:rPr sz="1600" spc="-10" dirty="0">
                <a:latin typeface="Arial MT"/>
                <a:cs typeface="Arial MT"/>
              </a:rPr>
              <a:t> </a:t>
            </a:r>
            <a:r>
              <a:rPr sz="1600" dirty="0">
                <a:latin typeface="Arial MT"/>
                <a:cs typeface="Arial MT"/>
              </a:rPr>
              <a:t>length</a:t>
            </a:r>
            <a:r>
              <a:rPr sz="1600" spc="-10" dirty="0">
                <a:latin typeface="Arial MT"/>
                <a:cs typeface="Arial MT"/>
              </a:rPr>
              <a:t> </a:t>
            </a:r>
            <a:r>
              <a:rPr sz="1600" dirty="0">
                <a:latin typeface="Arial MT"/>
                <a:cs typeface="Arial MT"/>
              </a:rPr>
              <a:t>are</a:t>
            </a:r>
            <a:r>
              <a:rPr sz="1600" spc="-10" dirty="0">
                <a:latin typeface="Arial MT"/>
                <a:cs typeface="Arial MT"/>
              </a:rPr>
              <a:t> </a:t>
            </a:r>
            <a:r>
              <a:rPr sz="1600" dirty="0">
                <a:latin typeface="Arial MT"/>
                <a:cs typeface="Arial MT"/>
              </a:rPr>
              <a:t>same</a:t>
            </a:r>
            <a:r>
              <a:rPr sz="1600" spc="-10" dirty="0">
                <a:latin typeface="Arial MT"/>
                <a:cs typeface="Arial MT"/>
              </a:rPr>
              <a:t> </a:t>
            </a:r>
            <a:r>
              <a:rPr sz="1600" dirty="0">
                <a:latin typeface="Arial MT"/>
                <a:cs typeface="Arial MT"/>
              </a:rPr>
              <a:t>which</a:t>
            </a:r>
            <a:r>
              <a:rPr sz="1600" spc="-10" dirty="0">
                <a:latin typeface="Arial MT"/>
                <a:cs typeface="Arial MT"/>
              </a:rPr>
              <a:t> </a:t>
            </a:r>
            <a:r>
              <a:rPr sz="1600" dirty="0">
                <a:latin typeface="Arial MT"/>
                <a:cs typeface="Arial MT"/>
              </a:rPr>
              <a:t>is</a:t>
            </a:r>
            <a:r>
              <a:rPr sz="1600" spc="-5" dirty="0">
                <a:latin typeface="Arial MT"/>
                <a:cs typeface="Arial MT"/>
              </a:rPr>
              <a:t> </a:t>
            </a:r>
            <a:r>
              <a:rPr sz="1600" dirty="0">
                <a:latin typeface="Arial MT"/>
                <a:cs typeface="Arial MT"/>
              </a:rPr>
              <a:t>one</a:t>
            </a:r>
            <a:r>
              <a:rPr sz="1600" spc="-10" dirty="0">
                <a:latin typeface="Arial MT"/>
                <a:cs typeface="Arial MT"/>
              </a:rPr>
              <a:t> </a:t>
            </a:r>
            <a:r>
              <a:rPr sz="1600" dirty="0">
                <a:latin typeface="Arial MT"/>
                <a:cs typeface="Arial MT"/>
              </a:rPr>
              <a:t>unit (a</a:t>
            </a:r>
            <a:r>
              <a:rPr sz="1600" spc="-10" dirty="0">
                <a:latin typeface="Arial MT"/>
                <a:cs typeface="Arial MT"/>
              </a:rPr>
              <a:t> </a:t>
            </a:r>
            <a:r>
              <a:rPr sz="1600" dirty="0">
                <a:latin typeface="Arial MT"/>
                <a:cs typeface="Arial MT"/>
              </a:rPr>
              <a:t>=</a:t>
            </a:r>
            <a:r>
              <a:rPr sz="1600" spc="-5" dirty="0">
                <a:latin typeface="Arial MT"/>
                <a:cs typeface="Arial MT"/>
              </a:rPr>
              <a:t> </a:t>
            </a:r>
            <a:r>
              <a:rPr sz="1600" dirty="0">
                <a:latin typeface="Arial MT"/>
                <a:cs typeface="Arial MT"/>
              </a:rPr>
              <a:t>b</a:t>
            </a:r>
            <a:r>
              <a:rPr sz="1600" spc="-10" dirty="0">
                <a:latin typeface="Arial MT"/>
                <a:cs typeface="Arial MT"/>
              </a:rPr>
              <a:t> </a:t>
            </a:r>
            <a:r>
              <a:rPr sz="1600" dirty="0">
                <a:latin typeface="Arial MT"/>
                <a:cs typeface="Arial MT"/>
              </a:rPr>
              <a:t>=</a:t>
            </a:r>
            <a:r>
              <a:rPr sz="1600" spc="-5" dirty="0">
                <a:latin typeface="Arial MT"/>
                <a:cs typeface="Arial MT"/>
              </a:rPr>
              <a:t> </a:t>
            </a:r>
            <a:r>
              <a:rPr sz="1600" dirty="0">
                <a:latin typeface="Arial MT"/>
                <a:cs typeface="Arial MT"/>
              </a:rPr>
              <a:t>c</a:t>
            </a:r>
            <a:r>
              <a:rPr sz="1600" spc="-5" dirty="0">
                <a:latin typeface="Arial MT"/>
                <a:cs typeface="Arial MT"/>
              </a:rPr>
              <a:t> </a:t>
            </a:r>
            <a:r>
              <a:rPr sz="1600" dirty="0">
                <a:latin typeface="Arial MT"/>
                <a:cs typeface="Arial MT"/>
              </a:rPr>
              <a:t>:</a:t>
            </a:r>
            <a:r>
              <a:rPr sz="1600" spc="-5" dirty="0">
                <a:latin typeface="Arial MT"/>
                <a:cs typeface="Arial MT"/>
              </a:rPr>
              <a:t> </a:t>
            </a:r>
            <a:r>
              <a:rPr sz="1600" dirty="0">
                <a:latin typeface="Symbol"/>
                <a:cs typeface="Symbol"/>
              </a:rPr>
              <a:t></a:t>
            </a:r>
            <a:r>
              <a:rPr sz="1600" spc="-10" dirty="0">
                <a:latin typeface="Times New Roman"/>
                <a:cs typeface="Times New Roman"/>
              </a:rPr>
              <a:t> </a:t>
            </a:r>
            <a:r>
              <a:rPr sz="1600" dirty="0">
                <a:latin typeface="Symbol"/>
                <a:cs typeface="Symbol"/>
              </a:rPr>
              <a:t></a:t>
            </a:r>
            <a:r>
              <a:rPr sz="1600" spc="-15" dirty="0">
                <a:latin typeface="Times New Roman"/>
                <a:cs typeface="Times New Roman"/>
              </a:rPr>
              <a:t> </a:t>
            </a:r>
            <a:r>
              <a:rPr sz="1600" dirty="0">
                <a:latin typeface="Symbol"/>
                <a:cs typeface="Symbol"/>
              </a:rPr>
              <a:t></a:t>
            </a:r>
            <a:r>
              <a:rPr sz="1600" spc="-15" dirty="0">
                <a:latin typeface="Times New Roman"/>
                <a:cs typeface="Times New Roman"/>
              </a:rPr>
              <a:t> </a:t>
            </a:r>
            <a:r>
              <a:rPr sz="1600" dirty="0">
                <a:latin typeface="Symbol"/>
                <a:cs typeface="Symbol"/>
              </a:rPr>
              <a:t></a:t>
            </a:r>
            <a:r>
              <a:rPr sz="1600" spc="-15" dirty="0">
                <a:latin typeface="Times New Roman"/>
                <a:cs typeface="Times New Roman"/>
              </a:rPr>
              <a:t> </a:t>
            </a:r>
            <a:r>
              <a:rPr sz="1600" dirty="0">
                <a:latin typeface="Symbol"/>
                <a:cs typeface="Symbol"/>
              </a:rPr>
              <a:t></a:t>
            </a:r>
            <a:r>
              <a:rPr sz="1600" spc="-5" dirty="0">
                <a:latin typeface="Times New Roman"/>
                <a:cs typeface="Times New Roman"/>
              </a:rPr>
              <a:t> </a:t>
            </a:r>
            <a:r>
              <a:rPr sz="1600" dirty="0">
                <a:latin typeface="Arial MT"/>
                <a:cs typeface="Arial MT"/>
              </a:rPr>
              <a:t>=</a:t>
            </a:r>
            <a:r>
              <a:rPr sz="1600" spc="-5" dirty="0">
                <a:latin typeface="Arial MT"/>
                <a:cs typeface="Arial MT"/>
              </a:rPr>
              <a:t> </a:t>
            </a:r>
            <a:r>
              <a:rPr sz="1600" spc="-20" dirty="0">
                <a:latin typeface="Arial MT"/>
                <a:cs typeface="Arial MT"/>
              </a:rPr>
              <a:t>90</a:t>
            </a:r>
            <a:r>
              <a:rPr sz="1650" spc="-30" baseline="25252" dirty="0">
                <a:latin typeface="Arial MT"/>
                <a:cs typeface="Arial MT"/>
              </a:rPr>
              <a:t>o</a:t>
            </a:r>
            <a:r>
              <a:rPr sz="1600" spc="-20" dirty="0">
                <a:latin typeface="Arial MT"/>
                <a:cs typeface="Arial MT"/>
              </a:rPr>
              <a:t>)</a:t>
            </a:r>
            <a:endParaRPr sz="1600">
              <a:latin typeface="Arial MT"/>
              <a:cs typeface="Arial MT"/>
            </a:endParaRPr>
          </a:p>
          <a:p>
            <a:pPr>
              <a:lnSpc>
                <a:spcPct val="100000"/>
              </a:lnSpc>
              <a:spcBef>
                <a:spcPts val="229"/>
              </a:spcBef>
              <a:buClr>
                <a:srgbClr val="C00000"/>
              </a:buClr>
              <a:buFont typeface="Wingdings"/>
              <a:buChar char=""/>
            </a:pPr>
            <a:endParaRPr sz="1600">
              <a:latin typeface="Arial MT"/>
              <a:cs typeface="Arial MT"/>
            </a:endParaRPr>
          </a:p>
          <a:p>
            <a:pPr marL="374650" marR="623570" indent="-285750">
              <a:lnSpc>
                <a:spcPts val="1900"/>
              </a:lnSpc>
              <a:buClr>
                <a:srgbClr val="C00000"/>
              </a:buClr>
              <a:buFont typeface="Wingdings"/>
              <a:buChar char=""/>
              <a:tabLst>
                <a:tab pos="374650" algn="l"/>
              </a:tabLst>
            </a:pPr>
            <a:r>
              <a:rPr sz="1600" dirty="0">
                <a:latin typeface="Arial MT"/>
                <a:cs typeface="Arial MT"/>
              </a:rPr>
              <a:t>Every</a:t>
            </a:r>
            <a:r>
              <a:rPr sz="1600" spc="-20" dirty="0">
                <a:latin typeface="Arial MT"/>
                <a:cs typeface="Arial MT"/>
              </a:rPr>
              <a:t> </a:t>
            </a:r>
            <a:r>
              <a:rPr sz="1600" dirty="0">
                <a:latin typeface="Arial MT"/>
                <a:cs typeface="Arial MT"/>
              </a:rPr>
              <a:t>edge</a:t>
            </a:r>
            <a:r>
              <a:rPr sz="1600" spc="-20"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5" dirty="0">
                <a:latin typeface="Arial MT"/>
                <a:cs typeface="Arial MT"/>
              </a:rPr>
              <a:t> </a:t>
            </a:r>
            <a:r>
              <a:rPr sz="1600" dirty="0">
                <a:latin typeface="Arial MT"/>
                <a:cs typeface="Arial MT"/>
              </a:rPr>
              <a:t>has</a:t>
            </a:r>
            <a:r>
              <a:rPr sz="1600" spc="-15" dirty="0">
                <a:latin typeface="Arial MT"/>
                <a:cs typeface="Arial MT"/>
              </a:rPr>
              <a:t> </a:t>
            </a:r>
            <a:r>
              <a:rPr sz="1600" dirty="0">
                <a:latin typeface="Arial MT"/>
                <a:cs typeface="Arial MT"/>
              </a:rPr>
              <a:t>one</a:t>
            </a:r>
            <a:r>
              <a:rPr sz="1600" spc="-20" dirty="0">
                <a:latin typeface="Arial MT"/>
                <a:cs typeface="Arial MT"/>
              </a:rPr>
              <a:t> </a:t>
            </a:r>
            <a:r>
              <a:rPr sz="1600" dirty="0">
                <a:latin typeface="Arial MT"/>
                <a:cs typeface="Arial MT"/>
              </a:rPr>
              <a:t>lattice</a:t>
            </a:r>
            <a:r>
              <a:rPr sz="1600" spc="-20" dirty="0">
                <a:latin typeface="Arial MT"/>
                <a:cs typeface="Arial MT"/>
              </a:rPr>
              <a:t> </a:t>
            </a:r>
            <a:r>
              <a:rPr sz="1600" dirty="0">
                <a:latin typeface="Arial MT"/>
                <a:cs typeface="Arial MT"/>
              </a:rPr>
              <a:t>point</a:t>
            </a:r>
            <a:r>
              <a:rPr sz="1600" spc="-10" dirty="0">
                <a:latin typeface="Arial MT"/>
                <a:cs typeface="Arial MT"/>
              </a:rPr>
              <a:t> </a:t>
            </a:r>
            <a:r>
              <a:rPr sz="1600" dirty="0">
                <a:latin typeface="Arial MT"/>
                <a:cs typeface="Arial MT"/>
              </a:rPr>
              <a:t>which</a:t>
            </a:r>
            <a:r>
              <a:rPr sz="1600" spc="-25" dirty="0">
                <a:latin typeface="Arial MT"/>
                <a:cs typeface="Arial MT"/>
              </a:rPr>
              <a:t> </a:t>
            </a:r>
            <a:r>
              <a:rPr sz="1600" dirty="0">
                <a:latin typeface="Arial MT"/>
                <a:cs typeface="Arial MT"/>
              </a:rPr>
              <a:t>represent</a:t>
            </a:r>
            <a:r>
              <a:rPr sz="1600" spc="-1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or</a:t>
            </a:r>
            <a:r>
              <a:rPr sz="1600" spc="-10" dirty="0">
                <a:latin typeface="Arial MT"/>
                <a:cs typeface="Arial MT"/>
              </a:rPr>
              <a:t> </a:t>
            </a:r>
            <a:r>
              <a:rPr sz="1600" dirty="0">
                <a:latin typeface="Arial MT"/>
                <a:cs typeface="Arial MT"/>
              </a:rPr>
              <a:t>ion</a:t>
            </a:r>
            <a:r>
              <a:rPr sz="1600" spc="-20" dirty="0">
                <a:latin typeface="Arial MT"/>
                <a:cs typeface="Arial MT"/>
              </a:rPr>
              <a:t> </a:t>
            </a:r>
            <a:r>
              <a:rPr sz="1600" spc="-25" dirty="0">
                <a:latin typeface="Arial MT"/>
                <a:cs typeface="Arial MT"/>
              </a:rPr>
              <a:t>or </a:t>
            </a:r>
            <a:r>
              <a:rPr sz="1600" dirty="0">
                <a:latin typeface="Arial MT"/>
                <a:cs typeface="Arial MT"/>
              </a:rPr>
              <a:t>molecule</a:t>
            </a:r>
            <a:r>
              <a:rPr sz="1600" spc="-30" dirty="0">
                <a:latin typeface="Arial MT"/>
                <a:cs typeface="Arial MT"/>
              </a:rPr>
              <a:t> </a:t>
            </a:r>
            <a:r>
              <a:rPr sz="1600" dirty="0">
                <a:latin typeface="Arial MT"/>
                <a:cs typeface="Arial MT"/>
              </a:rPr>
              <a:t>in</a:t>
            </a:r>
            <a:r>
              <a:rPr sz="1600" spc="-25" dirty="0">
                <a:latin typeface="Arial MT"/>
                <a:cs typeface="Arial MT"/>
              </a:rPr>
              <a:t> </a:t>
            </a:r>
            <a:r>
              <a:rPr sz="1600" spc="-10" dirty="0">
                <a:latin typeface="Arial MT"/>
                <a:cs typeface="Arial MT"/>
              </a:rPr>
              <a:t>crystal.</a:t>
            </a:r>
            <a:endParaRPr sz="1600">
              <a:latin typeface="Arial MT"/>
              <a:cs typeface="Arial MT"/>
            </a:endParaRPr>
          </a:p>
          <a:p>
            <a:pPr>
              <a:lnSpc>
                <a:spcPct val="100000"/>
              </a:lnSpc>
              <a:spcBef>
                <a:spcPts val="50"/>
              </a:spcBef>
              <a:buClr>
                <a:srgbClr val="C00000"/>
              </a:buClr>
              <a:buFont typeface="Wingdings"/>
              <a:buChar char=""/>
            </a:pPr>
            <a:endParaRPr sz="1600">
              <a:latin typeface="Arial MT"/>
              <a:cs typeface="Arial MT"/>
            </a:endParaRPr>
          </a:p>
          <a:p>
            <a:pPr marL="374650" marR="43180" indent="-285750">
              <a:lnSpc>
                <a:spcPts val="1900"/>
              </a:lnSpc>
              <a:buClr>
                <a:srgbClr val="C00000"/>
              </a:buClr>
              <a:buFont typeface="Wingdings"/>
              <a:buChar char=""/>
              <a:tabLst>
                <a:tab pos="374650" algn="l"/>
              </a:tabLst>
            </a:pPr>
            <a:r>
              <a:rPr sz="1600" dirty="0">
                <a:latin typeface="Arial MT"/>
                <a:cs typeface="Arial MT"/>
              </a:rPr>
              <a:t>One</a:t>
            </a:r>
            <a:r>
              <a:rPr sz="1600" spc="-25" dirty="0">
                <a:latin typeface="Arial MT"/>
                <a:cs typeface="Arial MT"/>
              </a:rPr>
              <a:t> </a:t>
            </a:r>
            <a:r>
              <a:rPr sz="1600" dirty="0">
                <a:latin typeface="Arial MT"/>
                <a:cs typeface="Arial MT"/>
              </a:rPr>
              <a:t>edge</a:t>
            </a:r>
            <a:r>
              <a:rPr sz="1600" spc="-20"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0" dirty="0">
                <a:latin typeface="Arial MT"/>
                <a:cs typeface="Arial MT"/>
              </a:rPr>
              <a:t> </a:t>
            </a:r>
            <a:r>
              <a:rPr sz="1600" dirty="0">
                <a:latin typeface="Arial MT"/>
                <a:cs typeface="Arial MT"/>
              </a:rPr>
              <a:t>must</a:t>
            </a:r>
            <a:r>
              <a:rPr sz="1600" spc="-15" dirty="0">
                <a:latin typeface="Arial MT"/>
                <a:cs typeface="Arial MT"/>
              </a:rPr>
              <a:t> </a:t>
            </a:r>
            <a:r>
              <a:rPr sz="1600" dirty="0">
                <a:latin typeface="Arial MT"/>
                <a:cs typeface="Arial MT"/>
              </a:rPr>
              <a:t>link</a:t>
            </a:r>
            <a:r>
              <a:rPr sz="1600" spc="-15" dirty="0">
                <a:latin typeface="Arial MT"/>
                <a:cs typeface="Arial MT"/>
              </a:rPr>
              <a:t> </a:t>
            </a:r>
            <a:r>
              <a:rPr sz="1600" dirty="0">
                <a:latin typeface="Arial MT"/>
                <a:cs typeface="Arial MT"/>
              </a:rPr>
              <a:t>with</a:t>
            </a:r>
            <a:r>
              <a:rPr sz="1600" spc="-20" dirty="0">
                <a:latin typeface="Arial MT"/>
                <a:cs typeface="Arial MT"/>
              </a:rPr>
              <a:t> </a:t>
            </a:r>
            <a:r>
              <a:rPr sz="1600" dirty="0">
                <a:latin typeface="Arial MT"/>
                <a:cs typeface="Arial MT"/>
              </a:rPr>
              <a:t>two</a:t>
            </a:r>
            <a:r>
              <a:rPr sz="1600" spc="-2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similar</a:t>
            </a:r>
            <a:r>
              <a:rPr sz="1600" spc="-10" dirty="0">
                <a:latin typeface="Arial MT"/>
                <a:cs typeface="Arial MT"/>
              </a:rPr>
              <a:t> </a:t>
            </a:r>
            <a:r>
              <a:rPr sz="1600" dirty="0">
                <a:latin typeface="Arial MT"/>
                <a:cs typeface="Arial MT"/>
              </a:rPr>
              <a:t>lattice</a:t>
            </a:r>
            <a:r>
              <a:rPr sz="1600" spc="-25" dirty="0">
                <a:latin typeface="Arial MT"/>
                <a:cs typeface="Arial MT"/>
              </a:rPr>
              <a:t> </a:t>
            </a:r>
            <a:r>
              <a:rPr sz="1600" dirty="0">
                <a:latin typeface="Arial MT"/>
                <a:cs typeface="Arial MT"/>
              </a:rPr>
              <a:t>point.</a:t>
            </a:r>
            <a:r>
              <a:rPr sz="1600" spc="-10" dirty="0">
                <a:latin typeface="Arial MT"/>
                <a:cs typeface="Arial MT"/>
              </a:rPr>
              <a:t> </a:t>
            </a:r>
            <a:r>
              <a:rPr sz="1600" dirty="0">
                <a:latin typeface="Arial MT"/>
                <a:cs typeface="Arial MT"/>
              </a:rPr>
              <a:t>It</a:t>
            </a:r>
            <a:r>
              <a:rPr sz="1600" spc="-15" dirty="0">
                <a:latin typeface="Arial MT"/>
                <a:cs typeface="Arial MT"/>
              </a:rPr>
              <a:t> </a:t>
            </a:r>
            <a:r>
              <a:rPr sz="1600" dirty="0">
                <a:latin typeface="Arial MT"/>
                <a:cs typeface="Arial MT"/>
              </a:rPr>
              <a:t>means</a:t>
            </a:r>
            <a:r>
              <a:rPr sz="1600" spc="-15" dirty="0">
                <a:latin typeface="Arial MT"/>
                <a:cs typeface="Arial MT"/>
              </a:rPr>
              <a:t> </a:t>
            </a:r>
            <a:r>
              <a:rPr sz="1600" dirty="0">
                <a:latin typeface="Arial MT"/>
                <a:cs typeface="Arial MT"/>
              </a:rPr>
              <a:t>that,</a:t>
            </a:r>
            <a:r>
              <a:rPr sz="1600" spc="-10" dirty="0">
                <a:latin typeface="Arial MT"/>
                <a:cs typeface="Arial MT"/>
              </a:rPr>
              <a:t> </a:t>
            </a:r>
            <a:r>
              <a:rPr sz="1600" dirty="0">
                <a:latin typeface="Arial MT"/>
                <a:cs typeface="Arial MT"/>
              </a:rPr>
              <a:t>all</a:t>
            </a:r>
            <a:r>
              <a:rPr sz="1600" spc="-25" dirty="0">
                <a:latin typeface="Arial MT"/>
                <a:cs typeface="Arial MT"/>
              </a:rPr>
              <a:t> </a:t>
            </a:r>
            <a:r>
              <a:rPr sz="1600" spc="-50" dirty="0">
                <a:latin typeface="Arial MT"/>
                <a:cs typeface="Arial MT"/>
              </a:rPr>
              <a:t>8 </a:t>
            </a:r>
            <a:r>
              <a:rPr sz="1600" dirty="0">
                <a:latin typeface="Arial MT"/>
                <a:cs typeface="Arial MT"/>
              </a:rPr>
              <a:t>corners</a:t>
            </a:r>
            <a:r>
              <a:rPr sz="1600" spc="-2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cubic</a:t>
            </a:r>
            <a:r>
              <a:rPr sz="1600" spc="-20" dirty="0">
                <a:latin typeface="Arial MT"/>
                <a:cs typeface="Arial MT"/>
              </a:rPr>
              <a:t> </a:t>
            </a:r>
            <a:r>
              <a:rPr sz="1600" dirty="0">
                <a:latin typeface="Arial MT"/>
                <a:cs typeface="Arial MT"/>
              </a:rPr>
              <a:t>will</a:t>
            </a:r>
            <a:r>
              <a:rPr sz="1600" spc="-20" dirty="0">
                <a:latin typeface="Arial MT"/>
                <a:cs typeface="Arial MT"/>
              </a:rPr>
              <a:t> </a:t>
            </a:r>
            <a:r>
              <a:rPr sz="1600" dirty="0">
                <a:latin typeface="Arial MT"/>
                <a:cs typeface="Arial MT"/>
              </a:rPr>
              <a:t>contain</a:t>
            </a:r>
            <a:r>
              <a:rPr sz="1600" spc="-20" dirty="0">
                <a:latin typeface="Arial MT"/>
                <a:cs typeface="Arial MT"/>
              </a:rPr>
              <a:t> </a:t>
            </a:r>
            <a:r>
              <a:rPr sz="1600" dirty="0">
                <a:latin typeface="Arial MT"/>
                <a:cs typeface="Arial MT"/>
              </a:rPr>
              <a:t>8</a:t>
            </a:r>
            <a:r>
              <a:rPr sz="1600" spc="-2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similar</a:t>
            </a:r>
            <a:r>
              <a:rPr sz="1600" spc="-10" dirty="0">
                <a:latin typeface="Arial MT"/>
                <a:cs typeface="Arial MT"/>
              </a:rPr>
              <a:t> atoms.</a:t>
            </a:r>
            <a:endParaRPr sz="1600">
              <a:latin typeface="Arial MT"/>
              <a:cs typeface="Arial MT"/>
            </a:endParaRPr>
          </a:p>
          <a:p>
            <a:pPr>
              <a:lnSpc>
                <a:spcPct val="100000"/>
              </a:lnSpc>
              <a:spcBef>
                <a:spcPts val="85"/>
              </a:spcBef>
              <a:buClr>
                <a:srgbClr val="C00000"/>
              </a:buClr>
              <a:buFont typeface="Wingdings"/>
              <a:buChar char=""/>
            </a:pPr>
            <a:endParaRPr sz="1600">
              <a:latin typeface="Arial MT"/>
              <a:cs typeface="Arial MT"/>
            </a:endParaRPr>
          </a:p>
          <a:p>
            <a:pPr marL="374015" indent="-285115">
              <a:lnSpc>
                <a:spcPct val="100000"/>
              </a:lnSpc>
              <a:buClr>
                <a:srgbClr val="C00000"/>
              </a:buClr>
              <a:buFont typeface="Wingdings"/>
              <a:buChar char=""/>
              <a:tabLst>
                <a:tab pos="374015" algn="l"/>
              </a:tabLst>
            </a:pPr>
            <a:r>
              <a:rPr sz="1600" dirty="0">
                <a:latin typeface="Arial MT"/>
                <a:cs typeface="Arial MT"/>
              </a:rPr>
              <a:t>The</a:t>
            </a:r>
            <a:r>
              <a:rPr sz="1600" spc="-25" dirty="0">
                <a:latin typeface="Arial MT"/>
                <a:cs typeface="Arial MT"/>
              </a:rPr>
              <a:t> </a:t>
            </a:r>
            <a:r>
              <a:rPr sz="1600" dirty="0">
                <a:latin typeface="Arial MT"/>
                <a:cs typeface="Arial MT"/>
              </a:rPr>
              <a:t>actual</a:t>
            </a:r>
            <a:r>
              <a:rPr sz="1600" spc="-20" dirty="0">
                <a:latin typeface="Arial MT"/>
                <a:cs typeface="Arial MT"/>
              </a:rPr>
              <a:t> </a:t>
            </a:r>
            <a:r>
              <a:rPr sz="1600" dirty="0">
                <a:latin typeface="Arial MT"/>
                <a:cs typeface="Arial MT"/>
              </a:rPr>
              <a:t>number</a:t>
            </a:r>
            <a:r>
              <a:rPr sz="1600" spc="-10"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0" dirty="0">
                <a:latin typeface="Arial MT"/>
                <a:cs typeface="Arial MT"/>
              </a:rPr>
              <a:t> </a:t>
            </a:r>
            <a:r>
              <a:rPr sz="1600" dirty="0">
                <a:latin typeface="Arial MT"/>
                <a:cs typeface="Arial MT"/>
              </a:rPr>
              <a:t>can</a:t>
            </a:r>
            <a:r>
              <a:rPr sz="1600" spc="-20" dirty="0">
                <a:latin typeface="Arial MT"/>
                <a:cs typeface="Arial MT"/>
              </a:rPr>
              <a:t> </a:t>
            </a:r>
            <a:r>
              <a:rPr sz="1600" dirty="0">
                <a:latin typeface="Arial MT"/>
                <a:cs typeface="Arial MT"/>
              </a:rPr>
              <a:t>be</a:t>
            </a:r>
            <a:r>
              <a:rPr sz="1600" spc="-20" dirty="0">
                <a:latin typeface="Arial MT"/>
                <a:cs typeface="Arial MT"/>
              </a:rPr>
              <a:t> </a:t>
            </a:r>
            <a:r>
              <a:rPr sz="1600" dirty="0">
                <a:latin typeface="Arial MT"/>
                <a:cs typeface="Arial MT"/>
              </a:rPr>
              <a:t>calculated</a:t>
            </a:r>
            <a:r>
              <a:rPr sz="1600" spc="-20" dirty="0">
                <a:latin typeface="Arial MT"/>
                <a:cs typeface="Arial MT"/>
              </a:rPr>
              <a:t> </a:t>
            </a:r>
            <a:r>
              <a:rPr sz="1600" spc="-25" dirty="0">
                <a:latin typeface="Arial MT"/>
                <a:cs typeface="Arial MT"/>
              </a:rPr>
              <a:t>by:</a:t>
            </a:r>
            <a:endParaRPr sz="1600">
              <a:latin typeface="Arial MT"/>
              <a:cs typeface="Arial MT"/>
            </a:endParaRPr>
          </a:p>
        </p:txBody>
      </p:sp>
      <p:sp>
        <p:nvSpPr>
          <p:cNvPr id="7" name="object 7"/>
          <p:cNvSpPr txBox="1"/>
          <p:nvPr/>
        </p:nvSpPr>
        <p:spPr>
          <a:xfrm>
            <a:off x="525632" y="5861811"/>
            <a:ext cx="7531100" cy="510540"/>
          </a:xfrm>
          <a:prstGeom prst="rect">
            <a:avLst/>
          </a:prstGeom>
        </p:spPr>
        <p:txBody>
          <a:bodyPr vert="horz" wrap="square" lIns="0" tIns="22860" rIns="0" bIns="0" rtlCol="0">
            <a:spAutoFit/>
          </a:bodyPr>
          <a:lstStyle/>
          <a:p>
            <a:pPr marL="298450" marR="5080" indent="-285750">
              <a:lnSpc>
                <a:spcPts val="1900"/>
              </a:lnSpc>
              <a:spcBef>
                <a:spcPts val="180"/>
              </a:spcBef>
              <a:buClr>
                <a:srgbClr val="C00000"/>
              </a:buClr>
              <a:buFont typeface="Wingdings"/>
              <a:buChar char=""/>
              <a:tabLst>
                <a:tab pos="298450" algn="l"/>
              </a:tabLst>
            </a:pPr>
            <a:r>
              <a:rPr sz="1600" dirty="0">
                <a:latin typeface="Arial MT"/>
                <a:cs typeface="Arial MT"/>
              </a:rPr>
              <a:t>The</a:t>
            </a:r>
            <a:r>
              <a:rPr sz="1600" spc="-20" dirty="0">
                <a:latin typeface="Arial MT"/>
                <a:cs typeface="Arial MT"/>
              </a:rPr>
              <a:t> </a:t>
            </a:r>
            <a:r>
              <a:rPr sz="1600" dirty="0">
                <a:latin typeface="Arial MT"/>
                <a:cs typeface="Arial MT"/>
              </a:rPr>
              <a:t>actual</a:t>
            </a:r>
            <a:r>
              <a:rPr sz="1600" spc="-2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number</a:t>
            </a:r>
            <a:r>
              <a:rPr sz="1600" spc="-1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simple</a:t>
            </a:r>
            <a:r>
              <a:rPr sz="1600" spc="-20" dirty="0">
                <a:latin typeface="Arial MT"/>
                <a:cs typeface="Arial MT"/>
              </a:rPr>
              <a:t> </a:t>
            </a:r>
            <a:r>
              <a:rPr sz="1600" dirty="0">
                <a:latin typeface="Arial MT"/>
                <a:cs typeface="Arial MT"/>
              </a:rPr>
              <a:t>cubic</a:t>
            </a:r>
            <a:r>
              <a:rPr sz="1600" spc="-15" dirty="0">
                <a:latin typeface="Arial MT"/>
                <a:cs typeface="Arial MT"/>
              </a:rPr>
              <a:t> </a:t>
            </a:r>
            <a:r>
              <a:rPr sz="1600" dirty="0">
                <a:latin typeface="Arial MT"/>
                <a:cs typeface="Arial MT"/>
              </a:rPr>
              <a:t>(SC)</a:t>
            </a:r>
            <a:r>
              <a:rPr sz="1600" spc="-1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1</a:t>
            </a:r>
            <a:r>
              <a:rPr sz="1600" spc="-15" dirty="0">
                <a:latin typeface="Arial MT"/>
                <a:cs typeface="Arial MT"/>
              </a:rPr>
              <a:t> </a:t>
            </a:r>
            <a:r>
              <a:rPr sz="1600" dirty="0">
                <a:latin typeface="Arial MT"/>
                <a:cs typeface="Arial MT"/>
              </a:rPr>
              <a:t>then</a:t>
            </a:r>
            <a:r>
              <a:rPr sz="1600" spc="-20" dirty="0">
                <a:latin typeface="Arial MT"/>
                <a:cs typeface="Arial MT"/>
              </a:rPr>
              <a:t> </a:t>
            </a:r>
            <a:r>
              <a:rPr sz="1600" dirty="0">
                <a:latin typeface="Arial MT"/>
                <a:cs typeface="Arial MT"/>
              </a:rPr>
              <a:t>each</a:t>
            </a:r>
            <a:r>
              <a:rPr sz="1600" spc="-20" dirty="0">
                <a:latin typeface="Arial MT"/>
                <a:cs typeface="Arial MT"/>
              </a:rPr>
              <a:t> </a:t>
            </a:r>
            <a:r>
              <a:rPr sz="1600" dirty="0">
                <a:latin typeface="Arial MT"/>
                <a:cs typeface="Arial MT"/>
              </a:rPr>
              <a:t>corner</a:t>
            </a:r>
            <a:r>
              <a:rPr sz="1600" spc="-10" dirty="0">
                <a:latin typeface="Arial MT"/>
                <a:cs typeface="Arial MT"/>
              </a:rPr>
              <a:t> </a:t>
            </a:r>
            <a:r>
              <a:rPr sz="1600" spc="-25" dirty="0">
                <a:latin typeface="Arial MT"/>
                <a:cs typeface="Arial MT"/>
              </a:rPr>
              <a:t>of </a:t>
            </a:r>
            <a:r>
              <a:rPr sz="1600" dirty="0">
                <a:latin typeface="Arial MT"/>
                <a:cs typeface="Arial MT"/>
              </a:rPr>
              <a:t>atom</a:t>
            </a:r>
            <a:r>
              <a:rPr sz="1600" spc="-15" dirty="0">
                <a:latin typeface="Arial MT"/>
                <a:cs typeface="Arial MT"/>
              </a:rPr>
              <a:t> </a:t>
            </a:r>
            <a:r>
              <a:rPr sz="1600" dirty="0">
                <a:latin typeface="Arial MT"/>
                <a:cs typeface="Arial MT"/>
              </a:rPr>
              <a:t>contain</a:t>
            </a:r>
            <a:r>
              <a:rPr sz="1600" spc="-20" dirty="0">
                <a:latin typeface="Arial MT"/>
                <a:cs typeface="Arial MT"/>
              </a:rPr>
              <a:t> </a:t>
            </a:r>
            <a:r>
              <a:rPr sz="1600" dirty="0">
                <a:latin typeface="Arial MT"/>
                <a:cs typeface="Arial MT"/>
              </a:rPr>
              <a:t>1/8</a:t>
            </a:r>
            <a:r>
              <a:rPr sz="1600" spc="-20"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atom</a:t>
            </a:r>
            <a:r>
              <a:rPr sz="1600" spc="-10" dirty="0">
                <a:latin typeface="Arial MT"/>
                <a:cs typeface="Arial MT"/>
              </a:rPr>
              <a:t> volume.</a:t>
            </a:r>
            <a:endParaRPr sz="1600">
              <a:latin typeface="Arial MT"/>
              <a:cs typeface="Arial MT"/>
            </a:endParaRPr>
          </a:p>
        </p:txBody>
      </p:sp>
      <p:sp>
        <p:nvSpPr>
          <p:cNvPr id="8" name="object 8"/>
          <p:cNvSpPr/>
          <p:nvPr/>
        </p:nvSpPr>
        <p:spPr>
          <a:xfrm>
            <a:off x="2239099" y="5309048"/>
            <a:ext cx="406400" cy="0"/>
          </a:xfrm>
          <a:custGeom>
            <a:avLst/>
            <a:gdLst/>
            <a:ahLst/>
            <a:cxnLst/>
            <a:rect l="l" t="t" r="r" b="b"/>
            <a:pathLst>
              <a:path w="406400">
                <a:moveTo>
                  <a:pt x="0" y="0"/>
                </a:moveTo>
                <a:lnTo>
                  <a:pt x="406149" y="0"/>
                </a:lnTo>
              </a:path>
            </a:pathLst>
          </a:custGeom>
          <a:ln w="11101">
            <a:solidFill>
              <a:srgbClr val="000000"/>
            </a:solidFill>
          </a:ln>
        </p:spPr>
        <p:txBody>
          <a:bodyPr wrap="square" lIns="0" tIns="0" rIns="0" bIns="0" rtlCol="0"/>
          <a:lstStyle/>
          <a:p>
            <a:endParaRPr/>
          </a:p>
        </p:txBody>
      </p:sp>
      <p:sp>
        <p:nvSpPr>
          <p:cNvPr id="9" name="object 9"/>
          <p:cNvSpPr txBox="1"/>
          <p:nvPr/>
        </p:nvSpPr>
        <p:spPr>
          <a:xfrm>
            <a:off x="1031324" y="5096342"/>
            <a:ext cx="1191260" cy="345440"/>
          </a:xfrm>
          <a:prstGeom prst="rect">
            <a:avLst/>
          </a:prstGeom>
        </p:spPr>
        <p:txBody>
          <a:bodyPr vert="horz" wrap="square" lIns="0" tIns="12700" rIns="0" bIns="0" rtlCol="0">
            <a:spAutoFit/>
          </a:bodyPr>
          <a:lstStyle/>
          <a:p>
            <a:pPr marL="38100">
              <a:lnSpc>
                <a:spcPct val="100000"/>
              </a:lnSpc>
              <a:spcBef>
                <a:spcPts val="100"/>
              </a:spcBef>
              <a:tabLst>
                <a:tab pos="455930" algn="l"/>
              </a:tabLst>
            </a:pPr>
            <a:r>
              <a:rPr sz="2100" i="1" spc="70" dirty="0">
                <a:latin typeface="Times New Roman"/>
                <a:cs typeface="Times New Roman"/>
              </a:rPr>
              <a:t>N</a:t>
            </a:r>
            <a:r>
              <a:rPr sz="1800" i="1" spc="104" baseline="-25462" dirty="0">
                <a:latin typeface="Times New Roman"/>
                <a:cs typeface="Times New Roman"/>
              </a:rPr>
              <a:t>T</a:t>
            </a:r>
            <a:r>
              <a:rPr sz="1800" i="1" baseline="-25462" dirty="0">
                <a:latin typeface="Times New Roman"/>
                <a:cs typeface="Times New Roman"/>
              </a:rPr>
              <a:t>	</a:t>
            </a:r>
            <a:r>
              <a:rPr sz="2100" dirty="0">
                <a:latin typeface="Symbol"/>
                <a:cs typeface="Symbol"/>
              </a:rPr>
              <a:t></a:t>
            </a:r>
            <a:r>
              <a:rPr sz="2100" spc="-60" dirty="0">
                <a:latin typeface="Times New Roman"/>
                <a:cs typeface="Times New Roman"/>
              </a:rPr>
              <a:t> </a:t>
            </a:r>
            <a:r>
              <a:rPr sz="2100" i="1" spc="110" dirty="0">
                <a:latin typeface="Times New Roman"/>
                <a:cs typeface="Times New Roman"/>
              </a:rPr>
              <a:t>N</a:t>
            </a:r>
            <a:r>
              <a:rPr sz="1800" i="1" spc="165" baseline="-25462" dirty="0">
                <a:latin typeface="Times New Roman"/>
                <a:cs typeface="Times New Roman"/>
              </a:rPr>
              <a:t>i</a:t>
            </a:r>
            <a:r>
              <a:rPr sz="1800" i="1" spc="660" baseline="-25462" dirty="0">
                <a:latin typeface="Times New Roman"/>
                <a:cs typeface="Times New Roman"/>
              </a:rPr>
              <a:t> </a:t>
            </a:r>
            <a:r>
              <a:rPr sz="2100" spc="-50" dirty="0">
                <a:latin typeface="Symbol"/>
                <a:cs typeface="Symbol"/>
              </a:rPr>
              <a:t></a:t>
            </a:r>
            <a:endParaRPr sz="2100">
              <a:latin typeface="Symbol"/>
              <a:cs typeface="Symbol"/>
            </a:endParaRPr>
          </a:p>
        </p:txBody>
      </p:sp>
      <p:sp>
        <p:nvSpPr>
          <p:cNvPr id="10" name="object 10"/>
          <p:cNvSpPr txBox="1"/>
          <p:nvPr/>
        </p:nvSpPr>
        <p:spPr>
          <a:xfrm>
            <a:off x="2921136" y="4910927"/>
            <a:ext cx="203835" cy="345440"/>
          </a:xfrm>
          <a:prstGeom prst="rect">
            <a:avLst/>
          </a:prstGeom>
        </p:spPr>
        <p:txBody>
          <a:bodyPr vert="horz" wrap="square" lIns="0" tIns="12700" rIns="0" bIns="0" rtlCol="0">
            <a:spAutoFit/>
          </a:bodyPr>
          <a:lstStyle/>
          <a:p>
            <a:pPr marL="12700">
              <a:lnSpc>
                <a:spcPct val="100000"/>
              </a:lnSpc>
              <a:spcBef>
                <a:spcPts val="100"/>
              </a:spcBef>
            </a:pPr>
            <a:r>
              <a:rPr sz="2100" i="1" spc="-50" dirty="0">
                <a:latin typeface="Times New Roman"/>
                <a:cs typeface="Times New Roman"/>
              </a:rPr>
              <a:t>N</a:t>
            </a:r>
            <a:endParaRPr sz="2100">
              <a:latin typeface="Times New Roman"/>
              <a:cs typeface="Times New Roman"/>
            </a:endParaRPr>
          </a:p>
        </p:txBody>
      </p:sp>
      <p:sp>
        <p:nvSpPr>
          <p:cNvPr id="11" name="object 11"/>
          <p:cNvSpPr txBox="1"/>
          <p:nvPr/>
        </p:nvSpPr>
        <p:spPr>
          <a:xfrm>
            <a:off x="2231621" y="4878989"/>
            <a:ext cx="360045" cy="345440"/>
          </a:xfrm>
          <a:prstGeom prst="rect">
            <a:avLst/>
          </a:prstGeom>
        </p:spPr>
        <p:txBody>
          <a:bodyPr vert="horz" wrap="square" lIns="0" tIns="12700" rIns="0" bIns="0" rtlCol="0">
            <a:spAutoFit/>
          </a:bodyPr>
          <a:lstStyle/>
          <a:p>
            <a:pPr marL="38100">
              <a:lnSpc>
                <a:spcPct val="100000"/>
              </a:lnSpc>
              <a:spcBef>
                <a:spcPts val="100"/>
              </a:spcBef>
            </a:pPr>
            <a:r>
              <a:rPr sz="2100" i="1" dirty="0">
                <a:latin typeface="Times New Roman"/>
                <a:cs typeface="Times New Roman"/>
              </a:rPr>
              <a:t>N</a:t>
            </a:r>
            <a:r>
              <a:rPr sz="2100" i="1" spc="-40" dirty="0">
                <a:latin typeface="Times New Roman"/>
                <a:cs typeface="Times New Roman"/>
              </a:rPr>
              <a:t> </a:t>
            </a:r>
            <a:r>
              <a:rPr sz="1800" i="1" spc="-75" baseline="-23148" dirty="0">
                <a:latin typeface="Times New Roman"/>
                <a:cs typeface="Times New Roman"/>
              </a:rPr>
              <a:t>f</a:t>
            </a:r>
            <a:endParaRPr sz="1800" baseline="-23148">
              <a:latin typeface="Times New Roman"/>
              <a:cs typeface="Times New Roman"/>
            </a:endParaRPr>
          </a:p>
        </p:txBody>
      </p:sp>
      <p:sp>
        <p:nvSpPr>
          <p:cNvPr id="12" name="object 12"/>
          <p:cNvSpPr txBox="1"/>
          <p:nvPr/>
        </p:nvSpPr>
        <p:spPr>
          <a:xfrm>
            <a:off x="2342183" y="4977608"/>
            <a:ext cx="979169" cy="675005"/>
          </a:xfrm>
          <a:prstGeom prst="rect">
            <a:avLst/>
          </a:prstGeom>
        </p:spPr>
        <p:txBody>
          <a:bodyPr vert="horz" wrap="square" lIns="0" tIns="12700" rIns="0" bIns="0" rtlCol="0">
            <a:spAutoFit/>
          </a:bodyPr>
          <a:lstStyle/>
          <a:p>
            <a:pPr marL="358775">
              <a:lnSpc>
                <a:spcPct val="100000"/>
              </a:lnSpc>
              <a:spcBef>
                <a:spcPts val="100"/>
              </a:spcBef>
              <a:tabLst>
                <a:tab pos="800100" algn="l"/>
              </a:tabLst>
            </a:pPr>
            <a:r>
              <a:rPr sz="3150" baseline="-25132" dirty="0">
                <a:latin typeface="Symbol"/>
                <a:cs typeface="Symbol"/>
              </a:rPr>
              <a:t></a:t>
            </a:r>
            <a:r>
              <a:rPr sz="3150" baseline="-25132" dirty="0">
                <a:latin typeface="Times New Roman"/>
                <a:cs typeface="Times New Roman"/>
              </a:rPr>
              <a:t> </a:t>
            </a:r>
            <a:r>
              <a:rPr sz="1200" u="sng" dirty="0">
                <a:uFill>
                  <a:solidFill>
                    <a:srgbClr val="000000"/>
                  </a:solidFill>
                </a:uFill>
                <a:latin typeface="Times New Roman"/>
                <a:cs typeface="Times New Roman"/>
              </a:rPr>
              <a:t>	</a:t>
            </a:r>
            <a:r>
              <a:rPr sz="1200" i="1" u="sng" spc="-50" dirty="0">
                <a:uFill>
                  <a:solidFill>
                    <a:srgbClr val="000000"/>
                  </a:solidFill>
                </a:uFill>
                <a:latin typeface="Times New Roman"/>
                <a:cs typeface="Times New Roman"/>
              </a:rPr>
              <a:t>c</a:t>
            </a:r>
            <a:r>
              <a:rPr sz="1200" i="1" u="sng" spc="500" dirty="0">
                <a:uFill>
                  <a:solidFill>
                    <a:srgbClr val="000000"/>
                  </a:solidFill>
                </a:uFill>
                <a:latin typeface="Times New Roman"/>
                <a:cs typeface="Times New Roman"/>
              </a:rPr>
              <a:t> </a:t>
            </a:r>
            <a:endParaRPr sz="1200">
              <a:latin typeface="Times New Roman"/>
              <a:cs typeface="Times New Roman"/>
            </a:endParaRPr>
          </a:p>
          <a:p>
            <a:pPr marL="38100">
              <a:lnSpc>
                <a:spcPct val="100000"/>
              </a:lnSpc>
              <a:spcBef>
                <a:spcPts val="70"/>
              </a:spcBef>
              <a:tabLst>
                <a:tab pos="677545" algn="l"/>
              </a:tabLst>
            </a:pPr>
            <a:r>
              <a:rPr sz="2100" spc="-50" dirty="0">
                <a:latin typeface="Times New Roman"/>
                <a:cs typeface="Times New Roman"/>
              </a:rPr>
              <a:t>2</a:t>
            </a:r>
            <a:r>
              <a:rPr sz="2100" dirty="0">
                <a:latin typeface="Times New Roman"/>
                <a:cs typeface="Times New Roman"/>
              </a:rPr>
              <a:t>	</a:t>
            </a:r>
            <a:r>
              <a:rPr sz="2100" spc="-50" dirty="0">
                <a:latin typeface="Times New Roman"/>
                <a:cs typeface="Times New Roman"/>
              </a:rPr>
              <a:t>8</a:t>
            </a:r>
            <a:endParaRPr sz="2100">
              <a:latin typeface="Times New Roman"/>
              <a:cs typeface="Times New Roman"/>
            </a:endParaRPr>
          </a:p>
        </p:txBody>
      </p:sp>
      <p:sp>
        <p:nvSpPr>
          <p:cNvPr id="13" name="object 13"/>
          <p:cNvSpPr txBox="1"/>
          <p:nvPr/>
        </p:nvSpPr>
        <p:spPr>
          <a:xfrm>
            <a:off x="3953235" y="4903723"/>
            <a:ext cx="2541905" cy="754380"/>
          </a:xfrm>
          <a:prstGeom prst="rect">
            <a:avLst/>
          </a:prstGeom>
        </p:spPr>
        <p:txBody>
          <a:bodyPr vert="horz" wrap="square" lIns="0" tIns="12700" rIns="0" bIns="0" rtlCol="0">
            <a:spAutoFit/>
          </a:bodyPr>
          <a:lstStyle/>
          <a:p>
            <a:pPr marL="38100">
              <a:lnSpc>
                <a:spcPts val="1415"/>
              </a:lnSpc>
              <a:spcBef>
                <a:spcPts val="100"/>
              </a:spcBef>
            </a:pPr>
            <a:r>
              <a:rPr sz="1200" dirty="0">
                <a:latin typeface="Arial MT"/>
                <a:cs typeface="Arial MT"/>
              </a:rPr>
              <a:t>N</a:t>
            </a:r>
            <a:r>
              <a:rPr sz="1200" baseline="-13888" dirty="0">
                <a:latin typeface="Arial MT"/>
                <a:cs typeface="Arial MT"/>
              </a:rPr>
              <a:t>T</a:t>
            </a:r>
            <a:r>
              <a:rPr sz="1200" spc="127" baseline="-13888" dirty="0">
                <a:latin typeface="Arial MT"/>
                <a:cs typeface="Arial MT"/>
              </a:rPr>
              <a:t> </a:t>
            </a:r>
            <a:r>
              <a:rPr sz="1200" dirty="0">
                <a:latin typeface="Arial MT"/>
                <a:cs typeface="Arial MT"/>
              </a:rPr>
              <a:t>=</a:t>
            </a:r>
            <a:r>
              <a:rPr sz="1200" spc="254" dirty="0">
                <a:latin typeface="Arial MT"/>
                <a:cs typeface="Arial MT"/>
              </a:rPr>
              <a:t> </a:t>
            </a:r>
            <a:r>
              <a:rPr sz="1200" dirty="0">
                <a:latin typeface="Arial MT"/>
                <a:cs typeface="Arial MT"/>
              </a:rPr>
              <a:t>Actual</a:t>
            </a:r>
            <a:r>
              <a:rPr sz="1200" spc="-15" dirty="0">
                <a:latin typeface="Arial MT"/>
                <a:cs typeface="Arial MT"/>
              </a:rPr>
              <a:t> </a:t>
            </a:r>
            <a:r>
              <a:rPr sz="1200" dirty="0">
                <a:latin typeface="Arial MT"/>
                <a:cs typeface="Arial MT"/>
              </a:rPr>
              <a:t>number</a:t>
            </a:r>
            <a:r>
              <a:rPr sz="1200" spc="-10" dirty="0">
                <a:latin typeface="Arial MT"/>
                <a:cs typeface="Arial MT"/>
              </a:rPr>
              <a:t> </a:t>
            </a:r>
            <a:r>
              <a:rPr sz="1200" dirty="0">
                <a:latin typeface="Arial MT"/>
                <a:cs typeface="Arial MT"/>
              </a:rPr>
              <a:t>of</a:t>
            </a:r>
            <a:r>
              <a:rPr sz="1200" spc="-10" dirty="0">
                <a:latin typeface="Arial MT"/>
                <a:cs typeface="Arial MT"/>
              </a:rPr>
              <a:t> </a:t>
            </a:r>
            <a:r>
              <a:rPr sz="1200" spc="-20" dirty="0">
                <a:latin typeface="Arial MT"/>
                <a:cs typeface="Arial MT"/>
              </a:rPr>
              <a:t>atom</a:t>
            </a:r>
            <a:endParaRPr sz="1200">
              <a:latin typeface="Arial MT"/>
              <a:cs typeface="Arial MT"/>
            </a:endParaRPr>
          </a:p>
          <a:p>
            <a:pPr marL="38100">
              <a:lnSpc>
                <a:spcPts val="1415"/>
              </a:lnSpc>
            </a:pPr>
            <a:r>
              <a:rPr sz="1200" dirty="0">
                <a:latin typeface="Arial MT"/>
                <a:cs typeface="Arial MT"/>
              </a:rPr>
              <a:t>N</a:t>
            </a:r>
            <a:r>
              <a:rPr sz="1200" baseline="-13888" dirty="0">
                <a:latin typeface="Arial MT"/>
                <a:cs typeface="Arial MT"/>
              </a:rPr>
              <a:t>i</a:t>
            </a:r>
            <a:r>
              <a:rPr sz="1200" spc="150" baseline="-13888" dirty="0">
                <a:latin typeface="Arial MT"/>
                <a:cs typeface="Arial MT"/>
              </a:rPr>
              <a:t> </a:t>
            </a:r>
            <a:r>
              <a:rPr sz="1200" dirty="0">
                <a:latin typeface="Arial MT"/>
                <a:cs typeface="Arial MT"/>
              </a:rPr>
              <a:t>=</a:t>
            </a:r>
            <a:r>
              <a:rPr sz="1200" spc="-15" dirty="0">
                <a:latin typeface="Arial MT"/>
                <a:cs typeface="Arial MT"/>
              </a:rPr>
              <a:t> </a:t>
            </a:r>
            <a:r>
              <a:rPr sz="1200" dirty="0">
                <a:latin typeface="Arial MT"/>
                <a:cs typeface="Arial MT"/>
              </a:rPr>
              <a:t>Number</a:t>
            </a:r>
            <a:r>
              <a:rPr sz="1200" spc="-15" dirty="0">
                <a:latin typeface="Arial MT"/>
                <a:cs typeface="Arial MT"/>
              </a:rPr>
              <a:t> </a:t>
            </a:r>
            <a:r>
              <a:rPr sz="1200" dirty="0">
                <a:latin typeface="Arial MT"/>
                <a:cs typeface="Arial MT"/>
              </a:rPr>
              <a:t>of</a:t>
            </a:r>
            <a:r>
              <a:rPr sz="1200" spc="-10" dirty="0">
                <a:latin typeface="Arial MT"/>
                <a:cs typeface="Arial MT"/>
              </a:rPr>
              <a:t> </a:t>
            </a:r>
            <a:r>
              <a:rPr sz="1200" dirty="0">
                <a:latin typeface="Arial MT"/>
                <a:cs typeface="Arial MT"/>
              </a:rPr>
              <a:t>atom</a:t>
            </a:r>
            <a:r>
              <a:rPr sz="1200" spc="-15" dirty="0">
                <a:latin typeface="Arial MT"/>
                <a:cs typeface="Arial MT"/>
              </a:rPr>
              <a:t> </a:t>
            </a:r>
            <a:r>
              <a:rPr sz="1200" dirty="0">
                <a:latin typeface="Arial MT"/>
                <a:cs typeface="Arial MT"/>
              </a:rPr>
              <a:t>at</a:t>
            </a:r>
            <a:r>
              <a:rPr sz="1200" spc="-10" dirty="0">
                <a:latin typeface="Arial MT"/>
                <a:cs typeface="Arial MT"/>
              </a:rPr>
              <a:t> </a:t>
            </a:r>
            <a:r>
              <a:rPr sz="1200" dirty="0">
                <a:latin typeface="Arial MT"/>
                <a:cs typeface="Arial MT"/>
              </a:rPr>
              <a:t>cubic</a:t>
            </a:r>
            <a:r>
              <a:rPr sz="1200" spc="-15" dirty="0">
                <a:latin typeface="Arial MT"/>
                <a:cs typeface="Arial MT"/>
              </a:rPr>
              <a:t> </a:t>
            </a:r>
            <a:r>
              <a:rPr sz="1200" spc="-10" dirty="0">
                <a:latin typeface="Arial MT"/>
                <a:cs typeface="Arial MT"/>
              </a:rPr>
              <a:t>centre</a:t>
            </a:r>
            <a:endParaRPr sz="1200">
              <a:latin typeface="Arial MT"/>
              <a:cs typeface="Arial MT"/>
            </a:endParaRPr>
          </a:p>
          <a:p>
            <a:pPr marL="38100" marR="30480">
              <a:lnSpc>
                <a:spcPts val="1390"/>
              </a:lnSpc>
              <a:spcBef>
                <a:spcPts val="160"/>
              </a:spcBef>
            </a:pPr>
            <a:r>
              <a:rPr sz="1200" dirty="0">
                <a:latin typeface="Arial MT"/>
                <a:cs typeface="Arial MT"/>
              </a:rPr>
              <a:t>N</a:t>
            </a:r>
            <a:r>
              <a:rPr sz="1200" baseline="-13888" dirty="0">
                <a:latin typeface="Arial MT"/>
                <a:cs typeface="Arial MT"/>
              </a:rPr>
              <a:t>f</a:t>
            </a:r>
            <a:r>
              <a:rPr sz="1200" spc="150" baseline="-13888" dirty="0">
                <a:latin typeface="Arial MT"/>
                <a:cs typeface="Arial MT"/>
              </a:rPr>
              <a:t> </a:t>
            </a:r>
            <a:r>
              <a:rPr sz="1200" dirty="0">
                <a:latin typeface="Arial MT"/>
                <a:cs typeface="Arial MT"/>
              </a:rPr>
              <a:t>=</a:t>
            </a:r>
            <a:r>
              <a:rPr sz="1200" spc="-15" dirty="0">
                <a:latin typeface="Arial MT"/>
                <a:cs typeface="Arial MT"/>
              </a:rPr>
              <a:t> </a:t>
            </a:r>
            <a:r>
              <a:rPr sz="1200" dirty="0">
                <a:latin typeface="Arial MT"/>
                <a:cs typeface="Arial MT"/>
              </a:rPr>
              <a:t>Number</a:t>
            </a:r>
            <a:r>
              <a:rPr sz="1200" spc="-15" dirty="0">
                <a:latin typeface="Arial MT"/>
                <a:cs typeface="Arial MT"/>
              </a:rPr>
              <a:t> </a:t>
            </a:r>
            <a:r>
              <a:rPr sz="1200" dirty="0">
                <a:latin typeface="Arial MT"/>
                <a:cs typeface="Arial MT"/>
              </a:rPr>
              <a:t>of</a:t>
            </a:r>
            <a:r>
              <a:rPr sz="1200" spc="-10" dirty="0">
                <a:latin typeface="Arial MT"/>
                <a:cs typeface="Arial MT"/>
              </a:rPr>
              <a:t> </a:t>
            </a:r>
            <a:r>
              <a:rPr sz="1200" dirty="0">
                <a:latin typeface="Arial MT"/>
                <a:cs typeface="Arial MT"/>
              </a:rPr>
              <a:t>atom</a:t>
            </a:r>
            <a:r>
              <a:rPr sz="1200" spc="-15" dirty="0">
                <a:latin typeface="Arial MT"/>
                <a:cs typeface="Arial MT"/>
              </a:rPr>
              <a:t> </a:t>
            </a:r>
            <a:r>
              <a:rPr sz="1200" dirty="0">
                <a:latin typeface="Arial MT"/>
                <a:cs typeface="Arial MT"/>
              </a:rPr>
              <a:t>at</a:t>
            </a:r>
            <a:r>
              <a:rPr sz="1200" spc="-15" dirty="0">
                <a:latin typeface="Arial MT"/>
                <a:cs typeface="Arial MT"/>
              </a:rPr>
              <a:t> </a:t>
            </a:r>
            <a:r>
              <a:rPr sz="1200" dirty="0">
                <a:latin typeface="Arial MT"/>
                <a:cs typeface="Arial MT"/>
              </a:rPr>
              <a:t>cubic</a:t>
            </a:r>
            <a:r>
              <a:rPr sz="1200" spc="-15" dirty="0">
                <a:latin typeface="Arial MT"/>
                <a:cs typeface="Arial MT"/>
              </a:rPr>
              <a:t> </a:t>
            </a:r>
            <a:r>
              <a:rPr sz="1200" spc="-20" dirty="0">
                <a:latin typeface="Arial MT"/>
                <a:cs typeface="Arial MT"/>
              </a:rPr>
              <a:t>face</a:t>
            </a:r>
            <a:r>
              <a:rPr sz="1200" spc="500" dirty="0">
                <a:latin typeface="Arial MT"/>
                <a:cs typeface="Arial MT"/>
              </a:rPr>
              <a:t> </a:t>
            </a:r>
            <a:r>
              <a:rPr sz="1200" dirty="0">
                <a:latin typeface="Arial MT"/>
                <a:cs typeface="Arial MT"/>
              </a:rPr>
              <a:t>N</a:t>
            </a:r>
            <a:r>
              <a:rPr sz="1200" baseline="-13888" dirty="0">
                <a:latin typeface="Arial MT"/>
                <a:cs typeface="Arial MT"/>
              </a:rPr>
              <a:t>c</a:t>
            </a:r>
            <a:r>
              <a:rPr sz="1200" spc="142" baseline="-13888" dirty="0">
                <a:latin typeface="Arial MT"/>
                <a:cs typeface="Arial MT"/>
              </a:rPr>
              <a:t> </a:t>
            </a:r>
            <a:r>
              <a:rPr sz="1200" dirty="0">
                <a:latin typeface="Arial MT"/>
                <a:cs typeface="Arial MT"/>
              </a:rPr>
              <a:t>=</a:t>
            </a:r>
            <a:r>
              <a:rPr sz="1200" spc="-15" dirty="0">
                <a:latin typeface="Arial MT"/>
                <a:cs typeface="Arial MT"/>
              </a:rPr>
              <a:t> </a:t>
            </a:r>
            <a:r>
              <a:rPr sz="1200" dirty="0">
                <a:latin typeface="Arial MT"/>
                <a:cs typeface="Arial MT"/>
              </a:rPr>
              <a:t>Number</a:t>
            </a:r>
            <a:r>
              <a:rPr sz="1200" spc="-15" dirty="0">
                <a:latin typeface="Arial MT"/>
                <a:cs typeface="Arial MT"/>
              </a:rPr>
              <a:t> </a:t>
            </a:r>
            <a:r>
              <a:rPr sz="1200" dirty="0">
                <a:latin typeface="Arial MT"/>
                <a:cs typeface="Arial MT"/>
              </a:rPr>
              <a:t>of</a:t>
            </a:r>
            <a:r>
              <a:rPr sz="1200" spc="-10" dirty="0">
                <a:latin typeface="Arial MT"/>
                <a:cs typeface="Arial MT"/>
              </a:rPr>
              <a:t> </a:t>
            </a:r>
            <a:r>
              <a:rPr sz="1200" dirty="0">
                <a:latin typeface="Arial MT"/>
                <a:cs typeface="Arial MT"/>
              </a:rPr>
              <a:t>atom</a:t>
            </a:r>
            <a:r>
              <a:rPr sz="1200" spc="-15" dirty="0">
                <a:latin typeface="Arial MT"/>
                <a:cs typeface="Arial MT"/>
              </a:rPr>
              <a:t> </a:t>
            </a:r>
            <a:r>
              <a:rPr sz="1200" dirty="0">
                <a:latin typeface="Arial MT"/>
                <a:cs typeface="Arial MT"/>
              </a:rPr>
              <a:t>at</a:t>
            </a:r>
            <a:r>
              <a:rPr sz="1200" spc="-10" dirty="0">
                <a:latin typeface="Arial MT"/>
                <a:cs typeface="Arial MT"/>
              </a:rPr>
              <a:t> </a:t>
            </a:r>
            <a:r>
              <a:rPr sz="1200" dirty="0">
                <a:latin typeface="Arial MT"/>
                <a:cs typeface="Arial MT"/>
              </a:rPr>
              <a:t>cubic</a:t>
            </a:r>
            <a:r>
              <a:rPr sz="1200" spc="-15" dirty="0">
                <a:latin typeface="Arial MT"/>
                <a:cs typeface="Arial MT"/>
              </a:rPr>
              <a:t> </a:t>
            </a:r>
            <a:r>
              <a:rPr sz="1200" spc="-10" dirty="0">
                <a:latin typeface="Arial MT"/>
                <a:cs typeface="Arial MT"/>
              </a:rPr>
              <a:t>corner</a:t>
            </a:r>
            <a:endParaRPr sz="1200">
              <a:latin typeface="Arial MT"/>
              <a:cs typeface="Arial M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762875" cy="104457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65" dirty="0">
                <a:latin typeface="Arial"/>
                <a:cs typeface="Arial"/>
              </a:rPr>
              <a:t> </a:t>
            </a:r>
            <a:r>
              <a:rPr sz="1800" b="1" spc="-20" dirty="0">
                <a:latin typeface="Arial"/>
                <a:cs typeface="Arial"/>
              </a:rPr>
              <a:t>METALLIC </a:t>
            </a:r>
            <a:r>
              <a:rPr sz="1800" b="1" spc="-30" dirty="0">
                <a:latin typeface="Arial"/>
                <a:cs typeface="Arial"/>
              </a:rPr>
              <a:t>CRYSTAL</a:t>
            </a:r>
            <a:r>
              <a:rPr sz="1800" b="1" spc="-50" dirty="0">
                <a:latin typeface="Arial"/>
                <a:cs typeface="Arial"/>
              </a:rPr>
              <a:t> </a:t>
            </a:r>
            <a:r>
              <a:rPr sz="1800" b="1" spc="-10" dirty="0">
                <a:latin typeface="Arial"/>
                <a:cs typeface="Arial"/>
              </a:rPr>
              <a:t>STRUCTURE</a:t>
            </a:r>
            <a:endParaRPr sz="1800">
              <a:latin typeface="Arial"/>
              <a:cs typeface="Arial"/>
            </a:endParaRPr>
          </a:p>
          <a:p>
            <a:pPr marL="297815" indent="-285115">
              <a:lnSpc>
                <a:spcPts val="1910"/>
              </a:lnSpc>
              <a:spcBef>
                <a:spcPts val="2045"/>
              </a:spcBef>
              <a:buClr>
                <a:srgbClr val="C00000"/>
              </a:buClr>
              <a:buFont typeface="Wingdings"/>
              <a:buChar char=""/>
              <a:tabLst>
                <a:tab pos="297815" algn="l"/>
              </a:tabLst>
            </a:pPr>
            <a:r>
              <a:rPr sz="1600" dirty="0">
                <a:latin typeface="Arial MT"/>
                <a:cs typeface="Arial MT"/>
              </a:rPr>
              <a:t>Three</a:t>
            </a:r>
            <a:r>
              <a:rPr sz="1600" spc="-30" dirty="0">
                <a:latin typeface="Arial MT"/>
                <a:cs typeface="Arial MT"/>
              </a:rPr>
              <a:t> </a:t>
            </a:r>
            <a:r>
              <a:rPr sz="1600" dirty="0">
                <a:latin typeface="Arial MT"/>
                <a:cs typeface="Arial MT"/>
              </a:rPr>
              <a:t>relatively</a:t>
            </a:r>
            <a:r>
              <a:rPr sz="1600" spc="-20" dirty="0">
                <a:latin typeface="Arial MT"/>
                <a:cs typeface="Arial MT"/>
              </a:rPr>
              <a:t> </a:t>
            </a:r>
            <a:r>
              <a:rPr sz="1600" dirty="0">
                <a:latin typeface="Arial MT"/>
                <a:cs typeface="Arial MT"/>
              </a:rPr>
              <a:t>simple</a:t>
            </a:r>
            <a:r>
              <a:rPr sz="1600" spc="-25" dirty="0">
                <a:latin typeface="Arial MT"/>
                <a:cs typeface="Arial MT"/>
              </a:rPr>
              <a:t> </a:t>
            </a:r>
            <a:r>
              <a:rPr sz="1600" dirty="0">
                <a:latin typeface="Arial MT"/>
                <a:cs typeface="Arial MT"/>
              </a:rPr>
              <a:t>crystal</a:t>
            </a:r>
            <a:r>
              <a:rPr sz="1600" spc="-30" dirty="0">
                <a:latin typeface="Arial MT"/>
                <a:cs typeface="Arial MT"/>
              </a:rPr>
              <a:t> </a:t>
            </a:r>
            <a:r>
              <a:rPr sz="1600" dirty="0">
                <a:latin typeface="Arial MT"/>
                <a:cs typeface="Arial MT"/>
              </a:rPr>
              <a:t>structures</a:t>
            </a:r>
            <a:r>
              <a:rPr sz="1600" spc="-20" dirty="0">
                <a:latin typeface="Arial MT"/>
                <a:cs typeface="Arial MT"/>
              </a:rPr>
              <a:t> </a:t>
            </a:r>
            <a:r>
              <a:rPr sz="1600" dirty="0">
                <a:latin typeface="Arial MT"/>
                <a:cs typeface="Arial MT"/>
              </a:rPr>
              <a:t>are</a:t>
            </a:r>
            <a:r>
              <a:rPr sz="1600" spc="-25" dirty="0">
                <a:latin typeface="Arial MT"/>
                <a:cs typeface="Arial MT"/>
              </a:rPr>
              <a:t> </a:t>
            </a:r>
            <a:r>
              <a:rPr sz="1600" dirty="0">
                <a:latin typeface="Arial MT"/>
                <a:cs typeface="Arial MT"/>
              </a:rPr>
              <a:t>found</a:t>
            </a:r>
            <a:r>
              <a:rPr sz="1600" spc="-30" dirty="0">
                <a:latin typeface="Arial MT"/>
                <a:cs typeface="Arial MT"/>
              </a:rPr>
              <a:t> </a:t>
            </a:r>
            <a:r>
              <a:rPr sz="1600" dirty="0">
                <a:latin typeface="Arial MT"/>
                <a:cs typeface="Arial MT"/>
              </a:rPr>
              <a:t>for</a:t>
            </a:r>
            <a:r>
              <a:rPr sz="1600" spc="-15" dirty="0">
                <a:latin typeface="Arial MT"/>
                <a:cs typeface="Arial MT"/>
              </a:rPr>
              <a:t> </a:t>
            </a:r>
            <a:r>
              <a:rPr sz="1600" dirty="0">
                <a:latin typeface="Arial MT"/>
                <a:cs typeface="Arial MT"/>
              </a:rPr>
              <a:t>most</a:t>
            </a:r>
            <a:r>
              <a:rPr sz="1600" spc="-15" dirty="0">
                <a:latin typeface="Arial MT"/>
                <a:cs typeface="Arial MT"/>
              </a:rPr>
              <a:t> </a:t>
            </a:r>
            <a:r>
              <a:rPr sz="1600" dirty="0">
                <a:latin typeface="Arial MT"/>
                <a:cs typeface="Arial MT"/>
              </a:rPr>
              <a:t>of</a:t>
            </a:r>
            <a:r>
              <a:rPr sz="1600" spc="-20"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common</a:t>
            </a:r>
            <a:r>
              <a:rPr sz="1600" spc="-25" dirty="0">
                <a:latin typeface="Arial MT"/>
                <a:cs typeface="Arial MT"/>
              </a:rPr>
              <a:t> </a:t>
            </a:r>
            <a:r>
              <a:rPr sz="1600" spc="-10" dirty="0">
                <a:latin typeface="Arial MT"/>
                <a:cs typeface="Arial MT"/>
              </a:rPr>
              <a:t>metals:</a:t>
            </a:r>
            <a:endParaRPr sz="1600">
              <a:latin typeface="Arial MT"/>
              <a:cs typeface="Arial MT"/>
            </a:endParaRPr>
          </a:p>
          <a:p>
            <a:pPr marL="298450">
              <a:lnSpc>
                <a:spcPts val="1910"/>
              </a:lnSpc>
            </a:pPr>
            <a:r>
              <a:rPr sz="1600" b="1" spc="-10" dirty="0">
                <a:latin typeface="Arial"/>
                <a:cs typeface="Arial"/>
              </a:rPr>
              <a:t>face-</a:t>
            </a:r>
            <a:r>
              <a:rPr sz="1600" b="1" dirty="0">
                <a:latin typeface="Arial"/>
                <a:cs typeface="Arial"/>
              </a:rPr>
              <a:t>centered</a:t>
            </a:r>
            <a:r>
              <a:rPr sz="1600" b="1" spc="-20" dirty="0">
                <a:latin typeface="Arial"/>
                <a:cs typeface="Arial"/>
              </a:rPr>
              <a:t> </a:t>
            </a:r>
            <a:r>
              <a:rPr sz="1600" b="1" dirty="0">
                <a:latin typeface="Arial"/>
                <a:cs typeface="Arial"/>
              </a:rPr>
              <a:t>cubic,</a:t>
            </a:r>
            <a:r>
              <a:rPr sz="1600" b="1" spc="-10" dirty="0">
                <a:latin typeface="Arial"/>
                <a:cs typeface="Arial"/>
              </a:rPr>
              <a:t> body-</a:t>
            </a:r>
            <a:r>
              <a:rPr sz="1600" b="1" dirty="0">
                <a:latin typeface="Arial"/>
                <a:cs typeface="Arial"/>
              </a:rPr>
              <a:t>centered</a:t>
            </a:r>
            <a:r>
              <a:rPr sz="1600" b="1" spc="-15" dirty="0">
                <a:latin typeface="Arial"/>
                <a:cs typeface="Arial"/>
              </a:rPr>
              <a:t> </a:t>
            </a:r>
            <a:r>
              <a:rPr sz="1600" b="1" dirty="0">
                <a:latin typeface="Arial"/>
                <a:cs typeface="Arial"/>
              </a:rPr>
              <a:t>cubic,</a:t>
            </a:r>
            <a:r>
              <a:rPr sz="1600" b="1" spc="-10" dirty="0">
                <a:latin typeface="Arial"/>
                <a:cs typeface="Arial"/>
              </a:rPr>
              <a:t> </a:t>
            </a:r>
            <a:r>
              <a:rPr sz="1600" b="1" dirty="0">
                <a:latin typeface="Arial"/>
                <a:cs typeface="Arial"/>
              </a:rPr>
              <a:t>and</a:t>
            </a:r>
            <a:r>
              <a:rPr sz="1600" b="1" spc="-20" dirty="0">
                <a:latin typeface="Arial"/>
                <a:cs typeface="Arial"/>
              </a:rPr>
              <a:t> </a:t>
            </a:r>
            <a:r>
              <a:rPr sz="1600" b="1" dirty="0">
                <a:latin typeface="Arial"/>
                <a:cs typeface="Arial"/>
              </a:rPr>
              <a:t>hexagonal</a:t>
            </a:r>
            <a:r>
              <a:rPr sz="1600" b="1" spc="-10" dirty="0">
                <a:latin typeface="Arial"/>
                <a:cs typeface="Arial"/>
              </a:rPr>
              <a:t> close-packed.</a:t>
            </a:r>
            <a:endParaRPr sz="1600">
              <a:latin typeface="Arial"/>
              <a:cs typeface="Arial"/>
            </a:endParaRPr>
          </a:p>
        </p:txBody>
      </p:sp>
      <p:pic>
        <p:nvPicPr>
          <p:cNvPr id="7" name="object 7"/>
          <p:cNvPicPr/>
          <p:nvPr/>
        </p:nvPicPr>
        <p:blipFill>
          <a:blip r:embed="rId3" cstate="print"/>
          <a:stretch>
            <a:fillRect/>
          </a:stretch>
        </p:blipFill>
        <p:spPr>
          <a:xfrm>
            <a:off x="1080205" y="3008109"/>
            <a:ext cx="6730026" cy="2504448"/>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7762875" cy="104457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65" dirty="0">
                <a:latin typeface="Arial"/>
                <a:cs typeface="Arial"/>
              </a:rPr>
              <a:t> </a:t>
            </a:r>
            <a:r>
              <a:rPr sz="1800" b="1" spc="-20" dirty="0">
                <a:latin typeface="Arial"/>
                <a:cs typeface="Arial"/>
              </a:rPr>
              <a:t>METALLIC </a:t>
            </a:r>
            <a:r>
              <a:rPr sz="1800" b="1" spc="-30" dirty="0">
                <a:latin typeface="Arial"/>
                <a:cs typeface="Arial"/>
              </a:rPr>
              <a:t>CRYSTAL</a:t>
            </a:r>
            <a:r>
              <a:rPr sz="1800" b="1" spc="-50" dirty="0">
                <a:latin typeface="Arial"/>
                <a:cs typeface="Arial"/>
              </a:rPr>
              <a:t> </a:t>
            </a:r>
            <a:r>
              <a:rPr sz="1800" b="1" spc="-10" dirty="0">
                <a:latin typeface="Arial"/>
                <a:cs typeface="Arial"/>
              </a:rPr>
              <a:t>STRUCTURE</a:t>
            </a:r>
            <a:endParaRPr sz="1800">
              <a:latin typeface="Arial"/>
              <a:cs typeface="Arial"/>
            </a:endParaRPr>
          </a:p>
          <a:p>
            <a:pPr marL="297815" indent="-285115">
              <a:lnSpc>
                <a:spcPts val="1910"/>
              </a:lnSpc>
              <a:spcBef>
                <a:spcPts val="2045"/>
              </a:spcBef>
              <a:buClr>
                <a:srgbClr val="C00000"/>
              </a:buClr>
              <a:buFont typeface="Wingdings"/>
              <a:buChar char=""/>
              <a:tabLst>
                <a:tab pos="297815" algn="l"/>
              </a:tabLst>
            </a:pPr>
            <a:r>
              <a:rPr sz="1600" dirty="0">
                <a:latin typeface="Arial MT"/>
                <a:cs typeface="Arial MT"/>
              </a:rPr>
              <a:t>Three</a:t>
            </a:r>
            <a:r>
              <a:rPr sz="1600" spc="-30" dirty="0">
                <a:latin typeface="Arial MT"/>
                <a:cs typeface="Arial MT"/>
              </a:rPr>
              <a:t> </a:t>
            </a:r>
            <a:r>
              <a:rPr sz="1600" dirty="0">
                <a:latin typeface="Arial MT"/>
                <a:cs typeface="Arial MT"/>
              </a:rPr>
              <a:t>relatively</a:t>
            </a:r>
            <a:r>
              <a:rPr sz="1600" spc="-20" dirty="0">
                <a:latin typeface="Arial MT"/>
                <a:cs typeface="Arial MT"/>
              </a:rPr>
              <a:t> </a:t>
            </a:r>
            <a:r>
              <a:rPr sz="1600" dirty="0">
                <a:latin typeface="Arial MT"/>
                <a:cs typeface="Arial MT"/>
              </a:rPr>
              <a:t>simple</a:t>
            </a:r>
            <a:r>
              <a:rPr sz="1600" spc="-25" dirty="0">
                <a:latin typeface="Arial MT"/>
                <a:cs typeface="Arial MT"/>
              </a:rPr>
              <a:t> </a:t>
            </a:r>
            <a:r>
              <a:rPr sz="1600" dirty="0">
                <a:latin typeface="Arial MT"/>
                <a:cs typeface="Arial MT"/>
              </a:rPr>
              <a:t>crystal</a:t>
            </a:r>
            <a:r>
              <a:rPr sz="1600" spc="-30" dirty="0">
                <a:latin typeface="Arial MT"/>
                <a:cs typeface="Arial MT"/>
              </a:rPr>
              <a:t> </a:t>
            </a:r>
            <a:r>
              <a:rPr sz="1600" dirty="0">
                <a:latin typeface="Arial MT"/>
                <a:cs typeface="Arial MT"/>
              </a:rPr>
              <a:t>structures</a:t>
            </a:r>
            <a:r>
              <a:rPr sz="1600" spc="-20" dirty="0">
                <a:latin typeface="Arial MT"/>
                <a:cs typeface="Arial MT"/>
              </a:rPr>
              <a:t> </a:t>
            </a:r>
            <a:r>
              <a:rPr sz="1600" dirty="0">
                <a:latin typeface="Arial MT"/>
                <a:cs typeface="Arial MT"/>
              </a:rPr>
              <a:t>are</a:t>
            </a:r>
            <a:r>
              <a:rPr sz="1600" spc="-25" dirty="0">
                <a:latin typeface="Arial MT"/>
                <a:cs typeface="Arial MT"/>
              </a:rPr>
              <a:t> </a:t>
            </a:r>
            <a:r>
              <a:rPr sz="1600" dirty="0">
                <a:latin typeface="Arial MT"/>
                <a:cs typeface="Arial MT"/>
              </a:rPr>
              <a:t>found</a:t>
            </a:r>
            <a:r>
              <a:rPr sz="1600" spc="-30" dirty="0">
                <a:latin typeface="Arial MT"/>
                <a:cs typeface="Arial MT"/>
              </a:rPr>
              <a:t> </a:t>
            </a:r>
            <a:r>
              <a:rPr sz="1600" dirty="0">
                <a:latin typeface="Arial MT"/>
                <a:cs typeface="Arial MT"/>
              </a:rPr>
              <a:t>for</a:t>
            </a:r>
            <a:r>
              <a:rPr sz="1600" spc="-15" dirty="0">
                <a:latin typeface="Arial MT"/>
                <a:cs typeface="Arial MT"/>
              </a:rPr>
              <a:t> </a:t>
            </a:r>
            <a:r>
              <a:rPr sz="1600" dirty="0">
                <a:latin typeface="Arial MT"/>
                <a:cs typeface="Arial MT"/>
              </a:rPr>
              <a:t>most</a:t>
            </a:r>
            <a:r>
              <a:rPr sz="1600" spc="-15" dirty="0">
                <a:latin typeface="Arial MT"/>
                <a:cs typeface="Arial MT"/>
              </a:rPr>
              <a:t> </a:t>
            </a:r>
            <a:r>
              <a:rPr sz="1600" dirty="0">
                <a:latin typeface="Arial MT"/>
                <a:cs typeface="Arial MT"/>
              </a:rPr>
              <a:t>of</a:t>
            </a:r>
            <a:r>
              <a:rPr sz="1600" spc="-20"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common</a:t>
            </a:r>
            <a:r>
              <a:rPr sz="1600" spc="-25" dirty="0">
                <a:latin typeface="Arial MT"/>
                <a:cs typeface="Arial MT"/>
              </a:rPr>
              <a:t> </a:t>
            </a:r>
            <a:r>
              <a:rPr sz="1600" spc="-10" dirty="0">
                <a:latin typeface="Arial MT"/>
                <a:cs typeface="Arial MT"/>
              </a:rPr>
              <a:t>metals:</a:t>
            </a:r>
            <a:endParaRPr sz="1600">
              <a:latin typeface="Arial MT"/>
              <a:cs typeface="Arial MT"/>
            </a:endParaRPr>
          </a:p>
          <a:p>
            <a:pPr marL="298450">
              <a:lnSpc>
                <a:spcPts val="1910"/>
              </a:lnSpc>
            </a:pPr>
            <a:r>
              <a:rPr sz="1600" b="1" spc="-10" dirty="0">
                <a:latin typeface="Arial"/>
                <a:cs typeface="Arial"/>
              </a:rPr>
              <a:t>face-</a:t>
            </a:r>
            <a:r>
              <a:rPr sz="1600" b="1" dirty="0">
                <a:latin typeface="Arial"/>
                <a:cs typeface="Arial"/>
              </a:rPr>
              <a:t>centered</a:t>
            </a:r>
            <a:r>
              <a:rPr sz="1600" b="1" spc="-20" dirty="0">
                <a:latin typeface="Arial"/>
                <a:cs typeface="Arial"/>
              </a:rPr>
              <a:t> </a:t>
            </a:r>
            <a:r>
              <a:rPr sz="1600" b="1" dirty="0">
                <a:latin typeface="Arial"/>
                <a:cs typeface="Arial"/>
              </a:rPr>
              <a:t>cubic,</a:t>
            </a:r>
            <a:r>
              <a:rPr sz="1600" b="1" spc="-10" dirty="0">
                <a:latin typeface="Arial"/>
                <a:cs typeface="Arial"/>
              </a:rPr>
              <a:t> body-</a:t>
            </a:r>
            <a:r>
              <a:rPr sz="1600" b="1" dirty="0">
                <a:latin typeface="Arial"/>
                <a:cs typeface="Arial"/>
              </a:rPr>
              <a:t>centered</a:t>
            </a:r>
            <a:r>
              <a:rPr sz="1600" b="1" spc="-15" dirty="0">
                <a:latin typeface="Arial"/>
                <a:cs typeface="Arial"/>
              </a:rPr>
              <a:t> </a:t>
            </a:r>
            <a:r>
              <a:rPr sz="1600" b="1" dirty="0">
                <a:latin typeface="Arial"/>
                <a:cs typeface="Arial"/>
              </a:rPr>
              <a:t>cubic,</a:t>
            </a:r>
            <a:r>
              <a:rPr sz="1600" b="1" spc="-10" dirty="0">
                <a:latin typeface="Arial"/>
                <a:cs typeface="Arial"/>
              </a:rPr>
              <a:t> </a:t>
            </a:r>
            <a:r>
              <a:rPr sz="1600" b="1" dirty="0">
                <a:latin typeface="Arial"/>
                <a:cs typeface="Arial"/>
              </a:rPr>
              <a:t>and</a:t>
            </a:r>
            <a:r>
              <a:rPr sz="1600" b="1" spc="-20" dirty="0">
                <a:latin typeface="Arial"/>
                <a:cs typeface="Arial"/>
              </a:rPr>
              <a:t> </a:t>
            </a:r>
            <a:r>
              <a:rPr sz="1600" b="1" dirty="0">
                <a:latin typeface="Arial"/>
                <a:cs typeface="Arial"/>
              </a:rPr>
              <a:t>hexagonal</a:t>
            </a:r>
            <a:r>
              <a:rPr sz="1600" b="1" spc="-10" dirty="0">
                <a:latin typeface="Arial"/>
                <a:cs typeface="Arial"/>
              </a:rPr>
              <a:t> close-packed.</a:t>
            </a:r>
            <a:endParaRPr sz="1600">
              <a:latin typeface="Arial"/>
              <a:cs typeface="Arial"/>
            </a:endParaRPr>
          </a:p>
        </p:txBody>
      </p:sp>
      <p:pic>
        <p:nvPicPr>
          <p:cNvPr id="7" name="object 7"/>
          <p:cNvPicPr/>
          <p:nvPr/>
        </p:nvPicPr>
        <p:blipFill>
          <a:blip r:embed="rId3" cstate="print"/>
          <a:stretch>
            <a:fillRect/>
          </a:stretch>
        </p:blipFill>
        <p:spPr>
          <a:xfrm>
            <a:off x="812797" y="2704255"/>
            <a:ext cx="7335400" cy="351161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40" name="Group 4"/>
          <p:cNvGrpSpPr>
            <a:grpSpLocks/>
          </p:cNvGrpSpPr>
          <p:nvPr/>
        </p:nvGrpSpPr>
        <p:grpSpPr bwMode="auto">
          <a:xfrm>
            <a:off x="133350" y="236538"/>
            <a:ext cx="6138863" cy="5919787"/>
            <a:chOff x="144" y="225"/>
            <a:chExt cx="3734" cy="3601"/>
          </a:xfrm>
        </p:grpSpPr>
        <p:pic>
          <p:nvPicPr>
            <p:cNvPr id="14338" name="Picture 2" descr="fig 03_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 y="225"/>
              <a:ext cx="3734" cy="3421"/>
            </a:xfrm>
            <a:prstGeom prst="rect">
              <a:avLst/>
            </a:prstGeom>
            <a:noFill/>
            <a:extLst>
              <a:ext uri="{909E8E84-426E-40DD-AFC4-6F175D3DCCD1}">
                <a14:hiddenFill xmlns:a14="http://schemas.microsoft.com/office/drawing/2010/main">
                  <a:solidFill>
                    <a:srgbClr val="FFFFFF"/>
                  </a:solidFill>
                </a14:hiddenFill>
              </a:ext>
            </a:extLst>
          </p:spPr>
        </p:pic>
        <p:sp>
          <p:nvSpPr>
            <p:cNvPr id="14339" name="Text Box 3"/>
            <p:cNvSpPr txBox="1">
              <a:spLocks noChangeArrowheads="1"/>
            </p:cNvSpPr>
            <p:nvPr/>
          </p:nvSpPr>
          <p:spPr bwMode="auto">
            <a:xfrm>
              <a:off x="192" y="3696"/>
              <a:ext cx="1632" cy="1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4341" name="Text Box 5"/>
          <p:cNvSpPr txBox="1">
            <a:spLocks noChangeArrowheads="1"/>
          </p:cNvSpPr>
          <p:nvPr/>
        </p:nvSpPr>
        <p:spPr bwMode="auto">
          <a:xfrm>
            <a:off x="6370638" y="1166813"/>
            <a:ext cx="2773362"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3.13  (a)  Illustration showing sharing of face and corner atoms. (b)  The models for simple cubic (SC), body centered cubic (BCC), and face-centered cubic (FCC) unit cells, assuming only one atom per lattice point.</a:t>
            </a:r>
          </a:p>
        </p:txBody>
      </p:sp>
    </p:spTree>
    <p:extLst>
      <p:ext uri="{BB962C8B-B14F-4D97-AF65-F5344CB8AC3E}">
        <p14:creationId xmlns:p14="http://schemas.microsoft.com/office/powerpoint/2010/main" val="4050170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5118100" cy="422084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59" dirty="0">
                <a:latin typeface="Arial"/>
                <a:cs typeface="Arial"/>
              </a:rPr>
              <a:t> </a:t>
            </a:r>
            <a:r>
              <a:rPr sz="1800" b="1" spc="-30" dirty="0">
                <a:latin typeface="Arial"/>
                <a:cs typeface="Arial"/>
              </a:rPr>
              <a:t>BODY-</a:t>
            </a:r>
            <a:r>
              <a:rPr sz="1800" b="1" dirty="0">
                <a:latin typeface="Arial"/>
                <a:cs typeface="Arial"/>
              </a:rPr>
              <a:t>CENTRED</a:t>
            </a:r>
            <a:r>
              <a:rPr sz="1800" b="1" spc="-20" dirty="0">
                <a:latin typeface="Arial"/>
                <a:cs typeface="Arial"/>
              </a:rPr>
              <a:t> </a:t>
            </a:r>
            <a:r>
              <a:rPr sz="1800" b="1" dirty="0">
                <a:latin typeface="Arial"/>
                <a:cs typeface="Arial"/>
              </a:rPr>
              <a:t>CUBIC</a:t>
            </a:r>
            <a:r>
              <a:rPr sz="1800" b="1" spc="-20" dirty="0">
                <a:latin typeface="Arial"/>
                <a:cs typeface="Arial"/>
              </a:rPr>
              <a:t> </a:t>
            </a:r>
            <a:r>
              <a:rPr sz="1800" b="1" spc="-10" dirty="0">
                <a:latin typeface="Arial"/>
                <a:cs typeface="Arial"/>
              </a:rPr>
              <a:t>(BCC)</a:t>
            </a:r>
            <a:endParaRPr sz="1800">
              <a:latin typeface="Arial"/>
              <a:cs typeface="Arial"/>
            </a:endParaRPr>
          </a:p>
          <a:p>
            <a:pPr>
              <a:lnSpc>
                <a:spcPct val="100000"/>
              </a:lnSpc>
              <a:spcBef>
                <a:spcPts val="55"/>
              </a:spcBef>
            </a:pPr>
            <a:endParaRPr sz="1800">
              <a:latin typeface="Arial"/>
              <a:cs typeface="Arial"/>
            </a:endParaRPr>
          </a:p>
          <a:p>
            <a:pPr marL="298450" marR="530225" indent="-285750">
              <a:lnSpc>
                <a:spcPts val="1900"/>
              </a:lnSpc>
              <a:buClr>
                <a:srgbClr val="C00000"/>
              </a:buClr>
              <a:buFont typeface="Wingdings"/>
              <a:buChar char=""/>
              <a:tabLst>
                <a:tab pos="298450" algn="l"/>
              </a:tabLst>
            </a:pPr>
            <a:r>
              <a:rPr sz="1600" dirty="0">
                <a:latin typeface="Arial MT"/>
                <a:cs typeface="Arial MT"/>
              </a:rPr>
              <a:t>In</a:t>
            </a:r>
            <a:r>
              <a:rPr sz="1600" spc="-20" dirty="0">
                <a:latin typeface="Arial MT"/>
                <a:cs typeface="Arial MT"/>
              </a:rPr>
              <a:t> </a:t>
            </a:r>
            <a:r>
              <a:rPr sz="1600" dirty="0">
                <a:latin typeface="Arial MT"/>
                <a:cs typeface="Arial MT"/>
              </a:rPr>
              <a:t>a</a:t>
            </a:r>
            <a:r>
              <a:rPr sz="1600" spc="-15" dirty="0">
                <a:latin typeface="Arial MT"/>
                <a:cs typeface="Arial MT"/>
              </a:rPr>
              <a:t> </a:t>
            </a:r>
            <a:r>
              <a:rPr sz="1600" dirty="0">
                <a:latin typeface="Arial MT"/>
                <a:cs typeface="Arial MT"/>
              </a:rPr>
              <a:t>BCC</a:t>
            </a:r>
            <a:r>
              <a:rPr sz="1600" spc="-15"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5"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are</a:t>
            </a:r>
            <a:r>
              <a:rPr sz="1600" spc="-15" dirty="0">
                <a:latin typeface="Arial MT"/>
                <a:cs typeface="Arial MT"/>
              </a:rPr>
              <a:t> </a:t>
            </a:r>
            <a:r>
              <a:rPr sz="1600" dirty="0">
                <a:latin typeface="Arial MT"/>
                <a:cs typeface="Arial MT"/>
              </a:rPr>
              <a:t>located</a:t>
            </a:r>
            <a:r>
              <a:rPr sz="1600" spc="-15" dirty="0">
                <a:latin typeface="Arial MT"/>
                <a:cs typeface="Arial MT"/>
              </a:rPr>
              <a:t> </a:t>
            </a:r>
            <a:r>
              <a:rPr sz="1600" dirty="0">
                <a:latin typeface="Arial MT"/>
                <a:cs typeface="Arial MT"/>
              </a:rPr>
              <a:t>at</a:t>
            </a:r>
            <a:r>
              <a:rPr sz="1600" spc="-10" dirty="0">
                <a:latin typeface="Arial MT"/>
                <a:cs typeface="Arial MT"/>
              </a:rPr>
              <a:t> </a:t>
            </a:r>
            <a:r>
              <a:rPr sz="1600" dirty="0">
                <a:latin typeface="Arial MT"/>
                <a:cs typeface="Arial MT"/>
              </a:rPr>
              <a:t>all</a:t>
            </a:r>
            <a:r>
              <a:rPr sz="1600" spc="-15" dirty="0">
                <a:latin typeface="Arial MT"/>
                <a:cs typeface="Arial MT"/>
              </a:rPr>
              <a:t> </a:t>
            </a:r>
            <a:r>
              <a:rPr sz="1600" spc="-10" dirty="0">
                <a:latin typeface="Arial MT"/>
                <a:cs typeface="Arial MT"/>
              </a:rPr>
              <a:t>eight </a:t>
            </a:r>
            <a:r>
              <a:rPr sz="1600" dirty="0">
                <a:latin typeface="Arial MT"/>
                <a:cs typeface="Arial MT"/>
              </a:rPr>
              <a:t>corners</a:t>
            </a:r>
            <a:r>
              <a:rPr sz="1600" spc="-15" dirty="0">
                <a:latin typeface="Arial MT"/>
                <a:cs typeface="Arial MT"/>
              </a:rPr>
              <a:t> </a:t>
            </a:r>
            <a:r>
              <a:rPr sz="1600" dirty="0">
                <a:latin typeface="Arial MT"/>
                <a:cs typeface="Arial MT"/>
              </a:rPr>
              <a:t>and</a:t>
            </a:r>
            <a:r>
              <a:rPr sz="1600" spc="-15"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single</a:t>
            </a:r>
            <a:r>
              <a:rPr sz="1600" spc="-15"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at</a:t>
            </a:r>
            <a:r>
              <a:rPr sz="1600" spc="-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cube</a:t>
            </a:r>
            <a:r>
              <a:rPr sz="1600" spc="-15" dirty="0">
                <a:latin typeface="Arial MT"/>
                <a:cs typeface="Arial MT"/>
              </a:rPr>
              <a:t> </a:t>
            </a:r>
            <a:r>
              <a:rPr sz="1600" spc="-10" dirty="0">
                <a:latin typeface="Arial MT"/>
                <a:cs typeface="Arial MT"/>
              </a:rPr>
              <a:t>center.</a:t>
            </a:r>
            <a:endParaRPr sz="1600">
              <a:latin typeface="Arial MT"/>
              <a:cs typeface="Arial MT"/>
            </a:endParaRPr>
          </a:p>
          <a:p>
            <a:pPr marL="298450" marR="5080" indent="-285750">
              <a:lnSpc>
                <a:spcPct val="105000"/>
              </a:lnSpc>
              <a:spcBef>
                <a:spcPts val="1714"/>
              </a:spcBef>
              <a:buClr>
                <a:srgbClr val="C00000"/>
              </a:buClr>
              <a:buFont typeface="Wingdings"/>
              <a:buChar char=""/>
              <a:tabLst>
                <a:tab pos="298450" algn="l"/>
              </a:tabLst>
            </a:pPr>
            <a:r>
              <a:rPr sz="1600" dirty="0">
                <a:latin typeface="Arial MT"/>
                <a:cs typeface="Arial MT"/>
              </a:rPr>
              <a:t>Consider</a:t>
            </a:r>
            <a:r>
              <a:rPr sz="1600" spc="-20"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following</a:t>
            </a:r>
            <a:r>
              <a:rPr sz="1600" spc="-25" dirty="0">
                <a:latin typeface="Arial MT"/>
                <a:cs typeface="Arial MT"/>
              </a:rPr>
              <a:t> </a:t>
            </a:r>
            <a:r>
              <a:rPr sz="1600" dirty="0">
                <a:latin typeface="Arial MT"/>
                <a:cs typeface="Arial MT"/>
              </a:rPr>
              <a:t>BCC</a:t>
            </a:r>
            <a:r>
              <a:rPr sz="1600" spc="-25" dirty="0">
                <a:latin typeface="Arial MT"/>
                <a:cs typeface="Arial MT"/>
              </a:rPr>
              <a:t> </a:t>
            </a:r>
            <a:r>
              <a:rPr sz="1600" dirty="0">
                <a:latin typeface="Arial MT"/>
                <a:cs typeface="Arial MT"/>
              </a:rPr>
              <a:t>cell.</a:t>
            </a:r>
            <a:r>
              <a:rPr sz="1600" spc="-15" dirty="0">
                <a:latin typeface="Arial MT"/>
                <a:cs typeface="Arial MT"/>
              </a:rPr>
              <a:t> </a:t>
            </a:r>
            <a:r>
              <a:rPr sz="1600" dirty="0">
                <a:latin typeface="Arial MT"/>
                <a:cs typeface="Arial MT"/>
              </a:rPr>
              <a:t>Each</a:t>
            </a:r>
            <a:r>
              <a:rPr sz="1600" spc="-30" dirty="0">
                <a:latin typeface="Arial MT"/>
                <a:cs typeface="Arial MT"/>
              </a:rPr>
              <a:t> </a:t>
            </a:r>
            <a:r>
              <a:rPr sz="1600" dirty="0">
                <a:latin typeface="Arial MT"/>
                <a:cs typeface="Arial MT"/>
              </a:rPr>
              <a:t>atom</a:t>
            </a:r>
            <a:r>
              <a:rPr sz="1600" spc="-15" dirty="0">
                <a:latin typeface="Arial MT"/>
                <a:cs typeface="Arial MT"/>
              </a:rPr>
              <a:t> </a:t>
            </a:r>
            <a:r>
              <a:rPr sz="1600" dirty="0">
                <a:latin typeface="Arial MT"/>
                <a:cs typeface="Arial MT"/>
              </a:rPr>
              <a:t>has</a:t>
            </a:r>
            <a:r>
              <a:rPr sz="1600" spc="-20" dirty="0">
                <a:latin typeface="Arial MT"/>
                <a:cs typeface="Arial MT"/>
              </a:rPr>
              <a:t> </a:t>
            </a:r>
            <a:r>
              <a:rPr sz="1600" spc="-10" dirty="0">
                <a:latin typeface="Arial MT"/>
                <a:cs typeface="Arial MT"/>
              </a:rPr>
              <a:t>eight neighbors.</a:t>
            </a:r>
            <a:endParaRPr sz="1600">
              <a:latin typeface="Arial MT"/>
              <a:cs typeface="Arial MT"/>
            </a:endParaRPr>
          </a:p>
          <a:p>
            <a:pPr>
              <a:lnSpc>
                <a:spcPct val="100000"/>
              </a:lnSpc>
              <a:spcBef>
                <a:spcPts val="110"/>
              </a:spcBef>
              <a:buClr>
                <a:srgbClr val="C00000"/>
              </a:buClr>
              <a:buFont typeface="Wingdings"/>
              <a:buChar char=""/>
            </a:pPr>
            <a:endParaRPr sz="1600">
              <a:latin typeface="Arial MT"/>
              <a:cs typeface="Arial MT"/>
            </a:endParaRPr>
          </a:p>
          <a:p>
            <a:pPr marL="298450" marR="250190" indent="-285750">
              <a:lnSpc>
                <a:spcPts val="1900"/>
              </a:lnSpc>
              <a:buClr>
                <a:srgbClr val="C00000"/>
              </a:buClr>
              <a:buFont typeface="Wingdings"/>
              <a:buChar char=""/>
              <a:tabLst>
                <a:tab pos="298450" algn="l"/>
              </a:tabLst>
            </a:pPr>
            <a:r>
              <a:rPr sz="1600" dirty="0">
                <a:latin typeface="Arial MT"/>
                <a:cs typeface="Arial MT"/>
              </a:rPr>
              <a:t>The</a:t>
            </a:r>
            <a:r>
              <a:rPr sz="1600" spc="-20" dirty="0">
                <a:latin typeface="Arial MT"/>
                <a:cs typeface="Arial MT"/>
              </a:rPr>
              <a:t> </a:t>
            </a:r>
            <a:r>
              <a:rPr sz="1600" dirty="0">
                <a:latin typeface="Arial MT"/>
                <a:cs typeface="Arial MT"/>
              </a:rPr>
              <a:t>number</a:t>
            </a:r>
            <a:r>
              <a:rPr sz="1600" spc="-10" dirty="0">
                <a:latin typeface="Arial MT"/>
                <a:cs typeface="Arial MT"/>
              </a:rPr>
              <a:t> </a:t>
            </a:r>
            <a:r>
              <a:rPr sz="1600" dirty="0">
                <a:latin typeface="Arial MT"/>
                <a:cs typeface="Arial MT"/>
              </a:rPr>
              <a:t>of</a:t>
            </a:r>
            <a:r>
              <a:rPr sz="1600" spc="-5" dirty="0">
                <a:latin typeface="Arial MT"/>
                <a:cs typeface="Arial MT"/>
              </a:rPr>
              <a:t> </a:t>
            </a:r>
            <a:r>
              <a:rPr sz="1600" dirty="0">
                <a:latin typeface="Arial MT"/>
                <a:cs typeface="Arial MT"/>
              </a:rPr>
              <a:t>neighbors</a:t>
            </a:r>
            <a:r>
              <a:rPr sz="1600" spc="-2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called</a:t>
            </a:r>
            <a:r>
              <a:rPr sz="1600" spc="-15" dirty="0">
                <a:latin typeface="Arial MT"/>
                <a:cs typeface="Arial MT"/>
              </a:rPr>
              <a:t> </a:t>
            </a:r>
            <a:r>
              <a:rPr sz="1600" dirty="0">
                <a:latin typeface="Arial MT"/>
                <a:cs typeface="Arial MT"/>
              </a:rPr>
              <a:t>the</a:t>
            </a:r>
            <a:r>
              <a:rPr sz="1600" spc="-20" dirty="0">
                <a:latin typeface="Arial MT"/>
                <a:cs typeface="Arial MT"/>
              </a:rPr>
              <a:t> </a:t>
            </a:r>
            <a:r>
              <a:rPr sz="1600" spc="-10" dirty="0">
                <a:latin typeface="Arial MT"/>
                <a:cs typeface="Arial MT"/>
              </a:rPr>
              <a:t>coordination </a:t>
            </a:r>
            <a:r>
              <a:rPr sz="1600" dirty="0">
                <a:latin typeface="Arial MT"/>
                <a:cs typeface="Arial MT"/>
              </a:rPr>
              <a:t>number</a:t>
            </a:r>
            <a:r>
              <a:rPr sz="1600" spc="-15" dirty="0">
                <a:latin typeface="Arial MT"/>
                <a:cs typeface="Arial MT"/>
              </a:rPr>
              <a:t> </a:t>
            </a:r>
            <a:r>
              <a:rPr sz="1600" dirty="0">
                <a:latin typeface="Arial MT"/>
                <a:cs typeface="Arial MT"/>
              </a:rPr>
              <a:t>(CN)</a:t>
            </a:r>
            <a:r>
              <a:rPr sz="1600" spc="-15"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crystal</a:t>
            </a:r>
            <a:r>
              <a:rPr sz="1600" spc="-25" dirty="0">
                <a:latin typeface="Arial MT"/>
                <a:cs typeface="Arial MT"/>
              </a:rPr>
              <a:t> </a:t>
            </a:r>
            <a:r>
              <a:rPr sz="1600" spc="-10" dirty="0">
                <a:latin typeface="Arial MT"/>
                <a:cs typeface="Arial MT"/>
              </a:rPr>
              <a:t>structure.</a:t>
            </a:r>
            <a:endParaRPr sz="1600">
              <a:latin typeface="Arial MT"/>
              <a:cs typeface="Arial MT"/>
            </a:endParaRPr>
          </a:p>
          <a:p>
            <a:pPr>
              <a:lnSpc>
                <a:spcPct val="100000"/>
              </a:lnSpc>
              <a:spcBef>
                <a:spcPts val="90"/>
              </a:spcBef>
              <a:buClr>
                <a:srgbClr val="C00000"/>
              </a:buClr>
              <a:buFont typeface="Wingdings"/>
              <a:buChar char=""/>
            </a:pPr>
            <a:endParaRPr sz="1600">
              <a:latin typeface="Arial MT"/>
              <a:cs typeface="Arial MT"/>
            </a:endParaRPr>
          </a:p>
          <a:p>
            <a:pPr marL="297815" indent="-285115">
              <a:lnSpc>
                <a:spcPct val="100000"/>
              </a:lnSpc>
              <a:buClr>
                <a:srgbClr val="C00000"/>
              </a:buClr>
              <a:buFont typeface="Wingdings"/>
              <a:buChar char=""/>
              <a:tabLst>
                <a:tab pos="297815" algn="l"/>
              </a:tabLst>
            </a:pPr>
            <a:r>
              <a:rPr sz="1600" dirty="0">
                <a:latin typeface="Arial MT"/>
                <a:cs typeface="Arial MT"/>
              </a:rPr>
              <a:t>At</a:t>
            </a:r>
            <a:r>
              <a:rPr sz="1600" spc="-10" dirty="0">
                <a:latin typeface="Arial MT"/>
                <a:cs typeface="Arial MT"/>
              </a:rPr>
              <a:t> </a:t>
            </a:r>
            <a:r>
              <a:rPr sz="1600" dirty="0">
                <a:latin typeface="Arial MT"/>
                <a:cs typeface="Arial MT"/>
              </a:rPr>
              <a:t>each</a:t>
            </a:r>
            <a:r>
              <a:rPr sz="1600" spc="-15" dirty="0">
                <a:latin typeface="Arial MT"/>
                <a:cs typeface="Arial MT"/>
              </a:rPr>
              <a:t> </a:t>
            </a:r>
            <a:r>
              <a:rPr sz="1600" spc="-10" dirty="0">
                <a:latin typeface="Arial MT"/>
                <a:cs typeface="Arial MT"/>
              </a:rPr>
              <a:t>corner, </a:t>
            </a:r>
            <a:r>
              <a:rPr sz="1600" dirty="0">
                <a:latin typeface="Arial MT"/>
                <a:cs typeface="Arial MT"/>
              </a:rPr>
              <a:t>we</a:t>
            </a:r>
            <a:r>
              <a:rPr sz="1600" spc="-15" dirty="0">
                <a:latin typeface="Arial MT"/>
                <a:cs typeface="Arial MT"/>
              </a:rPr>
              <a:t> </a:t>
            </a:r>
            <a:r>
              <a:rPr sz="1600" dirty="0">
                <a:latin typeface="Arial MT"/>
                <a:cs typeface="Arial MT"/>
              </a:rPr>
              <a:t>have</a:t>
            </a:r>
            <a:r>
              <a:rPr sz="1600" spc="-20" dirty="0">
                <a:latin typeface="Arial MT"/>
                <a:cs typeface="Arial MT"/>
              </a:rPr>
              <a:t> </a:t>
            </a:r>
            <a:r>
              <a:rPr sz="1600" dirty="0">
                <a:latin typeface="Arial MT"/>
                <a:cs typeface="Arial MT"/>
              </a:rPr>
              <a:t>1/8</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an</a:t>
            </a:r>
            <a:r>
              <a:rPr sz="1600" spc="-15"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(an</a:t>
            </a:r>
            <a:r>
              <a:rPr sz="1600" spc="-15" dirty="0">
                <a:latin typeface="Arial MT"/>
                <a:cs typeface="Arial MT"/>
              </a:rPr>
              <a:t> </a:t>
            </a:r>
            <a:r>
              <a:rPr sz="1600" spc="-10" dirty="0">
                <a:latin typeface="Arial MT"/>
                <a:cs typeface="Arial MT"/>
              </a:rPr>
              <a:t>octant).</a:t>
            </a:r>
            <a:endParaRPr sz="1600">
              <a:latin typeface="Arial MT"/>
              <a:cs typeface="Arial MT"/>
            </a:endParaRPr>
          </a:p>
          <a:p>
            <a:pPr>
              <a:lnSpc>
                <a:spcPct val="100000"/>
              </a:lnSpc>
              <a:spcBef>
                <a:spcPts val="30"/>
              </a:spcBef>
              <a:buClr>
                <a:srgbClr val="C00000"/>
              </a:buClr>
              <a:buFont typeface="Wingdings"/>
              <a:buChar char=""/>
            </a:pPr>
            <a:endParaRPr sz="1600">
              <a:latin typeface="Arial MT"/>
              <a:cs typeface="Arial MT"/>
            </a:endParaRPr>
          </a:p>
          <a:p>
            <a:pPr marL="297815" indent="-285115">
              <a:lnSpc>
                <a:spcPct val="100000"/>
              </a:lnSpc>
              <a:buClr>
                <a:srgbClr val="C00000"/>
              </a:buClr>
              <a:buFont typeface="Wingdings"/>
              <a:buChar char=""/>
              <a:tabLst>
                <a:tab pos="297815" algn="l"/>
              </a:tabLst>
            </a:pPr>
            <a:r>
              <a:rPr sz="1600" dirty="0">
                <a:latin typeface="Arial MT"/>
                <a:cs typeface="Arial MT"/>
              </a:rPr>
              <a:t>At</a:t>
            </a:r>
            <a:r>
              <a:rPr sz="1600" spc="-10" dirty="0">
                <a:latin typeface="Arial MT"/>
                <a:cs typeface="Arial MT"/>
              </a:rPr>
              <a:t> </a:t>
            </a:r>
            <a:r>
              <a:rPr sz="1600" dirty="0">
                <a:latin typeface="Arial MT"/>
                <a:cs typeface="Arial MT"/>
              </a:rPr>
              <a:t>the</a:t>
            </a:r>
            <a:r>
              <a:rPr sz="1600" spc="-15" dirty="0">
                <a:latin typeface="Arial MT"/>
                <a:cs typeface="Arial MT"/>
              </a:rPr>
              <a:t> </a:t>
            </a:r>
            <a:r>
              <a:rPr sz="1600" dirty="0">
                <a:latin typeface="Arial MT"/>
                <a:cs typeface="Arial MT"/>
              </a:rPr>
              <a:t>centre,</a:t>
            </a:r>
            <a:r>
              <a:rPr sz="1600" spc="-5" dirty="0">
                <a:latin typeface="Arial MT"/>
                <a:cs typeface="Arial MT"/>
              </a:rPr>
              <a:t> </a:t>
            </a:r>
            <a:r>
              <a:rPr sz="1600" dirty="0">
                <a:latin typeface="Arial MT"/>
                <a:cs typeface="Arial MT"/>
              </a:rPr>
              <a:t>we</a:t>
            </a:r>
            <a:r>
              <a:rPr sz="1600" spc="-15" dirty="0">
                <a:latin typeface="Arial MT"/>
                <a:cs typeface="Arial MT"/>
              </a:rPr>
              <a:t> </a:t>
            </a:r>
            <a:r>
              <a:rPr sz="1600" dirty="0">
                <a:latin typeface="Arial MT"/>
                <a:cs typeface="Arial MT"/>
              </a:rPr>
              <a:t>have</a:t>
            </a:r>
            <a:r>
              <a:rPr sz="1600" spc="-15" dirty="0">
                <a:latin typeface="Arial MT"/>
                <a:cs typeface="Arial MT"/>
              </a:rPr>
              <a:t> </a:t>
            </a:r>
            <a:r>
              <a:rPr sz="1600" dirty="0">
                <a:latin typeface="Arial MT"/>
                <a:cs typeface="Arial MT"/>
              </a:rPr>
              <a:t>one</a:t>
            </a:r>
            <a:r>
              <a:rPr sz="1600" spc="-15" dirty="0">
                <a:latin typeface="Arial MT"/>
                <a:cs typeface="Arial MT"/>
              </a:rPr>
              <a:t> </a:t>
            </a:r>
            <a:r>
              <a:rPr sz="1600" dirty="0">
                <a:latin typeface="Arial MT"/>
                <a:cs typeface="Arial MT"/>
              </a:rPr>
              <a:t>full</a:t>
            </a:r>
            <a:r>
              <a:rPr sz="1600" spc="-15" dirty="0">
                <a:latin typeface="Arial MT"/>
                <a:cs typeface="Arial MT"/>
              </a:rPr>
              <a:t> </a:t>
            </a:r>
            <a:r>
              <a:rPr sz="1600" spc="-10" dirty="0">
                <a:latin typeface="Arial MT"/>
                <a:cs typeface="Arial MT"/>
              </a:rPr>
              <a:t>atom.</a:t>
            </a:r>
            <a:endParaRPr sz="1600">
              <a:latin typeface="Arial MT"/>
              <a:cs typeface="Arial MT"/>
            </a:endParaRPr>
          </a:p>
          <a:p>
            <a:pPr marL="298450" marR="255270" indent="-285750">
              <a:lnSpc>
                <a:spcPct val="105000"/>
              </a:lnSpc>
              <a:spcBef>
                <a:spcPts val="1775"/>
              </a:spcBef>
              <a:buClr>
                <a:srgbClr val="C00000"/>
              </a:buClr>
              <a:buFont typeface="Wingdings"/>
              <a:buChar char=""/>
              <a:tabLst>
                <a:tab pos="298450" algn="l"/>
              </a:tabLst>
            </a:pPr>
            <a:r>
              <a:rPr sz="1600" dirty="0">
                <a:latin typeface="Arial MT"/>
                <a:cs typeface="Arial MT"/>
              </a:rPr>
              <a:t>Therefore,</a:t>
            </a:r>
            <a:r>
              <a:rPr sz="1600" spc="-15" dirty="0">
                <a:latin typeface="Arial MT"/>
                <a:cs typeface="Arial MT"/>
              </a:rPr>
              <a:t> </a:t>
            </a:r>
            <a:r>
              <a:rPr sz="1600" dirty="0">
                <a:latin typeface="Arial MT"/>
                <a:cs typeface="Arial MT"/>
              </a:rPr>
              <a:t>the</a:t>
            </a:r>
            <a:r>
              <a:rPr sz="1600" spc="-15" dirty="0">
                <a:latin typeface="Arial MT"/>
                <a:cs typeface="Arial MT"/>
              </a:rPr>
              <a:t> </a:t>
            </a:r>
            <a:r>
              <a:rPr sz="1600" dirty="0">
                <a:latin typeface="Arial MT"/>
                <a:cs typeface="Arial MT"/>
              </a:rPr>
              <a:t>total</a:t>
            </a:r>
            <a:r>
              <a:rPr sz="1600" spc="-20" dirty="0">
                <a:latin typeface="Arial MT"/>
                <a:cs typeface="Arial MT"/>
              </a:rPr>
              <a:t> </a:t>
            </a:r>
            <a:r>
              <a:rPr sz="1600" dirty="0">
                <a:latin typeface="Arial MT"/>
                <a:cs typeface="Arial MT"/>
              </a:rPr>
              <a:t>number</a:t>
            </a:r>
            <a:r>
              <a:rPr sz="1600" spc="-10"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BCC</a:t>
            </a:r>
            <a:r>
              <a:rPr sz="1600" spc="-20" dirty="0">
                <a:latin typeface="Arial MT"/>
                <a:cs typeface="Arial MT"/>
              </a:rPr>
              <a:t> unit </a:t>
            </a:r>
            <a:r>
              <a:rPr sz="1600" dirty="0">
                <a:latin typeface="Arial MT"/>
                <a:cs typeface="Arial MT"/>
              </a:rPr>
              <a:t>cell</a:t>
            </a:r>
            <a:r>
              <a:rPr sz="1600" spc="-10" dirty="0">
                <a:latin typeface="Arial MT"/>
                <a:cs typeface="Arial MT"/>
              </a:rPr>
              <a:t> </a:t>
            </a:r>
            <a:r>
              <a:rPr sz="1600" dirty="0">
                <a:latin typeface="Arial MT"/>
                <a:cs typeface="Arial MT"/>
              </a:rPr>
              <a:t>is</a:t>
            </a:r>
            <a:r>
              <a:rPr sz="1600" spc="-5" dirty="0">
                <a:latin typeface="Arial MT"/>
                <a:cs typeface="Arial MT"/>
              </a:rPr>
              <a:t> </a:t>
            </a:r>
            <a:r>
              <a:rPr sz="1600" dirty="0">
                <a:latin typeface="Arial MT"/>
                <a:cs typeface="Arial MT"/>
              </a:rPr>
              <a:t>(8</a:t>
            </a:r>
            <a:r>
              <a:rPr sz="1600" spc="-5" dirty="0">
                <a:latin typeface="Arial MT"/>
                <a:cs typeface="Arial MT"/>
              </a:rPr>
              <a:t> </a:t>
            </a:r>
            <a:r>
              <a:rPr sz="1600" dirty="0">
                <a:latin typeface="Arial MT"/>
                <a:cs typeface="Arial MT"/>
              </a:rPr>
              <a:t>x</a:t>
            </a:r>
            <a:r>
              <a:rPr sz="1600" spc="-5" dirty="0">
                <a:latin typeface="Arial MT"/>
                <a:cs typeface="Arial MT"/>
              </a:rPr>
              <a:t> </a:t>
            </a:r>
            <a:r>
              <a:rPr sz="1600" dirty="0">
                <a:latin typeface="Arial MT"/>
                <a:cs typeface="Arial MT"/>
              </a:rPr>
              <a:t>1/8)</a:t>
            </a:r>
            <a:r>
              <a:rPr sz="1600" spc="5" dirty="0">
                <a:latin typeface="Arial MT"/>
                <a:cs typeface="Arial MT"/>
              </a:rPr>
              <a:t> </a:t>
            </a:r>
            <a:r>
              <a:rPr sz="1600" dirty="0">
                <a:latin typeface="Arial MT"/>
                <a:cs typeface="Arial MT"/>
              </a:rPr>
              <a:t>+</a:t>
            </a:r>
            <a:r>
              <a:rPr sz="1600" spc="-5" dirty="0">
                <a:latin typeface="Arial MT"/>
                <a:cs typeface="Arial MT"/>
              </a:rPr>
              <a:t> </a:t>
            </a:r>
            <a:r>
              <a:rPr sz="1600" dirty="0">
                <a:latin typeface="Arial MT"/>
                <a:cs typeface="Arial MT"/>
              </a:rPr>
              <a:t>1</a:t>
            </a:r>
            <a:r>
              <a:rPr sz="1600" spc="-10" dirty="0">
                <a:latin typeface="Arial MT"/>
                <a:cs typeface="Arial MT"/>
              </a:rPr>
              <a:t> </a:t>
            </a:r>
            <a:r>
              <a:rPr sz="1600" dirty="0">
                <a:latin typeface="Arial MT"/>
                <a:cs typeface="Arial MT"/>
              </a:rPr>
              <a:t>= </a:t>
            </a:r>
            <a:r>
              <a:rPr sz="1600" spc="-25" dirty="0">
                <a:latin typeface="Arial MT"/>
                <a:cs typeface="Arial MT"/>
              </a:rPr>
              <a:t>2.</a:t>
            </a:r>
            <a:endParaRPr sz="1600">
              <a:latin typeface="Arial MT"/>
              <a:cs typeface="Arial MT"/>
            </a:endParaRPr>
          </a:p>
        </p:txBody>
      </p:sp>
      <p:sp>
        <p:nvSpPr>
          <p:cNvPr id="7" name="object 7"/>
          <p:cNvSpPr/>
          <p:nvPr/>
        </p:nvSpPr>
        <p:spPr>
          <a:xfrm>
            <a:off x="6699640" y="6140926"/>
            <a:ext cx="106680" cy="0"/>
          </a:xfrm>
          <a:custGeom>
            <a:avLst/>
            <a:gdLst/>
            <a:ahLst/>
            <a:cxnLst/>
            <a:rect l="l" t="t" r="r" b="b"/>
            <a:pathLst>
              <a:path w="106679">
                <a:moveTo>
                  <a:pt x="0" y="0"/>
                </a:moveTo>
                <a:lnTo>
                  <a:pt x="106654" y="0"/>
                </a:lnTo>
              </a:path>
            </a:pathLst>
          </a:custGeom>
          <a:ln w="7361">
            <a:solidFill>
              <a:srgbClr val="000000"/>
            </a:solidFill>
          </a:ln>
        </p:spPr>
        <p:txBody>
          <a:bodyPr wrap="square" lIns="0" tIns="0" rIns="0" bIns="0" rtlCol="0"/>
          <a:lstStyle/>
          <a:p>
            <a:endParaRPr/>
          </a:p>
        </p:txBody>
      </p:sp>
      <p:sp>
        <p:nvSpPr>
          <p:cNvPr id="8" name="object 8"/>
          <p:cNvSpPr/>
          <p:nvPr/>
        </p:nvSpPr>
        <p:spPr>
          <a:xfrm>
            <a:off x="6963531" y="6140926"/>
            <a:ext cx="95885" cy="0"/>
          </a:xfrm>
          <a:custGeom>
            <a:avLst/>
            <a:gdLst/>
            <a:ahLst/>
            <a:cxnLst/>
            <a:rect l="l" t="t" r="r" b="b"/>
            <a:pathLst>
              <a:path w="95884">
                <a:moveTo>
                  <a:pt x="0" y="0"/>
                </a:moveTo>
                <a:lnTo>
                  <a:pt x="95627" y="0"/>
                </a:lnTo>
              </a:path>
            </a:pathLst>
          </a:custGeom>
          <a:ln w="7361">
            <a:solidFill>
              <a:srgbClr val="000000"/>
            </a:solidFill>
          </a:ln>
        </p:spPr>
        <p:txBody>
          <a:bodyPr wrap="square" lIns="0" tIns="0" rIns="0" bIns="0" rtlCol="0"/>
          <a:lstStyle/>
          <a:p>
            <a:endParaRPr/>
          </a:p>
        </p:txBody>
      </p:sp>
      <p:sp>
        <p:nvSpPr>
          <p:cNvPr id="9" name="object 9"/>
          <p:cNvSpPr txBox="1"/>
          <p:nvPr/>
        </p:nvSpPr>
        <p:spPr>
          <a:xfrm>
            <a:off x="6112255" y="6113489"/>
            <a:ext cx="226060" cy="149225"/>
          </a:xfrm>
          <a:prstGeom prst="rect">
            <a:avLst/>
          </a:prstGeom>
        </p:spPr>
        <p:txBody>
          <a:bodyPr vert="horz" wrap="square" lIns="0" tIns="13970" rIns="0" bIns="0" rtlCol="0">
            <a:spAutoFit/>
          </a:bodyPr>
          <a:lstStyle/>
          <a:p>
            <a:pPr marL="12700">
              <a:lnSpc>
                <a:spcPct val="100000"/>
              </a:lnSpc>
              <a:spcBef>
                <a:spcPts val="110"/>
              </a:spcBef>
            </a:pPr>
            <a:r>
              <a:rPr sz="800" i="1" spc="-25" dirty="0">
                <a:latin typeface="Times New Roman"/>
                <a:cs typeface="Times New Roman"/>
              </a:rPr>
              <a:t>BCC</a:t>
            </a:r>
            <a:endParaRPr sz="800">
              <a:latin typeface="Times New Roman"/>
              <a:cs typeface="Times New Roman"/>
            </a:endParaRPr>
          </a:p>
        </p:txBody>
      </p:sp>
      <p:sp>
        <p:nvSpPr>
          <p:cNvPr id="10" name="object 10"/>
          <p:cNvSpPr txBox="1"/>
          <p:nvPr/>
        </p:nvSpPr>
        <p:spPr>
          <a:xfrm>
            <a:off x="6698893" y="6133759"/>
            <a:ext cx="369570" cy="238125"/>
          </a:xfrm>
          <a:prstGeom prst="rect">
            <a:avLst/>
          </a:prstGeom>
        </p:spPr>
        <p:txBody>
          <a:bodyPr vert="horz" wrap="square" lIns="0" tIns="11430" rIns="0" bIns="0" rtlCol="0">
            <a:spAutoFit/>
          </a:bodyPr>
          <a:lstStyle/>
          <a:p>
            <a:pPr marL="12700">
              <a:lnSpc>
                <a:spcPct val="100000"/>
              </a:lnSpc>
              <a:spcBef>
                <a:spcPts val="90"/>
              </a:spcBef>
              <a:tabLst>
                <a:tab pos="267970" algn="l"/>
              </a:tabLst>
            </a:pPr>
            <a:r>
              <a:rPr sz="1400" spc="-50" dirty="0">
                <a:latin typeface="Times New Roman"/>
                <a:cs typeface="Times New Roman"/>
              </a:rPr>
              <a:t>2</a:t>
            </a:r>
            <a:r>
              <a:rPr sz="1400" dirty="0">
                <a:latin typeface="Times New Roman"/>
                <a:cs typeface="Times New Roman"/>
              </a:rPr>
              <a:t>	</a:t>
            </a:r>
            <a:r>
              <a:rPr sz="1400" spc="-50" dirty="0">
                <a:latin typeface="Times New Roman"/>
                <a:cs typeface="Times New Roman"/>
              </a:rPr>
              <a:t>8</a:t>
            </a:r>
            <a:endParaRPr sz="1400">
              <a:latin typeface="Times New Roman"/>
              <a:cs typeface="Times New Roman"/>
            </a:endParaRPr>
          </a:p>
        </p:txBody>
      </p:sp>
      <p:sp>
        <p:nvSpPr>
          <p:cNvPr id="11" name="object 11"/>
          <p:cNvSpPr txBox="1"/>
          <p:nvPr/>
        </p:nvSpPr>
        <p:spPr>
          <a:xfrm>
            <a:off x="5954439" y="5995597"/>
            <a:ext cx="2493645" cy="238125"/>
          </a:xfrm>
          <a:prstGeom prst="rect">
            <a:avLst/>
          </a:prstGeom>
        </p:spPr>
        <p:txBody>
          <a:bodyPr vert="horz" wrap="square" lIns="0" tIns="11430" rIns="0" bIns="0" rtlCol="0">
            <a:spAutoFit/>
          </a:bodyPr>
          <a:lstStyle/>
          <a:p>
            <a:pPr marL="38100">
              <a:lnSpc>
                <a:spcPct val="100000"/>
              </a:lnSpc>
              <a:spcBef>
                <a:spcPts val="90"/>
              </a:spcBef>
              <a:tabLst>
                <a:tab pos="419100" algn="l"/>
              </a:tabLst>
            </a:pPr>
            <a:r>
              <a:rPr sz="1400" i="1" spc="-50" dirty="0">
                <a:latin typeface="Times New Roman"/>
                <a:cs typeface="Times New Roman"/>
              </a:rPr>
              <a:t>N</a:t>
            </a:r>
            <a:r>
              <a:rPr sz="1400" i="1" dirty="0">
                <a:latin typeface="Times New Roman"/>
                <a:cs typeface="Times New Roman"/>
              </a:rPr>
              <a:t>	</a:t>
            </a:r>
            <a:r>
              <a:rPr sz="1400" dirty="0">
                <a:latin typeface="Symbol"/>
                <a:cs typeface="Symbol"/>
              </a:rPr>
              <a:t></a:t>
            </a:r>
            <a:r>
              <a:rPr sz="1400" dirty="0">
                <a:latin typeface="Times New Roman"/>
                <a:cs typeface="Times New Roman"/>
              </a:rPr>
              <a:t>1</a:t>
            </a:r>
            <a:r>
              <a:rPr sz="1400" dirty="0">
                <a:latin typeface="Symbol"/>
                <a:cs typeface="Symbol"/>
              </a:rPr>
              <a:t></a:t>
            </a:r>
            <a:r>
              <a:rPr sz="1400" spc="-15" dirty="0">
                <a:latin typeface="Times New Roman"/>
                <a:cs typeface="Times New Roman"/>
              </a:rPr>
              <a:t> </a:t>
            </a:r>
            <a:r>
              <a:rPr sz="2100" baseline="35714" dirty="0">
                <a:latin typeface="Times New Roman"/>
                <a:cs typeface="Times New Roman"/>
              </a:rPr>
              <a:t>0</a:t>
            </a:r>
            <a:r>
              <a:rPr sz="2100" spc="-44" baseline="35714" dirty="0">
                <a:latin typeface="Times New Roman"/>
                <a:cs typeface="Times New Roman"/>
              </a:rPr>
              <a:t> </a:t>
            </a:r>
            <a:r>
              <a:rPr sz="1400" dirty="0">
                <a:latin typeface="Symbol"/>
                <a:cs typeface="Symbol"/>
              </a:rPr>
              <a:t></a:t>
            </a:r>
            <a:r>
              <a:rPr sz="1400" spc="-70" dirty="0">
                <a:latin typeface="Times New Roman"/>
                <a:cs typeface="Times New Roman"/>
              </a:rPr>
              <a:t> </a:t>
            </a:r>
            <a:r>
              <a:rPr sz="2100" spc="-15" baseline="35714" dirty="0">
                <a:latin typeface="Times New Roman"/>
                <a:cs typeface="Times New Roman"/>
              </a:rPr>
              <a:t>8</a:t>
            </a:r>
            <a:r>
              <a:rPr sz="2100" spc="-97" baseline="35714" dirty="0">
                <a:latin typeface="Times New Roman"/>
                <a:cs typeface="Times New Roman"/>
              </a:rPr>
              <a:t> </a:t>
            </a:r>
            <a:r>
              <a:rPr sz="1400" dirty="0">
                <a:latin typeface="Symbol"/>
                <a:cs typeface="Symbol"/>
              </a:rPr>
              <a:t></a:t>
            </a:r>
            <a:r>
              <a:rPr sz="1400" spc="-150" dirty="0">
                <a:latin typeface="Times New Roman"/>
                <a:cs typeface="Times New Roman"/>
              </a:rPr>
              <a:t> </a:t>
            </a:r>
            <a:r>
              <a:rPr sz="1400" spc="-10" dirty="0">
                <a:latin typeface="Times New Roman"/>
                <a:cs typeface="Times New Roman"/>
              </a:rPr>
              <a:t>2</a:t>
            </a:r>
            <a:r>
              <a:rPr sz="1400" spc="-165" dirty="0">
                <a:latin typeface="Times New Roman"/>
                <a:cs typeface="Times New Roman"/>
              </a:rPr>
              <a:t> </a:t>
            </a:r>
            <a:r>
              <a:rPr sz="1400" i="1" spc="-20" dirty="0">
                <a:latin typeface="Times New Roman"/>
                <a:cs typeface="Times New Roman"/>
              </a:rPr>
              <a:t>atoms</a:t>
            </a:r>
            <a:r>
              <a:rPr sz="1400" i="1" spc="-100" dirty="0">
                <a:latin typeface="Times New Roman"/>
                <a:cs typeface="Times New Roman"/>
              </a:rPr>
              <a:t> </a:t>
            </a:r>
            <a:r>
              <a:rPr sz="1400" spc="-10" dirty="0">
                <a:latin typeface="Times New Roman"/>
                <a:cs typeface="Times New Roman"/>
              </a:rPr>
              <a:t>/</a:t>
            </a:r>
            <a:r>
              <a:rPr sz="1400" spc="-140" dirty="0">
                <a:latin typeface="Times New Roman"/>
                <a:cs typeface="Times New Roman"/>
              </a:rPr>
              <a:t> </a:t>
            </a:r>
            <a:r>
              <a:rPr sz="1400" i="1" spc="-10" dirty="0">
                <a:latin typeface="Times New Roman"/>
                <a:cs typeface="Times New Roman"/>
              </a:rPr>
              <a:t>unit</a:t>
            </a:r>
            <a:r>
              <a:rPr sz="1400" i="1" spc="-85" dirty="0">
                <a:latin typeface="Times New Roman"/>
                <a:cs typeface="Times New Roman"/>
              </a:rPr>
              <a:t> </a:t>
            </a:r>
            <a:r>
              <a:rPr sz="1400" i="1" spc="-20" dirty="0">
                <a:latin typeface="Times New Roman"/>
                <a:cs typeface="Times New Roman"/>
              </a:rPr>
              <a:t>cell</a:t>
            </a:r>
            <a:endParaRPr sz="1400">
              <a:latin typeface="Times New Roman"/>
              <a:cs typeface="Times New Roman"/>
            </a:endParaRPr>
          </a:p>
        </p:txBody>
      </p:sp>
      <p:pic>
        <p:nvPicPr>
          <p:cNvPr id="12" name="object 12"/>
          <p:cNvPicPr/>
          <p:nvPr/>
        </p:nvPicPr>
        <p:blipFill>
          <a:blip r:embed="rId3" cstate="print"/>
          <a:stretch>
            <a:fillRect/>
          </a:stretch>
        </p:blipFill>
        <p:spPr>
          <a:xfrm>
            <a:off x="5889764" y="3365564"/>
            <a:ext cx="2659517" cy="229664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endParaRPr lang="en-US" sz="4000" dirty="0"/>
          </a:p>
        </p:txBody>
      </p:sp>
      <p:sp>
        <p:nvSpPr>
          <p:cNvPr id="2" name="object 4">
            <a:extLst>
              <a:ext uri="{FF2B5EF4-FFF2-40B4-BE49-F238E27FC236}">
                <a16:creationId xmlns:a16="http://schemas.microsoft.com/office/drawing/2014/main" id="{E46720B4-0C83-A406-C14D-9300F9603B63}"/>
              </a:ext>
            </a:extLst>
          </p:cNvPr>
          <p:cNvSpPr txBox="1"/>
          <p:nvPr/>
        </p:nvSpPr>
        <p:spPr>
          <a:xfrm>
            <a:off x="1676400" y="3048952"/>
            <a:ext cx="6170295" cy="760095"/>
          </a:xfrm>
          <a:prstGeom prst="rect">
            <a:avLst/>
          </a:prstGeom>
        </p:spPr>
        <p:txBody>
          <a:bodyPr vert="horz" wrap="square" lIns="0" tIns="9525" rIns="0" bIns="0" rtlCol="0">
            <a:spAutoFit/>
          </a:bodyPr>
          <a:lstStyle/>
          <a:p>
            <a:pPr marL="518795" marR="5080" indent="-506730" algn="ctr">
              <a:lnSpc>
                <a:spcPct val="100800"/>
              </a:lnSpc>
              <a:spcBef>
                <a:spcPts val="75"/>
              </a:spcBef>
              <a:tabLst>
                <a:tab pos="1405255" algn="l"/>
                <a:tab pos="1852930" algn="l"/>
                <a:tab pos="2176780" algn="l"/>
                <a:tab pos="2489835" algn="l"/>
                <a:tab pos="3994150" algn="l"/>
              </a:tabLst>
            </a:pPr>
            <a:r>
              <a:rPr lang="en-US" sz="2400" b="1" spc="280" dirty="0">
                <a:latin typeface="Arial"/>
                <a:cs typeface="Arial"/>
              </a:rPr>
              <a:t>CHAPTER	3		– </a:t>
            </a:r>
          </a:p>
          <a:p>
            <a:pPr marL="518795" marR="5080" indent="-506730" algn="ctr">
              <a:lnSpc>
                <a:spcPct val="100800"/>
              </a:lnSpc>
              <a:spcBef>
                <a:spcPts val="75"/>
              </a:spcBef>
              <a:tabLst>
                <a:tab pos="1405255" algn="l"/>
                <a:tab pos="1852930" algn="l"/>
                <a:tab pos="2176780" algn="l"/>
                <a:tab pos="2489835" algn="l"/>
                <a:tab pos="3994150" algn="l"/>
              </a:tabLst>
            </a:pPr>
            <a:r>
              <a:rPr lang="en-US" sz="2400" b="1" spc="280" dirty="0">
                <a:latin typeface="Arial"/>
                <a:cs typeface="Arial"/>
              </a:rPr>
              <a:t>STRUCTURES OF METALS </a:t>
            </a:r>
          </a:p>
        </p:txBody>
      </p:sp>
    </p:spTree>
    <p:extLst>
      <p:ext uri="{BB962C8B-B14F-4D97-AF65-F5344CB8AC3E}">
        <p14:creationId xmlns:p14="http://schemas.microsoft.com/office/powerpoint/2010/main" val="2393833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pic>
        <p:nvPicPr>
          <p:cNvPr id="4" name="object 4"/>
          <p:cNvPicPr/>
          <p:nvPr/>
        </p:nvPicPr>
        <p:blipFill>
          <a:blip r:embed="rId3" cstate="print"/>
          <a:stretch>
            <a:fillRect/>
          </a:stretch>
        </p:blipFill>
        <p:spPr>
          <a:xfrm>
            <a:off x="954084" y="2956350"/>
            <a:ext cx="4105747" cy="3345321"/>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6" name="object 6"/>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7" name="object 7"/>
          <p:cNvSpPr txBox="1"/>
          <p:nvPr/>
        </p:nvSpPr>
        <p:spPr>
          <a:xfrm>
            <a:off x="525632" y="1429003"/>
            <a:ext cx="4809490" cy="128524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59" dirty="0">
                <a:latin typeface="Arial"/>
                <a:cs typeface="Arial"/>
              </a:rPr>
              <a:t> </a:t>
            </a:r>
            <a:r>
              <a:rPr sz="1800" b="1" spc="-30" dirty="0">
                <a:latin typeface="Arial"/>
                <a:cs typeface="Arial"/>
              </a:rPr>
              <a:t>BODY-</a:t>
            </a:r>
            <a:r>
              <a:rPr sz="1800" b="1" dirty="0">
                <a:latin typeface="Arial"/>
                <a:cs typeface="Arial"/>
              </a:rPr>
              <a:t>CENTRED</a:t>
            </a:r>
            <a:r>
              <a:rPr sz="1800" b="1" spc="-20" dirty="0">
                <a:latin typeface="Arial"/>
                <a:cs typeface="Arial"/>
              </a:rPr>
              <a:t> </a:t>
            </a:r>
            <a:r>
              <a:rPr sz="1800" b="1" dirty="0">
                <a:latin typeface="Arial"/>
                <a:cs typeface="Arial"/>
              </a:rPr>
              <a:t>CUBIC</a:t>
            </a:r>
            <a:r>
              <a:rPr sz="1800" b="1" spc="-20" dirty="0">
                <a:latin typeface="Arial"/>
                <a:cs typeface="Arial"/>
              </a:rPr>
              <a:t> </a:t>
            </a:r>
            <a:r>
              <a:rPr sz="1800" b="1" spc="-10" dirty="0">
                <a:latin typeface="Arial"/>
                <a:cs typeface="Arial"/>
              </a:rPr>
              <a:t>(BCC)</a:t>
            </a:r>
            <a:endParaRPr sz="1800">
              <a:latin typeface="Arial"/>
              <a:cs typeface="Arial"/>
            </a:endParaRPr>
          </a:p>
          <a:p>
            <a:pPr>
              <a:lnSpc>
                <a:spcPct val="100000"/>
              </a:lnSpc>
              <a:spcBef>
                <a:spcPts val="55"/>
              </a:spcBef>
            </a:pPr>
            <a:endParaRPr sz="1800">
              <a:latin typeface="Arial"/>
              <a:cs typeface="Arial"/>
            </a:endParaRPr>
          </a:p>
          <a:p>
            <a:pPr marL="298450" marR="5080" indent="-285750">
              <a:lnSpc>
                <a:spcPts val="1900"/>
              </a:lnSpc>
              <a:buClr>
                <a:srgbClr val="C00000"/>
              </a:buClr>
              <a:buFont typeface="Wingdings"/>
              <a:buChar char=""/>
              <a:tabLst>
                <a:tab pos="298450" algn="l"/>
              </a:tabLst>
            </a:pPr>
            <a:r>
              <a:rPr sz="1600" dirty="0">
                <a:latin typeface="Arial MT"/>
                <a:cs typeface="Arial MT"/>
              </a:rPr>
              <a:t>Center</a:t>
            </a:r>
            <a:r>
              <a:rPr sz="1600" spc="-20" dirty="0">
                <a:latin typeface="Arial MT"/>
                <a:cs typeface="Arial MT"/>
              </a:rPr>
              <a:t> </a:t>
            </a:r>
            <a:r>
              <a:rPr sz="1600" dirty="0">
                <a:latin typeface="Arial MT"/>
                <a:cs typeface="Arial MT"/>
              </a:rPr>
              <a:t>and</a:t>
            </a:r>
            <a:r>
              <a:rPr sz="1600" spc="-25" dirty="0">
                <a:latin typeface="Arial MT"/>
                <a:cs typeface="Arial MT"/>
              </a:rPr>
              <a:t> </a:t>
            </a:r>
            <a:r>
              <a:rPr sz="1600" dirty="0">
                <a:latin typeface="Arial MT"/>
                <a:cs typeface="Arial MT"/>
              </a:rPr>
              <a:t>corner</a:t>
            </a:r>
            <a:r>
              <a:rPr sz="1600" spc="-15"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touch</a:t>
            </a:r>
            <a:r>
              <a:rPr sz="1600" spc="-25" dirty="0">
                <a:latin typeface="Arial MT"/>
                <a:cs typeface="Arial MT"/>
              </a:rPr>
              <a:t> </a:t>
            </a:r>
            <a:r>
              <a:rPr sz="1600" dirty="0">
                <a:latin typeface="Arial MT"/>
                <a:cs typeface="Arial MT"/>
              </a:rPr>
              <a:t>one</a:t>
            </a:r>
            <a:r>
              <a:rPr sz="1600" spc="-25" dirty="0">
                <a:latin typeface="Arial MT"/>
                <a:cs typeface="Arial MT"/>
              </a:rPr>
              <a:t> </a:t>
            </a:r>
            <a:r>
              <a:rPr sz="1600" dirty="0">
                <a:latin typeface="Arial MT"/>
                <a:cs typeface="Arial MT"/>
              </a:rPr>
              <a:t>another</a:t>
            </a:r>
            <a:r>
              <a:rPr sz="1600" spc="-15" dirty="0">
                <a:latin typeface="Arial MT"/>
                <a:cs typeface="Arial MT"/>
              </a:rPr>
              <a:t> </a:t>
            </a:r>
            <a:r>
              <a:rPr sz="1600" spc="-10" dirty="0">
                <a:latin typeface="Arial MT"/>
                <a:cs typeface="Arial MT"/>
              </a:rPr>
              <a:t>along </a:t>
            </a:r>
            <a:r>
              <a:rPr sz="1600" dirty="0">
                <a:latin typeface="Arial MT"/>
                <a:cs typeface="Arial MT"/>
              </a:rPr>
              <a:t>cube</a:t>
            </a:r>
            <a:r>
              <a:rPr sz="1600" spc="-20" dirty="0">
                <a:latin typeface="Arial MT"/>
                <a:cs typeface="Arial MT"/>
              </a:rPr>
              <a:t> </a:t>
            </a:r>
            <a:r>
              <a:rPr sz="1600" dirty="0">
                <a:latin typeface="Arial MT"/>
                <a:cs typeface="Arial MT"/>
              </a:rPr>
              <a:t>diagonals,</a:t>
            </a:r>
            <a:r>
              <a:rPr sz="1600" spc="-10"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0" dirty="0">
                <a:latin typeface="Arial MT"/>
                <a:cs typeface="Arial MT"/>
              </a:rPr>
              <a:t> </a:t>
            </a:r>
            <a:r>
              <a:rPr sz="1600" dirty="0">
                <a:latin typeface="Arial MT"/>
                <a:cs typeface="Arial MT"/>
              </a:rPr>
              <a:t>length</a:t>
            </a:r>
            <a:r>
              <a:rPr sz="1600" spc="-2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and</a:t>
            </a:r>
            <a:r>
              <a:rPr sz="1600" spc="-15" dirty="0">
                <a:latin typeface="Arial MT"/>
                <a:cs typeface="Arial MT"/>
              </a:rPr>
              <a:t> </a:t>
            </a:r>
            <a:r>
              <a:rPr sz="1600" spc="-10" dirty="0">
                <a:latin typeface="Arial MT"/>
                <a:cs typeface="Arial MT"/>
              </a:rPr>
              <a:t>atomic </a:t>
            </a:r>
            <a:r>
              <a:rPr sz="1600" dirty="0">
                <a:latin typeface="Arial MT"/>
                <a:cs typeface="Arial MT"/>
              </a:rPr>
              <a:t>radius</a:t>
            </a:r>
            <a:r>
              <a:rPr sz="1600" spc="-15" dirty="0">
                <a:latin typeface="Arial MT"/>
                <a:cs typeface="Arial MT"/>
              </a:rPr>
              <a:t> </a:t>
            </a:r>
            <a:r>
              <a:rPr sz="1600" dirty="0">
                <a:latin typeface="Arial MT"/>
                <a:cs typeface="Arial MT"/>
              </a:rPr>
              <a:t>R</a:t>
            </a:r>
            <a:r>
              <a:rPr sz="1600" spc="-15" dirty="0">
                <a:latin typeface="Arial MT"/>
                <a:cs typeface="Arial MT"/>
              </a:rPr>
              <a:t> </a:t>
            </a:r>
            <a:r>
              <a:rPr sz="1600" dirty="0">
                <a:latin typeface="Arial MT"/>
                <a:cs typeface="Arial MT"/>
              </a:rPr>
              <a:t>are</a:t>
            </a:r>
            <a:r>
              <a:rPr sz="1600" spc="-20" dirty="0">
                <a:latin typeface="Arial MT"/>
                <a:cs typeface="Arial MT"/>
              </a:rPr>
              <a:t> </a:t>
            </a:r>
            <a:r>
              <a:rPr sz="1600" dirty="0">
                <a:latin typeface="Arial MT"/>
                <a:cs typeface="Arial MT"/>
              </a:rPr>
              <a:t>related</a:t>
            </a:r>
            <a:r>
              <a:rPr sz="1600" spc="-15" dirty="0">
                <a:latin typeface="Arial MT"/>
                <a:cs typeface="Arial MT"/>
              </a:rPr>
              <a:t> </a:t>
            </a:r>
            <a:r>
              <a:rPr sz="1600" spc="-10" dirty="0">
                <a:latin typeface="Arial MT"/>
                <a:cs typeface="Arial MT"/>
              </a:rPr>
              <a:t>through:</a:t>
            </a:r>
            <a:endParaRPr sz="1600">
              <a:latin typeface="Arial MT"/>
              <a:cs typeface="Arial MT"/>
            </a:endParaRPr>
          </a:p>
        </p:txBody>
      </p:sp>
      <p:grpSp>
        <p:nvGrpSpPr>
          <p:cNvPr id="8" name="object 8"/>
          <p:cNvGrpSpPr/>
          <p:nvPr/>
        </p:nvGrpSpPr>
        <p:grpSpPr>
          <a:xfrm>
            <a:off x="6533822" y="3110360"/>
            <a:ext cx="271780" cy="240029"/>
            <a:chOff x="6533822" y="3110360"/>
            <a:chExt cx="271780" cy="240029"/>
          </a:xfrm>
        </p:grpSpPr>
        <p:sp>
          <p:nvSpPr>
            <p:cNvPr id="9" name="object 9"/>
            <p:cNvSpPr/>
            <p:nvPr/>
          </p:nvSpPr>
          <p:spPr>
            <a:xfrm>
              <a:off x="6538541" y="3260240"/>
              <a:ext cx="29209" cy="17145"/>
            </a:xfrm>
            <a:custGeom>
              <a:avLst/>
              <a:gdLst/>
              <a:ahLst/>
              <a:cxnLst/>
              <a:rect l="l" t="t" r="r" b="b"/>
              <a:pathLst>
                <a:path w="29209" h="17145">
                  <a:moveTo>
                    <a:pt x="0" y="16517"/>
                  </a:moveTo>
                  <a:lnTo>
                    <a:pt x="28905" y="0"/>
                  </a:lnTo>
                </a:path>
              </a:pathLst>
            </a:custGeom>
            <a:ln w="9437">
              <a:solidFill>
                <a:srgbClr val="000000"/>
              </a:solidFill>
            </a:ln>
          </p:spPr>
          <p:txBody>
            <a:bodyPr wrap="square" lIns="0" tIns="0" rIns="0" bIns="0" rtlCol="0"/>
            <a:lstStyle/>
            <a:p>
              <a:endParaRPr/>
            </a:p>
          </p:txBody>
        </p:sp>
        <p:sp>
          <p:nvSpPr>
            <p:cNvPr id="10" name="object 10"/>
            <p:cNvSpPr/>
            <p:nvPr/>
          </p:nvSpPr>
          <p:spPr>
            <a:xfrm>
              <a:off x="6567447" y="3264959"/>
              <a:ext cx="41910" cy="75565"/>
            </a:xfrm>
            <a:custGeom>
              <a:avLst/>
              <a:gdLst/>
              <a:ahLst/>
              <a:cxnLst/>
              <a:rect l="l" t="t" r="r" b="b"/>
              <a:pathLst>
                <a:path w="41909" h="75564">
                  <a:moveTo>
                    <a:pt x="0" y="0"/>
                  </a:moveTo>
                  <a:lnTo>
                    <a:pt x="41892" y="75517"/>
                  </a:lnTo>
                </a:path>
              </a:pathLst>
            </a:custGeom>
            <a:ln w="18874">
              <a:solidFill>
                <a:srgbClr val="000000"/>
              </a:solidFill>
            </a:ln>
          </p:spPr>
          <p:txBody>
            <a:bodyPr wrap="square" lIns="0" tIns="0" rIns="0" bIns="0" rtlCol="0"/>
            <a:lstStyle/>
            <a:p>
              <a:endParaRPr/>
            </a:p>
          </p:txBody>
        </p:sp>
        <p:sp>
          <p:nvSpPr>
            <p:cNvPr id="11" name="object 11"/>
            <p:cNvSpPr/>
            <p:nvPr/>
          </p:nvSpPr>
          <p:spPr>
            <a:xfrm>
              <a:off x="6614058" y="3115079"/>
              <a:ext cx="191770" cy="225425"/>
            </a:xfrm>
            <a:custGeom>
              <a:avLst/>
              <a:gdLst/>
              <a:ahLst/>
              <a:cxnLst/>
              <a:rect l="l" t="t" r="r" b="b"/>
              <a:pathLst>
                <a:path w="191770" h="225425">
                  <a:moveTo>
                    <a:pt x="0" y="225396"/>
                  </a:moveTo>
                  <a:lnTo>
                    <a:pt x="55468" y="0"/>
                  </a:lnTo>
                </a:path>
                <a:path w="191770" h="225425">
                  <a:moveTo>
                    <a:pt x="55468" y="0"/>
                  </a:moveTo>
                  <a:lnTo>
                    <a:pt x="191174" y="0"/>
                  </a:lnTo>
                </a:path>
              </a:pathLst>
            </a:custGeom>
            <a:ln w="9437">
              <a:solidFill>
                <a:srgbClr val="000000"/>
              </a:solidFill>
            </a:ln>
          </p:spPr>
          <p:txBody>
            <a:bodyPr wrap="square" lIns="0" tIns="0" rIns="0" bIns="0" rtlCol="0"/>
            <a:lstStyle/>
            <a:p>
              <a:endParaRPr/>
            </a:p>
          </p:txBody>
        </p:sp>
      </p:grpSp>
      <p:grpSp>
        <p:nvGrpSpPr>
          <p:cNvPr id="12" name="object 12"/>
          <p:cNvGrpSpPr/>
          <p:nvPr/>
        </p:nvGrpSpPr>
        <p:grpSpPr>
          <a:xfrm>
            <a:off x="6591044" y="4579554"/>
            <a:ext cx="273685" cy="259079"/>
            <a:chOff x="6591044" y="4579554"/>
            <a:chExt cx="273685" cy="259079"/>
          </a:xfrm>
        </p:grpSpPr>
        <p:sp>
          <p:nvSpPr>
            <p:cNvPr id="13" name="object 13"/>
            <p:cNvSpPr/>
            <p:nvPr/>
          </p:nvSpPr>
          <p:spPr>
            <a:xfrm>
              <a:off x="6596064" y="4741497"/>
              <a:ext cx="31115" cy="17780"/>
            </a:xfrm>
            <a:custGeom>
              <a:avLst/>
              <a:gdLst/>
              <a:ahLst/>
              <a:cxnLst/>
              <a:rect l="l" t="t" r="r" b="b"/>
              <a:pathLst>
                <a:path w="31115" h="17779">
                  <a:moveTo>
                    <a:pt x="0" y="17572"/>
                  </a:moveTo>
                  <a:lnTo>
                    <a:pt x="30765" y="0"/>
                  </a:lnTo>
                </a:path>
              </a:pathLst>
            </a:custGeom>
            <a:ln w="10040">
              <a:solidFill>
                <a:srgbClr val="000000"/>
              </a:solidFill>
            </a:ln>
          </p:spPr>
          <p:txBody>
            <a:bodyPr wrap="square" lIns="0" tIns="0" rIns="0" bIns="0" rtlCol="0"/>
            <a:lstStyle/>
            <a:p>
              <a:endParaRPr/>
            </a:p>
          </p:txBody>
        </p:sp>
        <p:sp>
          <p:nvSpPr>
            <p:cNvPr id="14" name="object 14"/>
            <p:cNvSpPr/>
            <p:nvPr/>
          </p:nvSpPr>
          <p:spPr>
            <a:xfrm>
              <a:off x="6626830" y="4746518"/>
              <a:ext cx="45085" cy="81915"/>
            </a:xfrm>
            <a:custGeom>
              <a:avLst/>
              <a:gdLst/>
              <a:ahLst/>
              <a:cxnLst/>
              <a:rect l="l" t="t" r="r" b="b"/>
              <a:pathLst>
                <a:path w="45084" h="81914">
                  <a:moveTo>
                    <a:pt x="0" y="0"/>
                  </a:moveTo>
                  <a:lnTo>
                    <a:pt x="44545" y="81594"/>
                  </a:lnTo>
                </a:path>
              </a:pathLst>
            </a:custGeom>
            <a:ln w="20078">
              <a:solidFill>
                <a:srgbClr val="000000"/>
              </a:solidFill>
            </a:ln>
          </p:spPr>
          <p:txBody>
            <a:bodyPr wrap="square" lIns="0" tIns="0" rIns="0" bIns="0" rtlCol="0"/>
            <a:lstStyle/>
            <a:p>
              <a:endParaRPr/>
            </a:p>
          </p:txBody>
        </p:sp>
        <p:sp>
          <p:nvSpPr>
            <p:cNvPr id="15" name="object 15"/>
            <p:cNvSpPr/>
            <p:nvPr/>
          </p:nvSpPr>
          <p:spPr>
            <a:xfrm>
              <a:off x="6676395" y="4584575"/>
              <a:ext cx="188595" cy="243840"/>
            </a:xfrm>
            <a:custGeom>
              <a:avLst/>
              <a:gdLst/>
              <a:ahLst/>
              <a:cxnLst/>
              <a:rect l="l" t="t" r="r" b="b"/>
              <a:pathLst>
                <a:path w="188595" h="243839">
                  <a:moveTo>
                    <a:pt x="0" y="243537"/>
                  </a:moveTo>
                  <a:lnTo>
                    <a:pt x="59004" y="0"/>
                  </a:lnTo>
                </a:path>
                <a:path w="188595" h="243839">
                  <a:moveTo>
                    <a:pt x="59004" y="0"/>
                  </a:moveTo>
                  <a:lnTo>
                    <a:pt x="188299" y="0"/>
                  </a:lnTo>
                </a:path>
              </a:pathLst>
            </a:custGeom>
            <a:ln w="10039">
              <a:solidFill>
                <a:srgbClr val="000000"/>
              </a:solidFill>
            </a:ln>
          </p:spPr>
          <p:txBody>
            <a:bodyPr wrap="square" lIns="0" tIns="0" rIns="0" bIns="0" rtlCol="0"/>
            <a:lstStyle/>
            <a:p>
              <a:endParaRPr/>
            </a:p>
          </p:txBody>
        </p:sp>
      </p:grpSp>
      <p:grpSp>
        <p:nvGrpSpPr>
          <p:cNvPr id="16" name="object 16"/>
          <p:cNvGrpSpPr/>
          <p:nvPr/>
        </p:nvGrpSpPr>
        <p:grpSpPr>
          <a:xfrm>
            <a:off x="6029979" y="5352834"/>
            <a:ext cx="273685" cy="259079"/>
            <a:chOff x="6029979" y="5352834"/>
            <a:chExt cx="273685" cy="259079"/>
          </a:xfrm>
        </p:grpSpPr>
        <p:sp>
          <p:nvSpPr>
            <p:cNvPr id="17" name="object 17"/>
            <p:cNvSpPr/>
            <p:nvPr/>
          </p:nvSpPr>
          <p:spPr>
            <a:xfrm>
              <a:off x="6034999" y="5514759"/>
              <a:ext cx="31115" cy="17780"/>
            </a:xfrm>
            <a:custGeom>
              <a:avLst/>
              <a:gdLst/>
              <a:ahLst/>
              <a:cxnLst/>
              <a:rect l="l" t="t" r="r" b="b"/>
              <a:pathLst>
                <a:path w="31114" h="17779">
                  <a:moveTo>
                    <a:pt x="0" y="17563"/>
                  </a:moveTo>
                  <a:lnTo>
                    <a:pt x="30744" y="0"/>
                  </a:lnTo>
                </a:path>
              </a:pathLst>
            </a:custGeom>
            <a:ln w="10040">
              <a:solidFill>
                <a:srgbClr val="000000"/>
              </a:solidFill>
            </a:ln>
          </p:spPr>
          <p:txBody>
            <a:bodyPr wrap="square" lIns="0" tIns="0" rIns="0" bIns="0" rtlCol="0"/>
            <a:lstStyle/>
            <a:p>
              <a:endParaRPr/>
            </a:p>
          </p:txBody>
        </p:sp>
        <p:sp>
          <p:nvSpPr>
            <p:cNvPr id="18" name="object 18"/>
            <p:cNvSpPr/>
            <p:nvPr/>
          </p:nvSpPr>
          <p:spPr>
            <a:xfrm>
              <a:off x="6065744" y="5519780"/>
              <a:ext cx="45085" cy="81915"/>
            </a:xfrm>
            <a:custGeom>
              <a:avLst/>
              <a:gdLst/>
              <a:ahLst/>
              <a:cxnLst/>
              <a:rect l="l" t="t" r="r" b="b"/>
              <a:pathLst>
                <a:path w="45085" h="81914">
                  <a:moveTo>
                    <a:pt x="0" y="0"/>
                  </a:moveTo>
                  <a:lnTo>
                    <a:pt x="44550" y="81594"/>
                  </a:lnTo>
                </a:path>
              </a:pathLst>
            </a:custGeom>
            <a:ln w="20078">
              <a:solidFill>
                <a:srgbClr val="000000"/>
              </a:solidFill>
            </a:ln>
          </p:spPr>
          <p:txBody>
            <a:bodyPr wrap="square" lIns="0" tIns="0" rIns="0" bIns="0" rtlCol="0"/>
            <a:lstStyle/>
            <a:p>
              <a:endParaRPr/>
            </a:p>
          </p:txBody>
        </p:sp>
        <p:sp>
          <p:nvSpPr>
            <p:cNvPr id="19" name="object 19"/>
            <p:cNvSpPr/>
            <p:nvPr/>
          </p:nvSpPr>
          <p:spPr>
            <a:xfrm>
              <a:off x="6115332" y="5357854"/>
              <a:ext cx="188595" cy="243840"/>
            </a:xfrm>
            <a:custGeom>
              <a:avLst/>
              <a:gdLst/>
              <a:ahLst/>
              <a:cxnLst/>
              <a:rect l="l" t="t" r="r" b="b"/>
              <a:pathLst>
                <a:path w="188595" h="243839">
                  <a:moveTo>
                    <a:pt x="0" y="243520"/>
                  </a:moveTo>
                  <a:lnTo>
                    <a:pt x="58978" y="0"/>
                  </a:lnTo>
                </a:path>
                <a:path w="188595" h="243839">
                  <a:moveTo>
                    <a:pt x="58978" y="0"/>
                  </a:moveTo>
                  <a:lnTo>
                    <a:pt x="188273" y="0"/>
                  </a:lnTo>
                </a:path>
              </a:pathLst>
            </a:custGeom>
            <a:ln w="10039">
              <a:solidFill>
                <a:srgbClr val="000000"/>
              </a:solidFill>
            </a:ln>
          </p:spPr>
          <p:txBody>
            <a:bodyPr wrap="square" lIns="0" tIns="0" rIns="0" bIns="0" rtlCol="0"/>
            <a:lstStyle/>
            <a:p>
              <a:endParaRPr/>
            </a:p>
          </p:txBody>
        </p:sp>
      </p:grpSp>
      <p:grpSp>
        <p:nvGrpSpPr>
          <p:cNvPr id="20" name="object 20"/>
          <p:cNvGrpSpPr/>
          <p:nvPr/>
        </p:nvGrpSpPr>
        <p:grpSpPr>
          <a:xfrm>
            <a:off x="6353807" y="6035715"/>
            <a:ext cx="314325" cy="294005"/>
            <a:chOff x="6353807" y="6035715"/>
            <a:chExt cx="314325" cy="294005"/>
          </a:xfrm>
        </p:grpSpPr>
        <p:sp>
          <p:nvSpPr>
            <p:cNvPr id="21" name="object 21"/>
            <p:cNvSpPr/>
            <p:nvPr/>
          </p:nvSpPr>
          <p:spPr>
            <a:xfrm>
              <a:off x="6378925" y="6232794"/>
              <a:ext cx="31115" cy="17780"/>
            </a:xfrm>
            <a:custGeom>
              <a:avLst/>
              <a:gdLst/>
              <a:ahLst/>
              <a:cxnLst/>
              <a:rect l="l" t="t" r="r" b="b"/>
              <a:pathLst>
                <a:path w="31114" h="17779">
                  <a:moveTo>
                    <a:pt x="0" y="17572"/>
                  </a:moveTo>
                  <a:lnTo>
                    <a:pt x="30739" y="0"/>
                  </a:lnTo>
                </a:path>
              </a:pathLst>
            </a:custGeom>
            <a:ln w="10040">
              <a:solidFill>
                <a:srgbClr val="000000"/>
              </a:solidFill>
            </a:ln>
          </p:spPr>
          <p:txBody>
            <a:bodyPr wrap="square" lIns="0" tIns="0" rIns="0" bIns="0" rtlCol="0"/>
            <a:lstStyle/>
            <a:p>
              <a:endParaRPr/>
            </a:p>
          </p:txBody>
        </p:sp>
        <p:sp>
          <p:nvSpPr>
            <p:cNvPr id="22" name="object 22"/>
            <p:cNvSpPr/>
            <p:nvPr/>
          </p:nvSpPr>
          <p:spPr>
            <a:xfrm>
              <a:off x="6409665" y="6237814"/>
              <a:ext cx="45085" cy="81915"/>
            </a:xfrm>
            <a:custGeom>
              <a:avLst/>
              <a:gdLst/>
              <a:ahLst/>
              <a:cxnLst/>
              <a:rect l="l" t="t" r="r" b="b"/>
              <a:pathLst>
                <a:path w="45085" h="81914">
                  <a:moveTo>
                    <a:pt x="0" y="0"/>
                  </a:moveTo>
                  <a:lnTo>
                    <a:pt x="44571" y="81599"/>
                  </a:lnTo>
                </a:path>
              </a:pathLst>
            </a:custGeom>
            <a:ln w="20078">
              <a:solidFill>
                <a:srgbClr val="000000"/>
              </a:solidFill>
            </a:ln>
          </p:spPr>
          <p:txBody>
            <a:bodyPr wrap="square" lIns="0" tIns="0" rIns="0" bIns="0" rtlCol="0"/>
            <a:lstStyle/>
            <a:p>
              <a:endParaRPr/>
            </a:p>
          </p:txBody>
        </p:sp>
        <p:sp>
          <p:nvSpPr>
            <p:cNvPr id="23" name="object 23"/>
            <p:cNvSpPr/>
            <p:nvPr/>
          </p:nvSpPr>
          <p:spPr>
            <a:xfrm>
              <a:off x="6353807" y="6040735"/>
              <a:ext cx="314325" cy="278765"/>
            </a:xfrm>
            <a:custGeom>
              <a:avLst/>
              <a:gdLst/>
              <a:ahLst/>
              <a:cxnLst/>
              <a:rect l="l" t="t" r="r" b="b"/>
              <a:pathLst>
                <a:path w="314325" h="278764">
                  <a:moveTo>
                    <a:pt x="105449" y="278677"/>
                  </a:moveTo>
                  <a:lnTo>
                    <a:pt x="164427" y="35144"/>
                  </a:lnTo>
                </a:path>
                <a:path w="314325" h="278764">
                  <a:moveTo>
                    <a:pt x="164427" y="35144"/>
                  </a:moveTo>
                  <a:lnTo>
                    <a:pt x="293722" y="35144"/>
                  </a:lnTo>
                </a:path>
                <a:path w="314325" h="278764">
                  <a:moveTo>
                    <a:pt x="0" y="0"/>
                  </a:moveTo>
                  <a:lnTo>
                    <a:pt x="313803" y="0"/>
                  </a:lnTo>
                </a:path>
              </a:pathLst>
            </a:custGeom>
            <a:ln w="10039">
              <a:solidFill>
                <a:srgbClr val="000000"/>
              </a:solidFill>
            </a:ln>
          </p:spPr>
          <p:txBody>
            <a:bodyPr wrap="square" lIns="0" tIns="0" rIns="0" bIns="0" rtlCol="0"/>
            <a:lstStyle/>
            <a:p>
              <a:endParaRPr/>
            </a:p>
          </p:txBody>
        </p:sp>
      </p:grpSp>
      <p:sp>
        <p:nvSpPr>
          <p:cNvPr id="24" name="object 24"/>
          <p:cNvSpPr txBox="1"/>
          <p:nvPr/>
        </p:nvSpPr>
        <p:spPr>
          <a:xfrm>
            <a:off x="6513065" y="6051881"/>
            <a:ext cx="146050" cy="314960"/>
          </a:xfrm>
          <a:prstGeom prst="rect">
            <a:avLst/>
          </a:prstGeom>
        </p:spPr>
        <p:txBody>
          <a:bodyPr vert="horz" wrap="square" lIns="0" tIns="12065" rIns="0" bIns="0" rtlCol="0">
            <a:spAutoFit/>
          </a:bodyPr>
          <a:lstStyle/>
          <a:p>
            <a:pPr marL="12700">
              <a:lnSpc>
                <a:spcPct val="100000"/>
              </a:lnSpc>
              <a:spcBef>
                <a:spcPts val="95"/>
              </a:spcBef>
            </a:pPr>
            <a:r>
              <a:rPr sz="1900" spc="-50" dirty="0">
                <a:latin typeface="Times New Roman"/>
                <a:cs typeface="Times New Roman"/>
              </a:rPr>
              <a:t>3</a:t>
            </a:r>
            <a:endParaRPr sz="1900">
              <a:latin typeface="Times New Roman"/>
              <a:cs typeface="Times New Roman"/>
            </a:endParaRPr>
          </a:p>
        </p:txBody>
      </p:sp>
      <p:sp>
        <p:nvSpPr>
          <p:cNvPr id="25" name="object 25"/>
          <p:cNvSpPr txBox="1"/>
          <p:nvPr/>
        </p:nvSpPr>
        <p:spPr>
          <a:xfrm>
            <a:off x="5952829" y="1870175"/>
            <a:ext cx="2439670" cy="4140200"/>
          </a:xfrm>
          <a:prstGeom prst="rect">
            <a:avLst/>
          </a:prstGeom>
        </p:spPr>
        <p:txBody>
          <a:bodyPr vert="horz" wrap="square" lIns="0" tIns="113664" rIns="0" bIns="0" rtlCol="0">
            <a:spAutoFit/>
          </a:bodyPr>
          <a:lstStyle/>
          <a:p>
            <a:pPr marL="88900">
              <a:lnSpc>
                <a:spcPct val="100000"/>
              </a:lnSpc>
              <a:spcBef>
                <a:spcPts val="894"/>
              </a:spcBef>
            </a:pPr>
            <a:r>
              <a:rPr sz="1750" i="1" dirty="0">
                <a:latin typeface="Times New Roman"/>
                <a:cs typeface="Times New Roman"/>
              </a:rPr>
              <a:t>AC</a:t>
            </a:r>
            <a:r>
              <a:rPr sz="1750" i="1" spc="-240" dirty="0">
                <a:latin typeface="Times New Roman"/>
                <a:cs typeface="Times New Roman"/>
              </a:rPr>
              <a:t> </a:t>
            </a:r>
            <a:r>
              <a:rPr sz="1575" baseline="42328" dirty="0">
                <a:latin typeface="Times New Roman"/>
                <a:cs typeface="Times New Roman"/>
              </a:rPr>
              <a:t>2</a:t>
            </a:r>
            <a:r>
              <a:rPr sz="1575" spc="555" baseline="42328" dirty="0">
                <a:latin typeface="Times New Roman"/>
                <a:cs typeface="Times New Roman"/>
              </a:rPr>
              <a:t> </a:t>
            </a:r>
            <a:r>
              <a:rPr sz="1750" dirty="0">
                <a:latin typeface="Symbol"/>
                <a:cs typeface="Symbol"/>
              </a:rPr>
              <a:t></a:t>
            </a:r>
            <a:r>
              <a:rPr sz="1750" spc="165" dirty="0">
                <a:latin typeface="Times New Roman"/>
                <a:cs typeface="Times New Roman"/>
              </a:rPr>
              <a:t> </a:t>
            </a:r>
            <a:r>
              <a:rPr sz="1750" i="1" dirty="0">
                <a:latin typeface="Times New Roman"/>
                <a:cs typeface="Times New Roman"/>
              </a:rPr>
              <a:t>AD</a:t>
            </a:r>
            <a:r>
              <a:rPr sz="1575" baseline="42328" dirty="0">
                <a:latin typeface="Times New Roman"/>
                <a:cs typeface="Times New Roman"/>
              </a:rPr>
              <a:t>2</a:t>
            </a:r>
            <a:r>
              <a:rPr sz="1575" spc="382" baseline="42328" dirty="0">
                <a:latin typeface="Times New Roman"/>
                <a:cs typeface="Times New Roman"/>
              </a:rPr>
              <a:t> </a:t>
            </a:r>
            <a:r>
              <a:rPr sz="1750" dirty="0">
                <a:latin typeface="Symbol"/>
                <a:cs typeface="Symbol"/>
              </a:rPr>
              <a:t></a:t>
            </a:r>
            <a:r>
              <a:rPr sz="1750" spc="-20" dirty="0">
                <a:latin typeface="Times New Roman"/>
                <a:cs typeface="Times New Roman"/>
              </a:rPr>
              <a:t> </a:t>
            </a:r>
            <a:r>
              <a:rPr sz="1750" i="1" dirty="0">
                <a:latin typeface="Times New Roman"/>
                <a:cs typeface="Times New Roman"/>
              </a:rPr>
              <a:t>DC</a:t>
            </a:r>
            <a:r>
              <a:rPr sz="1750" i="1" spc="-240" dirty="0">
                <a:latin typeface="Times New Roman"/>
                <a:cs typeface="Times New Roman"/>
              </a:rPr>
              <a:t> </a:t>
            </a:r>
            <a:r>
              <a:rPr sz="1575" spc="-75" baseline="42328" dirty="0">
                <a:latin typeface="Times New Roman"/>
                <a:cs typeface="Times New Roman"/>
              </a:rPr>
              <a:t>2</a:t>
            </a:r>
            <a:endParaRPr sz="1575" baseline="42328">
              <a:latin typeface="Times New Roman"/>
              <a:cs typeface="Times New Roman"/>
            </a:endParaRPr>
          </a:p>
          <a:p>
            <a:pPr marL="538480">
              <a:lnSpc>
                <a:spcPct val="100000"/>
              </a:lnSpc>
              <a:spcBef>
                <a:spcPts val="805"/>
              </a:spcBef>
            </a:pPr>
            <a:r>
              <a:rPr sz="1750" dirty="0">
                <a:latin typeface="Symbol"/>
                <a:cs typeface="Symbol"/>
              </a:rPr>
              <a:t></a:t>
            </a:r>
            <a:r>
              <a:rPr sz="1750" spc="-185" dirty="0">
                <a:latin typeface="Times New Roman"/>
                <a:cs typeface="Times New Roman"/>
              </a:rPr>
              <a:t> </a:t>
            </a:r>
            <a:r>
              <a:rPr sz="1750" i="1" spc="60" dirty="0">
                <a:latin typeface="Times New Roman"/>
                <a:cs typeface="Times New Roman"/>
              </a:rPr>
              <a:t>a</a:t>
            </a:r>
            <a:r>
              <a:rPr sz="1575" spc="89" baseline="42328" dirty="0">
                <a:latin typeface="Times New Roman"/>
                <a:cs typeface="Times New Roman"/>
              </a:rPr>
              <a:t>2</a:t>
            </a:r>
            <a:r>
              <a:rPr sz="1575" spc="247" baseline="42328" dirty="0">
                <a:latin typeface="Times New Roman"/>
                <a:cs typeface="Times New Roman"/>
              </a:rPr>
              <a:t> </a:t>
            </a:r>
            <a:r>
              <a:rPr sz="1750" dirty="0">
                <a:latin typeface="Symbol"/>
                <a:cs typeface="Symbol"/>
              </a:rPr>
              <a:t></a:t>
            </a:r>
            <a:r>
              <a:rPr sz="1750" spc="-155" dirty="0">
                <a:latin typeface="Times New Roman"/>
                <a:cs typeface="Times New Roman"/>
              </a:rPr>
              <a:t> </a:t>
            </a:r>
            <a:r>
              <a:rPr sz="1750" i="1" spc="35" dirty="0">
                <a:latin typeface="Times New Roman"/>
                <a:cs typeface="Times New Roman"/>
              </a:rPr>
              <a:t>a</a:t>
            </a:r>
            <a:r>
              <a:rPr sz="1575" spc="52" baseline="42328" dirty="0">
                <a:latin typeface="Times New Roman"/>
                <a:cs typeface="Times New Roman"/>
              </a:rPr>
              <a:t>2</a:t>
            </a:r>
            <a:endParaRPr sz="1575" baseline="42328">
              <a:latin typeface="Times New Roman"/>
              <a:cs typeface="Times New Roman"/>
            </a:endParaRPr>
          </a:p>
          <a:p>
            <a:pPr marL="538480">
              <a:lnSpc>
                <a:spcPct val="100000"/>
              </a:lnSpc>
              <a:spcBef>
                <a:spcPts val="805"/>
              </a:spcBef>
            </a:pPr>
            <a:r>
              <a:rPr sz="1750" dirty="0">
                <a:latin typeface="Symbol"/>
                <a:cs typeface="Symbol"/>
              </a:rPr>
              <a:t></a:t>
            </a:r>
            <a:r>
              <a:rPr sz="1750" spc="-185" dirty="0">
                <a:latin typeface="Times New Roman"/>
                <a:cs typeface="Times New Roman"/>
              </a:rPr>
              <a:t> </a:t>
            </a:r>
            <a:r>
              <a:rPr sz="1750" spc="25" dirty="0">
                <a:latin typeface="Times New Roman"/>
                <a:cs typeface="Times New Roman"/>
              </a:rPr>
              <a:t>2</a:t>
            </a:r>
            <a:r>
              <a:rPr sz="1750" i="1" spc="25" dirty="0">
                <a:latin typeface="Times New Roman"/>
                <a:cs typeface="Times New Roman"/>
              </a:rPr>
              <a:t>a</a:t>
            </a:r>
            <a:r>
              <a:rPr sz="1575" spc="37" baseline="42328" dirty="0">
                <a:latin typeface="Times New Roman"/>
                <a:cs typeface="Times New Roman"/>
              </a:rPr>
              <a:t>2</a:t>
            </a:r>
            <a:endParaRPr sz="1575" baseline="42328">
              <a:latin typeface="Times New Roman"/>
              <a:cs typeface="Times New Roman"/>
            </a:endParaRPr>
          </a:p>
          <a:p>
            <a:pPr marL="88900">
              <a:lnSpc>
                <a:spcPct val="100000"/>
              </a:lnSpc>
              <a:spcBef>
                <a:spcPts val="944"/>
              </a:spcBef>
              <a:tabLst>
                <a:tab pos="730250" algn="l"/>
              </a:tabLst>
            </a:pPr>
            <a:r>
              <a:rPr sz="1750" i="1" dirty="0">
                <a:latin typeface="Times New Roman"/>
                <a:cs typeface="Times New Roman"/>
              </a:rPr>
              <a:t>AC</a:t>
            </a:r>
            <a:r>
              <a:rPr sz="1750" i="1" spc="-80" dirty="0">
                <a:latin typeface="Times New Roman"/>
                <a:cs typeface="Times New Roman"/>
              </a:rPr>
              <a:t> </a:t>
            </a:r>
            <a:r>
              <a:rPr sz="1750" spc="-50" dirty="0">
                <a:latin typeface="Symbol"/>
                <a:cs typeface="Symbol"/>
              </a:rPr>
              <a:t></a:t>
            </a:r>
            <a:r>
              <a:rPr sz="1750" dirty="0">
                <a:latin typeface="Times New Roman"/>
                <a:cs typeface="Times New Roman"/>
              </a:rPr>
              <a:t>	</a:t>
            </a:r>
            <a:r>
              <a:rPr sz="1750" spc="-25" dirty="0">
                <a:latin typeface="Times New Roman"/>
                <a:cs typeface="Times New Roman"/>
              </a:rPr>
              <a:t>2</a:t>
            </a:r>
            <a:r>
              <a:rPr sz="1750" i="1" spc="-25" dirty="0">
                <a:latin typeface="Times New Roman"/>
                <a:cs typeface="Times New Roman"/>
              </a:rPr>
              <a:t>a</a:t>
            </a:r>
            <a:endParaRPr sz="1750">
              <a:latin typeface="Times New Roman"/>
              <a:cs typeface="Times New Roman"/>
            </a:endParaRPr>
          </a:p>
          <a:p>
            <a:pPr>
              <a:lnSpc>
                <a:spcPct val="100000"/>
              </a:lnSpc>
              <a:spcBef>
                <a:spcPts val="1085"/>
              </a:spcBef>
            </a:pPr>
            <a:endParaRPr sz="1750">
              <a:latin typeface="Times New Roman"/>
              <a:cs typeface="Times New Roman"/>
            </a:endParaRPr>
          </a:p>
          <a:p>
            <a:pPr marL="92075">
              <a:lnSpc>
                <a:spcPct val="100000"/>
              </a:lnSpc>
            </a:pPr>
            <a:r>
              <a:rPr sz="1900" i="1" dirty="0">
                <a:latin typeface="Times New Roman"/>
                <a:cs typeface="Times New Roman"/>
              </a:rPr>
              <a:t>AB</a:t>
            </a:r>
            <a:r>
              <a:rPr sz="1650" baseline="42929" dirty="0">
                <a:latin typeface="Times New Roman"/>
                <a:cs typeface="Times New Roman"/>
              </a:rPr>
              <a:t>2</a:t>
            </a:r>
            <a:r>
              <a:rPr sz="1650" spc="562" baseline="42929" dirty="0">
                <a:latin typeface="Times New Roman"/>
                <a:cs typeface="Times New Roman"/>
              </a:rPr>
              <a:t> </a:t>
            </a:r>
            <a:r>
              <a:rPr sz="1900" dirty="0">
                <a:latin typeface="Symbol"/>
                <a:cs typeface="Symbol"/>
              </a:rPr>
              <a:t></a:t>
            </a:r>
            <a:r>
              <a:rPr sz="1900" spc="140" dirty="0">
                <a:latin typeface="Times New Roman"/>
                <a:cs typeface="Times New Roman"/>
              </a:rPr>
              <a:t> </a:t>
            </a:r>
            <a:r>
              <a:rPr sz="1900" i="1" dirty="0">
                <a:latin typeface="Times New Roman"/>
                <a:cs typeface="Times New Roman"/>
              </a:rPr>
              <a:t>AC</a:t>
            </a:r>
            <a:r>
              <a:rPr sz="1900" i="1" spc="-270" dirty="0">
                <a:latin typeface="Times New Roman"/>
                <a:cs typeface="Times New Roman"/>
              </a:rPr>
              <a:t> </a:t>
            </a:r>
            <a:r>
              <a:rPr sz="1650" baseline="42929" dirty="0">
                <a:latin typeface="Times New Roman"/>
                <a:cs typeface="Times New Roman"/>
              </a:rPr>
              <a:t>2</a:t>
            </a:r>
            <a:r>
              <a:rPr sz="1650" spc="382" baseline="42929" dirty="0">
                <a:latin typeface="Times New Roman"/>
                <a:cs typeface="Times New Roman"/>
              </a:rPr>
              <a:t> </a:t>
            </a:r>
            <a:r>
              <a:rPr sz="1900" dirty="0">
                <a:latin typeface="Symbol"/>
                <a:cs typeface="Symbol"/>
              </a:rPr>
              <a:t></a:t>
            </a:r>
            <a:r>
              <a:rPr sz="1900" spc="-235" dirty="0">
                <a:latin typeface="Times New Roman"/>
                <a:cs typeface="Times New Roman"/>
              </a:rPr>
              <a:t> </a:t>
            </a:r>
            <a:r>
              <a:rPr sz="1900" i="1" spc="-25" dirty="0">
                <a:latin typeface="Times New Roman"/>
                <a:cs typeface="Times New Roman"/>
              </a:rPr>
              <a:t>CB</a:t>
            </a:r>
            <a:r>
              <a:rPr sz="1650" spc="-37" baseline="42929" dirty="0">
                <a:latin typeface="Times New Roman"/>
                <a:cs typeface="Times New Roman"/>
              </a:rPr>
              <a:t>2</a:t>
            </a:r>
            <a:endParaRPr sz="1650" baseline="42929">
              <a:latin typeface="Times New Roman"/>
              <a:cs typeface="Times New Roman"/>
            </a:endParaRPr>
          </a:p>
          <a:p>
            <a:pPr marL="570230">
              <a:lnSpc>
                <a:spcPct val="100000"/>
              </a:lnSpc>
              <a:spcBef>
                <a:spcPts val="810"/>
              </a:spcBef>
            </a:pPr>
            <a:r>
              <a:rPr sz="1900" dirty="0">
                <a:latin typeface="Symbol"/>
                <a:cs typeface="Symbol"/>
              </a:rPr>
              <a:t></a:t>
            </a:r>
            <a:r>
              <a:rPr sz="1900" spc="-180" dirty="0">
                <a:latin typeface="Times New Roman"/>
                <a:cs typeface="Times New Roman"/>
              </a:rPr>
              <a:t> </a:t>
            </a:r>
            <a:r>
              <a:rPr sz="1900" dirty="0">
                <a:latin typeface="Times New Roman"/>
                <a:cs typeface="Times New Roman"/>
              </a:rPr>
              <a:t>2</a:t>
            </a:r>
            <a:r>
              <a:rPr sz="1900" i="1" dirty="0">
                <a:latin typeface="Times New Roman"/>
                <a:cs typeface="Times New Roman"/>
              </a:rPr>
              <a:t>a</a:t>
            </a:r>
            <a:r>
              <a:rPr sz="1650" baseline="42929" dirty="0">
                <a:latin typeface="Times New Roman"/>
                <a:cs typeface="Times New Roman"/>
              </a:rPr>
              <a:t>2</a:t>
            </a:r>
            <a:r>
              <a:rPr sz="1650" spc="345" baseline="42929" dirty="0">
                <a:latin typeface="Times New Roman"/>
                <a:cs typeface="Times New Roman"/>
              </a:rPr>
              <a:t> </a:t>
            </a:r>
            <a:r>
              <a:rPr sz="1900" dirty="0">
                <a:latin typeface="Symbol"/>
                <a:cs typeface="Symbol"/>
              </a:rPr>
              <a:t></a:t>
            </a:r>
            <a:r>
              <a:rPr sz="1900" spc="-145" dirty="0">
                <a:latin typeface="Times New Roman"/>
                <a:cs typeface="Times New Roman"/>
              </a:rPr>
              <a:t> </a:t>
            </a:r>
            <a:r>
              <a:rPr sz="1900" i="1" spc="35" dirty="0">
                <a:latin typeface="Times New Roman"/>
                <a:cs typeface="Times New Roman"/>
              </a:rPr>
              <a:t>a</a:t>
            </a:r>
            <a:r>
              <a:rPr sz="1650" spc="52" baseline="42929" dirty="0">
                <a:latin typeface="Times New Roman"/>
                <a:cs typeface="Times New Roman"/>
              </a:rPr>
              <a:t>2</a:t>
            </a:r>
            <a:endParaRPr sz="1650" baseline="42929">
              <a:latin typeface="Times New Roman"/>
              <a:cs typeface="Times New Roman"/>
            </a:endParaRPr>
          </a:p>
          <a:p>
            <a:pPr marL="65405" marR="43180" indent="26034">
              <a:lnSpc>
                <a:spcPct val="124900"/>
              </a:lnSpc>
              <a:spcBef>
                <a:spcPts val="395"/>
              </a:spcBef>
              <a:tabLst>
                <a:tab pos="789940" algn="l"/>
                <a:tab pos="1193800" algn="l"/>
              </a:tabLst>
            </a:pPr>
            <a:r>
              <a:rPr sz="1900" i="1" dirty="0">
                <a:latin typeface="Times New Roman"/>
                <a:cs typeface="Times New Roman"/>
              </a:rPr>
              <a:t>AB</a:t>
            </a:r>
            <a:r>
              <a:rPr sz="1900" i="1" spc="140" dirty="0">
                <a:latin typeface="Times New Roman"/>
                <a:cs typeface="Times New Roman"/>
              </a:rPr>
              <a:t> </a:t>
            </a:r>
            <a:r>
              <a:rPr sz="1900" spc="-50" dirty="0">
                <a:latin typeface="Symbol"/>
                <a:cs typeface="Symbol"/>
              </a:rPr>
              <a:t></a:t>
            </a:r>
            <a:r>
              <a:rPr sz="1900" dirty="0">
                <a:latin typeface="Times New Roman"/>
                <a:cs typeface="Times New Roman"/>
              </a:rPr>
              <a:t>	</a:t>
            </a:r>
            <a:r>
              <a:rPr sz="1900" spc="-25" dirty="0">
                <a:latin typeface="Times New Roman"/>
                <a:cs typeface="Times New Roman"/>
              </a:rPr>
              <a:t>3</a:t>
            </a:r>
            <a:r>
              <a:rPr sz="1900" i="1" spc="-25" dirty="0">
                <a:latin typeface="Times New Roman"/>
                <a:cs typeface="Times New Roman"/>
              </a:rPr>
              <a:t>a</a:t>
            </a:r>
            <a:r>
              <a:rPr sz="1900" i="1" dirty="0">
                <a:latin typeface="Times New Roman"/>
                <a:cs typeface="Times New Roman"/>
              </a:rPr>
              <a:t>	but</a:t>
            </a:r>
            <a:r>
              <a:rPr sz="1900" i="1" spc="400" dirty="0">
                <a:latin typeface="Times New Roman"/>
                <a:cs typeface="Times New Roman"/>
              </a:rPr>
              <a:t> </a:t>
            </a:r>
            <a:r>
              <a:rPr sz="1900" i="1" spc="-20" dirty="0">
                <a:latin typeface="Times New Roman"/>
                <a:cs typeface="Times New Roman"/>
              </a:rPr>
              <a:t>AB</a:t>
            </a:r>
            <a:r>
              <a:rPr sz="1900" i="1" spc="-190" dirty="0">
                <a:latin typeface="Times New Roman"/>
                <a:cs typeface="Times New Roman"/>
              </a:rPr>
              <a:t> </a:t>
            </a:r>
            <a:r>
              <a:rPr sz="1900" dirty="0">
                <a:latin typeface="Symbol"/>
                <a:cs typeface="Symbol"/>
              </a:rPr>
              <a:t></a:t>
            </a:r>
            <a:r>
              <a:rPr sz="1900" spc="-210" dirty="0">
                <a:latin typeface="Times New Roman"/>
                <a:cs typeface="Times New Roman"/>
              </a:rPr>
              <a:t> </a:t>
            </a:r>
            <a:r>
              <a:rPr sz="1900" spc="-25" dirty="0">
                <a:latin typeface="Times New Roman"/>
                <a:cs typeface="Times New Roman"/>
              </a:rPr>
              <a:t>4</a:t>
            </a:r>
            <a:r>
              <a:rPr sz="1900" i="1" spc="-25" dirty="0">
                <a:latin typeface="Times New Roman"/>
                <a:cs typeface="Times New Roman"/>
              </a:rPr>
              <a:t>R </a:t>
            </a:r>
            <a:r>
              <a:rPr sz="1900" i="1" spc="-20" dirty="0">
                <a:latin typeface="Times New Roman"/>
                <a:cs typeface="Times New Roman"/>
              </a:rPr>
              <a:t>then</a:t>
            </a:r>
            <a:endParaRPr sz="1900">
              <a:latin typeface="Times New Roman"/>
              <a:cs typeface="Times New Roman"/>
            </a:endParaRPr>
          </a:p>
          <a:p>
            <a:pPr marL="73025" marR="1436370" indent="155575">
              <a:lnSpc>
                <a:spcPct val="124900"/>
              </a:lnSpc>
              <a:spcBef>
                <a:spcPts val="395"/>
              </a:spcBef>
            </a:pPr>
            <a:r>
              <a:rPr sz="1900" dirty="0">
                <a:latin typeface="Times New Roman"/>
                <a:cs typeface="Times New Roman"/>
              </a:rPr>
              <a:t>3</a:t>
            </a:r>
            <a:r>
              <a:rPr sz="1900" i="1" dirty="0">
                <a:latin typeface="Times New Roman"/>
                <a:cs typeface="Times New Roman"/>
              </a:rPr>
              <a:t>a</a:t>
            </a:r>
            <a:r>
              <a:rPr sz="1900" i="1" spc="-30" dirty="0">
                <a:latin typeface="Times New Roman"/>
                <a:cs typeface="Times New Roman"/>
              </a:rPr>
              <a:t> </a:t>
            </a:r>
            <a:r>
              <a:rPr sz="1900" dirty="0">
                <a:latin typeface="Symbol"/>
                <a:cs typeface="Symbol"/>
              </a:rPr>
              <a:t></a:t>
            </a:r>
            <a:r>
              <a:rPr sz="1900" spc="-50" dirty="0">
                <a:latin typeface="Times New Roman"/>
                <a:cs typeface="Times New Roman"/>
              </a:rPr>
              <a:t> </a:t>
            </a:r>
            <a:r>
              <a:rPr sz="1900" spc="-25" dirty="0">
                <a:latin typeface="Times New Roman"/>
                <a:cs typeface="Times New Roman"/>
              </a:rPr>
              <a:t>4</a:t>
            </a:r>
            <a:r>
              <a:rPr sz="1900" i="1" spc="-25" dirty="0">
                <a:latin typeface="Times New Roman"/>
                <a:cs typeface="Times New Roman"/>
              </a:rPr>
              <a:t>R </a:t>
            </a:r>
            <a:r>
              <a:rPr sz="2850" i="1" spc="-15" baseline="-35087" dirty="0">
                <a:latin typeface="Times New Roman"/>
                <a:cs typeface="Times New Roman"/>
              </a:rPr>
              <a:t>a</a:t>
            </a:r>
            <a:r>
              <a:rPr sz="2850" i="1" spc="-270" baseline="-35087" dirty="0">
                <a:latin typeface="Times New Roman"/>
                <a:cs typeface="Times New Roman"/>
              </a:rPr>
              <a:t> </a:t>
            </a:r>
            <a:r>
              <a:rPr sz="2850" baseline="-35087" dirty="0">
                <a:latin typeface="Symbol"/>
                <a:cs typeface="Symbol"/>
              </a:rPr>
              <a:t></a:t>
            </a:r>
            <a:r>
              <a:rPr sz="2850" spc="-67" baseline="-35087" dirty="0">
                <a:latin typeface="Times New Roman"/>
                <a:cs typeface="Times New Roman"/>
              </a:rPr>
              <a:t> </a:t>
            </a:r>
            <a:r>
              <a:rPr sz="1900" spc="-25" dirty="0">
                <a:latin typeface="Times New Roman"/>
                <a:cs typeface="Times New Roman"/>
              </a:rPr>
              <a:t>4</a:t>
            </a:r>
            <a:r>
              <a:rPr sz="1900" i="1" spc="-25" dirty="0">
                <a:latin typeface="Times New Roman"/>
                <a:cs typeface="Times New Roman"/>
              </a:rPr>
              <a:t>R</a:t>
            </a:r>
            <a:endParaRPr sz="1900">
              <a:latin typeface="Times New Roman"/>
              <a:cs typeface="Times New Roman"/>
            </a:endParaRPr>
          </a:p>
        </p:txBody>
      </p:sp>
      <p:pic>
        <p:nvPicPr>
          <p:cNvPr id="26" name="object 26"/>
          <p:cNvPicPr/>
          <p:nvPr/>
        </p:nvPicPr>
        <p:blipFill>
          <a:blip r:embed="rId4" cstate="print"/>
          <a:stretch>
            <a:fillRect/>
          </a:stretch>
        </p:blipFill>
        <p:spPr>
          <a:xfrm>
            <a:off x="5989802" y="5758691"/>
            <a:ext cx="1135273" cy="935548"/>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487532" y="1429003"/>
            <a:ext cx="7797165" cy="1044575"/>
          </a:xfrm>
          <a:prstGeom prst="rect">
            <a:avLst/>
          </a:prstGeom>
        </p:spPr>
        <p:txBody>
          <a:bodyPr vert="horz" wrap="square" lIns="0" tIns="12700" rIns="0" bIns="0" rtlCol="0">
            <a:spAutoFit/>
          </a:bodyPr>
          <a:lstStyle/>
          <a:p>
            <a:pPr marL="558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59" dirty="0">
                <a:latin typeface="Arial"/>
                <a:cs typeface="Arial"/>
              </a:rPr>
              <a:t> </a:t>
            </a:r>
            <a:r>
              <a:rPr sz="1800" b="1" spc="-30" dirty="0">
                <a:latin typeface="Arial"/>
                <a:cs typeface="Arial"/>
              </a:rPr>
              <a:t>BODY-</a:t>
            </a:r>
            <a:r>
              <a:rPr sz="1800" b="1" dirty="0">
                <a:latin typeface="Arial"/>
                <a:cs typeface="Arial"/>
              </a:rPr>
              <a:t>CENTRED</a:t>
            </a:r>
            <a:r>
              <a:rPr sz="1800" b="1" spc="-20" dirty="0">
                <a:latin typeface="Arial"/>
                <a:cs typeface="Arial"/>
              </a:rPr>
              <a:t> </a:t>
            </a:r>
            <a:r>
              <a:rPr sz="1800" b="1" dirty="0">
                <a:latin typeface="Arial"/>
                <a:cs typeface="Arial"/>
              </a:rPr>
              <a:t>CUBIC</a:t>
            </a:r>
            <a:r>
              <a:rPr sz="1800" b="1" spc="-20" dirty="0">
                <a:latin typeface="Arial"/>
                <a:cs typeface="Arial"/>
              </a:rPr>
              <a:t> </a:t>
            </a:r>
            <a:r>
              <a:rPr sz="1800" b="1" spc="-10" dirty="0">
                <a:latin typeface="Arial"/>
                <a:cs typeface="Arial"/>
              </a:rPr>
              <a:t>(BCC)</a:t>
            </a:r>
            <a:endParaRPr sz="1800">
              <a:latin typeface="Arial"/>
              <a:cs typeface="Arial"/>
            </a:endParaRPr>
          </a:p>
          <a:p>
            <a:pPr>
              <a:lnSpc>
                <a:spcPct val="100000"/>
              </a:lnSpc>
              <a:spcBef>
                <a:spcPts val="55"/>
              </a:spcBef>
            </a:pPr>
            <a:endParaRPr sz="1800">
              <a:latin typeface="Arial"/>
              <a:cs typeface="Arial"/>
            </a:endParaRPr>
          </a:p>
          <a:p>
            <a:pPr marL="336550" marR="55880" indent="-285750">
              <a:lnSpc>
                <a:spcPts val="1900"/>
              </a:lnSpc>
              <a:buClr>
                <a:srgbClr val="C00000"/>
              </a:buClr>
              <a:buFont typeface="Wingdings"/>
              <a:buChar char=""/>
              <a:tabLst>
                <a:tab pos="336550" algn="l"/>
              </a:tabLst>
            </a:pPr>
            <a:r>
              <a:rPr sz="1600" dirty="0">
                <a:latin typeface="Arial MT"/>
                <a:cs typeface="Arial MT"/>
              </a:rPr>
              <a:t>Example:</a:t>
            </a:r>
            <a:r>
              <a:rPr sz="1600" spc="-20" dirty="0">
                <a:latin typeface="Arial MT"/>
                <a:cs typeface="Arial MT"/>
              </a:rPr>
              <a:t> </a:t>
            </a:r>
            <a:r>
              <a:rPr sz="1600" dirty="0">
                <a:latin typeface="Arial MT"/>
                <a:cs typeface="Arial MT"/>
              </a:rPr>
              <a:t>Iron</a:t>
            </a:r>
            <a:r>
              <a:rPr sz="1600" spc="-25" dirty="0">
                <a:latin typeface="Arial MT"/>
                <a:cs typeface="Arial MT"/>
              </a:rPr>
              <a:t> </a:t>
            </a:r>
            <a:r>
              <a:rPr sz="1600" dirty="0">
                <a:latin typeface="Arial MT"/>
                <a:cs typeface="Arial MT"/>
              </a:rPr>
              <a:t>at</a:t>
            </a:r>
            <a:r>
              <a:rPr sz="1600" spc="-15" dirty="0">
                <a:latin typeface="Arial MT"/>
                <a:cs typeface="Arial MT"/>
              </a:rPr>
              <a:t> </a:t>
            </a:r>
            <a:r>
              <a:rPr sz="1600" dirty="0">
                <a:latin typeface="Arial MT"/>
                <a:cs typeface="Arial MT"/>
              </a:rPr>
              <a:t>20</a:t>
            </a:r>
            <a:r>
              <a:rPr sz="1650" baseline="25252" dirty="0">
                <a:latin typeface="Arial MT"/>
                <a:cs typeface="Arial MT"/>
              </a:rPr>
              <a:t>o</a:t>
            </a:r>
            <a:r>
              <a:rPr sz="1600" dirty="0">
                <a:latin typeface="Arial MT"/>
                <a:cs typeface="Arial MT"/>
              </a:rPr>
              <a:t>C</a:t>
            </a:r>
            <a:r>
              <a:rPr sz="1600" spc="-25" dirty="0">
                <a:latin typeface="Arial MT"/>
                <a:cs typeface="Arial MT"/>
              </a:rPr>
              <a:t> </a:t>
            </a:r>
            <a:r>
              <a:rPr sz="1600" dirty="0">
                <a:latin typeface="Arial MT"/>
                <a:cs typeface="Arial MT"/>
              </a:rPr>
              <a:t>is</a:t>
            </a:r>
            <a:r>
              <a:rPr sz="1600" spc="-20" dirty="0">
                <a:latin typeface="Arial MT"/>
                <a:cs typeface="Arial MT"/>
              </a:rPr>
              <a:t> </a:t>
            </a:r>
            <a:r>
              <a:rPr sz="1600" dirty="0">
                <a:latin typeface="Arial MT"/>
                <a:cs typeface="Arial MT"/>
              </a:rPr>
              <a:t>BCC</a:t>
            </a:r>
            <a:r>
              <a:rPr sz="1600" spc="-25" dirty="0">
                <a:latin typeface="Arial MT"/>
                <a:cs typeface="Arial MT"/>
              </a:rPr>
              <a:t> </a:t>
            </a:r>
            <a:r>
              <a:rPr sz="1600" dirty="0">
                <a:latin typeface="Arial MT"/>
                <a:cs typeface="Arial MT"/>
              </a:rPr>
              <a:t>with</a:t>
            </a:r>
            <a:r>
              <a:rPr sz="1600" spc="-30" dirty="0">
                <a:latin typeface="Arial MT"/>
                <a:cs typeface="Arial MT"/>
              </a:rPr>
              <a:t> </a:t>
            </a:r>
            <a:r>
              <a:rPr sz="1600" dirty="0">
                <a:latin typeface="Arial MT"/>
                <a:cs typeface="Arial MT"/>
              </a:rPr>
              <a:t>atoms</a:t>
            </a:r>
            <a:r>
              <a:rPr sz="1600" spc="-20"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atomic</a:t>
            </a:r>
            <a:r>
              <a:rPr sz="1600" spc="-20" dirty="0">
                <a:latin typeface="Arial MT"/>
                <a:cs typeface="Arial MT"/>
              </a:rPr>
              <a:t> </a:t>
            </a:r>
            <a:r>
              <a:rPr sz="1600" dirty="0">
                <a:latin typeface="Arial MT"/>
                <a:cs typeface="Arial MT"/>
              </a:rPr>
              <a:t>radius</a:t>
            </a:r>
            <a:r>
              <a:rPr sz="1600" spc="-20" dirty="0">
                <a:latin typeface="Arial MT"/>
                <a:cs typeface="Arial MT"/>
              </a:rPr>
              <a:t> </a:t>
            </a:r>
            <a:r>
              <a:rPr sz="1600" dirty="0">
                <a:latin typeface="Arial MT"/>
                <a:cs typeface="Arial MT"/>
              </a:rPr>
              <a:t>0.124</a:t>
            </a:r>
            <a:r>
              <a:rPr sz="1600" spc="-25" dirty="0">
                <a:latin typeface="Arial MT"/>
                <a:cs typeface="Arial MT"/>
              </a:rPr>
              <a:t> </a:t>
            </a:r>
            <a:r>
              <a:rPr sz="1600" dirty="0">
                <a:latin typeface="Arial MT"/>
                <a:cs typeface="Arial MT"/>
              </a:rPr>
              <a:t>nm.</a:t>
            </a:r>
            <a:r>
              <a:rPr sz="1600" spc="-20" dirty="0">
                <a:latin typeface="Arial MT"/>
                <a:cs typeface="Arial MT"/>
              </a:rPr>
              <a:t> </a:t>
            </a:r>
            <a:r>
              <a:rPr sz="1600" dirty="0">
                <a:latin typeface="Arial MT"/>
                <a:cs typeface="Arial MT"/>
              </a:rPr>
              <a:t>Calculate</a:t>
            </a:r>
            <a:r>
              <a:rPr sz="1600" spc="-25" dirty="0">
                <a:latin typeface="Arial MT"/>
                <a:cs typeface="Arial MT"/>
              </a:rPr>
              <a:t> the </a:t>
            </a:r>
            <a:r>
              <a:rPr sz="1600" dirty="0">
                <a:latin typeface="Arial MT"/>
                <a:cs typeface="Arial MT"/>
              </a:rPr>
              <a:t>lattice</a:t>
            </a:r>
            <a:r>
              <a:rPr sz="1600" spc="-20" dirty="0">
                <a:latin typeface="Arial MT"/>
                <a:cs typeface="Arial MT"/>
              </a:rPr>
              <a:t> </a:t>
            </a:r>
            <a:r>
              <a:rPr sz="1600" dirty="0">
                <a:latin typeface="Arial MT"/>
                <a:cs typeface="Arial MT"/>
              </a:rPr>
              <a:t>constant</a:t>
            </a:r>
            <a:r>
              <a:rPr sz="1600" spc="-5" dirty="0">
                <a:latin typeface="Arial MT"/>
                <a:cs typeface="Arial MT"/>
              </a:rPr>
              <a:t> </a:t>
            </a:r>
            <a:r>
              <a:rPr sz="1600" dirty="0">
                <a:latin typeface="Arial MT"/>
                <a:cs typeface="Arial MT"/>
              </a:rPr>
              <a:t>a</a:t>
            </a:r>
            <a:r>
              <a:rPr sz="1600" spc="-15" dirty="0">
                <a:latin typeface="Arial MT"/>
                <a:cs typeface="Arial MT"/>
              </a:rPr>
              <a:t> </a:t>
            </a:r>
            <a:r>
              <a:rPr sz="1600" dirty="0">
                <a:latin typeface="Arial MT"/>
                <a:cs typeface="Arial MT"/>
              </a:rPr>
              <a:t>for</a:t>
            </a:r>
            <a:r>
              <a:rPr sz="1600" spc="-10" dirty="0">
                <a:latin typeface="Arial MT"/>
                <a:cs typeface="Arial MT"/>
              </a:rPr>
              <a:t> </a:t>
            </a:r>
            <a:r>
              <a:rPr sz="1600" dirty="0">
                <a:latin typeface="Arial MT"/>
                <a:cs typeface="Arial MT"/>
              </a:rPr>
              <a:t>the</a:t>
            </a:r>
            <a:r>
              <a:rPr sz="1600" spc="-15" dirty="0">
                <a:latin typeface="Arial MT"/>
                <a:cs typeface="Arial MT"/>
              </a:rPr>
              <a:t> </a:t>
            </a:r>
            <a:r>
              <a:rPr sz="1600" dirty="0">
                <a:latin typeface="Arial MT"/>
                <a:cs typeface="Arial MT"/>
              </a:rPr>
              <a:t>edge</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the</a:t>
            </a:r>
            <a:r>
              <a:rPr sz="1600" spc="-15" dirty="0">
                <a:latin typeface="Arial MT"/>
                <a:cs typeface="Arial MT"/>
              </a:rPr>
              <a:t> </a:t>
            </a:r>
            <a:r>
              <a:rPr sz="1600" dirty="0">
                <a:latin typeface="Arial MT"/>
                <a:cs typeface="Arial MT"/>
              </a:rPr>
              <a:t>iron</a:t>
            </a:r>
            <a:r>
              <a:rPr sz="1600" spc="-15" dirty="0">
                <a:latin typeface="Arial MT"/>
                <a:cs typeface="Arial MT"/>
              </a:rPr>
              <a:t> </a:t>
            </a:r>
            <a:r>
              <a:rPr sz="1600" dirty="0">
                <a:latin typeface="Arial MT"/>
                <a:cs typeface="Arial MT"/>
              </a:rPr>
              <a:t>unit</a:t>
            </a:r>
            <a:r>
              <a:rPr sz="1600" spc="-5" dirty="0">
                <a:latin typeface="Arial MT"/>
                <a:cs typeface="Arial MT"/>
              </a:rPr>
              <a:t> </a:t>
            </a:r>
            <a:r>
              <a:rPr sz="1600" dirty="0">
                <a:latin typeface="Arial MT"/>
                <a:cs typeface="Arial MT"/>
              </a:rPr>
              <a:t>cell</a:t>
            </a:r>
            <a:r>
              <a:rPr sz="1600" spc="-20" dirty="0">
                <a:latin typeface="Arial MT"/>
                <a:cs typeface="Arial MT"/>
              </a:rPr>
              <a:t> </a:t>
            </a:r>
            <a:r>
              <a:rPr sz="1600" dirty="0">
                <a:latin typeface="Arial MT"/>
                <a:cs typeface="Arial MT"/>
              </a:rPr>
              <a:t>(1nm</a:t>
            </a:r>
            <a:r>
              <a:rPr sz="1600" spc="-5" dirty="0">
                <a:latin typeface="Arial MT"/>
                <a:cs typeface="Arial MT"/>
              </a:rPr>
              <a:t> </a:t>
            </a:r>
            <a:r>
              <a:rPr sz="1600" dirty="0">
                <a:latin typeface="Arial MT"/>
                <a:cs typeface="Arial MT"/>
              </a:rPr>
              <a:t>=</a:t>
            </a:r>
            <a:r>
              <a:rPr sz="1600" spc="-10" dirty="0">
                <a:latin typeface="Arial MT"/>
                <a:cs typeface="Arial MT"/>
              </a:rPr>
              <a:t> 10</a:t>
            </a:r>
            <a:r>
              <a:rPr sz="1650" spc="-15" baseline="25252" dirty="0">
                <a:latin typeface="Arial MT"/>
                <a:cs typeface="Arial MT"/>
              </a:rPr>
              <a:t>-</a:t>
            </a:r>
            <a:r>
              <a:rPr sz="1650" baseline="25252" dirty="0">
                <a:latin typeface="Arial MT"/>
                <a:cs typeface="Arial MT"/>
              </a:rPr>
              <a:t>9</a:t>
            </a:r>
            <a:r>
              <a:rPr sz="1650" spc="157" baseline="25252" dirty="0">
                <a:latin typeface="Arial MT"/>
                <a:cs typeface="Arial MT"/>
              </a:rPr>
              <a:t> </a:t>
            </a:r>
            <a:r>
              <a:rPr sz="1600" spc="-25" dirty="0">
                <a:latin typeface="Arial MT"/>
                <a:cs typeface="Arial MT"/>
              </a:rPr>
              <a:t>m).</a:t>
            </a:r>
            <a:endParaRPr sz="1600">
              <a:latin typeface="Arial MT"/>
              <a:cs typeface="Arial MT"/>
            </a:endParaRPr>
          </a:p>
        </p:txBody>
      </p:sp>
      <p:grpSp>
        <p:nvGrpSpPr>
          <p:cNvPr id="7" name="object 7"/>
          <p:cNvGrpSpPr/>
          <p:nvPr/>
        </p:nvGrpSpPr>
        <p:grpSpPr>
          <a:xfrm>
            <a:off x="3092683" y="3318159"/>
            <a:ext cx="458470" cy="433070"/>
            <a:chOff x="3092683" y="3318159"/>
            <a:chExt cx="458470" cy="433070"/>
          </a:xfrm>
        </p:grpSpPr>
        <p:sp>
          <p:nvSpPr>
            <p:cNvPr id="8" name="object 8"/>
            <p:cNvSpPr/>
            <p:nvPr/>
          </p:nvSpPr>
          <p:spPr>
            <a:xfrm>
              <a:off x="3101088" y="3589329"/>
              <a:ext cx="52069" cy="29845"/>
            </a:xfrm>
            <a:custGeom>
              <a:avLst/>
              <a:gdLst/>
              <a:ahLst/>
              <a:cxnLst/>
              <a:rect l="l" t="t" r="r" b="b"/>
              <a:pathLst>
                <a:path w="52069" h="29845">
                  <a:moveTo>
                    <a:pt x="0" y="29449"/>
                  </a:moveTo>
                  <a:lnTo>
                    <a:pt x="51470" y="0"/>
                  </a:lnTo>
                </a:path>
              </a:pathLst>
            </a:custGeom>
            <a:ln w="16809">
              <a:solidFill>
                <a:srgbClr val="000000"/>
              </a:solidFill>
            </a:ln>
          </p:spPr>
          <p:txBody>
            <a:bodyPr wrap="square" lIns="0" tIns="0" rIns="0" bIns="0" rtlCol="0"/>
            <a:lstStyle/>
            <a:p>
              <a:endParaRPr/>
            </a:p>
          </p:txBody>
        </p:sp>
        <p:sp>
          <p:nvSpPr>
            <p:cNvPr id="9" name="object 9"/>
            <p:cNvSpPr/>
            <p:nvPr/>
          </p:nvSpPr>
          <p:spPr>
            <a:xfrm>
              <a:off x="3152558" y="3597720"/>
              <a:ext cx="74930" cy="137160"/>
            </a:xfrm>
            <a:custGeom>
              <a:avLst/>
              <a:gdLst/>
              <a:ahLst/>
              <a:cxnLst/>
              <a:rect l="l" t="t" r="r" b="b"/>
              <a:pathLst>
                <a:path w="74930" h="137160">
                  <a:moveTo>
                    <a:pt x="0" y="0"/>
                  </a:moveTo>
                  <a:lnTo>
                    <a:pt x="74611" y="136650"/>
                  </a:lnTo>
                </a:path>
              </a:pathLst>
            </a:custGeom>
            <a:ln w="33614">
              <a:solidFill>
                <a:srgbClr val="000000"/>
              </a:solidFill>
            </a:ln>
          </p:spPr>
          <p:txBody>
            <a:bodyPr wrap="square" lIns="0" tIns="0" rIns="0" bIns="0" rtlCol="0"/>
            <a:lstStyle/>
            <a:p>
              <a:endParaRPr/>
            </a:p>
          </p:txBody>
        </p:sp>
        <p:sp>
          <p:nvSpPr>
            <p:cNvPr id="10" name="object 10"/>
            <p:cNvSpPr/>
            <p:nvPr/>
          </p:nvSpPr>
          <p:spPr>
            <a:xfrm>
              <a:off x="3235574" y="3326564"/>
              <a:ext cx="315595" cy="408305"/>
            </a:xfrm>
            <a:custGeom>
              <a:avLst/>
              <a:gdLst/>
              <a:ahLst/>
              <a:cxnLst/>
              <a:rect l="l" t="t" r="r" b="b"/>
              <a:pathLst>
                <a:path w="315595" h="408304">
                  <a:moveTo>
                    <a:pt x="0" y="407806"/>
                  </a:moveTo>
                  <a:lnTo>
                    <a:pt x="98779" y="0"/>
                  </a:lnTo>
                </a:path>
                <a:path w="315595" h="408304">
                  <a:moveTo>
                    <a:pt x="98779" y="0"/>
                  </a:moveTo>
                  <a:lnTo>
                    <a:pt x="315234" y="0"/>
                  </a:lnTo>
                </a:path>
              </a:pathLst>
            </a:custGeom>
            <a:ln w="16808">
              <a:solidFill>
                <a:srgbClr val="000000"/>
              </a:solidFill>
            </a:ln>
          </p:spPr>
          <p:txBody>
            <a:bodyPr wrap="square" lIns="0" tIns="0" rIns="0" bIns="0" rtlCol="0"/>
            <a:lstStyle/>
            <a:p>
              <a:endParaRPr/>
            </a:p>
          </p:txBody>
        </p:sp>
      </p:grpSp>
      <p:grpSp>
        <p:nvGrpSpPr>
          <p:cNvPr id="11" name="object 11"/>
          <p:cNvGrpSpPr/>
          <p:nvPr/>
        </p:nvGrpSpPr>
        <p:grpSpPr>
          <a:xfrm>
            <a:off x="3634881" y="4461696"/>
            <a:ext cx="525780" cy="492125"/>
            <a:chOff x="3634881" y="4461696"/>
            <a:chExt cx="525780" cy="492125"/>
          </a:xfrm>
        </p:grpSpPr>
        <p:sp>
          <p:nvSpPr>
            <p:cNvPr id="12" name="object 12"/>
            <p:cNvSpPr/>
            <p:nvPr/>
          </p:nvSpPr>
          <p:spPr>
            <a:xfrm>
              <a:off x="3676888" y="4791720"/>
              <a:ext cx="52069" cy="29845"/>
            </a:xfrm>
            <a:custGeom>
              <a:avLst/>
              <a:gdLst/>
              <a:ahLst/>
              <a:cxnLst/>
              <a:rect l="l" t="t" r="r" b="b"/>
              <a:pathLst>
                <a:path w="52070" h="29845">
                  <a:moveTo>
                    <a:pt x="0" y="29419"/>
                  </a:moveTo>
                  <a:lnTo>
                    <a:pt x="51505" y="0"/>
                  </a:lnTo>
                </a:path>
              </a:pathLst>
            </a:custGeom>
            <a:ln w="16809">
              <a:solidFill>
                <a:srgbClr val="000000"/>
              </a:solidFill>
            </a:ln>
          </p:spPr>
          <p:txBody>
            <a:bodyPr wrap="square" lIns="0" tIns="0" rIns="0" bIns="0" rtlCol="0"/>
            <a:lstStyle/>
            <a:p>
              <a:endParaRPr/>
            </a:p>
          </p:txBody>
        </p:sp>
        <p:sp>
          <p:nvSpPr>
            <p:cNvPr id="13" name="object 13"/>
            <p:cNvSpPr/>
            <p:nvPr/>
          </p:nvSpPr>
          <p:spPr>
            <a:xfrm>
              <a:off x="3728394" y="4800126"/>
              <a:ext cx="74930" cy="137160"/>
            </a:xfrm>
            <a:custGeom>
              <a:avLst/>
              <a:gdLst/>
              <a:ahLst/>
              <a:cxnLst/>
              <a:rect l="l" t="t" r="r" b="b"/>
              <a:pathLst>
                <a:path w="74929" h="137160">
                  <a:moveTo>
                    <a:pt x="0" y="0"/>
                  </a:moveTo>
                  <a:lnTo>
                    <a:pt x="74588" y="136621"/>
                  </a:lnTo>
                </a:path>
              </a:pathLst>
            </a:custGeom>
            <a:ln w="33614">
              <a:solidFill>
                <a:srgbClr val="000000"/>
              </a:solidFill>
            </a:ln>
          </p:spPr>
          <p:txBody>
            <a:bodyPr wrap="square" lIns="0" tIns="0" rIns="0" bIns="0" rtlCol="0"/>
            <a:lstStyle/>
            <a:p>
              <a:endParaRPr/>
            </a:p>
          </p:txBody>
        </p:sp>
        <p:sp>
          <p:nvSpPr>
            <p:cNvPr id="14" name="object 14"/>
            <p:cNvSpPr/>
            <p:nvPr/>
          </p:nvSpPr>
          <p:spPr>
            <a:xfrm>
              <a:off x="3634881" y="4470101"/>
              <a:ext cx="525780" cy="466725"/>
            </a:xfrm>
            <a:custGeom>
              <a:avLst/>
              <a:gdLst/>
              <a:ahLst/>
              <a:cxnLst/>
              <a:rect l="l" t="t" r="r" b="b"/>
              <a:pathLst>
                <a:path w="525779" h="466725">
                  <a:moveTo>
                    <a:pt x="176534" y="466646"/>
                  </a:moveTo>
                  <a:lnTo>
                    <a:pt x="275270" y="58868"/>
                  </a:lnTo>
                </a:path>
                <a:path w="525779" h="466725">
                  <a:moveTo>
                    <a:pt x="275270" y="58868"/>
                  </a:moveTo>
                  <a:lnTo>
                    <a:pt x="491768" y="58868"/>
                  </a:lnTo>
                </a:path>
                <a:path w="525779" h="466725">
                  <a:moveTo>
                    <a:pt x="0" y="0"/>
                  </a:moveTo>
                  <a:lnTo>
                    <a:pt x="525386" y="0"/>
                  </a:lnTo>
                </a:path>
              </a:pathLst>
            </a:custGeom>
            <a:ln w="16808">
              <a:solidFill>
                <a:srgbClr val="000000"/>
              </a:solidFill>
            </a:ln>
          </p:spPr>
          <p:txBody>
            <a:bodyPr wrap="square" lIns="0" tIns="0" rIns="0" bIns="0" rtlCol="0"/>
            <a:lstStyle/>
            <a:p>
              <a:endParaRPr/>
            </a:p>
          </p:txBody>
        </p:sp>
      </p:grpSp>
      <p:grpSp>
        <p:nvGrpSpPr>
          <p:cNvPr id="15" name="object 15"/>
          <p:cNvGrpSpPr/>
          <p:nvPr/>
        </p:nvGrpSpPr>
        <p:grpSpPr>
          <a:xfrm>
            <a:off x="4513307" y="4461696"/>
            <a:ext cx="1429385" cy="492125"/>
            <a:chOff x="4513307" y="4461696"/>
            <a:chExt cx="1429385" cy="492125"/>
          </a:xfrm>
        </p:grpSpPr>
        <p:sp>
          <p:nvSpPr>
            <p:cNvPr id="16" name="object 16"/>
            <p:cNvSpPr/>
            <p:nvPr/>
          </p:nvSpPr>
          <p:spPr>
            <a:xfrm>
              <a:off x="5007176" y="4791720"/>
              <a:ext cx="52069" cy="29845"/>
            </a:xfrm>
            <a:custGeom>
              <a:avLst/>
              <a:gdLst/>
              <a:ahLst/>
              <a:cxnLst/>
              <a:rect l="l" t="t" r="r" b="b"/>
              <a:pathLst>
                <a:path w="52070" h="29845">
                  <a:moveTo>
                    <a:pt x="0" y="29419"/>
                  </a:moveTo>
                  <a:lnTo>
                    <a:pt x="51505" y="0"/>
                  </a:lnTo>
                </a:path>
              </a:pathLst>
            </a:custGeom>
            <a:ln w="16809">
              <a:solidFill>
                <a:srgbClr val="000000"/>
              </a:solidFill>
            </a:ln>
          </p:spPr>
          <p:txBody>
            <a:bodyPr wrap="square" lIns="0" tIns="0" rIns="0" bIns="0" rtlCol="0"/>
            <a:lstStyle/>
            <a:p>
              <a:endParaRPr/>
            </a:p>
          </p:txBody>
        </p:sp>
        <p:sp>
          <p:nvSpPr>
            <p:cNvPr id="17" name="object 17"/>
            <p:cNvSpPr/>
            <p:nvPr/>
          </p:nvSpPr>
          <p:spPr>
            <a:xfrm>
              <a:off x="5058682" y="4800126"/>
              <a:ext cx="74930" cy="137160"/>
            </a:xfrm>
            <a:custGeom>
              <a:avLst/>
              <a:gdLst/>
              <a:ahLst/>
              <a:cxnLst/>
              <a:rect l="l" t="t" r="r" b="b"/>
              <a:pathLst>
                <a:path w="74929" h="137160">
                  <a:moveTo>
                    <a:pt x="0" y="0"/>
                  </a:moveTo>
                  <a:lnTo>
                    <a:pt x="74588" y="136621"/>
                  </a:lnTo>
                </a:path>
              </a:pathLst>
            </a:custGeom>
            <a:ln w="33614">
              <a:solidFill>
                <a:srgbClr val="000000"/>
              </a:solidFill>
            </a:ln>
          </p:spPr>
          <p:txBody>
            <a:bodyPr wrap="square" lIns="0" tIns="0" rIns="0" bIns="0" rtlCol="0"/>
            <a:lstStyle/>
            <a:p>
              <a:endParaRPr/>
            </a:p>
          </p:txBody>
        </p:sp>
        <p:sp>
          <p:nvSpPr>
            <p:cNvPr id="18" name="object 18"/>
            <p:cNvSpPr/>
            <p:nvPr/>
          </p:nvSpPr>
          <p:spPr>
            <a:xfrm>
              <a:off x="4513307" y="4470101"/>
              <a:ext cx="1429385" cy="466725"/>
            </a:xfrm>
            <a:custGeom>
              <a:avLst/>
              <a:gdLst/>
              <a:ahLst/>
              <a:cxnLst/>
              <a:rect l="l" t="t" r="r" b="b"/>
              <a:pathLst>
                <a:path w="1429385" h="466725">
                  <a:moveTo>
                    <a:pt x="628368" y="466646"/>
                  </a:moveTo>
                  <a:lnTo>
                    <a:pt x="727133" y="58868"/>
                  </a:lnTo>
                </a:path>
                <a:path w="1429385" h="466725">
                  <a:moveTo>
                    <a:pt x="727133" y="58868"/>
                  </a:moveTo>
                  <a:lnTo>
                    <a:pt x="943587" y="58868"/>
                  </a:lnTo>
                </a:path>
                <a:path w="1429385" h="466725">
                  <a:moveTo>
                    <a:pt x="0" y="0"/>
                  </a:moveTo>
                  <a:lnTo>
                    <a:pt x="1429068" y="0"/>
                  </a:lnTo>
                </a:path>
              </a:pathLst>
            </a:custGeom>
            <a:ln w="16808">
              <a:solidFill>
                <a:srgbClr val="000000"/>
              </a:solidFill>
            </a:ln>
          </p:spPr>
          <p:txBody>
            <a:bodyPr wrap="square" lIns="0" tIns="0" rIns="0" bIns="0" rtlCol="0"/>
            <a:lstStyle/>
            <a:p>
              <a:endParaRPr/>
            </a:p>
          </p:txBody>
        </p:sp>
      </p:grpSp>
      <p:sp>
        <p:nvSpPr>
          <p:cNvPr id="19" name="object 19"/>
          <p:cNvSpPr txBox="1"/>
          <p:nvPr/>
        </p:nvSpPr>
        <p:spPr>
          <a:xfrm>
            <a:off x="3022883" y="3173877"/>
            <a:ext cx="2964180" cy="2384425"/>
          </a:xfrm>
          <a:prstGeom prst="rect">
            <a:avLst/>
          </a:prstGeom>
        </p:spPr>
        <p:txBody>
          <a:bodyPr vert="horz" wrap="square" lIns="0" tIns="137160" rIns="0" bIns="0" rtlCol="0">
            <a:spAutoFit/>
          </a:bodyPr>
          <a:lstStyle/>
          <a:p>
            <a:pPr marL="323850">
              <a:lnSpc>
                <a:spcPct val="100000"/>
              </a:lnSpc>
              <a:spcBef>
                <a:spcPts val="1080"/>
              </a:spcBef>
            </a:pPr>
            <a:r>
              <a:rPr sz="3150" dirty="0">
                <a:latin typeface="Times New Roman"/>
                <a:cs typeface="Times New Roman"/>
              </a:rPr>
              <a:t>3</a:t>
            </a:r>
            <a:r>
              <a:rPr sz="3150" i="1" dirty="0">
                <a:latin typeface="Times New Roman"/>
                <a:cs typeface="Times New Roman"/>
              </a:rPr>
              <a:t>a</a:t>
            </a:r>
            <a:r>
              <a:rPr sz="3150" i="1" spc="-5" dirty="0">
                <a:latin typeface="Times New Roman"/>
                <a:cs typeface="Times New Roman"/>
              </a:rPr>
              <a:t> </a:t>
            </a:r>
            <a:r>
              <a:rPr sz="3150" dirty="0">
                <a:latin typeface="Symbol"/>
                <a:cs typeface="Symbol"/>
              </a:rPr>
              <a:t></a:t>
            </a:r>
            <a:r>
              <a:rPr sz="3150" spc="-60" dirty="0">
                <a:latin typeface="Times New Roman"/>
                <a:cs typeface="Times New Roman"/>
              </a:rPr>
              <a:t> </a:t>
            </a:r>
            <a:r>
              <a:rPr sz="3150" spc="45" dirty="0">
                <a:latin typeface="Times New Roman"/>
                <a:cs typeface="Times New Roman"/>
              </a:rPr>
              <a:t>4</a:t>
            </a:r>
            <a:r>
              <a:rPr sz="3150" i="1" spc="45" dirty="0">
                <a:latin typeface="Times New Roman"/>
                <a:cs typeface="Times New Roman"/>
              </a:rPr>
              <a:t>R</a:t>
            </a:r>
            <a:endParaRPr sz="3150">
              <a:latin typeface="Times New Roman"/>
              <a:cs typeface="Times New Roman"/>
            </a:endParaRPr>
          </a:p>
          <a:p>
            <a:pPr marL="63500">
              <a:lnSpc>
                <a:spcPct val="100000"/>
              </a:lnSpc>
              <a:spcBef>
                <a:spcPts val="985"/>
              </a:spcBef>
            </a:pPr>
            <a:r>
              <a:rPr sz="4725" i="1" baseline="-35273" dirty="0">
                <a:latin typeface="Times New Roman"/>
                <a:cs typeface="Times New Roman"/>
              </a:rPr>
              <a:t>a</a:t>
            </a:r>
            <a:r>
              <a:rPr sz="4725" i="1" spc="-434" baseline="-35273" dirty="0">
                <a:latin typeface="Times New Roman"/>
                <a:cs typeface="Times New Roman"/>
              </a:rPr>
              <a:t> </a:t>
            </a:r>
            <a:r>
              <a:rPr sz="4725" baseline="-35273" dirty="0">
                <a:latin typeface="Symbol"/>
                <a:cs typeface="Symbol"/>
              </a:rPr>
              <a:t></a:t>
            </a:r>
            <a:r>
              <a:rPr sz="4725" spc="-89" baseline="-35273" dirty="0">
                <a:latin typeface="Times New Roman"/>
                <a:cs typeface="Times New Roman"/>
              </a:rPr>
              <a:t> </a:t>
            </a:r>
            <a:r>
              <a:rPr sz="3150" spc="70" dirty="0">
                <a:latin typeface="Times New Roman"/>
                <a:cs typeface="Times New Roman"/>
              </a:rPr>
              <a:t>4</a:t>
            </a:r>
            <a:r>
              <a:rPr sz="3150" i="1" spc="70" dirty="0">
                <a:latin typeface="Times New Roman"/>
                <a:cs typeface="Times New Roman"/>
              </a:rPr>
              <a:t>R</a:t>
            </a:r>
            <a:r>
              <a:rPr sz="3150" i="1" spc="-5" dirty="0">
                <a:latin typeface="Times New Roman"/>
                <a:cs typeface="Times New Roman"/>
              </a:rPr>
              <a:t> </a:t>
            </a:r>
            <a:r>
              <a:rPr sz="4725" baseline="-35273" dirty="0">
                <a:latin typeface="Symbol"/>
                <a:cs typeface="Symbol"/>
              </a:rPr>
              <a:t></a:t>
            </a:r>
            <a:r>
              <a:rPr sz="4725" spc="-112" baseline="-35273" dirty="0">
                <a:latin typeface="Times New Roman"/>
                <a:cs typeface="Times New Roman"/>
              </a:rPr>
              <a:t> </a:t>
            </a:r>
            <a:r>
              <a:rPr sz="3150" spc="-10" dirty="0">
                <a:latin typeface="Times New Roman"/>
                <a:cs typeface="Times New Roman"/>
              </a:rPr>
              <a:t>4(0.124)</a:t>
            </a:r>
            <a:endParaRPr sz="3150">
              <a:latin typeface="Times New Roman"/>
              <a:cs typeface="Times New Roman"/>
            </a:endParaRPr>
          </a:p>
          <a:p>
            <a:pPr marL="899794">
              <a:lnSpc>
                <a:spcPct val="100000"/>
              </a:lnSpc>
              <a:spcBef>
                <a:spcPts val="919"/>
              </a:spcBef>
              <a:tabLst>
                <a:tab pos="2229485" algn="l"/>
              </a:tabLst>
            </a:pPr>
            <a:r>
              <a:rPr sz="3150" spc="-50" dirty="0">
                <a:latin typeface="Times New Roman"/>
                <a:cs typeface="Times New Roman"/>
              </a:rPr>
              <a:t>3</a:t>
            </a:r>
            <a:r>
              <a:rPr sz="3150" dirty="0">
                <a:latin typeface="Times New Roman"/>
                <a:cs typeface="Times New Roman"/>
              </a:rPr>
              <a:t>	</a:t>
            </a:r>
            <a:r>
              <a:rPr sz="3150" spc="-50" dirty="0">
                <a:latin typeface="Times New Roman"/>
                <a:cs typeface="Times New Roman"/>
              </a:rPr>
              <a:t>3</a:t>
            </a:r>
            <a:endParaRPr sz="3150">
              <a:latin typeface="Times New Roman"/>
              <a:cs typeface="Times New Roman"/>
            </a:endParaRPr>
          </a:p>
          <a:p>
            <a:pPr marL="365760">
              <a:lnSpc>
                <a:spcPct val="100000"/>
              </a:lnSpc>
              <a:spcBef>
                <a:spcPts val="560"/>
              </a:spcBef>
            </a:pPr>
            <a:r>
              <a:rPr sz="3150" dirty="0">
                <a:latin typeface="Symbol"/>
                <a:cs typeface="Symbol"/>
              </a:rPr>
              <a:t></a:t>
            </a:r>
            <a:r>
              <a:rPr sz="3150" spc="-370" dirty="0">
                <a:latin typeface="Times New Roman"/>
                <a:cs typeface="Times New Roman"/>
              </a:rPr>
              <a:t> </a:t>
            </a:r>
            <a:r>
              <a:rPr sz="3150" spc="-10" dirty="0">
                <a:latin typeface="Times New Roman"/>
                <a:cs typeface="Times New Roman"/>
              </a:rPr>
              <a:t>0.2864</a:t>
            </a:r>
            <a:r>
              <a:rPr sz="3150" spc="-360" dirty="0">
                <a:latin typeface="Times New Roman"/>
                <a:cs typeface="Times New Roman"/>
              </a:rPr>
              <a:t> </a:t>
            </a:r>
            <a:r>
              <a:rPr sz="3150" i="1" spc="-35" dirty="0">
                <a:latin typeface="Times New Roman"/>
                <a:cs typeface="Times New Roman"/>
              </a:rPr>
              <a:t>nm</a:t>
            </a:r>
            <a:endParaRPr sz="3150">
              <a:latin typeface="Times New Roman"/>
              <a:cs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1" name="Text Box 3"/>
          <p:cNvSpPr txBox="1">
            <a:spLocks noChangeArrowheads="1"/>
          </p:cNvSpPr>
          <p:nvPr/>
        </p:nvSpPr>
        <p:spPr bwMode="auto">
          <a:xfrm>
            <a:off x="614362" y="354341"/>
            <a:ext cx="79152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dirty="0">
                <a:solidFill>
                  <a:srgbClr val="0066FF"/>
                </a:solidFill>
              </a:rPr>
              <a:t>Example 3.4   Determining the Density of BCC Iron</a:t>
            </a:r>
          </a:p>
        </p:txBody>
      </p:sp>
      <p:grpSp>
        <p:nvGrpSpPr>
          <p:cNvPr id="68614" name="Group 6"/>
          <p:cNvGrpSpPr>
            <a:grpSpLocks/>
          </p:cNvGrpSpPr>
          <p:nvPr/>
        </p:nvGrpSpPr>
        <p:grpSpPr bwMode="auto">
          <a:xfrm>
            <a:off x="735013" y="1020763"/>
            <a:ext cx="8043862" cy="3016250"/>
            <a:chOff x="463" y="643"/>
            <a:chExt cx="5067" cy="1900"/>
          </a:xfrm>
        </p:grpSpPr>
        <p:sp>
          <p:nvSpPr>
            <p:cNvPr id="68610" name="Text Box 2"/>
            <p:cNvSpPr txBox="1">
              <a:spLocks noChangeArrowheads="1"/>
            </p:cNvSpPr>
            <p:nvPr/>
          </p:nvSpPr>
          <p:spPr bwMode="auto">
            <a:xfrm>
              <a:off x="463" y="643"/>
              <a:ext cx="5067" cy="1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dirty="0"/>
                <a:t>Determine the density of BCC iron, which has a lattice parameter of 0.2866 nm.</a:t>
              </a:r>
            </a:p>
            <a:p>
              <a:pPr>
                <a:spcBef>
                  <a:spcPct val="50000"/>
                </a:spcBef>
              </a:pPr>
              <a:r>
                <a:rPr lang="en-US" altLang="en-US" sz="2000" b="0" dirty="0">
                  <a:solidFill>
                    <a:schemeClr val="accent2"/>
                  </a:solidFill>
                </a:rPr>
                <a:t>Example 3.4 SOLUTION</a:t>
              </a:r>
              <a:endParaRPr lang="en-US" altLang="en-US" sz="2000" b="0" dirty="0"/>
            </a:p>
            <a:p>
              <a:pPr>
                <a:spcBef>
                  <a:spcPct val="50000"/>
                </a:spcBef>
              </a:pPr>
              <a:r>
                <a:rPr lang="en-US" altLang="en-US" sz="2000" b="0" dirty="0"/>
                <a:t>Atoms/cell = 2, a</a:t>
              </a:r>
              <a:r>
                <a:rPr lang="en-US" altLang="en-US" sz="2000" b="0" baseline="-25000" dirty="0"/>
                <a:t>0</a:t>
              </a:r>
              <a:r>
                <a:rPr lang="en-US" altLang="en-US" sz="2000" b="0" dirty="0"/>
                <a:t> = 0.2866 nm = 2.866 </a:t>
              </a:r>
              <a:r>
                <a:rPr lang="en-US" altLang="en-US" sz="2000" dirty="0">
                  <a:sym typeface="Symbol" panose="05050102010706020507" pitchFamily="18" charset="2"/>
                </a:rPr>
                <a:t></a:t>
              </a:r>
              <a:r>
                <a:rPr lang="en-US" altLang="en-US" sz="2000" b="0" dirty="0"/>
                <a:t> 10</a:t>
              </a:r>
              <a:r>
                <a:rPr lang="en-US" altLang="en-US" sz="2000" b="0" baseline="30000" dirty="0"/>
                <a:t>-8</a:t>
              </a:r>
              <a:r>
                <a:rPr lang="en-US" altLang="en-US" sz="2000" b="0" dirty="0"/>
                <a:t> cm</a:t>
              </a:r>
            </a:p>
            <a:p>
              <a:pPr>
                <a:spcBef>
                  <a:spcPct val="50000"/>
                </a:spcBef>
              </a:pPr>
              <a:r>
                <a:rPr lang="en-US" altLang="en-US" sz="2000" b="0" dirty="0"/>
                <a:t>Atomic mass = 55.847 g/mol</a:t>
              </a:r>
            </a:p>
            <a:p>
              <a:pPr>
                <a:spcBef>
                  <a:spcPct val="50000"/>
                </a:spcBef>
              </a:pPr>
              <a:r>
                <a:rPr lang="en-US" altLang="en-US" sz="2000" b="0" dirty="0"/>
                <a:t>Volume of unit cell =       = (2.866 </a:t>
              </a:r>
              <a:r>
                <a:rPr lang="en-US" altLang="en-US" sz="2000" dirty="0">
                  <a:sym typeface="Symbol" panose="05050102010706020507" pitchFamily="18" charset="2"/>
                </a:rPr>
                <a:t></a:t>
              </a:r>
              <a:r>
                <a:rPr lang="en-US" altLang="en-US" sz="2000" b="0" dirty="0"/>
                <a:t> 10</a:t>
              </a:r>
              <a:r>
                <a:rPr lang="en-US" altLang="en-US" sz="2000" b="0" baseline="30000" dirty="0"/>
                <a:t>-8</a:t>
              </a:r>
              <a:r>
                <a:rPr lang="en-US" altLang="en-US" sz="2000" b="0" dirty="0"/>
                <a:t> cm)</a:t>
              </a:r>
              <a:r>
                <a:rPr lang="en-US" altLang="en-US" sz="2000" b="0" baseline="30000" dirty="0"/>
                <a:t>3 </a:t>
              </a:r>
              <a:r>
                <a:rPr lang="en-US" altLang="en-US" sz="2000" b="0" dirty="0"/>
                <a:t>= 23.54 </a:t>
              </a:r>
              <a:r>
                <a:rPr lang="en-US" altLang="en-US" sz="2000" dirty="0">
                  <a:sym typeface="Symbol" panose="05050102010706020507" pitchFamily="18" charset="2"/>
                </a:rPr>
                <a:t></a:t>
              </a:r>
              <a:r>
                <a:rPr lang="en-US" altLang="en-US" sz="2000" b="0" dirty="0"/>
                <a:t> 10</a:t>
              </a:r>
              <a:r>
                <a:rPr lang="en-US" altLang="en-US" sz="2000" b="0" baseline="30000" dirty="0"/>
                <a:t>-24</a:t>
              </a:r>
              <a:r>
                <a:rPr lang="en-US" altLang="en-US" sz="2000" b="0" dirty="0"/>
                <a:t> cm</a:t>
              </a:r>
              <a:r>
                <a:rPr lang="en-US" altLang="en-US" sz="2000" b="0" baseline="30000" dirty="0"/>
                <a:t>3</a:t>
              </a:r>
              <a:r>
                <a:rPr lang="en-US" altLang="en-US" sz="2000" b="0" dirty="0"/>
                <a:t>/cell</a:t>
              </a:r>
            </a:p>
            <a:p>
              <a:pPr>
                <a:spcBef>
                  <a:spcPct val="50000"/>
                </a:spcBef>
              </a:pPr>
              <a:r>
                <a:rPr lang="en-US" altLang="en-US" sz="2000" b="0" dirty="0"/>
                <a:t>Avogadro’s number </a:t>
              </a:r>
              <a:r>
                <a:rPr lang="en-US" altLang="en-US" sz="2000" b="0" i="1" dirty="0"/>
                <a:t>N</a:t>
              </a:r>
              <a:r>
                <a:rPr lang="en-US" altLang="en-US" sz="2000" b="0" i="1" baseline="-25000" dirty="0"/>
                <a:t>A</a:t>
              </a:r>
              <a:r>
                <a:rPr lang="en-US" altLang="en-US" sz="2000" b="0" dirty="0"/>
                <a:t> = 6.02 </a:t>
              </a:r>
              <a:r>
                <a:rPr lang="en-US" altLang="en-US" sz="2000" dirty="0">
                  <a:sym typeface="Symbol" panose="05050102010706020507" pitchFamily="18" charset="2"/>
                </a:rPr>
                <a:t></a:t>
              </a:r>
              <a:r>
                <a:rPr lang="en-US" altLang="en-US" sz="2000" b="0" dirty="0"/>
                <a:t> 10</a:t>
              </a:r>
              <a:r>
                <a:rPr lang="en-US" altLang="en-US" sz="2000" b="0" baseline="30000" dirty="0"/>
                <a:t>23</a:t>
              </a:r>
              <a:r>
                <a:rPr lang="en-US" altLang="en-US" sz="2000" b="0" dirty="0"/>
                <a:t> atoms/mol</a:t>
              </a:r>
            </a:p>
          </p:txBody>
        </p:sp>
        <p:graphicFrame>
          <p:nvGraphicFramePr>
            <p:cNvPr id="68612" name="Object 4"/>
            <p:cNvGraphicFramePr>
              <a:graphicFrameLocks noChangeAspect="1"/>
            </p:cNvGraphicFramePr>
            <p:nvPr/>
          </p:nvGraphicFramePr>
          <p:xfrm>
            <a:off x="1872" y="2030"/>
            <a:ext cx="261" cy="260"/>
          </p:xfrm>
          <a:graphic>
            <a:graphicData uri="http://schemas.openxmlformats.org/presentationml/2006/ole">
              <mc:AlternateContent xmlns:mc="http://schemas.openxmlformats.org/markup-compatibility/2006">
                <mc:Choice xmlns:v="urn:schemas-microsoft-com:vml" Requires="v">
                  <p:oleObj name="Equation" r:id="rId2" imgW="177480" imgH="253800" progId="Equation.3">
                    <p:embed/>
                  </p:oleObj>
                </mc:Choice>
                <mc:Fallback>
                  <p:oleObj name="Equation" r:id="rId2" imgW="177480" imgH="253800" progId="Equation.3">
                    <p:embed/>
                    <p:pic>
                      <p:nvPicPr>
                        <p:cNvPr id="68612"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2" y="2030"/>
                          <a:ext cx="261" cy="260"/>
                        </a:xfrm>
                        <a:prstGeom prst="rect">
                          <a:avLst/>
                        </a:prstGeom>
                        <a:noFill/>
                        <a:ln>
                          <a:noFill/>
                        </a:ln>
                        <a:effectLst/>
                      </p:spPr>
                    </p:pic>
                  </p:oleObj>
                </mc:Fallback>
              </mc:AlternateContent>
            </a:graphicData>
          </a:graphic>
        </p:graphicFrame>
      </p:grpSp>
      <p:graphicFrame>
        <p:nvGraphicFramePr>
          <p:cNvPr id="68613" name="Object 5"/>
          <p:cNvGraphicFramePr>
            <a:graphicFrameLocks noChangeAspect="1"/>
          </p:cNvGraphicFramePr>
          <p:nvPr/>
        </p:nvGraphicFramePr>
        <p:xfrm>
          <a:off x="862013" y="4441825"/>
          <a:ext cx="7004050" cy="1660525"/>
        </p:xfrm>
        <a:graphic>
          <a:graphicData uri="http://schemas.openxmlformats.org/presentationml/2006/ole">
            <mc:AlternateContent xmlns:mc="http://schemas.openxmlformats.org/markup-compatibility/2006">
              <mc:Choice xmlns:v="urn:schemas-microsoft-com:vml" Requires="v">
                <p:oleObj name="Equation" r:id="rId4" imgW="3606480" imgH="863280" progId="Equation.3">
                  <p:embed/>
                </p:oleObj>
              </mc:Choice>
              <mc:Fallback>
                <p:oleObj name="Equation" r:id="rId4" imgW="3606480" imgH="863280" progId="Equation.3">
                  <p:embed/>
                  <p:pic>
                    <p:nvPicPr>
                      <p:cNvPr id="68613"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2013" y="4441825"/>
                        <a:ext cx="7004050" cy="16605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Tree>
    <p:extLst>
      <p:ext uri="{BB962C8B-B14F-4D97-AF65-F5344CB8AC3E}">
        <p14:creationId xmlns:p14="http://schemas.microsoft.com/office/powerpoint/2010/main" val="37106790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pic>
        <p:nvPicPr>
          <p:cNvPr id="4" name="object 4"/>
          <p:cNvPicPr/>
          <p:nvPr/>
        </p:nvPicPr>
        <p:blipFill>
          <a:blip r:embed="rId3" cstate="print"/>
          <a:stretch>
            <a:fillRect/>
          </a:stretch>
        </p:blipFill>
        <p:spPr>
          <a:xfrm>
            <a:off x="6893959" y="5373534"/>
            <a:ext cx="1899542" cy="985515"/>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6" name="object 6"/>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7" name="object 7"/>
          <p:cNvSpPr txBox="1"/>
          <p:nvPr/>
        </p:nvSpPr>
        <p:spPr>
          <a:xfrm>
            <a:off x="525633" y="1429003"/>
            <a:ext cx="6368415" cy="104457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59" dirty="0">
                <a:latin typeface="Arial"/>
                <a:cs typeface="Arial"/>
              </a:rPr>
              <a:t> </a:t>
            </a:r>
            <a:r>
              <a:rPr sz="1800" b="1" spc="-30" dirty="0">
                <a:latin typeface="Arial"/>
                <a:cs typeface="Arial"/>
              </a:rPr>
              <a:t>BODY-</a:t>
            </a:r>
            <a:r>
              <a:rPr sz="1800" b="1" dirty="0">
                <a:latin typeface="Arial"/>
                <a:cs typeface="Arial"/>
              </a:rPr>
              <a:t>CENTRED</a:t>
            </a:r>
            <a:r>
              <a:rPr sz="1800" b="1" spc="-20" dirty="0">
                <a:latin typeface="Arial"/>
                <a:cs typeface="Arial"/>
              </a:rPr>
              <a:t> </a:t>
            </a:r>
            <a:r>
              <a:rPr sz="1800" b="1" dirty="0">
                <a:latin typeface="Arial"/>
                <a:cs typeface="Arial"/>
              </a:rPr>
              <a:t>CUBIC</a:t>
            </a:r>
            <a:r>
              <a:rPr sz="1800" b="1" spc="-20" dirty="0">
                <a:latin typeface="Arial"/>
                <a:cs typeface="Arial"/>
              </a:rPr>
              <a:t> </a:t>
            </a:r>
            <a:r>
              <a:rPr sz="1800" b="1" spc="-10" dirty="0">
                <a:latin typeface="Arial"/>
                <a:cs typeface="Arial"/>
              </a:rPr>
              <a:t>(BCC)</a:t>
            </a:r>
            <a:endParaRPr sz="1800">
              <a:latin typeface="Arial"/>
              <a:cs typeface="Arial"/>
            </a:endParaRPr>
          </a:p>
          <a:p>
            <a:pPr>
              <a:lnSpc>
                <a:spcPct val="100000"/>
              </a:lnSpc>
              <a:spcBef>
                <a:spcPts val="55"/>
              </a:spcBef>
            </a:pPr>
            <a:endParaRPr sz="1800">
              <a:latin typeface="Arial"/>
              <a:cs typeface="Arial"/>
            </a:endParaRPr>
          </a:p>
          <a:p>
            <a:pPr marL="297815" marR="5080" indent="-285750">
              <a:lnSpc>
                <a:spcPts val="1900"/>
              </a:lnSpc>
              <a:buClr>
                <a:srgbClr val="C00000"/>
              </a:buClr>
              <a:buFont typeface="Wingdings"/>
              <a:buChar char=""/>
              <a:tabLst>
                <a:tab pos="297815" algn="l"/>
              </a:tabLst>
            </a:pPr>
            <a:r>
              <a:rPr sz="1600" dirty="0">
                <a:latin typeface="Arial MT"/>
                <a:cs typeface="Arial MT"/>
              </a:rPr>
              <a:t>The</a:t>
            </a:r>
            <a:r>
              <a:rPr sz="1600" spc="-20" dirty="0">
                <a:latin typeface="Arial MT"/>
                <a:cs typeface="Arial MT"/>
              </a:rPr>
              <a:t> </a:t>
            </a:r>
            <a:r>
              <a:rPr sz="1600" b="1" dirty="0">
                <a:latin typeface="Arial"/>
                <a:cs typeface="Arial"/>
              </a:rPr>
              <a:t>atomic</a:t>
            </a:r>
            <a:r>
              <a:rPr sz="1600" b="1" spc="-20" dirty="0">
                <a:latin typeface="Arial"/>
                <a:cs typeface="Arial"/>
              </a:rPr>
              <a:t> </a:t>
            </a:r>
            <a:r>
              <a:rPr sz="1600" b="1" dirty="0">
                <a:latin typeface="Arial"/>
                <a:cs typeface="Arial"/>
              </a:rPr>
              <a:t>packing</a:t>
            </a:r>
            <a:r>
              <a:rPr sz="1600" b="1" spc="-15" dirty="0">
                <a:latin typeface="Arial"/>
                <a:cs typeface="Arial"/>
              </a:rPr>
              <a:t> </a:t>
            </a:r>
            <a:r>
              <a:rPr sz="1600" b="1" dirty="0">
                <a:latin typeface="Arial"/>
                <a:cs typeface="Arial"/>
              </a:rPr>
              <a:t>factor</a:t>
            </a:r>
            <a:r>
              <a:rPr sz="1600" b="1" spc="-20" dirty="0">
                <a:latin typeface="Arial"/>
                <a:cs typeface="Arial"/>
              </a:rPr>
              <a:t> </a:t>
            </a:r>
            <a:r>
              <a:rPr sz="1600" dirty="0">
                <a:latin typeface="Arial MT"/>
                <a:cs typeface="Arial MT"/>
              </a:rPr>
              <a:t>(APF)</a:t>
            </a:r>
            <a:r>
              <a:rPr sz="1600" spc="-1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defined</a:t>
            </a:r>
            <a:r>
              <a:rPr sz="1600" spc="-15" dirty="0">
                <a:latin typeface="Arial MT"/>
                <a:cs typeface="Arial MT"/>
              </a:rPr>
              <a:t> </a:t>
            </a:r>
            <a:r>
              <a:rPr sz="1600" dirty="0">
                <a:latin typeface="Arial MT"/>
                <a:cs typeface="Arial MT"/>
              </a:rPr>
              <a:t>as</a:t>
            </a:r>
            <a:r>
              <a:rPr sz="1600" spc="-1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fraction</a:t>
            </a:r>
            <a:r>
              <a:rPr sz="1600" spc="-15" dirty="0">
                <a:latin typeface="Arial MT"/>
                <a:cs typeface="Arial MT"/>
              </a:rPr>
              <a:t> </a:t>
            </a:r>
            <a:r>
              <a:rPr sz="1600" dirty="0">
                <a:latin typeface="Arial MT"/>
                <a:cs typeface="Arial MT"/>
              </a:rPr>
              <a:t>of</a:t>
            </a:r>
            <a:r>
              <a:rPr sz="1600" spc="-10" dirty="0">
                <a:latin typeface="Arial MT"/>
                <a:cs typeface="Arial MT"/>
              </a:rPr>
              <a:t> solid </a:t>
            </a:r>
            <a:r>
              <a:rPr sz="1600" dirty="0">
                <a:latin typeface="Arial MT"/>
                <a:cs typeface="Arial MT"/>
              </a:rPr>
              <a:t>sphere</a:t>
            </a:r>
            <a:r>
              <a:rPr sz="1600" spc="-25" dirty="0">
                <a:latin typeface="Arial MT"/>
                <a:cs typeface="Arial MT"/>
              </a:rPr>
              <a:t> </a:t>
            </a:r>
            <a:r>
              <a:rPr sz="1600" dirty="0">
                <a:latin typeface="Arial MT"/>
                <a:cs typeface="Arial MT"/>
              </a:rPr>
              <a:t>volume</a:t>
            </a:r>
            <a:r>
              <a:rPr sz="1600" spc="-2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10" dirty="0">
                <a:latin typeface="Arial MT"/>
                <a:cs typeface="Arial MT"/>
              </a:rPr>
              <a:t> </a:t>
            </a:r>
            <a:r>
              <a:rPr sz="1600" spc="-25" dirty="0">
                <a:latin typeface="Arial MT"/>
                <a:cs typeface="Arial MT"/>
              </a:rPr>
              <a:t>or:</a:t>
            </a:r>
            <a:endParaRPr sz="1600">
              <a:latin typeface="Arial MT"/>
              <a:cs typeface="Arial MT"/>
            </a:endParaRPr>
          </a:p>
        </p:txBody>
      </p:sp>
      <p:sp>
        <p:nvSpPr>
          <p:cNvPr id="8" name="object 8"/>
          <p:cNvSpPr txBox="1"/>
          <p:nvPr/>
        </p:nvSpPr>
        <p:spPr>
          <a:xfrm>
            <a:off x="462133" y="3892803"/>
            <a:ext cx="6713220" cy="2720340"/>
          </a:xfrm>
          <a:prstGeom prst="rect">
            <a:avLst/>
          </a:prstGeom>
        </p:spPr>
        <p:txBody>
          <a:bodyPr vert="horz" wrap="square" lIns="0" tIns="22860" rIns="0" bIns="0" rtlCol="0">
            <a:spAutoFit/>
          </a:bodyPr>
          <a:lstStyle/>
          <a:p>
            <a:pPr marL="361315" marR="81280" indent="-285750">
              <a:lnSpc>
                <a:spcPct val="100800"/>
              </a:lnSpc>
              <a:spcBef>
                <a:spcPts val="180"/>
              </a:spcBef>
              <a:buClr>
                <a:srgbClr val="C00000"/>
              </a:buClr>
              <a:buFont typeface="Wingdings"/>
              <a:buChar char=""/>
              <a:tabLst>
                <a:tab pos="361315" algn="l"/>
              </a:tabLst>
            </a:pPr>
            <a:r>
              <a:rPr sz="1600" dirty="0">
                <a:latin typeface="Arial MT"/>
                <a:cs typeface="Arial MT"/>
              </a:rPr>
              <a:t>Both</a:t>
            </a:r>
            <a:r>
              <a:rPr sz="1600" spc="-2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total</a:t>
            </a:r>
            <a:r>
              <a:rPr sz="1600" spc="-2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15" dirty="0">
                <a:latin typeface="Arial MT"/>
                <a:cs typeface="Arial MT"/>
              </a:rPr>
              <a:t> </a:t>
            </a:r>
            <a:r>
              <a:rPr sz="1600" dirty="0">
                <a:latin typeface="Arial MT"/>
                <a:cs typeface="Arial MT"/>
              </a:rPr>
              <a:t>volumes</a:t>
            </a:r>
            <a:r>
              <a:rPr sz="1600" spc="-15" dirty="0">
                <a:latin typeface="Arial MT"/>
                <a:cs typeface="Arial MT"/>
              </a:rPr>
              <a:t> </a:t>
            </a:r>
            <a:r>
              <a:rPr sz="1600" dirty="0">
                <a:latin typeface="Arial MT"/>
                <a:cs typeface="Arial MT"/>
              </a:rPr>
              <a:t>may</a:t>
            </a:r>
            <a:r>
              <a:rPr sz="1600" spc="-15" dirty="0">
                <a:latin typeface="Arial MT"/>
                <a:cs typeface="Arial MT"/>
              </a:rPr>
              <a:t> </a:t>
            </a:r>
            <a:r>
              <a:rPr sz="1600" dirty="0">
                <a:latin typeface="Arial MT"/>
                <a:cs typeface="Arial MT"/>
              </a:rPr>
              <a:t>be</a:t>
            </a:r>
            <a:r>
              <a:rPr sz="1600" spc="-20" dirty="0">
                <a:latin typeface="Arial MT"/>
                <a:cs typeface="Arial MT"/>
              </a:rPr>
              <a:t> </a:t>
            </a:r>
            <a:r>
              <a:rPr sz="1600" dirty="0">
                <a:latin typeface="Arial MT"/>
                <a:cs typeface="Arial MT"/>
              </a:rPr>
              <a:t>calculated</a:t>
            </a:r>
            <a:r>
              <a:rPr sz="1600" spc="-20" dirty="0">
                <a:latin typeface="Arial MT"/>
                <a:cs typeface="Arial MT"/>
              </a:rPr>
              <a:t> </a:t>
            </a:r>
            <a:r>
              <a:rPr sz="1600" dirty="0">
                <a:latin typeface="Arial MT"/>
                <a:cs typeface="Arial MT"/>
              </a:rPr>
              <a:t>in</a:t>
            </a:r>
            <a:r>
              <a:rPr sz="1600" spc="-20" dirty="0">
                <a:latin typeface="Arial MT"/>
                <a:cs typeface="Arial MT"/>
              </a:rPr>
              <a:t> </a:t>
            </a:r>
            <a:r>
              <a:rPr sz="1600" spc="-10" dirty="0">
                <a:latin typeface="Arial MT"/>
                <a:cs typeface="Arial MT"/>
              </a:rPr>
              <a:t>terms </a:t>
            </a:r>
            <a:r>
              <a:rPr sz="1600" dirty="0">
                <a:latin typeface="Arial MT"/>
                <a:cs typeface="Arial MT"/>
              </a:rPr>
              <a:t>of</a:t>
            </a:r>
            <a:r>
              <a:rPr sz="1600" spc="-1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atomic</a:t>
            </a:r>
            <a:r>
              <a:rPr sz="1600" spc="-15" dirty="0">
                <a:latin typeface="Arial MT"/>
                <a:cs typeface="Arial MT"/>
              </a:rPr>
              <a:t> </a:t>
            </a:r>
            <a:r>
              <a:rPr sz="1600" dirty="0">
                <a:latin typeface="Arial MT"/>
                <a:cs typeface="Arial MT"/>
              </a:rPr>
              <a:t>radius</a:t>
            </a:r>
            <a:r>
              <a:rPr sz="1600" spc="-15" dirty="0">
                <a:latin typeface="Arial MT"/>
                <a:cs typeface="Arial MT"/>
              </a:rPr>
              <a:t> </a:t>
            </a:r>
            <a:r>
              <a:rPr sz="1600" dirty="0">
                <a:latin typeface="Arial MT"/>
                <a:cs typeface="Arial MT"/>
              </a:rPr>
              <a:t>R.</a:t>
            </a:r>
            <a:r>
              <a:rPr sz="1600" spc="-3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volume</a:t>
            </a:r>
            <a:r>
              <a:rPr sz="1600" spc="-20" dirty="0">
                <a:latin typeface="Arial MT"/>
                <a:cs typeface="Arial MT"/>
              </a:rPr>
              <a:t> </a:t>
            </a:r>
            <a:r>
              <a:rPr sz="1600" dirty="0">
                <a:latin typeface="Arial MT"/>
                <a:cs typeface="Arial MT"/>
              </a:rPr>
              <a:t>for</a:t>
            </a:r>
            <a:r>
              <a:rPr sz="1600" spc="-1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sphere</a:t>
            </a:r>
            <a:r>
              <a:rPr sz="1600" spc="-20" dirty="0">
                <a:latin typeface="Arial MT"/>
                <a:cs typeface="Arial MT"/>
              </a:rPr>
              <a:t> </a:t>
            </a:r>
            <a:r>
              <a:rPr sz="1600" dirty="0">
                <a:latin typeface="Arial MT"/>
                <a:cs typeface="Arial MT"/>
              </a:rPr>
              <a:t>is</a:t>
            </a:r>
            <a:r>
              <a:rPr sz="1600" spc="-15" dirty="0">
                <a:latin typeface="Arial MT"/>
                <a:cs typeface="Arial MT"/>
              </a:rPr>
              <a:t> </a:t>
            </a:r>
            <a:r>
              <a:rPr sz="1600" spc="-35" dirty="0">
                <a:latin typeface="Arial MT"/>
                <a:cs typeface="Arial MT"/>
              </a:rPr>
              <a:t>4/3πR</a:t>
            </a:r>
            <a:r>
              <a:rPr sz="1650" spc="-52" baseline="25252" dirty="0">
                <a:latin typeface="Arial MT"/>
                <a:cs typeface="Arial MT"/>
              </a:rPr>
              <a:t>3</a:t>
            </a:r>
            <a:r>
              <a:rPr sz="1600" spc="-35" dirty="0">
                <a:latin typeface="Arial MT"/>
                <a:cs typeface="Arial MT"/>
              </a:rPr>
              <a:t>,</a:t>
            </a:r>
            <a:r>
              <a:rPr sz="1600" spc="-10" dirty="0">
                <a:latin typeface="Arial MT"/>
                <a:cs typeface="Arial MT"/>
              </a:rPr>
              <a:t> </a:t>
            </a:r>
            <a:r>
              <a:rPr sz="1600" dirty="0">
                <a:latin typeface="Arial MT"/>
                <a:cs typeface="Arial MT"/>
              </a:rPr>
              <a:t>and</a:t>
            </a:r>
            <a:r>
              <a:rPr sz="1600" spc="-20" dirty="0">
                <a:latin typeface="Arial MT"/>
                <a:cs typeface="Arial MT"/>
              </a:rPr>
              <a:t> </a:t>
            </a:r>
            <a:r>
              <a:rPr sz="1600" spc="-10" dirty="0">
                <a:latin typeface="Arial MT"/>
                <a:cs typeface="Arial MT"/>
              </a:rPr>
              <a:t>since </a:t>
            </a:r>
            <a:r>
              <a:rPr sz="1600" dirty="0">
                <a:latin typeface="Arial MT"/>
                <a:cs typeface="Arial MT"/>
              </a:rPr>
              <a:t>there</a:t>
            </a:r>
            <a:r>
              <a:rPr sz="1600" spc="-20" dirty="0">
                <a:latin typeface="Arial MT"/>
                <a:cs typeface="Arial MT"/>
              </a:rPr>
              <a:t> </a:t>
            </a:r>
            <a:r>
              <a:rPr sz="1600" dirty="0">
                <a:latin typeface="Arial MT"/>
                <a:cs typeface="Arial MT"/>
              </a:rPr>
              <a:t>are</a:t>
            </a:r>
            <a:r>
              <a:rPr sz="1600" spc="-20" dirty="0">
                <a:latin typeface="Arial MT"/>
                <a:cs typeface="Arial MT"/>
              </a:rPr>
              <a:t> </a:t>
            </a:r>
            <a:r>
              <a:rPr sz="1600" dirty="0">
                <a:latin typeface="Arial MT"/>
                <a:cs typeface="Arial MT"/>
              </a:rPr>
              <a:t>two</a:t>
            </a:r>
            <a:r>
              <a:rPr sz="1600" spc="-15"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per</a:t>
            </a:r>
            <a:r>
              <a:rPr sz="1600" spc="-10" dirty="0">
                <a:latin typeface="Arial MT"/>
                <a:cs typeface="Arial MT"/>
              </a:rPr>
              <a:t> </a:t>
            </a:r>
            <a:r>
              <a:rPr sz="1600" dirty="0">
                <a:latin typeface="Arial MT"/>
                <a:cs typeface="Arial MT"/>
              </a:rPr>
              <a:t>BCC</a:t>
            </a:r>
            <a:r>
              <a:rPr sz="1600" spc="-20" dirty="0">
                <a:latin typeface="Arial MT"/>
                <a:cs typeface="Arial MT"/>
              </a:rPr>
              <a:t> </a:t>
            </a:r>
            <a:r>
              <a:rPr sz="1600" dirty="0">
                <a:latin typeface="Arial MT"/>
                <a:cs typeface="Arial MT"/>
              </a:rPr>
              <a:t>unit</a:t>
            </a:r>
            <a:r>
              <a:rPr sz="1600" spc="-5" dirty="0">
                <a:latin typeface="Arial MT"/>
                <a:cs typeface="Arial MT"/>
              </a:rPr>
              <a:t> </a:t>
            </a:r>
            <a:r>
              <a:rPr sz="1600" dirty="0">
                <a:latin typeface="Arial MT"/>
                <a:cs typeface="Arial MT"/>
              </a:rPr>
              <a:t>cell,</a:t>
            </a:r>
            <a:r>
              <a:rPr sz="1600" spc="-1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total</a:t>
            </a:r>
            <a:r>
              <a:rPr sz="1600" spc="-15" dirty="0">
                <a:latin typeface="Arial MT"/>
                <a:cs typeface="Arial MT"/>
              </a:rPr>
              <a:t> </a:t>
            </a:r>
            <a:r>
              <a:rPr sz="1600" dirty="0">
                <a:latin typeface="Arial MT"/>
                <a:cs typeface="Arial MT"/>
              </a:rPr>
              <a:t>BCC</a:t>
            </a:r>
            <a:r>
              <a:rPr sz="1600" spc="-2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(or</a:t>
            </a:r>
            <a:r>
              <a:rPr sz="1600" spc="-10" dirty="0">
                <a:latin typeface="Arial MT"/>
                <a:cs typeface="Arial MT"/>
              </a:rPr>
              <a:t> sphere) </a:t>
            </a:r>
            <a:r>
              <a:rPr sz="1600" dirty="0">
                <a:latin typeface="Arial MT"/>
                <a:cs typeface="Arial MT"/>
              </a:rPr>
              <a:t>volume</a:t>
            </a:r>
            <a:r>
              <a:rPr sz="1600" spc="-35" dirty="0">
                <a:latin typeface="Arial MT"/>
                <a:cs typeface="Arial MT"/>
              </a:rPr>
              <a:t> </a:t>
            </a:r>
            <a:r>
              <a:rPr sz="1600" spc="-25" dirty="0">
                <a:latin typeface="Arial MT"/>
                <a:cs typeface="Arial MT"/>
              </a:rPr>
              <a:t>is:</a:t>
            </a:r>
            <a:endParaRPr sz="1600">
              <a:latin typeface="Arial MT"/>
              <a:cs typeface="Arial MT"/>
            </a:endParaRPr>
          </a:p>
          <a:p>
            <a:pPr>
              <a:lnSpc>
                <a:spcPct val="100000"/>
              </a:lnSpc>
              <a:spcBef>
                <a:spcPts val="30"/>
              </a:spcBef>
              <a:buClr>
                <a:srgbClr val="C00000"/>
              </a:buClr>
              <a:buFont typeface="Wingdings"/>
              <a:buChar char=""/>
            </a:pPr>
            <a:endParaRPr sz="1600">
              <a:latin typeface="Arial MT"/>
              <a:cs typeface="Arial MT"/>
            </a:endParaRPr>
          </a:p>
          <a:p>
            <a:pPr marL="1905000">
              <a:lnSpc>
                <a:spcPct val="100000"/>
              </a:lnSpc>
            </a:pPr>
            <a:r>
              <a:rPr sz="1600" dirty="0">
                <a:latin typeface="Arial MT"/>
                <a:cs typeface="Arial MT"/>
              </a:rPr>
              <a:t>V</a:t>
            </a:r>
            <a:r>
              <a:rPr sz="1650" baseline="-15151" dirty="0">
                <a:latin typeface="Arial MT"/>
                <a:cs typeface="Arial MT"/>
              </a:rPr>
              <a:t>S</a:t>
            </a:r>
            <a:r>
              <a:rPr sz="1650" spc="135" baseline="-15151" dirty="0">
                <a:latin typeface="Arial MT"/>
                <a:cs typeface="Arial MT"/>
              </a:rPr>
              <a:t> </a:t>
            </a:r>
            <a:r>
              <a:rPr sz="1600" dirty="0">
                <a:latin typeface="Arial MT"/>
                <a:cs typeface="Arial MT"/>
              </a:rPr>
              <a:t>=</a:t>
            </a:r>
            <a:r>
              <a:rPr sz="1600" spc="-20" dirty="0">
                <a:latin typeface="Arial MT"/>
                <a:cs typeface="Arial MT"/>
              </a:rPr>
              <a:t> </a:t>
            </a:r>
            <a:r>
              <a:rPr sz="1600" dirty="0">
                <a:latin typeface="Arial MT"/>
                <a:cs typeface="Arial MT"/>
              </a:rPr>
              <a:t>(2)</a:t>
            </a:r>
            <a:r>
              <a:rPr sz="1600" spc="-25" dirty="0">
                <a:latin typeface="Arial MT"/>
                <a:cs typeface="Arial MT"/>
              </a:rPr>
              <a:t> </a:t>
            </a:r>
            <a:r>
              <a:rPr sz="1600" spc="-30" dirty="0">
                <a:latin typeface="Arial MT"/>
                <a:cs typeface="Arial MT"/>
              </a:rPr>
              <a:t>4/3πR</a:t>
            </a:r>
            <a:r>
              <a:rPr sz="1650" spc="-44" baseline="25252" dirty="0">
                <a:latin typeface="Arial MT"/>
                <a:cs typeface="Arial MT"/>
              </a:rPr>
              <a:t>3</a:t>
            </a:r>
            <a:r>
              <a:rPr sz="1650" spc="142" baseline="25252" dirty="0">
                <a:latin typeface="Arial MT"/>
                <a:cs typeface="Arial MT"/>
              </a:rPr>
              <a:t> </a:t>
            </a:r>
            <a:r>
              <a:rPr sz="1600" dirty="0">
                <a:latin typeface="Arial MT"/>
                <a:cs typeface="Arial MT"/>
              </a:rPr>
              <a:t>=</a:t>
            </a:r>
            <a:r>
              <a:rPr sz="1600" spc="-25" dirty="0">
                <a:latin typeface="Arial MT"/>
                <a:cs typeface="Arial MT"/>
              </a:rPr>
              <a:t> </a:t>
            </a:r>
            <a:r>
              <a:rPr sz="1600" spc="-10" dirty="0">
                <a:latin typeface="Arial MT"/>
                <a:cs typeface="Arial MT"/>
              </a:rPr>
              <a:t>8/3πR</a:t>
            </a:r>
            <a:r>
              <a:rPr sz="1650" spc="-15" baseline="25252" dirty="0">
                <a:latin typeface="Arial MT"/>
                <a:cs typeface="Arial MT"/>
              </a:rPr>
              <a:t>3</a:t>
            </a:r>
            <a:endParaRPr sz="1650" baseline="25252">
              <a:latin typeface="Arial MT"/>
              <a:cs typeface="Arial MT"/>
            </a:endParaRPr>
          </a:p>
          <a:p>
            <a:pPr>
              <a:lnSpc>
                <a:spcPct val="100000"/>
              </a:lnSpc>
              <a:spcBef>
                <a:spcPts val="155"/>
              </a:spcBef>
            </a:pPr>
            <a:endParaRPr sz="1600">
              <a:latin typeface="Arial MT"/>
              <a:cs typeface="Arial MT"/>
            </a:endParaRPr>
          </a:p>
          <a:p>
            <a:pPr marL="361315" indent="-285115">
              <a:lnSpc>
                <a:spcPct val="100000"/>
              </a:lnSpc>
              <a:buClr>
                <a:srgbClr val="C00000"/>
              </a:buClr>
              <a:buFont typeface="Wingdings"/>
              <a:buChar char=""/>
              <a:tabLst>
                <a:tab pos="361315" algn="l"/>
              </a:tabLst>
            </a:pPr>
            <a:r>
              <a:rPr sz="1600" dirty="0">
                <a:latin typeface="Arial MT"/>
                <a:cs typeface="Arial MT"/>
              </a:rPr>
              <a:t>For</a:t>
            </a:r>
            <a:r>
              <a:rPr sz="1600" spc="-15" dirty="0">
                <a:latin typeface="Arial MT"/>
                <a:cs typeface="Arial MT"/>
              </a:rPr>
              <a:t> </a:t>
            </a:r>
            <a:r>
              <a:rPr sz="1600" dirty="0">
                <a:latin typeface="Arial MT"/>
                <a:cs typeface="Arial MT"/>
              </a:rPr>
              <a:t>total</a:t>
            </a:r>
            <a:r>
              <a:rPr sz="1600" spc="-25"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5" dirty="0">
                <a:latin typeface="Arial MT"/>
                <a:cs typeface="Arial MT"/>
              </a:rPr>
              <a:t> </a:t>
            </a:r>
            <a:r>
              <a:rPr sz="1600" dirty="0">
                <a:latin typeface="Arial MT"/>
                <a:cs typeface="Arial MT"/>
              </a:rPr>
              <a:t>volume,</a:t>
            </a:r>
            <a:r>
              <a:rPr sz="1600" spc="-10" dirty="0">
                <a:latin typeface="Arial MT"/>
                <a:cs typeface="Arial MT"/>
              </a:rPr>
              <a:t> </a:t>
            </a:r>
            <a:r>
              <a:rPr sz="1600" dirty="0">
                <a:latin typeface="Arial MT"/>
                <a:cs typeface="Arial MT"/>
              </a:rPr>
              <a:t>a</a:t>
            </a:r>
            <a:r>
              <a:rPr sz="1650" baseline="25252" dirty="0">
                <a:latin typeface="Arial MT"/>
                <a:cs typeface="Arial MT"/>
              </a:rPr>
              <a:t>3</a:t>
            </a:r>
            <a:r>
              <a:rPr sz="1650" spc="150" baseline="25252" dirty="0">
                <a:latin typeface="Arial MT"/>
                <a:cs typeface="Arial MT"/>
              </a:rPr>
              <a:t> </a:t>
            </a:r>
            <a:r>
              <a:rPr sz="1600" dirty="0">
                <a:latin typeface="Arial MT"/>
                <a:cs typeface="Arial MT"/>
              </a:rPr>
              <a:t>expressed</a:t>
            </a:r>
            <a:r>
              <a:rPr sz="1600" spc="-20" dirty="0">
                <a:latin typeface="Arial MT"/>
                <a:cs typeface="Arial MT"/>
              </a:rPr>
              <a:t> </a:t>
            </a:r>
            <a:r>
              <a:rPr sz="1600" dirty="0">
                <a:latin typeface="Arial MT"/>
                <a:cs typeface="Arial MT"/>
              </a:rPr>
              <a:t>in</a:t>
            </a:r>
            <a:r>
              <a:rPr sz="1600" spc="-25" dirty="0">
                <a:latin typeface="Arial MT"/>
                <a:cs typeface="Arial MT"/>
              </a:rPr>
              <a:t> </a:t>
            </a:r>
            <a:r>
              <a:rPr sz="1600" dirty="0">
                <a:latin typeface="Arial MT"/>
                <a:cs typeface="Arial MT"/>
              </a:rPr>
              <a:t>terms</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R,</a:t>
            </a:r>
            <a:r>
              <a:rPr sz="1600" spc="-15" dirty="0">
                <a:latin typeface="Arial MT"/>
                <a:cs typeface="Arial MT"/>
              </a:rPr>
              <a:t> </a:t>
            </a:r>
            <a:r>
              <a:rPr sz="1600" spc="-10" dirty="0">
                <a:latin typeface="Arial MT"/>
                <a:cs typeface="Arial MT"/>
              </a:rPr>
              <a:t>therefore:</a:t>
            </a:r>
            <a:endParaRPr sz="1600">
              <a:latin typeface="Arial MT"/>
              <a:cs typeface="Arial MT"/>
            </a:endParaRPr>
          </a:p>
          <a:p>
            <a:pPr>
              <a:lnSpc>
                <a:spcPct val="100000"/>
              </a:lnSpc>
              <a:spcBef>
                <a:spcPts val="110"/>
              </a:spcBef>
              <a:buClr>
                <a:srgbClr val="C00000"/>
              </a:buClr>
              <a:buFont typeface="Wingdings"/>
              <a:buChar char=""/>
            </a:pPr>
            <a:endParaRPr sz="1600">
              <a:latin typeface="Arial MT"/>
              <a:cs typeface="Arial MT"/>
            </a:endParaRPr>
          </a:p>
          <a:p>
            <a:pPr marL="361315" marR="186690" indent="-285750">
              <a:lnSpc>
                <a:spcPts val="1900"/>
              </a:lnSpc>
              <a:buClr>
                <a:srgbClr val="C00000"/>
              </a:buClr>
              <a:buFont typeface="Wingdings"/>
              <a:buChar char=""/>
              <a:tabLst>
                <a:tab pos="361315" algn="l"/>
              </a:tabLst>
            </a:pPr>
            <a:r>
              <a:rPr sz="1600" dirty="0">
                <a:latin typeface="Arial MT"/>
                <a:cs typeface="Arial MT"/>
              </a:rPr>
              <a:t>This</a:t>
            </a:r>
            <a:r>
              <a:rPr sz="1600" spc="-20" dirty="0">
                <a:latin typeface="Arial MT"/>
                <a:cs typeface="Arial MT"/>
              </a:rPr>
              <a:t> </a:t>
            </a:r>
            <a:r>
              <a:rPr sz="1600" dirty="0">
                <a:latin typeface="Arial MT"/>
                <a:cs typeface="Arial MT"/>
              </a:rPr>
              <a:t>means</a:t>
            </a:r>
            <a:r>
              <a:rPr sz="1600" spc="-15" dirty="0">
                <a:latin typeface="Arial MT"/>
                <a:cs typeface="Arial MT"/>
              </a:rPr>
              <a:t> </a:t>
            </a:r>
            <a:r>
              <a:rPr sz="1600" dirty="0">
                <a:latin typeface="Arial MT"/>
                <a:cs typeface="Arial MT"/>
              </a:rPr>
              <a:t>that</a:t>
            </a:r>
            <a:r>
              <a:rPr sz="1600" spc="-10" dirty="0">
                <a:latin typeface="Arial MT"/>
                <a:cs typeface="Arial MT"/>
              </a:rPr>
              <a:t> </a:t>
            </a:r>
            <a:r>
              <a:rPr sz="1600" dirty="0">
                <a:latin typeface="Arial MT"/>
                <a:cs typeface="Arial MT"/>
              </a:rPr>
              <a:t>68%</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BCC</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filled</a:t>
            </a:r>
            <a:r>
              <a:rPr sz="1600" spc="-20" dirty="0">
                <a:latin typeface="Arial MT"/>
                <a:cs typeface="Arial MT"/>
              </a:rPr>
              <a:t> </a:t>
            </a:r>
            <a:r>
              <a:rPr sz="1600" dirty="0">
                <a:latin typeface="Arial MT"/>
                <a:cs typeface="Arial MT"/>
              </a:rPr>
              <a:t>with</a:t>
            </a:r>
            <a:r>
              <a:rPr sz="1600" spc="-20" dirty="0">
                <a:latin typeface="Arial MT"/>
                <a:cs typeface="Arial MT"/>
              </a:rPr>
              <a:t> </a:t>
            </a:r>
            <a:r>
              <a:rPr sz="1600" dirty="0">
                <a:latin typeface="Arial MT"/>
                <a:cs typeface="Arial MT"/>
              </a:rPr>
              <a:t>matter</a:t>
            </a:r>
            <a:r>
              <a:rPr sz="1600" spc="-15"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32%</a:t>
            </a:r>
            <a:r>
              <a:rPr sz="1600" spc="-15" dirty="0">
                <a:latin typeface="Arial MT"/>
                <a:cs typeface="Arial MT"/>
              </a:rPr>
              <a:t> </a:t>
            </a:r>
            <a:r>
              <a:rPr sz="1600" spc="-25" dirty="0">
                <a:latin typeface="Arial MT"/>
                <a:cs typeface="Arial MT"/>
              </a:rPr>
              <a:t>is </a:t>
            </a:r>
            <a:r>
              <a:rPr sz="1600" dirty="0">
                <a:latin typeface="Arial MT"/>
                <a:cs typeface="Arial MT"/>
              </a:rPr>
              <a:t>empty</a:t>
            </a:r>
            <a:r>
              <a:rPr sz="1600" spc="-25" dirty="0">
                <a:latin typeface="Arial MT"/>
                <a:cs typeface="Arial MT"/>
              </a:rPr>
              <a:t> </a:t>
            </a:r>
            <a:r>
              <a:rPr sz="1600" spc="-10" dirty="0">
                <a:latin typeface="Arial MT"/>
                <a:cs typeface="Arial MT"/>
              </a:rPr>
              <a:t>space.</a:t>
            </a:r>
            <a:endParaRPr sz="1600">
              <a:latin typeface="Arial MT"/>
              <a:cs typeface="Arial MT"/>
            </a:endParaRPr>
          </a:p>
        </p:txBody>
      </p:sp>
      <p:pic>
        <p:nvPicPr>
          <p:cNvPr id="9" name="object 9"/>
          <p:cNvPicPr/>
          <p:nvPr/>
        </p:nvPicPr>
        <p:blipFill>
          <a:blip r:embed="rId4" cstate="print"/>
          <a:stretch>
            <a:fillRect/>
          </a:stretch>
        </p:blipFill>
        <p:spPr>
          <a:xfrm>
            <a:off x="2169560" y="2704256"/>
            <a:ext cx="4724400" cy="88900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a:spLocks noGrp="1"/>
          </p:cNvSpPr>
          <p:nvPr>
            <p:ph type="body" idx="1"/>
          </p:nvPr>
        </p:nvSpPr>
        <p:spPr>
          <a:prstGeom prst="rect">
            <a:avLst/>
          </a:prstGeom>
        </p:spPr>
        <p:txBody>
          <a:bodyPr vert="horz" wrap="square" lIns="0" tIns="12700" rIns="0" bIns="0" rtlCol="0">
            <a:spAutoFit/>
          </a:bodyPr>
          <a:lstStyle/>
          <a:p>
            <a:pPr marL="17780">
              <a:lnSpc>
                <a:spcPct val="100000"/>
              </a:lnSpc>
              <a:spcBef>
                <a:spcPts val="100"/>
              </a:spcBef>
            </a:pPr>
            <a:r>
              <a:rPr dirty="0">
                <a:solidFill>
                  <a:srgbClr val="C00000"/>
                </a:solidFill>
              </a:rPr>
              <a:t>I</a:t>
            </a:r>
            <a:r>
              <a:rPr spc="455" dirty="0">
                <a:solidFill>
                  <a:srgbClr val="C00000"/>
                </a:solidFill>
              </a:rPr>
              <a:t> </a:t>
            </a:r>
            <a:r>
              <a:rPr dirty="0"/>
              <a:t>3.4</a:t>
            </a:r>
            <a:r>
              <a:rPr spc="459" dirty="0"/>
              <a:t> </a:t>
            </a:r>
            <a:r>
              <a:rPr spc="-35" dirty="0"/>
              <a:t>FACE-</a:t>
            </a:r>
            <a:r>
              <a:rPr dirty="0"/>
              <a:t>CENTRED</a:t>
            </a:r>
            <a:r>
              <a:rPr spc="-25" dirty="0"/>
              <a:t> </a:t>
            </a:r>
            <a:r>
              <a:rPr dirty="0"/>
              <a:t>CUBIC</a:t>
            </a:r>
            <a:r>
              <a:rPr spc="-25" dirty="0"/>
              <a:t> </a:t>
            </a:r>
            <a:r>
              <a:rPr spc="-10" dirty="0"/>
              <a:t>(FCC)</a:t>
            </a:r>
          </a:p>
          <a:p>
            <a:pPr>
              <a:lnSpc>
                <a:spcPct val="100000"/>
              </a:lnSpc>
              <a:spcBef>
                <a:spcPts val="55"/>
              </a:spcBef>
            </a:pPr>
            <a:endParaRPr spc="-10" dirty="0"/>
          </a:p>
          <a:p>
            <a:pPr marL="298450" marR="386080" indent="-285750">
              <a:lnSpc>
                <a:spcPts val="1900"/>
              </a:lnSpc>
              <a:buClr>
                <a:srgbClr val="C00000"/>
              </a:buClr>
              <a:buFont typeface="Wingdings"/>
              <a:buChar char=""/>
              <a:tabLst>
                <a:tab pos="298450" algn="l"/>
              </a:tabLst>
            </a:pPr>
            <a:r>
              <a:rPr sz="1600" b="0" dirty="0">
                <a:latin typeface="Arial MT"/>
                <a:cs typeface="Arial MT"/>
              </a:rPr>
              <a:t>In</a:t>
            </a:r>
            <a:r>
              <a:rPr sz="1600" b="0" spc="-20" dirty="0">
                <a:latin typeface="Arial MT"/>
                <a:cs typeface="Arial MT"/>
              </a:rPr>
              <a:t> </a:t>
            </a:r>
            <a:r>
              <a:rPr sz="1600" b="0" dirty="0">
                <a:latin typeface="Arial MT"/>
                <a:cs typeface="Arial MT"/>
              </a:rPr>
              <a:t>a</a:t>
            </a:r>
            <a:r>
              <a:rPr sz="1600" b="0" spc="-15" dirty="0">
                <a:latin typeface="Arial MT"/>
                <a:cs typeface="Arial MT"/>
              </a:rPr>
              <a:t> </a:t>
            </a:r>
            <a:r>
              <a:rPr sz="1600" b="0" dirty="0">
                <a:latin typeface="Arial MT"/>
                <a:cs typeface="Arial MT"/>
              </a:rPr>
              <a:t>FCC</a:t>
            </a:r>
            <a:r>
              <a:rPr sz="1600" b="0" spc="-15" dirty="0">
                <a:latin typeface="Arial MT"/>
                <a:cs typeface="Arial MT"/>
              </a:rPr>
              <a:t> </a:t>
            </a:r>
            <a:r>
              <a:rPr sz="1600" b="0" dirty="0">
                <a:latin typeface="Arial MT"/>
                <a:cs typeface="Arial MT"/>
              </a:rPr>
              <a:t>unit</a:t>
            </a:r>
            <a:r>
              <a:rPr sz="1600" b="0" spc="-10" dirty="0">
                <a:latin typeface="Arial MT"/>
                <a:cs typeface="Arial MT"/>
              </a:rPr>
              <a:t> </a:t>
            </a:r>
            <a:r>
              <a:rPr sz="1600" b="0" dirty="0">
                <a:latin typeface="Arial MT"/>
                <a:cs typeface="Arial MT"/>
              </a:rPr>
              <a:t>cell,</a:t>
            </a:r>
            <a:r>
              <a:rPr sz="1600" b="0" spc="-5" dirty="0">
                <a:latin typeface="Arial MT"/>
                <a:cs typeface="Arial MT"/>
              </a:rPr>
              <a:t> </a:t>
            </a:r>
            <a:r>
              <a:rPr sz="1600" b="0" dirty="0">
                <a:latin typeface="Arial MT"/>
                <a:cs typeface="Arial MT"/>
              </a:rPr>
              <a:t>atoms</a:t>
            </a:r>
            <a:r>
              <a:rPr sz="1600" b="0" spc="-15" dirty="0">
                <a:latin typeface="Arial MT"/>
                <a:cs typeface="Arial MT"/>
              </a:rPr>
              <a:t> </a:t>
            </a:r>
            <a:r>
              <a:rPr sz="1600" b="0" dirty="0">
                <a:latin typeface="Arial MT"/>
                <a:cs typeface="Arial MT"/>
              </a:rPr>
              <a:t>are</a:t>
            </a:r>
            <a:r>
              <a:rPr sz="1600" b="0" spc="-15" dirty="0">
                <a:latin typeface="Arial MT"/>
                <a:cs typeface="Arial MT"/>
              </a:rPr>
              <a:t> </a:t>
            </a:r>
            <a:r>
              <a:rPr sz="1600" b="0" dirty="0">
                <a:latin typeface="Arial MT"/>
                <a:cs typeface="Arial MT"/>
              </a:rPr>
              <a:t>located</a:t>
            </a:r>
            <a:r>
              <a:rPr sz="1600" b="0" spc="-15" dirty="0">
                <a:latin typeface="Arial MT"/>
                <a:cs typeface="Arial MT"/>
              </a:rPr>
              <a:t> </a:t>
            </a:r>
            <a:r>
              <a:rPr sz="1600" b="0" dirty="0">
                <a:latin typeface="Arial MT"/>
                <a:cs typeface="Arial MT"/>
              </a:rPr>
              <a:t>at</a:t>
            </a:r>
            <a:r>
              <a:rPr sz="1600" b="0" spc="-10" dirty="0">
                <a:latin typeface="Arial MT"/>
                <a:cs typeface="Arial MT"/>
              </a:rPr>
              <a:t> </a:t>
            </a:r>
            <a:r>
              <a:rPr sz="1600" b="0" dirty="0">
                <a:latin typeface="Arial MT"/>
                <a:cs typeface="Arial MT"/>
              </a:rPr>
              <a:t>all</a:t>
            </a:r>
            <a:r>
              <a:rPr sz="1600" b="0" spc="-15" dirty="0">
                <a:latin typeface="Arial MT"/>
                <a:cs typeface="Arial MT"/>
              </a:rPr>
              <a:t> </a:t>
            </a:r>
            <a:r>
              <a:rPr sz="1600" b="0" spc="-10" dirty="0">
                <a:latin typeface="Arial MT"/>
                <a:cs typeface="Arial MT"/>
              </a:rPr>
              <a:t>eight </a:t>
            </a:r>
            <a:r>
              <a:rPr sz="1600" b="0" dirty="0">
                <a:latin typeface="Arial MT"/>
                <a:cs typeface="Arial MT"/>
              </a:rPr>
              <a:t>corners</a:t>
            </a:r>
            <a:r>
              <a:rPr sz="1600" b="0" spc="-15" dirty="0">
                <a:latin typeface="Arial MT"/>
                <a:cs typeface="Arial MT"/>
              </a:rPr>
              <a:t> </a:t>
            </a:r>
            <a:r>
              <a:rPr sz="1600" b="0" dirty="0">
                <a:latin typeface="Arial MT"/>
                <a:cs typeface="Arial MT"/>
              </a:rPr>
              <a:t>and</a:t>
            </a:r>
            <a:r>
              <a:rPr sz="1600" b="0" spc="-15" dirty="0">
                <a:latin typeface="Arial MT"/>
                <a:cs typeface="Arial MT"/>
              </a:rPr>
              <a:t> </a:t>
            </a:r>
            <a:r>
              <a:rPr sz="1600" b="0" dirty="0">
                <a:latin typeface="Arial MT"/>
                <a:cs typeface="Arial MT"/>
              </a:rPr>
              <a:t>an</a:t>
            </a:r>
            <a:r>
              <a:rPr sz="1600" b="0" spc="-20" dirty="0">
                <a:latin typeface="Arial MT"/>
                <a:cs typeface="Arial MT"/>
              </a:rPr>
              <a:t> </a:t>
            </a:r>
            <a:r>
              <a:rPr sz="1600" b="0" dirty="0">
                <a:latin typeface="Arial MT"/>
                <a:cs typeface="Arial MT"/>
              </a:rPr>
              <a:t>atom</a:t>
            </a:r>
            <a:r>
              <a:rPr sz="1600" b="0" spc="-5" dirty="0">
                <a:latin typeface="Arial MT"/>
                <a:cs typeface="Arial MT"/>
              </a:rPr>
              <a:t> </a:t>
            </a:r>
            <a:r>
              <a:rPr sz="1600" b="0" dirty="0">
                <a:latin typeface="Arial MT"/>
                <a:cs typeface="Arial MT"/>
              </a:rPr>
              <a:t>at</a:t>
            </a:r>
            <a:r>
              <a:rPr sz="1600" b="0" spc="-10" dirty="0">
                <a:latin typeface="Arial MT"/>
                <a:cs typeface="Arial MT"/>
              </a:rPr>
              <a:t> </a:t>
            </a:r>
            <a:r>
              <a:rPr sz="1600" b="0" dirty="0">
                <a:latin typeface="Arial MT"/>
                <a:cs typeface="Arial MT"/>
              </a:rPr>
              <a:t>the</a:t>
            </a:r>
            <a:r>
              <a:rPr sz="1600" b="0" spc="-15" dirty="0">
                <a:latin typeface="Arial MT"/>
                <a:cs typeface="Arial MT"/>
              </a:rPr>
              <a:t> </a:t>
            </a:r>
            <a:r>
              <a:rPr sz="1600" b="0" dirty="0">
                <a:latin typeface="Arial MT"/>
                <a:cs typeface="Arial MT"/>
              </a:rPr>
              <a:t>center</a:t>
            </a:r>
            <a:r>
              <a:rPr sz="1600" b="0" spc="-10" dirty="0">
                <a:latin typeface="Arial MT"/>
                <a:cs typeface="Arial MT"/>
              </a:rPr>
              <a:t> </a:t>
            </a:r>
            <a:r>
              <a:rPr sz="1600" b="0" dirty="0">
                <a:latin typeface="Arial MT"/>
                <a:cs typeface="Arial MT"/>
              </a:rPr>
              <a:t>of</a:t>
            </a:r>
            <a:r>
              <a:rPr sz="1600" b="0" spc="-5" dirty="0">
                <a:latin typeface="Arial MT"/>
                <a:cs typeface="Arial MT"/>
              </a:rPr>
              <a:t> </a:t>
            </a:r>
            <a:r>
              <a:rPr sz="1600" b="0" dirty="0">
                <a:latin typeface="Arial MT"/>
                <a:cs typeface="Arial MT"/>
              </a:rPr>
              <a:t>each</a:t>
            </a:r>
            <a:r>
              <a:rPr sz="1600" b="0" spc="-15" dirty="0">
                <a:latin typeface="Arial MT"/>
                <a:cs typeface="Arial MT"/>
              </a:rPr>
              <a:t> </a:t>
            </a:r>
            <a:r>
              <a:rPr sz="1600" b="0" spc="-10" dirty="0">
                <a:latin typeface="Arial MT"/>
                <a:cs typeface="Arial MT"/>
              </a:rPr>
              <a:t>face.</a:t>
            </a:r>
            <a:endParaRPr sz="1600">
              <a:latin typeface="Arial MT"/>
              <a:cs typeface="Arial MT"/>
            </a:endParaRPr>
          </a:p>
          <a:p>
            <a:pPr marL="297815" indent="-285115">
              <a:lnSpc>
                <a:spcPct val="100000"/>
              </a:lnSpc>
              <a:spcBef>
                <a:spcPts val="1810"/>
              </a:spcBef>
              <a:buClr>
                <a:srgbClr val="C00000"/>
              </a:buClr>
              <a:buFont typeface="Wingdings"/>
              <a:buChar char=""/>
              <a:tabLst>
                <a:tab pos="297815" algn="l"/>
              </a:tabLst>
            </a:pPr>
            <a:r>
              <a:rPr sz="1600" b="0" dirty="0">
                <a:latin typeface="Arial MT"/>
                <a:cs typeface="Arial MT"/>
              </a:rPr>
              <a:t>Each</a:t>
            </a:r>
            <a:r>
              <a:rPr sz="1600" b="0" spc="-15" dirty="0">
                <a:latin typeface="Arial MT"/>
                <a:cs typeface="Arial MT"/>
              </a:rPr>
              <a:t> </a:t>
            </a:r>
            <a:r>
              <a:rPr sz="1600" b="0" dirty="0">
                <a:latin typeface="Arial MT"/>
                <a:cs typeface="Arial MT"/>
              </a:rPr>
              <a:t>atom</a:t>
            </a:r>
            <a:r>
              <a:rPr sz="1600" b="0" spc="-5" dirty="0">
                <a:latin typeface="Arial MT"/>
                <a:cs typeface="Arial MT"/>
              </a:rPr>
              <a:t> </a:t>
            </a:r>
            <a:r>
              <a:rPr sz="1600" b="0" dirty="0">
                <a:latin typeface="Arial MT"/>
                <a:cs typeface="Arial MT"/>
              </a:rPr>
              <a:t>in</a:t>
            </a:r>
            <a:r>
              <a:rPr sz="1600" b="0" spc="-15" dirty="0">
                <a:latin typeface="Arial MT"/>
                <a:cs typeface="Arial MT"/>
              </a:rPr>
              <a:t> </a:t>
            </a:r>
            <a:r>
              <a:rPr sz="1600" b="0" dirty="0">
                <a:latin typeface="Arial MT"/>
                <a:cs typeface="Arial MT"/>
              </a:rPr>
              <a:t>an</a:t>
            </a:r>
            <a:r>
              <a:rPr sz="1600" b="0" spc="-15" dirty="0">
                <a:latin typeface="Arial MT"/>
                <a:cs typeface="Arial MT"/>
              </a:rPr>
              <a:t> </a:t>
            </a:r>
            <a:r>
              <a:rPr sz="1600" b="0" dirty="0">
                <a:latin typeface="Arial MT"/>
                <a:cs typeface="Arial MT"/>
              </a:rPr>
              <a:t>FCC</a:t>
            </a:r>
            <a:r>
              <a:rPr sz="1600" b="0" spc="-15" dirty="0">
                <a:latin typeface="Arial MT"/>
                <a:cs typeface="Arial MT"/>
              </a:rPr>
              <a:t> </a:t>
            </a:r>
            <a:r>
              <a:rPr sz="1600" b="0" dirty="0">
                <a:latin typeface="Arial MT"/>
                <a:cs typeface="Arial MT"/>
              </a:rPr>
              <a:t>unit</a:t>
            </a:r>
            <a:r>
              <a:rPr sz="1600" b="0" spc="-5" dirty="0">
                <a:latin typeface="Arial MT"/>
                <a:cs typeface="Arial MT"/>
              </a:rPr>
              <a:t> </a:t>
            </a:r>
            <a:r>
              <a:rPr sz="1600" b="0" dirty="0">
                <a:latin typeface="Arial MT"/>
                <a:cs typeface="Arial MT"/>
              </a:rPr>
              <a:t>cells</a:t>
            </a:r>
            <a:r>
              <a:rPr sz="1600" b="0" spc="-10" dirty="0">
                <a:latin typeface="Arial MT"/>
                <a:cs typeface="Arial MT"/>
              </a:rPr>
              <a:t> </a:t>
            </a:r>
            <a:r>
              <a:rPr sz="1600" b="0" dirty="0">
                <a:latin typeface="Arial MT"/>
                <a:cs typeface="Arial MT"/>
              </a:rPr>
              <a:t>has</a:t>
            </a:r>
            <a:r>
              <a:rPr sz="1600" b="0" spc="-10" dirty="0">
                <a:latin typeface="Arial MT"/>
                <a:cs typeface="Arial MT"/>
              </a:rPr>
              <a:t> </a:t>
            </a:r>
            <a:r>
              <a:rPr sz="1600" b="0" dirty="0">
                <a:latin typeface="Arial MT"/>
                <a:cs typeface="Arial MT"/>
              </a:rPr>
              <a:t>12</a:t>
            </a:r>
            <a:r>
              <a:rPr sz="1600" b="0" spc="-15" dirty="0">
                <a:latin typeface="Arial MT"/>
                <a:cs typeface="Arial MT"/>
              </a:rPr>
              <a:t> </a:t>
            </a:r>
            <a:r>
              <a:rPr sz="1600" b="0" spc="-10" dirty="0">
                <a:latin typeface="Arial MT"/>
                <a:cs typeface="Arial MT"/>
              </a:rPr>
              <a:t>neighbors.</a:t>
            </a:r>
            <a:endParaRPr sz="1600">
              <a:latin typeface="Arial MT"/>
              <a:cs typeface="Arial MT"/>
            </a:endParaRPr>
          </a:p>
          <a:p>
            <a:pPr>
              <a:lnSpc>
                <a:spcPct val="100000"/>
              </a:lnSpc>
              <a:spcBef>
                <a:spcPts val="229"/>
              </a:spcBef>
              <a:buClr>
                <a:srgbClr val="C00000"/>
              </a:buClr>
              <a:buFont typeface="Wingdings"/>
              <a:buChar char=""/>
            </a:pPr>
            <a:endParaRPr sz="1600">
              <a:latin typeface="Arial MT"/>
              <a:cs typeface="Arial MT"/>
            </a:endParaRPr>
          </a:p>
          <a:p>
            <a:pPr marL="298450" marR="69850" indent="-285750">
              <a:lnSpc>
                <a:spcPts val="1900"/>
              </a:lnSpc>
              <a:buClr>
                <a:srgbClr val="C00000"/>
              </a:buClr>
              <a:buFont typeface="Wingdings"/>
              <a:buChar char=""/>
              <a:tabLst>
                <a:tab pos="298450" algn="l"/>
              </a:tabLst>
            </a:pPr>
            <a:r>
              <a:rPr sz="1600" b="0" dirty="0">
                <a:latin typeface="Arial MT"/>
                <a:cs typeface="Arial MT"/>
              </a:rPr>
              <a:t>At</a:t>
            </a:r>
            <a:r>
              <a:rPr sz="1600" b="0" spc="-10" dirty="0">
                <a:latin typeface="Arial MT"/>
                <a:cs typeface="Arial MT"/>
              </a:rPr>
              <a:t> </a:t>
            </a:r>
            <a:r>
              <a:rPr sz="1600" b="0" dirty="0">
                <a:latin typeface="Arial MT"/>
                <a:cs typeface="Arial MT"/>
              </a:rPr>
              <a:t>each</a:t>
            </a:r>
            <a:r>
              <a:rPr sz="1600" b="0" spc="-15" dirty="0">
                <a:latin typeface="Arial MT"/>
                <a:cs typeface="Arial MT"/>
              </a:rPr>
              <a:t> </a:t>
            </a:r>
            <a:r>
              <a:rPr sz="1600" b="0" dirty="0">
                <a:latin typeface="Arial MT"/>
                <a:cs typeface="Arial MT"/>
              </a:rPr>
              <a:t>corner</a:t>
            </a:r>
            <a:r>
              <a:rPr sz="1600" b="0" spc="-10" dirty="0">
                <a:latin typeface="Arial MT"/>
                <a:cs typeface="Arial MT"/>
              </a:rPr>
              <a:t> </a:t>
            </a:r>
            <a:r>
              <a:rPr sz="1600" b="0" dirty="0">
                <a:latin typeface="Arial MT"/>
                <a:cs typeface="Arial MT"/>
              </a:rPr>
              <a:t>(8</a:t>
            </a:r>
            <a:r>
              <a:rPr sz="1600" b="0" spc="-15" dirty="0">
                <a:latin typeface="Arial MT"/>
                <a:cs typeface="Arial MT"/>
              </a:rPr>
              <a:t> </a:t>
            </a:r>
            <a:r>
              <a:rPr sz="1600" b="0" dirty="0">
                <a:latin typeface="Arial MT"/>
                <a:cs typeface="Arial MT"/>
              </a:rPr>
              <a:t>corners),</a:t>
            </a:r>
            <a:r>
              <a:rPr sz="1600" b="0" spc="-10" dirty="0">
                <a:latin typeface="Arial MT"/>
                <a:cs typeface="Arial MT"/>
              </a:rPr>
              <a:t> </a:t>
            </a:r>
            <a:r>
              <a:rPr sz="1600" b="0" dirty="0">
                <a:latin typeface="Arial MT"/>
                <a:cs typeface="Arial MT"/>
              </a:rPr>
              <a:t>we</a:t>
            </a:r>
            <a:r>
              <a:rPr sz="1600" b="0" spc="-15" dirty="0">
                <a:latin typeface="Arial MT"/>
                <a:cs typeface="Arial MT"/>
              </a:rPr>
              <a:t> </a:t>
            </a:r>
            <a:r>
              <a:rPr sz="1600" b="0" dirty="0">
                <a:latin typeface="Arial MT"/>
                <a:cs typeface="Arial MT"/>
              </a:rPr>
              <a:t>have</a:t>
            </a:r>
            <a:r>
              <a:rPr sz="1600" b="0" spc="-15" dirty="0">
                <a:latin typeface="Arial MT"/>
                <a:cs typeface="Arial MT"/>
              </a:rPr>
              <a:t> </a:t>
            </a:r>
            <a:r>
              <a:rPr sz="1600" b="0" dirty="0">
                <a:latin typeface="Arial MT"/>
                <a:cs typeface="Arial MT"/>
              </a:rPr>
              <a:t>1/8</a:t>
            </a:r>
            <a:r>
              <a:rPr sz="1600" b="0" spc="-20" dirty="0">
                <a:latin typeface="Arial MT"/>
                <a:cs typeface="Arial MT"/>
              </a:rPr>
              <a:t> </a:t>
            </a:r>
            <a:r>
              <a:rPr sz="1600" b="0" dirty="0">
                <a:latin typeface="Arial MT"/>
                <a:cs typeface="Arial MT"/>
              </a:rPr>
              <a:t>of</a:t>
            </a:r>
            <a:r>
              <a:rPr sz="1600" b="0" spc="-5" dirty="0">
                <a:latin typeface="Arial MT"/>
                <a:cs typeface="Arial MT"/>
              </a:rPr>
              <a:t> </a:t>
            </a:r>
            <a:r>
              <a:rPr sz="1600" b="0" dirty="0">
                <a:latin typeface="Arial MT"/>
                <a:cs typeface="Arial MT"/>
              </a:rPr>
              <a:t>an</a:t>
            </a:r>
            <a:r>
              <a:rPr sz="1600" b="0" spc="-20" dirty="0">
                <a:latin typeface="Arial MT"/>
                <a:cs typeface="Arial MT"/>
              </a:rPr>
              <a:t> atom </a:t>
            </a:r>
            <a:r>
              <a:rPr sz="1600" b="0" dirty="0">
                <a:latin typeface="Arial MT"/>
                <a:cs typeface="Arial MT"/>
              </a:rPr>
              <a:t>(an</a:t>
            </a:r>
            <a:r>
              <a:rPr sz="1600" b="0" spc="-15" dirty="0">
                <a:latin typeface="Arial MT"/>
                <a:cs typeface="Arial MT"/>
              </a:rPr>
              <a:t> </a:t>
            </a:r>
            <a:r>
              <a:rPr sz="1600" b="0" spc="-10" dirty="0">
                <a:latin typeface="Arial MT"/>
                <a:cs typeface="Arial MT"/>
              </a:rPr>
              <a:t>octant).</a:t>
            </a:r>
            <a:endParaRPr sz="1600">
              <a:latin typeface="Arial MT"/>
              <a:cs typeface="Arial MT"/>
            </a:endParaRPr>
          </a:p>
          <a:p>
            <a:pPr marL="298450" marR="12700" indent="-285750">
              <a:lnSpc>
                <a:spcPct val="105000"/>
              </a:lnSpc>
              <a:spcBef>
                <a:spcPts val="1714"/>
              </a:spcBef>
              <a:buClr>
                <a:srgbClr val="C00000"/>
              </a:buClr>
              <a:buFont typeface="Wingdings"/>
              <a:buChar char=""/>
              <a:tabLst>
                <a:tab pos="298450" algn="l"/>
              </a:tabLst>
            </a:pPr>
            <a:r>
              <a:rPr sz="1600" b="0" dirty="0">
                <a:latin typeface="Arial MT"/>
                <a:cs typeface="Arial MT"/>
              </a:rPr>
              <a:t>At</a:t>
            </a:r>
            <a:r>
              <a:rPr sz="1600" b="0" spc="-10" dirty="0">
                <a:latin typeface="Arial MT"/>
                <a:cs typeface="Arial MT"/>
              </a:rPr>
              <a:t> </a:t>
            </a:r>
            <a:r>
              <a:rPr sz="1600" b="0" dirty="0">
                <a:latin typeface="Arial MT"/>
                <a:cs typeface="Arial MT"/>
              </a:rPr>
              <a:t>the</a:t>
            </a:r>
            <a:r>
              <a:rPr sz="1600" b="0" spc="-15" dirty="0">
                <a:latin typeface="Arial MT"/>
                <a:cs typeface="Arial MT"/>
              </a:rPr>
              <a:t> </a:t>
            </a:r>
            <a:r>
              <a:rPr sz="1600" b="0" dirty="0">
                <a:latin typeface="Arial MT"/>
                <a:cs typeface="Arial MT"/>
              </a:rPr>
              <a:t>centre</a:t>
            </a:r>
            <a:r>
              <a:rPr sz="1600" b="0" spc="-20" dirty="0">
                <a:latin typeface="Arial MT"/>
                <a:cs typeface="Arial MT"/>
              </a:rPr>
              <a:t> </a:t>
            </a:r>
            <a:r>
              <a:rPr sz="1600" b="0" dirty="0">
                <a:latin typeface="Arial MT"/>
                <a:cs typeface="Arial MT"/>
              </a:rPr>
              <a:t>of</a:t>
            </a:r>
            <a:r>
              <a:rPr sz="1600" b="0" spc="-5" dirty="0">
                <a:latin typeface="Arial MT"/>
                <a:cs typeface="Arial MT"/>
              </a:rPr>
              <a:t> </a:t>
            </a:r>
            <a:r>
              <a:rPr sz="1600" b="0" dirty="0">
                <a:latin typeface="Arial MT"/>
                <a:cs typeface="Arial MT"/>
              </a:rPr>
              <a:t>each</a:t>
            </a:r>
            <a:r>
              <a:rPr sz="1600" b="0" spc="-20" dirty="0">
                <a:latin typeface="Arial MT"/>
                <a:cs typeface="Arial MT"/>
              </a:rPr>
              <a:t> </a:t>
            </a:r>
            <a:r>
              <a:rPr sz="1600" b="0" dirty="0">
                <a:latin typeface="Arial MT"/>
                <a:cs typeface="Arial MT"/>
              </a:rPr>
              <a:t>face</a:t>
            </a:r>
            <a:r>
              <a:rPr sz="1600" b="0" spc="-15" dirty="0">
                <a:latin typeface="Arial MT"/>
                <a:cs typeface="Arial MT"/>
              </a:rPr>
              <a:t> </a:t>
            </a:r>
            <a:r>
              <a:rPr sz="1600" b="0" dirty="0">
                <a:latin typeface="Arial MT"/>
                <a:cs typeface="Arial MT"/>
              </a:rPr>
              <a:t>(6</a:t>
            </a:r>
            <a:r>
              <a:rPr sz="1600" b="0" spc="-15" dirty="0">
                <a:latin typeface="Arial MT"/>
                <a:cs typeface="Arial MT"/>
              </a:rPr>
              <a:t> </a:t>
            </a:r>
            <a:r>
              <a:rPr sz="1600" b="0" dirty="0">
                <a:latin typeface="Arial MT"/>
                <a:cs typeface="Arial MT"/>
              </a:rPr>
              <a:t>faces),</a:t>
            </a:r>
            <a:r>
              <a:rPr sz="1600" b="0" spc="-10" dirty="0">
                <a:latin typeface="Arial MT"/>
                <a:cs typeface="Arial MT"/>
              </a:rPr>
              <a:t> </a:t>
            </a:r>
            <a:r>
              <a:rPr sz="1600" b="0" dirty="0">
                <a:latin typeface="Arial MT"/>
                <a:cs typeface="Arial MT"/>
              </a:rPr>
              <a:t>we</a:t>
            </a:r>
            <a:r>
              <a:rPr sz="1600" b="0" spc="-15" dirty="0">
                <a:latin typeface="Arial MT"/>
                <a:cs typeface="Arial MT"/>
              </a:rPr>
              <a:t> </a:t>
            </a:r>
            <a:r>
              <a:rPr sz="1600" b="0" dirty="0">
                <a:latin typeface="Arial MT"/>
                <a:cs typeface="Arial MT"/>
              </a:rPr>
              <a:t>have</a:t>
            </a:r>
            <a:r>
              <a:rPr sz="1600" b="0" spc="-20" dirty="0">
                <a:latin typeface="Arial MT"/>
                <a:cs typeface="Arial MT"/>
              </a:rPr>
              <a:t> </a:t>
            </a:r>
            <a:r>
              <a:rPr sz="1600" b="0" dirty="0">
                <a:latin typeface="Arial MT"/>
                <a:cs typeface="Arial MT"/>
              </a:rPr>
              <a:t>half</a:t>
            </a:r>
            <a:r>
              <a:rPr sz="1600" b="0" spc="-5" dirty="0">
                <a:latin typeface="Arial MT"/>
                <a:cs typeface="Arial MT"/>
              </a:rPr>
              <a:t> </a:t>
            </a:r>
            <a:r>
              <a:rPr sz="1600" b="0" spc="-25" dirty="0">
                <a:latin typeface="Arial MT"/>
                <a:cs typeface="Arial MT"/>
              </a:rPr>
              <a:t>of </a:t>
            </a:r>
            <a:r>
              <a:rPr sz="1600" b="0" dirty="0">
                <a:latin typeface="Arial MT"/>
                <a:cs typeface="Arial MT"/>
              </a:rPr>
              <a:t>one</a:t>
            </a:r>
            <a:r>
              <a:rPr sz="1600" b="0" spc="-10" dirty="0">
                <a:latin typeface="Arial MT"/>
                <a:cs typeface="Arial MT"/>
              </a:rPr>
              <a:t> atom.</a:t>
            </a:r>
            <a:endParaRPr sz="1600">
              <a:latin typeface="Arial MT"/>
              <a:cs typeface="Arial MT"/>
            </a:endParaRPr>
          </a:p>
          <a:p>
            <a:pPr>
              <a:lnSpc>
                <a:spcPct val="100000"/>
              </a:lnSpc>
              <a:spcBef>
                <a:spcPts val="110"/>
              </a:spcBef>
              <a:buClr>
                <a:srgbClr val="C00000"/>
              </a:buClr>
              <a:buFont typeface="Wingdings"/>
              <a:buChar char=""/>
            </a:pPr>
            <a:endParaRPr sz="1600">
              <a:latin typeface="Arial MT"/>
              <a:cs typeface="Arial MT"/>
            </a:endParaRPr>
          </a:p>
          <a:p>
            <a:pPr marL="298450" marR="5080" indent="-285750">
              <a:lnSpc>
                <a:spcPts val="1900"/>
              </a:lnSpc>
              <a:buClr>
                <a:srgbClr val="C00000"/>
              </a:buClr>
              <a:buFont typeface="Wingdings"/>
              <a:buChar char=""/>
              <a:tabLst>
                <a:tab pos="298450" algn="l"/>
              </a:tabLst>
            </a:pPr>
            <a:r>
              <a:rPr sz="1600" b="0" dirty="0">
                <a:latin typeface="Arial MT"/>
                <a:cs typeface="Arial MT"/>
              </a:rPr>
              <a:t>Therefore,</a:t>
            </a:r>
            <a:r>
              <a:rPr sz="1600" b="0" spc="-15" dirty="0">
                <a:latin typeface="Arial MT"/>
                <a:cs typeface="Arial MT"/>
              </a:rPr>
              <a:t> </a:t>
            </a:r>
            <a:r>
              <a:rPr sz="1600" b="0" dirty="0">
                <a:latin typeface="Arial MT"/>
                <a:cs typeface="Arial MT"/>
              </a:rPr>
              <a:t>the</a:t>
            </a:r>
            <a:r>
              <a:rPr sz="1600" b="0" spc="-20" dirty="0">
                <a:latin typeface="Arial MT"/>
                <a:cs typeface="Arial MT"/>
              </a:rPr>
              <a:t> </a:t>
            </a:r>
            <a:r>
              <a:rPr sz="1600" b="0" dirty="0">
                <a:latin typeface="Arial MT"/>
                <a:cs typeface="Arial MT"/>
              </a:rPr>
              <a:t>total</a:t>
            </a:r>
            <a:r>
              <a:rPr sz="1600" b="0" spc="-20" dirty="0">
                <a:latin typeface="Arial MT"/>
                <a:cs typeface="Arial MT"/>
              </a:rPr>
              <a:t> </a:t>
            </a:r>
            <a:r>
              <a:rPr sz="1600" b="0" dirty="0">
                <a:latin typeface="Arial MT"/>
                <a:cs typeface="Arial MT"/>
              </a:rPr>
              <a:t>number</a:t>
            </a:r>
            <a:r>
              <a:rPr sz="1600" b="0" spc="-10" dirty="0">
                <a:latin typeface="Arial MT"/>
                <a:cs typeface="Arial MT"/>
              </a:rPr>
              <a:t> </a:t>
            </a:r>
            <a:r>
              <a:rPr sz="1600" b="0" dirty="0">
                <a:latin typeface="Arial MT"/>
                <a:cs typeface="Arial MT"/>
              </a:rPr>
              <a:t>of</a:t>
            </a:r>
            <a:r>
              <a:rPr sz="1600" b="0" spc="-10" dirty="0">
                <a:latin typeface="Arial MT"/>
                <a:cs typeface="Arial MT"/>
              </a:rPr>
              <a:t> </a:t>
            </a:r>
            <a:r>
              <a:rPr sz="1600" b="0" dirty="0">
                <a:latin typeface="Arial MT"/>
                <a:cs typeface="Arial MT"/>
              </a:rPr>
              <a:t>atoms</a:t>
            </a:r>
            <a:r>
              <a:rPr sz="1600" b="0" spc="-15" dirty="0">
                <a:latin typeface="Arial MT"/>
                <a:cs typeface="Arial MT"/>
              </a:rPr>
              <a:t> </a:t>
            </a:r>
            <a:r>
              <a:rPr sz="1600" b="0" dirty="0">
                <a:latin typeface="Arial MT"/>
                <a:cs typeface="Arial MT"/>
              </a:rPr>
              <a:t>in</a:t>
            </a:r>
            <a:r>
              <a:rPr sz="1600" b="0" spc="-20" dirty="0">
                <a:latin typeface="Arial MT"/>
                <a:cs typeface="Arial MT"/>
              </a:rPr>
              <a:t> </a:t>
            </a:r>
            <a:r>
              <a:rPr sz="1600" b="0" dirty="0">
                <a:latin typeface="Arial MT"/>
                <a:cs typeface="Arial MT"/>
              </a:rPr>
              <a:t>an</a:t>
            </a:r>
            <a:r>
              <a:rPr sz="1600" b="0" spc="-20" dirty="0">
                <a:latin typeface="Arial MT"/>
                <a:cs typeface="Arial MT"/>
              </a:rPr>
              <a:t> </a:t>
            </a:r>
            <a:r>
              <a:rPr sz="1600" b="0" dirty="0">
                <a:latin typeface="Arial MT"/>
                <a:cs typeface="Arial MT"/>
              </a:rPr>
              <a:t>FCC</a:t>
            </a:r>
            <a:r>
              <a:rPr sz="1600" b="0" spc="-20" dirty="0">
                <a:latin typeface="Arial MT"/>
                <a:cs typeface="Arial MT"/>
              </a:rPr>
              <a:t> unit </a:t>
            </a:r>
            <a:r>
              <a:rPr sz="1600" b="0" dirty="0">
                <a:latin typeface="Arial MT"/>
                <a:cs typeface="Arial MT"/>
              </a:rPr>
              <a:t>cell</a:t>
            </a:r>
            <a:r>
              <a:rPr sz="1600" b="0" spc="-10" dirty="0">
                <a:latin typeface="Arial MT"/>
                <a:cs typeface="Arial MT"/>
              </a:rPr>
              <a:t> </a:t>
            </a:r>
            <a:r>
              <a:rPr sz="1600" b="0" dirty="0">
                <a:latin typeface="Arial MT"/>
                <a:cs typeface="Arial MT"/>
              </a:rPr>
              <a:t>is</a:t>
            </a:r>
            <a:r>
              <a:rPr sz="1600" b="0" spc="-5" dirty="0">
                <a:latin typeface="Arial MT"/>
                <a:cs typeface="Arial MT"/>
              </a:rPr>
              <a:t> </a:t>
            </a:r>
            <a:r>
              <a:rPr sz="1600" b="0" dirty="0">
                <a:latin typeface="Arial MT"/>
                <a:cs typeface="Arial MT"/>
              </a:rPr>
              <a:t>(8</a:t>
            </a:r>
            <a:r>
              <a:rPr sz="1600" b="0" spc="-10" dirty="0">
                <a:latin typeface="Arial MT"/>
                <a:cs typeface="Arial MT"/>
              </a:rPr>
              <a:t> </a:t>
            </a:r>
            <a:r>
              <a:rPr sz="1600" b="0" dirty="0">
                <a:latin typeface="Arial MT"/>
                <a:cs typeface="Arial MT"/>
              </a:rPr>
              <a:t>x 1/8) +</a:t>
            </a:r>
            <a:r>
              <a:rPr sz="1600" b="0" spc="-5" dirty="0">
                <a:latin typeface="Arial MT"/>
                <a:cs typeface="Arial MT"/>
              </a:rPr>
              <a:t> </a:t>
            </a:r>
            <a:r>
              <a:rPr sz="1600" b="0" dirty="0">
                <a:latin typeface="Arial MT"/>
                <a:cs typeface="Arial MT"/>
              </a:rPr>
              <a:t>(6</a:t>
            </a:r>
            <a:r>
              <a:rPr sz="1600" b="0" spc="-10" dirty="0">
                <a:latin typeface="Arial MT"/>
                <a:cs typeface="Arial MT"/>
              </a:rPr>
              <a:t> </a:t>
            </a:r>
            <a:r>
              <a:rPr sz="1600" b="0" dirty="0">
                <a:latin typeface="Arial MT"/>
                <a:cs typeface="Arial MT"/>
              </a:rPr>
              <a:t>x</a:t>
            </a:r>
            <a:r>
              <a:rPr sz="1600" b="0" spc="-5" dirty="0">
                <a:latin typeface="Arial MT"/>
                <a:cs typeface="Arial MT"/>
              </a:rPr>
              <a:t> </a:t>
            </a:r>
            <a:r>
              <a:rPr sz="1600" b="0" dirty="0">
                <a:latin typeface="Arial MT"/>
                <a:cs typeface="Arial MT"/>
              </a:rPr>
              <a:t>1/2)</a:t>
            </a:r>
            <a:r>
              <a:rPr sz="1600" b="0" spc="5" dirty="0">
                <a:latin typeface="Arial MT"/>
                <a:cs typeface="Arial MT"/>
              </a:rPr>
              <a:t> </a:t>
            </a:r>
            <a:r>
              <a:rPr sz="1600" b="0" dirty="0">
                <a:latin typeface="Arial MT"/>
                <a:cs typeface="Arial MT"/>
              </a:rPr>
              <a:t>=</a:t>
            </a:r>
            <a:r>
              <a:rPr sz="1600" b="0" spc="-5" dirty="0">
                <a:latin typeface="Arial MT"/>
                <a:cs typeface="Arial MT"/>
              </a:rPr>
              <a:t> </a:t>
            </a:r>
            <a:r>
              <a:rPr sz="1600" b="0" spc="-25" dirty="0">
                <a:latin typeface="Arial MT"/>
                <a:cs typeface="Arial MT"/>
              </a:rPr>
              <a:t>4.</a:t>
            </a:r>
            <a:endParaRPr sz="1600">
              <a:latin typeface="Arial MT"/>
              <a:cs typeface="Arial MT"/>
            </a:endParaRPr>
          </a:p>
        </p:txBody>
      </p:sp>
      <p:pic>
        <p:nvPicPr>
          <p:cNvPr id="7" name="object 7"/>
          <p:cNvPicPr/>
          <p:nvPr/>
        </p:nvPicPr>
        <p:blipFill>
          <a:blip r:embed="rId3" cstate="print"/>
          <a:stretch>
            <a:fillRect/>
          </a:stretch>
        </p:blipFill>
        <p:spPr>
          <a:xfrm>
            <a:off x="5935027" y="3156982"/>
            <a:ext cx="2861028" cy="2514507"/>
          </a:xfrm>
          <a:prstGeom prst="rect">
            <a:avLst/>
          </a:prstGeom>
        </p:spPr>
      </p:pic>
      <p:pic>
        <p:nvPicPr>
          <p:cNvPr id="8" name="object 8"/>
          <p:cNvPicPr/>
          <p:nvPr/>
        </p:nvPicPr>
        <p:blipFill>
          <a:blip r:embed="rId4" cstate="print"/>
          <a:stretch>
            <a:fillRect/>
          </a:stretch>
        </p:blipFill>
        <p:spPr>
          <a:xfrm>
            <a:off x="5911475" y="1507288"/>
            <a:ext cx="2578100" cy="1377993"/>
          </a:xfrm>
          <a:prstGeom prst="rect">
            <a:avLst/>
          </a:prstGeom>
        </p:spPr>
      </p:pic>
      <p:sp>
        <p:nvSpPr>
          <p:cNvPr id="9" name="object 9"/>
          <p:cNvSpPr/>
          <p:nvPr/>
        </p:nvSpPr>
        <p:spPr>
          <a:xfrm>
            <a:off x="6776956" y="6175310"/>
            <a:ext cx="111760" cy="0"/>
          </a:xfrm>
          <a:custGeom>
            <a:avLst/>
            <a:gdLst/>
            <a:ahLst/>
            <a:cxnLst/>
            <a:rect l="l" t="t" r="r" b="b"/>
            <a:pathLst>
              <a:path w="111759">
                <a:moveTo>
                  <a:pt x="0" y="0"/>
                </a:moveTo>
                <a:lnTo>
                  <a:pt x="111589" y="0"/>
                </a:lnTo>
              </a:path>
            </a:pathLst>
          </a:custGeom>
          <a:ln w="7694">
            <a:solidFill>
              <a:srgbClr val="000000"/>
            </a:solidFill>
          </a:ln>
        </p:spPr>
        <p:txBody>
          <a:bodyPr wrap="square" lIns="0" tIns="0" rIns="0" bIns="0" rtlCol="0"/>
          <a:lstStyle/>
          <a:p>
            <a:endParaRPr/>
          </a:p>
        </p:txBody>
      </p:sp>
      <p:sp>
        <p:nvSpPr>
          <p:cNvPr id="10" name="object 10"/>
          <p:cNvSpPr/>
          <p:nvPr/>
        </p:nvSpPr>
        <p:spPr>
          <a:xfrm>
            <a:off x="7053048" y="6175310"/>
            <a:ext cx="100330" cy="0"/>
          </a:xfrm>
          <a:custGeom>
            <a:avLst/>
            <a:gdLst/>
            <a:ahLst/>
            <a:cxnLst/>
            <a:rect l="l" t="t" r="r" b="b"/>
            <a:pathLst>
              <a:path w="100329">
                <a:moveTo>
                  <a:pt x="0" y="0"/>
                </a:moveTo>
                <a:lnTo>
                  <a:pt x="100039" y="0"/>
                </a:lnTo>
              </a:path>
            </a:pathLst>
          </a:custGeom>
          <a:ln w="7694">
            <a:solidFill>
              <a:srgbClr val="000000"/>
            </a:solidFill>
          </a:ln>
        </p:spPr>
        <p:txBody>
          <a:bodyPr wrap="square" lIns="0" tIns="0" rIns="0" bIns="0" rtlCol="0"/>
          <a:lstStyle/>
          <a:p>
            <a:endParaRPr/>
          </a:p>
        </p:txBody>
      </p:sp>
      <p:sp>
        <p:nvSpPr>
          <p:cNvPr id="11" name="object 11"/>
          <p:cNvSpPr txBox="1"/>
          <p:nvPr/>
        </p:nvSpPr>
        <p:spPr>
          <a:xfrm>
            <a:off x="6131278" y="6147206"/>
            <a:ext cx="235585" cy="154940"/>
          </a:xfrm>
          <a:prstGeom prst="rect">
            <a:avLst/>
          </a:prstGeom>
        </p:spPr>
        <p:txBody>
          <a:bodyPr vert="horz" wrap="square" lIns="0" tIns="12700" rIns="0" bIns="0" rtlCol="0">
            <a:spAutoFit/>
          </a:bodyPr>
          <a:lstStyle/>
          <a:p>
            <a:pPr marL="12700">
              <a:lnSpc>
                <a:spcPct val="100000"/>
              </a:lnSpc>
              <a:spcBef>
                <a:spcPts val="100"/>
              </a:spcBef>
            </a:pPr>
            <a:r>
              <a:rPr sz="850" i="1" spc="-25" dirty="0">
                <a:latin typeface="Times New Roman"/>
                <a:cs typeface="Times New Roman"/>
              </a:rPr>
              <a:t>FCC</a:t>
            </a:r>
            <a:endParaRPr sz="850">
              <a:latin typeface="Times New Roman"/>
              <a:cs typeface="Times New Roman"/>
            </a:endParaRPr>
          </a:p>
        </p:txBody>
      </p:sp>
      <p:sp>
        <p:nvSpPr>
          <p:cNvPr id="12" name="object 12"/>
          <p:cNvSpPr txBox="1"/>
          <p:nvPr/>
        </p:nvSpPr>
        <p:spPr>
          <a:xfrm>
            <a:off x="6776761" y="6168393"/>
            <a:ext cx="385445" cy="247650"/>
          </a:xfrm>
          <a:prstGeom prst="rect">
            <a:avLst/>
          </a:prstGeom>
        </p:spPr>
        <p:txBody>
          <a:bodyPr vert="horz" wrap="square" lIns="0" tIns="13335" rIns="0" bIns="0" rtlCol="0">
            <a:spAutoFit/>
          </a:bodyPr>
          <a:lstStyle/>
          <a:p>
            <a:pPr marL="12700">
              <a:lnSpc>
                <a:spcPct val="100000"/>
              </a:lnSpc>
              <a:spcBef>
                <a:spcPts val="105"/>
              </a:spcBef>
              <a:tabLst>
                <a:tab pos="280035" algn="l"/>
              </a:tabLst>
            </a:pPr>
            <a:r>
              <a:rPr sz="1450" spc="-50" dirty="0">
                <a:latin typeface="Times New Roman"/>
                <a:cs typeface="Times New Roman"/>
              </a:rPr>
              <a:t>2</a:t>
            </a:r>
            <a:r>
              <a:rPr sz="1450" dirty="0">
                <a:latin typeface="Times New Roman"/>
                <a:cs typeface="Times New Roman"/>
              </a:rPr>
              <a:t>	</a:t>
            </a:r>
            <a:r>
              <a:rPr sz="1450" spc="-50" dirty="0">
                <a:latin typeface="Times New Roman"/>
                <a:cs typeface="Times New Roman"/>
              </a:rPr>
              <a:t>8</a:t>
            </a:r>
            <a:endParaRPr sz="1450">
              <a:latin typeface="Times New Roman"/>
              <a:cs typeface="Times New Roman"/>
            </a:endParaRPr>
          </a:p>
        </p:txBody>
      </p:sp>
      <p:sp>
        <p:nvSpPr>
          <p:cNvPr id="13" name="object 13"/>
          <p:cNvSpPr txBox="1"/>
          <p:nvPr/>
        </p:nvSpPr>
        <p:spPr>
          <a:xfrm>
            <a:off x="5967343" y="6023974"/>
            <a:ext cx="2561590" cy="247650"/>
          </a:xfrm>
          <a:prstGeom prst="rect">
            <a:avLst/>
          </a:prstGeom>
        </p:spPr>
        <p:txBody>
          <a:bodyPr vert="horz" wrap="square" lIns="0" tIns="13335" rIns="0" bIns="0" rtlCol="0">
            <a:spAutoFit/>
          </a:bodyPr>
          <a:lstStyle/>
          <a:p>
            <a:pPr marL="38100">
              <a:lnSpc>
                <a:spcPct val="100000"/>
              </a:lnSpc>
              <a:spcBef>
                <a:spcPts val="105"/>
              </a:spcBef>
              <a:tabLst>
                <a:tab pos="436880" algn="l"/>
              </a:tabLst>
            </a:pPr>
            <a:r>
              <a:rPr sz="1450" i="1" spc="-50" dirty="0">
                <a:latin typeface="Times New Roman"/>
                <a:cs typeface="Times New Roman"/>
              </a:rPr>
              <a:t>N</a:t>
            </a:r>
            <a:r>
              <a:rPr sz="1450" i="1" dirty="0">
                <a:latin typeface="Times New Roman"/>
                <a:cs typeface="Times New Roman"/>
              </a:rPr>
              <a:t>	</a:t>
            </a:r>
            <a:r>
              <a:rPr sz="1450" spc="-10" dirty="0">
                <a:latin typeface="Symbol"/>
                <a:cs typeface="Symbol"/>
              </a:rPr>
              <a:t></a:t>
            </a:r>
            <a:r>
              <a:rPr sz="1450" spc="-185" dirty="0">
                <a:latin typeface="Times New Roman"/>
                <a:cs typeface="Times New Roman"/>
              </a:rPr>
              <a:t> </a:t>
            </a:r>
            <a:r>
              <a:rPr sz="1450" dirty="0">
                <a:latin typeface="Times New Roman"/>
                <a:cs typeface="Times New Roman"/>
              </a:rPr>
              <a:t>0</a:t>
            </a:r>
            <a:r>
              <a:rPr sz="1450" spc="-185" dirty="0">
                <a:latin typeface="Times New Roman"/>
                <a:cs typeface="Times New Roman"/>
              </a:rPr>
              <a:t> </a:t>
            </a:r>
            <a:r>
              <a:rPr sz="1450" dirty="0">
                <a:latin typeface="Symbol"/>
                <a:cs typeface="Symbol"/>
              </a:rPr>
              <a:t></a:t>
            </a:r>
            <a:r>
              <a:rPr sz="1450" spc="-25" dirty="0">
                <a:latin typeface="Times New Roman"/>
                <a:cs typeface="Times New Roman"/>
              </a:rPr>
              <a:t> </a:t>
            </a:r>
            <a:r>
              <a:rPr sz="2175" baseline="34482" dirty="0">
                <a:latin typeface="Times New Roman"/>
                <a:cs typeface="Times New Roman"/>
              </a:rPr>
              <a:t>6</a:t>
            </a:r>
            <a:r>
              <a:rPr sz="2175" spc="-67" baseline="34482" dirty="0">
                <a:latin typeface="Times New Roman"/>
                <a:cs typeface="Times New Roman"/>
              </a:rPr>
              <a:t> </a:t>
            </a:r>
            <a:r>
              <a:rPr sz="1450" spc="-10" dirty="0">
                <a:latin typeface="Symbol"/>
                <a:cs typeface="Symbol"/>
              </a:rPr>
              <a:t></a:t>
            </a:r>
            <a:r>
              <a:rPr sz="1450" spc="-90" dirty="0">
                <a:latin typeface="Times New Roman"/>
                <a:cs typeface="Times New Roman"/>
              </a:rPr>
              <a:t> </a:t>
            </a:r>
            <a:r>
              <a:rPr sz="2175" baseline="34482" dirty="0">
                <a:latin typeface="Times New Roman"/>
                <a:cs typeface="Times New Roman"/>
              </a:rPr>
              <a:t>8</a:t>
            </a:r>
            <a:r>
              <a:rPr sz="2175" spc="-120" baseline="34482" dirty="0">
                <a:latin typeface="Times New Roman"/>
                <a:cs typeface="Times New Roman"/>
              </a:rPr>
              <a:t> </a:t>
            </a:r>
            <a:r>
              <a:rPr sz="1450" spc="-10" dirty="0">
                <a:latin typeface="Symbol"/>
                <a:cs typeface="Symbol"/>
              </a:rPr>
              <a:t></a:t>
            </a:r>
            <a:r>
              <a:rPr sz="1450" spc="-165" dirty="0">
                <a:latin typeface="Times New Roman"/>
                <a:cs typeface="Times New Roman"/>
              </a:rPr>
              <a:t> </a:t>
            </a:r>
            <a:r>
              <a:rPr sz="1450" dirty="0">
                <a:latin typeface="Times New Roman"/>
                <a:cs typeface="Times New Roman"/>
              </a:rPr>
              <a:t>4</a:t>
            </a:r>
            <a:r>
              <a:rPr sz="1450" spc="-185" dirty="0">
                <a:latin typeface="Times New Roman"/>
                <a:cs typeface="Times New Roman"/>
              </a:rPr>
              <a:t> </a:t>
            </a:r>
            <a:r>
              <a:rPr sz="1450" i="1" spc="-10" dirty="0">
                <a:latin typeface="Times New Roman"/>
                <a:cs typeface="Times New Roman"/>
              </a:rPr>
              <a:t>atom</a:t>
            </a:r>
            <a:r>
              <a:rPr sz="1450" i="1" spc="-135" dirty="0">
                <a:latin typeface="Times New Roman"/>
                <a:cs typeface="Times New Roman"/>
              </a:rPr>
              <a:t> </a:t>
            </a:r>
            <a:r>
              <a:rPr sz="1450" dirty="0">
                <a:latin typeface="Times New Roman"/>
                <a:cs typeface="Times New Roman"/>
              </a:rPr>
              <a:t>/</a:t>
            </a:r>
            <a:r>
              <a:rPr sz="1450" spc="-155" dirty="0">
                <a:latin typeface="Times New Roman"/>
                <a:cs typeface="Times New Roman"/>
              </a:rPr>
              <a:t> </a:t>
            </a:r>
            <a:r>
              <a:rPr sz="1450" i="1" dirty="0">
                <a:latin typeface="Times New Roman"/>
                <a:cs typeface="Times New Roman"/>
              </a:rPr>
              <a:t>unit</a:t>
            </a:r>
            <a:r>
              <a:rPr sz="1450" i="1" spc="-105" dirty="0">
                <a:latin typeface="Times New Roman"/>
                <a:cs typeface="Times New Roman"/>
              </a:rPr>
              <a:t> </a:t>
            </a:r>
            <a:r>
              <a:rPr sz="1450" i="1" spc="-20" dirty="0">
                <a:latin typeface="Times New Roman"/>
                <a:cs typeface="Times New Roman"/>
              </a:rPr>
              <a:t>cell</a:t>
            </a:r>
            <a:endParaRPr sz="1450">
              <a:latin typeface="Times New Roman"/>
              <a:cs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5033645" cy="128524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55" dirty="0">
                <a:solidFill>
                  <a:srgbClr val="C00000"/>
                </a:solidFill>
                <a:latin typeface="Arial"/>
                <a:cs typeface="Arial"/>
              </a:rPr>
              <a:t> </a:t>
            </a:r>
            <a:r>
              <a:rPr sz="1800" b="1" dirty="0">
                <a:latin typeface="Arial"/>
                <a:cs typeface="Arial"/>
              </a:rPr>
              <a:t>3.4</a:t>
            </a:r>
            <a:r>
              <a:rPr sz="1800" b="1" spc="459" dirty="0">
                <a:latin typeface="Arial"/>
                <a:cs typeface="Arial"/>
              </a:rPr>
              <a:t> </a:t>
            </a:r>
            <a:r>
              <a:rPr sz="1800" b="1" spc="-35" dirty="0">
                <a:latin typeface="Arial"/>
                <a:cs typeface="Arial"/>
              </a:rPr>
              <a:t>FACE-</a:t>
            </a:r>
            <a:r>
              <a:rPr sz="1800" b="1" dirty="0">
                <a:latin typeface="Arial"/>
                <a:cs typeface="Arial"/>
              </a:rPr>
              <a:t>CENTRED</a:t>
            </a:r>
            <a:r>
              <a:rPr sz="1800" b="1" spc="-25" dirty="0">
                <a:latin typeface="Arial"/>
                <a:cs typeface="Arial"/>
              </a:rPr>
              <a:t> </a:t>
            </a:r>
            <a:r>
              <a:rPr sz="1800" b="1" dirty="0">
                <a:latin typeface="Arial"/>
                <a:cs typeface="Arial"/>
              </a:rPr>
              <a:t>CUBIC</a:t>
            </a:r>
            <a:r>
              <a:rPr sz="1800" b="1" spc="-25" dirty="0">
                <a:latin typeface="Arial"/>
                <a:cs typeface="Arial"/>
              </a:rPr>
              <a:t> </a:t>
            </a:r>
            <a:r>
              <a:rPr sz="1800" b="1" spc="-10" dirty="0">
                <a:latin typeface="Arial"/>
                <a:cs typeface="Arial"/>
              </a:rPr>
              <a:t>(FCC)</a:t>
            </a:r>
            <a:endParaRPr sz="1800">
              <a:latin typeface="Arial"/>
              <a:cs typeface="Arial"/>
            </a:endParaRPr>
          </a:p>
          <a:p>
            <a:pPr>
              <a:lnSpc>
                <a:spcPct val="100000"/>
              </a:lnSpc>
              <a:spcBef>
                <a:spcPts val="55"/>
              </a:spcBef>
            </a:pPr>
            <a:endParaRPr sz="1800">
              <a:latin typeface="Arial"/>
              <a:cs typeface="Arial"/>
            </a:endParaRPr>
          </a:p>
          <a:p>
            <a:pPr marL="298450" marR="5080" indent="-285750">
              <a:lnSpc>
                <a:spcPts val="1900"/>
              </a:lnSpc>
              <a:buClr>
                <a:srgbClr val="C00000"/>
              </a:buClr>
              <a:buFont typeface="Wingdings"/>
              <a:buChar char=""/>
              <a:tabLst>
                <a:tab pos="298450" algn="l"/>
              </a:tabLst>
            </a:pPr>
            <a:r>
              <a:rPr sz="1600" dirty="0">
                <a:latin typeface="Arial MT"/>
                <a:cs typeface="Arial MT"/>
              </a:rPr>
              <a:t>Center</a:t>
            </a:r>
            <a:r>
              <a:rPr sz="1600" spc="-20" dirty="0">
                <a:latin typeface="Arial MT"/>
                <a:cs typeface="Arial MT"/>
              </a:rPr>
              <a:t> </a:t>
            </a:r>
            <a:r>
              <a:rPr sz="1600" dirty="0">
                <a:latin typeface="Arial MT"/>
                <a:cs typeface="Arial MT"/>
              </a:rPr>
              <a:t>and</a:t>
            </a:r>
            <a:r>
              <a:rPr sz="1600" spc="-25" dirty="0">
                <a:latin typeface="Arial MT"/>
                <a:cs typeface="Arial MT"/>
              </a:rPr>
              <a:t> </a:t>
            </a:r>
            <a:r>
              <a:rPr sz="1600" dirty="0">
                <a:latin typeface="Arial MT"/>
                <a:cs typeface="Arial MT"/>
              </a:rPr>
              <a:t>corner</a:t>
            </a:r>
            <a:r>
              <a:rPr sz="1600" spc="-15"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touch</a:t>
            </a:r>
            <a:r>
              <a:rPr sz="1600" spc="-25" dirty="0">
                <a:latin typeface="Arial MT"/>
                <a:cs typeface="Arial MT"/>
              </a:rPr>
              <a:t> </a:t>
            </a:r>
            <a:r>
              <a:rPr sz="1600" dirty="0">
                <a:latin typeface="Arial MT"/>
                <a:cs typeface="Arial MT"/>
              </a:rPr>
              <a:t>one</a:t>
            </a:r>
            <a:r>
              <a:rPr sz="1600" spc="-25" dirty="0">
                <a:latin typeface="Arial MT"/>
                <a:cs typeface="Arial MT"/>
              </a:rPr>
              <a:t> </a:t>
            </a:r>
            <a:r>
              <a:rPr sz="1600" dirty="0">
                <a:latin typeface="Arial MT"/>
                <a:cs typeface="Arial MT"/>
              </a:rPr>
              <a:t>another</a:t>
            </a:r>
            <a:r>
              <a:rPr sz="1600" spc="-15" dirty="0">
                <a:latin typeface="Arial MT"/>
                <a:cs typeface="Arial MT"/>
              </a:rPr>
              <a:t> </a:t>
            </a:r>
            <a:r>
              <a:rPr sz="1600" spc="-10" dirty="0">
                <a:latin typeface="Arial MT"/>
                <a:cs typeface="Arial MT"/>
              </a:rPr>
              <a:t>along </a:t>
            </a:r>
            <a:r>
              <a:rPr sz="1600" dirty="0">
                <a:latin typeface="Arial MT"/>
                <a:cs typeface="Arial MT"/>
              </a:rPr>
              <a:t>cube</a:t>
            </a:r>
            <a:r>
              <a:rPr sz="1600" spc="-20" dirty="0">
                <a:latin typeface="Arial MT"/>
                <a:cs typeface="Arial MT"/>
              </a:rPr>
              <a:t> </a:t>
            </a:r>
            <a:r>
              <a:rPr sz="1600" dirty="0">
                <a:latin typeface="Arial MT"/>
                <a:cs typeface="Arial MT"/>
              </a:rPr>
              <a:t>face,</a:t>
            </a:r>
            <a:r>
              <a:rPr sz="1600" spc="-10"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15" dirty="0">
                <a:latin typeface="Arial MT"/>
                <a:cs typeface="Arial MT"/>
              </a:rPr>
              <a:t> </a:t>
            </a:r>
            <a:r>
              <a:rPr sz="1600" dirty="0">
                <a:latin typeface="Arial MT"/>
                <a:cs typeface="Arial MT"/>
              </a:rPr>
              <a:t>length</a:t>
            </a:r>
            <a:r>
              <a:rPr sz="1600" spc="-2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and</a:t>
            </a:r>
            <a:r>
              <a:rPr sz="1600" spc="-15" dirty="0">
                <a:latin typeface="Arial MT"/>
                <a:cs typeface="Arial MT"/>
              </a:rPr>
              <a:t> </a:t>
            </a:r>
            <a:r>
              <a:rPr sz="1600" dirty="0">
                <a:latin typeface="Arial MT"/>
                <a:cs typeface="Arial MT"/>
              </a:rPr>
              <a:t>atomic</a:t>
            </a:r>
            <a:r>
              <a:rPr sz="1600" spc="-15" dirty="0">
                <a:latin typeface="Arial MT"/>
                <a:cs typeface="Arial MT"/>
              </a:rPr>
              <a:t> </a:t>
            </a:r>
            <a:r>
              <a:rPr sz="1600" dirty="0">
                <a:latin typeface="Arial MT"/>
                <a:cs typeface="Arial MT"/>
              </a:rPr>
              <a:t>radius</a:t>
            </a:r>
            <a:r>
              <a:rPr sz="1600" spc="-15" dirty="0">
                <a:latin typeface="Arial MT"/>
                <a:cs typeface="Arial MT"/>
              </a:rPr>
              <a:t> </a:t>
            </a:r>
            <a:r>
              <a:rPr sz="1600" spc="-50" dirty="0">
                <a:latin typeface="Arial MT"/>
                <a:cs typeface="Arial MT"/>
              </a:rPr>
              <a:t>R </a:t>
            </a:r>
            <a:r>
              <a:rPr sz="1600" dirty="0">
                <a:latin typeface="Arial MT"/>
                <a:cs typeface="Arial MT"/>
              </a:rPr>
              <a:t>are</a:t>
            </a:r>
            <a:r>
              <a:rPr sz="1600" spc="-30" dirty="0">
                <a:latin typeface="Arial MT"/>
                <a:cs typeface="Arial MT"/>
              </a:rPr>
              <a:t> </a:t>
            </a:r>
            <a:r>
              <a:rPr sz="1600" dirty="0">
                <a:latin typeface="Arial MT"/>
                <a:cs typeface="Arial MT"/>
              </a:rPr>
              <a:t>related</a:t>
            </a:r>
            <a:r>
              <a:rPr sz="1600" spc="-30" dirty="0">
                <a:latin typeface="Arial MT"/>
                <a:cs typeface="Arial MT"/>
              </a:rPr>
              <a:t> </a:t>
            </a:r>
            <a:r>
              <a:rPr sz="1600" spc="-10" dirty="0">
                <a:latin typeface="Arial MT"/>
                <a:cs typeface="Arial MT"/>
              </a:rPr>
              <a:t>through:</a:t>
            </a:r>
            <a:endParaRPr sz="1600">
              <a:latin typeface="Arial MT"/>
              <a:cs typeface="Arial MT"/>
            </a:endParaRPr>
          </a:p>
        </p:txBody>
      </p:sp>
      <p:pic>
        <p:nvPicPr>
          <p:cNvPr id="7" name="object 7"/>
          <p:cNvPicPr/>
          <p:nvPr/>
        </p:nvPicPr>
        <p:blipFill>
          <a:blip r:embed="rId3" cstate="print"/>
          <a:stretch>
            <a:fillRect/>
          </a:stretch>
        </p:blipFill>
        <p:spPr>
          <a:xfrm>
            <a:off x="1303505" y="3102757"/>
            <a:ext cx="3291415" cy="2978918"/>
          </a:xfrm>
          <a:prstGeom prst="rect">
            <a:avLst/>
          </a:prstGeom>
        </p:spPr>
      </p:pic>
      <p:pic>
        <p:nvPicPr>
          <p:cNvPr id="8" name="object 8"/>
          <p:cNvPicPr/>
          <p:nvPr/>
        </p:nvPicPr>
        <p:blipFill>
          <a:blip r:embed="rId4" cstate="print"/>
          <a:stretch>
            <a:fillRect/>
          </a:stretch>
        </p:blipFill>
        <p:spPr>
          <a:xfrm>
            <a:off x="6157088" y="3462098"/>
            <a:ext cx="1625871" cy="236531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ext Box 2"/>
          <p:cNvSpPr txBox="1">
            <a:spLocks noChangeArrowheads="1"/>
          </p:cNvSpPr>
          <p:nvPr/>
        </p:nvSpPr>
        <p:spPr bwMode="auto">
          <a:xfrm>
            <a:off x="336550" y="1604963"/>
            <a:ext cx="8399463" cy="36317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dirty="0"/>
              <a:t>Determine the number of lattice points per cell in the cubic crystal systems. If there is only one atom located at each lattice point, calculate the number of atoms per unit cell.</a:t>
            </a:r>
          </a:p>
          <a:p>
            <a:pPr>
              <a:spcBef>
                <a:spcPct val="50000"/>
              </a:spcBef>
            </a:pPr>
            <a:r>
              <a:rPr lang="en-US" altLang="en-US" sz="2000" b="0" dirty="0">
                <a:solidFill>
                  <a:schemeClr val="accent2"/>
                </a:solidFill>
              </a:rPr>
              <a:t>Example 3.1 SOLUTION</a:t>
            </a:r>
          </a:p>
          <a:p>
            <a:pPr>
              <a:spcBef>
                <a:spcPct val="50000"/>
              </a:spcBef>
            </a:pPr>
            <a:r>
              <a:rPr lang="en-US" altLang="en-US" sz="2000" b="0" dirty="0">
                <a:solidFill>
                  <a:schemeClr val="accent2"/>
                </a:solidFill>
              </a:rPr>
              <a:t>In the SC unit cell</a:t>
            </a:r>
            <a:r>
              <a:rPr lang="en-US" altLang="en-US" sz="2000" b="0" dirty="0"/>
              <a:t>: lattice point / unit cell = (8 corners)1/8  = 1</a:t>
            </a:r>
          </a:p>
          <a:p>
            <a:pPr>
              <a:spcBef>
                <a:spcPct val="50000"/>
              </a:spcBef>
            </a:pPr>
            <a:r>
              <a:rPr lang="en-US" altLang="en-US" sz="2000" b="0" dirty="0">
                <a:solidFill>
                  <a:srgbClr val="3366FF"/>
                </a:solidFill>
              </a:rPr>
              <a:t>In BCC unit cells</a:t>
            </a:r>
            <a:r>
              <a:rPr lang="en-US" altLang="en-US" sz="2000" b="0" dirty="0"/>
              <a:t>: lattice point / unit cell   = (8 corners)1/8  + (1 center)(1) = 2</a:t>
            </a:r>
          </a:p>
          <a:p>
            <a:pPr>
              <a:spcBef>
                <a:spcPct val="50000"/>
              </a:spcBef>
            </a:pPr>
            <a:r>
              <a:rPr lang="en-US" altLang="en-US" sz="2000" b="0" dirty="0">
                <a:solidFill>
                  <a:schemeClr val="accent2"/>
                </a:solidFill>
              </a:rPr>
              <a:t>In FCC unit cells</a:t>
            </a:r>
            <a:r>
              <a:rPr lang="en-US" altLang="en-US" sz="2000" b="0" dirty="0"/>
              <a:t>: lattice point / unit cell    = (8 corners)1/8  + (6 faces)(1/2) = 4</a:t>
            </a:r>
          </a:p>
          <a:p>
            <a:pPr>
              <a:spcBef>
                <a:spcPct val="50000"/>
              </a:spcBef>
            </a:pPr>
            <a:r>
              <a:rPr lang="en-US" altLang="en-US" sz="2000" b="0" dirty="0"/>
              <a:t>The number of atoms per unit cell would be 1, 2, and 4, for the simple cubic, body-centered cubic, and face-centered cubic, unit cells, respectively.</a:t>
            </a:r>
          </a:p>
        </p:txBody>
      </p:sp>
      <p:sp>
        <p:nvSpPr>
          <p:cNvPr id="65539" name="Text Box 3"/>
          <p:cNvSpPr txBox="1">
            <a:spLocks noChangeArrowheads="1"/>
          </p:cNvSpPr>
          <p:nvPr/>
        </p:nvSpPr>
        <p:spPr bwMode="auto">
          <a:xfrm>
            <a:off x="578643" y="264308"/>
            <a:ext cx="791527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dirty="0">
                <a:solidFill>
                  <a:srgbClr val="0066FF"/>
                </a:solidFill>
              </a:rPr>
              <a:t>Example 3.1  Determining the Number of Lattice Points in Cubic Crystal Systems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Text Box 2"/>
          <p:cNvSpPr txBox="1">
            <a:spLocks noChangeArrowheads="1"/>
          </p:cNvSpPr>
          <p:nvPr/>
        </p:nvSpPr>
        <p:spPr bwMode="auto">
          <a:xfrm>
            <a:off x="784225" y="1722438"/>
            <a:ext cx="752792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Determine the relationship between the atomic radius and the lattice parameter in SC, BCC, and FCC structures when one atom is located at each lattice point.</a:t>
            </a:r>
            <a:endParaRPr lang="en-US" altLang="en-US" sz="2000" b="0">
              <a:solidFill>
                <a:schemeClr val="accent2"/>
              </a:solidFill>
            </a:endParaRPr>
          </a:p>
        </p:txBody>
      </p:sp>
      <p:sp>
        <p:nvSpPr>
          <p:cNvPr id="66563" name="Text Box 3"/>
          <p:cNvSpPr txBox="1">
            <a:spLocks noChangeArrowheads="1"/>
          </p:cNvSpPr>
          <p:nvPr/>
        </p:nvSpPr>
        <p:spPr bwMode="auto">
          <a:xfrm>
            <a:off x="576263" y="271463"/>
            <a:ext cx="791527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dirty="0">
                <a:solidFill>
                  <a:srgbClr val="0066FF"/>
                </a:solidFill>
              </a:rPr>
              <a:t>Example 3.2  Determining the Relationship between Atomic Radius and Lattice Parameters</a:t>
            </a:r>
          </a:p>
        </p:txBody>
      </p:sp>
      <p:grpSp>
        <p:nvGrpSpPr>
          <p:cNvPr id="66564" name="Group 4"/>
          <p:cNvGrpSpPr>
            <a:grpSpLocks/>
          </p:cNvGrpSpPr>
          <p:nvPr/>
        </p:nvGrpSpPr>
        <p:grpSpPr bwMode="auto">
          <a:xfrm>
            <a:off x="1033463" y="2822575"/>
            <a:ext cx="6773862" cy="2871788"/>
            <a:chOff x="384" y="723"/>
            <a:chExt cx="4992" cy="2117"/>
          </a:xfrm>
        </p:grpSpPr>
        <p:pic>
          <p:nvPicPr>
            <p:cNvPr id="66565" name="Picture 5" descr="fig 03_1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 y="723"/>
              <a:ext cx="4992" cy="1868"/>
            </a:xfrm>
            <a:prstGeom prst="rect">
              <a:avLst/>
            </a:prstGeom>
            <a:noFill/>
            <a:extLst>
              <a:ext uri="{909E8E84-426E-40DD-AFC4-6F175D3DCCD1}">
                <a14:hiddenFill xmlns:a14="http://schemas.microsoft.com/office/drawing/2010/main">
                  <a:solidFill>
                    <a:srgbClr val="FFFFFF"/>
                  </a:solidFill>
                </a14:hiddenFill>
              </a:ext>
            </a:extLst>
          </p:spPr>
        </p:pic>
        <p:sp>
          <p:nvSpPr>
            <p:cNvPr id="66566" name="Text Box 6"/>
            <p:cNvSpPr txBox="1">
              <a:spLocks noChangeArrowheads="1"/>
            </p:cNvSpPr>
            <p:nvPr/>
          </p:nvSpPr>
          <p:spPr bwMode="auto">
            <a:xfrm>
              <a:off x="384" y="2592"/>
              <a:ext cx="1632" cy="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66567" name="Text Box 7"/>
          <p:cNvSpPr txBox="1">
            <a:spLocks noChangeArrowheads="1"/>
          </p:cNvSpPr>
          <p:nvPr/>
        </p:nvSpPr>
        <p:spPr bwMode="auto">
          <a:xfrm>
            <a:off x="822325" y="5580063"/>
            <a:ext cx="7451725"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1600"/>
              <a:t>Figure 3.14  The relationships between the atomic radius and the Lattice parameter in cubic systems (for Example 3.2).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6" name="Rectangle 6"/>
          <p:cNvSpPr>
            <a:spLocks noChangeArrowheads="1"/>
          </p:cNvSpPr>
          <p:nvPr/>
        </p:nvSpPr>
        <p:spPr bwMode="auto">
          <a:xfrm>
            <a:off x="665163" y="163513"/>
            <a:ext cx="7481887"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solidFill>
                  <a:schemeClr val="accent2"/>
                </a:solidFill>
              </a:rPr>
              <a:t>Example 3.2 SOLUTION</a:t>
            </a:r>
          </a:p>
          <a:p>
            <a:endParaRPr lang="en-US" altLang="en-US" sz="2000" b="0">
              <a:solidFill>
                <a:schemeClr val="accent2"/>
              </a:solidFill>
            </a:endParaRPr>
          </a:p>
          <a:p>
            <a:r>
              <a:rPr lang="en-US" altLang="en-US" sz="2000" b="0"/>
              <a:t>Referring to Figure 3.14, we find that atoms touch along the edge of the cube in </a:t>
            </a:r>
            <a:r>
              <a:rPr lang="en-US" altLang="en-US" sz="2000" b="0">
                <a:solidFill>
                  <a:srgbClr val="3366FF"/>
                </a:solidFill>
              </a:rPr>
              <a:t>SC structures</a:t>
            </a:r>
            <a:r>
              <a:rPr lang="en-US" altLang="en-US" sz="2000" b="0"/>
              <a:t>.			</a:t>
            </a:r>
          </a:p>
        </p:txBody>
      </p:sp>
      <p:graphicFrame>
        <p:nvGraphicFramePr>
          <p:cNvPr id="15367" name="Object 7"/>
          <p:cNvGraphicFramePr>
            <a:graphicFrameLocks noChangeAspect="1"/>
          </p:cNvGraphicFramePr>
          <p:nvPr/>
        </p:nvGraphicFramePr>
        <p:xfrm>
          <a:off x="3560763" y="3165475"/>
          <a:ext cx="1454150" cy="927100"/>
        </p:xfrm>
        <a:graphic>
          <a:graphicData uri="http://schemas.openxmlformats.org/presentationml/2006/ole">
            <mc:AlternateContent xmlns:mc="http://schemas.openxmlformats.org/markup-compatibility/2006">
              <mc:Choice xmlns:v="urn:schemas-microsoft-com:vml" Requires="v">
                <p:oleObj name="Equation" r:id="rId2" imgW="647640" imgH="419040" progId="Equation.3">
                  <p:embed/>
                </p:oleObj>
              </mc:Choice>
              <mc:Fallback>
                <p:oleObj name="Equation" r:id="rId2" imgW="647640" imgH="419040" progId="Equation.3">
                  <p:embed/>
                  <p:pic>
                    <p:nvPicPr>
                      <p:cNvPr id="15367" name="Object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0763" y="3165475"/>
                        <a:ext cx="1454150"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68" name="Rectangle 8"/>
          <p:cNvSpPr>
            <a:spLocks noChangeArrowheads="1"/>
          </p:cNvSpPr>
          <p:nvPr/>
        </p:nvSpPr>
        <p:spPr bwMode="auto">
          <a:xfrm>
            <a:off x="812800" y="4097338"/>
            <a:ext cx="739140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In </a:t>
            </a:r>
            <a:r>
              <a:rPr lang="en-US" altLang="en-US" sz="2000" b="0">
                <a:solidFill>
                  <a:srgbClr val="3366FF"/>
                </a:solidFill>
              </a:rPr>
              <a:t>FCC structures</a:t>
            </a:r>
            <a:r>
              <a:rPr lang="en-US" altLang="en-US" sz="2000" b="0"/>
              <a:t>, atoms touch along the face diagonal of the cube. There are four atomic radii along this length—two radii from the face-centered atom and one radius from each corner, so:</a:t>
            </a:r>
          </a:p>
        </p:txBody>
      </p:sp>
      <p:graphicFrame>
        <p:nvGraphicFramePr>
          <p:cNvPr id="15369" name="Object 9"/>
          <p:cNvGraphicFramePr>
            <a:graphicFrameLocks noChangeAspect="1"/>
          </p:cNvGraphicFramePr>
          <p:nvPr/>
        </p:nvGraphicFramePr>
        <p:xfrm>
          <a:off x="3663950" y="5265738"/>
          <a:ext cx="1482725" cy="927100"/>
        </p:xfrm>
        <a:graphic>
          <a:graphicData uri="http://schemas.openxmlformats.org/presentationml/2006/ole">
            <mc:AlternateContent xmlns:mc="http://schemas.openxmlformats.org/markup-compatibility/2006">
              <mc:Choice xmlns:v="urn:schemas-microsoft-com:vml" Requires="v">
                <p:oleObj name="Equation" r:id="rId4" imgW="660240" imgH="419040" progId="Equation.3">
                  <p:embed/>
                </p:oleObj>
              </mc:Choice>
              <mc:Fallback>
                <p:oleObj name="Equation" r:id="rId4" imgW="660240" imgH="419040" progId="Equation.3">
                  <p:embed/>
                  <p:pic>
                    <p:nvPicPr>
                      <p:cNvPr id="15369" name="Object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63950" y="5265738"/>
                        <a:ext cx="1482725" cy="9271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aphicFrame>
        <p:nvGraphicFramePr>
          <p:cNvPr id="15370" name="Object 10"/>
          <p:cNvGraphicFramePr>
            <a:graphicFrameLocks noChangeAspect="1"/>
          </p:cNvGraphicFramePr>
          <p:nvPr/>
        </p:nvGraphicFramePr>
        <p:xfrm>
          <a:off x="3638550" y="1516063"/>
          <a:ext cx="1312863" cy="393700"/>
        </p:xfrm>
        <a:graphic>
          <a:graphicData uri="http://schemas.openxmlformats.org/presentationml/2006/ole">
            <mc:AlternateContent xmlns:mc="http://schemas.openxmlformats.org/markup-compatibility/2006">
              <mc:Choice xmlns:v="urn:schemas-microsoft-com:vml" Requires="v">
                <p:oleObj name="Equation" r:id="rId6" imgW="583920" imgH="177480" progId="Equation.3">
                  <p:embed/>
                </p:oleObj>
              </mc:Choice>
              <mc:Fallback>
                <p:oleObj name="Equation" r:id="rId6" imgW="583920" imgH="177480" progId="Equation.3">
                  <p:embed/>
                  <p:pic>
                    <p:nvPicPr>
                      <p:cNvPr id="15370" name="Object 1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638550" y="1516063"/>
                        <a:ext cx="1312863" cy="3937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5371" name="Rectangle 11"/>
          <p:cNvSpPr>
            <a:spLocks noChangeArrowheads="1"/>
          </p:cNvSpPr>
          <p:nvPr/>
        </p:nvSpPr>
        <p:spPr bwMode="auto">
          <a:xfrm>
            <a:off x="704850" y="2097088"/>
            <a:ext cx="7715250"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a:t>In </a:t>
            </a:r>
            <a:r>
              <a:rPr lang="en-US" altLang="en-US" sz="2000" b="0">
                <a:solidFill>
                  <a:srgbClr val="3366FF"/>
                </a:solidFill>
              </a:rPr>
              <a:t>BCC structures</a:t>
            </a:r>
            <a:r>
              <a:rPr lang="en-US" altLang="en-US" sz="2000" b="0"/>
              <a:t>, atoms touch along the body diagonal. There are two atomic radii from the center atom and one atomic radius from each of the corner atoms on the body diagonal, so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pic>
        <p:nvPicPr>
          <p:cNvPr id="4" name="object 4"/>
          <p:cNvPicPr/>
          <p:nvPr/>
        </p:nvPicPr>
        <p:blipFill>
          <a:blip r:embed="rId3" cstate="print"/>
          <a:stretch>
            <a:fillRect/>
          </a:stretch>
        </p:blipFill>
        <p:spPr>
          <a:xfrm>
            <a:off x="6724624" y="5373534"/>
            <a:ext cx="2204501" cy="985515"/>
          </a:xfrm>
          <a:prstGeom prst="rect">
            <a:avLst/>
          </a:prstGeom>
        </p:spPr>
      </p:pic>
      <p:sp>
        <p:nvSpPr>
          <p:cNvPr id="5" name="object 5"/>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6" name="object 6"/>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7" name="object 7"/>
          <p:cNvSpPr txBox="1"/>
          <p:nvPr/>
        </p:nvSpPr>
        <p:spPr>
          <a:xfrm>
            <a:off x="525633" y="1429003"/>
            <a:ext cx="6368415" cy="104457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59" dirty="0">
                <a:solidFill>
                  <a:srgbClr val="C00000"/>
                </a:solidFill>
                <a:latin typeface="Arial"/>
                <a:cs typeface="Arial"/>
              </a:rPr>
              <a:t> </a:t>
            </a:r>
            <a:r>
              <a:rPr sz="1800" b="1" dirty="0">
                <a:latin typeface="Arial"/>
                <a:cs typeface="Arial"/>
              </a:rPr>
              <a:t>3.4</a:t>
            </a:r>
            <a:r>
              <a:rPr sz="1800" b="1" spc="459" dirty="0">
                <a:latin typeface="Arial"/>
                <a:cs typeface="Arial"/>
              </a:rPr>
              <a:t> </a:t>
            </a:r>
            <a:r>
              <a:rPr sz="1800" b="1" spc="-30" dirty="0">
                <a:latin typeface="Arial"/>
                <a:cs typeface="Arial"/>
              </a:rPr>
              <a:t>BODY-</a:t>
            </a:r>
            <a:r>
              <a:rPr sz="1800" b="1" dirty="0">
                <a:latin typeface="Arial"/>
                <a:cs typeface="Arial"/>
              </a:rPr>
              <a:t>CENTRED</a:t>
            </a:r>
            <a:r>
              <a:rPr sz="1800" b="1" spc="-20" dirty="0">
                <a:latin typeface="Arial"/>
                <a:cs typeface="Arial"/>
              </a:rPr>
              <a:t> </a:t>
            </a:r>
            <a:r>
              <a:rPr sz="1800" b="1" dirty="0">
                <a:latin typeface="Arial"/>
                <a:cs typeface="Arial"/>
              </a:rPr>
              <a:t>CUBIC</a:t>
            </a:r>
            <a:r>
              <a:rPr sz="1800" b="1" spc="-20" dirty="0">
                <a:latin typeface="Arial"/>
                <a:cs typeface="Arial"/>
              </a:rPr>
              <a:t> </a:t>
            </a:r>
            <a:r>
              <a:rPr sz="1800" b="1" spc="-10" dirty="0">
                <a:latin typeface="Arial"/>
                <a:cs typeface="Arial"/>
              </a:rPr>
              <a:t>(BCC)</a:t>
            </a:r>
            <a:endParaRPr sz="1800">
              <a:latin typeface="Arial"/>
              <a:cs typeface="Arial"/>
            </a:endParaRPr>
          </a:p>
          <a:p>
            <a:pPr>
              <a:lnSpc>
                <a:spcPct val="100000"/>
              </a:lnSpc>
              <a:spcBef>
                <a:spcPts val="55"/>
              </a:spcBef>
            </a:pPr>
            <a:endParaRPr sz="1800">
              <a:latin typeface="Arial"/>
              <a:cs typeface="Arial"/>
            </a:endParaRPr>
          </a:p>
          <a:p>
            <a:pPr marL="297815" marR="5080" indent="-285750">
              <a:lnSpc>
                <a:spcPts val="1900"/>
              </a:lnSpc>
              <a:buClr>
                <a:srgbClr val="C00000"/>
              </a:buClr>
              <a:buFont typeface="Wingdings"/>
              <a:buChar char=""/>
              <a:tabLst>
                <a:tab pos="297815" algn="l"/>
              </a:tabLst>
            </a:pPr>
            <a:r>
              <a:rPr sz="1600" dirty="0">
                <a:latin typeface="Arial MT"/>
                <a:cs typeface="Arial MT"/>
              </a:rPr>
              <a:t>The</a:t>
            </a:r>
            <a:r>
              <a:rPr sz="1600" spc="-20" dirty="0">
                <a:latin typeface="Arial MT"/>
                <a:cs typeface="Arial MT"/>
              </a:rPr>
              <a:t> </a:t>
            </a:r>
            <a:r>
              <a:rPr sz="1600" b="1" dirty="0">
                <a:latin typeface="Arial"/>
                <a:cs typeface="Arial"/>
              </a:rPr>
              <a:t>atomic</a:t>
            </a:r>
            <a:r>
              <a:rPr sz="1600" b="1" spc="-20" dirty="0">
                <a:latin typeface="Arial"/>
                <a:cs typeface="Arial"/>
              </a:rPr>
              <a:t> </a:t>
            </a:r>
            <a:r>
              <a:rPr sz="1600" b="1" dirty="0">
                <a:latin typeface="Arial"/>
                <a:cs typeface="Arial"/>
              </a:rPr>
              <a:t>packing</a:t>
            </a:r>
            <a:r>
              <a:rPr sz="1600" b="1" spc="-15" dirty="0">
                <a:latin typeface="Arial"/>
                <a:cs typeface="Arial"/>
              </a:rPr>
              <a:t> </a:t>
            </a:r>
            <a:r>
              <a:rPr sz="1600" b="1" dirty="0">
                <a:latin typeface="Arial"/>
                <a:cs typeface="Arial"/>
              </a:rPr>
              <a:t>factor</a:t>
            </a:r>
            <a:r>
              <a:rPr sz="1600" b="1" spc="-20" dirty="0">
                <a:latin typeface="Arial"/>
                <a:cs typeface="Arial"/>
              </a:rPr>
              <a:t> </a:t>
            </a:r>
            <a:r>
              <a:rPr sz="1600" dirty="0">
                <a:latin typeface="Arial MT"/>
                <a:cs typeface="Arial MT"/>
              </a:rPr>
              <a:t>(APF)</a:t>
            </a:r>
            <a:r>
              <a:rPr sz="1600" spc="-1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defined</a:t>
            </a:r>
            <a:r>
              <a:rPr sz="1600" spc="-15" dirty="0">
                <a:latin typeface="Arial MT"/>
                <a:cs typeface="Arial MT"/>
              </a:rPr>
              <a:t> </a:t>
            </a:r>
            <a:r>
              <a:rPr sz="1600" dirty="0">
                <a:latin typeface="Arial MT"/>
                <a:cs typeface="Arial MT"/>
              </a:rPr>
              <a:t>as</a:t>
            </a:r>
            <a:r>
              <a:rPr sz="1600" spc="-1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fraction</a:t>
            </a:r>
            <a:r>
              <a:rPr sz="1600" spc="-15" dirty="0">
                <a:latin typeface="Arial MT"/>
                <a:cs typeface="Arial MT"/>
              </a:rPr>
              <a:t> </a:t>
            </a:r>
            <a:r>
              <a:rPr sz="1600" dirty="0">
                <a:latin typeface="Arial MT"/>
                <a:cs typeface="Arial MT"/>
              </a:rPr>
              <a:t>of</a:t>
            </a:r>
            <a:r>
              <a:rPr sz="1600" spc="-10" dirty="0">
                <a:latin typeface="Arial MT"/>
                <a:cs typeface="Arial MT"/>
              </a:rPr>
              <a:t> solid </a:t>
            </a:r>
            <a:r>
              <a:rPr sz="1600" dirty="0">
                <a:latin typeface="Arial MT"/>
                <a:cs typeface="Arial MT"/>
              </a:rPr>
              <a:t>sphere</a:t>
            </a:r>
            <a:r>
              <a:rPr sz="1600" spc="-25" dirty="0">
                <a:latin typeface="Arial MT"/>
                <a:cs typeface="Arial MT"/>
              </a:rPr>
              <a:t> </a:t>
            </a:r>
            <a:r>
              <a:rPr sz="1600" dirty="0">
                <a:latin typeface="Arial MT"/>
                <a:cs typeface="Arial MT"/>
              </a:rPr>
              <a:t>volume</a:t>
            </a:r>
            <a:r>
              <a:rPr sz="1600" spc="-2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10" dirty="0">
                <a:latin typeface="Arial MT"/>
                <a:cs typeface="Arial MT"/>
              </a:rPr>
              <a:t> </a:t>
            </a:r>
            <a:r>
              <a:rPr sz="1600" spc="-25" dirty="0">
                <a:latin typeface="Arial MT"/>
                <a:cs typeface="Arial MT"/>
              </a:rPr>
              <a:t>or:</a:t>
            </a:r>
            <a:endParaRPr sz="1600">
              <a:latin typeface="Arial MT"/>
              <a:cs typeface="Arial MT"/>
            </a:endParaRPr>
          </a:p>
        </p:txBody>
      </p:sp>
      <p:sp>
        <p:nvSpPr>
          <p:cNvPr id="8" name="object 8"/>
          <p:cNvSpPr txBox="1"/>
          <p:nvPr/>
        </p:nvSpPr>
        <p:spPr>
          <a:xfrm>
            <a:off x="462133" y="3892803"/>
            <a:ext cx="6725920" cy="2720340"/>
          </a:xfrm>
          <a:prstGeom prst="rect">
            <a:avLst/>
          </a:prstGeom>
        </p:spPr>
        <p:txBody>
          <a:bodyPr vert="horz" wrap="square" lIns="0" tIns="22860" rIns="0" bIns="0" rtlCol="0">
            <a:spAutoFit/>
          </a:bodyPr>
          <a:lstStyle/>
          <a:p>
            <a:pPr marL="361315" marR="81280" indent="-285750">
              <a:lnSpc>
                <a:spcPct val="100800"/>
              </a:lnSpc>
              <a:spcBef>
                <a:spcPts val="180"/>
              </a:spcBef>
              <a:buClr>
                <a:srgbClr val="C00000"/>
              </a:buClr>
              <a:buFont typeface="Wingdings"/>
              <a:buChar char=""/>
              <a:tabLst>
                <a:tab pos="361315" algn="l"/>
              </a:tabLst>
            </a:pPr>
            <a:r>
              <a:rPr sz="1600" dirty="0">
                <a:latin typeface="Arial MT"/>
                <a:cs typeface="Arial MT"/>
              </a:rPr>
              <a:t>Both</a:t>
            </a:r>
            <a:r>
              <a:rPr sz="1600" spc="-2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total</a:t>
            </a:r>
            <a:r>
              <a:rPr sz="1600" spc="-2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15" dirty="0">
                <a:latin typeface="Arial MT"/>
                <a:cs typeface="Arial MT"/>
              </a:rPr>
              <a:t> </a:t>
            </a:r>
            <a:r>
              <a:rPr sz="1600" dirty="0">
                <a:latin typeface="Arial MT"/>
                <a:cs typeface="Arial MT"/>
              </a:rPr>
              <a:t>volumes</a:t>
            </a:r>
            <a:r>
              <a:rPr sz="1600" spc="-15" dirty="0">
                <a:latin typeface="Arial MT"/>
                <a:cs typeface="Arial MT"/>
              </a:rPr>
              <a:t> </a:t>
            </a:r>
            <a:r>
              <a:rPr sz="1600" dirty="0">
                <a:latin typeface="Arial MT"/>
                <a:cs typeface="Arial MT"/>
              </a:rPr>
              <a:t>may</a:t>
            </a:r>
            <a:r>
              <a:rPr sz="1600" spc="-15" dirty="0">
                <a:latin typeface="Arial MT"/>
                <a:cs typeface="Arial MT"/>
              </a:rPr>
              <a:t> </a:t>
            </a:r>
            <a:r>
              <a:rPr sz="1600" dirty="0">
                <a:latin typeface="Arial MT"/>
                <a:cs typeface="Arial MT"/>
              </a:rPr>
              <a:t>be</a:t>
            </a:r>
            <a:r>
              <a:rPr sz="1600" spc="-20" dirty="0">
                <a:latin typeface="Arial MT"/>
                <a:cs typeface="Arial MT"/>
              </a:rPr>
              <a:t> </a:t>
            </a:r>
            <a:r>
              <a:rPr sz="1600" dirty="0">
                <a:latin typeface="Arial MT"/>
                <a:cs typeface="Arial MT"/>
              </a:rPr>
              <a:t>calculated</a:t>
            </a:r>
            <a:r>
              <a:rPr sz="1600" spc="-20" dirty="0">
                <a:latin typeface="Arial MT"/>
                <a:cs typeface="Arial MT"/>
              </a:rPr>
              <a:t> </a:t>
            </a:r>
            <a:r>
              <a:rPr sz="1600" dirty="0">
                <a:latin typeface="Arial MT"/>
                <a:cs typeface="Arial MT"/>
              </a:rPr>
              <a:t>in</a:t>
            </a:r>
            <a:r>
              <a:rPr sz="1600" spc="-20" dirty="0">
                <a:latin typeface="Arial MT"/>
                <a:cs typeface="Arial MT"/>
              </a:rPr>
              <a:t> </a:t>
            </a:r>
            <a:r>
              <a:rPr sz="1600" spc="-10" dirty="0">
                <a:latin typeface="Arial MT"/>
                <a:cs typeface="Arial MT"/>
              </a:rPr>
              <a:t>terms </a:t>
            </a:r>
            <a:r>
              <a:rPr sz="1600" dirty="0">
                <a:latin typeface="Arial MT"/>
                <a:cs typeface="Arial MT"/>
              </a:rPr>
              <a:t>of</a:t>
            </a:r>
            <a:r>
              <a:rPr sz="1600" spc="-1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atomic</a:t>
            </a:r>
            <a:r>
              <a:rPr sz="1600" spc="-15" dirty="0">
                <a:latin typeface="Arial MT"/>
                <a:cs typeface="Arial MT"/>
              </a:rPr>
              <a:t> </a:t>
            </a:r>
            <a:r>
              <a:rPr sz="1600" dirty="0">
                <a:latin typeface="Arial MT"/>
                <a:cs typeface="Arial MT"/>
              </a:rPr>
              <a:t>radius</a:t>
            </a:r>
            <a:r>
              <a:rPr sz="1600" spc="-15" dirty="0">
                <a:latin typeface="Arial MT"/>
                <a:cs typeface="Arial MT"/>
              </a:rPr>
              <a:t> </a:t>
            </a:r>
            <a:r>
              <a:rPr sz="1600" dirty="0">
                <a:latin typeface="Arial MT"/>
                <a:cs typeface="Arial MT"/>
              </a:rPr>
              <a:t>R.</a:t>
            </a:r>
            <a:r>
              <a:rPr sz="1600" spc="-3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volume</a:t>
            </a:r>
            <a:r>
              <a:rPr sz="1600" spc="-20" dirty="0">
                <a:latin typeface="Arial MT"/>
                <a:cs typeface="Arial MT"/>
              </a:rPr>
              <a:t> </a:t>
            </a:r>
            <a:r>
              <a:rPr sz="1600" dirty="0">
                <a:latin typeface="Arial MT"/>
                <a:cs typeface="Arial MT"/>
              </a:rPr>
              <a:t>for</a:t>
            </a:r>
            <a:r>
              <a:rPr sz="1600" spc="-10"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sphere</a:t>
            </a:r>
            <a:r>
              <a:rPr sz="1600" spc="-20" dirty="0">
                <a:latin typeface="Arial MT"/>
                <a:cs typeface="Arial MT"/>
              </a:rPr>
              <a:t> </a:t>
            </a:r>
            <a:r>
              <a:rPr sz="1600" dirty="0">
                <a:latin typeface="Arial MT"/>
                <a:cs typeface="Arial MT"/>
              </a:rPr>
              <a:t>is</a:t>
            </a:r>
            <a:r>
              <a:rPr sz="1600" spc="-15" dirty="0">
                <a:latin typeface="Arial MT"/>
                <a:cs typeface="Arial MT"/>
              </a:rPr>
              <a:t> </a:t>
            </a:r>
            <a:r>
              <a:rPr sz="1600" spc="-35" dirty="0">
                <a:latin typeface="Arial MT"/>
                <a:cs typeface="Arial MT"/>
              </a:rPr>
              <a:t>4/3πR</a:t>
            </a:r>
            <a:r>
              <a:rPr sz="1650" spc="-52" baseline="25252" dirty="0">
                <a:latin typeface="Arial MT"/>
                <a:cs typeface="Arial MT"/>
              </a:rPr>
              <a:t>3</a:t>
            </a:r>
            <a:r>
              <a:rPr sz="1600" spc="-35" dirty="0">
                <a:latin typeface="Arial MT"/>
                <a:cs typeface="Arial MT"/>
              </a:rPr>
              <a:t>,</a:t>
            </a:r>
            <a:r>
              <a:rPr sz="1600" spc="-10" dirty="0">
                <a:latin typeface="Arial MT"/>
                <a:cs typeface="Arial MT"/>
              </a:rPr>
              <a:t> </a:t>
            </a:r>
            <a:r>
              <a:rPr sz="1600" dirty="0">
                <a:latin typeface="Arial MT"/>
                <a:cs typeface="Arial MT"/>
              </a:rPr>
              <a:t>and</a:t>
            </a:r>
            <a:r>
              <a:rPr sz="1600" spc="-20" dirty="0">
                <a:latin typeface="Arial MT"/>
                <a:cs typeface="Arial MT"/>
              </a:rPr>
              <a:t> </a:t>
            </a:r>
            <a:r>
              <a:rPr sz="1600" spc="-10" dirty="0">
                <a:latin typeface="Arial MT"/>
                <a:cs typeface="Arial MT"/>
              </a:rPr>
              <a:t>since </a:t>
            </a:r>
            <a:r>
              <a:rPr sz="1600" dirty="0">
                <a:latin typeface="Arial MT"/>
                <a:cs typeface="Arial MT"/>
              </a:rPr>
              <a:t>there</a:t>
            </a:r>
            <a:r>
              <a:rPr sz="1600" spc="-20" dirty="0">
                <a:latin typeface="Arial MT"/>
                <a:cs typeface="Arial MT"/>
              </a:rPr>
              <a:t> </a:t>
            </a:r>
            <a:r>
              <a:rPr sz="1600" dirty="0">
                <a:latin typeface="Arial MT"/>
                <a:cs typeface="Arial MT"/>
              </a:rPr>
              <a:t>are</a:t>
            </a:r>
            <a:r>
              <a:rPr sz="1600" spc="-20" dirty="0">
                <a:latin typeface="Arial MT"/>
                <a:cs typeface="Arial MT"/>
              </a:rPr>
              <a:t> </a:t>
            </a:r>
            <a:r>
              <a:rPr sz="1600" dirty="0">
                <a:latin typeface="Arial MT"/>
                <a:cs typeface="Arial MT"/>
              </a:rPr>
              <a:t>four</a:t>
            </a:r>
            <a:r>
              <a:rPr sz="1600" spc="-10"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per</a:t>
            </a:r>
            <a:r>
              <a:rPr sz="1600" spc="-5" dirty="0">
                <a:latin typeface="Arial MT"/>
                <a:cs typeface="Arial MT"/>
              </a:rPr>
              <a:t> </a:t>
            </a:r>
            <a:r>
              <a:rPr sz="1600" dirty="0">
                <a:latin typeface="Arial MT"/>
                <a:cs typeface="Arial MT"/>
              </a:rPr>
              <a:t>FCC</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1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total</a:t>
            </a:r>
            <a:r>
              <a:rPr sz="1600" spc="-15" dirty="0">
                <a:latin typeface="Arial MT"/>
                <a:cs typeface="Arial MT"/>
              </a:rPr>
              <a:t> </a:t>
            </a:r>
            <a:r>
              <a:rPr sz="1600" dirty="0">
                <a:latin typeface="Arial MT"/>
                <a:cs typeface="Arial MT"/>
              </a:rPr>
              <a:t>FCC</a:t>
            </a:r>
            <a:r>
              <a:rPr sz="1600" spc="-2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(or</a:t>
            </a:r>
            <a:r>
              <a:rPr sz="1600" spc="-10" dirty="0">
                <a:latin typeface="Arial MT"/>
                <a:cs typeface="Arial MT"/>
              </a:rPr>
              <a:t> sphere) </a:t>
            </a:r>
            <a:r>
              <a:rPr sz="1600" dirty="0">
                <a:latin typeface="Arial MT"/>
                <a:cs typeface="Arial MT"/>
              </a:rPr>
              <a:t>volume</a:t>
            </a:r>
            <a:r>
              <a:rPr sz="1600" spc="-35" dirty="0">
                <a:latin typeface="Arial MT"/>
                <a:cs typeface="Arial MT"/>
              </a:rPr>
              <a:t> </a:t>
            </a:r>
            <a:r>
              <a:rPr sz="1600" spc="-25" dirty="0">
                <a:latin typeface="Arial MT"/>
                <a:cs typeface="Arial MT"/>
              </a:rPr>
              <a:t>is:</a:t>
            </a:r>
            <a:endParaRPr sz="1600">
              <a:latin typeface="Arial MT"/>
              <a:cs typeface="Arial MT"/>
            </a:endParaRPr>
          </a:p>
          <a:p>
            <a:pPr>
              <a:lnSpc>
                <a:spcPct val="100000"/>
              </a:lnSpc>
              <a:spcBef>
                <a:spcPts val="30"/>
              </a:spcBef>
              <a:buClr>
                <a:srgbClr val="C00000"/>
              </a:buClr>
              <a:buFont typeface="Wingdings"/>
              <a:buChar char=""/>
            </a:pPr>
            <a:endParaRPr sz="1600">
              <a:latin typeface="Arial MT"/>
              <a:cs typeface="Arial MT"/>
            </a:endParaRPr>
          </a:p>
          <a:p>
            <a:pPr marL="1905000">
              <a:lnSpc>
                <a:spcPct val="100000"/>
              </a:lnSpc>
            </a:pPr>
            <a:r>
              <a:rPr sz="1600" dirty="0">
                <a:latin typeface="Arial MT"/>
                <a:cs typeface="Arial MT"/>
              </a:rPr>
              <a:t>V</a:t>
            </a:r>
            <a:r>
              <a:rPr sz="1650" baseline="-15151" dirty="0">
                <a:latin typeface="Arial MT"/>
                <a:cs typeface="Arial MT"/>
              </a:rPr>
              <a:t>S</a:t>
            </a:r>
            <a:r>
              <a:rPr sz="1650" spc="135" baseline="-15151" dirty="0">
                <a:latin typeface="Arial MT"/>
                <a:cs typeface="Arial MT"/>
              </a:rPr>
              <a:t> </a:t>
            </a:r>
            <a:r>
              <a:rPr sz="1600" dirty="0">
                <a:latin typeface="Arial MT"/>
                <a:cs typeface="Arial MT"/>
              </a:rPr>
              <a:t>=</a:t>
            </a:r>
            <a:r>
              <a:rPr sz="1600" spc="-20" dirty="0">
                <a:latin typeface="Arial MT"/>
                <a:cs typeface="Arial MT"/>
              </a:rPr>
              <a:t> </a:t>
            </a:r>
            <a:r>
              <a:rPr sz="1600" dirty="0">
                <a:latin typeface="Arial MT"/>
                <a:cs typeface="Arial MT"/>
              </a:rPr>
              <a:t>(4)</a:t>
            </a:r>
            <a:r>
              <a:rPr sz="1600" spc="-25" dirty="0">
                <a:latin typeface="Arial MT"/>
                <a:cs typeface="Arial MT"/>
              </a:rPr>
              <a:t> </a:t>
            </a:r>
            <a:r>
              <a:rPr sz="1600" spc="-30" dirty="0">
                <a:latin typeface="Arial MT"/>
                <a:cs typeface="Arial MT"/>
              </a:rPr>
              <a:t>4/3πR</a:t>
            </a:r>
            <a:r>
              <a:rPr sz="1650" spc="-44" baseline="25252" dirty="0">
                <a:latin typeface="Arial MT"/>
                <a:cs typeface="Arial MT"/>
              </a:rPr>
              <a:t>3</a:t>
            </a:r>
            <a:r>
              <a:rPr sz="1650" spc="142" baseline="25252" dirty="0">
                <a:latin typeface="Arial MT"/>
                <a:cs typeface="Arial MT"/>
              </a:rPr>
              <a:t> </a:t>
            </a:r>
            <a:r>
              <a:rPr sz="1600" dirty="0">
                <a:latin typeface="Arial MT"/>
                <a:cs typeface="Arial MT"/>
              </a:rPr>
              <a:t>=</a:t>
            </a:r>
            <a:r>
              <a:rPr sz="1600" spc="-25" dirty="0">
                <a:latin typeface="Arial MT"/>
                <a:cs typeface="Arial MT"/>
              </a:rPr>
              <a:t> </a:t>
            </a:r>
            <a:r>
              <a:rPr sz="1600" spc="-10" dirty="0">
                <a:latin typeface="Arial MT"/>
                <a:cs typeface="Arial MT"/>
              </a:rPr>
              <a:t>16/3πR</a:t>
            </a:r>
            <a:r>
              <a:rPr sz="1650" spc="-15" baseline="25252" dirty="0">
                <a:latin typeface="Arial MT"/>
                <a:cs typeface="Arial MT"/>
              </a:rPr>
              <a:t>3</a:t>
            </a:r>
            <a:endParaRPr sz="1650" baseline="25252">
              <a:latin typeface="Arial MT"/>
              <a:cs typeface="Arial MT"/>
            </a:endParaRPr>
          </a:p>
          <a:p>
            <a:pPr>
              <a:lnSpc>
                <a:spcPct val="100000"/>
              </a:lnSpc>
              <a:spcBef>
                <a:spcPts val="155"/>
              </a:spcBef>
            </a:pPr>
            <a:endParaRPr sz="1600">
              <a:latin typeface="Arial MT"/>
              <a:cs typeface="Arial MT"/>
            </a:endParaRPr>
          </a:p>
          <a:p>
            <a:pPr marL="361315" indent="-285115">
              <a:lnSpc>
                <a:spcPct val="100000"/>
              </a:lnSpc>
              <a:buClr>
                <a:srgbClr val="C00000"/>
              </a:buClr>
              <a:buFont typeface="Wingdings"/>
              <a:buChar char=""/>
              <a:tabLst>
                <a:tab pos="361315" algn="l"/>
              </a:tabLst>
            </a:pPr>
            <a:r>
              <a:rPr sz="1600" dirty="0">
                <a:latin typeface="Arial MT"/>
                <a:cs typeface="Arial MT"/>
              </a:rPr>
              <a:t>For</a:t>
            </a:r>
            <a:r>
              <a:rPr sz="1600" spc="-15" dirty="0">
                <a:latin typeface="Arial MT"/>
                <a:cs typeface="Arial MT"/>
              </a:rPr>
              <a:t> </a:t>
            </a:r>
            <a:r>
              <a:rPr sz="1600" dirty="0">
                <a:latin typeface="Arial MT"/>
                <a:cs typeface="Arial MT"/>
              </a:rPr>
              <a:t>total</a:t>
            </a:r>
            <a:r>
              <a:rPr sz="1600" spc="-25"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5" dirty="0">
                <a:latin typeface="Arial MT"/>
                <a:cs typeface="Arial MT"/>
              </a:rPr>
              <a:t> </a:t>
            </a:r>
            <a:r>
              <a:rPr sz="1600" dirty="0">
                <a:latin typeface="Arial MT"/>
                <a:cs typeface="Arial MT"/>
              </a:rPr>
              <a:t>volume,</a:t>
            </a:r>
            <a:r>
              <a:rPr sz="1600" spc="-10" dirty="0">
                <a:latin typeface="Arial MT"/>
                <a:cs typeface="Arial MT"/>
              </a:rPr>
              <a:t> </a:t>
            </a:r>
            <a:r>
              <a:rPr sz="1600" dirty="0">
                <a:latin typeface="Arial MT"/>
                <a:cs typeface="Arial MT"/>
              </a:rPr>
              <a:t>a</a:t>
            </a:r>
            <a:r>
              <a:rPr sz="1650" baseline="25252" dirty="0">
                <a:latin typeface="Arial MT"/>
                <a:cs typeface="Arial MT"/>
              </a:rPr>
              <a:t>3</a:t>
            </a:r>
            <a:r>
              <a:rPr sz="1650" spc="150" baseline="25252" dirty="0">
                <a:latin typeface="Arial MT"/>
                <a:cs typeface="Arial MT"/>
              </a:rPr>
              <a:t> </a:t>
            </a:r>
            <a:r>
              <a:rPr sz="1600" dirty="0">
                <a:latin typeface="Arial MT"/>
                <a:cs typeface="Arial MT"/>
              </a:rPr>
              <a:t>expressed</a:t>
            </a:r>
            <a:r>
              <a:rPr sz="1600" spc="-20" dirty="0">
                <a:latin typeface="Arial MT"/>
                <a:cs typeface="Arial MT"/>
              </a:rPr>
              <a:t> </a:t>
            </a:r>
            <a:r>
              <a:rPr sz="1600" dirty="0">
                <a:latin typeface="Arial MT"/>
                <a:cs typeface="Arial MT"/>
              </a:rPr>
              <a:t>in</a:t>
            </a:r>
            <a:r>
              <a:rPr sz="1600" spc="-25" dirty="0">
                <a:latin typeface="Arial MT"/>
                <a:cs typeface="Arial MT"/>
              </a:rPr>
              <a:t> </a:t>
            </a:r>
            <a:r>
              <a:rPr sz="1600" dirty="0">
                <a:latin typeface="Arial MT"/>
                <a:cs typeface="Arial MT"/>
              </a:rPr>
              <a:t>terms</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R,</a:t>
            </a:r>
            <a:r>
              <a:rPr sz="1600" spc="-15" dirty="0">
                <a:latin typeface="Arial MT"/>
                <a:cs typeface="Arial MT"/>
              </a:rPr>
              <a:t> </a:t>
            </a:r>
            <a:r>
              <a:rPr sz="1600" spc="-10" dirty="0">
                <a:latin typeface="Arial MT"/>
                <a:cs typeface="Arial MT"/>
              </a:rPr>
              <a:t>therefore:</a:t>
            </a:r>
            <a:endParaRPr sz="1600">
              <a:latin typeface="Arial MT"/>
              <a:cs typeface="Arial MT"/>
            </a:endParaRPr>
          </a:p>
          <a:p>
            <a:pPr>
              <a:lnSpc>
                <a:spcPct val="100000"/>
              </a:lnSpc>
              <a:spcBef>
                <a:spcPts val="110"/>
              </a:spcBef>
              <a:buClr>
                <a:srgbClr val="C00000"/>
              </a:buClr>
              <a:buFont typeface="Wingdings"/>
              <a:buChar char=""/>
            </a:pPr>
            <a:endParaRPr sz="1600">
              <a:latin typeface="Arial MT"/>
              <a:cs typeface="Arial MT"/>
            </a:endParaRPr>
          </a:p>
          <a:p>
            <a:pPr marL="361315" marR="210185" indent="-285750">
              <a:lnSpc>
                <a:spcPts val="1900"/>
              </a:lnSpc>
              <a:buClr>
                <a:srgbClr val="C00000"/>
              </a:buClr>
              <a:buFont typeface="Wingdings"/>
              <a:buChar char=""/>
              <a:tabLst>
                <a:tab pos="361315" algn="l"/>
              </a:tabLst>
            </a:pPr>
            <a:r>
              <a:rPr sz="1600" dirty="0">
                <a:latin typeface="Arial MT"/>
                <a:cs typeface="Arial MT"/>
              </a:rPr>
              <a:t>This</a:t>
            </a:r>
            <a:r>
              <a:rPr sz="1600" spc="-20" dirty="0">
                <a:latin typeface="Arial MT"/>
                <a:cs typeface="Arial MT"/>
              </a:rPr>
              <a:t> </a:t>
            </a:r>
            <a:r>
              <a:rPr sz="1600" dirty="0">
                <a:latin typeface="Arial MT"/>
                <a:cs typeface="Arial MT"/>
              </a:rPr>
              <a:t>means</a:t>
            </a:r>
            <a:r>
              <a:rPr sz="1600" spc="-15" dirty="0">
                <a:latin typeface="Arial MT"/>
                <a:cs typeface="Arial MT"/>
              </a:rPr>
              <a:t> </a:t>
            </a:r>
            <a:r>
              <a:rPr sz="1600" dirty="0">
                <a:latin typeface="Arial MT"/>
                <a:cs typeface="Arial MT"/>
              </a:rPr>
              <a:t>that</a:t>
            </a:r>
            <a:r>
              <a:rPr sz="1600" spc="-10" dirty="0">
                <a:latin typeface="Arial MT"/>
                <a:cs typeface="Arial MT"/>
              </a:rPr>
              <a:t> </a:t>
            </a:r>
            <a:r>
              <a:rPr sz="1600" dirty="0">
                <a:latin typeface="Arial MT"/>
                <a:cs typeface="Arial MT"/>
              </a:rPr>
              <a:t>74%</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FCC</a:t>
            </a:r>
            <a:r>
              <a:rPr sz="1600" spc="-20" dirty="0">
                <a:latin typeface="Arial MT"/>
                <a:cs typeface="Arial MT"/>
              </a:rPr>
              <a:t> </a:t>
            </a:r>
            <a:r>
              <a:rPr sz="1600" dirty="0">
                <a:latin typeface="Arial MT"/>
                <a:cs typeface="Arial MT"/>
              </a:rPr>
              <a:t>unit</a:t>
            </a:r>
            <a:r>
              <a:rPr sz="1600" spc="-10" dirty="0">
                <a:latin typeface="Arial MT"/>
                <a:cs typeface="Arial MT"/>
              </a:rPr>
              <a:t> </a:t>
            </a:r>
            <a:r>
              <a:rPr sz="1600" dirty="0">
                <a:latin typeface="Arial MT"/>
                <a:cs typeface="Arial MT"/>
              </a:rPr>
              <a:t>cell</a:t>
            </a:r>
            <a:r>
              <a:rPr sz="1600" spc="-2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filled</a:t>
            </a:r>
            <a:r>
              <a:rPr sz="1600" spc="-20" dirty="0">
                <a:latin typeface="Arial MT"/>
                <a:cs typeface="Arial MT"/>
              </a:rPr>
              <a:t> </a:t>
            </a:r>
            <a:r>
              <a:rPr sz="1600" dirty="0">
                <a:latin typeface="Arial MT"/>
                <a:cs typeface="Arial MT"/>
              </a:rPr>
              <a:t>with</a:t>
            </a:r>
            <a:r>
              <a:rPr sz="1600" spc="-20" dirty="0">
                <a:latin typeface="Arial MT"/>
                <a:cs typeface="Arial MT"/>
              </a:rPr>
              <a:t> </a:t>
            </a:r>
            <a:r>
              <a:rPr sz="1600" dirty="0">
                <a:latin typeface="Arial MT"/>
                <a:cs typeface="Arial MT"/>
              </a:rPr>
              <a:t>matter</a:t>
            </a:r>
            <a:r>
              <a:rPr sz="1600" spc="-15"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26%</a:t>
            </a:r>
            <a:r>
              <a:rPr sz="1600" spc="-15" dirty="0">
                <a:latin typeface="Arial MT"/>
                <a:cs typeface="Arial MT"/>
              </a:rPr>
              <a:t> </a:t>
            </a:r>
            <a:r>
              <a:rPr sz="1600" spc="-25" dirty="0">
                <a:latin typeface="Arial MT"/>
                <a:cs typeface="Arial MT"/>
              </a:rPr>
              <a:t>is </a:t>
            </a:r>
            <a:r>
              <a:rPr sz="1600" dirty="0">
                <a:latin typeface="Arial MT"/>
                <a:cs typeface="Arial MT"/>
              </a:rPr>
              <a:t>empty</a:t>
            </a:r>
            <a:r>
              <a:rPr sz="1600" spc="-25" dirty="0">
                <a:latin typeface="Arial MT"/>
                <a:cs typeface="Arial MT"/>
              </a:rPr>
              <a:t> </a:t>
            </a:r>
            <a:r>
              <a:rPr sz="1600" spc="-10" dirty="0">
                <a:latin typeface="Arial MT"/>
                <a:cs typeface="Arial MT"/>
              </a:rPr>
              <a:t>space.</a:t>
            </a:r>
            <a:endParaRPr sz="1600">
              <a:latin typeface="Arial MT"/>
              <a:cs typeface="Arial MT"/>
            </a:endParaRPr>
          </a:p>
        </p:txBody>
      </p:sp>
      <p:pic>
        <p:nvPicPr>
          <p:cNvPr id="9" name="object 9"/>
          <p:cNvPicPr/>
          <p:nvPr/>
        </p:nvPicPr>
        <p:blipFill>
          <a:blip r:embed="rId4" cstate="print"/>
          <a:stretch>
            <a:fillRect/>
          </a:stretch>
        </p:blipFill>
        <p:spPr>
          <a:xfrm>
            <a:off x="2169560" y="2704256"/>
            <a:ext cx="4724400" cy="889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4726305" cy="4952365"/>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95" dirty="0">
                <a:solidFill>
                  <a:srgbClr val="C00000"/>
                </a:solidFill>
                <a:latin typeface="Arial"/>
                <a:cs typeface="Arial"/>
              </a:rPr>
              <a:t> </a:t>
            </a:r>
            <a:r>
              <a:rPr sz="1800" b="1" dirty="0">
                <a:latin typeface="Arial"/>
                <a:cs typeface="Arial"/>
              </a:rPr>
              <a:t>LEARNING </a:t>
            </a:r>
            <a:r>
              <a:rPr sz="1800" b="1" spc="-10" dirty="0">
                <a:latin typeface="Arial"/>
                <a:cs typeface="Arial"/>
              </a:rPr>
              <a:t>OUTCOMES</a:t>
            </a:r>
            <a:endParaRPr sz="1800">
              <a:latin typeface="Arial"/>
              <a:cs typeface="Arial"/>
            </a:endParaRPr>
          </a:p>
          <a:p>
            <a:pPr>
              <a:lnSpc>
                <a:spcPct val="100000"/>
              </a:lnSpc>
              <a:spcBef>
                <a:spcPts val="50"/>
              </a:spcBef>
            </a:pPr>
            <a:endParaRPr sz="1800">
              <a:latin typeface="Arial"/>
              <a:cs typeface="Arial"/>
            </a:endParaRPr>
          </a:p>
          <a:p>
            <a:pPr marL="12700">
              <a:lnSpc>
                <a:spcPct val="100000"/>
              </a:lnSpc>
            </a:pPr>
            <a:r>
              <a:rPr sz="1600" dirty="0">
                <a:latin typeface="Arial MT"/>
                <a:cs typeface="Arial MT"/>
              </a:rPr>
              <a:t>By</a:t>
            </a:r>
            <a:r>
              <a:rPr sz="1600" spc="-15" dirty="0">
                <a:latin typeface="Arial MT"/>
                <a:cs typeface="Arial MT"/>
              </a:rPr>
              <a:t> </a:t>
            </a:r>
            <a:r>
              <a:rPr sz="1600" dirty="0">
                <a:latin typeface="Arial MT"/>
                <a:cs typeface="Arial MT"/>
              </a:rPr>
              <a:t>the</a:t>
            </a:r>
            <a:r>
              <a:rPr sz="1600" spc="-15" dirty="0">
                <a:latin typeface="Arial MT"/>
                <a:cs typeface="Arial MT"/>
              </a:rPr>
              <a:t> </a:t>
            </a:r>
            <a:r>
              <a:rPr sz="1600" dirty="0">
                <a:latin typeface="Arial MT"/>
                <a:cs typeface="Arial MT"/>
              </a:rPr>
              <a:t>end</a:t>
            </a:r>
            <a:r>
              <a:rPr sz="1600" spc="-20" dirty="0">
                <a:latin typeface="Arial MT"/>
                <a:cs typeface="Arial MT"/>
              </a:rPr>
              <a:t> </a:t>
            </a:r>
            <a:r>
              <a:rPr sz="1600" dirty="0">
                <a:latin typeface="Arial MT"/>
                <a:cs typeface="Arial MT"/>
              </a:rPr>
              <a:t>of</a:t>
            </a:r>
            <a:r>
              <a:rPr sz="1600" spc="-5" dirty="0">
                <a:latin typeface="Arial MT"/>
                <a:cs typeface="Arial MT"/>
              </a:rPr>
              <a:t> </a:t>
            </a:r>
            <a:r>
              <a:rPr sz="1600" dirty="0">
                <a:latin typeface="Arial MT"/>
                <a:cs typeface="Arial MT"/>
              </a:rPr>
              <a:t>this</a:t>
            </a:r>
            <a:r>
              <a:rPr sz="1600" spc="-15" dirty="0">
                <a:latin typeface="Arial MT"/>
                <a:cs typeface="Arial MT"/>
              </a:rPr>
              <a:t> </a:t>
            </a:r>
            <a:r>
              <a:rPr sz="1600" spc="-10" dirty="0">
                <a:latin typeface="Arial MT"/>
                <a:cs typeface="Arial MT"/>
              </a:rPr>
              <a:t>chapter,</a:t>
            </a:r>
            <a:r>
              <a:rPr sz="1600" spc="-5" dirty="0">
                <a:latin typeface="Arial MT"/>
                <a:cs typeface="Arial MT"/>
              </a:rPr>
              <a:t> </a:t>
            </a:r>
            <a:r>
              <a:rPr sz="1600" dirty="0">
                <a:latin typeface="Arial MT"/>
                <a:cs typeface="Arial MT"/>
              </a:rPr>
              <a:t>students</a:t>
            </a:r>
            <a:r>
              <a:rPr sz="1600" spc="-15" dirty="0">
                <a:latin typeface="Arial MT"/>
                <a:cs typeface="Arial MT"/>
              </a:rPr>
              <a:t> </a:t>
            </a:r>
            <a:r>
              <a:rPr sz="1600" dirty="0">
                <a:latin typeface="Arial MT"/>
                <a:cs typeface="Arial MT"/>
              </a:rPr>
              <a:t>will</a:t>
            </a:r>
            <a:r>
              <a:rPr sz="1600" spc="-15" dirty="0">
                <a:latin typeface="Arial MT"/>
                <a:cs typeface="Arial MT"/>
              </a:rPr>
              <a:t> </a:t>
            </a:r>
            <a:r>
              <a:rPr sz="1600" dirty="0">
                <a:latin typeface="Arial MT"/>
                <a:cs typeface="Arial MT"/>
              </a:rPr>
              <a:t>be</a:t>
            </a:r>
            <a:r>
              <a:rPr sz="1600" spc="-20" dirty="0">
                <a:latin typeface="Arial MT"/>
                <a:cs typeface="Arial MT"/>
              </a:rPr>
              <a:t> </a:t>
            </a:r>
            <a:r>
              <a:rPr sz="1600" dirty="0">
                <a:latin typeface="Arial MT"/>
                <a:cs typeface="Arial MT"/>
              </a:rPr>
              <a:t>able</a:t>
            </a:r>
            <a:r>
              <a:rPr sz="1600" spc="-15" dirty="0">
                <a:latin typeface="Arial MT"/>
                <a:cs typeface="Arial MT"/>
              </a:rPr>
              <a:t> </a:t>
            </a:r>
            <a:r>
              <a:rPr sz="1600" spc="-25" dirty="0">
                <a:latin typeface="Arial MT"/>
                <a:cs typeface="Arial MT"/>
              </a:rPr>
              <a:t>to:</a:t>
            </a:r>
            <a:endParaRPr sz="1600">
              <a:latin typeface="Arial MT"/>
              <a:cs typeface="Arial MT"/>
            </a:endParaRPr>
          </a:p>
          <a:p>
            <a:pPr>
              <a:lnSpc>
                <a:spcPct val="100000"/>
              </a:lnSpc>
              <a:spcBef>
                <a:spcPts val="30"/>
              </a:spcBef>
            </a:pPr>
            <a:endParaRPr sz="1600">
              <a:latin typeface="Arial MT"/>
              <a:cs typeface="Arial MT"/>
            </a:endParaRPr>
          </a:p>
          <a:p>
            <a:pPr marL="298450" marR="481965" indent="-285750">
              <a:lnSpc>
                <a:spcPct val="100000"/>
              </a:lnSpc>
              <a:buClr>
                <a:srgbClr val="C00000"/>
              </a:buClr>
              <a:buFont typeface="Wingdings"/>
              <a:buChar char=""/>
              <a:tabLst>
                <a:tab pos="298450" algn="l"/>
              </a:tabLst>
            </a:pPr>
            <a:r>
              <a:rPr sz="1600" dirty="0">
                <a:latin typeface="Arial MT"/>
                <a:cs typeface="Arial MT"/>
              </a:rPr>
              <a:t>Describe</a:t>
            </a:r>
            <a:r>
              <a:rPr sz="1600" spc="-40" dirty="0">
                <a:latin typeface="Arial MT"/>
                <a:cs typeface="Arial MT"/>
              </a:rPr>
              <a:t> </a:t>
            </a:r>
            <a:r>
              <a:rPr sz="1600" dirty="0">
                <a:latin typeface="Arial MT"/>
                <a:cs typeface="Arial MT"/>
              </a:rPr>
              <a:t>what</a:t>
            </a:r>
            <a:r>
              <a:rPr sz="1600" spc="-25" dirty="0">
                <a:latin typeface="Arial MT"/>
                <a:cs typeface="Arial MT"/>
              </a:rPr>
              <a:t> </a:t>
            </a:r>
            <a:r>
              <a:rPr sz="1600" dirty="0">
                <a:latin typeface="Arial MT"/>
                <a:cs typeface="Arial MT"/>
              </a:rPr>
              <a:t>crystalline</a:t>
            </a:r>
            <a:r>
              <a:rPr sz="1600" spc="-35" dirty="0">
                <a:latin typeface="Arial MT"/>
                <a:cs typeface="Arial MT"/>
              </a:rPr>
              <a:t> </a:t>
            </a:r>
            <a:r>
              <a:rPr sz="1600" dirty="0">
                <a:latin typeface="Arial MT"/>
                <a:cs typeface="Arial MT"/>
              </a:rPr>
              <a:t>and</a:t>
            </a:r>
            <a:r>
              <a:rPr sz="1600" spc="-40" dirty="0">
                <a:latin typeface="Arial MT"/>
                <a:cs typeface="Arial MT"/>
              </a:rPr>
              <a:t> </a:t>
            </a:r>
            <a:r>
              <a:rPr sz="1600" spc="-10" dirty="0">
                <a:latin typeface="Arial MT"/>
                <a:cs typeface="Arial MT"/>
              </a:rPr>
              <a:t>noncrystalline </a:t>
            </a:r>
            <a:r>
              <a:rPr sz="1600" dirty="0">
                <a:latin typeface="Arial MT"/>
                <a:cs typeface="Arial MT"/>
              </a:rPr>
              <a:t>(amorphous)</a:t>
            </a:r>
            <a:r>
              <a:rPr sz="1600" spc="-50" dirty="0">
                <a:latin typeface="Arial MT"/>
                <a:cs typeface="Arial MT"/>
              </a:rPr>
              <a:t> </a:t>
            </a:r>
            <a:r>
              <a:rPr sz="1600" dirty="0">
                <a:latin typeface="Arial MT"/>
                <a:cs typeface="Arial MT"/>
              </a:rPr>
              <a:t>materials</a:t>
            </a:r>
            <a:r>
              <a:rPr sz="1600" spc="-55" dirty="0">
                <a:latin typeface="Arial MT"/>
                <a:cs typeface="Arial MT"/>
              </a:rPr>
              <a:t> </a:t>
            </a:r>
            <a:r>
              <a:rPr sz="1600" spc="-25" dirty="0">
                <a:latin typeface="Arial MT"/>
                <a:cs typeface="Arial MT"/>
              </a:rPr>
              <a:t>are</a:t>
            </a:r>
            <a:endParaRPr sz="1600">
              <a:latin typeface="Arial MT"/>
              <a:cs typeface="Arial MT"/>
            </a:endParaRPr>
          </a:p>
          <a:p>
            <a:pPr>
              <a:lnSpc>
                <a:spcPct val="100000"/>
              </a:lnSpc>
              <a:spcBef>
                <a:spcPts val="210"/>
              </a:spcBef>
              <a:buClr>
                <a:srgbClr val="C00000"/>
              </a:buClr>
              <a:buFont typeface="Wingdings"/>
              <a:buChar char=""/>
            </a:pPr>
            <a:endParaRPr sz="1600">
              <a:latin typeface="Arial MT"/>
              <a:cs typeface="Arial MT"/>
            </a:endParaRPr>
          </a:p>
          <a:p>
            <a:pPr marL="298450" marR="26670" indent="-285750" algn="just">
              <a:lnSpc>
                <a:spcPts val="1900"/>
              </a:lnSpc>
              <a:buClr>
                <a:srgbClr val="C00000"/>
              </a:buClr>
              <a:buFont typeface="Wingdings"/>
              <a:buChar char=""/>
              <a:tabLst>
                <a:tab pos="298450" algn="l"/>
              </a:tabLst>
            </a:pPr>
            <a:r>
              <a:rPr sz="1600" dirty="0">
                <a:latin typeface="Arial MT"/>
                <a:cs typeface="Arial MT"/>
              </a:rPr>
              <a:t>Learn</a:t>
            </a:r>
            <a:r>
              <a:rPr sz="1600" spc="-20" dirty="0">
                <a:latin typeface="Arial MT"/>
                <a:cs typeface="Arial MT"/>
              </a:rPr>
              <a:t> </a:t>
            </a:r>
            <a:r>
              <a:rPr sz="1600" dirty="0">
                <a:latin typeface="Arial MT"/>
                <a:cs typeface="Arial MT"/>
              </a:rPr>
              <a:t>how</a:t>
            </a:r>
            <a:r>
              <a:rPr sz="1600" spc="-15" dirty="0">
                <a:latin typeface="Arial MT"/>
                <a:cs typeface="Arial MT"/>
              </a:rPr>
              <a:t> </a:t>
            </a:r>
            <a:r>
              <a:rPr sz="1600" dirty="0">
                <a:latin typeface="Arial MT"/>
                <a:cs typeface="Arial MT"/>
              </a:rPr>
              <a:t>atoms</a:t>
            </a:r>
            <a:r>
              <a:rPr sz="1600" spc="-10" dirty="0">
                <a:latin typeface="Arial MT"/>
                <a:cs typeface="Arial MT"/>
              </a:rPr>
              <a:t> </a:t>
            </a:r>
            <a:r>
              <a:rPr sz="1600" dirty="0">
                <a:latin typeface="Arial MT"/>
                <a:cs typeface="Arial MT"/>
              </a:rPr>
              <a:t>and</a:t>
            </a:r>
            <a:r>
              <a:rPr sz="1600" spc="-15" dirty="0">
                <a:latin typeface="Arial MT"/>
                <a:cs typeface="Arial MT"/>
              </a:rPr>
              <a:t> </a:t>
            </a:r>
            <a:r>
              <a:rPr sz="1600" dirty="0">
                <a:latin typeface="Arial MT"/>
                <a:cs typeface="Arial MT"/>
              </a:rPr>
              <a:t>ions</a:t>
            </a:r>
            <a:r>
              <a:rPr sz="1600" spc="-15" dirty="0">
                <a:latin typeface="Arial MT"/>
                <a:cs typeface="Arial MT"/>
              </a:rPr>
              <a:t> </a:t>
            </a:r>
            <a:r>
              <a:rPr sz="1600" dirty="0">
                <a:latin typeface="Arial MT"/>
                <a:cs typeface="Arial MT"/>
              </a:rPr>
              <a:t>in</a:t>
            </a:r>
            <a:r>
              <a:rPr sz="1600" spc="-15" dirty="0">
                <a:latin typeface="Arial MT"/>
                <a:cs typeface="Arial MT"/>
              </a:rPr>
              <a:t> </a:t>
            </a:r>
            <a:r>
              <a:rPr sz="1600" dirty="0">
                <a:latin typeface="Arial MT"/>
                <a:cs typeface="Arial MT"/>
              </a:rPr>
              <a:t>solids</a:t>
            </a:r>
            <a:r>
              <a:rPr sz="1600" spc="-10" dirty="0">
                <a:latin typeface="Arial MT"/>
                <a:cs typeface="Arial MT"/>
              </a:rPr>
              <a:t> </a:t>
            </a:r>
            <a:r>
              <a:rPr sz="1600" dirty="0">
                <a:latin typeface="Arial MT"/>
                <a:cs typeface="Arial MT"/>
              </a:rPr>
              <a:t>are</a:t>
            </a:r>
            <a:r>
              <a:rPr sz="1600" spc="-15" dirty="0">
                <a:latin typeface="Arial MT"/>
                <a:cs typeface="Arial MT"/>
              </a:rPr>
              <a:t> </a:t>
            </a:r>
            <a:r>
              <a:rPr sz="1600" spc="-10" dirty="0">
                <a:latin typeface="Arial MT"/>
                <a:cs typeface="Arial MT"/>
              </a:rPr>
              <a:t>arranged </a:t>
            </a:r>
            <a:r>
              <a:rPr sz="1600" dirty="0">
                <a:latin typeface="Arial MT"/>
                <a:cs typeface="Arial MT"/>
              </a:rPr>
              <a:t>in</a:t>
            </a:r>
            <a:r>
              <a:rPr sz="1600" spc="-25" dirty="0">
                <a:latin typeface="Arial MT"/>
                <a:cs typeface="Arial MT"/>
              </a:rPr>
              <a:t> </a:t>
            </a:r>
            <a:r>
              <a:rPr sz="1600" dirty="0">
                <a:latin typeface="Arial MT"/>
                <a:cs typeface="Arial MT"/>
              </a:rPr>
              <a:t>space</a:t>
            </a:r>
            <a:r>
              <a:rPr sz="1600" spc="-20"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identify</a:t>
            </a:r>
            <a:r>
              <a:rPr sz="1600" spc="-1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basic</a:t>
            </a:r>
            <a:r>
              <a:rPr sz="1600" spc="-15" dirty="0">
                <a:latin typeface="Arial MT"/>
                <a:cs typeface="Arial MT"/>
              </a:rPr>
              <a:t> </a:t>
            </a:r>
            <a:r>
              <a:rPr sz="1600" dirty="0">
                <a:latin typeface="Arial MT"/>
                <a:cs typeface="Arial MT"/>
              </a:rPr>
              <a:t>building</a:t>
            </a:r>
            <a:r>
              <a:rPr sz="1600" spc="-20" dirty="0">
                <a:latin typeface="Arial MT"/>
                <a:cs typeface="Arial MT"/>
              </a:rPr>
              <a:t> </a:t>
            </a:r>
            <a:r>
              <a:rPr sz="1600" dirty="0">
                <a:latin typeface="Arial MT"/>
                <a:cs typeface="Arial MT"/>
              </a:rPr>
              <a:t>blocks</a:t>
            </a:r>
            <a:r>
              <a:rPr sz="1600" spc="-15" dirty="0">
                <a:latin typeface="Arial MT"/>
                <a:cs typeface="Arial MT"/>
              </a:rPr>
              <a:t> </a:t>
            </a:r>
            <a:r>
              <a:rPr sz="1600" spc="-25" dirty="0">
                <a:latin typeface="Arial MT"/>
                <a:cs typeface="Arial MT"/>
              </a:rPr>
              <a:t>of </a:t>
            </a:r>
            <a:r>
              <a:rPr sz="1600" spc="-10" dirty="0">
                <a:latin typeface="Arial MT"/>
                <a:cs typeface="Arial MT"/>
              </a:rPr>
              <a:t>solids</a:t>
            </a:r>
            <a:endParaRPr sz="1600">
              <a:latin typeface="Arial MT"/>
              <a:cs typeface="Arial MT"/>
            </a:endParaRPr>
          </a:p>
          <a:p>
            <a:pPr>
              <a:lnSpc>
                <a:spcPct val="100000"/>
              </a:lnSpc>
              <a:spcBef>
                <a:spcPts val="160"/>
              </a:spcBef>
              <a:buClr>
                <a:srgbClr val="C00000"/>
              </a:buClr>
              <a:buFont typeface="Wingdings"/>
              <a:buChar char=""/>
            </a:pPr>
            <a:endParaRPr sz="1600">
              <a:latin typeface="Arial MT"/>
              <a:cs typeface="Arial MT"/>
            </a:endParaRPr>
          </a:p>
          <a:p>
            <a:pPr marL="298450" marR="5080" indent="-285750" algn="just">
              <a:lnSpc>
                <a:spcPts val="1900"/>
              </a:lnSpc>
              <a:spcBef>
                <a:spcPts val="5"/>
              </a:spcBef>
              <a:buClr>
                <a:srgbClr val="C00000"/>
              </a:buClr>
              <a:buFont typeface="Wingdings"/>
              <a:buChar char=""/>
              <a:tabLst>
                <a:tab pos="298450" algn="l"/>
              </a:tabLst>
            </a:pPr>
            <a:r>
              <a:rPr sz="1600" dirty="0">
                <a:latin typeface="Arial MT"/>
                <a:cs typeface="Arial MT"/>
              </a:rPr>
              <a:t>Describe</a:t>
            </a:r>
            <a:r>
              <a:rPr sz="1600" spc="-40" dirty="0">
                <a:latin typeface="Arial MT"/>
                <a:cs typeface="Arial MT"/>
              </a:rPr>
              <a:t> </a:t>
            </a:r>
            <a:r>
              <a:rPr sz="1600" dirty="0">
                <a:latin typeface="Arial MT"/>
                <a:cs typeface="Arial MT"/>
              </a:rPr>
              <a:t>the</a:t>
            </a:r>
            <a:r>
              <a:rPr sz="1600" spc="-40" dirty="0">
                <a:latin typeface="Arial MT"/>
                <a:cs typeface="Arial MT"/>
              </a:rPr>
              <a:t> </a:t>
            </a:r>
            <a:r>
              <a:rPr sz="1600" dirty="0">
                <a:latin typeface="Arial MT"/>
                <a:cs typeface="Arial MT"/>
              </a:rPr>
              <a:t>difference</a:t>
            </a:r>
            <a:r>
              <a:rPr sz="1600" spc="-40" dirty="0">
                <a:latin typeface="Arial MT"/>
                <a:cs typeface="Arial MT"/>
              </a:rPr>
              <a:t> </a:t>
            </a:r>
            <a:r>
              <a:rPr sz="1600" dirty="0">
                <a:latin typeface="Arial MT"/>
                <a:cs typeface="Arial MT"/>
              </a:rPr>
              <a:t>between</a:t>
            </a:r>
            <a:r>
              <a:rPr sz="1600" spc="-40" dirty="0">
                <a:latin typeface="Arial MT"/>
                <a:cs typeface="Arial MT"/>
              </a:rPr>
              <a:t> </a:t>
            </a:r>
            <a:r>
              <a:rPr sz="1600" dirty="0">
                <a:latin typeface="Arial MT"/>
                <a:cs typeface="Arial MT"/>
              </a:rPr>
              <a:t>atomic</a:t>
            </a:r>
            <a:r>
              <a:rPr sz="1600" spc="-35" dirty="0">
                <a:latin typeface="Arial MT"/>
                <a:cs typeface="Arial MT"/>
              </a:rPr>
              <a:t> </a:t>
            </a:r>
            <a:r>
              <a:rPr sz="1600" spc="-10" dirty="0">
                <a:latin typeface="Arial MT"/>
                <a:cs typeface="Arial MT"/>
              </a:rPr>
              <a:t>structure </a:t>
            </a:r>
            <a:r>
              <a:rPr sz="1600" dirty="0">
                <a:latin typeface="Arial MT"/>
                <a:cs typeface="Arial MT"/>
              </a:rPr>
              <a:t>and</a:t>
            </a:r>
            <a:r>
              <a:rPr sz="1600" spc="-25" dirty="0">
                <a:latin typeface="Arial MT"/>
                <a:cs typeface="Arial MT"/>
              </a:rPr>
              <a:t> </a:t>
            </a:r>
            <a:r>
              <a:rPr sz="1600" dirty="0">
                <a:latin typeface="Arial MT"/>
                <a:cs typeface="Arial MT"/>
              </a:rPr>
              <a:t>crystal</a:t>
            </a:r>
            <a:r>
              <a:rPr sz="1600" spc="-25" dirty="0">
                <a:latin typeface="Arial MT"/>
                <a:cs typeface="Arial MT"/>
              </a:rPr>
              <a:t> </a:t>
            </a:r>
            <a:r>
              <a:rPr sz="1600" dirty="0">
                <a:latin typeface="Arial MT"/>
                <a:cs typeface="Arial MT"/>
              </a:rPr>
              <a:t>structure</a:t>
            </a:r>
            <a:r>
              <a:rPr sz="1600" spc="-20" dirty="0">
                <a:latin typeface="Arial MT"/>
                <a:cs typeface="Arial MT"/>
              </a:rPr>
              <a:t> </a:t>
            </a:r>
            <a:r>
              <a:rPr sz="1600" dirty="0">
                <a:latin typeface="Arial MT"/>
                <a:cs typeface="Arial MT"/>
              </a:rPr>
              <a:t>for</a:t>
            </a:r>
            <a:r>
              <a:rPr sz="1600" spc="-15" dirty="0">
                <a:latin typeface="Arial MT"/>
                <a:cs typeface="Arial MT"/>
              </a:rPr>
              <a:t> </a:t>
            </a:r>
            <a:r>
              <a:rPr sz="1600" dirty="0">
                <a:latin typeface="Arial MT"/>
                <a:cs typeface="Arial MT"/>
              </a:rPr>
              <a:t>solid</a:t>
            </a:r>
            <a:r>
              <a:rPr sz="1600" spc="-20" dirty="0">
                <a:latin typeface="Arial MT"/>
                <a:cs typeface="Arial MT"/>
              </a:rPr>
              <a:t> </a:t>
            </a:r>
            <a:r>
              <a:rPr sz="1600" spc="-10" dirty="0">
                <a:latin typeface="Arial MT"/>
                <a:cs typeface="Arial MT"/>
              </a:rPr>
              <a:t>material</a:t>
            </a:r>
            <a:endParaRPr sz="1600">
              <a:latin typeface="Arial MT"/>
              <a:cs typeface="Arial MT"/>
            </a:endParaRPr>
          </a:p>
          <a:p>
            <a:pPr marL="298450" marR="173990" indent="-285750">
              <a:lnSpc>
                <a:spcPct val="101899"/>
              </a:lnSpc>
              <a:spcBef>
                <a:spcPts val="1770"/>
              </a:spcBef>
              <a:buClr>
                <a:srgbClr val="C00000"/>
              </a:buClr>
              <a:buFont typeface="Wingdings"/>
              <a:buChar char=""/>
              <a:tabLst>
                <a:tab pos="298450" algn="l"/>
              </a:tabLst>
            </a:pPr>
            <a:r>
              <a:rPr sz="1600" dirty="0">
                <a:latin typeface="Arial MT"/>
                <a:cs typeface="Arial MT"/>
              </a:rPr>
              <a:t>Compute</a:t>
            </a:r>
            <a:r>
              <a:rPr sz="1600" spc="-30"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densities</a:t>
            </a:r>
            <a:r>
              <a:rPr sz="1600" spc="-25" dirty="0">
                <a:latin typeface="Arial MT"/>
                <a:cs typeface="Arial MT"/>
              </a:rPr>
              <a:t> </a:t>
            </a:r>
            <a:r>
              <a:rPr sz="1600" dirty="0">
                <a:latin typeface="Arial MT"/>
                <a:cs typeface="Arial MT"/>
              </a:rPr>
              <a:t>for</a:t>
            </a:r>
            <a:r>
              <a:rPr sz="1600" spc="-20" dirty="0">
                <a:latin typeface="Arial MT"/>
                <a:cs typeface="Arial MT"/>
              </a:rPr>
              <a:t> </a:t>
            </a:r>
            <a:r>
              <a:rPr sz="1600" dirty="0">
                <a:latin typeface="Arial MT"/>
                <a:cs typeface="Arial MT"/>
              </a:rPr>
              <a:t>metal</a:t>
            </a:r>
            <a:r>
              <a:rPr sz="1600" spc="-25" dirty="0">
                <a:latin typeface="Arial MT"/>
                <a:cs typeface="Arial MT"/>
              </a:rPr>
              <a:t> </a:t>
            </a:r>
            <a:r>
              <a:rPr sz="1600" dirty="0">
                <a:latin typeface="Arial MT"/>
                <a:cs typeface="Arial MT"/>
              </a:rPr>
              <a:t>having</a:t>
            </a:r>
            <a:r>
              <a:rPr sz="1600" spc="-30" dirty="0">
                <a:latin typeface="Arial MT"/>
                <a:cs typeface="Arial MT"/>
              </a:rPr>
              <a:t> </a:t>
            </a:r>
            <a:r>
              <a:rPr sz="1600" spc="-10" dirty="0">
                <a:latin typeface="Arial MT"/>
                <a:cs typeface="Arial MT"/>
              </a:rPr>
              <a:t>body- </a:t>
            </a:r>
            <a:r>
              <a:rPr sz="1600" dirty="0">
                <a:latin typeface="Arial MT"/>
                <a:cs typeface="Arial MT"/>
              </a:rPr>
              <a:t>centered</a:t>
            </a:r>
            <a:r>
              <a:rPr sz="1600" spc="-25" dirty="0">
                <a:latin typeface="Arial MT"/>
                <a:cs typeface="Arial MT"/>
              </a:rPr>
              <a:t> </a:t>
            </a:r>
            <a:r>
              <a:rPr sz="1600" dirty="0">
                <a:latin typeface="Arial MT"/>
                <a:cs typeface="Arial MT"/>
              </a:rPr>
              <a:t>(BCC)</a:t>
            </a:r>
            <a:r>
              <a:rPr sz="1600" spc="-10" dirty="0">
                <a:latin typeface="Arial MT"/>
                <a:cs typeface="Arial MT"/>
              </a:rPr>
              <a:t> </a:t>
            </a:r>
            <a:r>
              <a:rPr sz="1600" dirty="0">
                <a:latin typeface="Arial MT"/>
                <a:cs typeface="Arial MT"/>
              </a:rPr>
              <a:t>and</a:t>
            </a:r>
            <a:r>
              <a:rPr sz="1600" spc="-25" dirty="0">
                <a:latin typeface="Arial MT"/>
                <a:cs typeface="Arial MT"/>
              </a:rPr>
              <a:t> </a:t>
            </a:r>
            <a:r>
              <a:rPr sz="1600" spc="-10" dirty="0">
                <a:latin typeface="Arial MT"/>
                <a:cs typeface="Arial MT"/>
              </a:rPr>
              <a:t>face-</a:t>
            </a:r>
            <a:r>
              <a:rPr sz="1600" dirty="0">
                <a:latin typeface="Arial MT"/>
                <a:cs typeface="Arial MT"/>
              </a:rPr>
              <a:t>centered</a:t>
            </a:r>
            <a:r>
              <a:rPr sz="1600" spc="-20" dirty="0">
                <a:latin typeface="Arial MT"/>
                <a:cs typeface="Arial MT"/>
              </a:rPr>
              <a:t> </a:t>
            </a:r>
            <a:r>
              <a:rPr sz="1600" dirty="0">
                <a:latin typeface="Arial MT"/>
                <a:cs typeface="Arial MT"/>
              </a:rPr>
              <a:t>cubic</a:t>
            </a:r>
            <a:r>
              <a:rPr sz="1600" spc="-20" dirty="0">
                <a:latin typeface="Arial MT"/>
                <a:cs typeface="Arial MT"/>
              </a:rPr>
              <a:t> </a:t>
            </a:r>
            <a:r>
              <a:rPr sz="1600" spc="-10" dirty="0">
                <a:latin typeface="Arial MT"/>
                <a:cs typeface="Arial MT"/>
              </a:rPr>
              <a:t>(FCC) structures</a:t>
            </a:r>
            <a:endParaRPr sz="1600">
              <a:latin typeface="Arial MT"/>
              <a:cs typeface="Arial MT"/>
            </a:endParaRPr>
          </a:p>
          <a:p>
            <a:pPr>
              <a:lnSpc>
                <a:spcPct val="100000"/>
              </a:lnSpc>
              <a:spcBef>
                <a:spcPts val="110"/>
              </a:spcBef>
              <a:buClr>
                <a:srgbClr val="C00000"/>
              </a:buClr>
              <a:buFont typeface="Wingdings"/>
              <a:buChar char=""/>
            </a:pPr>
            <a:endParaRPr sz="1600">
              <a:latin typeface="Arial MT"/>
              <a:cs typeface="Arial MT"/>
            </a:endParaRPr>
          </a:p>
          <a:p>
            <a:pPr marL="298450" marR="73025" indent="-285750" algn="just">
              <a:lnSpc>
                <a:spcPts val="1900"/>
              </a:lnSpc>
              <a:buClr>
                <a:srgbClr val="C00000"/>
              </a:buClr>
              <a:buFont typeface="Wingdings"/>
              <a:buChar char=""/>
              <a:tabLst>
                <a:tab pos="298450" algn="l"/>
              </a:tabLst>
            </a:pPr>
            <a:r>
              <a:rPr sz="1600" dirty="0">
                <a:latin typeface="Arial MT"/>
                <a:cs typeface="Arial MT"/>
              </a:rPr>
              <a:t>Write</a:t>
            </a:r>
            <a:r>
              <a:rPr sz="1600" spc="-40" dirty="0">
                <a:latin typeface="Arial MT"/>
                <a:cs typeface="Arial MT"/>
              </a:rPr>
              <a:t> </a:t>
            </a:r>
            <a:r>
              <a:rPr sz="1600" dirty="0">
                <a:latin typeface="Arial MT"/>
                <a:cs typeface="Arial MT"/>
              </a:rPr>
              <a:t>the</a:t>
            </a:r>
            <a:r>
              <a:rPr sz="1600" spc="-35" dirty="0">
                <a:latin typeface="Arial MT"/>
                <a:cs typeface="Arial MT"/>
              </a:rPr>
              <a:t> </a:t>
            </a:r>
            <a:r>
              <a:rPr sz="1600" dirty="0">
                <a:latin typeface="Arial MT"/>
                <a:cs typeface="Arial MT"/>
              </a:rPr>
              <a:t>designation</a:t>
            </a:r>
            <a:r>
              <a:rPr sz="1600" spc="-35" dirty="0">
                <a:latin typeface="Arial MT"/>
                <a:cs typeface="Arial MT"/>
              </a:rPr>
              <a:t> </a:t>
            </a:r>
            <a:r>
              <a:rPr sz="1600" dirty="0">
                <a:latin typeface="Arial MT"/>
                <a:cs typeface="Arial MT"/>
              </a:rPr>
              <a:t>for</a:t>
            </a:r>
            <a:r>
              <a:rPr sz="1600" spc="-30" dirty="0">
                <a:latin typeface="Arial MT"/>
                <a:cs typeface="Arial MT"/>
              </a:rPr>
              <a:t> </a:t>
            </a:r>
            <a:r>
              <a:rPr sz="1600" dirty="0">
                <a:latin typeface="Arial MT"/>
                <a:cs typeface="Arial MT"/>
              </a:rPr>
              <a:t>atom</a:t>
            </a:r>
            <a:r>
              <a:rPr sz="1600" spc="-25" dirty="0">
                <a:latin typeface="Arial MT"/>
                <a:cs typeface="Arial MT"/>
              </a:rPr>
              <a:t> </a:t>
            </a:r>
            <a:r>
              <a:rPr sz="1600" dirty="0">
                <a:latin typeface="Arial MT"/>
                <a:cs typeface="Arial MT"/>
              </a:rPr>
              <a:t>position,</a:t>
            </a:r>
            <a:r>
              <a:rPr sz="1600" spc="-30" dirty="0">
                <a:latin typeface="Arial MT"/>
                <a:cs typeface="Arial MT"/>
              </a:rPr>
              <a:t> </a:t>
            </a:r>
            <a:r>
              <a:rPr sz="1600" spc="-10" dirty="0">
                <a:latin typeface="Arial MT"/>
                <a:cs typeface="Arial MT"/>
              </a:rPr>
              <a:t>direction </a:t>
            </a:r>
            <a:r>
              <a:rPr sz="1600" dirty="0">
                <a:latin typeface="Arial MT"/>
                <a:cs typeface="Arial MT"/>
              </a:rPr>
              <a:t>indices</a:t>
            </a:r>
            <a:r>
              <a:rPr sz="1600" spc="-25" dirty="0">
                <a:latin typeface="Arial MT"/>
                <a:cs typeface="Arial MT"/>
              </a:rPr>
              <a:t> </a:t>
            </a:r>
            <a:r>
              <a:rPr sz="1600" dirty="0">
                <a:latin typeface="Arial MT"/>
                <a:cs typeface="Arial MT"/>
              </a:rPr>
              <a:t>and</a:t>
            </a:r>
            <a:r>
              <a:rPr sz="1600" spc="-25" dirty="0">
                <a:latin typeface="Arial MT"/>
                <a:cs typeface="Arial MT"/>
              </a:rPr>
              <a:t> </a:t>
            </a:r>
            <a:r>
              <a:rPr sz="1600" dirty="0">
                <a:latin typeface="Arial MT"/>
                <a:cs typeface="Arial MT"/>
              </a:rPr>
              <a:t>Miller</a:t>
            </a:r>
            <a:r>
              <a:rPr sz="1600" spc="-15" dirty="0">
                <a:latin typeface="Arial MT"/>
                <a:cs typeface="Arial MT"/>
              </a:rPr>
              <a:t> </a:t>
            </a:r>
            <a:r>
              <a:rPr sz="1600" dirty="0">
                <a:latin typeface="Arial MT"/>
                <a:cs typeface="Arial MT"/>
              </a:rPr>
              <a:t>indices</a:t>
            </a:r>
            <a:r>
              <a:rPr sz="1600" spc="-25" dirty="0">
                <a:latin typeface="Arial MT"/>
                <a:cs typeface="Arial MT"/>
              </a:rPr>
              <a:t> </a:t>
            </a:r>
            <a:r>
              <a:rPr sz="1600" dirty="0">
                <a:latin typeface="Arial MT"/>
                <a:cs typeface="Arial MT"/>
              </a:rPr>
              <a:t>for</a:t>
            </a:r>
            <a:r>
              <a:rPr sz="1600" spc="-15" dirty="0">
                <a:latin typeface="Arial MT"/>
                <a:cs typeface="Arial MT"/>
              </a:rPr>
              <a:t> </a:t>
            </a:r>
            <a:r>
              <a:rPr sz="1600" spc="-10" dirty="0">
                <a:latin typeface="Arial MT"/>
                <a:cs typeface="Arial MT"/>
              </a:rPr>
              <a:t>crystals</a:t>
            </a:r>
            <a:endParaRPr sz="1600">
              <a:latin typeface="Arial MT"/>
              <a:cs typeface="Arial MT"/>
            </a:endParaRPr>
          </a:p>
        </p:txBody>
      </p:sp>
      <p:pic>
        <p:nvPicPr>
          <p:cNvPr id="7" name="object 7"/>
          <p:cNvPicPr/>
          <p:nvPr/>
        </p:nvPicPr>
        <p:blipFill>
          <a:blip r:embed="rId3" cstate="print"/>
          <a:stretch>
            <a:fillRect/>
          </a:stretch>
        </p:blipFill>
        <p:spPr>
          <a:xfrm>
            <a:off x="5912554" y="2685966"/>
            <a:ext cx="2599015" cy="3655941"/>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Text Box 3"/>
          <p:cNvSpPr txBox="1">
            <a:spLocks noChangeArrowheads="1"/>
          </p:cNvSpPr>
          <p:nvPr/>
        </p:nvSpPr>
        <p:spPr bwMode="auto">
          <a:xfrm>
            <a:off x="576263" y="271463"/>
            <a:ext cx="7915275"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dirty="0">
                <a:solidFill>
                  <a:srgbClr val="0066FF"/>
                </a:solidFill>
              </a:rPr>
              <a:t>Example 3.3   Calculating the Packing Factor</a:t>
            </a:r>
          </a:p>
        </p:txBody>
      </p:sp>
      <p:graphicFrame>
        <p:nvGraphicFramePr>
          <p:cNvPr id="67588" name="Object 4"/>
          <p:cNvGraphicFramePr>
            <a:graphicFrameLocks noChangeAspect="1"/>
          </p:cNvGraphicFramePr>
          <p:nvPr/>
        </p:nvGraphicFramePr>
        <p:xfrm>
          <a:off x="1387475" y="3300413"/>
          <a:ext cx="5445125" cy="2847975"/>
        </p:xfrm>
        <a:graphic>
          <a:graphicData uri="http://schemas.openxmlformats.org/presentationml/2006/ole">
            <mc:AlternateContent xmlns:mc="http://schemas.openxmlformats.org/markup-compatibility/2006">
              <mc:Choice xmlns:v="urn:schemas-microsoft-com:vml" Requires="v">
                <p:oleObj name="Equation" r:id="rId2" imgW="2793960" imgH="1511280" progId="Equation.3">
                  <p:embed/>
                </p:oleObj>
              </mc:Choice>
              <mc:Fallback>
                <p:oleObj name="Equation" r:id="rId2" imgW="2793960" imgH="1511280" progId="Equation.3">
                  <p:embed/>
                  <p:pic>
                    <p:nvPicPr>
                      <p:cNvPr id="67588"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7475" y="3300413"/>
                        <a:ext cx="5445125" cy="2847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nvGrpSpPr>
          <p:cNvPr id="67593" name="Group 9"/>
          <p:cNvGrpSpPr>
            <a:grpSpLocks/>
          </p:cNvGrpSpPr>
          <p:nvPr/>
        </p:nvGrpSpPr>
        <p:grpSpPr bwMode="auto">
          <a:xfrm>
            <a:off x="303213" y="1374775"/>
            <a:ext cx="8399462" cy="2311400"/>
            <a:chOff x="191" y="877"/>
            <a:chExt cx="5291" cy="1456"/>
          </a:xfrm>
        </p:grpSpPr>
        <p:sp>
          <p:nvSpPr>
            <p:cNvPr id="67586" name="Text Box 2"/>
            <p:cNvSpPr txBox="1">
              <a:spLocks noChangeArrowheads="1"/>
            </p:cNvSpPr>
            <p:nvPr/>
          </p:nvSpPr>
          <p:spPr bwMode="auto">
            <a:xfrm>
              <a:off x="191" y="877"/>
              <a:ext cx="5291" cy="14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Calculate the packing factor for the FCC cell.</a:t>
              </a:r>
            </a:p>
            <a:p>
              <a:pPr>
                <a:spcBef>
                  <a:spcPct val="50000"/>
                </a:spcBef>
              </a:pPr>
              <a:r>
                <a:rPr lang="en-US" altLang="en-US" sz="2000" b="0">
                  <a:solidFill>
                    <a:schemeClr val="accent2"/>
                  </a:solidFill>
                </a:rPr>
                <a:t>Example 3.3 SOLUTION</a:t>
              </a:r>
            </a:p>
            <a:p>
              <a:pPr>
                <a:spcBef>
                  <a:spcPct val="50000"/>
                </a:spcBef>
              </a:pPr>
              <a:r>
                <a:rPr lang="en-US" altLang="en-US" sz="2000" b="0"/>
                <a:t>In a FCC cell, there are four lattice points per cell; if there is one atom per lattice point, there are also four atoms per cell. The volume of one atom is 4</a:t>
              </a:r>
              <a:r>
                <a:rPr lang="en-US" altLang="en-US" sz="2000" b="0">
                  <a:cs typeface="Times New Roman" panose="02020603050405020304" pitchFamily="18" charset="0"/>
                </a:rPr>
                <a:t>π</a:t>
              </a:r>
              <a:r>
                <a:rPr lang="en-US" altLang="en-US" sz="2000" b="0" i="1"/>
                <a:t>r</a:t>
              </a:r>
              <a:r>
                <a:rPr lang="en-US" altLang="en-US" sz="2000" b="0" baseline="30000"/>
                <a:t>3</a:t>
              </a:r>
              <a:r>
                <a:rPr lang="en-US" altLang="en-US" sz="2000" b="0"/>
                <a:t>/3 and the volume of the unit cell is     .</a:t>
              </a:r>
              <a:endParaRPr lang="en-US" altLang="en-US" sz="2000" b="0" baseline="30000"/>
            </a:p>
          </p:txBody>
        </p:sp>
        <p:graphicFrame>
          <p:nvGraphicFramePr>
            <p:cNvPr id="67591" name="Object 7"/>
            <p:cNvGraphicFramePr>
              <a:graphicFrameLocks noChangeAspect="1"/>
            </p:cNvGraphicFramePr>
            <p:nvPr/>
          </p:nvGraphicFramePr>
          <p:xfrm>
            <a:off x="724" y="1977"/>
            <a:ext cx="358" cy="356"/>
          </p:xfrm>
          <a:graphic>
            <a:graphicData uri="http://schemas.openxmlformats.org/presentationml/2006/ole">
              <mc:AlternateContent xmlns:mc="http://schemas.openxmlformats.org/markup-compatibility/2006">
                <mc:Choice xmlns:v="urn:schemas-microsoft-com:vml" Requires="v">
                  <p:oleObj name="Equation" r:id="rId4" imgW="177480" imgH="253800" progId="Equation.3">
                    <p:embed/>
                  </p:oleObj>
                </mc:Choice>
                <mc:Fallback>
                  <p:oleObj name="Equation" r:id="rId4" imgW="177480" imgH="253800" progId="Equation.3">
                    <p:embed/>
                    <p:pic>
                      <p:nvPicPr>
                        <p:cNvPr id="67591"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24" y="1977"/>
                          <a:ext cx="358" cy="35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388" name="Group 4"/>
          <p:cNvGrpSpPr>
            <a:grpSpLocks/>
          </p:cNvGrpSpPr>
          <p:nvPr/>
        </p:nvGrpSpPr>
        <p:grpSpPr bwMode="auto">
          <a:xfrm>
            <a:off x="1100138" y="1192213"/>
            <a:ext cx="6880225" cy="4195762"/>
            <a:chOff x="288" y="218"/>
            <a:chExt cx="5232" cy="2841"/>
          </a:xfrm>
        </p:grpSpPr>
        <p:pic>
          <p:nvPicPr>
            <p:cNvPr id="16386" name="Picture 2" descr="fig 03_1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8" y="218"/>
              <a:ext cx="5232" cy="2614"/>
            </a:xfrm>
            <a:prstGeom prst="rect">
              <a:avLst/>
            </a:prstGeom>
            <a:noFill/>
            <a:extLst>
              <a:ext uri="{909E8E84-426E-40DD-AFC4-6F175D3DCCD1}">
                <a14:hiddenFill xmlns:a14="http://schemas.microsoft.com/office/drawing/2010/main">
                  <a:solidFill>
                    <a:srgbClr val="FFFFFF"/>
                  </a:solidFill>
                </a14:hiddenFill>
              </a:ext>
            </a:extLst>
          </p:spPr>
        </p:pic>
        <p:sp>
          <p:nvSpPr>
            <p:cNvPr id="16387" name="Text Box 3"/>
            <p:cNvSpPr txBox="1">
              <a:spLocks noChangeArrowheads="1"/>
            </p:cNvSpPr>
            <p:nvPr/>
          </p:nvSpPr>
          <p:spPr bwMode="auto">
            <a:xfrm>
              <a:off x="336" y="2832"/>
              <a:ext cx="1632" cy="2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800" b="0">
                  <a:latin typeface="Times New Roman" panose="02020603050405020304" pitchFamily="18" charset="0"/>
                </a:rPr>
                <a:t>(c) 2003 Brooks/Cole Publishing / Thomson Learning™                                                                                                                                                                                                                                                                                                                                                                                                                                </a:t>
              </a:r>
            </a:p>
          </p:txBody>
        </p:sp>
      </p:grpSp>
      <p:sp>
        <p:nvSpPr>
          <p:cNvPr id="16389" name="Text Box 5"/>
          <p:cNvSpPr txBox="1">
            <a:spLocks noChangeArrowheads="1"/>
          </p:cNvSpPr>
          <p:nvPr/>
        </p:nvSpPr>
        <p:spPr bwMode="auto">
          <a:xfrm>
            <a:off x="730250" y="5262563"/>
            <a:ext cx="8093075" cy="915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a:t>Figure 3.15  Illustration of coordinations in (a) SC and (b) BCC unit cells. Six atoms touch each atom in SC, while the eight atoms touch each atom in the BCC unit cell.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pic>
        <p:nvPicPr>
          <p:cNvPr id="6" name="object 6"/>
          <p:cNvPicPr/>
          <p:nvPr/>
        </p:nvPicPr>
        <p:blipFill>
          <a:blip r:embed="rId3" cstate="print"/>
          <a:stretch>
            <a:fillRect/>
          </a:stretch>
        </p:blipFill>
        <p:spPr>
          <a:xfrm>
            <a:off x="499533" y="1397157"/>
            <a:ext cx="8226777" cy="5257800"/>
          </a:xfrm>
          <a:prstGeom prst="rect">
            <a:avLst/>
          </a:prstGeom>
        </p:spPr>
      </p:pic>
    </p:spTree>
    <p:extLst>
      <p:ext uri="{BB962C8B-B14F-4D97-AF65-F5344CB8AC3E}">
        <p14:creationId xmlns:p14="http://schemas.microsoft.com/office/powerpoint/2010/main" val="39307412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750" y="1441450"/>
            <a:ext cx="8597900" cy="3135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Text Box 3"/>
          <p:cNvSpPr txBox="1">
            <a:spLocks noChangeArrowheads="1"/>
          </p:cNvSpPr>
          <p:nvPr/>
        </p:nvSpPr>
        <p:spPr bwMode="auto">
          <a:xfrm>
            <a:off x="576263" y="271463"/>
            <a:ext cx="7915275"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2800" b="0" dirty="0">
                <a:solidFill>
                  <a:srgbClr val="0066FF"/>
                </a:solidFill>
              </a:rPr>
              <a:t>Example 3.6  Designing a Sensor to                            Measure Volume Change</a:t>
            </a:r>
          </a:p>
        </p:txBody>
      </p:sp>
      <p:grpSp>
        <p:nvGrpSpPr>
          <p:cNvPr id="73734" name="Group 6"/>
          <p:cNvGrpSpPr>
            <a:grpSpLocks/>
          </p:cNvGrpSpPr>
          <p:nvPr/>
        </p:nvGrpSpPr>
        <p:grpSpPr bwMode="auto">
          <a:xfrm>
            <a:off x="684213" y="1722438"/>
            <a:ext cx="8077200" cy="3902075"/>
            <a:chOff x="223" y="1085"/>
            <a:chExt cx="5291" cy="2458"/>
          </a:xfrm>
        </p:grpSpPr>
        <p:sp>
          <p:nvSpPr>
            <p:cNvPr id="73730" name="Text Box 2"/>
            <p:cNvSpPr txBox="1">
              <a:spLocks noChangeArrowheads="1"/>
            </p:cNvSpPr>
            <p:nvPr/>
          </p:nvSpPr>
          <p:spPr bwMode="auto">
            <a:xfrm>
              <a:off x="223" y="1085"/>
              <a:ext cx="5291" cy="2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To study how iron behaves at elevated temperatures, we would like to design an instrument that can detect (with a 1% accuracy) the change in volume of a 1-cm</a:t>
              </a:r>
              <a:r>
                <a:rPr lang="en-US" altLang="en-US" sz="2000" b="0" baseline="30000"/>
                <a:t>3</a:t>
              </a:r>
              <a:r>
                <a:rPr lang="en-US" altLang="en-US" sz="2000" b="0"/>
                <a:t> iron cube when the iron is heated through its polymorphic transformation temperature. At 911</a:t>
              </a:r>
              <a:r>
                <a:rPr lang="en-US" altLang="en-US" sz="2000" b="0" baseline="40000"/>
                <a:t>o</a:t>
              </a:r>
              <a:r>
                <a:rPr lang="en-US" altLang="en-US" sz="2000" b="0"/>
                <a:t>C, iron is BCC, with a lattice parameter of 0.2863 nm. At 913</a:t>
              </a:r>
              <a:r>
                <a:rPr lang="en-US" altLang="en-US" sz="2000" b="0" baseline="40000"/>
                <a:t>o</a:t>
              </a:r>
              <a:r>
                <a:rPr lang="en-US" altLang="en-US" sz="2000" b="0"/>
                <a:t>C, iron is FCC, with a lattice parameter of 0.3591 nm. Determine the accuracy required of the measuring instrument.</a:t>
              </a:r>
            </a:p>
            <a:p>
              <a:pPr>
                <a:spcBef>
                  <a:spcPct val="50000"/>
                </a:spcBef>
              </a:pPr>
              <a:r>
                <a:rPr lang="en-US" altLang="en-US" sz="2000" b="0">
                  <a:solidFill>
                    <a:schemeClr val="accent2"/>
                  </a:solidFill>
                </a:rPr>
                <a:t>Example 3.6 SOLUTION</a:t>
              </a:r>
            </a:p>
            <a:p>
              <a:pPr>
                <a:spcBef>
                  <a:spcPct val="50000"/>
                </a:spcBef>
              </a:pPr>
              <a:r>
                <a:rPr lang="en-US" altLang="en-US" sz="2000" b="0"/>
                <a:t>The volume of a unit cell of BCC iron before transforming is:</a:t>
              </a:r>
            </a:p>
            <a:p>
              <a:pPr>
                <a:spcBef>
                  <a:spcPct val="50000"/>
                </a:spcBef>
              </a:pPr>
              <a:r>
                <a:rPr lang="en-US" altLang="en-US" sz="2000" b="0" i="1"/>
                <a:t>V</a:t>
              </a:r>
              <a:r>
                <a:rPr lang="en-US" altLang="en-US" sz="2000" b="0" i="1" baseline="-25000"/>
                <a:t>BCC</a:t>
              </a:r>
              <a:r>
                <a:rPr lang="en-US" altLang="en-US" sz="2000" b="0"/>
                <a:t> =      = (0.2863 nm)</a:t>
              </a:r>
              <a:r>
                <a:rPr lang="en-US" altLang="en-US" sz="2000" b="0" baseline="30000"/>
                <a:t>3</a:t>
              </a:r>
              <a:r>
                <a:rPr lang="en-US" altLang="en-US" sz="2000" b="0"/>
                <a:t> = 0.023467 nm</a:t>
              </a:r>
              <a:r>
                <a:rPr lang="en-US" altLang="en-US" sz="2000" b="0" baseline="30000"/>
                <a:t>3</a:t>
              </a:r>
            </a:p>
          </p:txBody>
        </p:sp>
        <p:graphicFrame>
          <p:nvGraphicFramePr>
            <p:cNvPr id="73732" name="Object 4"/>
            <p:cNvGraphicFramePr>
              <a:graphicFrameLocks noChangeAspect="1"/>
            </p:cNvGraphicFramePr>
            <p:nvPr>
              <p:extLst>
                <p:ext uri="{D42A27DB-BD31-4B8C-83A1-F6EECF244321}">
                  <p14:modId xmlns:p14="http://schemas.microsoft.com/office/powerpoint/2010/main" val="373580108"/>
                </p:ext>
              </p:extLst>
            </p:nvPr>
          </p:nvGraphicFramePr>
          <p:xfrm>
            <a:off x="673" y="3072"/>
            <a:ext cx="233" cy="305"/>
          </p:xfrm>
          <a:graphic>
            <a:graphicData uri="http://schemas.openxmlformats.org/presentationml/2006/ole">
              <mc:AlternateContent xmlns:mc="http://schemas.openxmlformats.org/markup-compatibility/2006">
                <mc:Choice xmlns:v="urn:schemas-microsoft-com:vml" Requires="v">
                  <p:oleObj name="Equation" r:id="rId2" imgW="177480" imgH="253800" progId="Equation.3">
                    <p:embed/>
                  </p:oleObj>
                </mc:Choice>
                <mc:Fallback>
                  <p:oleObj name="Equation" r:id="rId2" imgW="177480" imgH="253800" progId="Equation.3">
                    <p:embed/>
                    <p:pic>
                      <p:nvPicPr>
                        <p:cNvPr id="73732"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3" y="3072"/>
                          <a:ext cx="233" cy="3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0598" name="Group 2054"/>
          <p:cNvGrpSpPr>
            <a:grpSpLocks/>
          </p:cNvGrpSpPr>
          <p:nvPr/>
        </p:nvGrpSpPr>
        <p:grpSpPr bwMode="auto">
          <a:xfrm>
            <a:off x="563563" y="317500"/>
            <a:ext cx="7596187" cy="3749675"/>
            <a:chOff x="355" y="200"/>
            <a:chExt cx="4785" cy="2362"/>
          </a:xfrm>
        </p:grpSpPr>
        <p:sp>
          <p:nvSpPr>
            <p:cNvPr id="110594" name="Rectangle 2050"/>
            <p:cNvSpPr>
              <a:spLocks noChangeArrowheads="1"/>
            </p:cNvSpPr>
            <p:nvPr/>
          </p:nvSpPr>
          <p:spPr bwMode="auto">
            <a:xfrm>
              <a:off x="355" y="200"/>
              <a:ext cx="4785" cy="2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US" altLang="en-US" sz="2000" b="0" dirty="0">
                  <a:solidFill>
                    <a:schemeClr val="accent2"/>
                  </a:solidFill>
                </a:rPr>
                <a:t>Example 3.6 SOLUTION (Continued)</a:t>
              </a:r>
            </a:p>
            <a:p>
              <a:endParaRPr lang="en-US" altLang="en-US" sz="2000" b="0" dirty="0"/>
            </a:p>
            <a:p>
              <a:r>
                <a:rPr lang="en-US" altLang="en-US" sz="2000" b="0" dirty="0"/>
                <a:t>The volume of the unit cell in FCC iron is:</a:t>
              </a:r>
            </a:p>
            <a:p>
              <a:r>
                <a:rPr lang="en-US" altLang="en-US" sz="2000" b="0" i="1" dirty="0"/>
                <a:t>V</a:t>
              </a:r>
              <a:r>
                <a:rPr lang="en-US" altLang="en-US" sz="2000" b="0" i="1" baseline="-25000" dirty="0"/>
                <a:t>FCC</a:t>
              </a:r>
              <a:r>
                <a:rPr lang="en-US" altLang="en-US" sz="2000" b="0" dirty="0"/>
                <a:t> =      = (0.3591 nm)</a:t>
              </a:r>
              <a:r>
                <a:rPr lang="en-US" altLang="en-US" sz="2000" b="0" baseline="30000" dirty="0"/>
                <a:t>3</a:t>
              </a:r>
              <a:r>
                <a:rPr lang="en-US" altLang="en-US" sz="2000" b="0" dirty="0"/>
                <a:t> = 0.046307 nm</a:t>
              </a:r>
              <a:r>
                <a:rPr lang="en-US" altLang="en-US" sz="2000" b="0" baseline="30000" dirty="0"/>
                <a:t>3</a:t>
              </a:r>
            </a:p>
            <a:p>
              <a:endParaRPr lang="en-US" altLang="en-US" sz="2000" b="0" dirty="0"/>
            </a:p>
            <a:p>
              <a:r>
                <a:rPr lang="en-US" altLang="en-US" sz="2000" b="0" dirty="0"/>
                <a:t>	But this is the volume occupied by </a:t>
              </a:r>
              <a:r>
                <a:rPr lang="en-US" altLang="en-US" sz="2000" b="0" i="1" dirty="0"/>
                <a:t>four</a:t>
              </a:r>
              <a:r>
                <a:rPr lang="en-US" altLang="en-US" sz="2000" b="0" dirty="0"/>
                <a:t> iron atoms, as there are four atoms per FCC unit cell. Therefore, we must compare two BCC cells (with a volume of 2(0.023467) = 0.046934 nm</a:t>
              </a:r>
              <a:r>
                <a:rPr lang="en-US" altLang="en-US" sz="2000" b="0" baseline="30000" dirty="0"/>
                <a:t>3</a:t>
              </a:r>
              <a:r>
                <a:rPr lang="en-US" altLang="en-US" sz="2000" b="0" dirty="0"/>
                <a:t>) with each FCC cell. The percent volume change during transformation is:</a:t>
              </a:r>
            </a:p>
            <a:p>
              <a:endParaRPr lang="en-US" altLang="en-US" sz="2000" b="0" dirty="0"/>
            </a:p>
          </p:txBody>
        </p:sp>
        <p:graphicFrame>
          <p:nvGraphicFramePr>
            <p:cNvPr id="110595" name="Object 2051"/>
            <p:cNvGraphicFramePr>
              <a:graphicFrameLocks noChangeAspect="1"/>
            </p:cNvGraphicFramePr>
            <p:nvPr>
              <p:extLst>
                <p:ext uri="{D42A27DB-BD31-4B8C-83A1-F6EECF244321}">
                  <p14:modId xmlns:p14="http://schemas.microsoft.com/office/powerpoint/2010/main" val="2504036404"/>
                </p:ext>
              </p:extLst>
            </p:nvPr>
          </p:nvGraphicFramePr>
          <p:xfrm>
            <a:off x="768" y="768"/>
            <a:ext cx="174" cy="305"/>
          </p:xfrm>
          <a:graphic>
            <a:graphicData uri="http://schemas.openxmlformats.org/presentationml/2006/ole">
              <mc:AlternateContent xmlns:mc="http://schemas.openxmlformats.org/markup-compatibility/2006">
                <mc:Choice xmlns:v="urn:schemas-microsoft-com:vml" Requires="v">
                  <p:oleObj name="Equation" r:id="rId2" imgW="177480" imgH="253800" progId="Equation.3">
                    <p:embed/>
                  </p:oleObj>
                </mc:Choice>
                <mc:Fallback>
                  <p:oleObj name="Equation" r:id="rId2" imgW="177480" imgH="253800" progId="Equation.3">
                    <p:embed/>
                    <p:pic>
                      <p:nvPicPr>
                        <p:cNvPr id="110595" name="Object 205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8" y="768"/>
                          <a:ext cx="174" cy="30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grpSp>
      <p:graphicFrame>
        <p:nvGraphicFramePr>
          <p:cNvPr id="110596" name="Object 2052"/>
          <p:cNvGraphicFramePr>
            <a:graphicFrameLocks noChangeAspect="1"/>
          </p:cNvGraphicFramePr>
          <p:nvPr/>
        </p:nvGraphicFramePr>
        <p:xfrm>
          <a:off x="877888" y="3773488"/>
          <a:ext cx="7119937" cy="750887"/>
        </p:xfrm>
        <a:graphic>
          <a:graphicData uri="http://schemas.openxmlformats.org/presentationml/2006/ole">
            <mc:AlternateContent xmlns:mc="http://schemas.openxmlformats.org/markup-compatibility/2006">
              <mc:Choice xmlns:v="urn:schemas-microsoft-com:vml" Requires="v">
                <p:oleObj name="Equation" r:id="rId4" imgW="3695400" imgH="393480" progId="Equation.3">
                  <p:embed/>
                </p:oleObj>
              </mc:Choice>
              <mc:Fallback>
                <p:oleObj name="Equation" r:id="rId4" imgW="3695400" imgH="393480" progId="Equation.3">
                  <p:embed/>
                  <p:pic>
                    <p:nvPicPr>
                      <p:cNvPr id="110596" name="Object 205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7888" y="3773488"/>
                        <a:ext cx="7119937" cy="7508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110597" name="Rectangle 2053"/>
          <p:cNvSpPr>
            <a:spLocks noChangeArrowheads="1"/>
          </p:cNvSpPr>
          <p:nvPr/>
        </p:nvSpPr>
        <p:spPr bwMode="auto">
          <a:xfrm>
            <a:off x="631825" y="4664075"/>
            <a:ext cx="7646988" cy="146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2000" b="0"/>
              <a:t>	The 1-cm</a:t>
            </a:r>
            <a:r>
              <a:rPr lang="en-US" altLang="en-US" sz="2000" b="0" baseline="30000"/>
              <a:t>3</a:t>
            </a:r>
            <a:r>
              <a:rPr lang="en-US" altLang="en-US" sz="2000" b="0"/>
              <a:t> cube of iron contracts to 1 - 0.0134 = 0.9866 cm</a:t>
            </a:r>
            <a:r>
              <a:rPr lang="en-US" altLang="en-US" sz="2000" b="0" baseline="30000"/>
              <a:t>3</a:t>
            </a:r>
            <a:r>
              <a:rPr lang="en-US" altLang="en-US" sz="2000" b="0"/>
              <a:t> after transforming; therefore, to assure 1% accuracy, the instrument must detect a change of:</a:t>
            </a:r>
          </a:p>
          <a:p>
            <a:pPr algn="ctr">
              <a:spcBef>
                <a:spcPct val="50000"/>
              </a:spcBef>
            </a:pPr>
            <a:r>
              <a:rPr lang="en-US" altLang="en-US" sz="2000" b="0" i="1">
                <a:solidFill>
                  <a:srgbClr val="3366FF"/>
                </a:solidFill>
              </a:rPr>
              <a:t>ΔV</a:t>
            </a:r>
            <a:r>
              <a:rPr lang="en-US" altLang="en-US" sz="2000" b="0">
                <a:solidFill>
                  <a:srgbClr val="3366FF"/>
                </a:solidFill>
              </a:rPr>
              <a:t> = (0.01)(0.0134) = 0.000134 cm</a:t>
            </a:r>
            <a:r>
              <a:rPr lang="en-US" altLang="en-US" sz="2000" b="0" baseline="30000">
                <a:solidFill>
                  <a:srgbClr val="3366FF"/>
                </a:solidFill>
              </a:rPr>
              <a:t>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25632" y="1429003"/>
            <a:ext cx="5558790" cy="4942840"/>
          </a:xfrm>
          <a:prstGeom prst="rect">
            <a:avLst/>
          </a:prstGeom>
        </p:spPr>
        <p:txBody>
          <a:bodyPr vert="horz" wrap="square" lIns="0" tIns="12700" rIns="0" bIns="0" rtlCol="0">
            <a:spAutoFit/>
          </a:bodyPr>
          <a:lstStyle/>
          <a:p>
            <a:pPr marL="17780">
              <a:lnSpc>
                <a:spcPct val="100000"/>
              </a:lnSpc>
              <a:spcBef>
                <a:spcPts val="100"/>
              </a:spcBef>
            </a:pPr>
            <a:r>
              <a:rPr sz="1800" b="1" dirty="0">
                <a:solidFill>
                  <a:srgbClr val="C00000"/>
                </a:solidFill>
                <a:latin typeface="Arial"/>
                <a:cs typeface="Arial"/>
              </a:rPr>
              <a:t>I</a:t>
            </a:r>
            <a:r>
              <a:rPr sz="1800" b="1" spc="470" dirty="0">
                <a:solidFill>
                  <a:srgbClr val="C00000"/>
                </a:solidFill>
                <a:latin typeface="Arial"/>
                <a:cs typeface="Arial"/>
              </a:rPr>
              <a:t> </a:t>
            </a:r>
            <a:r>
              <a:rPr sz="1800" b="1" dirty="0">
                <a:latin typeface="Arial"/>
                <a:cs typeface="Arial"/>
              </a:rPr>
              <a:t>3.4</a:t>
            </a:r>
            <a:r>
              <a:rPr sz="1800" b="1" spc="470" dirty="0">
                <a:latin typeface="Arial"/>
                <a:cs typeface="Arial"/>
              </a:rPr>
              <a:t> </a:t>
            </a:r>
            <a:r>
              <a:rPr sz="1800" b="1" dirty="0">
                <a:latin typeface="Arial"/>
                <a:cs typeface="Arial"/>
              </a:rPr>
              <a:t>HEXAGONAL</a:t>
            </a:r>
            <a:r>
              <a:rPr sz="1800" b="1" spc="-45" dirty="0">
                <a:latin typeface="Arial"/>
                <a:cs typeface="Arial"/>
              </a:rPr>
              <a:t> </a:t>
            </a:r>
            <a:r>
              <a:rPr sz="1800" b="1" spc="-10" dirty="0">
                <a:latin typeface="Arial"/>
                <a:cs typeface="Arial"/>
              </a:rPr>
              <a:t>CLOSE-</a:t>
            </a:r>
            <a:r>
              <a:rPr sz="1800" b="1" spc="-20" dirty="0">
                <a:latin typeface="Arial"/>
                <a:cs typeface="Arial"/>
              </a:rPr>
              <a:t>PACKED</a:t>
            </a:r>
            <a:r>
              <a:rPr sz="1800" b="1" spc="-15" dirty="0">
                <a:latin typeface="Arial"/>
                <a:cs typeface="Arial"/>
              </a:rPr>
              <a:t> </a:t>
            </a:r>
            <a:r>
              <a:rPr sz="1800" b="1" spc="-10" dirty="0">
                <a:latin typeface="Arial"/>
                <a:cs typeface="Arial"/>
              </a:rPr>
              <a:t>(HCP)</a:t>
            </a:r>
            <a:endParaRPr sz="1800">
              <a:latin typeface="Arial"/>
              <a:cs typeface="Arial"/>
            </a:endParaRPr>
          </a:p>
          <a:p>
            <a:pPr>
              <a:lnSpc>
                <a:spcPct val="100000"/>
              </a:lnSpc>
              <a:spcBef>
                <a:spcPts val="55"/>
              </a:spcBef>
            </a:pPr>
            <a:endParaRPr sz="1800">
              <a:latin typeface="Arial"/>
              <a:cs typeface="Arial"/>
            </a:endParaRPr>
          </a:p>
          <a:p>
            <a:pPr marL="298450" marR="163830" indent="-285750">
              <a:lnSpc>
                <a:spcPts val="1900"/>
              </a:lnSpc>
              <a:buClr>
                <a:srgbClr val="C00000"/>
              </a:buClr>
              <a:buFont typeface="Wingdings"/>
              <a:buChar char=""/>
              <a:tabLst>
                <a:tab pos="298450" algn="l"/>
              </a:tabLst>
            </a:pPr>
            <a:r>
              <a:rPr sz="1600" dirty="0">
                <a:latin typeface="Arial MT"/>
                <a:cs typeface="Arial MT"/>
              </a:rPr>
              <a:t>HCP</a:t>
            </a:r>
            <a:r>
              <a:rPr sz="1600" spc="-50" dirty="0">
                <a:latin typeface="Arial MT"/>
                <a:cs typeface="Arial MT"/>
              </a:rPr>
              <a:t> </a:t>
            </a:r>
            <a:r>
              <a:rPr sz="1600" dirty="0">
                <a:latin typeface="Arial MT"/>
                <a:cs typeface="Arial MT"/>
              </a:rPr>
              <a:t>structure</a:t>
            </a:r>
            <a:r>
              <a:rPr sz="1600" spc="-2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represented</a:t>
            </a:r>
            <a:r>
              <a:rPr sz="1600" spc="-20" dirty="0">
                <a:latin typeface="Arial MT"/>
                <a:cs typeface="Arial MT"/>
              </a:rPr>
              <a:t> </a:t>
            </a:r>
            <a:r>
              <a:rPr sz="1600" dirty="0">
                <a:latin typeface="Arial MT"/>
                <a:cs typeface="Arial MT"/>
              </a:rPr>
              <a:t>as</a:t>
            </a:r>
            <a:r>
              <a:rPr sz="1600" spc="-15" dirty="0">
                <a:latin typeface="Arial MT"/>
                <a:cs typeface="Arial MT"/>
              </a:rPr>
              <a:t> </a:t>
            </a:r>
            <a:r>
              <a:rPr sz="1600" dirty="0">
                <a:latin typeface="Arial MT"/>
                <a:cs typeface="Arial MT"/>
              </a:rPr>
              <a:t>an</a:t>
            </a:r>
            <a:r>
              <a:rPr sz="1600" spc="-15"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at</a:t>
            </a:r>
            <a:r>
              <a:rPr sz="1600" spc="-10" dirty="0">
                <a:latin typeface="Arial MT"/>
                <a:cs typeface="Arial MT"/>
              </a:rPr>
              <a:t> </a:t>
            </a:r>
            <a:r>
              <a:rPr sz="1600" dirty="0">
                <a:latin typeface="Arial MT"/>
                <a:cs typeface="Arial MT"/>
              </a:rPr>
              <a:t>each</a:t>
            </a:r>
            <a:r>
              <a:rPr sz="1600" spc="-20" dirty="0">
                <a:latin typeface="Arial MT"/>
                <a:cs typeface="Arial MT"/>
              </a:rPr>
              <a:t> </a:t>
            </a:r>
            <a:r>
              <a:rPr sz="1600" dirty="0">
                <a:latin typeface="Arial MT"/>
                <a:cs typeface="Arial MT"/>
              </a:rPr>
              <a:t>of</a:t>
            </a:r>
            <a:r>
              <a:rPr sz="1600" spc="-10" dirty="0">
                <a:latin typeface="Arial MT"/>
                <a:cs typeface="Arial MT"/>
              </a:rPr>
              <a:t> </a:t>
            </a:r>
            <a:r>
              <a:rPr sz="1600" spc="-25" dirty="0">
                <a:latin typeface="Arial MT"/>
                <a:cs typeface="Arial MT"/>
              </a:rPr>
              <a:t>12 </a:t>
            </a:r>
            <a:r>
              <a:rPr sz="1600" dirty="0">
                <a:latin typeface="Arial MT"/>
                <a:cs typeface="Arial MT"/>
              </a:rPr>
              <a:t>corners</a:t>
            </a:r>
            <a:r>
              <a:rPr sz="1600" spc="-1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hexagonal</a:t>
            </a:r>
            <a:r>
              <a:rPr sz="1600" spc="-20" dirty="0">
                <a:latin typeface="Arial MT"/>
                <a:cs typeface="Arial MT"/>
              </a:rPr>
              <a:t> </a:t>
            </a:r>
            <a:r>
              <a:rPr sz="1600" dirty="0">
                <a:latin typeface="Arial MT"/>
                <a:cs typeface="Arial MT"/>
              </a:rPr>
              <a:t>prism,</a:t>
            </a:r>
            <a:r>
              <a:rPr sz="1600" spc="-10" dirty="0">
                <a:latin typeface="Arial MT"/>
                <a:cs typeface="Arial MT"/>
              </a:rPr>
              <a:t> </a:t>
            </a:r>
            <a:r>
              <a:rPr sz="1600" dirty="0">
                <a:latin typeface="Arial MT"/>
                <a:cs typeface="Arial MT"/>
              </a:rPr>
              <a:t>2</a:t>
            </a:r>
            <a:r>
              <a:rPr sz="1600" spc="-20"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at</a:t>
            </a:r>
            <a:r>
              <a:rPr sz="1600" spc="-1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top</a:t>
            </a:r>
            <a:r>
              <a:rPr sz="1600" spc="-20" dirty="0">
                <a:latin typeface="Arial MT"/>
                <a:cs typeface="Arial MT"/>
              </a:rPr>
              <a:t> </a:t>
            </a:r>
            <a:r>
              <a:rPr sz="1600" spc="-25" dirty="0">
                <a:latin typeface="Arial MT"/>
                <a:cs typeface="Arial MT"/>
              </a:rPr>
              <a:t>and </a:t>
            </a:r>
            <a:r>
              <a:rPr sz="1600" dirty="0">
                <a:latin typeface="Arial MT"/>
                <a:cs typeface="Arial MT"/>
              </a:rPr>
              <a:t>bottom</a:t>
            </a:r>
            <a:r>
              <a:rPr sz="1600" spc="-10" dirty="0">
                <a:latin typeface="Arial MT"/>
                <a:cs typeface="Arial MT"/>
              </a:rPr>
              <a:t> </a:t>
            </a:r>
            <a:r>
              <a:rPr sz="1600" dirty="0">
                <a:latin typeface="Arial MT"/>
                <a:cs typeface="Arial MT"/>
              </a:rPr>
              <a:t>face,</a:t>
            </a:r>
            <a:r>
              <a:rPr sz="1600" spc="-5"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3</a:t>
            </a:r>
            <a:r>
              <a:rPr sz="1600" spc="-15"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in</a:t>
            </a:r>
            <a:r>
              <a:rPr sz="1600" spc="-15" dirty="0">
                <a:latin typeface="Arial MT"/>
                <a:cs typeface="Arial MT"/>
              </a:rPr>
              <a:t> </a:t>
            </a:r>
            <a:r>
              <a:rPr sz="1600" dirty="0">
                <a:latin typeface="Arial MT"/>
                <a:cs typeface="Arial MT"/>
              </a:rPr>
              <a:t>between</a:t>
            </a:r>
            <a:r>
              <a:rPr sz="1600" spc="-1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top</a:t>
            </a:r>
            <a:r>
              <a:rPr sz="1600" spc="-15" dirty="0">
                <a:latin typeface="Arial MT"/>
                <a:cs typeface="Arial MT"/>
              </a:rPr>
              <a:t> </a:t>
            </a:r>
            <a:r>
              <a:rPr sz="1600" dirty="0">
                <a:latin typeface="Arial MT"/>
                <a:cs typeface="Arial MT"/>
              </a:rPr>
              <a:t>and</a:t>
            </a:r>
            <a:r>
              <a:rPr sz="1600" spc="-20" dirty="0">
                <a:latin typeface="Arial MT"/>
                <a:cs typeface="Arial MT"/>
              </a:rPr>
              <a:t> </a:t>
            </a:r>
            <a:r>
              <a:rPr sz="1600" spc="-10" dirty="0">
                <a:latin typeface="Arial MT"/>
                <a:cs typeface="Arial MT"/>
              </a:rPr>
              <a:t>bottom surface.</a:t>
            </a:r>
            <a:endParaRPr sz="1600">
              <a:latin typeface="Arial MT"/>
              <a:cs typeface="Arial MT"/>
            </a:endParaRPr>
          </a:p>
          <a:p>
            <a:pPr>
              <a:lnSpc>
                <a:spcPct val="100000"/>
              </a:lnSpc>
              <a:spcBef>
                <a:spcPts val="160"/>
              </a:spcBef>
              <a:buClr>
                <a:srgbClr val="C00000"/>
              </a:buClr>
              <a:buFont typeface="Wingdings"/>
              <a:buChar char=""/>
            </a:pPr>
            <a:endParaRPr sz="1600">
              <a:latin typeface="Arial MT"/>
              <a:cs typeface="Arial MT"/>
            </a:endParaRPr>
          </a:p>
          <a:p>
            <a:pPr marL="298450" marR="421005" indent="-285750">
              <a:lnSpc>
                <a:spcPts val="1900"/>
              </a:lnSpc>
              <a:buClr>
                <a:srgbClr val="C00000"/>
              </a:buClr>
              <a:buFont typeface="Wingdings"/>
              <a:buChar char=""/>
              <a:tabLst>
                <a:tab pos="298450" algn="l"/>
              </a:tabLst>
            </a:pPr>
            <a:r>
              <a:rPr sz="1600" dirty="0">
                <a:latin typeface="Arial MT"/>
                <a:cs typeface="Arial MT"/>
              </a:rPr>
              <a:t>Atoms</a:t>
            </a:r>
            <a:r>
              <a:rPr sz="1600" spc="-30" dirty="0">
                <a:latin typeface="Arial MT"/>
                <a:cs typeface="Arial MT"/>
              </a:rPr>
              <a:t> </a:t>
            </a:r>
            <a:r>
              <a:rPr sz="1600" dirty="0">
                <a:latin typeface="Arial MT"/>
                <a:cs typeface="Arial MT"/>
              </a:rPr>
              <a:t>attain</a:t>
            </a:r>
            <a:r>
              <a:rPr sz="1600" spc="-20" dirty="0">
                <a:latin typeface="Arial MT"/>
                <a:cs typeface="Arial MT"/>
              </a:rPr>
              <a:t> </a:t>
            </a:r>
            <a:r>
              <a:rPr sz="1600" dirty="0">
                <a:latin typeface="Arial MT"/>
                <a:cs typeface="Arial MT"/>
              </a:rPr>
              <a:t>higher</a:t>
            </a:r>
            <a:r>
              <a:rPr sz="1600" spc="-100" dirty="0">
                <a:latin typeface="Arial MT"/>
                <a:cs typeface="Arial MT"/>
              </a:rPr>
              <a:t> </a:t>
            </a:r>
            <a:r>
              <a:rPr sz="1600" dirty="0">
                <a:latin typeface="Arial MT"/>
                <a:cs typeface="Arial MT"/>
              </a:rPr>
              <a:t>APF</a:t>
            </a:r>
            <a:r>
              <a:rPr sz="1600" spc="-20" dirty="0">
                <a:latin typeface="Arial MT"/>
                <a:cs typeface="Arial MT"/>
              </a:rPr>
              <a:t> </a:t>
            </a:r>
            <a:r>
              <a:rPr sz="1600" dirty="0">
                <a:latin typeface="Arial MT"/>
                <a:cs typeface="Arial MT"/>
              </a:rPr>
              <a:t>in</a:t>
            </a:r>
            <a:r>
              <a:rPr sz="1600" spc="-25" dirty="0">
                <a:latin typeface="Arial MT"/>
                <a:cs typeface="Arial MT"/>
              </a:rPr>
              <a:t> </a:t>
            </a:r>
            <a:r>
              <a:rPr sz="1600" dirty="0">
                <a:latin typeface="Arial MT"/>
                <a:cs typeface="Arial MT"/>
              </a:rPr>
              <a:t>HCP</a:t>
            </a:r>
            <a:r>
              <a:rPr sz="1600" spc="-50" dirty="0">
                <a:latin typeface="Arial MT"/>
                <a:cs typeface="Arial MT"/>
              </a:rPr>
              <a:t> </a:t>
            </a:r>
            <a:r>
              <a:rPr sz="1600" dirty="0">
                <a:latin typeface="Arial MT"/>
                <a:cs typeface="Arial MT"/>
              </a:rPr>
              <a:t>structure</a:t>
            </a:r>
            <a:r>
              <a:rPr sz="1600" spc="-20" dirty="0">
                <a:latin typeface="Arial MT"/>
                <a:cs typeface="Arial MT"/>
              </a:rPr>
              <a:t> </a:t>
            </a:r>
            <a:r>
              <a:rPr sz="1600" dirty="0">
                <a:latin typeface="Arial MT"/>
                <a:cs typeface="Arial MT"/>
              </a:rPr>
              <a:t>than</a:t>
            </a:r>
            <a:r>
              <a:rPr sz="1600" spc="-20" dirty="0">
                <a:latin typeface="Arial MT"/>
                <a:cs typeface="Arial MT"/>
              </a:rPr>
              <a:t> </a:t>
            </a:r>
            <a:r>
              <a:rPr sz="1600" spc="-10" dirty="0">
                <a:latin typeface="Arial MT"/>
                <a:cs typeface="Arial MT"/>
              </a:rPr>
              <a:t>simple </a:t>
            </a:r>
            <a:r>
              <a:rPr sz="1600" dirty="0">
                <a:latin typeface="Arial MT"/>
                <a:cs typeface="Arial MT"/>
              </a:rPr>
              <a:t>hexagonal</a:t>
            </a:r>
            <a:r>
              <a:rPr sz="1600" spc="-40" dirty="0">
                <a:latin typeface="Arial MT"/>
                <a:cs typeface="Arial MT"/>
              </a:rPr>
              <a:t> </a:t>
            </a:r>
            <a:r>
              <a:rPr sz="1600" spc="-10" dirty="0">
                <a:latin typeface="Arial MT"/>
                <a:cs typeface="Arial MT"/>
              </a:rPr>
              <a:t>structure.</a:t>
            </a:r>
            <a:endParaRPr sz="1600">
              <a:latin typeface="Arial MT"/>
              <a:cs typeface="Arial MT"/>
            </a:endParaRPr>
          </a:p>
          <a:p>
            <a:pPr marL="298450" marR="5080" indent="-285750">
              <a:lnSpc>
                <a:spcPct val="101899"/>
              </a:lnSpc>
              <a:spcBef>
                <a:spcPts val="1775"/>
              </a:spcBef>
              <a:buClr>
                <a:srgbClr val="C00000"/>
              </a:buClr>
              <a:buFont typeface="Wingdings"/>
              <a:buChar char=""/>
              <a:tabLst>
                <a:tab pos="298450" algn="l"/>
              </a:tabLst>
            </a:pPr>
            <a:r>
              <a:rPr sz="1600" dirty="0">
                <a:latin typeface="Arial MT"/>
                <a:cs typeface="Arial MT"/>
              </a:rPr>
              <a:t>Each</a:t>
            </a:r>
            <a:r>
              <a:rPr sz="1600" spc="-20" dirty="0">
                <a:latin typeface="Arial MT"/>
                <a:cs typeface="Arial MT"/>
              </a:rPr>
              <a:t> </a:t>
            </a:r>
            <a:r>
              <a:rPr sz="1600" dirty="0">
                <a:latin typeface="Arial MT"/>
                <a:cs typeface="Arial MT"/>
              </a:rPr>
              <a:t>HCP</a:t>
            </a:r>
            <a:r>
              <a:rPr sz="1600" spc="-45" dirty="0">
                <a:latin typeface="Arial MT"/>
                <a:cs typeface="Arial MT"/>
              </a:rPr>
              <a:t> </a:t>
            </a:r>
            <a:r>
              <a:rPr sz="1600" dirty="0">
                <a:latin typeface="Arial MT"/>
                <a:cs typeface="Arial MT"/>
              </a:rPr>
              <a:t>unit</a:t>
            </a:r>
            <a:r>
              <a:rPr sz="1600" spc="-5" dirty="0">
                <a:latin typeface="Arial MT"/>
                <a:cs typeface="Arial MT"/>
              </a:rPr>
              <a:t> </a:t>
            </a:r>
            <a:r>
              <a:rPr sz="1600" dirty="0">
                <a:latin typeface="Arial MT"/>
                <a:cs typeface="Arial MT"/>
              </a:rPr>
              <a:t>cell</a:t>
            </a:r>
            <a:r>
              <a:rPr sz="1600" spc="-15" dirty="0">
                <a:latin typeface="Arial MT"/>
                <a:cs typeface="Arial MT"/>
              </a:rPr>
              <a:t> </a:t>
            </a:r>
            <a:r>
              <a:rPr sz="1600" dirty="0">
                <a:latin typeface="Arial MT"/>
                <a:cs typeface="Arial MT"/>
              </a:rPr>
              <a:t>has</a:t>
            </a:r>
            <a:r>
              <a:rPr sz="1600" spc="-10" dirty="0">
                <a:latin typeface="Arial MT"/>
                <a:cs typeface="Arial MT"/>
              </a:rPr>
              <a:t> </a:t>
            </a:r>
            <a:r>
              <a:rPr sz="1600" dirty="0">
                <a:latin typeface="Arial MT"/>
                <a:cs typeface="Arial MT"/>
              </a:rPr>
              <a:t>six</a:t>
            </a:r>
            <a:r>
              <a:rPr sz="1600" spc="-10" dirty="0">
                <a:latin typeface="Arial MT"/>
                <a:cs typeface="Arial MT"/>
              </a:rPr>
              <a:t> </a:t>
            </a:r>
            <a:r>
              <a:rPr sz="1600" dirty="0">
                <a:latin typeface="Arial MT"/>
                <a:cs typeface="Arial MT"/>
              </a:rPr>
              <a:t>1/6</a:t>
            </a:r>
            <a:r>
              <a:rPr sz="1600" spc="-15"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at</a:t>
            </a:r>
            <a:r>
              <a:rPr sz="1600" spc="-5" dirty="0">
                <a:latin typeface="Arial MT"/>
                <a:cs typeface="Arial MT"/>
              </a:rPr>
              <a:t> </a:t>
            </a:r>
            <a:r>
              <a:rPr sz="1600" dirty="0">
                <a:latin typeface="Arial MT"/>
                <a:cs typeface="Arial MT"/>
              </a:rPr>
              <a:t>each</a:t>
            </a:r>
            <a:r>
              <a:rPr sz="1600" spc="-15" dirty="0">
                <a:latin typeface="Arial MT"/>
                <a:cs typeface="Arial MT"/>
              </a:rPr>
              <a:t> </a:t>
            </a:r>
            <a:r>
              <a:rPr sz="1600" dirty="0">
                <a:latin typeface="Arial MT"/>
                <a:cs typeface="Arial MT"/>
              </a:rPr>
              <a:t>top</a:t>
            </a:r>
            <a:r>
              <a:rPr sz="1600" spc="-15" dirty="0">
                <a:latin typeface="Arial MT"/>
                <a:cs typeface="Arial MT"/>
              </a:rPr>
              <a:t> </a:t>
            </a:r>
            <a:r>
              <a:rPr sz="1600" spc="-25" dirty="0">
                <a:latin typeface="Arial MT"/>
                <a:cs typeface="Arial MT"/>
              </a:rPr>
              <a:t>and </a:t>
            </a:r>
            <a:r>
              <a:rPr sz="1600" dirty="0">
                <a:latin typeface="Arial MT"/>
                <a:cs typeface="Arial MT"/>
              </a:rPr>
              <a:t>bottom</a:t>
            </a:r>
            <a:r>
              <a:rPr sz="1600" spc="-15" dirty="0">
                <a:latin typeface="Arial MT"/>
                <a:cs typeface="Arial MT"/>
              </a:rPr>
              <a:t> </a:t>
            </a:r>
            <a:r>
              <a:rPr sz="1600" dirty="0">
                <a:latin typeface="Arial MT"/>
                <a:cs typeface="Arial MT"/>
              </a:rPr>
              <a:t>plane,</a:t>
            </a:r>
            <a:r>
              <a:rPr sz="1600" spc="-15" dirty="0">
                <a:latin typeface="Arial MT"/>
                <a:cs typeface="Arial MT"/>
              </a:rPr>
              <a:t> </a:t>
            </a:r>
            <a:r>
              <a:rPr sz="1600" dirty="0">
                <a:latin typeface="Arial MT"/>
                <a:cs typeface="Arial MT"/>
              </a:rPr>
              <a:t>two</a:t>
            </a:r>
            <a:r>
              <a:rPr sz="1600" spc="-25" dirty="0">
                <a:latin typeface="Arial MT"/>
                <a:cs typeface="Arial MT"/>
              </a:rPr>
              <a:t> </a:t>
            </a:r>
            <a:r>
              <a:rPr sz="1600" dirty="0">
                <a:latin typeface="Arial MT"/>
                <a:cs typeface="Arial MT"/>
              </a:rPr>
              <a:t>half</a:t>
            </a:r>
            <a:r>
              <a:rPr sz="1600" spc="-15" dirty="0">
                <a:latin typeface="Arial MT"/>
                <a:cs typeface="Arial MT"/>
              </a:rPr>
              <a:t> </a:t>
            </a:r>
            <a:r>
              <a:rPr sz="1600" dirty="0">
                <a:latin typeface="Arial MT"/>
                <a:cs typeface="Arial MT"/>
              </a:rPr>
              <a:t>atoms</a:t>
            </a:r>
            <a:r>
              <a:rPr sz="1600" spc="-20" dirty="0">
                <a:latin typeface="Arial MT"/>
                <a:cs typeface="Arial MT"/>
              </a:rPr>
              <a:t> </a:t>
            </a:r>
            <a:r>
              <a:rPr sz="1600" dirty="0">
                <a:latin typeface="Arial MT"/>
                <a:cs typeface="Arial MT"/>
              </a:rPr>
              <a:t>at</a:t>
            </a:r>
            <a:r>
              <a:rPr sz="1600" spc="-15" dirty="0">
                <a:latin typeface="Arial MT"/>
                <a:cs typeface="Arial MT"/>
              </a:rPr>
              <a:t> </a:t>
            </a:r>
            <a:r>
              <a:rPr sz="1600" dirty="0">
                <a:latin typeface="Arial MT"/>
                <a:cs typeface="Arial MT"/>
              </a:rPr>
              <a:t>top</a:t>
            </a:r>
            <a:r>
              <a:rPr sz="1600" spc="-25" dirty="0">
                <a:latin typeface="Arial MT"/>
                <a:cs typeface="Arial MT"/>
              </a:rPr>
              <a:t> </a:t>
            </a:r>
            <a:r>
              <a:rPr sz="1600" dirty="0">
                <a:latin typeface="Arial MT"/>
                <a:cs typeface="Arial MT"/>
              </a:rPr>
              <a:t>and</a:t>
            </a:r>
            <a:r>
              <a:rPr sz="1600" spc="-20" dirty="0">
                <a:latin typeface="Arial MT"/>
                <a:cs typeface="Arial MT"/>
              </a:rPr>
              <a:t> </a:t>
            </a:r>
            <a:r>
              <a:rPr sz="1600" dirty="0">
                <a:latin typeface="Arial MT"/>
                <a:cs typeface="Arial MT"/>
              </a:rPr>
              <a:t>bottom</a:t>
            </a:r>
            <a:r>
              <a:rPr sz="1600" spc="-15" dirty="0">
                <a:latin typeface="Arial MT"/>
                <a:cs typeface="Arial MT"/>
              </a:rPr>
              <a:t> </a:t>
            </a:r>
            <a:r>
              <a:rPr sz="1600" dirty="0">
                <a:latin typeface="Arial MT"/>
                <a:cs typeface="Arial MT"/>
              </a:rPr>
              <a:t>plane,</a:t>
            </a:r>
            <a:r>
              <a:rPr sz="1600" spc="-15" dirty="0">
                <a:latin typeface="Arial MT"/>
                <a:cs typeface="Arial MT"/>
              </a:rPr>
              <a:t> </a:t>
            </a:r>
            <a:r>
              <a:rPr sz="1600" spc="-25" dirty="0">
                <a:latin typeface="Arial MT"/>
                <a:cs typeface="Arial MT"/>
              </a:rPr>
              <a:t>and </a:t>
            </a:r>
            <a:r>
              <a:rPr sz="1600" dirty="0">
                <a:latin typeface="Arial MT"/>
                <a:cs typeface="Arial MT"/>
              </a:rPr>
              <a:t>three</a:t>
            </a:r>
            <a:r>
              <a:rPr sz="1600" spc="-20" dirty="0">
                <a:latin typeface="Arial MT"/>
                <a:cs typeface="Arial MT"/>
              </a:rPr>
              <a:t> </a:t>
            </a:r>
            <a:r>
              <a:rPr sz="1600" dirty="0">
                <a:latin typeface="Arial MT"/>
                <a:cs typeface="Arial MT"/>
              </a:rPr>
              <a:t>full</a:t>
            </a:r>
            <a:r>
              <a:rPr sz="1600" spc="-25"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middle</a:t>
            </a:r>
            <a:r>
              <a:rPr sz="1600" spc="-20" dirty="0">
                <a:latin typeface="Arial MT"/>
                <a:cs typeface="Arial MT"/>
              </a:rPr>
              <a:t> </a:t>
            </a:r>
            <a:r>
              <a:rPr sz="1600" spc="-10" dirty="0">
                <a:latin typeface="Arial MT"/>
                <a:cs typeface="Arial MT"/>
              </a:rPr>
              <a:t>plane.</a:t>
            </a:r>
            <a:endParaRPr sz="1600">
              <a:latin typeface="Arial MT"/>
              <a:cs typeface="Arial MT"/>
            </a:endParaRPr>
          </a:p>
          <a:p>
            <a:pPr>
              <a:lnSpc>
                <a:spcPct val="100000"/>
              </a:lnSpc>
              <a:spcBef>
                <a:spcPts val="30"/>
              </a:spcBef>
              <a:buClr>
                <a:srgbClr val="C00000"/>
              </a:buClr>
              <a:buFont typeface="Wingdings"/>
              <a:buChar char=""/>
            </a:pPr>
            <a:endParaRPr sz="1600">
              <a:latin typeface="Arial MT"/>
              <a:cs typeface="Arial MT"/>
            </a:endParaRPr>
          </a:p>
          <a:p>
            <a:pPr marL="297815" indent="-285115">
              <a:lnSpc>
                <a:spcPct val="100000"/>
              </a:lnSpc>
              <a:buClr>
                <a:srgbClr val="C00000"/>
              </a:buClr>
              <a:buFont typeface="Wingdings"/>
              <a:buChar char=""/>
              <a:tabLst>
                <a:tab pos="297815" algn="l"/>
              </a:tabLst>
            </a:pPr>
            <a:r>
              <a:rPr sz="1600" dirty="0">
                <a:latin typeface="Arial MT"/>
                <a:cs typeface="Arial MT"/>
              </a:rPr>
              <a:t>Therefore</a:t>
            </a:r>
            <a:r>
              <a:rPr sz="1600" spc="-10" dirty="0">
                <a:latin typeface="Arial MT"/>
                <a:cs typeface="Arial MT"/>
              </a:rPr>
              <a:t> </a:t>
            </a:r>
            <a:r>
              <a:rPr sz="1600" dirty="0">
                <a:latin typeface="Arial MT"/>
                <a:cs typeface="Arial MT"/>
              </a:rPr>
              <a:t>HCP</a:t>
            </a:r>
            <a:r>
              <a:rPr sz="1600" spc="-40" dirty="0">
                <a:latin typeface="Arial MT"/>
                <a:cs typeface="Arial MT"/>
              </a:rPr>
              <a:t> </a:t>
            </a:r>
            <a:r>
              <a:rPr sz="1600" dirty="0">
                <a:latin typeface="Arial MT"/>
                <a:cs typeface="Arial MT"/>
              </a:rPr>
              <a:t>has</a:t>
            </a:r>
            <a:r>
              <a:rPr sz="1600" spc="-5" dirty="0">
                <a:latin typeface="Arial MT"/>
                <a:cs typeface="Arial MT"/>
              </a:rPr>
              <a:t> </a:t>
            </a:r>
            <a:r>
              <a:rPr sz="1600" dirty="0">
                <a:latin typeface="Arial MT"/>
                <a:cs typeface="Arial MT"/>
              </a:rPr>
              <a:t>(2</a:t>
            </a:r>
            <a:r>
              <a:rPr sz="1600" spc="-10" dirty="0">
                <a:latin typeface="Arial MT"/>
                <a:cs typeface="Arial MT"/>
              </a:rPr>
              <a:t> </a:t>
            </a:r>
            <a:r>
              <a:rPr sz="1600" dirty="0">
                <a:latin typeface="Arial MT"/>
                <a:cs typeface="Arial MT"/>
              </a:rPr>
              <a:t>x</a:t>
            </a:r>
            <a:r>
              <a:rPr sz="1600" spc="-5" dirty="0">
                <a:latin typeface="Arial MT"/>
                <a:cs typeface="Arial MT"/>
              </a:rPr>
              <a:t> </a:t>
            </a:r>
            <a:r>
              <a:rPr sz="1600" dirty="0">
                <a:latin typeface="Arial MT"/>
                <a:cs typeface="Arial MT"/>
              </a:rPr>
              <a:t>6</a:t>
            </a:r>
            <a:r>
              <a:rPr sz="1600" spc="-5" dirty="0">
                <a:latin typeface="Arial MT"/>
                <a:cs typeface="Arial MT"/>
              </a:rPr>
              <a:t> </a:t>
            </a:r>
            <a:r>
              <a:rPr sz="1600" dirty="0">
                <a:latin typeface="Arial MT"/>
                <a:cs typeface="Arial MT"/>
              </a:rPr>
              <a:t>x</a:t>
            </a:r>
            <a:r>
              <a:rPr sz="1600" spc="-5" dirty="0">
                <a:latin typeface="Arial MT"/>
                <a:cs typeface="Arial MT"/>
              </a:rPr>
              <a:t> </a:t>
            </a:r>
            <a:r>
              <a:rPr sz="1600" dirty="0">
                <a:latin typeface="Arial MT"/>
                <a:cs typeface="Arial MT"/>
              </a:rPr>
              <a:t>1/6) +</a:t>
            </a:r>
            <a:r>
              <a:rPr sz="1600" spc="-5" dirty="0">
                <a:latin typeface="Arial MT"/>
                <a:cs typeface="Arial MT"/>
              </a:rPr>
              <a:t> </a:t>
            </a:r>
            <a:r>
              <a:rPr sz="1600" dirty="0">
                <a:latin typeface="Arial MT"/>
                <a:cs typeface="Arial MT"/>
              </a:rPr>
              <a:t>(2</a:t>
            </a:r>
            <a:r>
              <a:rPr sz="1600" spc="-10" dirty="0">
                <a:latin typeface="Arial MT"/>
                <a:cs typeface="Arial MT"/>
              </a:rPr>
              <a:t> </a:t>
            </a:r>
            <a:r>
              <a:rPr sz="1600" dirty="0">
                <a:latin typeface="Arial MT"/>
                <a:cs typeface="Arial MT"/>
              </a:rPr>
              <a:t>x</a:t>
            </a:r>
            <a:r>
              <a:rPr sz="1600" spc="-5" dirty="0">
                <a:latin typeface="Arial MT"/>
                <a:cs typeface="Arial MT"/>
              </a:rPr>
              <a:t> </a:t>
            </a:r>
            <a:r>
              <a:rPr sz="1600" dirty="0">
                <a:latin typeface="Arial MT"/>
                <a:cs typeface="Arial MT"/>
              </a:rPr>
              <a:t>1/2) + 3</a:t>
            </a:r>
            <a:r>
              <a:rPr sz="1600" spc="-10" dirty="0">
                <a:latin typeface="Arial MT"/>
                <a:cs typeface="Arial MT"/>
              </a:rPr>
              <a:t> </a:t>
            </a:r>
            <a:r>
              <a:rPr sz="1600" dirty="0">
                <a:latin typeface="Arial MT"/>
                <a:cs typeface="Arial MT"/>
              </a:rPr>
              <a:t>=</a:t>
            </a:r>
            <a:r>
              <a:rPr sz="1600" spc="-5" dirty="0">
                <a:latin typeface="Arial MT"/>
                <a:cs typeface="Arial MT"/>
              </a:rPr>
              <a:t> </a:t>
            </a:r>
            <a:r>
              <a:rPr sz="1600" dirty="0">
                <a:latin typeface="Arial MT"/>
                <a:cs typeface="Arial MT"/>
              </a:rPr>
              <a:t>6</a:t>
            </a:r>
            <a:r>
              <a:rPr sz="1600" spc="-10" dirty="0">
                <a:latin typeface="Arial MT"/>
                <a:cs typeface="Arial MT"/>
              </a:rPr>
              <a:t> atoms.</a:t>
            </a:r>
            <a:endParaRPr sz="1600">
              <a:latin typeface="Arial MT"/>
              <a:cs typeface="Arial MT"/>
            </a:endParaRPr>
          </a:p>
          <a:p>
            <a:pPr>
              <a:lnSpc>
                <a:spcPct val="100000"/>
              </a:lnSpc>
              <a:spcBef>
                <a:spcPts val="150"/>
              </a:spcBef>
              <a:buClr>
                <a:srgbClr val="C00000"/>
              </a:buClr>
              <a:buFont typeface="Wingdings"/>
              <a:buChar char=""/>
            </a:pPr>
            <a:endParaRPr sz="1600">
              <a:latin typeface="Arial MT"/>
              <a:cs typeface="Arial MT"/>
            </a:endParaRPr>
          </a:p>
          <a:p>
            <a:pPr marL="297815" indent="-285115">
              <a:lnSpc>
                <a:spcPct val="100000"/>
              </a:lnSpc>
              <a:spcBef>
                <a:spcPts val="5"/>
              </a:spcBef>
              <a:buClr>
                <a:srgbClr val="C00000"/>
              </a:buClr>
              <a:buFont typeface="Wingdings"/>
              <a:buChar char=""/>
              <a:tabLst>
                <a:tab pos="297815" algn="l"/>
              </a:tabLst>
            </a:pPr>
            <a:r>
              <a:rPr sz="1600" dirty="0">
                <a:latin typeface="Arial MT"/>
                <a:cs typeface="Arial MT"/>
              </a:rPr>
              <a:t>CN</a:t>
            </a:r>
            <a:r>
              <a:rPr sz="1600" spc="-15" dirty="0">
                <a:latin typeface="Arial MT"/>
                <a:cs typeface="Arial MT"/>
              </a:rPr>
              <a:t> </a:t>
            </a:r>
            <a:r>
              <a:rPr sz="1600" dirty="0">
                <a:latin typeface="Arial MT"/>
                <a:cs typeface="Arial MT"/>
              </a:rPr>
              <a:t>for</a:t>
            </a:r>
            <a:r>
              <a:rPr sz="1600" spc="-10" dirty="0">
                <a:latin typeface="Arial MT"/>
                <a:cs typeface="Arial MT"/>
              </a:rPr>
              <a:t> </a:t>
            </a:r>
            <a:r>
              <a:rPr sz="1600" dirty="0">
                <a:latin typeface="Arial MT"/>
                <a:cs typeface="Arial MT"/>
              </a:rPr>
              <a:t>HCP</a:t>
            </a:r>
            <a:r>
              <a:rPr sz="1600" spc="-40" dirty="0">
                <a:latin typeface="Arial MT"/>
                <a:cs typeface="Arial MT"/>
              </a:rPr>
              <a:t> </a:t>
            </a:r>
            <a:r>
              <a:rPr sz="1600" dirty="0">
                <a:latin typeface="Arial MT"/>
                <a:cs typeface="Arial MT"/>
              </a:rPr>
              <a:t>structure</a:t>
            </a:r>
            <a:r>
              <a:rPr sz="1600" spc="-15" dirty="0">
                <a:latin typeface="Arial MT"/>
                <a:cs typeface="Arial MT"/>
              </a:rPr>
              <a:t> </a:t>
            </a:r>
            <a:r>
              <a:rPr sz="1600" dirty="0">
                <a:latin typeface="Arial MT"/>
                <a:cs typeface="Arial MT"/>
              </a:rPr>
              <a:t>is</a:t>
            </a:r>
            <a:r>
              <a:rPr sz="1600" spc="-10" dirty="0">
                <a:latin typeface="Arial MT"/>
                <a:cs typeface="Arial MT"/>
              </a:rPr>
              <a:t> </a:t>
            </a:r>
            <a:r>
              <a:rPr sz="1600" dirty="0">
                <a:latin typeface="Arial MT"/>
                <a:cs typeface="Arial MT"/>
              </a:rPr>
              <a:t>12,</a:t>
            </a:r>
            <a:r>
              <a:rPr sz="1600" spc="-5" dirty="0">
                <a:latin typeface="Arial MT"/>
                <a:cs typeface="Arial MT"/>
              </a:rPr>
              <a:t> </a:t>
            </a:r>
            <a:r>
              <a:rPr sz="1600" dirty="0">
                <a:latin typeface="Arial MT"/>
                <a:cs typeface="Arial MT"/>
              </a:rPr>
              <a:t>and</a:t>
            </a:r>
            <a:r>
              <a:rPr sz="1600" spc="-100" dirty="0">
                <a:latin typeface="Arial MT"/>
                <a:cs typeface="Arial MT"/>
              </a:rPr>
              <a:t> </a:t>
            </a:r>
            <a:r>
              <a:rPr sz="1600" dirty="0">
                <a:latin typeface="Arial MT"/>
                <a:cs typeface="Arial MT"/>
              </a:rPr>
              <a:t>APF</a:t>
            </a:r>
            <a:r>
              <a:rPr sz="1600" spc="-15" dirty="0">
                <a:latin typeface="Arial MT"/>
                <a:cs typeface="Arial MT"/>
              </a:rPr>
              <a:t> </a:t>
            </a:r>
            <a:r>
              <a:rPr sz="1600" dirty="0">
                <a:latin typeface="Arial MT"/>
                <a:cs typeface="Arial MT"/>
              </a:rPr>
              <a:t>is</a:t>
            </a:r>
            <a:r>
              <a:rPr sz="1600" spc="-10" dirty="0">
                <a:latin typeface="Arial MT"/>
                <a:cs typeface="Arial MT"/>
              </a:rPr>
              <a:t> 0.74.</a:t>
            </a:r>
            <a:endParaRPr sz="1600">
              <a:latin typeface="Arial MT"/>
              <a:cs typeface="Arial MT"/>
            </a:endParaRPr>
          </a:p>
          <a:p>
            <a:pPr>
              <a:lnSpc>
                <a:spcPct val="100000"/>
              </a:lnSpc>
              <a:spcBef>
                <a:spcPts val="110"/>
              </a:spcBef>
              <a:buClr>
                <a:srgbClr val="C00000"/>
              </a:buClr>
              <a:buFont typeface="Wingdings"/>
              <a:buChar char=""/>
            </a:pPr>
            <a:endParaRPr sz="1600">
              <a:latin typeface="Arial MT"/>
              <a:cs typeface="Arial MT"/>
            </a:endParaRPr>
          </a:p>
          <a:p>
            <a:pPr marL="298450" marR="161290" indent="-285750">
              <a:lnSpc>
                <a:spcPts val="1900"/>
              </a:lnSpc>
              <a:buClr>
                <a:srgbClr val="C00000"/>
              </a:buClr>
              <a:buFont typeface="Wingdings"/>
              <a:buChar char=""/>
              <a:tabLst>
                <a:tab pos="298450" algn="l"/>
              </a:tabLst>
            </a:pPr>
            <a:r>
              <a:rPr sz="1600" dirty="0">
                <a:latin typeface="Arial MT"/>
                <a:cs typeface="Arial MT"/>
              </a:rPr>
              <a:t>The</a:t>
            </a:r>
            <a:r>
              <a:rPr sz="1600" spc="-20" dirty="0">
                <a:latin typeface="Arial MT"/>
                <a:cs typeface="Arial MT"/>
              </a:rPr>
              <a:t> </a:t>
            </a:r>
            <a:r>
              <a:rPr sz="1600" dirty="0">
                <a:latin typeface="Arial MT"/>
                <a:cs typeface="Arial MT"/>
              </a:rPr>
              <a:t>ideal</a:t>
            </a:r>
            <a:r>
              <a:rPr sz="1600" spc="-20" dirty="0">
                <a:latin typeface="Arial MT"/>
                <a:cs typeface="Arial MT"/>
              </a:rPr>
              <a:t> </a:t>
            </a:r>
            <a:r>
              <a:rPr sz="1600" dirty="0">
                <a:latin typeface="Arial MT"/>
                <a:cs typeface="Arial MT"/>
              </a:rPr>
              <a:t>c/a</a:t>
            </a:r>
            <a:r>
              <a:rPr sz="1600" spc="-20" dirty="0">
                <a:latin typeface="Arial MT"/>
                <a:cs typeface="Arial MT"/>
              </a:rPr>
              <a:t> </a:t>
            </a:r>
            <a:r>
              <a:rPr sz="1600" dirty="0">
                <a:latin typeface="Arial MT"/>
                <a:cs typeface="Arial MT"/>
              </a:rPr>
              <a:t>ratio</a:t>
            </a:r>
            <a:r>
              <a:rPr sz="1600" spc="-2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1.633.</a:t>
            </a:r>
            <a:r>
              <a:rPr sz="1600" spc="-10" dirty="0">
                <a:latin typeface="Arial MT"/>
                <a:cs typeface="Arial MT"/>
              </a:rPr>
              <a:t> </a:t>
            </a:r>
            <a:r>
              <a:rPr sz="1600" dirty="0">
                <a:latin typeface="Arial MT"/>
                <a:cs typeface="Arial MT"/>
              </a:rPr>
              <a:t>Example;</a:t>
            </a:r>
            <a:r>
              <a:rPr sz="1600" spc="-10" dirty="0">
                <a:latin typeface="Arial MT"/>
                <a:cs typeface="Arial MT"/>
              </a:rPr>
              <a:t> </a:t>
            </a:r>
            <a:r>
              <a:rPr sz="1600" dirty="0">
                <a:latin typeface="Arial MT"/>
                <a:cs typeface="Arial MT"/>
              </a:rPr>
              <a:t>cobalt</a:t>
            </a:r>
            <a:r>
              <a:rPr sz="1600" spc="-15" dirty="0">
                <a:latin typeface="Arial MT"/>
                <a:cs typeface="Arial MT"/>
              </a:rPr>
              <a:t> </a:t>
            </a:r>
            <a:r>
              <a:rPr sz="1600" dirty="0">
                <a:latin typeface="Arial MT"/>
                <a:cs typeface="Arial MT"/>
              </a:rPr>
              <a:t>(a</a:t>
            </a:r>
            <a:r>
              <a:rPr sz="1600" spc="-15" dirty="0">
                <a:latin typeface="Arial MT"/>
                <a:cs typeface="Arial MT"/>
              </a:rPr>
              <a:t> </a:t>
            </a:r>
            <a:r>
              <a:rPr sz="1600" dirty="0">
                <a:latin typeface="Arial MT"/>
                <a:cs typeface="Arial MT"/>
              </a:rPr>
              <a:t>=</a:t>
            </a:r>
            <a:r>
              <a:rPr sz="1600" spc="-15" dirty="0">
                <a:latin typeface="Arial MT"/>
                <a:cs typeface="Arial MT"/>
              </a:rPr>
              <a:t> </a:t>
            </a:r>
            <a:r>
              <a:rPr sz="1600" spc="-10" dirty="0">
                <a:latin typeface="Arial MT"/>
                <a:cs typeface="Arial MT"/>
              </a:rPr>
              <a:t>0.2507, </a:t>
            </a:r>
            <a:r>
              <a:rPr sz="1600" dirty="0">
                <a:latin typeface="Arial MT"/>
                <a:cs typeface="Arial MT"/>
              </a:rPr>
              <a:t>c/a</a:t>
            </a:r>
            <a:r>
              <a:rPr sz="1600" spc="-15" dirty="0">
                <a:latin typeface="Arial MT"/>
                <a:cs typeface="Arial MT"/>
              </a:rPr>
              <a:t> </a:t>
            </a:r>
            <a:r>
              <a:rPr sz="1600" dirty="0">
                <a:latin typeface="Arial MT"/>
                <a:cs typeface="Arial MT"/>
              </a:rPr>
              <a:t>=</a:t>
            </a:r>
            <a:r>
              <a:rPr sz="1600" spc="-10" dirty="0">
                <a:latin typeface="Arial MT"/>
                <a:cs typeface="Arial MT"/>
              </a:rPr>
              <a:t> </a:t>
            </a:r>
            <a:r>
              <a:rPr sz="1600" dirty="0">
                <a:latin typeface="Arial MT"/>
                <a:cs typeface="Arial MT"/>
              </a:rPr>
              <a:t>1.62;</a:t>
            </a:r>
            <a:r>
              <a:rPr sz="1600" spc="-5" dirty="0">
                <a:latin typeface="Arial MT"/>
                <a:cs typeface="Arial MT"/>
              </a:rPr>
              <a:t> </a:t>
            </a:r>
            <a:r>
              <a:rPr sz="1600" dirty="0">
                <a:latin typeface="Arial MT"/>
                <a:cs typeface="Arial MT"/>
              </a:rPr>
              <a:t>zinc</a:t>
            </a:r>
            <a:r>
              <a:rPr sz="1600" spc="-10" dirty="0">
                <a:latin typeface="Arial MT"/>
                <a:cs typeface="Arial MT"/>
              </a:rPr>
              <a:t> </a:t>
            </a:r>
            <a:r>
              <a:rPr sz="1600" dirty="0">
                <a:latin typeface="Arial MT"/>
                <a:cs typeface="Arial MT"/>
              </a:rPr>
              <a:t>(a</a:t>
            </a:r>
            <a:r>
              <a:rPr sz="1600" spc="-15" dirty="0">
                <a:latin typeface="Arial MT"/>
                <a:cs typeface="Arial MT"/>
              </a:rPr>
              <a:t> </a:t>
            </a:r>
            <a:r>
              <a:rPr sz="1600" dirty="0">
                <a:latin typeface="Arial MT"/>
                <a:cs typeface="Arial MT"/>
              </a:rPr>
              <a:t>=</a:t>
            </a:r>
            <a:r>
              <a:rPr sz="1600" spc="-10" dirty="0">
                <a:latin typeface="Arial MT"/>
                <a:cs typeface="Arial MT"/>
              </a:rPr>
              <a:t> </a:t>
            </a:r>
            <a:r>
              <a:rPr sz="1600" dirty="0">
                <a:latin typeface="Arial MT"/>
                <a:cs typeface="Arial MT"/>
              </a:rPr>
              <a:t>0.2665</a:t>
            </a:r>
            <a:r>
              <a:rPr sz="1600" spc="-15" dirty="0">
                <a:latin typeface="Arial MT"/>
                <a:cs typeface="Arial MT"/>
              </a:rPr>
              <a:t> </a:t>
            </a:r>
            <a:r>
              <a:rPr sz="1600" dirty="0">
                <a:latin typeface="Arial MT"/>
                <a:cs typeface="Arial MT"/>
              </a:rPr>
              <a:t>nm,</a:t>
            </a:r>
            <a:r>
              <a:rPr sz="1600" spc="-5" dirty="0">
                <a:latin typeface="Arial MT"/>
                <a:cs typeface="Arial MT"/>
              </a:rPr>
              <a:t> </a:t>
            </a:r>
            <a:r>
              <a:rPr sz="1600" dirty="0">
                <a:latin typeface="Arial MT"/>
                <a:cs typeface="Arial MT"/>
              </a:rPr>
              <a:t>c/a</a:t>
            </a:r>
            <a:r>
              <a:rPr sz="1600" spc="-15" dirty="0">
                <a:latin typeface="Arial MT"/>
                <a:cs typeface="Arial MT"/>
              </a:rPr>
              <a:t> </a:t>
            </a:r>
            <a:r>
              <a:rPr sz="1600" dirty="0">
                <a:latin typeface="Arial MT"/>
                <a:cs typeface="Arial MT"/>
              </a:rPr>
              <a:t>=</a:t>
            </a:r>
            <a:r>
              <a:rPr sz="1600" spc="-10" dirty="0">
                <a:latin typeface="Arial MT"/>
                <a:cs typeface="Arial MT"/>
              </a:rPr>
              <a:t> 1.85).</a:t>
            </a:r>
            <a:endParaRPr sz="1600">
              <a:latin typeface="Arial MT"/>
              <a:cs typeface="Arial MT"/>
            </a:endParaRPr>
          </a:p>
        </p:txBody>
      </p:sp>
      <p:pic>
        <p:nvPicPr>
          <p:cNvPr id="7" name="object 7"/>
          <p:cNvPicPr/>
          <p:nvPr/>
        </p:nvPicPr>
        <p:blipFill>
          <a:blip r:embed="rId3" cstate="print"/>
          <a:stretch>
            <a:fillRect/>
          </a:stretch>
        </p:blipFill>
        <p:spPr>
          <a:xfrm>
            <a:off x="6223238" y="1671460"/>
            <a:ext cx="1833725" cy="1985314"/>
          </a:xfrm>
          <a:prstGeom prst="rect">
            <a:avLst/>
          </a:prstGeom>
        </p:spPr>
      </p:pic>
      <p:pic>
        <p:nvPicPr>
          <p:cNvPr id="8" name="object 8"/>
          <p:cNvPicPr/>
          <p:nvPr/>
        </p:nvPicPr>
        <p:blipFill>
          <a:blip r:embed="rId4" cstate="print"/>
          <a:stretch>
            <a:fillRect/>
          </a:stretch>
        </p:blipFill>
        <p:spPr>
          <a:xfrm>
            <a:off x="6354437" y="3714043"/>
            <a:ext cx="1619079" cy="1834156"/>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678237" y="1449387"/>
            <a:ext cx="1703387" cy="576261"/>
          </a:xfrm>
          <a:prstGeom prst="rect">
            <a:avLst/>
          </a:prstGeom>
        </p:spPr>
      </p:pic>
      <p:pic>
        <p:nvPicPr>
          <p:cNvPr id="3" name="object 3"/>
          <p:cNvPicPr/>
          <p:nvPr/>
        </p:nvPicPr>
        <p:blipFill>
          <a:blip r:embed="rId3" cstate="print"/>
          <a:stretch>
            <a:fillRect/>
          </a:stretch>
        </p:blipFill>
        <p:spPr>
          <a:xfrm>
            <a:off x="185738" y="6334125"/>
            <a:ext cx="346075" cy="347663"/>
          </a:xfrm>
          <a:prstGeom prst="rect">
            <a:avLst/>
          </a:prstGeom>
        </p:spPr>
      </p:pic>
      <p:pic>
        <p:nvPicPr>
          <p:cNvPr id="4" name="object 4"/>
          <p:cNvPicPr/>
          <p:nvPr/>
        </p:nvPicPr>
        <p:blipFill>
          <a:blip r:embed="rId4" cstate="print"/>
          <a:stretch>
            <a:fillRect/>
          </a:stretch>
        </p:blipFill>
        <p:spPr>
          <a:xfrm>
            <a:off x="2715895" y="6315075"/>
            <a:ext cx="336550" cy="393700"/>
          </a:xfrm>
          <a:prstGeom prst="rect">
            <a:avLst/>
          </a:prstGeom>
        </p:spPr>
      </p:pic>
      <p:pic>
        <p:nvPicPr>
          <p:cNvPr id="5" name="object 5"/>
          <p:cNvPicPr/>
          <p:nvPr/>
        </p:nvPicPr>
        <p:blipFill>
          <a:blip r:embed="rId5" cstate="print"/>
          <a:stretch>
            <a:fillRect/>
          </a:stretch>
        </p:blipFill>
        <p:spPr>
          <a:xfrm>
            <a:off x="3993832" y="6351587"/>
            <a:ext cx="347661" cy="346074"/>
          </a:xfrm>
          <a:prstGeom prst="rect">
            <a:avLst/>
          </a:prstGeom>
        </p:spPr>
      </p:pic>
      <p:sp>
        <p:nvSpPr>
          <p:cNvPr id="6" name="object 6"/>
          <p:cNvSpPr txBox="1"/>
          <p:nvPr/>
        </p:nvSpPr>
        <p:spPr>
          <a:xfrm>
            <a:off x="610552" y="6387591"/>
            <a:ext cx="1892300" cy="223520"/>
          </a:xfrm>
          <a:prstGeom prst="rect">
            <a:avLst/>
          </a:prstGeom>
        </p:spPr>
        <p:txBody>
          <a:bodyPr vert="horz" wrap="square" lIns="0" tIns="12700" rIns="0" bIns="0" rtlCol="0">
            <a:spAutoFit/>
          </a:bodyPr>
          <a:lstStyle/>
          <a:p>
            <a:pPr marL="12700">
              <a:lnSpc>
                <a:spcPct val="100000"/>
              </a:lnSpc>
              <a:spcBef>
                <a:spcPts val="100"/>
              </a:spcBef>
            </a:pPr>
            <a:r>
              <a:rPr sz="1300" spc="-10" dirty="0">
                <a:solidFill>
                  <a:srgbClr val="FFFFFF"/>
                </a:solidFill>
                <a:latin typeface="Tahoma"/>
                <a:cs typeface="Tahoma"/>
              </a:rPr>
              <a:t>schoolchemicalenergyutm</a:t>
            </a:r>
            <a:endParaRPr sz="1300">
              <a:latin typeface="Tahoma"/>
              <a:cs typeface="Tahoma"/>
            </a:endParaRPr>
          </a:p>
        </p:txBody>
      </p:sp>
      <p:sp>
        <p:nvSpPr>
          <p:cNvPr id="7" name="object 7"/>
          <p:cNvSpPr txBox="1"/>
          <p:nvPr/>
        </p:nvSpPr>
        <p:spPr>
          <a:xfrm>
            <a:off x="3111817" y="6387591"/>
            <a:ext cx="700405" cy="223520"/>
          </a:xfrm>
          <a:prstGeom prst="rect">
            <a:avLst/>
          </a:prstGeom>
        </p:spPr>
        <p:txBody>
          <a:bodyPr vert="horz" wrap="square" lIns="0" tIns="12700" rIns="0" bIns="0" rtlCol="0">
            <a:spAutoFit/>
          </a:bodyPr>
          <a:lstStyle/>
          <a:p>
            <a:pPr marL="12700">
              <a:lnSpc>
                <a:spcPct val="100000"/>
              </a:lnSpc>
              <a:spcBef>
                <a:spcPts val="100"/>
              </a:spcBef>
            </a:pPr>
            <a:r>
              <a:rPr sz="1300" dirty="0">
                <a:solidFill>
                  <a:srgbClr val="FFFFFF"/>
                </a:solidFill>
                <a:latin typeface="Tahoma"/>
                <a:cs typeface="Tahoma"/>
              </a:rPr>
              <a:t>ut</a:t>
            </a:r>
            <a:r>
              <a:rPr sz="1300" spc="-5" dirty="0">
                <a:solidFill>
                  <a:srgbClr val="FFFFFF"/>
                </a:solidFill>
                <a:latin typeface="Tahoma"/>
                <a:cs typeface="Tahoma"/>
              </a:rPr>
              <a:t>m</a:t>
            </a:r>
            <a:r>
              <a:rPr sz="1300" spc="-10" dirty="0">
                <a:solidFill>
                  <a:srgbClr val="FFFFFF"/>
                </a:solidFill>
                <a:latin typeface="Tahoma"/>
                <a:cs typeface="Tahoma"/>
              </a:rPr>
              <a:t>_</a:t>
            </a:r>
            <a:r>
              <a:rPr sz="1300" spc="-15" dirty="0">
                <a:solidFill>
                  <a:srgbClr val="FFFFFF"/>
                </a:solidFill>
                <a:latin typeface="Tahoma"/>
                <a:cs typeface="Tahoma"/>
              </a:rPr>
              <a:t>f</a:t>
            </a:r>
            <a:r>
              <a:rPr sz="1300" dirty="0">
                <a:solidFill>
                  <a:srgbClr val="FFFFFF"/>
                </a:solidFill>
                <a:latin typeface="Tahoma"/>
                <a:cs typeface="Tahoma"/>
              </a:rPr>
              <a:t>c</a:t>
            </a:r>
            <a:r>
              <a:rPr sz="1300" spc="-10" dirty="0">
                <a:solidFill>
                  <a:srgbClr val="FFFFFF"/>
                </a:solidFill>
                <a:latin typeface="Tahoma"/>
                <a:cs typeface="Tahoma"/>
              </a:rPr>
              <a:t>e</a:t>
            </a:r>
            <a:r>
              <a:rPr sz="1300" dirty="0">
                <a:solidFill>
                  <a:srgbClr val="FFFFFF"/>
                </a:solidFill>
                <a:latin typeface="Tahoma"/>
                <a:cs typeface="Tahoma"/>
              </a:rPr>
              <a:t>e</a:t>
            </a:r>
            <a:endParaRPr sz="1300">
              <a:latin typeface="Tahoma"/>
              <a:cs typeface="Tahoma"/>
            </a:endParaRPr>
          </a:p>
        </p:txBody>
      </p:sp>
      <p:sp>
        <p:nvSpPr>
          <p:cNvPr id="8" name="object 8"/>
          <p:cNvSpPr txBox="1"/>
          <p:nvPr/>
        </p:nvSpPr>
        <p:spPr>
          <a:xfrm>
            <a:off x="4420234" y="6415023"/>
            <a:ext cx="610235" cy="223520"/>
          </a:xfrm>
          <a:prstGeom prst="rect">
            <a:avLst/>
          </a:prstGeom>
        </p:spPr>
        <p:txBody>
          <a:bodyPr vert="horz" wrap="square" lIns="0" tIns="12700" rIns="0" bIns="0" rtlCol="0">
            <a:spAutoFit/>
          </a:bodyPr>
          <a:lstStyle/>
          <a:p>
            <a:pPr marL="12700">
              <a:lnSpc>
                <a:spcPct val="100000"/>
              </a:lnSpc>
              <a:spcBef>
                <a:spcPts val="100"/>
              </a:spcBef>
            </a:pPr>
            <a:r>
              <a:rPr sz="1300" spc="-10" dirty="0">
                <a:solidFill>
                  <a:srgbClr val="FFFFFF"/>
                </a:solidFill>
                <a:latin typeface="Tahoma"/>
                <a:cs typeface="Tahoma"/>
              </a:rPr>
              <a:t>skt_utm</a:t>
            </a:r>
            <a:endParaRPr sz="1300">
              <a:latin typeface="Tahoma"/>
              <a:cs typeface="Tahoma"/>
            </a:endParaRPr>
          </a:p>
        </p:txBody>
      </p:sp>
      <p:sp>
        <p:nvSpPr>
          <p:cNvPr id="9" name="object 9"/>
          <p:cNvSpPr txBox="1"/>
          <p:nvPr/>
        </p:nvSpPr>
        <p:spPr>
          <a:xfrm>
            <a:off x="6301740" y="6177741"/>
            <a:ext cx="2470785" cy="447040"/>
          </a:xfrm>
          <a:prstGeom prst="rect">
            <a:avLst/>
          </a:prstGeom>
        </p:spPr>
        <p:txBody>
          <a:bodyPr vert="horz" wrap="square" lIns="0" tIns="42545" rIns="0" bIns="0" rtlCol="0">
            <a:spAutoFit/>
          </a:bodyPr>
          <a:lstStyle/>
          <a:p>
            <a:pPr marR="12065" algn="r">
              <a:lnSpc>
                <a:spcPct val="100000"/>
              </a:lnSpc>
              <a:spcBef>
                <a:spcPts val="335"/>
              </a:spcBef>
            </a:pPr>
            <a:r>
              <a:rPr sz="1300" spc="-15" dirty="0">
                <a:solidFill>
                  <a:srgbClr val="FFFFFF"/>
                </a:solidFill>
                <a:latin typeface="Tahoma"/>
                <a:cs typeface="Tahoma"/>
                <a:hlinkClick r:id="rId6"/>
              </a:rPr>
              <a:t>www.utm.my</a:t>
            </a:r>
            <a:endParaRPr sz="1300">
              <a:latin typeface="Tahoma"/>
              <a:cs typeface="Tahoma"/>
            </a:endParaRPr>
          </a:p>
          <a:p>
            <a:pPr marR="5080" algn="r">
              <a:lnSpc>
                <a:spcPct val="100000"/>
              </a:lnSpc>
              <a:spcBef>
                <a:spcPts val="200"/>
              </a:spcBef>
            </a:pPr>
            <a:r>
              <a:rPr sz="1100" spc="-5" dirty="0">
                <a:solidFill>
                  <a:srgbClr val="FFFFFF"/>
                </a:solidFill>
                <a:latin typeface="Tahoma"/>
                <a:cs typeface="Tahoma"/>
              </a:rPr>
              <a:t>Innovative</a:t>
            </a:r>
            <a:r>
              <a:rPr sz="1100" spc="350" dirty="0">
                <a:solidFill>
                  <a:srgbClr val="FFFFFF"/>
                </a:solidFill>
                <a:latin typeface="Tahoma"/>
                <a:cs typeface="Tahoma"/>
              </a:rPr>
              <a:t> </a:t>
            </a:r>
            <a:r>
              <a:rPr sz="1100" dirty="0">
                <a:solidFill>
                  <a:srgbClr val="FFFFFF"/>
                </a:solidFill>
                <a:latin typeface="Tahoma"/>
                <a:cs typeface="Tahoma"/>
              </a:rPr>
              <a:t>·</a:t>
            </a:r>
            <a:r>
              <a:rPr sz="1100" spc="345" dirty="0">
                <a:solidFill>
                  <a:srgbClr val="FFFFFF"/>
                </a:solidFill>
                <a:latin typeface="Tahoma"/>
                <a:cs typeface="Tahoma"/>
              </a:rPr>
              <a:t> </a:t>
            </a:r>
            <a:r>
              <a:rPr sz="1100" dirty="0">
                <a:solidFill>
                  <a:srgbClr val="FFFFFF"/>
                </a:solidFill>
                <a:latin typeface="Tahoma"/>
                <a:cs typeface="Tahoma"/>
              </a:rPr>
              <a:t>Entrepreneurial</a:t>
            </a:r>
            <a:r>
              <a:rPr sz="1100" spc="350" dirty="0">
                <a:solidFill>
                  <a:srgbClr val="FFFFFF"/>
                </a:solidFill>
                <a:latin typeface="Tahoma"/>
                <a:cs typeface="Tahoma"/>
              </a:rPr>
              <a:t> </a:t>
            </a:r>
            <a:r>
              <a:rPr sz="1100" dirty="0">
                <a:solidFill>
                  <a:srgbClr val="FFFFFF"/>
                </a:solidFill>
                <a:latin typeface="Tahoma"/>
                <a:cs typeface="Tahoma"/>
              </a:rPr>
              <a:t>·</a:t>
            </a:r>
            <a:r>
              <a:rPr sz="1100" spc="345" dirty="0">
                <a:solidFill>
                  <a:srgbClr val="FFFFFF"/>
                </a:solidFill>
                <a:latin typeface="Tahoma"/>
                <a:cs typeface="Tahoma"/>
              </a:rPr>
              <a:t> </a:t>
            </a:r>
            <a:r>
              <a:rPr sz="1100" dirty="0">
                <a:solidFill>
                  <a:srgbClr val="FFFFFF"/>
                </a:solidFill>
                <a:latin typeface="Tahoma"/>
                <a:cs typeface="Tahoma"/>
              </a:rPr>
              <a:t>Global</a:t>
            </a:r>
            <a:endParaRPr sz="1100">
              <a:latin typeface="Tahoma"/>
              <a:cs typeface="Tahoma"/>
            </a:endParaRPr>
          </a:p>
        </p:txBody>
      </p:sp>
      <p:sp>
        <p:nvSpPr>
          <p:cNvPr id="10" name="object 10"/>
          <p:cNvSpPr txBox="1"/>
          <p:nvPr/>
        </p:nvSpPr>
        <p:spPr>
          <a:xfrm>
            <a:off x="2684461" y="3793744"/>
            <a:ext cx="3775710" cy="223520"/>
          </a:xfrm>
          <a:prstGeom prst="rect">
            <a:avLst/>
          </a:prstGeom>
        </p:spPr>
        <p:txBody>
          <a:bodyPr vert="horz" wrap="square" lIns="0" tIns="12700" rIns="0" bIns="0" rtlCol="0">
            <a:spAutoFit/>
          </a:bodyPr>
          <a:lstStyle/>
          <a:p>
            <a:pPr marL="12700">
              <a:lnSpc>
                <a:spcPct val="100000"/>
              </a:lnSpc>
              <a:spcBef>
                <a:spcPts val="100"/>
              </a:spcBef>
            </a:pPr>
            <a:r>
              <a:rPr sz="1300" b="1" spc="-10" dirty="0">
                <a:solidFill>
                  <a:srgbClr val="FFFFFF"/>
                </a:solidFill>
                <a:latin typeface="Tahoma"/>
                <a:cs typeface="Tahoma"/>
                <a:hlinkClick r:id="rId7"/>
              </a:rPr>
              <a:t>http://engineering.utm.my/chemicalenergy/</a:t>
            </a:r>
            <a:endParaRPr sz="1300">
              <a:latin typeface="Tahoma"/>
              <a:cs typeface="Tahom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03430" y="1429003"/>
            <a:ext cx="7166609" cy="3723640"/>
          </a:xfrm>
          <a:prstGeom prst="rect">
            <a:avLst/>
          </a:prstGeom>
        </p:spPr>
        <p:txBody>
          <a:bodyPr vert="horz" wrap="square" lIns="0" tIns="12700" rIns="0" bIns="0" rtlCol="0">
            <a:spAutoFit/>
          </a:bodyPr>
          <a:lstStyle/>
          <a:p>
            <a:pPr marL="40005">
              <a:lnSpc>
                <a:spcPct val="100000"/>
              </a:lnSpc>
              <a:spcBef>
                <a:spcPts val="100"/>
              </a:spcBef>
            </a:pPr>
            <a:r>
              <a:rPr sz="1800" b="1" dirty="0">
                <a:solidFill>
                  <a:srgbClr val="C00000"/>
                </a:solidFill>
                <a:latin typeface="Arial"/>
                <a:cs typeface="Arial"/>
              </a:rPr>
              <a:t>I</a:t>
            </a:r>
            <a:r>
              <a:rPr sz="1800" b="1" spc="490" dirty="0">
                <a:solidFill>
                  <a:srgbClr val="C00000"/>
                </a:solidFill>
                <a:latin typeface="Arial"/>
                <a:cs typeface="Arial"/>
              </a:rPr>
              <a:t> </a:t>
            </a:r>
            <a:r>
              <a:rPr sz="1800" b="1" dirty="0">
                <a:latin typeface="Arial"/>
                <a:cs typeface="Arial"/>
              </a:rPr>
              <a:t>3.1</a:t>
            </a:r>
            <a:r>
              <a:rPr sz="1800" b="1" spc="490" dirty="0">
                <a:latin typeface="Arial"/>
                <a:cs typeface="Arial"/>
              </a:rPr>
              <a:t> </a:t>
            </a:r>
            <a:r>
              <a:rPr sz="1800" b="1" spc="-10" dirty="0">
                <a:latin typeface="Arial"/>
                <a:cs typeface="Arial"/>
              </a:rPr>
              <a:t>INTRODUCTION</a:t>
            </a:r>
            <a:endParaRPr sz="1800">
              <a:latin typeface="Arial"/>
              <a:cs typeface="Arial"/>
            </a:endParaRPr>
          </a:p>
          <a:p>
            <a:pPr marL="297815" marR="5080" indent="-285750">
              <a:lnSpc>
                <a:spcPct val="100000"/>
              </a:lnSpc>
              <a:spcBef>
                <a:spcPts val="2020"/>
              </a:spcBef>
              <a:buClr>
                <a:srgbClr val="C00000"/>
              </a:buClr>
              <a:buFont typeface="Wingdings"/>
              <a:buChar char=""/>
              <a:tabLst>
                <a:tab pos="297815" algn="l"/>
              </a:tabLst>
            </a:pPr>
            <a:r>
              <a:rPr sz="1600" dirty="0">
                <a:latin typeface="Arial MT"/>
                <a:cs typeface="Arial MT"/>
              </a:rPr>
              <a:t>Solids</a:t>
            </a:r>
            <a:r>
              <a:rPr sz="1600" spc="-25" dirty="0">
                <a:latin typeface="Arial MT"/>
                <a:cs typeface="Arial MT"/>
              </a:rPr>
              <a:t> </a:t>
            </a:r>
            <a:r>
              <a:rPr sz="1600" dirty="0">
                <a:latin typeface="Arial MT"/>
                <a:cs typeface="Arial MT"/>
              </a:rPr>
              <a:t>materials</a:t>
            </a:r>
            <a:r>
              <a:rPr sz="1600" spc="-20" dirty="0">
                <a:latin typeface="Arial MT"/>
                <a:cs typeface="Arial MT"/>
              </a:rPr>
              <a:t> </a:t>
            </a:r>
            <a:r>
              <a:rPr sz="1600" dirty="0">
                <a:latin typeface="Arial MT"/>
                <a:cs typeface="Arial MT"/>
              </a:rPr>
              <a:t>may</a:t>
            </a:r>
            <a:r>
              <a:rPr sz="1600" spc="-25" dirty="0">
                <a:latin typeface="Arial MT"/>
                <a:cs typeface="Arial MT"/>
              </a:rPr>
              <a:t> </a:t>
            </a:r>
            <a:r>
              <a:rPr sz="1600" dirty="0">
                <a:latin typeface="Arial MT"/>
                <a:cs typeface="Arial MT"/>
              </a:rPr>
              <a:t>be</a:t>
            </a:r>
            <a:r>
              <a:rPr sz="1600" spc="-25" dirty="0">
                <a:latin typeface="Arial MT"/>
                <a:cs typeface="Arial MT"/>
              </a:rPr>
              <a:t> </a:t>
            </a:r>
            <a:r>
              <a:rPr sz="1600" dirty="0">
                <a:latin typeface="Arial MT"/>
                <a:cs typeface="Arial MT"/>
              </a:rPr>
              <a:t>classified</a:t>
            </a:r>
            <a:r>
              <a:rPr sz="1600" spc="-30" dirty="0">
                <a:latin typeface="Arial MT"/>
                <a:cs typeface="Arial MT"/>
              </a:rPr>
              <a:t> </a:t>
            </a:r>
            <a:r>
              <a:rPr sz="1600" dirty="0">
                <a:latin typeface="Arial MT"/>
                <a:cs typeface="Arial MT"/>
              </a:rPr>
              <a:t>according</a:t>
            </a:r>
            <a:r>
              <a:rPr sz="1600" spc="-25" dirty="0">
                <a:latin typeface="Arial MT"/>
                <a:cs typeface="Arial MT"/>
              </a:rPr>
              <a:t> </a:t>
            </a:r>
            <a:r>
              <a:rPr sz="1600" dirty="0">
                <a:latin typeface="Arial MT"/>
                <a:cs typeface="Arial MT"/>
              </a:rPr>
              <a:t>to</a:t>
            </a:r>
            <a:r>
              <a:rPr sz="1600" spc="-30"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regularity</a:t>
            </a:r>
            <a:r>
              <a:rPr sz="1600" spc="-25"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which</a:t>
            </a:r>
            <a:r>
              <a:rPr sz="1600" spc="-30" dirty="0">
                <a:latin typeface="Arial MT"/>
                <a:cs typeface="Arial MT"/>
              </a:rPr>
              <a:t> </a:t>
            </a:r>
            <a:r>
              <a:rPr sz="1600" spc="-10" dirty="0">
                <a:latin typeface="Arial MT"/>
                <a:cs typeface="Arial MT"/>
              </a:rPr>
              <a:t>atoms </a:t>
            </a:r>
            <a:r>
              <a:rPr sz="1600" dirty="0">
                <a:latin typeface="Arial MT"/>
                <a:cs typeface="Arial MT"/>
              </a:rPr>
              <a:t>or</a:t>
            </a:r>
            <a:r>
              <a:rPr sz="1600" spc="-5" dirty="0">
                <a:latin typeface="Arial MT"/>
                <a:cs typeface="Arial MT"/>
              </a:rPr>
              <a:t> </a:t>
            </a:r>
            <a:r>
              <a:rPr sz="1600" dirty="0">
                <a:latin typeface="Arial MT"/>
                <a:cs typeface="Arial MT"/>
              </a:rPr>
              <a:t>ions</a:t>
            </a:r>
            <a:r>
              <a:rPr sz="1600" spc="-5" dirty="0">
                <a:latin typeface="Arial MT"/>
                <a:cs typeface="Arial MT"/>
              </a:rPr>
              <a:t> </a:t>
            </a:r>
            <a:r>
              <a:rPr sz="1600" dirty="0">
                <a:latin typeface="Arial MT"/>
                <a:cs typeface="Arial MT"/>
              </a:rPr>
              <a:t>are</a:t>
            </a:r>
            <a:r>
              <a:rPr sz="1600" spc="-15" dirty="0">
                <a:latin typeface="Arial MT"/>
                <a:cs typeface="Arial MT"/>
              </a:rPr>
              <a:t> </a:t>
            </a:r>
            <a:r>
              <a:rPr sz="1600" spc="-10" dirty="0">
                <a:latin typeface="Arial MT"/>
                <a:cs typeface="Arial MT"/>
              </a:rPr>
              <a:t>arrange.</a:t>
            </a:r>
            <a:endParaRPr sz="1600">
              <a:latin typeface="Arial MT"/>
              <a:cs typeface="Arial MT"/>
            </a:endParaRPr>
          </a:p>
          <a:p>
            <a:pPr>
              <a:lnSpc>
                <a:spcPct val="100000"/>
              </a:lnSpc>
              <a:spcBef>
                <a:spcPts val="35"/>
              </a:spcBef>
              <a:buClr>
                <a:srgbClr val="C00000"/>
              </a:buClr>
              <a:buFont typeface="Wingdings"/>
              <a:buChar char=""/>
            </a:pPr>
            <a:endParaRPr sz="1600">
              <a:latin typeface="Arial MT"/>
              <a:cs typeface="Arial MT"/>
            </a:endParaRPr>
          </a:p>
          <a:p>
            <a:pPr marL="297815" indent="-285115">
              <a:lnSpc>
                <a:spcPct val="100000"/>
              </a:lnSpc>
              <a:buClr>
                <a:srgbClr val="C00000"/>
              </a:buClr>
              <a:buFont typeface="Wingdings"/>
              <a:buChar char=""/>
              <a:tabLst>
                <a:tab pos="297815" algn="l"/>
              </a:tabLst>
            </a:pPr>
            <a:r>
              <a:rPr sz="1600" dirty="0">
                <a:latin typeface="Arial MT"/>
                <a:cs typeface="Arial MT"/>
              </a:rPr>
              <a:t>Solid</a:t>
            </a:r>
            <a:r>
              <a:rPr sz="1600" spc="-25" dirty="0">
                <a:latin typeface="Arial MT"/>
                <a:cs typeface="Arial MT"/>
              </a:rPr>
              <a:t> </a:t>
            </a:r>
            <a:r>
              <a:rPr sz="1600" dirty="0">
                <a:latin typeface="Arial MT"/>
                <a:cs typeface="Arial MT"/>
              </a:rPr>
              <a:t>can</a:t>
            </a:r>
            <a:r>
              <a:rPr sz="1600" spc="-20" dirty="0">
                <a:latin typeface="Arial MT"/>
                <a:cs typeface="Arial MT"/>
              </a:rPr>
              <a:t> </a:t>
            </a:r>
            <a:r>
              <a:rPr sz="1600" dirty="0">
                <a:latin typeface="Arial MT"/>
                <a:cs typeface="Arial MT"/>
              </a:rPr>
              <a:t>be</a:t>
            </a:r>
            <a:r>
              <a:rPr sz="1600" spc="-20" dirty="0">
                <a:latin typeface="Arial MT"/>
                <a:cs typeface="Arial MT"/>
              </a:rPr>
              <a:t> </a:t>
            </a:r>
            <a:r>
              <a:rPr sz="1600" dirty="0">
                <a:latin typeface="Arial MT"/>
                <a:cs typeface="Arial MT"/>
              </a:rPr>
              <a:t>classified</a:t>
            </a:r>
            <a:r>
              <a:rPr sz="1600" spc="-20" dirty="0">
                <a:latin typeface="Arial MT"/>
                <a:cs typeface="Arial MT"/>
              </a:rPr>
              <a:t> </a:t>
            </a:r>
            <a:r>
              <a:rPr sz="1600" dirty="0">
                <a:latin typeface="Arial MT"/>
                <a:cs typeface="Arial MT"/>
              </a:rPr>
              <a:t>to</a:t>
            </a:r>
            <a:r>
              <a:rPr sz="1600" spc="-20" dirty="0">
                <a:latin typeface="Arial MT"/>
                <a:cs typeface="Arial MT"/>
              </a:rPr>
              <a:t> </a:t>
            </a:r>
            <a:r>
              <a:rPr sz="1600" dirty="0">
                <a:latin typeface="Arial MT"/>
                <a:cs typeface="Arial MT"/>
              </a:rPr>
              <a:t>3</a:t>
            </a:r>
            <a:r>
              <a:rPr sz="1600" spc="-20" dirty="0">
                <a:latin typeface="Arial MT"/>
                <a:cs typeface="Arial MT"/>
              </a:rPr>
              <a:t> </a:t>
            </a:r>
            <a:r>
              <a:rPr sz="1600" dirty="0">
                <a:latin typeface="Arial MT"/>
                <a:cs typeface="Arial MT"/>
              </a:rPr>
              <a:t>categories</a:t>
            </a:r>
            <a:r>
              <a:rPr sz="1600" spc="-15" dirty="0">
                <a:latin typeface="Arial MT"/>
                <a:cs typeface="Arial MT"/>
              </a:rPr>
              <a:t> </a:t>
            </a:r>
            <a:r>
              <a:rPr sz="1600" dirty="0">
                <a:latin typeface="Arial MT"/>
                <a:cs typeface="Arial MT"/>
              </a:rPr>
              <a:t>according</a:t>
            </a:r>
            <a:r>
              <a:rPr sz="1600" spc="-20" dirty="0">
                <a:latin typeface="Arial MT"/>
                <a:cs typeface="Arial MT"/>
              </a:rPr>
              <a:t> </a:t>
            </a:r>
            <a:r>
              <a:rPr sz="1600" dirty="0">
                <a:latin typeface="Arial MT"/>
                <a:cs typeface="Arial MT"/>
              </a:rPr>
              <a:t>to</a:t>
            </a:r>
            <a:r>
              <a:rPr sz="1600" spc="-25" dirty="0">
                <a:latin typeface="Arial MT"/>
                <a:cs typeface="Arial MT"/>
              </a:rPr>
              <a:t> </a:t>
            </a:r>
            <a:r>
              <a:rPr sz="1600" dirty="0">
                <a:latin typeface="Arial MT"/>
                <a:cs typeface="Arial MT"/>
              </a:rPr>
              <a:t>its</a:t>
            </a:r>
            <a:r>
              <a:rPr sz="1600" spc="-15" dirty="0">
                <a:latin typeface="Arial MT"/>
                <a:cs typeface="Arial MT"/>
              </a:rPr>
              <a:t> </a:t>
            </a:r>
            <a:r>
              <a:rPr sz="1600" dirty="0">
                <a:latin typeface="Arial MT"/>
                <a:cs typeface="Arial MT"/>
              </a:rPr>
              <a:t>atom</a:t>
            </a:r>
            <a:r>
              <a:rPr sz="1600" spc="-10" dirty="0">
                <a:latin typeface="Arial MT"/>
                <a:cs typeface="Arial MT"/>
              </a:rPr>
              <a:t> arrangement.</a:t>
            </a:r>
            <a:endParaRPr sz="1600">
              <a:latin typeface="Arial MT"/>
              <a:cs typeface="Arial MT"/>
            </a:endParaRPr>
          </a:p>
          <a:p>
            <a:pPr>
              <a:lnSpc>
                <a:spcPct val="100000"/>
              </a:lnSpc>
              <a:spcBef>
                <a:spcPts val="125"/>
              </a:spcBef>
              <a:buClr>
                <a:srgbClr val="C00000"/>
              </a:buClr>
              <a:buFont typeface="Wingdings"/>
              <a:buChar char=""/>
            </a:pPr>
            <a:endParaRPr sz="1600">
              <a:latin typeface="Arial MT"/>
              <a:cs typeface="Arial MT"/>
            </a:endParaRPr>
          </a:p>
          <a:p>
            <a:pPr marL="297815" marR="340360" indent="-285750">
              <a:lnSpc>
                <a:spcPct val="100000"/>
              </a:lnSpc>
              <a:spcBef>
                <a:spcPts val="5"/>
              </a:spcBef>
              <a:buClr>
                <a:srgbClr val="C00000"/>
              </a:buClr>
              <a:buFont typeface="Wingdings"/>
              <a:buChar char=""/>
              <a:tabLst>
                <a:tab pos="297815" algn="l"/>
              </a:tabLst>
            </a:pPr>
            <a:r>
              <a:rPr sz="1600" b="1" dirty="0">
                <a:latin typeface="Arial"/>
                <a:cs typeface="Arial"/>
              </a:rPr>
              <a:t>Crystalline</a:t>
            </a:r>
            <a:r>
              <a:rPr sz="1600" b="1" spc="-15" dirty="0">
                <a:latin typeface="Arial"/>
                <a:cs typeface="Arial"/>
              </a:rPr>
              <a:t> </a:t>
            </a:r>
            <a:r>
              <a:rPr sz="1600" b="1" spc="-10" dirty="0">
                <a:latin typeface="Arial"/>
                <a:cs typeface="Arial"/>
              </a:rPr>
              <a:t>solid:</a:t>
            </a:r>
            <a:r>
              <a:rPr sz="1600" b="1" spc="-100" dirty="0">
                <a:latin typeface="Arial"/>
                <a:cs typeface="Arial"/>
              </a:rPr>
              <a:t> </a:t>
            </a:r>
            <a:r>
              <a:rPr sz="1600" dirty="0">
                <a:latin typeface="Arial MT"/>
                <a:cs typeface="Arial MT"/>
              </a:rPr>
              <a:t>Atoms</a:t>
            </a:r>
            <a:r>
              <a:rPr sz="1600" spc="-10" dirty="0">
                <a:latin typeface="Arial MT"/>
                <a:cs typeface="Arial MT"/>
              </a:rPr>
              <a:t> </a:t>
            </a:r>
            <a:r>
              <a:rPr sz="1600" dirty="0">
                <a:latin typeface="Arial MT"/>
                <a:cs typeface="Arial MT"/>
              </a:rPr>
              <a:t>or</a:t>
            </a:r>
            <a:r>
              <a:rPr sz="1600" spc="-5" dirty="0">
                <a:latin typeface="Arial MT"/>
                <a:cs typeface="Arial MT"/>
              </a:rPr>
              <a:t> </a:t>
            </a:r>
            <a:r>
              <a:rPr sz="1600" dirty="0">
                <a:latin typeface="Arial MT"/>
                <a:cs typeface="Arial MT"/>
              </a:rPr>
              <a:t>molecules</a:t>
            </a:r>
            <a:r>
              <a:rPr sz="1600" spc="-10" dirty="0">
                <a:latin typeface="Arial MT"/>
                <a:cs typeface="Arial MT"/>
              </a:rPr>
              <a:t> </a:t>
            </a:r>
            <a:r>
              <a:rPr sz="1600" dirty="0">
                <a:latin typeface="Arial MT"/>
                <a:cs typeface="Arial MT"/>
              </a:rPr>
              <a:t>are</a:t>
            </a:r>
            <a:r>
              <a:rPr sz="1600" spc="-15" dirty="0">
                <a:latin typeface="Arial MT"/>
                <a:cs typeface="Arial MT"/>
              </a:rPr>
              <a:t> </a:t>
            </a:r>
            <a:r>
              <a:rPr sz="1600" dirty="0">
                <a:latin typeface="Arial MT"/>
                <a:cs typeface="Arial MT"/>
              </a:rPr>
              <a:t>spatially</a:t>
            </a:r>
            <a:r>
              <a:rPr sz="1600" spc="-5" dirty="0">
                <a:latin typeface="Arial MT"/>
                <a:cs typeface="Arial MT"/>
              </a:rPr>
              <a:t> </a:t>
            </a:r>
            <a:r>
              <a:rPr sz="1600" spc="-10" dirty="0">
                <a:latin typeface="Arial MT"/>
                <a:cs typeface="Arial MT"/>
              </a:rPr>
              <a:t>arranged.</a:t>
            </a:r>
            <a:r>
              <a:rPr sz="1600" spc="-95" dirty="0">
                <a:latin typeface="Arial MT"/>
                <a:cs typeface="Arial MT"/>
              </a:rPr>
              <a:t> </a:t>
            </a:r>
            <a:r>
              <a:rPr sz="1600" dirty="0">
                <a:latin typeface="Arial MT"/>
                <a:cs typeface="Arial MT"/>
              </a:rPr>
              <a:t>All</a:t>
            </a:r>
            <a:r>
              <a:rPr sz="1600" spc="-15" dirty="0">
                <a:latin typeface="Arial MT"/>
                <a:cs typeface="Arial MT"/>
              </a:rPr>
              <a:t> </a:t>
            </a:r>
            <a:r>
              <a:rPr sz="1600" spc="-10" dirty="0">
                <a:latin typeface="Arial MT"/>
                <a:cs typeface="Arial MT"/>
              </a:rPr>
              <a:t>metals, </a:t>
            </a:r>
            <a:r>
              <a:rPr sz="1600" dirty="0">
                <a:latin typeface="Arial MT"/>
                <a:cs typeface="Arial MT"/>
              </a:rPr>
              <a:t>many</a:t>
            </a:r>
            <a:r>
              <a:rPr sz="1600" spc="-30" dirty="0">
                <a:latin typeface="Arial MT"/>
                <a:cs typeface="Arial MT"/>
              </a:rPr>
              <a:t> </a:t>
            </a:r>
            <a:r>
              <a:rPr sz="1600" dirty="0">
                <a:latin typeface="Arial MT"/>
                <a:cs typeface="Arial MT"/>
              </a:rPr>
              <a:t>ceramic</a:t>
            </a:r>
            <a:r>
              <a:rPr sz="1600" spc="-30" dirty="0">
                <a:latin typeface="Arial MT"/>
                <a:cs typeface="Arial MT"/>
              </a:rPr>
              <a:t> </a:t>
            </a:r>
            <a:r>
              <a:rPr sz="1600" dirty="0">
                <a:latin typeface="Arial MT"/>
                <a:cs typeface="Arial MT"/>
              </a:rPr>
              <a:t>and</a:t>
            </a:r>
            <a:r>
              <a:rPr sz="1600" spc="-35" dirty="0">
                <a:latin typeface="Arial MT"/>
                <a:cs typeface="Arial MT"/>
              </a:rPr>
              <a:t> </a:t>
            </a:r>
            <a:r>
              <a:rPr sz="1600" dirty="0">
                <a:latin typeface="Arial MT"/>
                <a:cs typeface="Arial MT"/>
              </a:rPr>
              <a:t>certain</a:t>
            </a:r>
            <a:r>
              <a:rPr sz="1600" spc="-35" dirty="0">
                <a:latin typeface="Arial MT"/>
                <a:cs typeface="Arial MT"/>
              </a:rPr>
              <a:t> </a:t>
            </a:r>
            <a:r>
              <a:rPr sz="1600" dirty="0">
                <a:latin typeface="Arial MT"/>
                <a:cs typeface="Arial MT"/>
              </a:rPr>
              <a:t>polymers</a:t>
            </a:r>
            <a:r>
              <a:rPr sz="1600" spc="-30" dirty="0">
                <a:latin typeface="Arial MT"/>
                <a:cs typeface="Arial MT"/>
              </a:rPr>
              <a:t> </a:t>
            </a:r>
            <a:r>
              <a:rPr sz="1600" dirty="0">
                <a:latin typeface="Arial MT"/>
                <a:cs typeface="Arial MT"/>
              </a:rPr>
              <a:t>form</a:t>
            </a:r>
            <a:r>
              <a:rPr sz="1600" spc="-20" dirty="0">
                <a:latin typeface="Arial MT"/>
                <a:cs typeface="Arial MT"/>
              </a:rPr>
              <a:t> </a:t>
            </a:r>
            <a:r>
              <a:rPr sz="1600" dirty="0">
                <a:latin typeface="Arial MT"/>
                <a:cs typeface="Arial MT"/>
              </a:rPr>
              <a:t>crystalline</a:t>
            </a:r>
            <a:r>
              <a:rPr sz="1600" spc="-35" dirty="0">
                <a:latin typeface="Arial MT"/>
                <a:cs typeface="Arial MT"/>
              </a:rPr>
              <a:t> </a:t>
            </a:r>
            <a:r>
              <a:rPr sz="1600" spc="-10" dirty="0">
                <a:latin typeface="Arial MT"/>
                <a:cs typeface="Arial MT"/>
              </a:rPr>
              <a:t>structure.</a:t>
            </a:r>
            <a:endParaRPr sz="1600">
              <a:latin typeface="Arial MT"/>
              <a:cs typeface="Arial MT"/>
            </a:endParaRPr>
          </a:p>
          <a:p>
            <a:pPr marL="297815" marR="223520" indent="-285750">
              <a:lnSpc>
                <a:spcPct val="103699"/>
              </a:lnSpc>
              <a:spcBef>
                <a:spcPts val="1800"/>
              </a:spcBef>
              <a:buClr>
                <a:srgbClr val="C00000"/>
              </a:buClr>
              <a:buFont typeface="Wingdings"/>
              <a:buChar char=""/>
              <a:tabLst>
                <a:tab pos="297815" algn="l"/>
              </a:tabLst>
            </a:pPr>
            <a:r>
              <a:rPr sz="1600" b="1" spc="-10" dirty="0">
                <a:latin typeface="Arial"/>
                <a:cs typeface="Arial"/>
              </a:rPr>
              <a:t>Non-</a:t>
            </a:r>
            <a:r>
              <a:rPr sz="1600" b="1" dirty="0">
                <a:latin typeface="Arial"/>
                <a:cs typeface="Arial"/>
              </a:rPr>
              <a:t>crystalline</a:t>
            </a:r>
            <a:r>
              <a:rPr sz="1600" b="1" spc="-30" dirty="0">
                <a:latin typeface="Arial"/>
                <a:cs typeface="Arial"/>
              </a:rPr>
              <a:t> </a:t>
            </a:r>
            <a:r>
              <a:rPr sz="1600" b="1" dirty="0">
                <a:latin typeface="Arial"/>
                <a:cs typeface="Arial"/>
              </a:rPr>
              <a:t>or</a:t>
            </a:r>
            <a:r>
              <a:rPr sz="1600" b="1" spc="-20" dirty="0">
                <a:latin typeface="Arial"/>
                <a:cs typeface="Arial"/>
              </a:rPr>
              <a:t> </a:t>
            </a:r>
            <a:r>
              <a:rPr sz="1600" b="1" dirty="0">
                <a:latin typeface="Arial"/>
                <a:cs typeface="Arial"/>
              </a:rPr>
              <a:t>amorphous</a:t>
            </a:r>
            <a:r>
              <a:rPr sz="1600" b="1" spc="-25" dirty="0">
                <a:latin typeface="Arial"/>
                <a:cs typeface="Arial"/>
              </a:rPr>
              <a:t> </a:t>
            </a:r>
            <a:r>
              <a:rPr sz="1600" b="1" dirty="0">
                <a:latin typeface="Arial"/>
                <a:cs typeface="Arial"/>
              </a:rPr>
              <a:t>solid</a:t>
            </a:r>
            <a:r>
              <a:rPr sz="1600" b="1" spc="-30" dirty="0">
                <a:latin typeface="Arial"/>
                <a:cs typeface="Arial"/>
              </a:rPr>
              <a:t> </a:t>
            </a:r>
            <a:r>
              <a:rPr sz="1600" dirty="0">
                <a:latin typeface="Arial MT"/>
                <a:cs typeface="Arial MT"/>
              </a:rPr>
              <a:t>(no</a:t>
            </a:r>
            <a:r>
              <a:rPr sz="1600" spc="-25" dirty="0">
                <a:latin typeface="Arial MT"/>
                <a:cs typeface="Arial MT"/>
              </a:rPr>
              <a:t> </a:t>
            </a:r>
            <a:r>
              <a:rPr sz="1600" dirty="0">
                <a:latin typeface="Arial MT"/>
                <a:cs typeface="Arial MT"/>
              </a:rPr>
              <a:t>rigid</a:t>
            </a:r>
            <a:r>
              <a:rPr sz="1600" spc="-25" dirty="0">
                <a:latin typeface="Arial MT"/>
                <a:cs typeface="Arial MT"/>
              </a:rPr>
              <a:t> </a:t>
            </a:r>
            <a:r>
              <a:rPr sz="1600" dirty="0">
                <a:latin typeface="Arial MT"/>
                <a:cs typeface="Arial MT"/>
              </a:rPr>
              <a:t>pattern):</a:t>
            </a:r>
            <a:r>
              <a:rPr sz="1600" spc="-15" dirty="0">
                <a:latin typeface="Arial MT"/>
                <a:cs typeface="Arial MT"/>
              </a:rPr>
              <a:t> </a:t>
            </a:r>
            <a:r>
              <a:rPr sz="1600" dirty="0">
                <a:latin typeface="Arial MT"/>
                <a:cs typeface="Arial MT"/>
              </a:rPr>
              <a:t>Mostly</a:t>
            </a:r>
            <a:r>
              <a:rPr sz="1600" spc="-20" dirty="0">
                <a:latin typeface="Arial MT"/>
                <a:cs typeface="Arial MT"/>
              </a:rPr>
              <a:t> </a:t>
            </a:r>
            <a:r>
              <a:rPr sz="1600" dirty="0">
                <a:latin typeface="Arial MT"/>
                <a:cs typeface="Arial MT"/>
              </a:rPr>
              <a:t>atoms</a:t>
            </a:r>
            <a:r>
              <a:rPr sz="1600" spc="-25" dirty="0">
                <a:latin typeface="Arial MT"/>
                <a:cs typeface="Arial MT"/>
              </a:rPr>
              <a:t> are </a:t>
            </a:r>
            <a:r>
              <a:rPr sz="1600" dirty="0">
                <a:latin typeface="Arial MT"/>
                <a:cs typeface="Arial MT"/>
              </a:rPr>
              <a:t>arrange</a:t>
            </a:r>
            <a:r>
              <a:rPr sz="1600" spc="-35" dirty="0">
                <a:latin typeface="Arial MT"/>
                <a:cs typeface="Arial MT"/>
              </a:rPr>
              <a:t> </a:t>
            </a:r>
            <a:r>
              <a:rPr sz="1600" dirty="0">
                <a:latin typeface="Arial MT"/>
                <a:cs typeface="Arial MT"/>
              </a:rPr>
              <a:t>in</a:t>
            </a:r>
            <a:r>
              <a:rPr sz="1600" spc="-35" dirty="0">
                <a:latin typeface="Arial MT"/>
                <a:cs typeface="Arial MT"/>
              </a:rPr>
              <a:t> </a:t>
            </a:r>
            <a:r>
              <a:rPr sz="1600" dirty="0">
                <a:latin typeface="Arial MT"/>
                <a:cs typeface="Arial MT"/>
              </a:rPr>
              <a:t>random.</a:t>
            </a:r>
            <a:r>
              <a:rPr sz="1600" spc="-25" dirty="0">
                <a:latin typeface="Arial MT"/>
                <a:cs typeface="Arial MT"/>
              </a:rPr>
              <a:t> </a:t>
            </a:r>
            <a:r>
              <a:rPr sz="1600" dirty="0">
                <a:latin typeface="Arial MT"/>
                <a:cs typeface="Arial MT"/>
              </a:rPr>
              <a:t>Example,</a:t>
            </a:r>
            <a:r>
              <a:rPr sz="1600" spc="-25" dirty="0">
                <a:latin typeface="Arial MT"/>
                <a:cs typeface="Arial MT"/>
              </a:rPr>
              <a:t> </a:t>
            </a:r>
            <a:r>
              <a:rPr sz="1600" spc="-10" dirty="0">
                <a:latin typeface="Arial MT"/>
                <a:cs typeface="Arial MT"/>
              </a:rPr>
              <a:t>glass.</a:t>
            </a:r>
            <a:endParaRPr sz="1600">
              <a:latin typeface="Arial MT"/>
              <a:cs typeface="Arial MT"/>
            </a:endParaRPr>
          </a:p>
          <a:p>
            <a:pPr>
              <a:lnSpc>
                <a:spcPct val="100000"/>
              </a:lnSpc>
              <a:spcBef>
                <a:spcPts val="135"/>
              </a:spcBef>
              <a:buClr>
                <a:srgbClr val="C00000"/>
              </a:buClr>
              <a:buFont typeface="Wingdings"/>
              <a:buChar char=""/>
            </a:pPr>
            <a:endParaRPr sz="1600">
              <a:latin typeface="Arial MT"/>
              <a:cs typeface="Arial MT"/>
            </a:endParaRPr>
          </a:p>
          <a:p>
            <a:pPr marL="297815" marR="634365" indent="-285750">
              <a:lnSpc>
                <a:spcPts val="1900"/>
              </a:lnSpc>
              <a:buClr>
                <a:srgbClr val="C00000"/>
              </a:buClr>
              <a:buFont typeface="Wingdings"/>
              <a:buChar char=""/>
              <a:tabLst>
                <a:tab pos="297815" algn="l"/>
              </a:tabLst>
            </a:pPr>
            <a:r>
              <a:rPr sz="1600" b="1" dirty="0">
                <a:latin typeface="Arial"/>
                <a:cs typeface="Arial"/>
              </a:rPr>
              <a:t>Polycrystalline</a:t>
            </a:r>
            <a:r>
              <a:rPr sz="1600" b="1" spc="-35" dirty="0">
                <a:latin typeface="Arial"/>
                <a:cs typeface="Arial"/>
              </a:rPr>
              <a:t> </a:t>
            </a:r>
            <a:r>
              <a:rPr sz="1600" b="1" dirty="0">
                <a:latin typeface="Arial"/>
                <a:cs typeface="Arial"/>
              </a:rPr>
              <a:t>solid:</a:t>
            </a:r>
            <a:r>
              <a:rPr sz="1600" b="1" spc="-30" dirty="0">
                <a:latin typeface="Arial"/>
                <a:cs typeface="Arial"/>
              </a:rPr>
              <a:t> </a:t>
            </a:r>
            <a:r>
              <a:rPr sz="1600" dirty="0">
                <a:latin typeface="Arial MT"/>
                <a:cs typeface="Arial MT"/>
              </a:rPr>
              <a:t>Atoms</a:t>
            </a:r>
            <a:r>
              <a:rPr sz="1600" spc="-30" dirty="0">
                <a:latin typeface="Arial MT"/>
                <a:cs typeface="Arial MT"/>
              </a:rPr>
              <a:t> </a:t>
            </a:r>
            <a:r>
              <a:rPr sz="1600" dirty="0">
                <a:latin typeface="Arial MT"/>
                <a:cs typeface="Arial MT"/>
              </a:rPr>
              <a:t>or</a:t>
            </a:r>
            <a:r>
              <a:rPr sz="1600" spc="-25" dirty="0">
                <a:latin typeface="Arial MT"/>
                <a:cs typeface="Arial MT"/>
              </a:rPr>
              <a:t> </a:t>
            </a:r>
            <a:r>
              <a:rPr sz="1600" dirty="0">
                <a:latin typeface="Arial MT"/>
                <a:cs typeface="Arial MT"/>
              </a:rPr>
              <a:t>molecules</a:t>
            </a:r>
            <a:r>
              <a:rPr sz="1600" spc="-30" dirty="0">
                <a:latin typeface="Arial MT"/>
                <a:cs typeface="Arial MT"/>
              </a:rPr>
              <a:t> </a:t>
            </a:r>
            <a:r>
              <a:rPr sz="1600" dirty="0">
                <a:latin typeface="Arial MT"/>
                <a:cs typeface="Arial MT"/>
              </a:rPr>
              <a:t>are</a:t>
            </a:r>
            <a:r>
              <a:rPr sz="1600" spc="-35" dirty="0">
                <a:latin typeface="Arial MT"/>
                <a:cs typeface="Arial MT"/>
              </a:rPr>
              <a:t> </a:t>
            </a:r>
            <a:r>
              <a:rPr sz="1600" dirty="0">
                <a:latin typeface="Arial MT"/>
                <a:cs typeface="Arial MT"/>
              </a:rPr>
              <a:t>spatially</a:t>
            </a:r>
            <a:r>
              <a:rPr sz="1600" spc="-30" dirty="0">
                <a:latin typeface="Arial MT"/>
                <a:cs typeface="Arial MT"/>
              </a:rPr>
              <a:t> </a:t>
            </a:r>
            <a:r>
              <a:rPr sz="1600" dirty="0">
                <a:latin typeface="Arial MT"/>
                <a:cs typeface="Arial MT"/>
              </a:rPr>
              <a:t>arranged</a:t>
            </a:r>
            <a:r>
              <a:rPr sz="1600" spc="-30" dirty="0">
                <a:latin typeface="Arial MT"/>
                <a:cs typeface="Arial MT"/>
              </a:rPr>
              <a:t> </a:t>
            </a:r>
            <a:r>
              <a:rPr sz="1600" spc="-25" dirty="0">
                <a:latin typeface="Arial MT"/>
                <a:cs typeface="Arial MT"/>
              </a:rPr>
              <a:t>but </a:t>
            </a:r>
            <a:r>
              <a:rPr sz="1600" dirty="0">
                <a:latin typeface="Arial MT"/>
                <a:cs typeface="Arial MT"/>
              </a:rPr>
              <a:t>arrangement</a:t>
            </a:r>
            <a:r>
              <a:rPr sz="1600" spc="-30" dirty="0">
                <a:latin typeface="Arial MT"/>
                <a:cs typeface="Arial MT"/>
              </a:rPr>
              <a:t> </a:t>
            </a:r>
            <a:r>
              <a:rPr sz="1600" dirty="0">
                <a:latin typeface="Arial MT"/>
                <a:cs typeface="Arial MT"/>
              </a:rPr>
              <a:t>of</a:t>
            </a:r>
            <a:r>
              <a:rPr sz="1600" spc="-25" dirty="0">
                <a:latin typeface="Arial MT"/>
                <a:cs typeface="Arial MT"/>
              </a:rPr>
              <a:t> </a:t>
            </a:r>
            <a:r>
              <a:rPr sz="1600" dirty="0">
                <a:latin typeface="Arial MT"/>
                <a:cs typeface="Arial MT"/>
              </a:rPr>
              <a:t>crystalline</a:t>
            </a:r>
            <a:r>
              <a:rPr sz="1600" spc="-35" dirty="0">
                <a:latin typeface="Arial MT"/>
                <a:cs typeface="Arial MT"/>
              </a:rPr>
              <a:t> </a:t>
            </a:r>
            <a:r>
              <a:rPr sz="1600" dirty="0">
                <a:latin typeface="Arial MT"/>
                <a:cs typeface="Arial MT"/>
              </a:rPr>
              <a:t>in</a:t>
            </a:r>
            <a:r>
              <a:rPr sz="1600" spc="-35" dirty="0">
                <a:latin typeface="Arial MT"/>
                <a:cs typeface="Arial MT"/>
              </a:rPr>
              <a:t> </a:t>
            </a:r>
            <a:r>
              <a:rPr sz="1600" dirty="0">
                <a:latin typeface="Arial MT"/>
                <a:cs typeface="Arial MT"/>
              </a:rPr>
              <a:t>solid</a:t>
            </a:r>
            <a:r>
              <a:rPr sz="1600" spc="-35" dirty="0">
                <a:latin typeface="Arial MT"/>
                <a:cs typeface="Arial MT"/>
              </a:rPr>
              <a:t> </a:t>
            </a:r>
            <a:r>
              <a:rPr sz="1600" dirty="0">
                <a:latin typeface="Arial MT"/>
                <a:cs typeface="Arial MT"/>
              </a:rPr>
              <a:t>are</a:t>
            </a:r>
            <a:r>
              <a:rPr sz="1600" spc="-35" dirty="0">
                <a:latin typeface="Arial MT"/>
                <a:cs typeface="Arial MT"/>
              </a:rPr>
              <a:t> </a:t>
            </a:r>
            <a:r>
              <a:rPr sz="1600" dirty="0">
                <a:latin typeface="Arial MT"/>
                <a:cs typeface="Arial MT"/>
              </a:rPr>
              <a:t>random.</a:t>
            </a:r>
            <a:r>
              <a:rPr sz="1600" spc="-25" dirty="0">
                <a:latin typeface="Arial MT"/>
                <a:cs typeface="Arial MT"/>
              </a:rPr>
              <a:t> </a:t>
            </a:r>
            <a:r>
              <a:rPr sz="1600" dirty="0">
                <a:latin typeface="Arial MT"/>
                <a:cs typeface="Arial MT"/>
              </a:rPr>
              <a:t>Example,</a:t>
            </a:r>
            <a:r>
              <a:rPr sz="1600" spc="-25" dirty="0">
                <a:latin typeface="Arial MT"/>
                <a:cs typeface="Arial MT"/>
              </a:rPr>
              <a:t> </a:t>
            </a:r>
            <a:r>
              <a:rPr sz="1600" spc="-10" dirty="0">
                <a:latin typeface="Arial MT"/>
                <a:cs typeface="Arial MT"/>
              </a:rPr>
              <a:t>steel.</a:t>
            </a:r>
            <a:endParaRPr sz="1600">
              <a:latin typeface="Arial MT"/>
              <a:cs typeface="Arial M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03430" y="1429003"/>
            <a:ext cx="7362190" cy="4702175"/>
          </a:xfrm>
          <a:prstGeom prst="rect">
            <a:avLst/>
          </a:prstGeom>
        </p:spPr>
        <p:txBody>
          <a:bodyPr vert="horz" wrap="square" lIns="0" tIns="12700" rIns="0" bIns="0" rtlCol="0">
            <a:spAutoFit/>
          </a:bodyPr>
          <a:lstStyle/>
          <a:p>
            <a:pPr marL="40005">
              <a:lnSpc>
                <a:spcPct val="100000"/>
              </a:lnSpc>
              <a:spcBef>
                <a:spcPts val="100"/>
              </a:spcBef>
            </a:pPr>
            <a:r>
              <a:rPr sz="1800" b="1" dirty="0">
                <a:solidFill>
                  <a:srgbClr val="C00000"/>
                </a:solidFill>
                <a:latin typeface="Arial"/>
                <a:cs typeface="Arial"/>
              </a:rPr>
              <a:t>I</a:t>
            </a:r>
            <a:r>
              <a:rPr sz="1800" b="1" spc="455" dirty="0">
                <a:solidFill>
                  <a:srgbClr val="C00000"/>
                </a:solidFill>
                <a:latin typeface="Arial"/>
                <a:cs typeface="Arial"/>
              </a:rPr>
              <a:t> </a:t>
            </a:r>
            <a:r>
              <a:rPr sz="1800" b="1" dirty="0">
                <a:latin typeface="Arial"/>
                <a:cs typeface="Arial"/>
              </a:rPr>
              <a:t>3.2</a:t>
            </a:r>
            <a:r>
              <a:rPr sz="1800" b="1" spc="455" dirty="0">
                <a:latin typeface="Arial"/>
                <a:cs typeface="Arial"/>
              </a:rPr>
              <a:t> </a:t>
            </a:r>
            <a:r>
              <a:rPr sz="1800" b="1" spc="-30" dirty="0">
                <a:latin typeface="Arial"/>
                <a:cs typeface="Arial"/>
              </a:rPr>
              <a:t>CRYSTAL</a:t>
            </a:r>
            <a:r>
              <a:rPr sz="1800" b="1" spc="-55" dirty="0">
                <a:latin typeface="Arial"/>
                <a:cs typeface="Arial"/>
              </a:rPr>
              <a:t> </a:t>
            </a:r>
            <a:r>
              <a:rPr sz="1800" b="1" dirty="0">
                <a:latin typeface="Arial"/>
                <a:cs typeface="Arial"/>
              </a:rPr>
              <a:t>STRUCTURES</a:t>
            </a:r>
            <a:r>
              <a:rPr sz="1800" b="1" spc="-25" dirty="0">
                <a:latin typeface="Arial"/>
                <a:cs typeface="Arial"/>
              </a:rPr>
              <a:t> </a:t>
            </a:r>
            <a:r>
              <a:rPr sz="1800" b="1" dirty="0">
                <a:latin typeface="Arial"/>
                <a:cs typeface="Arial"/>
              </a:rPr>
              <a:t>–</a:t>
            </a:r>
            <a:r>
              <a:rPr sz="1800" b="1" spc="-25" dirty="0">
                <a:latin typeface="Arial"/>
                <a:cs typeface="Arial"/>
              </a:rPr>
              <a:t> </a:t>
            </a:r>
            <a:r>
              <a:rPr sz="1800" b="1" spc="-10" dirty="0">
                <a:latin typeface="Arial"/>
                <a:cs typeface="Arial"/>
              </a:rPr>
              <a:t>FUNDAMENTAL</a:t>
            </a:r>
            <a:r>
              <a:rPr sz="1800" b="1" spc="-55" dirty="0">
                <a:latin typeface="Arial"/>
                <a:cs typeface="Arial"/>
              </a:rPr>
              <a:t> </a:t>
            </a:r>
            <a:r>
              <a:rPr sz="1800" b="1" spc="-10" dirty="0">
                <a:latin typeface="Arial"/>
                <a:cs typeface="Arial"/>
              </a:rPr>
              <a:t>CONCEPTS</a:t>
            </a:r>
            <a:endParaRPr sz="1800">
              <a:latin typeface="Arial"/>
              <a:cs typeface="Arial"/>
            </a:endParaRPr>
          </a:p>
          <a:p>
            <a:pPr marL="297815" marR="106045" indent="-285750">
              <a:lnSpc>
                <a:spcPct val="100299"/>
              </a:lnSpc>
              <a:spcBef>
                <a:spcPts val="2014"/>
              </a:spcBef>
              <a:buClr>
                <a:srgbClr val="C00000"/>
              </a:buClr>
              <a:buFont typeface="Wingdings"/>
              <a:buChar char=""/>
              <a:tabLst>
                <a:tab pos="297815" algn="l"/>
              </a:tabLst>
            </a:pPr>
            <a:r>
              <a:rPr sz="1600" dirty="0">
                <a:latin typeface="Arial MT"/>
                <a:cs typeface="Arial MT"/>
              </a:rPr>
              <a:t>A</a:t>
            </a:r>
            <a:r>
              <a:rPr sz="1600" spc="-110" dirty="0">
                <a:latin typeface="Arial MT"/>
                <a:cs typeface="Arial MT"/>
              </a:rPr>
              <a:t> </a:t>
            </a:r>
            <a:r>
              <a:rPr sz="1600" b="1" dirty="0">
                <a:latin typeface="Arial"/>
                <a:cs typeface="Arial"/>
              </a:rPr>
              <a:t>crystalline</a:t>
            </a:r>
            <a:r>
              <a:rPr sz="1600" b="1" spc="-15" dirty="0">
                <a:latin typeface="Arial"/>
                <a:cs typeface="Arial"/>
              </a:rPr>
              <a:t> </a:t>
            </a:r>
            <a:r>
              <a:rPr sz="1600" dirty="0">
                <a:latin typeface="Arial MT"/>
                <a:cs typeface="Arial MT"/>
              </a:rPr>
              <a:t>material</a:t>
            </a:r>
            <a:r>
              <a:rPr sz="1600" spc="-2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one</a:t>
            </a:r>
            <a:r>
              <a:rPr sz="1600" spc="-2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which</a:t>
            </a:r>
            <a:r>
              <a:rPr sz="1600" spc="-15"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are</a:t>
            </a:r>
            <a:r>
              <a:rPr sz="1600" spc="-20" dirty="0">
                <a:latin typeface="Arial MT"/>
                <a:cs typeface="Arial MT"/>
              </a:rPr>
              <a:t> </a:t>
            </a:r>
            <a:r>
              <a:rPr sz="1600" dirty="0">
                <a:latin typeface="Arial MT"/>
                <a:cs typeface="Arial MT"/>
              </a:rPr>
              <a:t>situated</a:t>
            </a:r>
            <a:r>
              <a:rPr sz="1600" spc="-2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a</a:t>
            </a:r>
            <a:r>
              <a:rPr sz="1600" spc="-15" dirty="0">
                <a:latin typeface="Arial MT"/>
                <a:cs typeface="Arial MT"/>
              </a:rPr>
              <a:t> </a:t>
            </a:r>
            <a:r>
              <a:rPr sz="1600" dirty="0">
                <a:latin typeface="Arial MT"/>
                <a:cs typeface="Arial MT"/>
              </a:rPr>
              <a:t>repeating</a:t>
            </a:r>
            <a:r>
              <a:rPr sz="1600" spc="-20" dirty="0">
                <a:latin typeface="Arial MT"/>
                <a:cs typeface="Arial MT"/>
              </a:rPr>
              <a:t> </a:t>
            </a:r>
            <a:r>
              <a:rPr sz="1600" spc="-25" dirty="0">
                <a:latin typeface="Arial MT"/>
                <a:cs typeface="Arial MT"/>
              </a:rPr>
              <a:t>or </a:t>
            </a:r>
            <a:r>
              <a:rPr sz="1600" dirty="0">
                <a:latin typeface="Arial MT"/>
                <a:cs typeface="Arial MT"/>
              </a:rPr>
              <a:t>periodic</a:t>
            </a:r>
            <a:r>
              <a:rPr sz="1600" spc="-25" dirty="0">
                <a:latin typeface="Arial MT"/>
                <a:cs typeface="Arial MT"/>
              </a:rPr>
              <a:t> </a:t>
            </a:r>
            <a:r>
              <a:rPr sz="1600" dirty="0">
                <a:latin typeface="Arial MT"/>
                <a:cs typeface="Arial MT"/>
              </a:rPr>
              <a:t>array</a:t>
            </a:r>
            <a:r>
              <a:rPr sz="1600" spc="-20" dirty="0">
                <a:latin typeface="Arial MT"/>
                <a:cs typeface="Arial MT"/>
              </a:rPr>
              <a:t> </a:t>
            </a:r>
            <a:r>
              <a:rPr sz="1600" dirty="0">
                <a:latin typeface="Arial MT"/>
                <a:cs typeface="Arial MT"/>
              </a:rPr>
              <a:t>over</a:t>
            </a:r>
            <a:r>
              <a:rPr sz="1600" spc="-15" dirty="0">
                <a:latin typeface="Arial MT"/>
                <a:cs typeface="Arial MT"/>
              </a:rPr>
              <a:t> </a:t>
            </a:r>
            <a:r>
              <a:rPr sz="1600" dirty="0">
                <a:latin typeface="Arial MT"/>
                <a:cs typeface="Arial MT"/>
              </a:rPr>
              <a:t>large</a:t>
            </a:r>
            <a:r>
              <a:rPr sz="1600" spc="-25" dirty="0">
                <a:latin typeface="Arial MT"/>
                <a:cs typeface="Arial MT"/>
              </a:rPr>
              <a:t> </a:t>
            </a:r>
            <a:r>
              <a:rPr sz="1600" dirty="0">
                <a:latin typeface="Arial MT"/>
                <a:cs typeface="Arial MT"/>
              </a:rPr>
              <a:t>atomic</a:t>
            </a:r>
            <a:r>
              <a:rPr sz="1600" spc="-20" dirty="0">
                <a:latin typeface="Arial MT"/>
                <a:cs typeface="Arial MT"/>
              </a:rPr>
              <a:t> </a:t>
            </a:r>
            <a:r>
              <a:rPr sz="1600" dirty="0">
                <a:latin typeface="Arial MT"/>
                <a:cs typeface="Arial MT"/>
              </a:rPr>
              <a:t>distances;</a:t>
            </a:r>
            <a:r>
              <a:rPr sz="1600" spc="-15" dirty="0">
                <a:latin typeface="Arial MT"/>
                <a:cs typeface="Arial MT"/>
              </a:rPr>
              <a:t> </a:t>
            </a:r>
            <a:r>
              <a:rPr sz="1600" dirty="0">
                <a:latin typeface="Arial MT"/>
                <a:cs typeface="Arial MT"/>
              </a:rPr>
              <a:t>that</a:t>
            </a:r>
            <a:r>
              <a:rPr sz="1600" spc="-15" dirty="0">
                <a:latin typeface="Arial MT"/>
                <a:cs typeface="Arial MT"/>
              </a:rPr>
              <a:t> </a:t>
            </a:r>
            <a:r>
              <a:rPr sz="1600" dirty="0">
                <a:latin typeface="Arial MT"/>
                <a:cs typeface="Arial MT"/>
              </a:rPr>
              <a:t>is,</a:t>
            </a:r>
            <a:r>
              <a:rPr sz="1600" spc="-15" dirty="0">
                <a:latin typeface="Arial MT"/>
                <a:cs typeface="Arial MT"/>
              </a:rPr>
              <a:t> </a:t>
            </a:r>
            <a:r>
              <a:rPr sz="1600" spc="-10" dirty="0">
                <a:latin typeface="Arial MT"/>
                <a:cs typeface="Arial MT"/>
              </a:rPr>
              <a:t>long-</a:t>
            </a:r>
            <a:r>
              <a:rPr sz="1600" dirty="0">
                <a:latin typeface="Arial MT"/>
                <a:cs typeface="Arial MT"/>
              </a:rPr>
              <a:t>range</a:t>
            </a:r>
            <a:r>
              <a:rPr sz="1600" spc="-25" dirty="0">
                <a:latin typeface="Arial MT"/>
                <a:cs typeface="Arial MT"/>
              </a:rPr>
              <a:t> </a:t>
            </a:r>
            <a:r>
              <a:rPr sz="1600" dirty="0">
                <a:latin typeface="Arial MT"/>
                <a:cs typeface="Arial MT"/>
              </a:rPr>
              <a:t>order</a:t>
            </a:r>
            <a:r>
              <a:rPr sz="1600" spc="-15" dirty="0">
                <a:latin typeface="Arial MT"/>
                <a:cs typeface="Arial MT"/>
              </a:rPr>
              <a:t> </a:t>
            </a:r>
            <a:r>
              <a:rPr sz="1600" spc="-10" dirty="0">
                <a:latin typeface="Arial MT"/>
                <a:cs typeface="Arial MT"/>
              </a:rPr>
              <a:t>exists, </a:t>
            </a:r>
            <a:r>
              <a:rPr sz="1600" dirty="0">
                <a:latin typeface="Arial MT"/>
                <a:cs typeface="Arial MT"/>
              </a:rPr>
              <a:t>such</a:t>
            </a:r>
            <a:r>
              <a:rPr sz="1600" spc="-30" dirty="0">
                <a:latin typeface="Arial MT"/>
                <a:cs typeface="Arial MT"/>
              </a:rPr>
              <a:t> </a:t>
            </a:r>
            <a:r>
              <a:rPr sz="1600" dirty="0">
                <a:latin typeface="Arial MT"/>
                <a:cs typeface="Arial MT"/>
              </a:rPr>
              <a:t>that</a:t>
            </a:r>
            <a:r>
              <a:rPr sz="1600" spc="-20" dirty="0">
                <a:latin typeface="Arial MT"/>
                <a:cs typeface="Arial MT"/>
              </a:rPr>
              <a:t> </a:t>
            </a:r>
            <a:r>
              <a:rPr sz="1600" dirty="0">
                <a:latin typeface="Arial MT"/>
                <a:cs typeface="Arial MT"/>
              </a:rPr>
              <a:t>upon</a:t>
            </a:r>
            <a:r>
              <a:rPr sz="1600" spc="-25" dirty="0">
                <a:latin typeface="Arial MT"/>
                <a:cs typeface="Arial MT"/>
              </a:rPr>
              <a:t> </a:t>
            </a:r>
            <a:r>
              <a:rPr sz="1600" dirty="0">
                <a:latin typeface="Arial MT"/>
                <a:cs typeface="Arial MT"/>
              </a:rPr>
              <a:t>solidification,</a:t>
            </a:r>
            <a:r>
              <a:rPr sz="1600" spc="-20"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atoms</a:t>
            </a:r>
            <a:r>
              <a:rPr sz="1600" spc="-25" dirty="0">
                <a:latin typeface="Arial MT"/>
                <a:cs typeface="Arial MT"/>
              </a:rPr>
              <a:t> </a:t>
            </a:r>
            <a:r>
              <a:rPr sz="1600" dirty="0">
                <a:latin typeface="Arial MT"/>
                <a:cs typeface="Arial MT"/>
              </a:rPr>
              <a:t>position</a:t>
            </a:r>
            <a:r>
              <a:rPr sz="1600" spc="-25" dirty="0">
                <a:latin typeface="Arial MT"/>
                <a:cs typeface="Arial MT"/>
              </a:rPr>
              <a:t> </a:t>
            </a:r>
            <a:r>
              <a:rPr sz="1600" dirty="0">
                <a:latin typeface="Arial MT"/>
                <a:cs typeface="Arial MT"/>
              </a:rPr>
              <a:t>themselves</a:t>
            </a:r>
            <a:r>
              <a:rPr sz="1600" spc="-25" dirty="0">
                <a:latin typeface="Arial MT"/>
                <a:cs typeface="Arial MT"/>
              </a:rPr>
              <a:t> </a:t>
            </a:r>
            <a:r>
              <a:rPr sz="1600" dirty="0">
                <a:latin typeface="Arial MT"/>
                <a:cs typeface="Arial MT"/>
              </a:rPr>
              <a:t>in</a:t>
            </a:r>
            <a:r>
              <a:rPr sz="1600" spc="-25" dirty="0">
                <a:latin typeface="Arial MT"/>
                <a:cs typeface="Arial MT"/>
              </a:rPr>
              <a:t> </a:t>
            </a:r>
            <a:r>
              <a:rPr sz="1600" dirty="0">
                <a:latin typeface="Arial MT"/>
                <a:cs typeface="Arial MT"/>
              </a:rPr>
              <a:t>a</a:t>
            </a:r>
            <a:r>
              <a:rPr sz="1600" spc="-25" dirty="0">
                <a:latin typeface="Arial MT"/>
                <a:cs typeface="Arial MT"/>
              </a:rPr>
              <a:t> </a:t>
            </a:r>
            <a:r>
              <a:rPr sz="1600" spc="-10" dirty="0">
                <a:latin typeface="Arial MT"/>
                <a:cs typeface="Arial MT"/>
              </a:rPr>
              <a:t>repetitive three-</a:t>
            </a:r>
            <a:r>
              <a:rPr sz="1600" dirty="0">
                <a:latin typeface="Arial MT"/>
                <a:cs typeface="Arial MT"/>
              </a:rPr>
              <a:t>dimensional</a:t>
            </a:r>
            <a:r>
              <a:rPr sz="1600" spc="-25" dirty="0">
                <a:latin typeface="Arial MT"/>
                <a:cs typeface="Arial MT"/>
              </a:rPr>
              <a:t> </a:t>
            </a:r>
            <a:r>
              <a:rPr sz="1600" dirty="0">
                <a:latin typeface="Arial MT"/>
                <a:cs typeface="Arial MT"/>
              </a:rPr>
              <a:t>pattern,</a:t>
            </a:r>
            <a:r>
              <a:rPr sz="1600" spc="-1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which</a:t>
            </a:r>
            <a:r>
              <a:rPr sz="1600" spc="-20" dirty="0">
                <a:latin typeface="Arial MT"/>
                <a:cs typeface="Arial MT"/>
              </a:rPr>
              <a:t> </a:t>
            </a:r>
            <a:r>
              <a:rPr sz="1600" dirty="0">
                <a:latin typeface="Arial MT"/>
                <a:cs typeface="Arial MT"/>
              </a:rPr>
              <a:t>each</a:t>
            </a:r>
            <a:r>
              <a:rPr sz="1600" spc="-20" dirty="0">
                <a:latin typeface="Arial MT"/>
                <a:cs typeface="Arial MT"/>
              </a:rPr>
              <a:t> </a:t>
            </a:r>
            <a:r>
              <a:rPr sz="1600" dirty="0">
                <a:latin typeface="Arial MT"/>
                <a:cs typeface="Arial MT"/>
              </a:rPr>
              <a:t>atom</a:t>
            </a:r>
            <a:r>
              <a:rPr sz="1600" spc="-10"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bonded</a:t>
            </a:r>
            <a:r>
              <a:rPr sz="1600" spc="-20" dirty="0">
                <a:latin typeface="Arial MT"/>
                <a:cs typeface="Arial MT"/>
              </a:rPr>
              <a:t> </a:t>
            </a:r>
            <a:r>
              <a:rPr sz="1600" dirty="0">
                <a:latin typeface="Arial MT"/>
                <a:cs typeface="Arial MT"/>
              </a:rPr>
              <a:t>to</a:t>
            </a:r>
            <a:r>
              <a:rPr sz="1600" spc="-20" dirty="0">
                <a:latin typeface="Arial MT"/>
                <a:cs typeface="Arial MT"/>
              </a:rPr>
              <a:t> </a:t>
            </a:r>
            <a:r>
              <a:rPr sz="1600" dirty="0">
                <a:latin typeface="Arial MT"/>
                <a:cs typeface="Arial MT"/>
              </a:rPr>
              <a:t>its</a:t>
            </a:r>
            <a:r>
              <a:rPr sz="1600" spc="-15" dirty="0">
                <a:latin typeface="Arial MT"/>
                <a:cs typeface="Arial MT"/>
              </a:rPr>
              <a:t> </a:t>
            </a:r>
            <a:r>
              <a:rPr sz="1600" spc="-10" dirty="0">
                <a:latin typeface="Arial MT"/>
                <a:cs typeface="Arial MT"/>
              </a:rPr>
              <a:t>nearest- </a:t>
            </a:r>
            <a:r>
              <a:rPr sz="1600" dirty="0">
                <a:latin typeface="Arial MT"/>
                <a:cs typeface="Arial MT"/>
              </a:rPr>
              <a:t>neighbor</a:t>
            </a:r>
            <a:r>
              <a:rPr sz="1600" spc="-35" dirty="0">
                <a:latin typeface="Arial MT"/>
                <a:cs typeface="Arial MT"/>
              </a:rPr>
              <a:t> </a:t>
            </a:r>
            <a:r>
              <a:rPr sz="1600" spc="-10" dirty="0">
                <a:latin typeface="Arial MT"/>
                <a:cs typeface="Arial MT"/>
              </a:rPr>
              <a:t>atoms.</a:t>
            </a:r>
            <a:endParaRPr sz="1600">
              <a:latin typeface="Arial MT"/>
              <a:cs typeface="Arial MT"/>
            </a:endParaRPr>
          </a:p>
          <a:p>
            <a:pPr>
              <a:lnSpc>
                <a:spcPct val="100000"/>
              </a:lnSpc>
              <a:spcBef>
                <a:spcPts val="55"/>
              </a:spcBef>
              <a:buClr>
                <a:srgbClr val="C00000"/>
              </a:buClr>
              <a:buFont typeface="Wingdings"/>
              <a:buChar char=""/>
            </a:pPr>
            <a:endParaRPr sz="1600">
              <a:latin typeface="Arial MT"/>
              <a:cs typeface="Arial MT"/>
            </a:endParaRPr>
          </a:p>
          <a:p>
            <a:pPr marL="297815" marR="5080" indent="-285750">
              <a:lnSpc>
                <a:spcPct val="100000"/>
              </a:lnSpc>
              <a:spcBef>
                <a:spcPts val="5"/>
              </a:spcBef>
              <a:buClr>
                <a:srgbClr val="C00000"/>
              </a:buClr>
              <a:buFont typeface="Wingdings"/>
              <a:buChar char=""/>
              <a:tabLst>
                <a:tab pos="297815" algn="l"/>
              </a:tabLst>
            </a:pPr>
            <a:r>
              <a:rPr sz="1600" dirty="0">
                <a:latin typeface="Arial MT"/>
                <a:cs typeface="Arial MT"/>
              </a:rPr>
              <a:t>Some</a:t>
            </a:r>
            <a:r>
              <a:rPr sz="1600" spc="-30"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properties</a:t>
            </a:r>
            <a:r>
              <a:rPr sz="1600" spc="-20"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crystalline</a:t>
            </a:r>
            <a:r>
              <a:rPr sz="1600" spc="-25" dirty="0">
                <a:latin typeface="Arial MT"/>
                <a:cs typeface="Arial MT"/>
              </a:rPr>
              <a:t> </a:t>
            </a:r>
            <a:r>
              <a:rPr sz="1600" dirty="0">
                <a:latin typeface="Arial MT"/>
                <a:cs typeface="Arial MT"/>
              </a:rPr>
              <a:t>solids</a:t>
            </a:r>
            <a:r>
              <a:rPr sz="1600" spc="-20" dirty="0">
                <a:latin typeface="Arial MT"/>
                <a:cs typeface="Arial MT"/>
              </a:rPr>
              <a:t> </a:t>
            </a:r>
            <a:r>
              <a:rPr sz="1600" dirty="0">
                <a:latin typeface="Arial MT"/>
                <a:cs typeface="Arial MT"/>
              </a:rPr>
              <a:t>depend</a:t>
            </a:r>
            <a:r>
              <a:rPr sz="1600" spc="-25" dirty="0">
                <a:latin typeface="Arial MT"/>
                <a:cs typeface="Arial MT"/>
              </a:rPr>
              <a:t> </a:t>
            </a:r>
            <a:r>
              <a:rPr sz="1600" dirty="0">
                <a:latin typeface="Arial MT"/>
                <a:cs typeface="Arial MT"/>
              </a:rPr>
              <a:t>on</a:t>
            </a:r>
            <a:r>
              <a:rPr sz="1600" spc="-25" dirty="0">
                <a:latin typeface="Arial MT"/>
                <a:cs typeface="Arial MT"/>
              </a:rPr>
              <a:t> </a:t>
            </a:r>
            <a:r>
              <a:rPr sz="1600" dirty="0">
                <a:latin typeface="Arial MT"/>
                <a:cs typeface="Arial MT"/>
              </a:rPr>
              <a:t>the</a:t>
            </a:r>
            <a:r>
              <a:rPr sz="1600" spc="-25" dirty="0">
                <a:latin typeface="Arial MT"/>
                <a:cs typeface="Arial MT"/>
              </a:rPr>
              <a:t> </a:t>
            </a:r>
            <a:r>
              <a:rPr sz="1600" b="1" dirty="0">
                <a:latin typeface="Arial"/>
                <a:cs typeface="Arial"/>
              </a:rPr>
              <a:t>crystal</a:t>
            </a:r>
            <a:r>
              <a:rPr sz="1600" b="1" spc="-20" dirty="0">
                <a:latin typeface="Arial"/>
                <a:cs typeface="Arial"/>
              </a:rPr>
              <a:t> </a:t>
            </a:r>
            <a:r>
              <a:rPr sz="1600" b="1" dirty="0">
                <a:latin typeface="Arial"/>
                <a:cs typeface="Arial"/>
              </a:rPr>
              <a:t>structure</a:t>
            </a:r>
            <a:r>
              <a:rPr sz="1600" b="1" spc="-25" dirty="0">
                <a:latin typeface="Arial"/>
                <a:cs typeface="Arial"/>
              </a:rPr>
              <a:t> </a:t>
            </a:r>
            <a:r>
              <a:rPr sz="1600" spc="-25" dirty="0">
                <a:latin typeface="Arial MT"/>
                <a:cs typeface="Arial MT"/>
              </a:rPr>
              <a:t>of </a:t>
            </a:r>
            <a:r>
              <a:rPr sz="1600" dirty="0">
                <a:latin typeface="Arial MT"/>
                <a:cs typeface="Arial MT"/>
              </a:rPr>
              <a:t>the</a:t>
            </a:r>
            <a:r>
              <a:rPr sz="1600" spc="-30" dirty="0">
                <a:latin typeface="Arial MT"/>
                <a:cs typeface="Arial MT"/>
              </a:rPr>
              <a:t> </a:t>
            </a:r>
            <a:r>
              <a:rPr sz="1600" dirty="0">
                <a:latin typeface="Arial MT"/>
                <a:cs typeface="Arial MT"/>
              </a:rPr>
              <a:t>material,</a:t>
            </a:r>
            <a:r>
              <a:rPr sz="1600" spc="-15" dirty="0">
                <a:latin typeface="Arial MT"/>
                <a:cs typeface="Arial MT"/>
              </a:rPr>
              <a:t> </a:t>
            </a:r>
            <a:r>
              <a:rPr sz="1600" dirty="0">
                <a:latin typeface="Arial MT"/>
                <a:cs typeface="Arial MT"/>
              </a:rPr>
              <a:t>the</a:t>
            </a:r>
            <a:r>
              <a:rPr sz="1600" spc="-25" dirty="0">
                <a:latin typeface="Arial MT"/>
                <a:cs typeface="Arial MT"/>
              </a:rPr>
              <a:t> </a:t>
            </a:r>
            <a:r>
              <a:rPr sz="1600" dirty="0">
                <a:latin typeface="Arial MT"/>
                <a:cs typeface="Arial MT"/>
              </a:rPr>
              <a:t>manner</a:t>
            </a:r>
            <a:r>
              <a:rPr sz="1600" spc="-20" dirty="0">
                <a:latin typeface="Arial MT"/>
                <a:cs typeface="Arial MT"/>
              </a:rPr>
              <a:t> </a:t>
            </a:r>
            <a:r>
              <a:rPr sz="1600" dirty="0">
                <a:latin typeface="Arial MT"/>
                <a:cs typeface="Arial MT"/>
              </a:rPr>
              <a:t>in</a:t>
            </a:r>
            <a:r>
              <a:rPr sz="1600" spc="-25" dirty="0">
                <a:latin typeface="Arial MT"/>
                <a:cs typeface="Arial MT"/>
              </a:rPr>
              <a:t> </a:t>
            </a:r>
            <a:r>
              <a:rPr sz="1600" dirty="0">
                <a:latin typeface="Arial MT"/>
                <a:cs typeface="Arial MT"/>
              </a:rPr>
              <a:t>which</a:t>
            </a:r>
            <a:r>
              <a:rPr sz="1600" spc="-25" dirty="0">
                <a:latin typeface="Arial MT"/>
                <a:cs typeface="Arial MT"/>
              </a:rPr>
              <a:t> </a:t>
            </a:r>
            <a:r>
              <a:rPr sz="1600" dirty="0">
                <a:latin typeface="Arial MT"/>
                <a:cs typeface="Arial MT"/>
              </a:rPr>
              <a:t>atoms,</a:t>
            </a:r>
            <a:r>
              <a:rPr sz="1600" spc="-15" dirty="0">
                <a:latin typeface="Arial MT"/>
                <a:cs typeface="Arial MT"/>
              </a:rPr>
              <a:t> </a:t>
            </a:r>
            <a:r>
              <a:rPr sz="1600" dirty="0">
                <a:latin typeface="Arial MT"/>
                <a:cs typeface="Arial MT"/>
              </a:rPr>
              <a:t>ions,</a:t>
            </a:r>
            <a:r>
              <a:rPr sz="1600" spc="-20" dirty="0">
                <a:latin typeface="Arial MT"/>
                <a:cs typeface="Arial MT"/>
              </a:rPr>
              <a:t> </a:t>
            </a:r>
            <a:r>
              <a:rPr sz="1600" dirty="0">
                <a:latin typeface="Arial MT"/>
                <a:cs typeface="Arial MT"/>
              </a:rPr>
              <a:t>or</a:t>
            </a:r>
            <a:r>
              <a:rPr sz="1600" spc="-15" dirty="0">
                <a:latin typeface="Arial MT"/>
                <a:cs typeface="Arial MT"/>
              </a:rPr>
              <a:t> </a:t>
            </a:r>
            <a:r>
              <a:rPr sz="1600" dirty="0">
                <a:latin typeface="Arial MT"/>
                <a:cs typeface="Arial MT"/>
              </a:rPr>
              <a:t>molecules</a:t>
            </a:r>
            <a:r>
              <a:rPr sz="1600" spc="-20" dirty="0">
                <a:latin typeface="Arial MT"/>
                <a:cs typeface="Arial MT"/>
              </a:rPr>
              <a:t> </a:t>
            </a:r>
            <a:r>
              <a:rPr sz="1600" dirty="0">
                <a:latin typeface="Arial MT"/>
                <a:cs typeface="Arial MT"/>
              </a:rPr>
              <a:t>are</a:t>
            </a:r>
            <a:r>
              <a:rPr sz="1600" spc="-30" dirty="0">
                <a:latin typeface="Arial MT"/>
                <a:cs typeface="Arial MT"/>
              </a:rPr>
              <a:t> </a:t>
            </a:r>
            <a:r>
              <a:rPr sz="1600" spc="-10" dirty="0">
                <a:latin typeface="Arial MT"/>
                <a:cs typeface="Arial MT"/>
              </a:rPr>
              <a:t>spatially </a:t>
            </a:r>
            <a:r>
              <a:rPr sz="1600" dirty="0">
                <a:latin typeface="Arial MT"/>
                <a:cs typeface="Arial MT"/>
              </a:rPr>
              <a:t>arranged.</a:t>
            </a:r>
            <a:r>
              <a:rPr sz="1600" spc="-25" dirty="0">
                <a:latin typeface="Arial MT"/>
                <a:cs typeface="Arial MT"/>
              </a:rPr>
              <a:t> </a:t>
            </a:r>
            <a:r>
              <a:rPr sz="1600" dirty="0">
                <a:latin typeface="Arial MT"/>
                <a:cs typeface="Arial MT"/>
              </a:rPr>
              <a:t>Crystal</a:t>
            </a:r>
            <a:r>
              <a:rPr sz="1600" spc="-35" dirty="0">
                <a:latin typeface="Arial MT"/>
                <a:cs typeface="Arial MT"/>
              </a:rPr>
              <a:t> </a:t>
            </a:r>
            <a:r>
              <a:rPr sz="1600" dirty="0">
                <a:latin typeface="Arial MT"/>
                <a:cs typeface="Arial MT"/>
              </a:rPr>
              <a:t>structure</a:t>
            </a:r>
            <a:r>
              <a:rPr sz="1600" spc="-35" dirty="0">
                <a:latin typeface="Arial MT"/>
                <a:cs typeface="Arial MT"/>
              </a:rPr>
              <a:t> </a:t>
            </a:r>
            <a:r>
              <a:rPr sz="1600" dirty="0">
                <a:latin typeface="Arial MT"/>
                <a:cs typeface="Arial MT"/>
              </a:rPr>
              <a:t>may</a:t>
            </a:r>
            <a:r>
              <a:rPr sz="1600" spc="-30" dirty="0">
                <a:latin typeface="Arial MT"/>
                <a:cs typeface="Arial MT"/>
              </a:rPr>
              <a:t> </a:t>
            </a:r>
            <a:r>
              <a:rPr sz="1600" dirty="0">
                <a:latin typeface="Arial MT"/>
                <a:cs typeface="Arial MT"/>
              </a:rPr>
              <a:t>vary</a:t>
            </a:r>
            <a:r>
              <a:rPr sz="1600" spc="-30" dirty="0">
                <a:latin typeface="Arial MT"/>
                <a:cs typeface="Arial MT"/>
              </a:rPr>
              <a:t> </a:t>
            </a:r>
            <a:r>
              <a:rPr sz="1600" dirty="0">
                <a:latin typeface="Arial MT"/>
                <a:cs typeface="Arial MT"/>
              </a:rPr>
              <a:t>from</a:t>
            </a:r>
            <a:r>
              <a:rPr sz="1600" spc="-25" dirty="0">
                <a:latin typeface="Arial MT"/>
                <a:cs typeface="Arial MT"/>
              </a:rPr>
              <a:t> </a:t>
            </a:r>
            <a:r>
              <a:rPr sz="1600" dirty="0">
                <a:latin typeface="Arial MT"/>
                <a:cs typeface="Arial MT"/>
              </a:rPr>
              <a:t>relatively</a:t>
            </a:r>
            <a:r>
              <a:rPr sz="1600" spc="-30" dirty="0">
                <a:latin typeface="Arial MT"/>
                <a:cs typeface="Arial MT"/>
              </a:rPr>
              <a:t> </a:t>
            </a:r>
            <a:r>
              <a:rPr sz="1600" dirty="0">
                <a:latin typeface="Arial MT"/>
                <a:cs typeface="Arial MT"/>
              </a:rPr>
              <a:t>simple</a:t>
            </a:r>
            <a:r>
              <a:rPr sz="1600" spc="-30" dirty="0">
                <a:latin typeface="Arial MT"/>
                <a:cs typeface="Arial MT"/>
              </a:rPr>
              <a:t> </a:t>
            </a:r>
            <a:r>
              <a:rPr sz="1600" dirty="0">
                <a:latin typeface="Arial MT"/>
                <a:cs typeface="Arial MT"/>
              </a:rPr>
              <a:t>structures</a:t>
            </a:r>
            <a:r>
              <a:rPr sz="1600" spc="-30" dirty="0">
                <a:latin typeface="Arial MT"/>
                <a:cs typeface="Arial MT"/>
              </a:rPr>
              <a:t> </a:t>
            </a:r>
            <a:r>
              <a:rPr sz="1600" spc="-25" dirty="0">
                <a:latin typeface="Arial MT"/>
                <a:cs typeface="Arial MT"/>
              </a:rPr>
              <a:t>for </a:t>
            </a:r>
            <a:r>
              <a:rPr sz="1600" dirty="0">
                <a:latin typeface="Arial MT"/>
                <a:cs typeface="Arial MT"/>
              </a:rPr>
              <a:t>metals</a:t>
            </a:r>
            <a:r>
              <a:rPr sz="1600" spc="-20" dirty="0">
                <a:latin typeface="Arial MT"/>
                <a:cs typeface="Arial MT"/>
              </a:rPr>
              <a:t> </a:t>
            </a:r>
            <a:r>
              <a:rPr sz="1600" dirty="0">
                <a:latin typeface="Arial MT"/>
                <a:cs typeface="Arial MT"/>
              </a:rPr>
              <a:t>to</a:t>
            </a:r>
            <a:r>
              <a:rPr sz="1600" spc="-25" dirty="0">
                <a:latin typeface="Arial MT"/>
                <a:cs typeface="Arial MT"/>
              </a:rPr>
              <a:t> </a:t>
            </a:r>
            <a:r>
              <a:rPr sz="1600" dirty="0">
                <a:latin typeface="Arial MT"/>
                <a:cs typeface="Arial MT"/>
              </a:rPr>
              <a:t>exceedingly</a:t>
            </a:r>
            <a:r>
              <a:rPr sz="1600" spc="-20" dirty="0">
                <a:latin typeface="Arial MT"/>
                <a:cs typeface="Arial MT"/>
              </a:rPr>
              <a:t> </a:t>
            </a:r>
            <a:r>
              <a:rPr sz="1600" dirty="0">
                <a:latin typeface="Arial MT"/>
                <a:cs typeface="Arial MT"/>
              </a:rPr>
              <a:t>complex</a:t>
            </a:r>
            <a:r>
              <a:rPr sz="1600" spc="-15" dirty="0">
                <a:latin typeface="Arial MT"/>
                <a:cs typeface="Arial MT"/>
              </a:rPr>
              <a:t> </a:t>
            </a:r>
            <a:r>
              <a:rPr sz="1600" dirty="0">
                <a:latin typeface="Arial MT"/>
                <a:cs typeface="Arial MT"/>
              </a:rPr>
              <a:t>ones,</a:t>
            </a:r>
            <a:r>
              <a:rPr sz="1600" spc="-15" dirty="0">
                <a:latin typeface="Arial MT"/>
                <a:cs typeface="Arial MT"/>
              </a:rPr>
              <a:t> </a:t>
            </a:r>
            <a:r>
              <a:rPr sz="1600" dirty="0">
                <a:latin typeface="Arial MT"/>
                <a:cs typeface="Arial MT"/>
              </a:rPr>
              <a:t>as</a:t>
            </a:r>
            <a:r>
              <a:rPr sz="1600" spc="-20" dirty="0">
                <a:latin typeface="Arial MT"/>
                <a:cs typeface="Arial MT"/>
              </a:rPr>
              <a:t> </a:t>
            </a:r>
            <a:r>
              <a:rPr sz="1600" dirty="0">
                <a:latin typeface="Arial MT"/>
                <a:cs typeface="Arial MT"/>
              </a:rPr>
              <a:t>displayed</a:t>
            </a:r>
            <a:r>
              <a:rPr sz="1600" spc="-20" dirty="0">
                <a:latin typeface="Arial MT"/>
                <a:cs typeface="Arial MT"/>
              </a:rPr>
              <a:t> </a:t>
            </a:r>
            <a:r>
              <a:rPr sz="1600" dirty="0">
                <a:latin typeface="Arial MT"/>
                <a:cs typeface="Arial MT"/>
              </a:rPr>
              <a:t>by</a:t>
            </a:r>
            <a:r>
              <a:rPr sz="1600" spc="-20" dirty="0">
                <a:latin typeface="Arial MT"/>
                <a:cs typeface="Arial MT"/>
              </a:rPr>
              <a:t> </a:t>
            </a:r>
            <a:r>
              <a:rPr sz="1600" dirty="0">
                <a:latin typeface="Arial MT"/>
                <a:cs typeface="Arial MT"/>
              </a:rPr>
              <a:t>some</a:t>
            </a:r>
            <a:r>
              <a:rPr sz="1600" spc="-25"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the</a:t>
            </a:r>
            <a:r>
              <a:rPr sz="1600" spc="-25" dirty="0">
                <a:latin typeface="Arial MT"/>
                <a:cs typeface="Arial MT"/>
              </a:rPr>
              <a:t> </a:t>
            </a:r>
            <a:r>
              <a:rPr sz="1600" spc="-10" dirty="0">
                <a:latin typeface="Arial MT"/>
                <a:cs typeface="Arial MT"/>
              </a:rPr>
              <a:t>ceramic</a:t>
            </a:r>
            <a:r>
              <a:rPr sz="1600" spc="500" dirty="0">
                <a:latin typeface="Arial MT"/>
                <a:cs typeface="Arial MT"/>
              </a:rPr>
              <a:t> </a:t>
            </a:r>
            <a:r>
              <a:rPr sz="1600" dirty="0">
                <a:latin typeface="Arial MT"/>
                <a:cs typeface="Arial MT"/>
              </a:rPr>
              <a:t>and</a:t>
            </a:r>
            <a:r>
              <a:rPr sz="1600" spc="-35" dirty="0">
                <a:latin typeface="Arial MT"/>
                <a:cs typeface="Arial MT"/>
              </a:rPr>
              <a:t> </a:t>
            </a:r>
            <a:r>
              <a:rPr sz="1600" dirty="0">
                <a:latin typeface="Arial MT"/>
                <a:cs typeface="Arial MT"/>
              </a:rPr>
              <a:t>polymeric</a:t>
            </a:r>
            <a:r>
              <a:rPr sz="1600" spc="-25" dirty="0">
                <a:latin typeface="Arial MT"/>
                <a:cs typeface="Arial MT"/>
              </a:rPr>
              <a:t> </a:t>
            </a:r>
            <a:r>
              <a:rPr sz="1600" spc="-10" dirty="0">
                <a:latin typeface="Arial MT"/>
                <a:cs typeface="Arial MT"/>
              </a:rPr>
              <a:t>materials.</a:t>
            </a:r>
            <a:endParaRPr sz="1600">
              <a:latin typeface="Arial MT"/>
              <a:cs typeface="Arial MT"/>
            </a:endParaRPr>
          </a:p>
          <a:p>
            <a:pPr>
              <a:lnSpc>
                <a:spcPct val="100000"/>
              </a:lnSpc>
              <a:spcBef>
                <a:spcPts val="45"/>
              </a:spcBef>
              <a:buClr>
                <a:srgbClr val="C00000"/>
              </a:buClr>
              <a:buFont typeface="Wingdings"/>
              <a:buChar char=""/>
            </a:pPr>
            <a:endParaRPr sz="1600">
              <a:latin typeface="Arial MT"/>
              <a:cs typeface="Arial MT"/>
            </a:endParaRPr>
          </a:p>
          <a:p>
            <a:pPr marL="297815" marR="121920" indent="-285750">
              <a:lnSpc>
                <a:spcPct val="100299"/>
              </a:lnSpc>
              <a:spcBef>
                <a:spcPts val="5"/>
              </a:spcBef>
              <a:buClr>
                <a:srgbClr val="C00000"/>
              </a:buClr>
              <a:buFont typeface="Wingdings"/>
              <a:buChar char=""/>
              <a:tabLst>
                <a:tab pos="297815" algn="l"/>
              </a:tabLst>
            </a:pPr>
            <a:r>
              <a:rPr sz="1600" b="1" dirty="0">
                <a:latin typeface="Arial"/>
                <a:cs typeface="Arial"/>
              </a:rPr>
              <a:t>Lattice</a:t>
            </a:r>
            <a:r>
              <a:rPr sz="1600" b="1" spc="-25" dirty="0">
                <a:latin typeface="Arial"/>
                <a:cs typeface="Arial"/>
              </a:rPr>
              <a:t> </a:t>
            </a:r>
            <a:r>
              <a:rPr sz="1600" dirty="0">
                <a:latin typeface="Arial MT"/>
                <a:cs typeface="Arial MT"/>
              </a:rPr>
              <a:t>means</a:t>
            </a:r>
            <a:r>
              <a:rPr sz="1600" spc="-20" dirty="0">
                <a:latin typeface="Arial MT"/>
                <a:cs typeface="Arial MT"/>
              </a:rPr>
              <a:t> </a:t>
            </a:r>
            <a:r>
              <a:rPr sz="1600" dirty="0">
                <a:latin typeface="Arial MT"/>
                <a:cs typeface="Arial MT"/>
              </a:rPr>
              <a:t>a</a:t>
            </a:r>
            <a:r>
              <a:rPr sz="1600" spc="-20" dirty="0">
                <a:latin typeface="Arial MT"/>
                <a:cs typeface="Arial MT"/>
              </a:rPr>
              <a:t> </a:t>
            </a:r>
            <a:r>
              <a:rPr sz="1600" spc="-10" dirty="0">
                <a:latin typeface="Arial MT"/>
                <a:cs typeface="Arial MT"/>
              </a:rPr>
              <a:t>three-</a:t>
            </a:r>
            <a:r>
              <a:rPr sz="1600" dirty="0">
                <a:latin typeface="Arial MT"/>
                <a:cs typeface="Arial MT"/>
              </a:rPr>
              <a:t>dimensional</a:t>
            </a:r>
            <a:r>
              <a:rPr sz="1600" spc="-25" dirty="0">
                <a:latin typeface="Arial MT"/>
                <a:cs typeface="Arial MT"/>
              </a:rPr>
              <a:t> </a:t>
            </a:r>
            <a:r>
              <a:rPr sz="1600" dirty="0">
                <a:latin typeface="Arial MT"/>
                <a:cs typeface="Arial MT"/>
              </a:rPr>
              <a:t>array</a:t>
            </a:r>
            <a:r>
              <a:rPr sz="1600" spc="-20" dirty="0">
                <a:latin typeface="Arial MT"/>
                <a:cs typeface="Arial MT"/>
              </a:rPr>
              <a:t> </a:t>
            </a:r>
            <a:r>
              <a:rPr sz="1600" dirty="0">
                <a:latin typeface="Arial MT"/>
                <a:cs typeface="Arial MT"/>
              </a:rPr>
              <a:t>of</a:t>
            </a:r>
            <a:r>
              <a:rPr sz="1600" spc="-10" dirty="0">
                <a:latin typeface="Arial MT"/>
                <a:cs typeface="Arial MT"/>
              </a:rPr>
              <a:t> </a:t>
            </a:r>
            <a:r>
              <a:rPr sz="1600" dirty="0">
                <a:latin typeface="Arial MT"/>
                <a:cs typeface="Arial MT"/>
              </a:rPr>
              <a:t>points</a:t>
            </a:r>
            <a:r>
              <a:rPr sz="1600" spc="-20" dirty="0">
                <a:latin typeface="Arial MT"/>
                <a:cs typeface="Arial MT"/>
              </a:rPr>
              <a:t> </a:t>
            </a:r>
            <a:r>
              <a:rPr sz="1600" dirty="0">
                <a:latin typeface="Arial MT"/>
                <a:cs typeface="Arial MT"/>
              </a:rPr>
              <a:t>coinciding</a:t>
            </a:r>
            <a:r>
              <a:rPr sz="1600" spc="-20" dirty="0">
                <a:latin typeface="Arial MT"/>
                <a:cs typeface="Arial MT"/>
              </a:rPr>
              <a:t> </a:t>
            </a:r>
            <a:r>
              <a:rPr sz="1600" dirty="0">
                <a:latin typeface="Arial MT"/>
                <a:cs typeface="Arial MT"/>
              </a:rPr>
              <a:t>with</a:t>
            </a:r>
            <a:r>
              <a:rPr sz="1600" spc="-25" dirty="0">
                <a:latin typeface="Arial MT"/>
                <a:cs typeface="Arial MT"/>
              </a:rPr>
              <a:t> </a:t>
            </a:r>
            <a:r>
              <a:rPr sz="1600" spc="-20" dirty="0">
                <a:latin typeface="Arial MT"/>
                <a:cs typeface="Arial MT"/>
              </a:rPr>
              <a:t>atom </a:t>
            </a:r>
            <a:r>
              <a:rPr sz="1600" dirty="0">
                <a:latin typeface="Arial MT"/>
                <a:cs typeface="Arial MT"/>
              </a:rPr>
              <a:t>positions</a:t>
            </a:r>
            <a:r>
              <a:rPr sz="1600" spc="-40" dirty="0">
                <a:latin typeface="Arial MT"/>
                <a:cs typeface="Arial MT"/>
              </a:rPr>
              <a:t> </a:t>
            </a:r>
            <a:r>
              <a:rPr sz="1600" dirty="0">
                <a:latin typeface="Arial MT"/>
                <a:cs typeface="Arial MT"/>
              </a:rPr>
              <a:t>(or</a:t>
            </a:r>
            <a:r>
              <a:rPr sz="1600" spc="-30" dirty="0">
                <a:latin typeface="Arial MT"/>
                <a:cs typeface="Arial MT"/>
              </a:rPr>
              <a:t> </a:t>
            </a:r>
            <a:r>
              <a:rPr sz="1600" dirty="0">
                <a:latin typeface="Arial MT"/>
                <a:cs typeface="Arial MT"/>
              </a:rPr>
              <a:t>sphere</a:t>
            </a:r>
            <a:r>
              <a:rPr sz="1600" spc="-40" dirty="0">
                <a:latin typeface="Arial MT"/>
                <a:cs typeface="Arial MT"/>
              </a:rPr>
              <a:t> </a:t>
            </a:r>
            <a:r>
              <a:rPr sz="1600" dirty="0">
                <a:latin typeface="Arial MT"/>
                <a:cs typeface="Arial MT"/>
              </a:rPr>
              <a:t>centers).</a:t>
            </a:r>
            <a:r>
              <a:rPr sz="1600" spc="-30" dirty="0">
                <a:latin typeface="Arial MT"/>
                <a:cs typeface="Arial MT"/>
              </a:rPr>
              <a:t> </a:t>
            </a:r>
            <a:r>
              <a:rPr sz="1600" dirty="0">
                <a:latin typeface="Arial MT"/>
                <a:cs typeface="Arial MT"/>
              </a:rPr>
              <a:t>When</a:t>
            </a:r>
            <a:r>
              <a:rPr sz="1600" spc="-40" dirty="0">
                <a:latin typeface="Arial MT"/>
                <a:cs typeface="Arial MT"/>
              </a:rPr>
              <a:t> </a:t>
            </a:r>
            <a:r>
              <a:rPr sz="1600" dirty="0">
                <a:latin typeface="Arial MT"/>
                <a:cs typeface="Arial MT"/>
              </a:rPr>
              <a:t>describing</a:t>
            </a:r>
            <a:r>
              <a:rPr sz="1600" spc="-40" dirty="0">
                <a:latin typeface="Arial MT"/>
                <a:cs typeface="Arial MT"/>
              </a:rPr>
              <a:t> </a:t>
            </a:r>
            <a:r>
              <a:rPr sz="1600" dirty="0">
                <a:latin typeface="Arial MT"/>
                <a:cs typeface="Arial MT"/>
              </a:rPr>
              <a:t>crystalline</a:t>
            </a:r>
            <a:r>
              <a:rPr sz="1600" spc="-40" dirty="0">
                <a:latin typeface="Arial MT"/>
                <a:cs typeface="Arial MT"/>
              </a:rPr>
              <a:t> </a:t>
            </a:r>
            <a:r>
              <a:rPr sz="1600" dirty="0">
                <a:latin typeface="Arial MT"/>
                <a:cs typeface="Arial MT"/>
              </a:rPr>
              <a:t>structures,</a:t>
            </a:r>
            <a:r>
              <a:rPr sz="1600" spc="-30" dirty="0">
                <a:latin typeface="Arial MT"/>
                <a:cs typeface="Arial MT"/>
              </a:rPr>
              <a:t> </a:t>
            </a:r>
            <a:r>
              <a:rPr sz="1600" spc="-10" dirty="0">
                <a:latin typeface="Arial MT"/>
                <a:cs typeface="Arial MT"/>
              </a:rPr>
              <a:t>atoms </a:t>
            </a:r>
            <a:r>
              <a:rPr sz="1600" dirty="0">
                <a:latin typeface="Arial MT"/>
                <a:cs typeface="Arial MT"/>
              </a:rPr>
              <a:t>(or</a:t>
            </a:r>
            <a:r>
              <a:rPr sz="1600" spc="-15" dirty="0">
                <a:latin typeface="Arial MT"/>
                <a:cs typeface="Arial MT"/>
              </a:rPr>
              <a:t> </a:t>
            </a:r>
            <a:r>
              <a:rPr sz="1600" dirty="0">
                <a:latin typeface="Arial MT"/>
                <a:cs typeface="Arial MT"/>
              </a:rPr>
              <a:t>ions)</a:t>
            </a:r>
            <a:r>
              <a:rPr sz="1600" spc="-10" dirty="0">
                <a:latin typeface="Arial MT"/>
                <a:cs typeface="Arial MT"/>
              </a:rPr>
              <a:t> </a:t>
            </a:r>
            <a:r>
              <a:rPr sz="1600" dirty="0">
                <a:latin typeface="Arial MT"/>
                <a:cs typeface="Arial MT"/>
              </a:rPr>
              <a:t>are</a:t>
            </a:r>
            <a:r>
              <a:rPr sz="1600" spc="-20" dirty="0">
                <a:latin typeface="Arial MT"/>
                <a:cs typeface="Arial MT"/>
              </a:rPr>
              <a:t> </a:t>
            </a:r>
            <a:r>
              <a:rPr sz="1600" dirty="0">
                <a:latin typeface="Arial MT"/>
                <a:cs typeface="Arial MT"/>
              </a:rPr>
              <a:t>thought</a:t>
            </a:r>
            <a:r>
              <a:rPr sz="1600" spc="-10" dirty="0">
                <a:latin typeface="Arial MT"/>
                <a:cs typeface="Arial MT"/>
              </a:rPr>
              <a:t> </a:t>
            </a:r>
            <a:r>
              <a:rPr sz="1600" dirty="0">
                <a:latin typeface="Arial MT"/>
                <a:cs typeface="Arial MT"/>
              </a:rPr>
              <a:t>of</a:t>
            </a:r>
            <a:r>
              <a:rPr sz="1600" spc="-15" dirty="0">
                <a:latin typeface="Arial MT"/>
                <a:cs typeface="Arial MT"/>
              </a:rPr>
              <a:t> </a:t>
            </a:r>
            <a:r>
              <a:rPr sz="1600" dirty="0">
                <a:latin typeface="Arial MT"/>
                <a:cs typeface="Arial MT"/>
              </a:rPr>
              <a:t>as</a:t>
            </a:r>
            <a:r>
              <a:rPr sz="1600" spc="-15" dirty="0">
                <a:latin typeface="Arial MT"/>
                <a:cs typeface="Arial MT"/>
              </a:rPr>
              <a:t> </a:t>
            </a:r>
            <a:r>
              <a:rPr sz="1600" dirty="0">
                <a:latin typeface="Arial MT"/>
                <a:cs typeface="Arial MT"/>
              </a:rPr>
              <a:t>being</a:t>
            </a:r>
            <a:r>
              <a:rPr sz="1600" spc="-20" dirty="0">
                <a:latin typeface="Arial MT"/>
                <a:cs typeface="Arial MT"/>
              </a:rPr>
              <a:t> </a:t>
            </a:r>
            <a:r>
              <a:rPr sz="1600" dirty="0">
                <a:latin typeface="Arial MT"/>
                <a:cs typeface="Arial MT"/>
              </a:rPr>
              <a:t>solid</a:t>
            </a:r>
            <a:r>
              <a:rPr sz="1600" spc="-20" dirty="0">
                <a:latin typeface="Arial MT"/>
                <a:cs typeface="Arial MT"/>
              </a:rPr>
              <a:t> </a:t>
            </a:r>
            <a:r>
              <a:rPr sz="1600" dirty="0">
                <a:latin typeface="Arial MT"/>
                <a:cs typeface="Arial MT"/>
              </a:rPr>
              <a:t>spheres</a:t>
            </a:r>
            <a:r>
              <a:rPr sz="1600" spc="-15" dirty="0">
                <a:latin typeface="Arial MT"/>
                <a:cs typeface="Arial MT"/>
              </a:rPr>
              <a:t> </a:t>
            </a:r>
            <a:r>
              <a:rPr sz="1600" dirty="0">
                <a:latin typeface="Arial MT"/>
                <a:cs typeface="Arial MT"/>
              </a:rPr>
              <a:t>having</a:t>
            </a:r>
            <a:r>
              <a:rPr sz="1600" spc="-25" dirty="0">
                <a:latin typeface="Arial MT"/>
                <a:cs typeface="Arial MT"/>
              </a:rPr>
              <a:t> </a:t>
            </a:r>
            <a:r>
              <a:rPr sz="1600" spc="-10" dirty="0">
                <a:latin typeface="Arial MT"/>
                <a:cs typeface="Arial MT"/>
              </a:rPr>
              <a:t>well-</a:t>
            </a:r>
            <a:r>
              <a:rPr sz="1600" dirty="0">
                <a:latin typeface="Arial MT"/>
                <a:cs typeface="Arial MT"/>
              </a:rPr>
              <a:t>defined</a:t>
            </a:r>
            <a:r>
              <a:rPr sz="1600" spc="-20" dirty="0">
                <a:latin typeface="Arial MT"/>
                <a:cs typeface="Arial MT"/>
              </a:rPr>
              <a:t> </a:t>
            </a:r>
            <a:r>
              <a:rPr sz="1600" spc="-10" dirty="0">
                <a:latin typeface="Arial MT"/>
                <a:cs typeface="Arial MT"/>
              </a:rPr>
              <a:t>diameters. </a:t>
            </a:r>
            <a:r>
              <a:rPr sz="1600" dirty="0">
                <a:latin typeface="Arial MT"/>
                <a:cs typeface="Arial MT"/>
              </a:rPr>
              <a:t>This</a:t>
            </a:r>
            <a:r>
              <a:rPr sz="1600" spc="-15"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termed</a:t>
            </a:r>
            <a:r>
              <a:rPr sz="1600" spc="-20" dirty="0">
                <a:latin typeface="Arial MT"/>
                <a:cs typeface="Arial MT"/>
              </a:rPr>
              <a:t> </a:t>
            </a:r>
            <a:r>
              <a:rPr sz="1600" dirty="0">
                <a:latin typeface="Arial MT"/>
                <a:cs typeface="Arial MT"/>
              </a:rPr>
              <a:t>the</a:t>
            </a:r>
            <a:r>
              <a:rPr sz="1600" spc="-20" dirty="0">
                <a:latin typeface="Arial MT"/>
                <a:cs typeface="Arial MT"/>
              </a:rPr>
              <a:t> </a:t>
            </a:r>
            <a:r>
              <a:rPr sz="1600" dirty="0">
                <a:latin typeface="Arial MT"/>
                <a:cs typeface="Arial MT"/>
              </a:rPr>
              <a:t>atomic</a:t>
            </a:r>
            <a:r>
              <a:rPr sz="1600" spc="-10" dirty="0">
                <a:latin typeface="Arial MT"/>
                <a:cs typeface="Arial MT"/>
              </a:rPr>
              <a:t> hard-</a:t>
            </a:r>
            <a:r>
              <a:rPr sz="1600" dirty="0">
                <a:latin typeface="Arial MT"/>
                <a:cs typeface="Arial MT"/>
              </a:rPr>
              <a:t>sphere</a:t>
            </a:r>
            <a:r>
              <a:rPr sz="1600" spc="-20" dirty="0">
                <a:latin typeface="Arial MT"/>
                <a:cs typeface="Arial MT"/>
              </a:rPr>
              <a:t> </a:t>
            </a:r>
            <a:r>
              <a:rPr sz="1600" dirty="0">
                <a:latin typeface="Arial MT"/>
                <a:cs typeface="Arial MT"/>
              </a:rPr>
              <a:t>model</a:t>
            </a:r>
            <a:r>
              <a:rPr sz="1600" spc="-20" dirty="0">
                <a:latin typeface="Arial MT"/>
                <a:cs typeface="Arial MT"/>
              </a:rPr>
              <a:t> </a:t>
            </a:r>
            <a:r>
              <a:rPr sz="1600" dirty="0">
                <a:latin typeface="Arial MT"/>
                <a:cs typeface="Arial MT"/>
              </a:rPr>
              <a:t>in</a:t>
            </a:r>
            <a:r>
              <a:rPr sz="1600" spc="-20" dirty="0">
                <a:latin typeface="Arial MT"/>
                <a:cs typeface="Arial MT"/>
              </a:rPr>
              <a:t> </a:t>
            </a:r>
            <a:r>
              <a:rPr sz="1600" dirty="0">
                <a:latin typeface="Arial MT"/>
                <a:cs typeface="Arial MT"/>
              </a:rPr>
              <a:t>which</a:t>
            </a:r>
            <a:r>
              <a:rPr sz="1600" spc="-15" dirty="0">
                <a:latin typeface="Arial MT"/>
                <a:cs typeface="Arial MT"/>
              </a:rPr>
              <a:t> </a:t>
            </a:r>
            <a:r>
              <a:rPr sz="1600" dirty="0">
                <a:latin typeface="Arial MT"/>
                <a:cs typeface="Arial MT"/>
              </a:rPr>
              <a:t>spheres</a:t>
            </a:r>
            <a:r>
              <a:rPr sz="1600" spc="-15" dirty="0">
                <a:latin typeface="Arial MT"/>
                <a:cs typeface="Arial MT"/>
              </a:rPr>
              <a:t> </a:t>
            </a:r>
            <a:r>
              <a:rPr sz="1600" spc="-10" dirty="0">
                <a:latin typeface="Arial MT"/>
                <a:cs typeface="Arial MT"/>
              </a:rPr>
              <a:t>representing nearest-</a:t>
            </a:r>
            <a:r>
              <a:rPr sz="1600" dirty="0">
                <a:latin typeface="Arial MT"/>
                <a:cs typeface="Arial MT"/>
              </a:rPr>
              <a:t>neighbor</a:t>
            </a:r>
            <a:r>
              <a:rPr sz="1600" spc="-10" dirty="0">
                <a:latin typeface="Arial MT"/>
                <a:cs typeface="Arial MT"/>
              </a:rPr>
              <a:t> </a:t>
            </a:r>
            <a:r>
              <a:rPr sz="1600" dirty="0">
                <a:latin typeface="Arial MT"/>
                <a:cs typeface="Arial MT"/>
              </a:rPr>
              <a:t>atoms</a:t>
            </a:r>
            <a:r>
              <a:rPr sz="1600" spc="-10" dirty="0">
                <a:latin typeface="Arial MT"/>
                <a:cs typeface="Arial MT"/>
              </a:rPr>
              <a:t> </a:t>
            </a:r>
            <a:r>
              <a:rPr sz="1600" dirty="0">
                <a:latin typeface="Arial MT"/>
                <a:cs typeface="Arial MT"/>
              </a:rPr>
              <a:t>touch</a:t>
            </a:r>
            <a:r>
              <a:rPr sz="1600" spc="-15" dirty="0">
                <a:latin typeface="Arial MT"/>
                <a:cs typeface="Arial MT"/>
              </a:rPr>
              <a:t> </a:t>
            </a:r>
            <a:r>
              <a:rPr sz="1600" dirty="0">
                <a:latin typeface="Arial MT"/>
                <a:cs typeface="Arial MT"/>
              </a:rPr>
              <a:t>one</a:t>
            </a:r>
            <a:r>
              <a:rPr sz="1600" spc="-10" dirty="0">
                <a:latin typeface="Arial MT"/>
                <a:cs typeface="Arial MT"/>
              </a:rPr>
              <a:t> another.</a:t>
            </a:r>
            <a:endParaRPr sz="1600">
              <a:latin typeface="Arial MT"/>
              <a:cs typeface="Arial M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1026"/>
          <p:cNvSpPr>
            <a:spLocks noChangeArrowheads="1"/>
          </p:cNvSpPr>
          <p:nvPr/>
        </p:nvSpPr>
        <p:spPr bwMode="auto">
          <a:xfrm>
            <a:off x="566738" y="2038350"/>
            <a:ext cx="8001000" cy="426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469900" indent="-469900">
              <a:defRPr>
                <a:solidFill>
                  <a:schemeClr val="tx1"/>
                </a:solidFill>
                <a:latin typeface="Arial" panose="020B0604020202020204" pitchFamily="34" charset="0"/>
              </a:defRPr>
            </a:lvl1pPr>
            <a:lvl2pPr marL="908050" indent="-436563">
              <a:defRPr>
                <a:solidFill>
                  <a:schemeClr val="tx1"/>
                </a:solidFill>
                <a:latin typeface="Arial" panose="020B0604020202020204" pitchFamily="34" charset="0"/>
              </a:defRPr>
            </a:lvl2pPr>
            <a:lvl3pPr marL="1304925" indent="-395288">
              <a:defRPr>
                <a:solidFill>
                  <a:schemeClr val="tx1"/>
                </a:solidFill>
                <a:latin typeface="Arial" panose="020B0604020202020204" pitchFamily="34" charset="0"/>
              </a:defRPr>
            </a:lvl3pPr>
            <a:lvl4pPr marL="1693863" indent="-387350">
              <a:defRPr>
                <a:solidFill>
                  <a:schemeClr val="tx1"/>
                </a:solidFill>
                <a:latin typeface="Arial" panose="020B0604020202020204" pitchFamily="34" charset="0"/>
              </a:defRPr>
            </a:lvl4pPr>
            <a:lvl5pPr marL="2093913" indent="-398463">
              <a:defRPr>
                <a:solidFill>
                  <a:schemeClr val="tx1"/>
                </a:solidFill>
                <a:latin typeface="Arial" panose="020B0604020202020204" pitchFamily="34" charset="0"/>
              </a:defRPr>
            </a:lvl5pPr>
            <a:lvl6pPr marL="2551113" indent="-398463" fontAlgn="base">
              <a:spcBef>
                <a:spcPct val="0"/>
              </a:spcBef>
              <a:spcAft>
                <a:spcPct val="0"/>
              </a:spcAft>
              <a:defRPr>
                <a:solidFill>
                  <a:schemeClr val="tx1"/>
                </a:solidFill>
                <a:latin typeface="Arial" panose="020B0604020202020204" pitchFamily="34" charset="0"/>
              </a:defRPr>
            </a:lvl6pPr>
            <a:lvl7pPr marL="3008313" indent="-398463" fontAlgn="base">
              <a:spcBef>
                <a:spcPct val="0"/>
              </a:spcBef>
              <a:spcAft>
                <a:spcPct val="0"/>
              </a:spcAft>
              <a:defRPr>
                <a:solidFill>
                  <a:schemeClr val="tx1"/>
                </a:solidFill>
                <a:latin typeface="Arial" panose="020B0604020202020204" pitchFamily="34" charset="0"/>
              </a:defRPr>
            </a:lvl7pPr>
            <a:lvl8pPr marL="3465513" indent="-398463" fontAlgn="base">
              <a:spcBef>
                <a:spcPct val="0"/>
              </a:spcBef>
              <a:spcAft>
                <a:spcPct val="0"/>
              </a:spcAft>
              <a:defRPr>
                <a:solidFill>
                  <a:schemeClr val="tx1"/>
                </a:solidFill>
                <a:latin typeface="Arial" panose="020B0604020202020204" pitchFamily="34" charset="0"/>
              </a:defRPr>
            </a:lvl8pPr>
            <a:lvl9pPr marL="3922713" indent="-398463" fontAlgn="base">
              <a:spcBef>
                <a:spcPct val="0"/>
              </a:spcBef>
              <a:spcAft>
                <a:spcPct val="0"/>
              </a:spcAft>
              <a:defRPr>
                <a:solidFill>
                  <a:schemeClr val="tx1"/>
                </a:solidFill>
                <a:latin typeface="Arial" panose="020B0604020202020204" pitchFamily="34" charset="0"/>
              </a:defRPr>
            </a:lvl9pPr>
          </a:lstStyle>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Lattice</a:t>
            </a:r>
            <a:r>
              <a:rPr lang="en-US" altLang="en-US" sz="2000" b="0">
                <a:latin typeface="Verdana" panose="020B0604030504040204" pitchFamily="34" charset="0"/>
              </a:rPr>
              <a:t> - A collection of points that divide space into smaller equally sized segments.</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Basis</a:t>
            </a:r>
            <a:r>
              <a:rPr lang="en-US" altLang="en-US" sz="2000" b="0">
                <a:latin typeface="Verdana" panose="020B0604030504040204" pitchFamily="34" charset="0"/>
              </a:rPr>
              <a:t> - A group of atoms associated with a lattice point.</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Unit cell</a:t>
            </a:r>
            <a:r>
              <a:rPr lang="en-US" altLang="en-US" sz="2000" b="0">
                <a:latin typeface="Verdana" panose="020B0604030504040204" pitchFamily="34" charset="0"/>
              </a:rPr>
              <a:t> - A subdivision of the lattice that still retains the overall characteristics of the entire lattice.</a:t>
            </a:r>
          </a:p>
          <a:p>
            <a:pPr eaLnBrk="1" hangingPunct="1">
              <a:spcBef>
                <a:spcPct val="20000"/>
              </a:spcBef>
              <a:buClr>
                <a:schemeClr val="accent2"/>
              </a:buClr>
              <a:buFont typeface="Wingdings" panose="05000000000000000000" pitchFamily="2" charset="2"/>
              <a:buChar char="o"/>
            </a:pPr>
            <a:r>
              <a:rPr lang="en-US" altLang="en-US" sz="2000" b="0">
                <a:solidFill>
                  <a:srgbClr val="3366FF"/>
                </a:solidFill>
                <a:latin typeface="Verdana" panose="020B0604030504040204" pitchFamily="34" charset="0"/>
              </a:rPr>
              <a:t>Atomic radius</a:t>
            </a:r>
            <a:r>
              <a:rPr lang="en-US" altLang="en-US" sz="2000" b="0">
                <a:latin typeface="Verdana" panose="020B0604030504040204" pitchFamily="34" charset="0"/>
              </a:rPr>
              <a:t> - The apparent radius of an atom, typically calculated from the dimensions of the unit cell, using close-packed directions (depends upon coordination number).</a:t>
            </a:r>
          </a:p>
          <a:p>
            <a:pPr eaLnBrk="1" hangingPunct="1">
              <a:spcBef>
                <a:spcPct val="20000"/>
              </a:spcBef>
              <a:buClr>
                <a:schemeClr val="accent2"/>
              </a:buClr>
              <a:buFont typeface="Wingdings" panose="05000000000000000000" pitchFamily="2" charset="2"/>
              <a:buChar char="o"/>
            </a:pPr>
            <a:r>
              <a:rPr lang="en-US" altLang="en-US" sz="2000" b="0">
                <a:solidFill>
                  <a:schemeClr val="accent2"/>
                </a:solidFill>
                <a:latin typeface="Verdana" panose="020B0604030504040204" pitchFamily="34" charset="0"/>
              </a:rPr>
              <a:t>Packing factor</a:t>
            </a:r>
            <a:r>
              <a:rPr lang="en-US" altLang="en-US" sz="2000" b="0">
                <a:latin typeface="Verdana" panose="020B0604030504040204" pitchFamily="34" charset="0"/>
              </a:rPr>
              <a:t> - The fraction of space in a unit cell occupied by atoms.</a:t>
            </a:r>
          </a:p>
        </p:txBody>
      </p:sp>
      <p:sp>
        <p:nvSpPr>
          <p:cNvPr id="63491" name="Text Box 1027"/>
          <p:cNvSpPr txBox="1">
            <a:spLocks noChangeArrowheads="1"/>
          </p:cNvSpPr>
          <p:nvPr/>
        </p:nvSpPr>
        <p:spPr bwMode="auto">
          <a:xfrm>
            <a:off x="644525" y="330200"/>
            <a:ext cx="7620000"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3200" b="0" dirty="0"/>
              <a:t>Lattice, Unit Cells, Basis, and Crystal Structures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30803" y="1429003"/>
            <a:ext cx="6656070" cy="299720"/>
          </a:xfrm>
          <a:prstGeom prst="rect">
            <a:avLst/>
          </a:prstGeom>
        </p:spPr>
        <p:txBody>
          <a:bodyPr vert="horz" wrap="square" lIns="0" tIns="12700" rIns="0" bIns="0" rtlCol="0">
            <a:spAutoFit/>
          </a:bodyPr>
          <a:lstStyle/>
          <a:p>
            <a:pPr marL="12700">
              <a:lnSpc>
                <a:spcPct val="100000"/>
              </a:lnSpc>
              <a:spcBef>
                <a:spcPts val="100"/>
              </a:spcBef>
            </a:pPr>
            <a:r>
              <a:rPr sz="1800" b="1" dirty="0">
                <a:solidFill>
                  <a:srgbClr val="C00000"/>
                </a:solidFill>
                <a:latin typeface="Arial"/>
                <a:cs typeface="Arial"/>
              </a:rPr>
              <a:t>I</a:t>
            </a:r>
            <a:r>
              <a:rPr sz="1800" b="1" spc="455" dirty="0">
                <a:solidFill>
                  <a:srgbClr val="C00000"/>
                </a:solidFill>
                <a:latin typeface="Arial"/>
                <a:cs typeface="Arial"/>
              </a:rPr>
              <a:t> </a:t>
            </a:r>
            <a:r>
              <a:rPr sz="1800" b="1" dirty="0">
                <a:latin typeface="Arial"/>
                <a:cs typeface="Arial"/>
              </a:rPr>
              <a:t>3.2</a:t>
            </a:r>
            <a:r>
              <a:rPr sz="1800" b="1" spc="455" dirty="0">
                <a:latin typeface="Arial"/>
                <a:cs typeface="Arial"/>
              </a:rPr>
              <a:t> </a:t>
            </a:r>
            <a:r>
              <a:rPr sz="1800" b="1" spc="-30" dirty="0">
                <a:latin typeface="Arial"/>
                <a:cs typeface="Arial"/>
              </a:rPr>
              <a:t>CRYSTAL</a:t>
            </a:r>
            <a:r>
              <a:rPr sz="1800" b="1" spc="-55" dirty="0">
                <a:latin typeface="Arial"/>
                <a:cs typeface="Arial"/>
              </a:rPr>
              <a:t> </a:t>
            </a:r>
            <a:r>
              <a:rPr sz="1800" b="1" dirty="0">
                <a:latin typeface="Arial"/>
                <a:cs typeface="Arial"/>
              </a:rPr>
              <a:t>STRUCTURES</a:t>
            </a:r>
            <a:r>
              <a:rPr sz="1800" b="1" spc="-25" dirty="0">
                <a:latin typeface="Arial"/>
                <a:cs typeface="Arial"/>
              </a:rPr>
              <a:t> </a:t>
            </a:r>
            <a:r>
              <a:rPr sz="1800" b="1" dirty="0">
                <a:latin typeface="Arial"/>
                <a:cs typeface="Arial"/>
              </a:rPr>
              <a:t>–</a:t>
            </a:r>
            <a:r>
              <a:rPr sz="1800" b="1" spc="-25" dirty="0">
                <a:latin typeface="Arial"/>
                <a:cs typeface="Arial"/>
              </a:rPr>
              <a:t> </a:t>
            </a:r>
            <a:r>
              <a:rPr sz="1800" b="1" spc="-10" dirty="0">
                <a:latin typeface="Arial"/>
                <a:cs typeface="Arial"/>
              </a:rPr>
              <a:t>FUNDAMENTAL</a:t>
            </a:r>
            <a:r>
              <a:rPr sz="1800" b="1" spc="-55" dirty="0">
                <a:latin typeface="Arial"/>
                <a:cs typeface="Arial"/>
              </a:rPr>
              <a:t> </a:t>
            </a:r>
            <a:r>
              <a:rPr sz="1800" b="1" spc="-10" dirty="0">
                <a:latin typeface="Arial"/>
                <a:cs typeface="Arial"/>
              </a:rPr>
              <a:t>CONCEPTS</a:t>
            </a:r>
            <a:endParaRPr sz="1800">
              <a:latin typeface="Arial"/>
              <a:cs typeface="Arial"/>
            </a:endParaRPr>
          </a:p>
        </p:txBody>
      </p:sp>
      <p:sp>
        <p:nvSpPr>
          <p:cNvPr id="7" name="object 7"/>
          <p:cNvSpPr txBox="1"/>
          <p:nvPr/>
        </p:nvSpPr>
        <p:spPr>
          <a:xfrm>
            <a:off x="503430" y="1960371"/>
            <a:ext cx="3315335" cy="754380"/>
          </a:xfrm>
          <a:prstGeom prst="rect">
            <a:avLst/>
          </a:prstGeom>
        </p:spPr>
        <p:txBody>
          <a:bodyPr vert="horz" wrap="square" lIns="0" tIns="13970" rIns="0" bIns="0" rtlCol="0">
            <a:spAutoFit/>
          </a:bodyPr>
          <a:lstStyle/>
          <a:p>
            <a:pPr marL="297815" marR="5080" indent="-285750">
              <a:lnSpc>
                <a:spcPct val="99400"/>
              </a:lnSpc>
              <a:spcBef>
                <a:spcPts val="110"/>
              </a:spcBef>
              <a:buClr>
                <a:srgbClr val="C00000"/>
              </a:buClr>
              <a:buFont typeface="Wingdings"/>
              <a:buChar char=""/>
              <a:tabLst>
                <a:tab pos="297815" algn="l"/>
              </a:tabLst>
            </a:pPr>
            <a:r>
              <a:rPr sz="1600" dirty="0">
                <a:latin typeface="Arial MT"/>
                <a:cs typeface="Arial MT"/>
              </a:rPr>
              <a:t>Space</a:t>
            </a:r>
            <a:r>
              <a:rPr sz="1600" spc="-20" dirty="0">
                <a:latin typeface="Arial MT"/>
                <a:cs typeface="Arial MT"/>
              </a:rPr>
              <a:t> </a:t>
            </a:r>
            <a:r>
              <a:rPr sz="1600" dirty="0">
                <a:latin typeface="Arial MT"/>
                <a:cs typeface="Arial MT"/>
              </a:rPr>
              <a:t>lattice</a:t>
            </a:r>
            <a:r>
              <a:rPr sz="1600" spc="-15" dirty="0">
                <a:latin typeface="Arial MT"/>
                <a:cs typeface="Arial MT"/>
              </a:rPr>
              <a:t> </a:t>
            </a:r>
            <a:r>
              <a:rPr sz="1600" dirty="0">
                <a:latin typeface="Arial MT"/>
                <a:cs typeface="Arial MT"/>
              </a:rPr>
              <a:t>is</a:t>
            </a:r>
            <a:r>
              <a:rPr sz="1600" spc="-15" dirty="0">
                <a:latin typeface="Arial MT"/>
                <a:cs typeface="Arial MT"/>
              </a:rPr>
              <a:t> </a:t>
            </a:r>
            <a:r>
              <a:rPr sz="1600" dirty="0">
                <a:latin typeface="Arial MT"/>
                <a:cs typeface="Arial MT"/>
              </a:rPr>
              <a:t>a</a:t>
            </a:r>
            <a:r>
              <a:rPr sz="1600" spc="-20" dirty="0">
                <a:latin typeface="Arial MT"/>
                <a:cs typeface="Arial MT"/>
              </a:rPr>
              <a:t> </a:t>
            </a:r>
            <a:r>
              <a:rPr sz="1600" dirty="0">
                <a:latin typeface="Arial MT"/>
                <a:cs typeface="Arial MT"/>
              </a:rPr>
              <a:t>network</a:t>
            </a:r>
            <a:r>
              <a:rPr sz="1600" spc="-10" dirty="0">
                <a:latin typeface="Arial MT"/>
                <a:cs typeface="Arial MT"/>
              </a:rPr>
              <a:t> </a:t>
            </a:r>
            <a:r>
              <a:rPr sz="1600" dirty="0">
                <a:latin typeface="Arial MT"/>
                <a:cs typeface="Arial MT"/>
              </a:rPr>
              <a:t>of</a:t>
            </a:r>
            <a:r>
              <a:rPr sz="1600" spc="-10" dirty="0">
                <a:latin typeface="Arial MT"/>
                <a:cs typeface="Arial MT"/>
              </a:rPr>
              <a:t> </a:t>
            </a:r>
            <a:r>
              <a:rPr sz="1600" spc="-20" dirty="0">
                <a:latin typeface="Arial MT"/>
                <a:cs typeface="Arial MT"/>
              </a:rPr>
              <a:t>lines </a:t>
            </a:r>
            <a:r>
              <a:rPr sz="1600" dirty="0">
                <a:latin typeface="Arial MT"/>
                <a:cs typeface="Arial MT"/>
              </a:rPr>
              <a:t>in</a:t>
            </a:r>
            <a:r>
              <a:rPr sz="1600" spc="-20" dirty="0">
                <a:latin typeface="Arial MT"/>
                <a:cs typeface="Arial MT"/>
              </a:rPr>
              <a:t> </a:t>
            </a:r>
            <a:r>
              <a:rPr sz="1600" spc="-10" dirty="0">
                <a:latin typeface="Arial MT"/>
                <a:cs typeface="Arial MT"/>
              </a:rPr>
              <a:t>three-</a:t>
            </a:r>
            <a:r>
              <a:rPr sz="1600" dirty="0">
                <a:latin typeface="Arial MT"/>
                <a:cs typeface="Arial MT"/>
              </a:rPr>
              <a:t>dimensions</a:t>
            </a:r>
            <a:r>
              <a:rPr sz="1600" spc="-15" dirty="0">
                <a:latin typeface="Arial MT"/>
                <a:cs typeface="Arial MT"/>
              </a:rPr>
              <a:t> </a:t>
            </a:r>
            <a:r>
              <a:rPr sz="1600" spc="-10" dirty="0">
                <a:latin typeface="Arial MT"/>
                <a:cs typeface="Arial MT"/>
              </a:rPr>
              <a:t>containing </a:t>
            </a:r>
            <a:r>
              <a:rPr sz="1600" dirty="0">
                <a:latin typeface="Arial MT"/>
                <a:cs typeface="Arial MT"/>
              </a:rPr>
              <a:t>infinite</a:t>
            </a:r>
            <a:r>
              <a:rPr sz="1600" spc="-30" dirty="0">
                <a:latin typeface="Arial MT"/>
                <a:cs typeface="Arial MT"/>
              </a:rPr>
              <a:t> </a:t>
            </a:r>
            <a:r>
              <a:rPr sz="1600" dirty="0">
                <a:latin typeface="Arial MT"/>
                <a:cs typeface="Arial MT"/>
              </a:rPr>
              <a:t>number</a:t>
            </a:r>
            <a:r>
              <a:rPr sz="1600" spc="-25" dirty="0">
                <a:latin typeface="Arial MT"/>
                <a:cs typeface="Arial MT"/>
              </a:rPr>
              <a:t> </a:t>
            </a:r>
            <a:r>
              <a:rPr sz="1600" dirty="0">
                <a:latin typeface="Arial MT"/>
                <a:cs typeface="Arial MT"/>
              </a:rPr>
              <a:t>of</a:t>
            </a:r>
            <a:r>
              <a:rPr sz="1600" spc="-20" dirty="0">
                <a:latin typeface="Arial MT"/>
                <a:cs typeface="Arial MT"/>
              </a:rPr>
              <a:t> </a:t>
            </a:r>
            <a:r>
              <a:rPr sz="1600" dirty="0">
                <a:latin typeface="Arial MT"/>
                <a:cs typeface="Arial MT"/>
              </a:rPr>
              <a:t>lattice</a:t>
            </a:r>
            <a:r>
              <a:rPr sz="1600" spc="-30" dirty="0">
                <a:latin typeface="Arial MT"/>
                <a:cs typeface="Arial MT"/>
              </a:rPr>
              <a:t> </a:t>
            </a:r>
            <a:r>
              <a:rPr sz="1600" spc="-10" dirty="0">
                <a:latin typeface="Arial MT"/>
                <a:cs typeface="Arial MT"/>
              </a:rPr>
              <a:t>point.</a:t>
            </a:r>
            <a:endParaRPr sz="1600">
              <a:latin typeface="Arial MT"/>
              <a:cs typeface="Arial MT"/>
            </a:endParaRPr>
          </a:p>
        </p:txBody>
      </p:sp>
      <p:pic>
        <p:nvPicPr>
          <p:cNvPr id="8" name="object 8"/>
          <p:cNvPicPr/>
          <p:nvPr/>
        </p:nvPicPr>
        <p:blipFill>
          <a:blip r:embed="rId3" cstate="print"/>
          <a:stretch>
            <a:fillRect/>
          </a:stretch>
        </p:blipFill>
        <p:spPr>
          <a:xfrm>
            <a:off x="767641" y="2972129"/>
            <a:ext cx="2980268" cy="2831255"/>
          </a:xfrm>
          <a:prstGeom prst="rect">
            <a:avLst/>
          </a:prstGeom>
        </p:spPr>
      </p:pic>
      <p:sp>
        <p:nvSpPr>
          <p:cNvPr id="9" name="object 9"/>
          <p:cNvSpPr txBox="1"/>
          <p:nvPr/>
        </p:nvSpPr>
        <p:spPr>
          <a:xfrm>
            <a:off x="4599204" y="1960371"/>
            <a:ext cx="3335654" cy="513080"/>
          </a:xfrm>
          <a:prstGeom prst="rect">
            <a:avLst/>
          </a:prstGeom>
        </p:spPr>
        <p:txBody>
          <a:bodyPr vert="horz" wrap="square" lIns="0" tIns="12700" rIns="0" bIns="0" rtlCol="0">
            <a:spAutoFit/>
          </a:bodyPr>
          <a:lstStyle/>
          <a:p>
            <a:pPr marL="298450" marR="5080" indent="-285750">
              <a:lnSpc>
                <a:spcPct val="100000"/>
              </a:lnSpc>
              <a:spcBef>
                <a:spcPts val="100"/>
              </a:spcBef>
              <a:buClr>
                <a:srgbClr val="C00000"/>
              </a:buClr>
              <a:buFont typeface="Wingdings"/>
              <a:buChar char=""/>
              <a:tabLst>
                <a:tab pos="298450" algn="l"/>
              </a:tabLst>
            </a:pPr>
            <a:r>
              <a:rPr sz="1600" dirty="0">
                <a:latin typeface="Arial MT"/>
                <a:cs typeface="Arial MT"/>
              </a:rPr>
              <a:t>Atoms</a:t>
            </a:r>
            <a:r>
              <a:rPr sz="1600" spc="-30" dirty="0">
                <a:latin typeface="Arial MT"/>
                <a:cs typeface="Arial MT"/>
              </a:rPr>
              <a:t> </a:t>
            </a:r>
            <a:r>
              <a:rPr sz="1600" dirty="0">
                <a:latin typeface="Arial MT"/>
                <a:cs typeface="Arial MT"/>
              </a:rPr>
              <a:t>in</a:t>
            </a:r>
            <a:r>
              <a:rPr sz="1600" spc="-30" dirty="0">
                <a:latin typeface="Arial MT"/>
                <a:cs typeface="Arial MT"/>
              </a:rPr>
              <a:t> </a:t>
            </a:r>
            <a:r>
              <a:rPr sz="1600" dirty="0">
                <a:latin typeface="Arial MT"/>
                <a:cs typeface="Arial MT"/>
              </a:rPr>
              <a:t>crystalline</a:t>
            </a:r>
            <a:r>
              <a:rPr sz="1600" spc="-25" dirty="0">
                <a:latin typeface="Arial MT"/>
                <a:cs typeface="Arial MT"/>
              </a:rPr>
              <a:t> </a:t>
            </a:r>
            <a:r>
              <a:rPr sz="1600" dirty="0">
                <a:latin typeface="Arial MT"/>
                <a:cs typeface="Arial MT"/>
              </a:rPr>
              <a:t>solids</a:t>
            </a:r>
            <a:r>
              <a:rPr sz="1600" spc="-30" dirty="0">
                <a:latin typeface="Arial MT"/>
                <a:cs typeface="Arial MT"/>
              </a:rPr>
              <a:t> </a:t>
            </a:r>
            <a:r>
              <a:rPr sz="1600" spc="-10" dirty="0">
                <a:latin typeface="Arial MT"/>
                <a:cs typeface="Arial MT"/>
              </a:rPr>
              <a:t>occupy </a:t>
            </a:r>
            <a:r>
              <a:rPr sz="1600" dirty="0">
                <a:latin typeface="Arial MT"/>
                <a:cs typeface="Arial MT"/>
              </a:rPr>
              <a:t>the</a:t>
            </a:r>
            <a:r>
              <a:rPr sz="1600" spc="-20" dirty="0">
                <a:latin typeface="Arial MT"/>
                <a:cs typeface="Arial MT"/>
              </a:rPr>
              <a:t> </a:t>
            </a:r>
            <a:r>
              <a:rPr sz="1600" dirty="0">
                <a:latin typeface="Arial MT"/>
                <a:cs typeface="Arial MT"/>
              </a:rPr>
              <a:t>lattice</a:t>
            </a:r>
            <a:r>
              <a:rPr sz="1600" spc="-20" dirty="0">
                <a:latin typeface="Arial MT"/>
                <a:cs typeface="Arial MT"/>
              </a:rPr>
              <a:t> </a:t>
            </a:r>
            <a:r>
              <a:rPr sz="1600" spc="-10" dirty="0">
                <a:latin typeface="Arial MT"/>
                <a:cs typeface="Arial MT"/>
              </a:rPr>
              <a:t>point.</a:t>
            </a:r>
            <a:endParaRPr sz="1600">
              <a:latin typeface="Arial MT"/>
              <a:cs typeface="Arial MT"/>
            </a:endParaRPr>
          </a:p>
        </p:txBody>
      </p:sp>
      <p:pic>
        <p:nvPicPr>
          <p:cNvPr id="10" name="object 10"/>
          <p:cNvPicPr/>
          <p:nvPr/>
        </p:nvPicPr>
        <p:blipFill>
          <a:blip r:embed="rId4" cstate="print"/>
          <a:stretch>
            <a:fillRect/>
          </a:stretch>
        </p:blipFill>
        <p:spPr>
          <a:xfrm>
            <a:off x="4797774" y="2972128"/>
            <a:ext cx="3073399" cy="281939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89243" y="76008"/>
            <a:ext cx="5505450" cy="3496392"/>
          </a:xfrm>
          <a:prstGeom prst="rect">
            <a:avLst/>
          </a:prstGeom>
        </p:spPr>
      </p:pic>
      <p:grpSp>
        <p:nvGrpSpPr>
          <p:cNvPr id="3" name="object 3"/>
          <p:cNvGrpSpPr/>
          <p:nvPr/>
        </p:nvGrpSpPr>
        <p:grpSpPr>
          <a:xfrm>
            <a:off x="1408294" y="3349431"/>
            <a:ext cx="5219700" cy="3280410"/>
            <a:chOff x="1408294" y="3349431"/>
            <a:chExt cx="5219700" cy="3280410"/>
          </a:xfrm>
        </p:grpSpPr>
        <p:pic>
          <p:nvPicPr>
            <p:cNvPr id="4" name="object 4"/>
            <p:cNvPicPr/>
            <p:nvPr/>
          </p:nvPicPr>
          <p:blipFill>
            <a:blip r:embed="rId3" cstate="print"/>
            <a:stretch>
              <a:fillRect/>
            </a:stretch>
          </p:blipFill>
          <p:spPr>
            <a:xfrm>
              <a:off x="1408294" y="3810000"/>
              <a:ext cx="5219700" cy="2819399"/>
            </a:xfrm>
            <a:prstGeom prst="rect">
              <a:avLst/>
            </a:prstGeom>
          </p:spPr>
        </p:pic>
        <p:sp>
          <p:nvSpPr>
            <p:cNvPr id="5" name="object 5"/>
            <p:cNvSpPr/>
            <p:nvPr/>
          </p:nvSpPr>
          <p:spPr>
            <a:xfrm>
              <a:off x="5585270" y="3349431"/>
              <a:ext cx="613410" cy="613410"/>
            </a:xfrm>
            <a:custGeom>
              <a:avLst/>
              <a:gdLst/>
              <a:ahLst/>
              <a:cxnLst/>
              <a:rect l="l" t="t" r="r" b="b"/>
              <a:pathLst>
                <a:path w="613410" h="613410">
                  <a:moveTo>
                    <a:pt x="26940" y="532145"/>
                  </a:moveTo>
                  <a:lnTo>
                    <a:pt x="0" y="612968"/>
                  </a:lnTo>
                  <a:lnTo>
                    <a:pt x="80822" y="586027"/>
                  </a:lnTo>
                  <a:lnTo>
                    <a:pt x="66229" y="571433"/>
                  </a:lnTo>
                  <a:lnTo>
                    <a:pt x="48268" y="571433"/>
                  </a:lnTo>
                  <a:lnTo>
                    <a:pt x="41534" y="564699"/>
                  </a:lnTo>
                  <a:lnTo>
                    <a:pt x="50514" y="555718"/>
                  </a:lnTo>
                  <a:lnTo>
                    <a:pt x="26940" y="532145"/>
                  </a:lnTo>
                  <a:close/>
                </a:path>
                <a:path w="613410" h="613410">
                  <a:moveTo>
                    <a:pt x="50514" y="555718"/>
                  </a:moveTo>
                  <a:lnTo>
                    <a:pt x="41534" y="564699"/>
                  </a:lnTo>
                  <a:lnTo>
                    <a:pt x="48268" y="571433"/>
                  </a:lnTo>
                  <a:lnTo>
                    <a:pt x="57249" y="562453"/>
                  </a:lnTo>
                  <a:lnTo>
                    <a:pt x="50514" y="555718"/>
                  </a:lnTo>
                  <a:close/>
                </a:path>
                <a:path w="613410" h="613410">
                  <a:moveTo>
                    <a:pt x="57249" y="562453"/>
                  </a:moveTo>
                  <a:lnTo>
                    <a:pt x="48268" y="571433"/>
                  </a:lnTo>
                  <a:lnTo>
                    <a:pt x="66229" y="571433"/>
                  </a:lnTo>
                  <a:lnTo>
                    <a:pt x="57249" y="562453"/>
                  </a:lnTo>
                  <a:close/>
                </a:path>
                <a:path w="613410" h="613410">
                  <a:moveTo>
                    <a:pt x="606231" y="0"/>
                  </a:moveTo>
                  <a:lnTo>
                    <a:pt x="50514" y="555718"/>
                  </a:lnTo>
                  <a:lnTo>
                    <a:pt x="57249" y="562453"/>
                  </a:lnTo>
                  <a:lnTo>
                    <a:pt x="612968" y="6736"/>
                  </a:lnTo>
                  <a:lnTo>
                    <a:pt x="606231" y="0"/>
                  </a:lnTo>
                  <a:close/>
                </a:path>
              </a:pathLst>
            </a:custGeom>
            <a:solidFill>
              <a:srgbClr val="000000"/>
            </a:solidFill>
          </p:spPr>
          <p:txBody>
            <a:bodyPr wrap="square" lIns="0" tIns="0" rIns="0" bIns="0" rtlCol="0"/>
            <a:lstStyle/>
            <a:p>
              <a:endParaRPr/>
            </a:p>
          </p:txBody>
        </p:sp>
      </p:grpSp>
      <p:sp>
        <p:nvSpPr>
          <p:cNvPr id="6" name="object 6"/>
          <p:cNvSpPr txBox="1"/>
          <p:nvPr/>
        </p:nvSpPr>
        <p:spPr>
          <a:xfrm>
            <a:off x="6309937" y="3126740"/>
            <a:ext cx="1257935" cy="299720"/>
          </a:xfrm>
          <a:prstGeom prst="rect">
            <a:avLst/>
          </a:prstGeom>
        </p:spPr>
        <p:txBody>
          <a:bodyPr vert="horz" wrap="square" lIns="0" tIns="12700" rIns="0" bIns="0" rtlCol="0">
            <a:spAutoFit/>
          </a:bodyPr>
          <a:lstStyle/>
          <a:p>
            <a:pPr marL="12700">
              <a:lnSpc>
                <a:spcPct val="100000"/>
              </a:lnSpc>
              <a:spcBef>
                <a:spcPts val="100"/>
              </a:spcBef>
            </a:pPr>
            <a:r>
              <a:rPr sz="1800" dirty="0">
                <a:latin typeface="Arial MT"/>
                <a:cs typeface="Arial MT"/>
              </a:rPr>
              <a:t>Lattice</a:t>
            </a:r>
            <a:r>
              <a:rPr sz="1800" spc="-35" dirty="0">
                <a:latin typeface="Arial MT"/>
                <a:cs typeface="Arial MT"/>
              </a:rPr>
              <a:t> </a:t>
            </a:r>
            <a:r>
              <a:rPr sz="1800" spc="-20" dirty="0">
                <a:latin typeface="Arial MT"/>
                <a:cs typeface="Arial MT"/>
              </a:rPr>
              <a:t>point</a:t>
            </a:r>
            <a:endParaRPr sz="1800">
              <a:latin typeface="Arial MT"/>
              <a:cs typeface="Arial MT"/>
            </a:endParaRPr>
          </a:p>
        </p:txBody>
      </p:sp>
      <p:sp>
        <p:nvSpPr>
          <p:cNvPr id="7" name="object 7"/>
          <p:cNvSpPr/>
          <p:nvPr/>
        </p:nvSpPr>
        <p:spPr>
          <a:xfrm>
            <a:off x="5585270" y="2667000"/>
            <a:ext cx="688975" cy="613410"/>
          </a:xfrm>
          <a:custGeom>
            <a:avLst/>
            <a:gdLst/>
            <a:ahLst/>
            <a:cxnLst/>
            <a:rect l="l" t="t" r="r" b="b"/>
            <a:pathLst>
              <a:path w="688975" h="613410">
                <a:moveTo>
                  <a:pt x="60117" y="47064"/>
                </a:moveTo>
                <a:lnTo>
                  <a:pt x="53788" y="54184"/>
                </a:lnTo>
                <a:lnTo>
                  <a:pt x="682636" y="613159"/>
                </a:lnTo>
                <a:lnTo>
                  <a:pt x="688963" y="606040"/>
                </a:lnTo>
                <a:lnTo>
                  <a:pt x="60117" y="47064"/>
                </a:lnTo>
                <a:close/>
              </a:path>
              <a:path w="688975" h="613410">
                <a:moveTo>
                  <a:pt x="0" y="0"/>
                </a:moveTo>
                <a:lnTo>
                  <a:pt x="31640" y="79100"/>
                </a:lnTo>
                <a:lnTo>
                  <a:pt x="53788" y="54184"/>
                </a:lnTo>
                <a:lnTo>
                  <a:pt x="44296" y="45746"/>
                </a:lnTo>
                <a:lnTo>
                  <a:pt x="50624" y="38627"/>
                </a:lnTo>
                <a:lnTo>
                  <a:pt x="67617" y="38627"/>
                </a:lnTo>
                <a:lnTo>
                  <a:pt x="82265" y="22148"/>
                </a:lnTo>
                <a:lnTo>
                  <a:pt x="0" y="0"/>
                </a:lnTo>
                <a:close/>
              </a:path>
              <a:path w="688975" h="613410">
                <a:moveTo>
                  <a:pt x="50624" y="38627"/>
                </a:moveTo>
                <a:lnTo>
                  <a:pt x="44296" y="45746"/>
                </a:lnTo>
                <a:lnTo>
                  <a:pt x="53788" y="54184"/>
                </a:lnTo>
                <a:lnTo>
                  <a:pt x="60117" y="47064"/>
                </a:lnTo>
                <a:lnTo>
                  <a:pt x="50624" y="38627"/>
                </a:lnTo>
                <a:close/>
              </a:path>
              <a:path w="688975" h="613410">
                <a:moveTo>
                  <a:pt x="67617" y="38627"/>
                </a:moveTo>
                <a:lnTo>
                  <a:pt x="50624" y="38627"/>
                </a:lnTo>
                <a:lnTo>
                  <a:pt x="60117" y="47064"/>
                </a:lnTo>
                <a:lnTo>
                  <a:pt x="67617" y="38627"/>
                </a:lnTo>
                <a:close/>
              </a:path>
            </a:pathLst>
          </a:custGeom>
          <a:solidFill>
            <a:srgbClr val="000000"/>
          </a:solidFill>
        </p:spPr>
        <p:txBody>
          <a:bodyPr wrap="square" lIns="0" tIns="0" rIns="0" bIns="0" rtlCol="0"/>
          <a:lstStyle/>
          <a:p>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984365" y="695903"/>
            <a:ext cx="2012314" cy="412750"/>
          </a:xfrm>
          <a:prstGeom prst="rect">
            <a:avLst/>
          </a:prstGeom>
        </p:spPr>
        <p:txBody>
          <a:bodyPr vert="horz" wrap="square" lIns="0" tIns="64135" rIns="0" bIns="0" rtlCol="0">
            <a:spAutoFit/>
          </a:bodyPr>
          <a:lstStyle/>
          <a:p>
            <a:pPr marR="32384" algn="r">
              <a:lnSpc>
                <a:spcPct val="100000"/>
              </a:lnSpc>
              <a:spcBef>
                <a:spcPts val="505"/>
              </a:spcBef>
            </a:pPr>
            <a:r>
              <a:rPr sz="1000" spc="-10" dirty="0">
                <a:solidFill>
                  <a:srgbClr val="FFFFFF"/>
                </a:solidFill>
                <a:latin typeface="Tahoma"/>
                <a:cs typeface="Tahoma"/>
                <a:hlinkClick r:id="rId2"/>
              </a:rPr>
              <a:t>www.utm.my</a:t>
            </a:r>
            <a:endParaRPr sz="1000">
              <a:latin typeface="Tahoma"/>
              <a:cs typeface="Tahoma"/>
            </a:endParaRPr>
          </a:p>
          <a:p>
            <a:pPr marR="5080" algn="r">
              <a:lnSpc>
                <a:spcPct val="100000"/>
              </a:lnSpc>
              <a:spcBef>
                <a:spcPts val="360"/>
              </a:spcBef>
            </a:pPr>
            <a:r>
              <a:rPr sz="900" dirty="0">
                <a:solidFill>
                  <a:srgbClr val="FFFFFF"/>
                </a:solidFill>
                <a:latin typeface="Tahoma"/>
                <a:cs typeface="Tahoma"/>
              </a:rPr>
              <a:t>Innovative</a:t>
            </a:r>
            <a:r>
              <a:rPr sz="900" spc="270"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dirty="0">
                <a:solidFill>
                  <a:srgbClr val="FFFFFF"/>
                </a:solidFill>
                <a:latin typeface="Tahoma"/>
                <a:cs typeface="Tahoma"/>
              </a:rPr>
              <a:t>Entrepreneurial</a:t>
            </a:r>
            <a:r>
              <a:rPr sz="900" spc="265" dirty="0">
                <a:solidFill>
                  <a:srgbClr val="FFFFFF"/>
                </a:solidFill>
                <a:latin typeface="Tahoma"/>
                <a:cs typeface="Tahoma"/>
              </a:rPr>
              <a:t> </a:t>
            </a:r>
            <a:r>
              <a:rPr sz="900" dirty="0">
                <a:solidFill>
                  <a:srgbClr val="FFC000"/>
                </a:solidFill>
                <a:latin typeface="Tahoma"/>
                <a:cs typeface="Tahoma"/>
              </a:rPr>
              <a:t>·</a:t>
            </a:r>
            <a:r>
              <a:rPr sz="900" spc="265" dirty="0">
                <a:solidFill>
                  <a:srgbClr val="FFC000"/>
                </a:solidFill>
                <a:latin typeface="Tahoma"/>
                <a:cs typeface="Tahoma"/>
              </a:rPr>
              <a:t> </a:t>
            </a:r>
            <a:r>
              <a:rPr sz="900" spc="-10" dirty="0">
                <a:solidFill>
                  <a:srgbClr val="FFFFFF"/>
                </a:solidFill>
                <a:latin typeface="Tahoma"/>
                <a:cs typeface="Tahoma"/>
              </a:rPr>
              <a:t>Global</a:t>
            </a:r>
            <a:endParaRPr sz="900">
              <a:latin typeface="Tahoma"/>
              <a:cs typeface="Tahoma"/>
            </a:endParaRPr>
          </a:p>
        </p:txBody>
      </p:sp>
      <p:sp>
        <p:nvSpPr>
          <p:cNvPr id="3" name="object 3"/>
          <p:cNvSpPr/>
          <p:nvPr/>
        </p:nvSpPr>
        <p:spPr>
          <a:xfrm>
            <a:off x="560387" y="352425"/>
            <a:ext cx="0" cy="649605"/>
          </a:xfrm>
          <a:custGeom>
            <a:avLst/>
            <a:gdLst/>
            <a:ahLst/>
            <a:cxnLst/>
            <a:rect l="l" t="t" r="r" b="b"/>
            <a:pathLst>
              <a:path h="649605">
                <a:moveTo>
                  <a:pt x="0" y="0"/>
                </a:moveTo>
                <a:lnTo>
                  <a:pt x="1" y="649288"/>
                </a:lnTo>
              </a:path>
            </a:pathLst>
          </a:custGeom>
          <a:ln w="38100">
            <a:solidFill>
              <a:srgbClr val="FFD966"/>
            </a:solidFill>
          </a:ln>
        </p:spPr>
        <p:txBody>
          <a:bodyPr wrap="square" lIns="0" tIns="0" rIns="0" bIns="0" rtlCol="0"/>
          <a:lstStyle/>
          <a:p>
            <a:endParaRPr/>
          </a:p>
        </p:txBody>
      </p:sp>
      <p:sp>
        <p:nvSpPr>
          <p:cNvPr id="4" name="object 4"/>
          <p:cNvSpPr txBox="1">
            <a:spLocks noGrp="1"/>
          </p:cNvSpPr>
          <p:nvPr>
            <p:ph type="title"/>
          </p:nvPr>
        </p:nvSpPr>
        <p:spPr>
          <a:prstGeom prst="rect">
            <a:avLst/>
          </a:prstGeom>
        </p:spPr>
        <p:txBody>
          <a:bodyPr vert="horz" wrap="square" lIns="0" tIns="12700" rIns="0" bIns="0" rtlCol="0">
            <a:spAutoFit/>
          </a:bodyPr>
          <a:lstStyle/>
          <a:p>
            <a:pPr marL="12700">
              <a:lnSpc>
                <a:spcPct val="100000"/>
              </a:lnSpc>
              <a:spcBef>
                <a:spcPts val="100"/>
              </a:spcBef>
            </a:pPr>
            <a:r>
              <a:rPr dirty="0"/>
              <a:t>CHAPTER</a:t>
            </a:r>
            <a:r>
              <a:rPr spc="-50" dirty="0"/>
              <a:t> 3</a:t>
            </a:r>
          </a:p>
        </p:txBody>
      </p:sp>
      <p:sp>
        <p:nvSpPr>
          <p:cNvPr id="5" name="object 5"/>
          <p:cNvSpPr txBox="1"/>
          <p:nvPr/>
        </p:nvSpPr>
        <p:spPr>
          <a:xfrm>
            <a:off x="710565" y="313435"/>
            <a:ext cx="2137410" cy="197490"/>
          </a:xfrm>
          <a:prstGeom prst="rect">
            <a:avLst/>
          </a:prstGeom>
        </p:spPr>
        <p:txBody>
          <a:bodyPr vert="horz" wrap="square" lIns="0" tIns="12700" rIns="0" bIns="0" rtlCol="0">
            <a:spAutoFit/>
          </a:bodyPr>
          <a:lstStyle/>
          <a:p>
            <a:pPr marL="12700">
              <a:lnSpc>
                <a:spcPct val="100000"/>
              </a:lnSpc>
              <a:spcBef>
                <a:spcPts val="100"/>
              </a:spcBef>
            </a:pPr>
            <a:r>
              <a:rPr lang="en-MY" sz="1200" dirty="0">
                <a:solidFill>
                  <a:srgbClr val="FFC000"/>
                </a:solidFill>
                <a:latin typeface="Arial MT"/>
                <a:cs typeface="Arial MT"/>
              </a:rPr>
              <a:t>SETG 2363 SN02 2024/2025-1</a:t>
            </a:r>
            <a:endParaRPr sz="1200" dirty="0">
              <a:latin typeface="Arial MT"/>
              <a:cs typeface="Arial MT"/>
            </a:endParaRPr>
          </a:p>
        </p:txBody>
      </p:sp>
      <p:sp>
        <p:nvSpPr>
          <p:cNvPr id="6" name="object 6"/>
          <p:cNvSpPr txBox="1"/>
          <p:nvPr/>
        </p:nvSpPr>
        <p:spPr>
          <a:xfrm>
            <a:off x="503429" y="1429003"/>
            <a:ext cx="7436484" cy="4122420"/>
          </a:xfrm>
          <a:prstGeom prst="rect">
            <a:avLst/>
          </a:prstGeom>
        </p:spPr>
        <p:txBody>
          <a:bodyPr vert="horz" wrap="square" lIns="0" tIns="12700" rIns="0" bIns="0" rtlCol="0">
            <a:spAutoFit/>
          </a:bodyPr>
          <a:lstStyle/>
          <a:p>
            <a:pPr marL="40005">
              <a:lnSpc>
                <a:spcPct val="100000"/>
              </a:lnSpc>
              <a:spcBef>
                <a:spcPts val="100"/>
              </a:spcBef>
            </a:pPr>
            <a:r>
              <a:rPr sz="1800" b="1" dirty="0">
                <a:solidFill>
                  <a:srgbClr val="C00000"/>
                </a:solidFill>
                <a:latin typeface="Arial"/>
                <a:cs typeface="Arial"/>
              </a:rPr>
              <a:t>I</a:t>
            </a:r>
            <a:r>
              <a:rPr sz="1800" b="1" spc="480" dirty="0">
                <a:solidFill>
                  <a:srgbClr val="C00000"/>
                </a:solidFill>
                <a:latin typeface="Arial"/>
                <a:cs typeface="Arial"/>
              </a:rPr>
              <a:t> </a:t>
            </a:r>
            <a:r>
              <a:rPr sz="1800" b="1" dirty="0">
                <a:latin typeface="Arial"/>
                <a:cs typeface="Arial"/>
              </a:rPr>
              <a:t>3.3</a:t>
            </a:r>
            <a:r>
              <a:rPr sz="1800" b="1" spc="484" dirty="0">
                <a:latin typeface="Arial"/>
                <a:cs typeface="Arial"/>
              </a:rPr>
              <a:t> </a:t>
            </a:r>
            <a:r>
              <a:rPr sz="1800" b="1" dirty="0">
                <a:latin typeface="Arial"/>
                <a:cs typeface="Arial"/>
              </a:rPr>
              <a:t>UNIT</a:t>
            </a:r>
            <a:r>
              <a:rPr sz="1800" b="1" spc="-10" dirty="0">
                <a:latin typeface="Arial"/>
                <a:cs typeface="Arial"/>
              </a:rPr>
              <a:t> </a:t>
            </a:r>
            <a:r>
              <a:rPr sz="1800" b="1" spc="-20" dirty="0">
                <a:latin typeface="Arial"/>
                <a:cs typeface="Arial"/>
              </a:rPr>
              <a:t>CELLS</a:t>
            </a:r>
            <a:endParaRPr sz="1800">
              <a:latin typeface="Arial"/>
              <a:cs typeface="Arial"/>
            </a:endParaRPr>
          </a:p>
          <a:p>
            <a:pPr>
              <a:lnSpc>
                <a:spcPct val="100000"/>
              </a:lnSpc>
              <a:spcBef>
                <a:spcPts val="95"/>
              </a:spcBef>
            </a:pPr>
            <a:endParaRPr sz="1800">
              <a:latin typeface="Arial"/>
              <a:cs typeface="Arial"/>
            </a:endParaRPr>
          </a:p>
          <a:p>
            <a:pPr marL="297815" marR="411480" indent="-285750">
              <a:lnSpc>
                <a:spcPts val="2090"/>
              </a:lnSpc>
              <a:buClr>
                <a:srgbClr val="C00000"/>
              </a:buClr>
              <a:buFont typeface="Wingdings"/>
              <a:buChar char=""/>
              <a:tabLst>
                <a:tab pos="297815" algn="l"/>
              </a:tabLst>
            </a:pPr>
            <a:r>
              <a:rPr sz="1800" dirty="0">
                <a:latin typeface="Arial MT"/>
                <a:cs typeface="Arial MT"/>
              </a:rPr>
              <a:t>The</a:t>
            </a:r>
            <a:r>
              <a:rPr sz="1800" spc="-35" dirty="0">
                <a:latin typeface="Arial MT"/>
                <a:cs typeface="Arial MT"/>
              </a:rPr>
              <a:t> </a:t>
            </a:r>
            <a:r>
              <a:rPr sz="1800" dirty="0">
                <a:latin typeface="Arial MT"/>
                <a:cs typeface="Arial MT"/>
              </a:rPr>
              <a:t>atomic</a:t>
            </a:r>
            <a:r>
              <a:rPr sz="1800" spc="-30" dirty="0">
                <a:latin typeface="Arial MT"/>
                <a:cs typeface="Arial MT"/>
              </a:rPr>
              <a:t> </a:t>
            </a:r>
            <a:r>
              <a:rPr sz="1800" dirty="0">
                <a:latin typeface="Arial MT"/>
                <a:cs typeface="Arial MT"/>
              </a:rPr>
              <a:t>order</a:t>
            </a:r>
            <a:r>
              <a:rPr sz="1800" spc="-25" dirty="0">
                <a:latin typeface="Arial MT"/>
                <a:cs typeface="Arial MT"/>
              </a:rPr>
              <a:t> </a:t>
            </a:r>
            <a:r>
              <a:rPr sz="1800" dirty="0">
                <a:latin typeface="Arial MT"/>
                <a:cs typeface="Arial MT"/>
              </a:rPr>
              <a:t>in</a:t>
            </a:r>
            <a:r>
              <a:rPr sz="1800" spc="-30" dirty="0">
                <a:latin typeface="Arial MT"/>
                <a:cs typeface="Arial MT"/>
              </a:rPr>
              <a:t> </a:t>
            </a:r>
            <a:r>
              <a:rPr sz="1800" dirty="0">
                <a:latin typeface="Arial MT"/>
                <a:cs typeface="Arial MT"/>
              </a:rPr>
              <a:t>crystalline</a:t>
            </a:r>
            <a:r>
              <a:rPr sz="1800" spc="-35" dirty="0">
                <a:latin typeface="Arial MT"/>
                <a:cs typeface="Arial MT"/>
              </a:rPr>
              <a:t> </a:t>
            </a:r>
            <a:r>
              <a:rPr sz="1800" dirty="0">
                <a:latin typeface="Arial MT"/>
                <a:cs typeface="Arial MT"/>
              </a:rPr>
              <a:t>solids</a:t>
            </a:r>
            <a:r>
              <a:rPr sz="1800" spc="-30" dirty="0">
                <a:latin typeface="Arial MT"/>
                <a:cs typeface="Arial MT"/>
              </a:rPr>
              <a:t> </a:t>
            </a:r>
            <a:r>
              <a:rPr sz="1800" dirty="0">
                <a:latin typeface="Arial MT"/>
                <a:cs typeface="Arial MT"/>
              </a:rPr>
              <a:t>indicates</a:t>
            </a:r>
            <a:r>
              <a:rPr sz="1800" spc="-30" dirty="0">
                <a:latin typeface="Arial MT"/>
                <a:cs typeface="Arial MT"/>
              </a:rPr>
              <a:t> </a:t>
            </a:r>
            <a:r>
              <a:rPr sz="1800" dirty="0">
                <a:latin typeface="Arial MT"/>
                <a:cs typeface="Arial MT"/>
              </a:rPr>
              <a:t>that</a:t>
            </a:r>
            <a:r>
              <a:rPr sz="1800" spc="-30" dirty="0">
                <a:latin typeface="Arial MT"/>
                <a:cs typeface="Arial MT"/>
              </a:rPr>
              <a:t> </a:t>
            </a:r>
            <a:r>
              <a:rPr sz="1800" dirty="0">
                <a:latin typeface="Arial MT"/>
                <a:cs typeface="Arial MT"/>
              </a:rPr>
              <a:t>small</a:t>
            </a:r>
            <a:r>
              <a:rPr sz="1800" spc="-30" dirty="0">
                <a:latin typeface="Arial MT"/>
                <a:cs typeface="Arial MT"/>
              </a:rPr>
              <a:t> </a:t>
            </a:r>
            <a:r>
              <a:rPr sz="1800" dirty="0">
                <a:latin typeface="Arial MT"/>
                <a:cs typeface="Arial MT"/>
              </a:rPr>
              <a:t>groups</a:t>
            </a:r>
            <a:r>
              <a:rPr sz="1800" spc="-30" dirty="0">
                <a:latin typeface="Arial MT"/>
                <a:cs typeface="Arial MT"/>
              </a:rPr>
              <a:t> </a:t>
            </a:r>
            <a:r>
              <a:rPr sz="1800" spc="-25" dirty="0">
                <a:latin typeface="Arial MT"/>
                <a:cs typeface="Arial MT"/>
              </a:rPr>
              <a:t>of </a:t>
            </a:r>
            <a:r>
              <a:rPr sz="1800" dirty="0">
                <a:latin typeface="Arial MT"/>
                <a:cs typeface="Arial MT"/>
              </a:rPr>
              <a:t>atoms</a:t>
            </a:r>
            <a:r>
              <a:rPr sz="1800" spc="-35" dirty="0">
                <a:latin typeface="Arial MT"/>
                <a:cs typeface="Arial MT"/>
              </a:rPr>
              <a:t> </a:t>
            </a:r>
            <a:r>
              <a:rPr sz="1800" dirty="0">
                <a:latin typeface="Arial MT"/>
                <a:cs typeface="Arial MT"/>
              </a:rPr>
              <a:t>form</a:t>
            </a:r>
            <a:r>
              <a:rPr sz="1800" spc="-25" dirty="0">
                <a:latin typeface="Arial MT"/>
                <a:cs typeface="Arial MT"/>
              </a:rPr>
              <a:t> </a:t>
            </a:r>
            <a:r>
              <a:rPr sz="1800" dirty="0">
                <a:latin typeface="Arial MT"/>
                <a:cs typeface="Arial MT"/>
              </a:rPr>
              <a:t>a</a:t>
            </a:r>
            <a:r>
              <a:rPr sz="1800" spc="-30" dirty="0">
                <a:latin typeface="Arial MT"/>
                <a:cs typeface="Arial MT"/>
              </a:rPr>
              <a:t> </a:t>
            </a:r>
            <a:r>
              <a:rPr sz="1800" dirty="0">
                <a:latin typeface="Arial MT"/>
                <a:cs typeface="Arial MT"/>
              </a:rPr>
              <a:t>repetitive</a:t>
            </a:r>
            <a:r>
              <a:rPr sz="1800" spc="-30" dirty="0">
                <a:latin typeface="Arial MT"/>
                <a:cs typeface="Arial MT"/>
              </a:rPr>
              <a:t> </a:t>
            </a:r>
            <a:r>
              <a:rPr sz="1800" spc="-10" dirty="0">
                <a:latin typeface="Arial MT"/>
                <a:cs typeface="Arial MT"/>
              </a:rPr>
              <a:t>pattern.</a:t>
            </a:r>
            <a:endParaRPr sz="1800">
              <a:latin typeface="Arial MT"/>
              <a:cs typeface="Arial MT"/>
            </a:endParaRPr>
          </a:p>
          <a:p>
            <a:pPr marL="297815" marR="297815" indent="-285750">
              <a:lnSpc>
                <a:spcPct val="102200"/>
              </a:lnSpc>
              <a:spcBef>
                <a:spcPts val="2030"/>
              </a:spcBef>
              <a:buClr>
                <a:srgbClr val="C00000"/>
              </a:buClr>
              <a:buFont typeface="Wingdings"/>
              <a:buChar char=""/>
              <a:tabLst>
                <a:tab pos="297815" algn="l"/>
              </a:tabLst>
            </a:pPr>
            <a:r>
              <a:rPr sz="1800" dirty="0">
                <a:latin typeface="Arial MT"/>
                <a:cs typeface="Arial MT"/>
              </a:rPr>
              <a:t>In</a:t>
            </a:r>
            <a:r>
              <a:rPr sz="1800" spc="-35" dirty="0">
                <a:latin typeface="Arial MT"/>
                <a:cs typeface="Arial MT"/>
              </a:rPr>
              <a:t> </a:t>
            </a:r>
            <a:r>
              <a:rPr sz="1800" dirty="0">
                <a:latin typeface="Arial MT"/>
                <a:cs typeface="Arial MT"/>
              </a:rPr>
              <a:t>describing</a:t>
            </a:r>
            <a:r>
              <a:rPr sz="1800" spc="-25" dirty="0">
                <a:latin typeface="Arial MT"/>
                <a:cs typeface="Arial MT"/>
              </a:rPr>
              <a:t> </a:t>
            </a:r>
            <a:r>
              <a:rPr sz="1800" dirty="0">
                <a:latin typeface="Arial MT"/>
                <a:cs typeface="Arial MT"/>
              </a:rPr>
              <a:t>crystal</a:t>
            </a:r>
            <a:r>
              <a:rPr sz="1800" spc="-20" dirty="0">
                <a:latin typeface="Arial MT"/>
                <a:cs typeface="Arial MT"/>
              </a:rPr>
              <a:t> </a:t>
            </a:r>
            <a:r>
              <a:rPr sz="1800" dirty="0">
                <a:latin typeface="Arial MT"/>
                <a:cs typeface="Arial MT"/>
              </a:rPr>
              <a:t>structures,</a:t>
            </a:r>
            <a:r>
              <a:rPr sz="1800" spc="-25" dirty="0">
                <a:latin typeface="Arial MT"/>
                <a:cs typeface="Arial MT"/>
              </a:rPr>
              <a:t> </a:t>
            </a:r>
            <a:r>
              <a:rPr sz="1800" dirty="0">
                <a:latin typeface="Arial MT"/>
                <a:cs typeface="Arial MT"/>
              </a:rPr>
              <a:t>it</a:t>
            </a:r>
            <a:r>
              <a:rPr sz="1800" spc="-25" dirty="0">
                <a:latin typeface="Arial MT"/>
                <a:cs typeface="Arial MT"/>
              </a:rPr>
              <a:t> </a:t>
            </a:r>
            <a:r>
              <a:rPr sz="1800" dirty="0">
                <a:latin typeface="Arial MT"/>
                <a:cs typeface="Arial MT"/>
              </a:rPr>
              <a:t>is</a:t>
            </a:r>
            <a:r>
              <a:rPr sz="1800" spc="-25" dirty="0">
                <a:latin typeface="Arial MT"/>
                <a:cs typeface="Arial MT"/>
              </a:rPr>
              <a:t> </a:t>
            </a:r>
            <a:r>
              <a:rPr sz="1800" dirty="0">
                <a:latin typeface="Arial MT"/>
                <a:cs typeface="Arial MT"/>
              </a:rPr>
              <a:t>often</a:t>
            </a:r>
            <a:r>
              <a:rPr sz="1800" spc="-25" dirty="0">
                <a:latin typeface="Arial MT"/>
                <a:cs typeface="Arial MT"/>
              </a:rPr>
              <a:t> </a:t>
            </a:r>
            <a:r>
              <a:rPr sz="1800" dirty="0">
                <a:latin typeface="Arial MT"/>
                <a:cs typeface="Arial MT"/>
              </a:rPr>
              <a:t>convenient</a:t>
            </a:r>
            <a:r>
              <a:rPr sz="1800" spc="-25" dirty="0">
                <a:latin typeface="Arial MT"/>
                <a:cs typeface="Arial MT"/>
              </a:rPr>
              <a:t> </a:t>
            </a:r>
            <a:r>
              <a:rPr sz="1800" dirty="0">
                <a:latin typeface="Arial MT"/>
                <a:cs typeface="Arial MT"/>
              </a:rPr>
              <a:t>to</a:t>
            </a:r>
            <a:r>
              <a:rPr sz="1800" spc="-25" dirty="0">
                <a:latin typeface="Arial MT"/>
                <a:cs typeface="Arial MT"/>
              </a:rPr>
              <a:t> </a:t>
            </a:r>
            <a:r>
              <a:rPr sz="1800" spc="-10" dirty="0">
                <a:latin typeface="Arial MT"/>
                <a:cs typeface="Arial MT"/>
              </a:rPr>
              <a:t>sub-</a:t>
            </a:r>
            <a:r>
              <a:rPr sz="1800" dirty="0">
                <a:latin typeface="Arial MT"/>
                <a:cs typeface="Arial MT"/>
              </a:rPr>
              <a:t>unit</a:t>
            </a:r>
            <a:r>
              <a:rPr sz="1800" spc="-20" dirty="0">
                <a:latin typeface="Arial MT"/>
                <a:cs typeface="Arial MT"/>
              </a:rPr>
              <a:t> cell </a:t>
            </a:r>
            <a:r>
              <a:rPr sz="1800" dirty="0">
                <a:latin typeface="Arial MT"/>
                <a:cs typeface="Arial MT"/>
              </a:rPr>
              <a:t>divide</a:t>
            </a:r>
            <a:r>
              <a:rPr sz="1800" spc="-35" dirty="0">
                <a:latin typeface="Arial MT"/>
                <a:cs typeface="Arial MT"/>
              </a:rPr>
              <a:t> </a:t>
            </a:r>
            <a:r>
              <a:rPr sz="1800" dirty="0">
                <a:latin typeface="Arial MT"/>
                <a:cs typeface="Arial MT"/>
              </a:rPr>
              <a:t>the</a:t>
            </a:r>
            <a:r>
              <a:rPr sz="1800" spc="-35" dirty="0">
                <a:latin typeface="Arial MT"/>
                <a:cs typeface="Arial MT"/>
              </a:rPr>
              <a:t> </a:t>
            </a:r>
            <a:r>
              <a:rPr sz="1800" dirty="0">
                <a:latin typeface="Arial MT"/>
                <a:cs typeface="Arial MT"/>
              </a:rPr>
              <a:t>structure</a:t>
            </a:r>
            <a:r>
              <a:rPr sz="1800" spc="-30" dirty="0">
                <a:latin typeface="Arial MT"/>
                <a:cs typeface="Arial MT"/>
              </a:rPr>
              <a:t> </a:t>
            </a:r>
            <a:r>
              <a:rPr sz="1800" dirty="0">
                <a:latin typeface="Arial MT"/>
                <a:cs typeface="Arial MT"/>
              </a:rPr>
              <a:t>into</a:t>
            </a:r>
            <a:r>
              <a:rPr sz="1800" spc="-35" dirty="0">
                <a:latin typeface="Arial MT"/>
                <a:cs typeface="Arial MT"/>
              </a:rPr>
              <a:t> </a:t>
            </a:r>
            <a:r>
              <a:rPr sz="1800" dirty="0">
                <a:latin typeface="Arial MT"/>
                <a:cs typeface="Arial MT"/>
              </a:rPr>
              <a:t>small</a:t>
            </a:r>
            <a:r>
              <a:rPr sz="1800" spc="-30" dirty="0">
                <a:latin typeface="Arial MT"/>
                <a:cs typeface="Arial MT"/>
              </a:rPr>
              <a:t> </a:t>
            </a:r>
            <a:r>
              <a:rPr sz="1800" dirty="0">
                <a:latin typeface="Arial MT"/>
                <a:cs typeface="Arial MT"/>
              </a:rPr>
              <a:t>repeating</a:t>
            </a:r>
            <a:r>
              <a:rPr sz="1800" spc="-30" dirty="0">
                <a:latin typeface="Arial MT"/>
                <a:cs typeface="Arial MT"/>
              </a:rPr>
              <a:t> </a:t>
            </a:r>
            <a:r>
              <a:rPr sz="1800" dirty="0">
                <a:latin typeface="Arial MT"/>
                <a:cs typeface="Arial MT"/>
              </a:rPr>
              <a:t>entities</a:t>
            </a:r>
            <a:r>
              <a:rPr sz="1800" spc="-35" dirty="0">
                <a:latin typeface="Arial MT"/>
                <a:cs typeface="Arial MT"/>
              </a:rPr>
              <a:t> </a:t>
            </a:r>
            <a:r>
              <a:rPr sz="1800" dirty="0">
                <a:latin typeface="Arial MT"/>
                <a:cs typeface="Arial MT"/>
              </a:rPr>
              <a:t>called</a:t>
            </a:r>
            <a:r>
              <a:rPr sz="1800" spc="-35" dirty="0">
                <a:latin typeface="Arial MT"/>
                <a:cs typeface="Arial MT"/>
              </a:rPr>
              <a:t> </a:t>
            </a:r>
            <a:r>
              <a:rPr sz="1800" b="1" dirty="0">
                <a:latin typeface="Arial"/>
                <a:cs typeface="Arial"/>
              </a:rPr>
              <a:t>unit</a:t>
            </a:r>
            <a:r>
              <a:rPr sz="1800" b="1" spc="-25" dirty="0">
                <a:latin typeface="Arial"/>
                <a:cs typeface="Arial"/>
              </a:rPr>
              <a:t> </a:t>
            </a:r>
            <a:r>
              <a:rPr sz="1800" b="1" spc="-10" dirty="0">
                <a:latin typeface="Arial"/>
                <a:cs typeface="Arial"/>
              </a:rPr>
              <a:t>cells</a:t>
            </a:r>
            <a:r>
              <a:rPr sz="1800" spc="-10" dirty="0">
                <a:latin typeface="Arial MT"/>
                <a:cs typeface="Arial MT"/>
              </a:rPr>
              <a:t>.</a:t>
            </a:r>
            <a:endParaRPr sz="1800">
              <a:latin typeface="Arial MT"/>
              <a:cs typeface="Arial MT"/>
            </a:endParaRPr>
          </a:p>
          <a:p>
            <a:pPr>
              <a:lnSpc>
                <a:spcPct val="100000"/>
              </a:lnSpc>
              <a:spcBef>
                <a:spcPts val="80"/>
              </a:spcBef>
              <a:buClr>
                <a:srgbClr val="C00000"/>
              </a:buClr>
              <a:buFont typeface="Wingdings"/>
              <a:buChar char=""/>
            </a:pPr>
            <a:endParaRPr sz="1800">
              <a:latin typeface="Arial MT"/>
              <a:cs typeface="Arial MT"/>
            </a:endParaRPr>
          </a:p>
          <a:p>
            <a:pPr marL="297815" marR="30480" indent="-285750">
              <a:lnSpc>
                <a:spcPct val="99400"/>
              </a:lnSpc>
              <a:buClr>
                <a:srgbClr val="C00000"/>
              </a:buClr>
              <a:buFont typeface="Wingdings"/>
              <a:buChar char=""/>
              <a:tabLst>
                <a:tab pos="297815" algn="l"/>
              </a:tabLst>
            </a:pPr>
            <a:r>
              <a:rPr sz="1800" dirty="0">
                <a:latin typeface="Arial MT"/>
                <a:cs typeface="Arial MT"/>
              </a:rPr>
              <a:t>A</a:t>
            </a:r>
            <a:r>
              <a:rPr sz="1800" spc="-120" dirty="0">
                <a:latin typeface="Arial MT"/>
                <a:cs typeface="Arial MT"/>
              </a:rPr>
              <a:t> </a:t>
            </a:r>
            <a:r>
              <a:rPr sz="1800" dirty="0">
                <a:latin typeface="Arial MT"/>
                <a:cs typeface="Arial MT"/>
              </a:rPr>
              <a:t>unit</a:t>
            </a:r>
            <a:r>
              <a:rPr sz="1800" spc="-20" dirty="0">
                <a:latin typeface="Arial MT"/>
                <a:cs typeface="Arial MT"/>
              </a:rPr>
              <a:t> </a:t>
            </a:r>
            <a:r>
              <a:rPr sz="1800" dirty="0">
                <a:latin typeface="Arial MT"/>
                <a:cs typeface="Arial MT"/>
              </a:rPr>
              <a:t>cell</a:t>
            </a:r>
            <a:r>
              <a:rPr sz="1800" spc="-20" dirty="0">
                <a:latin typeface="Arial MT"/>
                <a:cs typeface="Arial MT"/>
              </a:rPr>
              <a:t> </a:t>
            </a:r>
            <a:r>
              <a:rPr sz="1800" dirty="0">
                <a:latin typeface="Arial MT"/>
                <a:cs typeface="Arial MT"/>
              </a:rPr>
              <a:t>is</a:t>
            </a:r>
            <a:r>
              <a:rPr sz="1800" spc="-25" dirty="0">
                <a:latin typeface="Arial MT"/>
                <a:cs typeface="Arial MT"/>
              </a:rPr>
              <a:t> </a:t>
            </a:r>
            <a:r>
              <a:rPr sz="1800" dirty="0">
                <a:latin typeface="Arial MT"/>
                <a:cs typeface="Arial MT"/>
              </a:rPr>
              <a:t>chosen</a:t>
            </a:r>
            <a:r>
              <a:rPr sz="1800" spc="-25" dirty="0">
                <a:latin typeface="Arial MT"/>
                <a:cs typeface="Arial MT"/>
              </a:rPr>
              <a:t> </a:t>
            </a:r>
            <a:r>
              <a:rPr sz="1800" dirty="0">
                <a:latin typeface="Arial MT"/>
                <a:cs typeface="Arial MT"/>
              </a:rPr>
              <a:t>to</a:t>
            </a:r>
            <a:r>
              <a:rPr sz="1800" spc="-25" dirty="0">
                <a:latin typeface="Arial MT"/>
                <a:cs typeface="Arial MT"/>
              </a:rPr>
              <a:t> </a:t>
            </a:r>
            <a:r>
              <a:rPr sz="1800" dirty="0">
                <a:latin typeface="Arial MT"/>
                <a:cs typeface="Arial MT"/>
              </a:rPr>
              <a:t>represent</a:t>
            </a:r>
            <a:r>
              <a:rPr sz="1800" spc="-25" dirty="0">
                <a:latin typeface="Arial MT"/>
                <a:cs typeface="Arial MT"/>
              </a:rPr>
              <a:t> </a:t>
            </a:r>
            <a:r>
              <a:rPr sz="1800" dirty="0">
                <a:latin typeface="Arial MT"/>
                <a:cs typeface="Arial MT"/>
              </a:rPr>
              <a:t>the</a:t>
            </a:r>
            <a:r>
              <a:rPr sz="1800" spc="-20" dirty="0">
                <a:latin typeface="Arial MT"/>
                <a:cs typeface="Arial MT"/>
              </a:rPr>
              <a:t> </a:t>
            </a:r>
            <a:r>
              <a:rPr sz="1800" dirty="0">
                <a:latin typeface="Arial MT"/>
                <a:cs typeface="Arial MT"/>
              </a:rPr>
              <a:t>symmetry</a:t>
            </a:r>
            <a:r>
              <a:rPr sz="1800" spc="-25" dirty="0">
                <a:latin typeface="Arial MT"/>
                <a:cs typeface="Arial MT"/>
              </a:rPr>
              <a:t> </a:t>
            </a:r>
            <a:r>
              <a:rPr sz="1800" dirty="0">
                <a:latin typeface="Arial MT"/>
                <a:cs typeface="Arial MT"/>
              </a:rPr>
              <a:t>of</a:t>
            </a:r>
            <a:r>
              <a:rPr sz="1800" spc="-25" dirty="0">
                <a:latin typeface="Arial MT"/>
                <a:cs typeface="Arial MT"/>
              </a:rPr>
              <a:t> </a:t>
            </a:r>
            <a:r>
              <a:rPr sz="1800" dirty="0">
                <a:latin typeface="Arial MT"/>
                <a:cs typeface="Arial MT"/>
              </a:rPr>
              <a:t>the</a:t>
            </a:r>
            <a:r>
              <a:rPr sz="1800" spc="-25" dirty="0">
                <a:latin typeface="Arial MT"/>
                <a:cs typeface="Arial MT"/>
              </a:rPr>
              <a:t> </a:t>
            </a:r>
            <a:r>
              <a:rPr sz="1800" dirty="0">
                <a:latin typeface="Arial MT"/>
                <a:cs typeface="Arial MT"/>
              </a:rPr>
              <a:t>crystal</a:t>
            </a:r>
            <a:r>
              <a:rPr sz="1800" spc="-20" dirty="0">
                <a:latin typeface="Arial MT"/>
                <a:cs typeface="Arial MT"/>
              </a:rPr>
              <a:t> </a:t>
            </a:r>
            <a:r>
              <a:rPr sz="1800" spc="-10" dirty="0">
                <a:latin typeface="Arial MT"/>
                <a:cs typeface="Arial MT"/>
              </a:rPr>
              <a:t>structure, </a:t>
            </a:r>
            <a:r>
              <a:rPr sz="1800" dirty="0">
                <a:latin typeface="Arial MT"/>
                <a:cs typeface="Arial MT"/>
              </a:rPr>
              <a:t>wherein</a:t>
            </a:r>
            <a:r>
              <a:rPr sz="1800" spc="-30" dirty="0">
                <a:latin typeface="Arial MT"/>
                <a:cs typeface="Arial MT"/>
              </a:rPr>
              <a:t> </a:t>
            </a:r>
            <a:r>
              <a:rPr sz="1800" dirty="0">
                <a:latin typeface="Arial MT"/>
                <a:cs typeface="Arial MT"/>
              </a:rPr>
              <a:t>all</a:t>
            </a:r>
            <a:r>
              <a:rPr sz="1800" spc="-20" dirty="0">
                <a:latin typeface="Arial MT"/>
                <a:cs typeface="Arial MT"/>
              </a:rPr>
              <a:t> </a:t>
            </a:r>
            <a:r>
              <a:rPr sz="1800" dirty="0">
                <a:latin typeface="Arial MT"/>
                <a:cs typeface="Arial MT"/>
              </a:rPr>
              <a:t>the</a:t>
            </a:r>
            <a:r>
              <a:rPr sz="1800" spc="-30" dirty="0">
                <a:latin typeface="Arial MT"/>
                <a:cs typeface="Arial MT"/>
              </a:rPr>
              <a:t> </a:t>
            </a:r>
            <a:r>
              <a:rPr sz="1800" dirty="0">
                <a:latin typeface="Arial MT"/>
                <a:cs typeface="Arial MT"/>
              </a:rPr>
              <a:t>atom</a:t>
            </a:r>
            <a:r>
              <a:rPr sz="1800" spc="-20" dirty="0">
                <a:latin typeface="Arial MT"/>
                <a:cs typeface="Arial MT"/>
              </a:rPr>
              <a:t> </a:t>
            </a:r>
            <a:r>
              <a:rPr sz="1800" dirty="0">
                <a:latin typeface="Arial MT"/>
                <a:cs typeface="Arial MT"/>
              </a:rPr>
              <a:t>positions</a:t>
            </a:r>
            <a:r>
              <a:rPr sz="1800" spc="-30" dirty="0">
                <a:latin typeface="Arial MT"/>
                <a:cs typeface="Arial MT"/>
              </a:rPr>
              <a:t> </a:t>
            </a:r>
            <a:r>
              <a:rPr sz="1800" dirty="0">
                <a:latin typeface="Arial MT"/>
                <a:cs typeface="Arial MT"/>
              </a:rPr>
              <a:t>in</a:t>
            </a:r>
            <a:r>
              <a:rPr sz="1800" spc="-25" dirty="0">
                <a:latin typeface="Arial MT"/>
                <a:cs typeface="Arial MT"/>
              </a:rPr>
              <a:t> </a:t>
            </a:r>
            <a:r>
              <a:rPr sz="1800" dirty="0">
                <a:latin typeface="Arial MT"/>
                <a:cs typeface="Arial MT"/>
              </a:rPr>
              <a:t>the</a:t>
            </a:r>
            <a:r>
              <a:rPr sz="1800" spc="-30" dirty="0">
                <a:latin typeface="Arial MT"/>
                <a:cs typeface="Arial MT"/>
              </a:rPr>
              <a:t> </a:t>
            </a:r>
            <a:r>
              <a:rPr sz="1800" dirty="0">
                <a:latin typeface="Arial MT"/>
                <a:cs typeface="Arial MT"/>
              </a:rPr>
              <a:t>crystal</a:t>
            </a:r>
            <a:r>
              <a:rPr sz="1800" spc="-20" dirty="0">
                <a:latin typeface="Arial MT"/>
                <a:cs typeface="Arial MT"/>
              </a:rPr>
              <a:t> </a:t>
            </a:r>
            <a:r>
              <a:rPr sz="1800" dirty="0">
                <a:latin typeface="Arial MT"/>
                <a:cs typeface="Arial MT"/>
              </a:rPr>
              <a:t>may</a:t>
            </a:r>
            <a:r>
              <a:rPr sz="1800" spc="-30" dirty="0">
                <a:latin typeface="Arial MT"/>
                <a:cs typeface="Arial MT"/>
              </a:rPr>
              <a:t> </a:t>
            </a:r>
            <a:r>
              <a:rPr sz="1800" dirty="0">
                <a:latin typeface="Arial MT"/>
                <a:cs typeface="Arial MT"/>
              </a:rPr>
              <a:t>be</a:t>
            </a:r>
            <a:r>
              <a:rPr sz="1800" spc="-25" dirty="0">
                <a:latin typeface="Arial MT"/>
                <a:cs typeface="Arial MT"/>
              </a:rPr>
              <a:t> </a:t>
            </a:r>
            <a:r>
              <a:rPr sz="1800" dirty="0">
                <a:latin typeface="Arial MT"/>
                <a:cs typeface="Arial MT"/>
              </a:rPr>
              <a:t>generated</a:t>
            </a:r>
            <a:r>
              <a:rPr sz="1800" spc="-30" dirty="0">
                <a:latin typeface="Arial MT"/>
                <a:cs typeface="Arial MT"/>
              </a:rPr>
              <a:t> </a:t>
            </a:r>
            <a:r>
              <a:rPr sz="1800" spc="-25" dirty="0">
                <a:latin typeface="Arial MT"/>
                <a:cs typeface="Arial MT"/>
              </a:rPr>
              <a:t>by </a:t>
            </a:r>
            <a:r>
              <a:rPr sz="1800" dirty="0">
                <a:latin typeface="Arial MT"/>
                <a:cs typeface="Arial MT"/>
              </a:rPr>
              <a:t>translations</a:t>
            </a:r>
            <a:r>
              <a:rPr sz="1800" spc="-30" dirty="0">
                <a:latin typeface="Arial MT"/>
                <a:cs typeface="Arial MT"/>
              </a:rPr>
              <a:t> </a:t>
            </a:r>
            <a:r>
              <a:rPr sz="1800" dirty="0">
                <a:latin typeface="Arial MT"/>
                <a:cs typeface="Arial MT"/>
              </a:rPr>
              <a:t>of</a:t>
            </a:r>
            <a:r>
              <a:rPr sz="1800" spc="-25" dirty="0">
                <a:latin typeface="Arial MT"/>
                <a:cs typeface="Arial MT"/>
              </a:rPr>
              <a:t> </a:t>
            </a:r>
            <a:r>
              <a:rPr sz="1800" dirty="0">
                <a:latin typeface="Arial MT"/>
                <a:cs typeface="Arial MT"/>
              </a:rPr>
              <a:t>the</a:t>
            </a:r>
            <a:r>
              <a:rPr sz="1800" spc="-25" dirty="0">
                <a:latin typeface="Arial MT"/>
                <a:cs typeface="Arial MT"/>
              </a:rPr>
              <a:t> </a:t>
            </a:r>
            <a:r>
              <a:rPr sz="1800" dirty="0">
                <a:latin typeface="Arial MT"/>
                <a:cs typeface="Arial MT"/>
              </a:rPr>
              <a:t>unit</a:t>
            </a:r>
            <a:r>
              <a:rPr sz="1800" spc="-25" dirty="0">
                <a:latin typeface="Arial MT"/>
                <a:cs typeface="Arial MT"/>
              </a:rPr>
              <a:t> </a:t>
            </a:r>
            <a:r>
              <a:rPr sz="1800" dirty="0">
                <a:latin typeface="Arial MT"/>
                <a:cs typeface="Arial MT"/>
              </a:rPr>
              <a:t>cell</a:t>
            </a:r>
            <a:r>
              <a:rPr sz="1800" spc="-20" dirty="0">
                <a:latin typeface="Arial MT"/>
                <a:cs typeface="Arial MT"/>
              </a:rPr>
              <a:t> </a:t>
            </a:r>
            <a:r>
              <a:rPr sz="1800" dirty="0">
                <a:latin typeface="Arial MT"/>
                <a:cs typeface="Arial MT"/>
              </a:rPr>
              <a:t>integral</a:t>
            </a:r>
            <a:r>
              <a:rPr sz="1800" spc="-25" dirty="0">
                <a:latin typeface="Arial MT"/>
                <a:cs typeface="Arial MT"/>
              </a:rPr>
              <a:t> </a:t>
            </a:r>
            <a:r>
              <a:rPr sz="1800" dirty="0">
                <a:latin typeface="Arial MT"/>
                <a:cs typeface="Arial MT"/>
              </a:rPr>
              <a:t>distances</a:t>
            </a:r>
            <a:r>
              <a:rPr sz="1800" spc="-25" dirty="0">
                <a:latin typeface="Arial MT"/>
                <a:cs typeface="Arial MT"/>
              </a:rPr>
              <a:t> </a:t>
            </a:r>
            <a:r>
              <a:rPr sz="1800" dirty="0">
                <a:latin typeface="Arial MT"/>
                <a:cs typeface="Arial MT"/>
              </a:rPr>
              <a:t>along</a:t>
            </a:r>
            <a:r>
              <a:rPr sz="1800" spc="-25" dirty="0">
                <a:latin typeface="Arial MT"/>
                <a:cs typeface="Arial MT"/>
              </a:rPr>
              <a:t> </a:t>
            </a:r>
            <a:r>
              <a:rPr sz="1800" dirty="0">
                <a:latin typeface="Arial MT"/>
                <a:cs typeface="Arial MT"/>
              </a:rPr>
              <a:t>each</a:t>
            </a:r>
            <a:r>
              <a:rPr sz="1800" spc="-25" dirty="0">
                <a:latin typeface="Arial MT"/>
                <a:cs typeface="Arial MT"/>
              </a:rPr>
              <a:t> </a:t>
            </a:r>
            <a:r>
              <a:rPr sz="1800" dirty="0">
                <a:latin typeface="Arial MT"/>
                <a:cs typeface="Arial MT"/>
              </a:rPr>
              <a:t>of</a:t>
            </a:r>
            <a:r>
              <a:rPr sz="1800" spc="-25" dirty="0">
                <a:latin typeface="Arial MT"/>
                <a:cs typeface="Arial MT"/>
              </a:rPr>
              <a:t> </a:t>
            </a:r>
            <a:r>
              <a:rPr sz="1800" dirty="0">
                <a:latin typeface="Arial MT"/>
                <a:cs typeface="Arial MT"/>
              </a:rPr>
              <a:t>its</a:t>
            </a:r>
            <a:r>
              <a:rPr sz="1800" spc="-30" dirty="0">
                <a:latin typeface="Arial MT"/>
                <a:cs typeface="Arial MT"/>
              </a:rPr>
              <a:t> </a:t>
            </a:r>
            <a:r>
              <a:rPr sz="1800" spc="-10" dirty="0">
                <a:latin typeface="Arial MT"/>
                <a:cs typeface="Arial MT"/>
              </a:rPr>
              <a:t>edges.</a:t>
            </a:r>
            <a:endParaRPr sz="1800">
              <a:latin typeface="Arial MT"/>
              <a:cs typeface="Arial MT"/>
            </a:endParaRPr>
          </a:p>
          <a:p>
            <a:pPr>
              <a:lnSpc>
                <a:spcPct val="100000"/>
              </a:lnSpc>
              <a:spcBef>
                <a:spcPts val="195"/>
              </a:spcBef>
              <a:buClr>
                <a:srgbClr val="C00000"/>
              </a:buClr>
              <a:buFont typeface="Wingdings"/>
              <a:buChar char=""/>
            </a:pPr>
            <a:endParaRPr sz="1800">
              <a:latin typeface="Arial MT"/>
              <a:cs typeface="Arial MT"/>
            </a:endParaRPr>
          </a:p>
          <a:p>
            <a:pPr marL="297815" marR="5080" indent="-285750">
              <a:lnSpc>
                <a:spcPct val="99400"/>
              </a:lnSpc>
              <a:spcBef>
                <a:spcPts val="5"/>
              </a:spcBef>
              <a:buClr>
                <a:srgbClr val="C00000"/>
              </a:buClr>
              <a:buFont typeface="Wingdings"/>
              <a:buChar char=""/>
              <a:tabLst>
                <a:tab pos="297815" algn="l"/>
              </a:tabLst>
            </a:pPr>
            <a:r>
              <a:rPr sz="1800" dirty="0">
                <a:latin typeface="Arial MT"/>
                <a:cs typeface="Arial MT"/>
              </a:rPr>
              <a:t>The</a:t>
            </a:r>
            <a:r>
              <a:rPr sz="1800" spc="-25" dirty="0">
                <a:latin typeface="Arial MT"/>
                <a:cs typeface="Arial MT"/>
              </a:rPr>
              <a:t> </a:t>
            </a:r>
            <a:r>
              <a:rPr sz="1800" dirty="0">
                <a:latin typeface="Arial MT"/>
                <a:cs typeface="Arial MT"/>
              </a:rPr>
              <a:t>unit</a:t>
            </a:r>
            <a:r>
              <a:rPr sz="1800" spc="-20" dirty="0">
                <a:latin typeface="Arial MT"/>
                <a:cs typeface="Arial MT"/>
              </a:rPr>
              <a:t> </a:t>
            </a:r>
            <a:r>
              <a:rPr sz="1800" dirty="0">
                <a:latin typeface="Arial MT"/>
                <a:cs typeface="Arial MT"/>
              </a:rPr>
              <a:t>cell</a:t>
            </a:r>
            <a:r>
              <a:rPr sz="1800" spc="-20" dirty="0">
                <a:latin typeface="Arial MT"/>
                <a:cs typeface="Arial MT"/>
              </a:rPr>
              <a:t> </a:t>
            </a:r>
            <a:r>
              <a:rPr sz="1800" dirty="0">
                <a:latin typeface="Arial MT"/>
                <a:cs typeface="Arial MT"/>
              </a:rPr>
              <a:t>is</a:t>
            </a:r>
            <a:r>
              <a:rPr sz="1800" spc="-20" dirty="0">
                <a:latin typeface="Arial MT"/>
                <a:cs typeface="Arial MT"/>
              </a:rPr>
              <a:t> </a:t>
            </a:r>
            <a:r>
              <a:rPr sz="1800" dirty="0">
                <a:latin typeface="Arial MT"/>
                <a:cs typeface="Arial MT"/>
              </a:rPr>
              <a:t>the</a:t>
            </a:r>
            <a:r>
              <a:rPr sz="1800" spc="-25" dirty="0">
                <a:latin typeface="Arial MT"/>
                <a:cs typeface="Arial MT"/>
              </a:rPr>
              <a:t> </a:t>
            </a:r>
            <a:r>
              <a:rPr sz="1800" dirty="0">
                <a:latin typeface="Arial MT"/>
                <a:cs typeface="Arial MT"/>
              </a:rPr>
              <a:t>basic</a:t>
            </a:r>
            <a:r>
              <a:rPr sz="1800" spc="-25" dirty="0">
                <a:latin typeface="Arial MT"/>
                <a:cs typeface="Arial MT"/>
              </a:rPr>
              <a:t> </a:t>
            </a:r>
            <a:r>
              <a:rPr sz="1800" dirty="0">
                <a:latin typeface="Arial MT"/>
                <a:cs typeface="Arial MT"/>
              </a:rPr>
              <a:t>structural</a:t>
            </a:r>
            <a:r>
              <a:rPr sz="1800" spc="-20" dirty="0">
                <a:latin typeface="Arial MT"/>
                <a:cs typeface="Arial MT"/>
              </a:rPr>
              <a:t> </a:t>
            </a:r>
            <a:r>
              <a:rPr sz="1800" dirty="0">
                <a:latin typeface="Arial MT"/>
                <a:cs typeface="Arial MT"/>
              </a:rPr>
              <a:t>unit</a:t>
            </a:r>
            <a:r>
              <a:rPr sz="1800" spc="-20" dirty="0">
                <a:latin typeface="Arial MT"/>
                <a:cs typeface="Arial MT"/>
              </a:rPr>
              <a:t> </a:t>
            </a:r>
            <a:r>
              <a:rPr sz="1800" dirty="0">
                <a:latin typeface="Arial MT"/>
                <a:cs typeface="Arial MT"/>
              </a:rPr>
              <a:t>or</a:t>
            </a:r>
            <a:r>
              <a:rPr sz="1800" spc="-20" dirty="0">
                <a:latin typeface="Arial MT"/>
                <a:cs typeface="Arial MT"/>
              </a:rPr>
              <a:t> </a:t>
            </a:r>
            <a:r>
              <a:rPr sz="1800" dirty="0">
                <a:latin typeface="Arial MT"/>
                <a:cs typeface="Arial MT"/>
              </a:rPr>
              <a:t>building</a:t>
            </a:r>
            <a:r>
              <a:rPr sz="1800" spc="-20" dirty="0">
                <a:latin typeface="Arial MT"/>
                <a:cs typeface="Arial MT"/>
              </a:rPr>
              <a:t> </a:t>
            </a:r>
            <a:r>
              <a:rPr sz="1800" dirty="0">
                <a:latin typeface="Arial MT"/>
                <a:cs typeface="Arial MT"/>
              </a:rPr>
              <a:t>block</a:t>
            </a:r>
            <a:r>
              <a:rPr sz="1800" spc="-25" dirty="0">
                <a:latin typeface="Arial MT"/>
                <a:cs typeface="Arial MT"/>
              </a:rPr>
              <a:t> </a:t>
            </a:r>
            <a:r>
              <a:rPr sz="1800" dirty="0">
                <a:latin typeface="Arial MT"/>
                <a:cs typeface="Arial MT"/>
              </a:rPr>
              <a:t>of</a:t>
            </a:r>
            <a:r>
              <a:rPr sz="1800" spc="-20" dirty="0">
                <a:latin typeface="Arial MT"/>
                <a:cs typeface="Arial MT"/>
              </a:rPr>
              <a:t> </a:t>
            </a:r>
            <a:r>
              <a:rPr sz="1800" dirty="0">
                <a:latin typeface="Arial MT"/>
                <a:cs typeface="Arial MT"/>
              </a:rPr>
              <a:t>the</a:t>
            </a:r>
            <a:r>
              <a:rPr sz="1800" spc="-25" dirty="0">
                <a:latin typeface="Arial MT"/>
                <a:cs typeface="Arial MT"/>
              </a:rPr>
              <a:t> </a:t>
            </a:r>
            <a:r>
              <a:rPr sz="1800" spc="-10" dirty="0">
                <a:latin typeface="Arial MT"/>
                <a:cs typeface="Arial MT"/>
              </a:rPr>
              <a:t>crystal </a:t>
            </a:r>
            <a:r>
              <a:rPr sz="1800" dirty="0">
                <a:latin typeface="Arial MT"/>
                <a:cs typeface="Arial MT"/>
              </a:rPr>
              <a:t>structure</a:t>
            </a:r>
            <a:r>
              <a:rPr sz="1800" spc="-30" dirty="0">
                <a:latin typeface="Arial MT"/>
                <a:cs typeface="Arial MT"/>
              </a:rPr>
              <a:t> </a:t>
            </a:r>
            <a:r>
              <a:rPr sz="1800" dirty="0">
                <a:latin typeface="Arial MT"/>
                <a:cs typeface="Arial MT"/>
              </a:rPr>
              <a:t>and</a:t>
            </a:r>
            <a:r>
              <a:rPr sz="1800" spc="-25" dirty="0">
                <a:latin typeface="Arial MT"/>
                <a:cs typeface="Arial MT"/>
              </a:rPr>
              <a:t> </a:t>
            </a:r>
            <a:r>
              <a:rPr sz="1800" dirty="0">
                <a:latin typeface="Arial MT"/>
                <a:cs typeface="Arial MT"/>
              </a:rPr>
              <a:t>defines</a:t>
            </a:r>
            <a:r>
              <a:rPr sz="1800" spc="-25" dirty="0">
                <a:latin typeface="Arial MT"/>
                <a:cs typeface="Arial MT"/>
              </a:rPr>
              <a:t> </a:t>
            </a:r>
            <a:r>
              <a:rPr sz="1800" dirty="0">
                <a:latin typeface="Arial MT"/>
                <a:cs typeface="Arial MT"/>
              </a:rPr>
              <a:t>the</a:t>
            </a:r>
            <a:r>
              <a:rPr sz="1800" spc="-25" dirty="0">
                <a:latin typeface="Arial MT"/>
                <a:cs typeface="Arial MT"/>
              </a:rPr>
              <a:t> </a:t>
            </a:r>
            <a:r>
              <a:rPr sz="1800" dirty="0">
                <a:latin typeface="Arial MT"/>
                <a:cs typeface="Arial MT"/>
              </a:rPr>
              <a:t>crystal</a:t>
            </a:r>
            <a:r>
              <a:rPr sz="1800" spc="-20" dirty="0">
                <a:latin typeface="Arial MT"/>
                <a:cs typeface="Arial MT"/>
              </a:rPr>
              <a:t> </a:t>
            </a:r>
            <a:r>
              <a:rPr sz="1800" dirty="0">
                <a:latin typeface="Arial MT"/>
                <a:cs typeface="Arial MT"/>
              </a:rPr>
              <a:t>structure</a:t>
            </a:r>
            <a:r>
              <a:rPr sz="1800" spc="-25" dirty="0">
                <a:latin typeface="Arial MT"/>
                <a:cs typeface="Arial MT"/>
              </a:rPr>
              <a:t> </a:t>
            </a:r>
            <a:r>
              <a:rPr sz="1800" dirty="0">
                <a:latin typeface="Arial MT"/>
                <a:cs typeface="Arial MT"/>
              </a:rPr>
              <a:t>by</a:t>
            </a:r>
            <a:r>
              <a:rPr sz="1800" spc="-30" dirty="0">
                <a:latin typeface="Arial MT"/>
                <a:cs typeface="Arial MT"/>
              </a:rPr>
              <a:t> </a:t>
            </a:r>
            <a:r>
              <a:rPr sz="1800" dirty="0">
                <a:latin typeface="Arial MT"/>
                <a:cs typeface="Arial MT"/>
              </a:rPr>
              <a:t>virtue</a:t>
            </a:r>
            <a:r>
              <a:rPr sz="1800" spc="-25" dirty="0">
                <a:latin typeface="Arial MT"/>
                <a:cs typeface="Arial MT"/>
              </a:rPr>
              <a:t> </a:t>
            </a:r>
            <a:r>
              <a:rPr sz="1800" dirty="0">
                <a:latin typeface="Arial MT"/>
                <a:cs typeface="Arial MT"/>
              </a:rPr>
              <a:t>of</a:t>
            </a:r>
            <a:r>
              <a:rPr sz="1800" spc="-25" dirty="0">
                <a:latin typeface="Arial MT"/>
                <a:cs typeface="Arial MT"/>
              </a:rPr>
              <a:t> </a:t>
            </a:r>
            <a:r>
              <a:rPr sz="1800" dirty="0">
                <a:latin typeface="Arial MT"/>
                <a:cs typeface="Arial MT"/>
              </a:rPr>
              <a:t>its</a:t>
            </a:r>
            <a:r>
              <a:rPr sz="1800" spc="-25" dirty="0">
                <a:latin typeface="Arial MT"/>
                <a:cs typeface="Arial MT"/>
              </a:rPr>
              <a:t> </a:t>
            </a:r>
            <a:r>
              <a:rPr sz="1800" dirty="0">
                <a:latin typeface="Arial MT"/>
                <a:cs typeface="Arial MT"/>
              </a:rPr>
              <a:t>geometry</a:t>
            </a:r>
            <a:r>
              <a:rPr sz="1800" spc="-25" dirty="0">
                <a:latin typeface="Arial MT"/>
                <a:cs typeface="Arial MT"/>
              </a:rPr>
              <a:t> and </a:t>
            </a:r>
            <a:r>
              <a:rPr sz="1800" dirty="0">
                <a:latin typeface="Arial MT"/>
                <a:cs typeface="Arial MT"/>
              </a:rPr>
              <a:t>the</a:t>
            </a:r>
            <a:r>
              <a:rPr sz="1800" spc="-35" dirty="0">
                <a:latin typeface="Arial MT"/>
                <a:cs typeface="Arial MT"/>
              </a:rPr>
              <a:t> </a:t>
            </a:r>
            <a:r>
              <a:rPr sz="1800" dirty="0">
                <a:latin typeface="Arial MT"/>
                <a:cs typeface="Arial MT"/>
              </a:rPr>
              <a:t>atom</a:t>
            </a:r>
            <a:r>
              <a:rPr sz="1800" spc="-30" dirty="0">
                <a:latin typeface="Arial MT"/>
                <a:cs typeface="Arial MT"/>
              </a:rPr>
              <a:t> </a:t>
            </a:r>
            <a:r>
              <a:rPr sz="1800" dirty="0">
                <a:latin typeface="Arial MT"/>
                <a:cs typeface="Arial MT"/>
              </a:rPr>
              <a:t>positions</a:t>
            </a:r>
            <a:r>
              <a:rPr sz="1800" spc="-35" dirty="0">
                <a:latin typeface="Arial MT"/>
                <a:cs typeface="Arial MT"/>
              </a:rPr>
              <a:t> </a:t>
            </a:r>
            <a:r>
              <a:rPr sz="1800" spc="-10" dirty="0">
                <a:latin typeface="Arial MT"/>
                <a:cs typeface="Arial MT"/>
              </a:rPr>
              <a:t>within.</a:t>
            </a:r>
            <a:endParaRPr sz="1800">
              <a:latin typeface="Arial MT"/>
              <a:cs typeface="Arial MT"/>
            </a:endParaRPr>
          </a:p>
        </p:txBody>
      </p:sp>
    </p:spTree>
  </p:cSld>
  <p:clrMapOvr>
    <a:masterClrMapping/>
  </p:clrMapOvr>
</p:sld>
</file>

<file path=ppt/theme/theme1.xml><?xml version="1.0" encoding="utf-8"?>
<a:theme xmlns:a="http://schemas.openxmlformats.org/drawingml/2006/main" name="UTMocw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utmocw4</Template>
  <TotalTime>3573</TotalTime>
  <Words>2971</Words>
  <Application>Microsoft Office PowerPoint</Application>
  <PresentationFormat>On-screen Show (4:3)</PresentationFormat>
  <Paragraphs>296</Paragraphs>
  <Slides>37</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37</vt:i4>
      </vt:variant>
    </vt:vector>
  </HeadingPairs>
  <TitlesOfParts>
    <vt:vector size="47" baseType="lpstr">
      <vt:lpstr>Arial</vt:lpstr>
      <vt:lpstr>Arial MT</vt:lpstr>
      <vt:lpstr>Calibri</vt:lpstr>
      <vt:lpstr>Symbol</vt:lpstr>
      <vt:lpstr>Tahoma</vt:lpstr>
      <vt:lpstr>Times New Roman</vt:lpstr>
      <vt:lpstr>Verdana</vt:lpstr>
      <vt:lpstr>Wingdings</vt:lpstr>
      <vt:lpstr>UTMocw template</vt:lpstr>
      <vt:lpstr>Equation</vt:lpstr>
      <vt:lpstr>SETG 2363 Material Engineering</vt:lpstr>
      <vt:lpstr>PowerPoint Presentation</vt:lpstr>
      <vt:lpstr>CHAPTER 3</vt:lpstr>
      <vt:lpstr>CHAPTER 3</vt:lpstr>
      <vt:lpstr>CHAPTER 3</vt:lpstr>
      <vt:lpstr>PowerPoint Presentation</vt:lpstr>
      <vt:lpstr>CHAPTER 3</vt:lpstr>
      <vt:lpstr>PowerPoint Presentation</vt:lpstr>
      <vt:lpstr>CHAPTER 3</vt:lpstr>
      <vt:lpstr>CHAPTER 3</vt:lpstr>
      <vt:lpstr>PowerPoint Presentation</vt:lpstr>
      <vt:lpstr>PowerPoint Presentation</vt:lpstr>
      <vt:lpstr>PowerPoint Presentation</vt:lpstr>
      <vt:lpstr>PowerPoint Presentation</vt:lpstr>
      <vt:lpstr>CHAPTER 3</vt:lpstr>
      <vt:lpstr>CHAPTER 3</vt:lpstr>
      <vt:lpstr>CHAPTER 3</vt:lpstr>
      <vt:lpstr>PowerPoint Presentation</vt:lpstr>
      <vt:lpstr>CHAPTER 3</vt:lpstr>
      <vt:lpstr>CHAPTER 3</vt:lpstr>
      <vt:lpstr>CHAPTER 3</vt:lpstr>
      <vt:lpstr>PowerPoint Presentation</vt:lpstr>
      <vt:lpstr>CHAPTER 3</vt:lpstr>
      <vt:lpstr>CHAPTER 3</vt:lpstr>
      <vt:lpstr>CHAPTER 3</vt:lpstr>
      <vt:lpstr>PowerPoint Presentation</vt:lpstr>
      <vt:lpstr>PowerPoint Presentation</vt:lpstr>
      <vt:lpstr>PowerPoint Presentation</vt:lpstr>
      <vt:lpstr>CHAPTER 3</vt:lpstr>
      <vt:lpstr>PowerPoint Presentation</vt:lpstr>
      <vt:lpstr>PowerPoint Presentation</vt:lpstr>
      <vt:lpstr>CHAPTER 3</vt:lpstr>
      <vt:lpstr>PowerPoint Presentation</vt:lpstr>
      <vt:lpstr>PowerPoint Presentation</vt:lpstr>
      <vt:lpstr>PowerPoint Presentation</vt:lpstr>
      <vt:lpstr>CHAPTER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SKMM 2413 Thermodynamics I</dc:title>
  <dc:creator>Mohsin</dc:creator>
  <cp:lastModifiedBy>ucin sietz</cp:lastModifiedBy>
  <cp:revision>80</cp:revision>
  <cp:lastPrinted>2013-09-09T16:12:58Z</cp:lastPrinted>
  <dcterms:created xsi:type="dcterms:W3CDTF">2013-08-28T02:41:09Z</dcterms:created>
  <dcterms:modified xsi:type="dcterms:W3CDTF">2024-10-14T02:42:52Z</dcterms:modified>
</cp:coreProperties>
</file>