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media/image4.jpg" ContentType="image/jpg"/>
  <Override PartName="/ppt/media/image5.jpg" ContentType="image/jpg"/>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media/image8.jpg" ContentType="image/jpg"/>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media/image11.jpg" ContentType="image/jpg"/>
  <Override PartName="/ppt/media/image12.jpg" ContentType="image/jpg"/>
  <Override PartName="/ppt/media/image14.jpg" ContentType="image/jpg"/>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media/image21.jpg" ContentType="image/jpg"/>
  <Override PartName="/ppt/media/image22.jpg" ContentType="image/jpg"/>
  <Override PartName="/ppt/media/image23.jpg" ContentType="image/jpg"/>
  <Override PartName="/ppt/media/image24.jpg" ContentType="image/jpg"/>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media/image27.jpg" ContentType="image/jpg"/>
  <Override PartName="/ppt/tags/tag1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78" r:id="rId3"/>
    <p:sldId id="522" r:id="rId4"/>
    <p:sldId id="257" r:id="rId5"/>
    <p:sldId id="304" r:id="rId6"/>
    <p:sldId id="259" r:id="rId7"/>
    <p:sldId id="279" r:id="rId8"/>
    <p:sldId id="472" r:id="rId9"/>
    <p:sldId id="539" r:id="rId10"/>
    <p:sldId id="280" r:id="rId11"/>
    <p:sldId id="282" r:id="rId12"/>
    <p:sldId id="283" r:id="rId13"/>
    <p:sldId id="540" r:id="rId14"/>
    <p:sldId id="510" r:id="rId15"/>
    <p:sldId id="305" r:id="rId16"/>
    <p:sldId id="306" r:id="rId17"/>
    <p:sldId id="525" r:id="rId18"/>
    <p:sldId id="537" r:id="rId19"/>
    <p:sldId id="307" r:id="rId20"/>
    <p:sldId id="308" r:id="rId21"/>
    <p:sldId id="544" r:id="rId22"/>
    <p:sldId id="309" r:id="rId23"/>
    <p:sldId id="526" r:id="rId24"/>
    <p:sldId id="545" r:id="rId25"/>
    <p:sldId id="538" r:id="rId26"/>
    <p:sldId id="527" r:id="rId27"/>
    <p:sldId id="265" r:id="rId28"/>
    <p:sldId id="528" r:id="rId29"/>
    <p:sldId id="310" r:id="rId30"/>
    <p:sldId id="548" r:id="rId31"/>
    <p:sldId id="311" r:id="rId32"/>
    <p:sldId id="312" r:id="rId33"/>
    <p:sldId id="313" r:id="rId34"/>
    <p:sldId id="270" r:id="rId35"/>
    <p:sldId id="529" r:id="rId36"/>
    <p:sldId id="531" r:id="rId37"/>
    <p:sldId id="533" r:id="rId38"/>
    <p:sldId id="534" r:id="rId39"/>
    <p:sldId id="314" r:id="rId40"/>
    <p:sldId id="530" r:id="rId41"/>
    <p:sldId id="315" r:id="rId42"/>
  </p:sldIdLst>
  <p:sldSz cx="9144000" cy="6858000" type="screen4x3"/>
  <p:notesSz cx="10234613" cy="7099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59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13680770-ADFC-4260-9C93-2757B136DEE9}" type="datetimeFigureOut">
              <a:rPr lang="en-US" smtClean="0"/>
              <a:t>10/9/2024</a:t>
            </a:fld>
            <a:endParaRPr lang="en-US"/>
          </a:p>
        </p:txBody>
      </p:sp>
      <p:sp>
        <p:nvSpPr>
          <p:cNvPr id="4" name="Slide Image Placeholder 3"/>
          <p:cNvSpPr>
            <a:spLocks noGrp="1" noRot="1" noChangeAspect="1"/>
          </p:cNvSpPr>
          <p:nvPr>
            <p:ph type="sldImg" idx="2"/>
          </p:nvPr>
        </p:nvSpPr>
        <p:spPr>
          <a:xfrm>
            <a:off x="3343275" y="531813"/>
            <a:ext cx="3549650" cy="26622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23938" y="3371850"/>
            <a:ext cx="8186737" cy="31956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3700"/>
            <a:ext cx="4435475" cy="3540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797550" y="6743700"/>
            <a:ext cx="4435475" cy="354013"/>
          </a:xfrm>
          <a:prstGeom prst="rect">
            <a:avLst/>
          </a:prstGeom>
        </p:spPr>
        <p:txBody>
          <a:bodyPr vert="horz" lIns="91440" tIns="45720" rIns="91440" bIns="45720" rtlCol="0" anchor="b"/>
          <a:lstStyle>
            <a:lvl1pPr algn="r">
              <a:defRPr sz="1200"/>
            </a:lvl1pPr>
          </a:lstStyle>
          <a:p>
            <a:fld id="{69411209-CCD6-4F2B-84F6-9B49A5E780DE}" type="slidenum">
              <a:rPr lang="en-US" smtClean="0"/>
              <a:t>‹#›</a:t>
            </a:fld>
            <a:endParaRPr lang="en-US"/>
          </a:p>
        </p:txBody>
      </p:sp>
    </p:spTree>
    <p:extLst>
      <p:ext uri="{BB962C8B-B14F-4D97-AF65-F5344CB8AC3E}">
        <p14:creationId xmlns:p14="http://schemas.microsoft.com/office/powerpoint/2010/main" val="221918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88EDE0E7-E9EE-F273-CE81-F8B2C57405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74CEB621-0585-42CB-A8A2-3E5F41B96DFB}" type="slidenum">
              <a:rPr lang="en-US" altLang="en-US"/>
              <a:pPr eaLnBrk="1" hangingPunct="1">
                <a:spcBef>
                  <a:spcPct val="0"/>
                </a:spcBef>
              </a:pPr>
              <a:t>3</a:t>
            </a:fld>
            <a:endParaRPr lang="en-US" altLang="en-US"/>
          </a:p>
        </p:txBody>
      </p:sp>
      <p:sp>
        <p:nvSpPr>
          <p:cNvPr id="39939" name="Rectangle 2">
            <a:extLst>
              <a:ext uri="{FF2B5EF4-FFF2-40B4-BE49-F238E27FC236}">
                <a16:creationId xmlns:a16="http://schemas.microsoft.com/office/drawing/2014/main" id="{5A94BD92-9DB4-8788-E7EB-9E1F68587940}"/>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B98CAE1C-2A0E-D8A6-C216-F4F8876459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3C59BB67-DDE2-3F33-CFE4-B0CBFAD847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BD96898D-40B1-43C5-9D07-545E63ED070D}" type="slidenum">
              <a:rPr lang="en-US" altLang="en-US"/>
              <a:pPr eaLnBrk="1" hangingPunct="1">
                <a:spcBef>
                  <a:spcPct val="0"/>
                </a:spcBef>
              </a:pPr>
              <a:t>35</a:t>
            </a:fld>
            <a:endParaRPr lang="en-US" altLang="en-US"/>
          </a:p>
        </p:txBody>
      </p:sp>
      <p:sp>
        <p:nvSpPr>
          <p:cNvPr id="56323" name="Rectangle 2">
            <a:extLst>
              <a:ext uri="{FF2B5EF4-FFF2-40B4-BE49-F238E27FC236}">
                <a16:creationId xmlns:a16="http://schemas.microsoft.com/office/drawing/2014/main" id="{105E0846-C288-75D1-2CE5-2CCA86F08CCF}"/>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71631CA7-8CC8-C5A8-8E3A-62F5CB1D23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909487A7-046A-90EC-201F-8155C2BDF2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7DB8E6B9-62E1-4AD6-8121-6D5861099297}" type="slidenum">
              <a:rPr lang="en-US" altLang="en-US"/>
              <a:pPr eaLnBrk="1" hangingPunct="1">
                <a:spcBef>
                  <a:spcPct val="0"/>
                </a:spcBef>
              </a:pPr>
              <a:t>36</a:t>
            </a:fld>
            <a:endParaRPr lang="en-US" altLang="en-US"/>
          </a:p>
        </p:txBody>
      </p:sp>
      <p:sp>
        <p:nvSpPr>
          <p:cNvPr id="58371" name="Rectangle 2">
            <a:extLst>
              <a:ext uri="{FF2B5EF4-FFF2-40B4-BE49-F238E27FC236}">
                <a16:creationId xmlns:a16="http://schemas.microsoft.com/office/drawing/2014/main" id="{F9A52E31-6BE0-4AEF-0492-E2ADBCC93DB1}"/>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6793E5B7-A609-D1A7-2CA3-E82EAD29EE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FE86E949-2A61-7F72-FADB-AE01C7037B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DC8449DA-D7DB-444B-BD71-C108B2BBCF09}" type="slidenum">
              <a:rPr lang="en-US" altLang="en-US"/>
              <a:pPr eaLnBrk="1" hangingPunct="1">
                <a:spcBef>
                  <a:spcPct val="0"/>
                </a:spcBef>
              </a:pPr>
              <a:t>37</a:t>
            </a:fld>
            <a:endParaRPr lang="en-US" altLang="en-US"/>
          </a:p>
        </p:txBody>
      </p:sp>
      <p:sp>
        <p:nvSpPr>
          <p:cNvPr id="59395" name="Rectangle 2">
            <a:extLst>
              <a:ext uri="{FF2B5EF4-FFF2-40B4-BE49-F238E27FC236}">
                <a16:creationId xmlns:a16="http://schemas.microsoft.com/office/drawing/2014/main" id="{41CBB37A-562A-BB35-2980-979E865D1830}"/>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85C4CC29-E492-7428-4006-F934086B4A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5B47EB68-0A3A-1F08-F2C8-356FFB64AF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4C44142C-8C21-4F24-9F31-FB89CE3CC9C0}" type="slidenum">
              <a:rPr lang="en-US" altLang="en-US"/>
              <a:pPr eaLnBrk="1" hangingPunct="1">
                <a:spcBef>
                  <a:spcPct val="0"/>
                </a:spcBef>
              </a:pPr>
              <a:t>38</a:t>
            </a:fld>
            <a:endParaRPr lang="en-US" altLang="en-US"/>
          </a:p>
        </p:txBody>
      </p:sp>
      <p:sp>
        <p:nvSpPr>
          <p:cNvPr id="60419" name="Rectangle 2">
            <a:extLst>
              <a:ext uri="{FF2B5EF4-FFF2-40B4-BE49-F238E27FC236}">
                <a16:creationId xmlns:a16="http://schemas.microsoft.com/office/drawing/2014/main" id="{D428B266-6411-5790-6054-6750934D3419}"/>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23862783-4674-637D-3AB9-AFE8C5F030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44C0BFCB-12B5-56D0-7863-498A7F1D76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D1630214-A20C-4218-9B41-910A96FE440B}" type="slidenum">
              <a:rPr lang="en-US" altLang="en-US"/>
              <a:pPr eaLnBrk="1" hangingPunct="1">
                <a:spcBef>
                  <a:spcPct val="0"/>
                </a:spcBef>
              </a:pPr>
              <a:t>40</a:t>
            </a:fld>
            <a:endParaRPr lang="en-US" altLang="en-US"/>
          </a:p>
        </p:txBody>
      </p:sp>
      <p:sp>
        <p:nvSpPr>
          <p:cNvPr id="57347" name="Rectangle 2">
            <a:extLst>
              <a:ext uri="{FF2B5EF4-FFF2-40B4-BE49-F238E27FC236}">
                <a16:creationId xmlns:a16="http://schemas.microsoft.com/office/drawing/2014/main" id="{63072983-34B5-4373-1C2C-B4EEFA5C19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8F45BF5-981D-F759-9077-13A635F229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9E44AADB-000B-0DF6-F7C5-D03D217DDC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6E72CA10-A19A-4848-B9D7-FFD0515D7FE6}" type="slidenum">
              <a:rPr lang="en-US" altLang="en-US"/>
              <a:pPr eaLnBrk="1" hangingPunct="1">
                <a:spcBef>
                  <a:spcPct val="0"/>
                </a:spcBef>
              </a:pPr>
              <a:t>8</a:t>
            </a:fld>
            <a:endParaRPr lang="en-US" altLang="en-US"/>
          </a:p>
        </p:txBody>
      </p:sp>
      <p:sp>
        <p:nvSpPr>
          <p:cNvPr id="40963" name="Rectangle 2">
            <a:extLst>
              <a:ext uri="{FF2B5EF4-FFF2-40B4-BE49-F238E27FC236}">
                <a16:creationId xmlns:a16="http://schemas.microsoft.com/office/drawing/2014/main" id="{3310E8FF-529D-6ACB-DD8A-4D42B841BA66}"/>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EE1C9E89-D17E-586F-AFEF-9839CA3BBA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23036657-DF76-AC00-E145-EF2E9FE4A0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16A61CE5-C8E9-4551-A630-D4F1DBA5EBCB}" type="slidenum">
              <a:rPr lang="en-US" altLang="en-US"/>
              <a:pPr eaLnBrk="1" hangingPunct="1">
                <a:spcBef>
                  <a:spcPct val="0"/>
                </a:spcBef>
              </a:pPr>
              <a:t>14</a:t>
            </a:fld>
            <a:endParaRPr lang="en-US" altLang="en-US"/>
          </a:p>
        </p:txBody>
      </p:sp>
      <p:sp>
        <p:nvSpPr>
          <p:cNvPr id="41987" name="Rectangle 2">
            <a:extLst>
              <a:ext uri="{FF2B5EF4-FFF2-40B4-BE49-F238E27FC236}">
                <a16:creationId xmlns:a16="http://schemas.microsoft.com/office/drawing/2014/main" id="{89326753-6D0B-1835-6C82-2D365CC9885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84F5CA1F-2299-4A41-A628-69091443D8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D6DC9462-63F7-839A-47BC-9DEFB88182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5645C03E-E3B9-42CB-B818-BB65364EA4E6}" type="slidenum">
              <a:rPr lang="en-US" altLang="en-US"/>
              <a:pPr eaLnBrk="1" hangingPunct="1">
                <a:spcBef>
                  <a:spcPct val="0"/>
                </a:spcBef>
              </a:pPr>
              <a:t>17</a:t>
            </a:fld>
            <a:endParaRPr lang="en-US" altLang="en-US"/>
          </a:p>
        </p:txBody>
      </p:sp>
      <p:sp>
        <p:nvSpPr>
          <p:cNvPr id="49155" name="Rectangle 2">
            <a:extLst>
              <a:ext uri="{FF2B5EF4-FFF2-40B4-BE49-F238E27FC236}">
                <a16:creationId xmlns:a16="http://schemas.microsoft.com/office/drawing/2014/main" id="{342B4E62-1213-6F7A-1827-38AFEA99227C}"/>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6A9AA256-FD61-4AC2-9642-C035DB3728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014425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8ED8EA09-A394-CC80-0475-917663CD5F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2874B85C-6362-4AAE-81C0-703A1D76B53D}" type="slidenum">
              <a:rPr lang="en-US" altLang="en-US"/>
              <a:pPr eaLnBrk="1" hangingPunct="1">
                <a:spcBef>
                  <a:spcPct val="0"/>
                </a:spcBef>
              </a:pPr>
              <a:t>18</a:t>
            </a:fld>
            <a:endParaRPr lang="en-US" altLang="en-US"/>
          </a:p>
        </p:txBody>
      </p:sp>
      <p:sp>
        <p:nvSpPr>
          <p:cNvPr id="48131" name="Rectangle 2">
            <a:extLst>
              <a:ext uri="{FF2B5EF4-FFF2-40B4-BE49-F238E27FC236}">
                <a16:creationId xmlns:a16="http://schemas.microsoft.com/office/drawing/2014/main" id="{62BED069-83F8-7D18-96DD-B0E631C1E12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9440F7A-F2D6-D042-8165-F7D77CA03B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395665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0816CCF-9C64-D091-61B7-9A17820273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08A4F0B5-621D-4A9E-BD0B-A2684080F98E}" type="slidenum">
              <a:rPr lang="en-US" altLang="en-US"/>
              <a:pPr eaLnBrk="1" hangingPunct="1">
                <a:spcBef>
                  <a:spcPct val="0"/>
                </a:spcBef>
              </a:pPr>
              <a:t>23</a:t>
            </a:fld>
            <a:endParaRPr lang="en-US" altLang="en-US"/>
          </a:p>
        </p:txBody>
      </p:sp>
      <p:sp>
        <p:nvSpPr>
          <p:cNvPr id="51203" name="Rectangle 2">
            <a:extLst>
              <a:ext uri="{FF2B5EF4-FFF2-40B4-BE49-F238E27FC236}">
                <a16:creationId xmlns:a16="http://schemas.microsoft.com/office/drawing/2014/main" id="{388E7433-6E84-521E-08C7-48CCBEB4C88D}"/>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FBB10906-2F00-7892-B6CA-A7BB9BBCAB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AF80AD6A-5B27-8134-8A5A-C7A2F1EF7E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075B2E50-D3C6-461E-8ED2-369ED72A7196}" type="slidenum">
              <a:rPr lang="en-US" altLang="en-US"/>
              <a:pPr eaLnBrk="1" hangingPunct="1">
                <a:spcBef>
                  <a:spcPct val="0"/>
                </a:spcBef>
              </a:pPr>
              <a:t>25</a:t>
            </a:fld>
            <a:endParaRPr lang="en-US" altLang="en-US"/>
          </a:p>
        </p:txBody>
      </p:sp>
      <p:sp>
        <p:nvSpPr>
          <p:cNvPr id="52227" name="Rectangle 2">
            <a:extLst>
              <a:ext uri="{FF2B5EF4-FFF2-40B4-BE49-F238E27FC236}">
                <a16:creationId xmlns:a16="http://schemas.microsoft.com/office/drawing/2014/main" id="{CD3B1F82-4C0B-3C1D-E3A1-08DC75FE1CC4}"/>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3E58C345-A5DF-38C8-D09F-035B9DBE92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B972F7BE-12E6-5D1E-2AF5-897E685325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18C1561A-93B8-4C2E-ABF1-1107F9C8CFA4}" type="slidenum">
              <a:rPr lang="en-US" altLang="en-US"/>
              <a:pPr eaLnBrk="1" hangingPunct="1">
                <a:spcBef>
                  <a:spcPct val="0"/>
                </a:spcBef>
              </a:pPr>
              <a:t>26</a:t>
            </a:fld>
            <a:endParaRPr lang="en-US" altLang="en-US"/>
          </a:p>
        </p:txBody>
      </p:sp>
      <p:sp>
        <p:nvSpPr>
          <p:cNvPr id="53251" name="Rectangle 2">
            <a:extLst>
              <a:ext uri="{FF2B5EF4-FFF2-40B4-BE49-F238E27FC236}">
                <a16:creationId xmlns:a16="http://schemas.microsoft.com/office/drawing/2014/main" id="{6A42E5BE-F126-7A02-0832-F2FAE86E6F09}"/>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2A2972E-4069-DE78-366E-E503FD1E53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F76DDCBC-704E-4DCB-5614-2139B048B9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12E3BBAF-6FA0-4CA1-BBD6-18275C5E47A3}" type="slidenum">
              <a:rPr lang="en-US" altLang="en-US"/>
              <a:pPr eaLnBrk="1" hangingPunct="1">
                <a:spcBef>
                  <a:spcPct val="0"/>
                </a:spcBef>
              </a:pPr>
              <a:t>28</a:t>
            </a:fld>
            <a:endParaRPr lang="en-US" altLang="en-US"/>
          </a:p>
        </p:txBody>
      </p:sp>
      <p:sp>
        <p:nvSpPr>
          <p:cNvPr id="54275" name="Rectangle 2">
            <a:extLst>
              <a:ext uri="{FF2B5EF4-FFF2-40B4-BE49-F238E27FC236}">
                <a16:creationId xmlns:a16="http://schemas.microsoft.com/office/drawing/2014/main" id="{4612A80C-6AD4-F73C-379D-E586AD42607E}"/>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EBEF8B75-2A59-CC91-6D46-DB5AF1F40D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10/9/2024</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10/9/2024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32616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10/9/2024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10/9/2024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29.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26.png"/><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hyperlink" Target="http://www.petragems.com/blog/difference-between-diamond-and-graphite/" TargetMode="Externa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engineering.utm.my/chemicalenergy/"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www.utm.my/"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SETG 2363</a:t>
            </a:r>
            <a:br>
              <a:rPr lang="en-US" dirty="0"/>
            </a:br>
            <a:r>
              <a:rPr lang="en-US" dirty="0"/>
              <a:t>Material Engineering</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Faculty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pic>
        <p:nvPicPr>
          <p:cNvPr id="6" name="object 4">
            <a:extLst>
              <a:ext uri="{FF2B5EF4-FFF2-40B4-BE49-F238E27FC236}">
                <a16:creationId xmlns:a16="http://schemas.microsoft.com/office/drawing/2014/main" id="{93DC5878-5D86-E696-3E64-6F479D45980A}"/>
              </a:ext>
            </a:extLst>
          </p:cNvPr>
          <p:cNvPicPr/>
          <p:nvPr/>
        </p:nvPicPr>
        <p:blipFill>
          <a:blip r:embed="rId2" cstate="print"/>
          <a:stretch>
            <a:fillRect/>
          </a:stretch>
        </p:blipFill>
        <p:spPr>
          <a:xfrm>
            <a:off x="3678237" y="1449387"/>
            <a:ext cx="1703387" cy="576261"/>
          </a:xfrm>
          <a:prstGeom prst="rect">
            <a:avLst/>
          </a:prstGeom>
        </p:spPr>
      </p:pic>
      <p:sp>
        <p:nvSpPr>
          <p:cNvPr id="8" name="object 6">
            <a:extLst>
              <a:ext uri="{FF2B5EF4-FFF2-40B4-BE49-F238E27FC236}">
                <a16:creationId xmlns:a16="http://schemas.microsoft.com/office/drawing/2014/main" id="{A19AA3F2-C532-E4B8-C526-7656D5BF59CE}"/>
              </a:ext>
            </a:extLst>
          </p:cNvPr>
          <p:cNvSpPr txBox="1"/>
          <p:nvPr/>
        </p:nvSpPr>
        <p:spPr>
          <a:xfrm>
            <a:off x="980280" y="3806952"/>
            <a:ext cx="135001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FFFFFF"/>
                </a:solidFill>
                <a:latin typeface="Arial"/>
                <a:cs typeface="Arial"/>
              </a:rPr>
              <a:t>18</a:t>
            </a:r>
            <a:r>
              <a:rPr sz="1100" b="1" spc="-40" dirty="0">
                <a:solidFill>
                  <a:srgbClr val="FFFFFF"/>
                </a:solidFill>
                <a:latin typeface="Arial"/>
                <a:cs typeface="Arial"/>
              </a:rPr>
              <a:t> </a:t>
            </a:r>
            <a:r>
              <a:rPr sz="1100" b="1" dirty="0">
                <a:solidFill>
                  <a:srgbClr val="FFFFFF"/>
                </a:solidFill>
                <a:latin typeface="Arial"/>
                <a:cs typeface="Arial"/>
              </a:rPr>
              <a:t>FEBRUARY</a:t>
            </a:r>
            <a:r>
              <a:rPr sz="1100" b="1" spc="-35" dirty="0">
                <a:solidFill>
                  <a:srgbClr val="FFFFFF"/>
                </a:solidFill>
                <a:latin typeface="Arial"/>
                <a:cs typeface="Arial"/>
              </a:rPr>
              <a:t> </a:t>
            </a:r>
            <a:r>
              <a:rPr sz="1100" b="1" dirty="0">
                <a:solidFill>
                  <a:srgbClr val="FFFFFF"/>
                </a:solidFill>
                <a:latin typeface="Arial"/>
                <a:cs typeface="Arial"/>
              </a:rPr>
              <a:t>2020</a:t>
            </a:r>
            <a:endParaRPr sz="1100">
              <a:latin typeface="Arial"/>
              <a:cs typeface="Arial"/>
            </a:endParaRPr>
          </a:p>
        </p:txBody>
      </p:sp>
      <p:sp>
        <p:nvSpPr>
          <p:cNvPr id="11" name="Subtitle 2">
            <a:extLst>
              <a:ext uri="{FF2B5EF4-FFF2-40B4-BE49-F238E27FC236}">
                <a16:creationId xmlns:a16="http://schemas.microsoft.com/office/drawing/2014/main" id="{963AD6C1-52AD-A996-20B8-C6429DAAE760}"/>
              </a:ext>
            </a:extLst>
          </p:cNvPr>
          <p:cNvSpPr txBox="1">
            <a:spLocks/>
          </p:cNvSpPr>
          <p:nvPr/>
        </p:nvSpPr>
        <p:spPr bwMode="auto">
          <a:xfrm>
            <a:off x="-228600" y="6152515"/>
            <a:ext cx="3505200" cy="42138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1" fontAlgn="base" hangingPunct="1">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1" fontAlgn="base" hangingPunct="1">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600" dirty="0"/>
              <a:t>Credits: Dr </a:t>
            </a:r>
            <a:r>
              <a:rPr lang="en-US" sz="1600" dirty="0" err="1"/>
              <a:t>Zulhairun</a:t>
            </a:r>
            <a:r>
              <a:rPr lang="en-US" sz="1600" dirty="0"/>
              <a:t> Abdul Karim</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4"/>
          <p:cNvSpPr txBox="1">
            <a:spLocks noChangeArrowheads="1"/>
          </p:cNvSpPr>
          <p:nvPr/>
        </p:nvSpPr>
        <p:spPr bwMode="auto">
          <a:xfrm>
            <a:off x="533400" y="2819400"/>
            <a:ext cx="6961187"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Calculate the number of atoms in 100 g of silver. </a:t>
            </a:r>
          </a:p>
          <a:p>
            <a:endParaRPr lang="en-US" altLang="en-US" sz="2000"/>
          </a:p>
          <a:p>
            <a:r>
              <a:rPr lang="en-US" altLang="en-US" sz="2000">
                <a:solidFill>
                  <a:schemeClr val="accent2"/>
                </a:solidFill>
              </a:rPr>
              <a:t>Example 2.1 SOLUTION</a:t>
            </a:r>
          </a:p>
          <a:p>
            <a:endParaRPr lang="en-US" altLang="en-US" sz="2000"/>
          </a:p>
          <a:p>
            <a:r>
              <a:rPr lang="en-US" altLang="en-US" sz="2000"/>
              <a:t>The number of silver atoms is =</a:t>
            </a:r>
          </a:p>
        </p:txBody>
      </p:sp>
      <p:graphicFrame>
        <p:nvGraphicFramePr>
          <p:cNvPr id="31749" name="Object 5"/>
          <p:cNvGraphicFramePr>
            <a:graphicFrameLocks noChangeAspect="1"/>
          </p:cNvGraphicFramePr>
          <p:nvPr>
            <p:extLst>
              <p:ext uri="{D42A27DB-BD31-4B8C-83A1-F6EECF244321}">
                <p14:modId xmlns:p14="http://schemas.microsoft.com/office/powerpoint/2010/main" val="3615263519"/>
              </p:ext>
            </p:extLst>
          </p:nvPr>
        </p:nvGraphicFramePr>
        <p:xfrm>
          <a:off x="4840287" y="3962400"/>
          <a:ext cx="3244850" cy="792163"/>
        </p:xfrm>
        <a:graphic>
          <a:graphicData uri="http://schemas.openxmlformats.org/presentationml/2006/ole">
            <mc:AlternateContent xmlns:mc="http://schemas.openxmlformats.org/markup-compatibility/2006">
              <mc:Choice xmlns:v="urn:schemas-microsoft-com:vml" Requires="v">
                <p:oleObj name="Equation" r:id="rId2" imgW="1676160" imgH="444240" progId="Equation.3">
                  <p:embed/>
                </p:oleObj>
              </mc:Choice>
              <mc:Fallback>
                <p:oleObj name="Equation" r:id="rId2" imgW="1676160" imgH="444240" progId="Equation.3">
                  <p:embed/>
                  <p:pic>
                    <p:nvPicPr>
                      <p:cNvPr id="31749"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87" y="3962400"/>
                        <a:ext cx="324485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50" name="Text Box 6"/>
          <p:cNvSpPr txBox="1">
            <a:spLocks noChangeArrowheads="1"/>
          </p:cNvSpPr>
          <p:nvPr/>
        </p:nvSpPr>
        <p:spPr bwMode="auto">
          <a:xfrm>
            <a:off x="830262" y="52832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31751" name="Text Box 7"/>
          <p:cNvSpPr txBox="1">
            <a:spLocks noChangeArrowheads="1"/>
          </p:cNvSpPr>
          <p:nvPr/>
        </p:nvSpPr>
        <p:spPr bwMode="auto">
          <a:xfrm>
            <a:off x="4452937" y="4878388"/>
            <a:ext cx="1746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=5.58 </a:t>
            </a:r>
            <a:r>
              <a:rPr lang="en-US" altLang="en-US" b="1">
                <a:sym typeface="Symbol" panose="05050102010706020507" pitchFamily="18" charset="2"/>
              </a:rPr>
              <a:t></a:t>
            </a:r>
            <a:r>
              <a:rPr lang="en-US" altLang="en-US">
                <a:sym typeface="Symbol" panose="05050102010706020507" pitchFamily="18" charset="2"/>
              </a:rPr>
              <a:t> 10</a:t>
            </a:r>
            <a:r>
              <a:rPr lang="en-US" altLang="en-US" baseline="30000">
                <a:sym typeface="Symbol" panose="05050102010706020507" pitchFamily="18" charset="2"/>
              </a:rPr>
              <a:t>23</a:t>
            </a:r>
            <a:r>
              <a:rPr lang="en-US" altLang="en-US">
                <a:sym typeface="Symbol" panose="05050102010706020507" pitchFamily="18" charset="2"/>
              </a:rPr>
              <a:t> </a:t>
            </a:r>
            <a:endParaRPr lang="en-US" altLang="en-US"/>
          </a:p>
        </p:txBody>
      </p:sp>
      <p:sp>
        <p:nvSpPr>
          <p:cNvPr id="31752" name="Text Box 8"/>
          <p:cNvSpPr txBox="1">
            <a:spLocks noChangeArrowheads="1"/>
          </p:cNvSpPr>
          <p:nvPr/>
        </p:nvSpPr>
        <p:spPr bwMode="auto">
          <a:xfrm>
            <a:off x="404812" y="1162050"/>
            <a:ext cx="76279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dirty="0">
                <a:solidFill>
                  <a:srgbClr val="0066FF"/>
                </a:solidFill>
              </a:rPr>
              <a:t>Example 2.1         Calculate the Number of Atoms in Silver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956468" y="2667000"/>
            <a:ext cx="7231063"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dirty="0"/>
              <a:t>Scientists are considering using nano-particles of such magnetic materials as iron-platinum (Fe-Pt) as a medium for ultrahigh density data storage. Arrays of such particles potentially can lead to storage of trillions of bits of data per square inch—a capacity that will be 10 to 100 times higher than any other devices such as computer hard disks. If these scientists considered iron (Fe) particles that are 3 nm in diameter, what will be the number of atoms in one such particle?</a:t>
            </a:r>
            <a:endParaRPr lang="en-US" altLang="en-US" dirty="0"/>
          </a:p>
        </p:txBody>
      </p:sp>
      <p:sp>
        <p:nvSpPr>
          <p:cNvPr id="33796" name="Text Box 4"/>
          <p:cNvSpPr txBox="1">
            <a:spLocks noChangeArrowheads="1"/>
          </p:cNvSpPr>
          <p:nvPr/>
        </p:nvSpPr>
        <p:spPr bwMode="auto">
          <a:xfrm>
            <a:off x="1140618" y="838200"/>
            <a:ext cx="68913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dirty="0">
                <a:solidFill>
                  <a:srgbClr val="0066FF"/>
                </a:solidFill>
              </a:rPr>
              <a:t>Example 2.2       Nano-Sized Iron-Platinum Particles For Information Storage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p:txBody>
          <a:bodyPr/>
          <a:lstStyle/>
          <a:p>
            <a:fld id="{FE4DA0F5-F8EE-4134-AD23-2B259FA2B888}" type="slidenum">
              <a:rPr lang="en-US" altLang="en-US"/>
              <a:pPr/>
              <a:t>12</a:t>
            </a:fld>
            <a:endParaRPr lang="en-US" altLang="en-US"/>
          </a:p>
        </p:txBody>
      </p:sp>
      <p:sp>
        <p:nvSpPr>
          <p:cNvPr id="34820" name="Text Box 4"/>
          <p:cNvSpPr txBox="1">
            <a:spLocks noChangeArrowheads="1"/>
          </p:cNvSpPr>
          <p:nvPr/>
        </p:nvSpPr>
        <p:spPr bwMode="auto">
          <a:xfrm>
            <a:off x="922338" y="406400"/>
            <a:ext cx="7358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34822" name="Text Box 6"/>
          <p:cNvSpPr txBox="1">
            <a:spLocks noChangeArrowheads="1"/>
          </p:cNvSpPr>
          <p:nvPr/>
        </p:nvSpPr>
        <p:spPr bwMode="auto">
          <a:xfrm>
            <a:off x="1379537" y="858982"/>
            <a:ext cx="6443663" cy="542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dirty="0">
                <a:solidFill>
                  <a:schemeClr val="accent2"/>
                </a:solidFill>
              </a:rPr>
              <a:t>Example 2.2 SOLUTION</a:t>
            </a:r>
          </a:p>
          <a:p>
            <a:pPr>
              <a:spcBef>
                <a:spcPct val="50000"/>
              </a:spcBef>
            </a:pPr>
            <a:r>
              <a:rPr lang="en-US" altLang="en-US" sz="2000" dirty="0"/>
              <a:t>The radius of a particle is 1.5 nm.</a:t>
            </a:r>
          </a:p>
          <a:p>
            <a:pPr>
              <a:spcBef>
                <a:spcPct val="50000"/>
              </a:spcBef>
            </a:pPr>
            <a:r>
              <a:rPr lang="en-US" altLang="en-US" sz="2000" dirty="0"/>
              <a:t>Volume of each iron magnetic nano-particle </a:t>
            </a:r>
          </a:p>
          <a:p>
            <a:pPr>
              <a:spcBef>
                <a:spcPct val="50000"/>
              </a:spcBef>
            </a:pPr>
            <a:r>
              <a:rPr lang="en-US" altLang="en-US" sz="2000" dirty="0"/>
              <a:t>= (4/3)</a:t>
            </a:r>
            <a:r>
              <a:rPr lang="en-US" altLang="en-US" sz="2000" dirty="0">
                <a:sym typeface="Symbol" panose="05050102010706020507" pitchFamily="18" charset="2"/>
              </a:rPr>
              <a:t></a:t>
            </a:r>
            <a:r>
              <a:rPr lang="en-US" altLang="en-US" sz="2000" dirty="0"/>
              <a:t>(1.5 </a:t>
            </a:r>
            <a:r>
              <a:rPr lang="en-US" altLang="en-US" dirty="0">
                <a:sym typeface="Symbol" panose="05050102010706020507" pitchFamily="18" charset="2"/>
              </a:rPr>
              <a:t></a:t>
            </a:r>
            <a:r>
              <a:rPr lang="en-US" altLang="en-US" sz="2000" dirty="0"/>
              <a:t> 10</a:t>
            </a:r>
            <a:r>
              <a:rPr lang="en-US" altLang="en-US" sz="2000" baseline="30000" dirty="0"/>
              <a:t>-7</a:t>
            </a:r>
            <a:r>
              <a:rPr lang="en-US" altLang="en-US" sz="2000" dirty="0"/>
              <a:t> cm)</a:t>
            </a:r>
            <a:r>
              <a:rPr lang="en-US" altLang="en-US" sz="2000" baseline="30000" dirty="0"/>
              <a:t>3</a:t>
            </a:r>
          </a:p>
          <a:p>
            <a:pPr>
              <a:spcBef>
                <a:spcPct val="50000"/>
              </a:spcBef>
            </a:pPr>
            <a:r>
              <a:rPr lang="en-US" altLang="en-US" sz="2000" dirty="0"/>
              <a:t>= 1.4137 </a:t>
            </a:r>
            <a:r>
              <a:rPr lang="en-US" altLang="en-US" dirty="0">
                <a:sym typeface="Symbol" panose="05050102010706020507" pitchFamily="18" charset="2"/>
              </a:rPr>
              <a:t></a:t>
            </a:r>
            <a:r>
              <a:rPr lang="en-US" altLang="en-US" sz="2000" dirty="0"/>
              <a:t> 10</a:t>
            </a:r>
            <a:r>
              <a:rPr lang="en-US" altLang="en-US" sz="2000" baseline="30000" dirty="0"/>
              <a:t>-20</a:t>
            </a:r>
            <a:r>
              <a:rPr lang="en-US" altLang="en-US" sz="2000" dirty="0"/>
              <a:t> cm</a:t>
            </a:r>
            <a:r>
              <a:rPr lang="en-US" altLang="en-US" sz="2000" baseline="30000" dirty="0"/>
              <a:t>3</a:t>
            </a:r>
          </a:p>
          <a:p>
            <a:pPr>
              <a:spcBef>
                <a:spcPct val="50000"/>
              </a:spcBef>
            </a:pPr>
            <a:r>
              <a:rPr lang="en-US" altLang="en-US" sz="2000" dirty="0"/>
              <a:t>Density of iron = 7.8 g/cm</a:t>
            </a:r>
            <a:r>
              <a:rPr lang="en-US" altLang="en-US" sz="2000" baseline="30000" dirty="0"/>
              <a:t>3</a:t>
            </a:r>
            <a:r>
              <a:rPr lang="en-US" altLang="en-US" sz="2000" dirty="0"/>
              <a:t>. Atomic mass of iron is 56 g/mol.</a:t>
            </a:r>
          </a:p>
          <a:p>
            <a:pPr>
              <a:spcBef>
                <a:spcPct val="50000"/>
              </a:spcBef>
            </a:pPr>
            <a:r>
              <a:rPr lang="en-US" altLang="en-US" sz="2000" dirty="0"/>
              <a:t>Mass of each iron nano-particle </a:t>
            </a:r>
          </a:p>
          <a:p>
            <a:pPr>
              <a:spcBef>
                <a:spcPct val="50000"/>
              </a:spcBef>
            </a:pPr>
            <a:r>
              <a:rPr lang="en-US" altLang="en-US" sz="2000" dirty="0"/>
              <a:t>= 7.8 g/cm</a:t>
            </a:r>
            <a:r>
              <a:rPr lang="en-US" altLang="en-US" sz="2000" baseline="30000" dirty="0"/>
              <a:t>3</a:t>
            </a:r>
            <a:r>
              <a:rPr lang="en-US" altLang="en-US" sz="2000" dirty="0"/>
              <a:t> </a:t>
            </a:r>
            <a:r>
              <a:rPr lang="en-US" altLang="en-US" dirty="0">
                <a:sym typeface="Symbol" panose="05050102010706020507" pitchFamily="18" charset="2"/>
              </a:rPr>
              <a:t></a:t>
            </a:r>
            <a:r>
              <a:rPr lang="en-US" altLang="en-US" sz="2000" dirty="0"/>
              <a:t> 1.4137 </a:t>
            </a:r>
            <a:r>
              <a:rPr lang="en-US" altLang="en-US" dirty="0">
                <a:sym typeface="Symbol" panose="05050102010706020507" pitchFamily="18" charset="2"/>
              </a:rPr>
              <a:t></a:t>
            </a:r>
            <a:r>
              <a:rPr lang="en-US" altLang="en-US" sz="2000" dirty="0"/>
              <a:t> 10</a:t>
            </a:r>
            <a:r>
              <a:rPr lang="en-US" altLang="en-US" sz="2000" baseline="30000" dirty="0"/>
              <a:t>-20</a:t>
            </a:r>
            <a:r>
              <a:rPr lang="en-US" altLang="en-US" sz="2000" dirty="0"/>
              <a:t> cm</a:t>
            </a:r>
            <a:r>
              <a:rPr lang="en-US" altLang="en-US" sz="2000" baseline="30000" dirty="0"/>
              <a:t>3</a:t>
            </a:r>
          </a:p>
          <a:p>
            <a:pPr>
              <a:spcBef>
                <a:spcPct val="50000"/>
              </a:spcBef>
            </a:pPr>
            <a:r>
              <a:rPr lang="en-US" altLang="en-US" sz="2000" dirty="0"/>
              <a:t>= 1.102 </a:t>
            </a:r>
            <a:r>
              <a:rPr lang="en-US" altLang="en-US" dirty="0">
                <a:sym typeface="Symbol" panose="05050102010706020507" pitchFamily="18" charset="2"/>
              </a:rPr>
              <a:t></a:t>
            </a:r>
            <a:r>
              <a:rPr lang="en-US" altLang="en-US" sz="2000" dirty="0"/>
              <a:t> 10</a:t>
            </a:r>
            <a:r>
              <a:rPr lang="en-US" altLang="en-US" sz="2000" baseline="30000" dirty="0"/>
              <a:t>-19</a:t>
            </a:r>
            <a:r>
              <a:rPr lang="en-US" altLang="en-US" sz="2000" dirty="0"/>
              <a:t> g.</a:t>
            </a:r>
          </a:p>
          <a:p>
            <a:pPr>
              <a:spcBef>
                <a:spcPct val="50000"/>
              </a:spcBef>
            </a:pPr>
            <a:r>
              <a:rPr lang="en-US" altLang="en-US" sz="2000" dirty="0"/>
              <a:t>One mole or 56 g of Fe contains 6.023 </a:t>
            </a:r>
            <a:r>
              <a:rPr lang="en-US" altLang="en-US" dirty="0">
                <a:sym typeface="Symbol" panose="05050102010706020507" pitchFamily="18" charset="2"/>
              </a:rPr>
              <a:t></a:t>
            </a:r>
            <a:r>
              <a:rPr lang="en-US" altLang="en-US" sz="2000" dirty="0"/>
              <a:t> 10</a:t>
            </a:r>
            <a:r>
              <a:rPr lang="en-US" altLang="en-US" sz="2000" baseline="30000" dirty="0"/>
              <a:t>23</a:t>
            </a:r>
            <a:r>
              <a:rPr lang="en-US" altLang="en-US" sz="2000" dirty="0"/>
              <a:t> atoms, therefore, the number of atoms in one Fe nano-particle will be 1186.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B0165D06-31A5-54F8-65DF-FF3C9F449D07}"/>
              </a:ext>
            </a:extLst>
          </p:cNvPr>
          <p:cNvSpPr>
            <a:spLocks noGrp="1"/>
          </p:cNvSpPr>
          <p:nvPr>
            <p:ph type="title"/>
          </p:nvPr>
        </p:nvSpPr>
        <p:spPr>
          <a:xfrm>
            <a:off x="381000" y="0"/>
            <a:ext cx="8763000" cy="1679575"/>
          </a:xfrm>
        </p:spPr>
        <p:txBody>
          <a:bodyPr/>
          <a:lstStyle/>
          <a:p>
            <a:r>
              <a:rPr lang="en-US" altLang="en-US">
                <a:ea typeface="ＭＳ Ｐゴシック" panose="020B0600070205080204" pitchFamily="34" charset="-128"/>
              </a:rPr>
              <a:t>BOHR ATOM</a:t>
            </a:r>
            <a:br>
              <a:rPr lang="en-US" altLang="en-US">
                <a:ea typeface="ＭＳ Ｐゴシック" panose="020B0600070205080204" pitchFamily="34" charset="-128"/>
              </a:rPr>
            </a:br>
            <a:endParaRPr lang="en-CA" altLang="en-US">
              <a:ea typeface="ＭＳ Ｐゴシック" panose="020B0600070205080204" pitchFamily="34" charset="-128"/>
            </a:endParaRPr>
          </a:p>
        </p:txBody>
      </p:sp>
      <p:sp>
        <p:nvSpPr>
          <p:cNvPr id="6147" name="Slide Number Placeholder 3">
            <a:extLst>
              <a:ext uri="{FF2B5EF4-FFF2-40B4-BE49-F238E27FC236}">
                <a16:creationId xmlns:a16="http://schemas.microsoft.com/office/drawing/2014/main" id="{8DCCA1F4-8072-3906-618B-622E54C4453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8424103-0377-4018-9E4A-9A405560FFBB}" type="slidenum">
              <a:rPr lang="en-US" altLang="en-US" sz="1200"/>
              <a:pPr>
                <a:spcBef>
                  <a:spcPct val="0"/>
                </a:spcBef>
                <a:buFontTx/>
                <a:buNone/>
              </a:pPr>
              <a:t>13</a:t>
            </a:fld>
            <a:endParaRPr lang="en-US" altLang="en-US" sz="1200"/>
          </a:p>
        </p:txBody>
      </p:sp>
      <p:pic>
        <p:nvPicPr>
          <p:cNvPr id="6148" name="Picture 3">
            <a:extLst>
              <a:ext uri="{FF2B5EF4-FFF2-40B4-BE49-F238E27FC236}">
                <a16:creationId xmlns:a16="http://schemas.microsoft.com/office/drawing/2014/main" id="{8FC87375-C078-CF8E-4570-303C48343E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68525" y="1385888"/>
            <a:ext cx="4614863" cy="464185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E577C092-90A5-4525-D4AF-1DB3F021D5E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3723E68-8FB4-4EEC-8643-C70279F97FBA}" type="slidenum">
              <a:rPr lang="en-US" altLang="en-US" sz="1200"/>
              <a:pPr>
                <a:spcBef>
                  <a:spcPct val="0"/>
                </a:spcBef>
                <a:buFontTx/>
                <a:buNone/>
              </a:pPr>
              <a:t>14</a:t>
            </a:fld>
            <a:endParaRPr lang="en-US" altLang="en-US" sz="1200"/>
          </a:p>
        </p:txBody>
      </p:sp>
      <p:sp>
        <p:nvSpPr>
          <p:cNvPr id="5123" name="Rectangle 2">
            <a:extLst>
              <a:ext uri="{FF2B5EF4-FFF2-40B4-BE49-F238E27FC236}">
                <a16:creationId xmlns:a16="http://schemas.microsoft.com/office/drawing/2014/main" id="{9A3B9B62-1E3E-9418-0548-D08FE9092BD1}"/>
              </a:ext>
            </a:extLst>
          </p:cNvPr>
          <p:cNvSpPr>
            <a:spLocks noGrp="1" noChangeArrowheads="1"/>
          </p:cNvSpPr>
          <p:nvPr>
            <p:ph type="title"/>
          </p:nvPr>
        </p:nvSpPr>
        <p:spPr/>
        <p:txBody>
          <a:bodyPr/>
          <a:lstStyle/>
          <a:p>
            <a:r>
              <a:rPr lang="en-US" altLang="en-US">
                <a:ea typeface="ＭＳ Ｐゴシック" panose="020B0600070205080204" pitchFamily="34" charset="-128"/>
              </a:rPr>
              <a:t>Atomic Structure</a:t>
            </a:r>
          </a:p>
        </p:txBody>
      </p:sp>
      <p:sp>
        <p:nvSpPr>
          <p:cNvPr id="5124" name="Rectangle 3">
            <a:extLst>
              <a:ext uri="{FF2B5EF4-FFF2-40B4-BE49-F238E27FC236}">
                <a16:creationId xmlns:a16="http://schemas.microsoft.com/office/drawing/2014/main" id="{3ADDA332-84A0-DC77-9622-C3A688291E26}"/>
              </a:ext>
            </a:extLst>
          </p:cNvPr>
          <p:cNvSpPr>
            <a:spLocks noGrp="1" noChangeArrowheads="1"/>
          </p:cNvSpPr>
          <p:nvPr>
            <p:ph type="body" idx="1"/>
          </p:nvPr>
        </p:nvSpPr>
        <p:spPr>
          <a:xfrm>
            <a:off x="633413" y="1406525"/>
            <a:ext cx="7772400" cy="4114800"/>
          </a:xfrm>
        </p:spPr>
        <p:txBody>
          <a:bodyPr/>
          <a:lstStyle/>
          <a:p>
            <a:pPr marL="457200" indent="-457200"/>
            <a:r>
              <a:rPr lang="en-US" altLang="en-US">
                <a:ea typeface="ＭＳ Ｐゴシック" panose="020B0600070205080204" pitchFamily="34" charset="-128"/>
                <a:cs typeface="Times New Roman" panose="02020603050405020304" pitchFamily="18" charset="0"/>
              </a:rPr>
              <a:t>Valence electrons determine all of the following properties</a:t>
            </a:r>
          </a:p>
          <a:p>
            <a:pPr marL="1371600" lvl="2" indent="-457200">
              <a:buFontTx/>
              <a:buAutoNum type="arabicParenR"/>
            </a:pPr>
            <a:r>
              <a:rPr lang="en-US" altLang="en-US" sz="2800">
                <a:ea typeface="ＭＳ Ｐゴシック" panose="020B0600070205080204" pitchFamily="34" charset="-128"/>
                <a:cs typeface="Times New Roman" panose="02020603050405020304" pitchFamily="18" charset="0"/>
              </a:rPr>
              <a:t>Chemical</a:t>
            </a:r>
          </a:p>
          <a:p>
            <a:pPr marL="1371600" lvl="2" indent="-457200">
              <a:buFontTx/>
              <a:buAutoNum type="arabicParenR"/>
            </a:pPr>
            <a:r>
              <a:rPr lang="en-US" altLang="en-US" sz="2800">
                <a:ea typeface="ＭＳ Ｐゴシック" panose="020B0600070205080204" pitchFamily="34" charset="-128"/>
                <a:cs typeface="Times New Roman" panose="02020603050405020304" pitchFamily="18" charset="0"/>
              </a:rPr>
              <a:t>Electrical </a:t>
            </a:r>
          </a:p>
          <a:p>
            <a:pPr marL="1371600" lvl="2" indent="-457200">
              <a:buFontTx/>
              <a:buAutoNum type="arabicParenR"/>
            </a:pPr>
            <a:r>
              <a:rPr lang="en-US" altLang="en-US" sz="2800">
                <a:ea typeface="ＭＳ Ｐゴシック" panose="020B0600070205080204" pitchFamily="34" charset="-128"/>
                <a:cs typeface="Times New Roman" panose="02020603050405020304" pitchFamily="18" charset="0"/>
              </a:rPr>
              <a:t>Thermal</a:t>
            </a:r>
          </a:p>
          <a:p>
            <a:pPr marL="1371600" lvl="2" indent="-457200">
              <a:buFontTx/>
              <a:buAutoNum type="arabicParenR"/>
            </a:pPr>
            <a:r>
              <a:rPr lang="en-US" altLang="en-US" sz="2800">
                <a:ea typeface="ＭＳ Ｐゴシック" panose="020B0600070205080204" pitchFamily="34" charset="-128"/>
                <a:cs typeface="Times New Roman" panose="02020603050405020304" pitchFamily="18" charset="0"/>
              </a:rPr>
              <a:t>Optical</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804784" cy="510159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75" dirty="0">
                <a:solidFill>
                  <a:srgbClr val="C00000"/>
                </a:solidFill>
                <a:latin typeface="Arial"/>
                <a:cs typeface="Arial"/>
              </a:rPr>
              <a:t> </a:t>
            </a:r>
            <a:r>
              <a:rPr sz="1800" b="1" spc="-5" dirty="0">
                <a:latin typeface="Arial"/>
                <a:cs typeface="Arial"/>
              </a:rPr>
              <a:t>2.4</a:t>
            </a:r>
            <a:r>
              <a:rPr sz="1800" b="1" spc="475" dirty="0">
                <a:latin typeface="Arial"/>
                <a:cs typeface="Arial"/>
              </a:rPr>
              <a:t> </a:t>
            </a:r>
            <a:r>
              <a:rPr sz="1800" b="1" dirty="0">
                <a:latin typeface="Arial"/>
                <a:cs typeface="Arial"/>
              </a:rPr>
              <a:t>THE</a:t>
            </a:r>
            <a:r>
              <a:rPr sz="1800" b="1" spc="-10" dirty="0">
                <a:latin typeface="Arial"/>
                <a:cs typeface="Arial"/>
              </a:rPr>
              <a:t> </a:t>
            </a:r>
            <a:r>
              <a:rPr sz="1800" b="1" spc="-5" dirty="0">
                <a:latin typeface="Arial"/>
                <a:cs typeface="Arial"/>
              </a:rPr>
              <a:t>PERIODIC</a:t>
            </a:r>
            <a:r>
              <a:rPr sz="1800" b="1" spc="-10" dirty="0">
                <a:latin typeface="Arial"/>
                <a:cs typeface="Arial"/>
              </a:rPr>
              <a:t> </a:t>
            </a:r>
            <a:r>
              <a:rPr sz="1800" b="1" spc="-30" dirty="0">
                <a:latin typeface="Arial"/>
                <a:cs typeface="Arial"/>
              </a:rPr>
              <a:t>TABLE</a:t>
            </a:r>
            <a:endParaRPr sz="1800">
              <a:latin typeface="Arial"/>
              <a:cs typeface="Arial"/>
            </a:endParaRPr>
          </a:p>
          <a:p>
            <a:pPr marL="298450" marR="29845" indent="-285750">
              <a:lnSpc>
                <a:spcPts val="1900"/>
              </a:lnSpc>
              <a:spcBef>
                <a:spcPts val="1480"/>
              </a:spcBef>
              <a:buClr>
                <a:srgbClr val="C00000"/>
              </a:buClr>
              <a:buFont typeface="Wingdings"/>
              <a:buChar char=""/>
              <a:tabLst>
                <a:tab pos="297815" algn="l"/>
                <a:tab pos="298450" algn="l"/>
              </a:tabLst>
            </a:pPr>
            <a:r>
              <a:rPr sz="1600" spc="-15" dirty="0">
                <a:latin typeface="Microsoft Sans Serif"/>
                <a:cs typeface="Microsoft Sans Serif"/>
              </a:rPr>
              <a:t>All</a:t>
            </a:r>
            <a:r>
              <a:rPr sz="1600" spc="2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elements</a:t>
            </a:r>
            <a:r>
              <a:rPr sz="1600" spc="30" dirty="0">
                <a:latin typeface="Microsoft Sans Serif"/>
                <a:cs typeface="Microsoft Sans Serif"/>
              </a:rPr>
              <a:t> </a:t>
            </a:r>
            <a:r>
              <a:rPr sz="1600" spc="-5" dirty="0">
                <a:latin typeface="Microsoft Sans Serif"/>
                <a:cs typeface="Microsoft Sans Serif"/>
              </a:rPr>
              <a:t>have</a:t>
            </a:r>
            <a:r>
              <a:rPr sz="1600" spc="25" dirty="0">
                <a:latin typeface="Microsoft Sans Serif"/>
                <a:cs typeface="Microsoft Sans Serif"/>
              </a:rPr>
              <a:t> </a:t>
            </a:r>
            <a:r>
              <a:rPr sz="1600" spc="-5" dirty="0">
                <a:latin typeface="Microsoft Sans Serif"/>
                <a:cs typeface="Microsoft Sans Serif"/>
              </a:rPr>
              <a:t>been</a:t>
            </a:r>
            <a:r>
              <a:rPr sz="1600" spc="25" dirty="0">
                <a:latin typeface="Microsoft Sans Serif"/>
                <a:cs typeface="Microsoft Sans Serif"/>
              </a:rPr>
              <a:t> </a:t>
            </a:r>
            <a:r>
              <a:rPr sz="1600" b="1" spc="-5" dirty="0">
                <a:latin typeface="Arial"/>
                <a:cs typeface="Arial"/>
              </a:rPr>
              <a:t>classified</a:t>
            </a:r>
            <a:r>
              <a:rPr sz="1600" b="1" spc="5" dirty="0">
                <a:latin typeface="Arial"/>
                <a:cs typeface="Arial"/>
              </a:rPr>
              <a:t> </a:t>
            </a:r>
            <a:r>
              <a:rPr sz="1600" b="1" spc="-5" dirty="0">
                <a:latin typeface="Arial"/>
                <a:cs typeface="Arial"/>
              </a:rPr>
              <a:t>according</a:t>
            </a:r>
            <a:r>
              <a:rPr sz="1600" b="1" spc="5" dirty="0">
                <a:latin typeface="Arial"/>
                <a:cs typeface="Arial"/>
              </a:rPr>
              <a:t> </a:t>
            </a:r>
            <a:r>
              <a:rPr sz="1600" b="1" dirty="0">
                <a:latin typeface="Arial"/>
                <a:cs typeface="Arial"/>
              </a:rPr>
              <a:t>to</a:t>
            </a:r>
            <a:r>
              <a:rPr sz="1600" b="1" spc="5" dirty="0">
                <a:latin typeface="Arial"/>
                <a:cs typeface="Arial"/>
              </a:rPr>
              <a:t> </a:t>
            </a:r>
            <a:r>
              <a:rPr sz="1600" b="1" spc="-5" dirty="0">
                <a:latin typeface="Arial"/>
                <a:cs typeface="Arial"/>
              </a:rPr>
              <a:t>electron</a:t>
            </a:r>
            <a:r>
              <a:rPr sz="1600" b="1" spc="5" dirty="0">
                <a:latin typeface="Arial"/>
                <a:cs typeface="Arial"/>
              </a:rPr>
              <a:t> </a:t>
            </a:r>
            <a:r>
              <a:rPr sz="1600" b="1" spc="-5" dirty="0">
                <a:latin typeface="Arial"/>
                <a:cs typeface="Arial"/>
              </a:rPr>
              <a:t>configuration </a:t>
            </a:r>
            <a:r>
              <a:rPr sz="1600" spc="-10" dirty="0">
                <a:latin typeface="Microsoft Sans Serif"/>
                <a:cs typeface="Microsoft Sans Serif"/>
              </a:rPr>
              <a:t>in</a:t>
            </a:r>
            <a:r>
              <a:rPr sz="1600" spc="25" dirty="0">
                <a:latin typeface="Microsoft Sans Serif"/>
                <a:cs typeface="Microsoft Sans Serif"/>
              </a:rPr>
              <a:t> </a:t>
            </a:r>
            <a:r>
              <a:rPr sz="1600" dirty="0">
                <a:latin typeface="Microsoft Sans Serif"/>
                <a:cs typeface="Microsoft Sans Serif"/>
              </a:rPr>
              <a:t>the </a:t>
            </a:r>
            <a:r>
              <a:rPr sz="1600" spc="-409" dirty="0">
                <a:latin typeface="Microsoft Sans Serif"/>
                <a:cs typeface="Microsoft Sans Serif"/>
              </a:rPr>
              <a:t> </a:t>
            </a:r>
            <a:r>
              <a:rPr sz="1600" spc="-10" dirty="0">
                <a:latin typeface="Microsoft Sans Serif"/>
                <a:cs typeface="Microsoft Sans Serif"/>
              </a:rPr>
              <a:t>periodic</a:t>
            </a:r>
            <a:r>
              <a:rPr sz="1600" spc="20" dirty="0">
                <a:latin typeface="Microsoft Sans Serif"/>
                <a:cs typeface="Microsoft Sans Serif"/>
              </a:rPr>
              <a:t> </a:t>
            </a:r>
            <a:r>
              <a:rPr sz="1600" spc="-5" dirty="0">
                <a:latin typeface="Microsoft Sans Serif"/>
                <a:cs typeface="Microsoft Sans Serif"/>
              </a:rPr>
              <a:t>table.</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5"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elements</a:t>
            </a:r>
            <a:r>
              <a:rPr sz="1600" spc="25"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5" dirty="0">
                <a:latin typeface="Microsoft Sans Serif"/>
                <a:cs typeface="Microsoft Sans Serif"/>
              </a:rPr>
              <a:t>situated</a:t>
            </a:r>
            <a:r>
              <a:rPr sz="1600" spc="20" dirty="0">
                <a:latin typeface="Microsoft Sans Serif"/>
                <a:cs typeface="Microsoft Sans Serif"/>
              </a:rPr>
              <a:t> </a:t>
            </a:r>
            <a:r>
              <a:rPr sz="1600" spc="-10" dirty="0">
                <a:latin typeface="Microsoft Sans Serif"/>
                <a:cs typeface="Microsoft Sans Serif"/>
              </a:rPr>
              <a:t>with</a:t>
            </a:r>
            <a:r>
              <a:rPr sz="1600" spc="20" dirty="0">
                <a:latin typeface="Microsoft Sans Serif"/>
                <a:cs typeface="Microsoft Sans Serif"/>
              </a:rPr>
              <a:t> </a:t>
            </a:r>
            <a:r>
              <a:rPr sz="1600" b="1" spc="-5" dirty="0">
                <a:latin typeface="Arial"/>
                <a:cs typeface="Arial"/>
              </a:rPr>
              <a:t>increasing</a:t>
            </a:r>
            <a:r>
              <a:rPr sz="1600" b="1" spc="5" dirty="0">
                <a:latin typeface="Arial"/>
                <a:cs typeface="Arial"/>
              </a:rPr>
              <a:t> </a:t>
            </a:r>
            <a:r>
              <a:rPr sz="1600" b="1" dirty="0">
                <a:latin typeface="Arial"/>
                <a:cs typeface="Arial"/>
              </a:rPr>
              <a:t>atomic </a:t>
            </a:r>
            <a:r>
              <a:rPr sz="1600" b="1" spc="-5" dirty="0">
                <a:latin typeface="Arial"/>
                <a:cs typeface="Arial"/>
              </a:rPr>
              <a:t>number</a:t>
            </a:r>
            <a:r>
              <a:rPr sz="1600" spc="-5" dirty="0">
                <a:latin typeface="Microsoft Sans Serif"/>
                <a:cs typeface="Microsoft Sans Serif"/>
              </a:rPr>
              <a:t>,</a:t>
            </a:r>
            <a:r>
              <a:rPr sz="1600" spc="3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seven</a:t>
            </a:r>
            <a:r>
              <a:rPr sz="1600" spc="20" dirty="0">
                <a:latin typeface="Microsoft Sans Serif"/>
                <a:cs typeface="Microsoft Sans Serif"/>
              </a:rPr>
              <a:t> </a:t>
            </a:r>
            <a:r>
              <a:rPr sz="1600" spc="-5" dirty="0">
                <a:latin typeface="Microsoft Sans Serif"/>
                <a:cs typeface="Microsoft Sans Serif"/>
              </a:rPr>
              <a:t>horizontal</a:t>
            </a:r>
            <a:endParaRPr sz="1600">
              <a:latin typeface="Microsoft Sans Serif"/>
              <a:cs typeface="Microsoft Sans Serif"/>
            </a:endParaRPr>
          </a:p>
          <a:p>
            <a:pPr marL="298450">
              <a:lnSpc>
                <a:spcPts val="1910"/>
              </a:lnSpc>
            </a:pPr>
            <a:r>
              <a:rPr sz="1600" spc="-5" dirty="0">
                <a:latin typeface="Microsoft Sans Serif"/>
                <a:cs typeface="Microsoft Sans Serif"/>
              </a:rPr>
              <a:t>rows </a:t>
            </a:r>
            <a:r>
              <a:rPr sz="1600" spc="-10" dirty="0">
                <a:latin typeface="Microsoft Sans Serif"/>
                <a:cs typeface="Microsoft Sans Serif"/>
              </a:rPr>
              <a:t>called</a:t>
            </a:r>
            <a:r>
              <a:rPr sz="1600" spc="-5" dirty="0">
                <a:latin typeface="Microsoft Sans Serif"/>
                <a:cs typeface="Microsoft Sans Serif"/>
              </a:rPr>
              <a:t> periods.</a:t>
            </a:r>
            <a:endParaRPr sz="1600">
              <a:latin typeface="Microsoft Sans Serif"/>
              <a:cs typeface="Microsoft Sans Serif"/>
            </a:endParaRPr>
          </a:p>
          <a:p>
            <a:pPr marL="298450" marR="334645" indent="-285750">
              <a:lnSpc>
                <a:spcPts val="1900"/>
              </a:lnSpc>
              <a:spcBef>
                <a:spcPts val="175"/>
              </a:spcBef>
              <a:buClr>
                <a:srgbClr val="C00000"/>
              </a:buClr>
              <a:buFont typeface="Wingdings"/>
              <a:buChar char=""/>
              <a:tabLst>
                <a:tab pos="297815" algn="l"/>
                <a:tab pos="298450" algn="l"/>
              </a:tabLst>
            </a:pPr>
            <a:r>
              <a:rPr sz="1600" spc="-15" dirty="0">
                <a:latin typeface="Microsoft Sans Serif"/>
                <a:cs typeface="Microsoft Sans Serif"/>
              </a:rPr>
              <a:t>All</a:t>
            </a:r>
            <a:r>
              <a:rPr sz="1600" spc="15" dirty="0">
                <a:latin typeface="Microsoft Sans Serif"/>
                <a:cs typeface="Microsoft Sans Serif"/>
              </a:rPr>
              <a:t> </a:t>
            </a:r>
            <a:r>
              <a:rPr sz="1600" spc="-5" dirty="0">
                <a:latin typeface="Microsoft Sans Serif"/>
                <a:cs typeface="Microsoft Sans Serif"/>
              </a:rPr>
              <a:t>elements</a:t>
            </a:r>
            <a:r>
              <a:rPr sz="1600" spc="25" dirty="0">
                <a:latin typeface="Microsoft Sans Serif"/>
                <a:cs typeface="Microsoft Sans Serif"/>
              </a:rPr>
              <a:t> </a:t>
            </a:r>
            <a:r>
              <a:rPr sz="1600" spc="-5" dirty="0">
                <a:latin typeface="Microsoft Sans Serif"/>
                <a:cs typeface="Microsoft Sans Serif"/>
              </a:rPr>
              <a:t>arrayed</a:t>
            </a:r>
            <a:r>
              <a:rPr sz="1600" spc="25" dirty="0">
                <a:latin typeface="Microsoft Sans Serif"/>
                <a:cs typeface="Microsoft Sans Serif"/>
              </a:rPr>
              <a:t> </a:t>
            </a:r>
            <a:r>
              <a:rPr sz="1600" spc="-10" dirty="0">
                <a:latin typeface="Microsoft Sans Serif"/>
                <a:cs typeface="Microsoft Sans Serif"/>
              </a:rPr>
              <a:t>in</a:t>
            </a:r>
            <a:r>
              <a:rPr sz="1600" spc="20"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10" dirty="0">
                <a:latin typeface="Microsoft Sans Serif"/>
                <a:cs typeface="Microsoft Sans Serif"/>
              </a:rPr>
              <a:t>given</a:t>
            </a:r>
            <a:r>
              <a:rPr sz="1600" spc="25" dirty="0">
                <a:latin typeface="Microsoft Sans Serif"/>
                <a:cs typeface="Microsoft Sans Serif"/>
              </a:rPr>
              <a:t> </a:t>
            </a:r>
            <a:r>
              <a:rPr sz="1600" spc="-5" dirty="0">
                <a:latin typeface="Microsoft Sans Serif"/>
                <a:cs typeface="Microsoft Sans Serif"/>
              </a:rPr>
              <a:t>column</a:t>
            </a:r>
            <a:r>
              <a:rPr sz="1600" spc="2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5" dirty="0">
                <a:latin typeface="Microsoft Sans Serif"/>
                <a:cs typeface="Microsoft Sans Serif"/>
              </a:rPr>
              <a:t>group</a:t>
            </a:r>
            <a:r>
              <a:rPr sz="1600" spc="20" dirty="0">
                <a:latin typeface="Microsoft Sans Serif"/>
                <a:cs typeface="Microsoft Sans Serif"/>
              </a:rPr>
              <a:t> </a:t>
            </a:r>
            <a:r>
              <a:rPr sz="1600" spc="-5" dirty="0">
                <a:latin typeface="Microsoft Sans Serif"/>
                <a:cs typeface="Microsoft Sans Serif"/>
              </a:rPr>
              <a:t>have</a:t>
            </a:r>
            <a:r>
              <a:rPr sz="1600" spc="20" dirty="0">
                <a:latin typeface="Microsoft Sans Serif"/>
                <a:cs typeface="Microsoft Sans Serif"/>
              </a:rPr>
              <a:t> </a:t>
            </a:r>
            <a:r>
              <a:rPr sz="1600" b="1" dirty="0">
                <a:latin typeface="Arial"/>
                <a:cs typeface="Arial"/>
              </a:rPr>
              <a:t>similar</a:t>
            </a:r>
            <a:r>
              <a:rPr sz="1600" b="1" spc="10" dirty="0">
                <a:latin typeface="Arial"/>
                <a:cs typeface="Arial"/>
              </a:rPr>
              <a:t> </a:t>
            </a:r>
            <a:r>
              <a:rPr sz="1600" b="1" spc="-5" dirty="0">
                <a:latin typeface="Arial"/>
                <a:cs typeface="Arial"/>
              </a:rPr>
              <a:t>valence</a:t>
            </a:r>
            <a:r>
              <a:rPr sz="1600" b="1" dirty="0">
                <a:latin typeface="Arial"/>
                <a:cs typeface="Arial"/>
              </a:rPr>
              <a:t> </a:t>
            </a:r>
            <a:r>
              <a:rPr sz="1600" b="1" spc="-5" dirty="0">
                <a:latin typeface="Arial"/>
                <a:cs typeface="Arial"/>
              </a:rPr>
              <a:t>electron </a:t>
            </a:r>
            <a:r>
              <a:rPr sz="1600" b="1" spc="-430" dirty="0">
                <a:latin typeface="Arial"/>
                <a:cs typeface="Arial"/>
              </a:rPr>
              <a:t> </a:t>
            </a:r>
            <a:r>
              <a:rPr sz="1600" b="1" spc="-5" dirty="0">
                <a:latin typeface="Arial"/>
                <a:cs typeface="Arial"/>
              </a:rPr>
              <a:t>structures</a:t>
            </a:r>
            <a:r>
              <a:rPr sz="1600" spc="-5"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spc="-15" dirty="0">
                <a:latin typeface="Microsoft Sans Serif"/>
                <a:cs typeface="Microsoft Sans Serif"/>
              </a:rPr>
              <a:t>well</a:t>
            </a:r>
            <a:r>
              <a:rPr sz="1600" spc="15"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spc="-10" dirty="0">
                <a:latin typeface="Microsoft Sans Serif"/>
                <a:cs typeface="Microsoft Sans Serif"/>
              </a:rPr>
              <a:t>chemical</a:t>
            </a:r>
            <a:r>
              <a:rPr sz="1600" spc="2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10" dirty="0">
                <a:latin typeface="Microsoft Sans Serif"/>
                <a:cs typeface="Microsoft Sans Serif"/>
              </a:rPr>
              <a:t>physical</a:t>
            </a:r>
            <a:r>
              <a:rPr sz="1600" spc="15" dirty="0">
                <a:latin typeface="Microsoft Sans Serif"/>
                <a:cs typeface="Microsoft Sans Serif"/>
              </a:rPr>
              <a:t> </a:t>
            </a:r>
            <a:r>
              <a:rPr sz="1600" spc="-5" dirty="0">
                <a:latin typeface="Microsoft Sans Serif"/>
                <a:cs typeface="Microsoft Sans Serif"/>
              </a:rPr>
              <a:t>properties.</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dirty="0">
                <a:latin typeface="Microsoft Sans Serif"/>
                <a:cs typeface="Microsoft Sans Serif"/>
              </a:rPr>
              <a:t>Group</a:t>
            </a:r>
            <a:r>
              <a:rPr sz="1600" spc="20" dirty="0">
                <a:latin typeface="Microsoft Sans Serif"/>
                <a:cs typeface="Microsoft Sans Serif"/>
              </a:rPr>
              <a:t> </a:t>
            </a:r>
            <a:r>
              <a:rPr sz="1600" spc="-5" dirty="0">
                <a:latin typeface="Microsoft Sans Serif"/>
                <a:cs typeface="Microsoft Sans Serif"/>
              </a:rPr>
              <a:t>1-2</a:t>
            </a:r>
            <a:r>
              <a:rPr sz="1600" spc="25"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alkali</a:t>
            </a:r>
            <a:r>
              <a:rPr sz="1600" spc="1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10" dirty="0">
                <a:latin typeface="Microsoft Sans Serif"/>
                <a:cs typeface="Microsoft Sans Serif"/>
              </a:rPr>
              <a:t>alkaline</a:t>
            </a:r>
            <a:r>
              <a:rPr sz="1600" spc="25" dirty="0">
                <a:latin typeface="Microsoft Sans Serif"/>
                <a:cs typeface="Microsoft Sans Serif"/>
              </a:rPr>
              <a:t> </a:t>
            </a:r>
            <a:r>
              <a:rPr sz="1600" spc="-5" dirty="0">
                <a:latin typeface="Microsoft Sans Serif"/>
                <a:cs typeface="Microsoft Sans Serif"/>
              </a:rPr>
              <a:t>earth</a:t>
            </a:r>
            <a:r>
              <a:rPr sz="1600" spc="20" dirty="0">
                <a:latin typeface="Microsoft Sans Serif"/>
                <a:cs typeface="Microsoft Sans Serif"/>
              </a:rPr>
              <a:t> </a:t>
            </a:r>
            <a:r>
              <a:rPr sz="1600" spc="-5" dirty="0">
                <a:latin typeface="Microsoft Sans Serif"/>
                <a:cs typeface="Microsoft Sans Serif"/>
              </a:rPr>
              <a:t>metals,</a:t>
            </a:r>
            <a:r>
              <a:rPr sz="1600" spc="35" dirty="0">
                <a:latin typeface="Microsoft Sans Serif"/>
                <a:cs typeface="Microsoft Sans Serif"/>
              </a:rPr>
              <a:t> </a:t>
            </a:r>
            <a:r>
              <a:rPr sz="1600" spc="-5" dirty="0">
                <a:latin typeface="Microsoft Sans Serif"/>
                <a:cs typeface="Microsoft Sans Serif"/>
              </a:rPr>
              <a:t>Group</a:t>
            </a:r>
            <a:r>
              <a:rPr sz="1600" spc="25" dirty="0">
                <a:latin typeface="Microsoft Sans Serif"/>
                <a:cs typeface="Microsoft Sans Serif"/>
              </a:rPr>
              <a:t> </a:t>
            </a:r>
            <a:r>
              <a:rPr sz="1600" dirty="0">
                <a:latin typeface="Microsoft Sans Serif"/>
                <a:cs typeface="Microsoft Sans Serif"/>
              </a:rPr>
              <a:t>7</a:t>
            </a:r>
            <a:r>
              <a:rPr sz="1600" spc="2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halogens,</a:t>
            </a:r>
            <a:r>
              <a:rPr sz="1600" spc="35" dirty="0">
                <a:latin typeface="Microsoft Sans Serif"/>
                <a:cs typeface="Microsoft Sans Serif"/>
              </a:rPr>
              <a:t> </a:t>
            </a:r>
            <a:r>
              <a:rPr sz="1600" spc="-5" dirty="0">
                <a:latin typeface="Microsoft Sans Serif"/>
                <a:cs typeface="Microsoft Sans Serif"/>
              </a:rPr>
              <a:t>Group</a:t>
            </a:r>
            <a:r>
              <a:rPr sz="1600" spc="25" dirty="0">
                <a:latin typeface="Microsoft Sans Serif"/>
                <a:cs typeface="Microsoft Sans Serif"/>
              </a:rPr>
              <a:t> </a:t>
            </a:r>
            <a:r>
              <a:rPr sz="1600" dirty="0">
                <a:latin typeface="Microsoft Sans Serif"/>
                <a:cs typeface="Microsoft Sans Serif"/>
              </a:rPr>
              <a:t>8</a:t>
            </a:r>
            <a:endParaRPr sz="1600">
              <a:latin typeface="Microsoft Sans Serif"/>
              <a:cs typeface="Microsoft Sans Serif"/>
            </a:endParaRPr>
          </a:p>
          <a:p>
            <a:pPr marL="298450" marR="116839">
              <a:lnSpc>
                <a:spcPts val="1900"/>
              </a:lnSpc>
              <a:spcBef>
                <a:spcPts val="70"/>
              </a:spcBef>
            </a:pP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inert</a:t>
            </a:r>
            <a:r>
              <a:rPr sz="1600" spc="3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10" dirty="0">
                <a:latin typeface="Microsoft Sans Serif"/>
                <a:cs typeface="Microsoft Sans Serif"/>
              </a:rPr>
              <a:t>noble</a:t>
            </a:r>
            <a:r>
              <a:rPr sz="1600" spc="20" dirty="0">
                <a:latin typeface="Microsoft Sans Serif"/>
                <a:cs typeface="Microsoft Sans Serif"/>
              </a:rPr>
              <a:t> </a:t>
            </a:r>
            <a:r>
              <a:rPr sz="1600" spc="-5" dirty="0">
                <a:latin typeface="Microsoft Sans Serif"/>
                <a:cs typeface="Microsoft Sans Serif"/>
              </a:rPr>
              <a:t>gases,</a:t>
            </a:r>
            <a:r>
              <a:rPr sz="1600" spc="3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10" dirty="0">
                <a:latin typeface="Microsoft Sans Serif"/>
                <a:cs typeface="Microsoft Sans Serif"/>
              </a:rPr>
              <a:t>middle</a:t>
            </a:r>
            <a:r>
              <a:rPr sz="1600" spc="20" dirty="0">
                <a:latin typeface="Microsoft Sans Serif"/>
                <a:cs typeface="Microsoft Sans Serif"/>
              </a:rPr>
              <a:t> </a:t>
            </a:r>
            <a:r>
              <a:rPr sz="1600" spc="-5" dirty="0">
                <a:latin typeface="Microsoft Sans Serif"/>
                <a:cs typeface="Microsoft Sans Serif"/>
              </a:rPr>
              <a:t>part</a:t>
            </a:r>
            <a:r>
              <a:rPr sz="1600" spc="3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periodic</a:t>
            </a:r>
            <a:r>
              <a:rPr sz="1600" spc="30" dirty="0">
                <a:latin typeface="Microsoft Sans Serif"/>
                <a:cs typeface="Microsoft Sans Serif"/>
              </a:rPr>
              <a:t> </a:t>
            </a:r>
            <a:r>
              <a:rPr sz="1600" spc="-5" dirty="0">
                <a:latin typeface="Microsoft Sans Serif"/>
                <a:cs typeface="Microsoft Sans Serif"/>
              </a:rPr>
              <a:t>table</a:t>
            </a:r>
            <a:r>
              <a:rPr sz="1600" spc="20" dirty="0">
                <a:latin typeface="Microsoft Sans Serif"/>
                <a:cs typeface="Microsoft Sans Serif"/>
              </a:rPr>
              <a:t> </a:t>
            </a:r>
            <a:r>
              <a:rPr sz="1600" spc="-5" dirty="0">
                <a:latin typeface="Microsoft Sans Serif"/>
                <a:cs typeface="Microsoft Sans Serif"/>
              </a:rPr>
              <a:t>comprised</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 </a:t>
            </a:r>
            <a:r>
              <a:rPr sz="1600" spc="-409" dirty="0">
                <a:latin typeface="Microsoft Sans Serif"/>
                <a:cs typeface="Microsoft Sans Serif"/>
              </a:rPr>
              <a:t> </a:t>
            </a:r>
            <a:r>
              <a:rPr sz="1600" spc="-5" dirty="0">
                <a:latin typeface="Microsoft Sans Serif"/>
                <a:cs typeface="Microsoft Sans Serif"/>
              </a:rPr>
              <a:t>transition</a:t>
            </a:r>
            <a:r>
              <a:rPr sz="1600" spc="15" dirty="0">
                <a:latin typeface="Microsoft Sans Serif"/>
                <a:cs typeface="Microsoft Sans Serif"/>
              </a:rPr>
              <a:t> </a:t>
            </a:r>
            <a:r>
              <a:rPr sz="1600" spc="-5" dirty="0">
                <a:latin typeface="Microsoft Sans Serif"/>
                <a:cs typeface="Microsoft Sans Serif"/>
              </a:rPr>
              <a:t>metals.</a:t>
            </a:r>
            <a:endParaRPr sz="1600">
              <a:latin typeface="Microsoft Sans Serif"/>
              <a:cs typeface="Microsoft Sans Serif"/>
            </a:endParaRPr>
          </a:p>
          <a:p>
            <a:pPr marL="298450" marR="121920" indent="-285750">
              <a:lnSpc>
                <a:spcPts val="1900"/>
              </a:lnSpc>
              <a:spcBef>
                <a:spcPts val="110"/>
              </a:spcBef>
              <a:buClr>
                <a:srgbClr val="C00000"/>
              </a:buClr>
              <a:buFont typeface="Wingdings"/>
              <a:buChar char=""/>
              <a:tabLst>
                <a:tab pos="297815" algn="l"/>
                <a:tab pos="298450" algn="l"/>
              </a:tabLst>
            </a:pPr>
            <a:r>
              <a:rPr sz="1600" spc="-5" dirty="0">
                <a:latin typeface="Microsoft Sans Serif"/>
                <a:cs typeface="Microsoft Sans Serif"/>
              </a:rPr>
              <a:t>As</a:t>
            </a:r>
            <a:r>
              <a:rPr sz="1600" spc="25" dirty="0">
                <a:latin typeface="Microsoft Sans Serif"/>
                <a:cs typeface="Microsoft Sans Serif"/>
              </a:rPr>
              <a:t> </a:t>
            </a:r>
            <a:r>
              <a:rPr sz="1600" spc="-5" dirty="0">
                <a:latin typeface="Microsoft Sans Serif"/>
                <a:cs typeface="Microsoft Sans Serif"/>
              </a:rPr>
              <a:t>may</a:t>
            </a:r>
            <a:r>
              <a:rPr sz="1600" spc="25" dirty="0">
                <a:latin typeface="Microsoft Sans Serif"/>
                <a:cs typeface="Microsoft Sans Serif"/>
              </a:rPr>
              <a:t> </a:t>
            </a:r>
            <a:r>
              <a:rPr sz="1600" spc="-5" dirty="0">
                <a:latin typeface="Microsoft Sans Serif"/>
                <a:cs typeface="Microsoft Sans Serif"/>
              </a:rPr>
              <a:t>be</a:t>
            </a:r>
            <a:r>
              <a:rPr sz="1600" spc="20" dirty="0">
                <a:latin typeface="Microsoft Sans Serif"/>
                <a:cs typeface="Microsoft Sans Serif"/>
              </a:rPr>
              <a:t> </a:t>
            </a:r>
            <a:r>
              <a:rPr sz="1600" spc="-5" dirty="0">
                <a:latin typeface="Microsoft Sans Serif"/>
                <a:cs typeface="Microsoft Sans Serif"/>
              </a:rPr>
              <a:t>noted</a:t>
            </a:r>
            <a:r>
              <a:rPr sz="1600" spc="20" dirty="0">
                <a:latin typeface="Microsoft Sans Serif"/>
                <a:cs typeface="Microsoft Sans Serif"/>
              </a:rPr>
              <a:t> </a:t>
            </a:r>
            <a:r>
              <a:rPr sz="1600" dirty="0">
                <a:latin typeface="Microsoft Sans Serif"/>
                <a:cs typeface="Microsoft Sans Serif"/>
              </a:rPr>
              <a:t>from</a:t>
            </a:r>
            <a:r>
              <a:rPr sz="1600" spc="2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10" dirty="0">
                <a:latin typeface="Microsoft Sans Serif"/>
                <a:cs typeface="Microsoft Sans Serif"/>
              </a:rPr>
              <a:t>periodic</a:t>
            </a:r>
            <a:r>
              <a:rPr sz="1600" spc="20" dirty="0">
                <a:latin typeface="Microsoft Sans Serif"/>
                <a:cs typeface="Microsoft Sans Serif"/>
              </a:rPr>
              <a:t> </a:t>
            </a:r>
            <a:r>
              <a:rPr sz="1600" spc="-5" dirty="0">
                <a:latin typeface="Microsoft Sans Serif"/>
                <a:cs typeface="Microsoft Sans Serif"/>
              </a:rPr>
              <a:t>table,</a:t>
            </a:r>
            <a:r>
              <a:rPr sz="1600" spc="30" dirty="0">
                <a:latin typeface="Microsoft Sans Serif"/>
                <a:cs typeface="Microsoft Sans Serif"/>
              </a:rPr>
              <a:t> </a:t>
            </a:r>
            <a:r>
              <a:rPr sz="1600" spc="-5" dirty="0">
                <a:latin typeface="Microsoft Sans Serif"/>
                <a:cs typeface="Microsoft Sans Serif"/>
              </a:rPr>
              <a:t>most</a:t>
            </a:r>
            <a:r>
              <a:rPr sz="1600" spc="3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elements</a:t>
            </a:r>
            <a:r>
              <a:rPr sz="1600" spc="30" dirty="0">
                <a:latin typeface="Microsoft Sans Serif"/>
                <a:cs typeface="Microsoft Sans Serif"/>
              </a:rPr>
              <a:t> </a:t>
            </a:r>
            <a:r>
              <a:rPr sz="1600" spc="-10" dirty="0">
                <a:latin typeface="Microsoft Sans Serif"/>
                <a:cs typeface="Microsoft Sans Serif"/>
              </a:rPr>
              <a:t>really</a:t>
            </a:r>
            <a:r>
              <a:rPr sz="1600" spc="25" dirty="0">
                <a:latin typeface="Microsoft Sans Serif"/>
                <a:cs typeface="Microsoft Sans Serif"/>
              </a:rPr>
              <a:t> </a:t>
            </a:r>
            <a:r>
              <a:rPr sz="1600" spc="-5" dirty="0">
                <a:latin typeface="Microsoft Sans Serif"/>
                <a:cs typeface="Microsoft Sans Serif"/>
              </a:rPr>
              <a:t>come</a:t>
            </a:r>
            <a:r>
              <a:rPr sz="1600" spc="20" dirty="0">
                <a:latin typeface="Microsoft Sans Serif"/>
                <a:cs typeface="Microsoft Sans Serif"/>
              </a:rPr>
              <a:t> </a:t>
            </a:r>
            <a:r>
              <a:rPr sz="1600" spc="-5" dirty="0">
                <a:latin typeface="Microsoft Sans Serif"/>
                <a:cs typeface="Microsoft Sans Serif"/>
              </a:rPr>
              <a:t>under </a:t>
            </a:r>
            <a:r>
              <a:rPr sz="1600" dirty="0">
                <a:latin typeface="Microsoft Sans Serif"/>
                <a:cs typeface="Microsoft Sans Serif"/>
              </a:rPr>
              <a:t> the</a:t>
            </a:r>
            <a:r>
              <a:rPr sz="1600" spc="25" dirty="0">
                <a:latin typeface="Microsoft Sans Serif"/>
                <a:cs typeface="Microsoft Sans Serif"/>
              </a:rPr>
              <a:t> </a:t>
            </a:r>
            <a:r>
              <a:rPr sz="1600" spc="-5" dirty="0">
                <a:latin typeface="Microsoft Sans Serif"/>
                <a:cs typeface="Microsoft Sans Serif"/>
              </a:rPr>
              <a:t>metal</a:t>
            </a:r>
            <a:r>
              <a:rPr sz="1600" spc="25" dirty="0">
                <a:latin typeface="Microsoft Sans Serif"/>
                <a:cs typeface="Microsoft Sans Serif"/>
              </a:rPr>
              <a:t> </a:t>
            </a:r>
            <a:r>
              <a:rPr sz="1600" spc="-10" dirty="0">
                <a:latin typeface="Microsoft Sans Serif"/>
                <a:cs typeface="Microsoft Sans Serif"/>
              </a:rPr>
              <a:t>classification.</a:t>
            </a:r>
            <a:r>
              <a:rPr sz="1600" spc="10" dirty="0">
                <a:latin typeface="Microsoft Sans Serif"/>
                <a:cs typeface="Microsoft Sans Serif"/>
              </a:rPr>
              <a:t> </a:t>
            </a:r>
            <a:r>
              <a:rPr sz="1600" spc="-5" dirty="0">
                <a:latin typeface="Microsoft Sans Serif"/>
                <a:cs typeface="Microsoft Sans Serif"/>
              </a:rPr>
              <a:t>These</a:t>
            </a:r>
            <a:r>
              <a:rPr sz="1600" spc="25" dirty="0">
                <a:latin typeface="Microsoft Sans Serif"/>
                <a:cs typeface="Microsoft Sans Serif"/>
              </a:rPr>
              <a:t> </a:t>
            </a:r>
            <a:r>
              <a:rPr sz="1600" spc="-5" dirty="0">
                <a:latin typeface="Microsoft Sans Serif"/>
                <a:cs typeface="Microsoft Sans Serif"/>
              </a:rPr>
              <a:t>are</a:t>
            </a:r>
            <a:r>
              <a:rPr sz="1600" spc="30" dirty="0">
                <a:latin typeface="Microsoft Sans Serif"/>
                <a:cs typeface="Microsoft Sans Serif"/>
              </a:rPr>
              <a:t> </a:t>
            </a:r>
            <a:r>
              <a:rPr sz="1600" spc="-5" dirty="0">
                <a:latin typeface="Microsoft Sans Serif"/>
                <a:cs typeface="Microsoft Sans Serif"/>
              </a:rPr>
              <a:t>sometimes</a:t>
            </a:r>
            <a:r>
              <a:rPr sz="1600" spc="35" dirty="0">
                <a:latin typeface="Microsoft Sans Serif"/>
                <a:cs typeface="Microsoft Sans Serif"/>
              </a:rPr>
              <a:t> </a:t>
            </a:r>
            <a:r>
              <a:rPr sz="1600" spc="-5" dirty="0">
                <a:latin typeface="Microsoft Sans Serif"/>
                <a:cs typeface="Microsoft Sans Serif"/>
              </a:rPr>
              <a:t>termed</a:t>
            </a:r>
            <a:r>
              <a:rPr sz="1600" spc="25" dirty="0">
                <a:latin typeface="Microsoft Sans Serif"/>
                <a:cs typeface="Microsoft Sans Serif"/>
              </a:rPr>
              <a:t> </a:t>
            </a:r>
            <a:r>
              <a:rPr sz="1600" b="1" spc="-5" dirty="0">
                <a:latin typeface="Arial"/>
                <a:cs typeface="Arial"/>
              </a:rPr>
              <a:t>electropositive</a:t>
            </a:r>
            <a:r>
              <a:rPr sz="1600" b="1" spc="10" dirty="0">
                <a:latin typeface="Arial"/>
                <a:cs typeface="Arial"/>
              </a:rPr>
              <a:t> </a:t>
            </a:r>
            <a:r>
              <a:rPr sz="1600" spc="-5" dirty="0">
                <a:latin typeface="Microsoft Sans Serif"/>
                <a:cs typeface="Microsoft Sans Serif"/>
              </a:rPr>
              <a:t>elements, </a:t>
            </a:r>
            <a:r>
              <a:rPr sz="1600" dirty="0">
                <a:latin typeface="Microsoft Sans Serif"/>
                <a:cs typeface="Microsoft Sans Serif"/>
              </a:rPr>
              <a:t> </a:t>
            </a:r>
            <a:r>
              <a:rPr sz="1600" spc="-10" dirty="0">
                <a:latin typeface="Microsoft Sans Serif"/>
                <a:cs typeface="Microsoft Sans Serif"/>
              </a:rPr>
              <a:t>indicating</a:t>
            </a:r>
            <a:r>
              <a:rPr sz="1600" spc="20"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they</a:t>
            </a:r>
            <a:r>
              <a:rPr sz="1600" spc="3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capable</a:t>
            </a:r>
            <a:r>
              <a:rPr sz="1600" spc="2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10" dirty="0">
                <a:latin typeface="Microsoft Sans Serif"/>
                <a:cs typeface="Microsoft Sans Serif"/>
              </a:rPr>
              <a:t>giving</a:t>
            </a:r>
            <a:r>
              <a:rPr sz="1600" spc="25" dirty="0">
                <a:latin typeface="Microsoft Sans Serif"/>
                <a:cs typeface="Microsoft Sans Serif"/>
              </a:rPr>
              <a:t> </a:t>
            </a:r>
            <a:r>
              <a:rPr sz="1600" spc="-5" dirty="0">
                <a:latin typeface="Microsoft Sans Serif"/>
                <a:cs typeface="Microsoft Sans Serif"/>
              </a:rPr>
              <a:t>up</a:t>
            </a:r>
            <a:r>
              <a:rPr sz="1600" spc="25" dirty="0">
                <a:latin typeface="Microsoft Sans Serif"/>
                <a:cs typeface="Microsoft Sans Serif"/>
              </a:rPr>
              <a:t> </a:t>
            </a:r>
            <a:r>
              <a:rPr sz="1600" spc="-5" dirty="0">
                <a:latin typeface="Microsoft Sans Serif"/>
                <a:cs typeface="Microsoft Sans Serif"/>
              </a:rPr>
              <a:t>their</a:t>
            </a:r>
            <a:r>
              <a:rPr sz="1600" spc="25" dirty="0">
                <a:latin typeface="Microsoft Sans Serif"/>
                <a:cs typeface="Microsoft Sans Serif"/>
              </a:rPr>
              <a:t> </a:t>
            </a:r>
            <a:r>
              <a:rPr sz="1600" dirty="0">
                <a:latin typeface="Microsoft Sans Serif"/>
                <a:cs typeface="Microsoft Sans Serif"/>
              </a:rPr>
              <a:t>few</a:t>
            </a:r>
            <a:r>
              <a:rPr sz="1600" spc="20" dirty="0">
                <a:latin typeface="Microsoft Sans Serif"/>
                <a:cs typeface="Microsoft Sans Serif"/>
              </a:rPr>
              <a:t> </a:t>
            </a:r>
            <a:r>
              <a:rPr sz="1600" spc="-5" dirty="0">
                <a:latin typeface="Microsoft Sans Serif"/>
                <a:cs typeface="Microsoft Sans Serif"/>
              </a:rPr>
              <a:t>valence</a:t>
            </a:r>
            <a:r>
              <a:rPr sz="1600" spc="25"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spc="-5" dirty="0">
                <a:latin typeface="Microsoft Sans Serif"/>
                <a:cs typeface="Microsoft Sans Serif"/>
              </a:rPr>
              <a:t>become </a:t>
            </a:r>
            <a:r>
              <a:rPr sz="1600" spc="-409" dirty="0">
                <a:latin typeface="Microsoft Sans Serif"/>
                <a:cs typeface="Microsoft Sans Serif"/>
              </a:rPr>
              <a:t> </a:t>
            </a:r>
            <a:r>
              <a:rPr sz="1600" spc="-10" dirty="0">
                <a:latin typeface="Microsoft Sans Serif"/>
                <a:cs typeface="Microsoft Sans Serif"/>
              </a:rPr>
              <a:t>positively</a:t>
            </a:r>
            <a:r>
              <a:rPr sz="1600" spc="20" dirty="0">
                <a:latin typeface="Microsoft Sans Serif"/>
                <a:cs typeface="Microsoft Sans Serif"/>
              </a:rPr>
              <a:t> </a:t>
            </a:r>
            <a:r>
              <a:rPr sz="1600" spc="-5" dirty="0">
                <a:latin typeface="Microsoft Sans Serif"/>
                <a:cs typeface="Microsoft Sans Serif"/>
              </a:rPr>
              <a:t>charged</a:t>
            </a:r>
            <a:r>
              <a:rPr sz="1600" spc="20" dirty="0">
                <a:latin typeface="Microsoft Sans Serif"/>
                <a:cs typeface="Microsoft Sans Serif"/>
              </a:rPr>
              <a:t> </a:t>
            </a:r>
            <a:r>
              <a:rPr sz="1600" spc="-10" dirty="0">
                <a:latin typeface="Microsoft Sans Serif"/>
                <a:cs typeface="Microsoft Sans Serif"/>
              </a:rPr>
              <a:t>ions.</a:t>
            </a:r>
            <a:endParaRPr sz="1600">
              <a:latin typeface="Microsoft Sans Serif"/>
              <a:cs typeface="Microsoft Sans Serif"/>
            </a:endParaRPr>
          </a:p>
          <a:p>
            <a:pPr marL="298450" indent="-285750">
              <a:lnSpc>
                <a:spcPts val="1825"/>
              </a:lnSpc>
              <a:buClr>
                <a:srgbClr val="C00000"/>
              </a:buClr>
              <a:buFont typeface="Wingdings"/>
              <a:buChar char=""/>
              <a:tabLst>
                <a:tab pos="297815" algn="l"/>
                <a:tab pos="298450" algn="l"/>
              </a:tabLst>
            </a:pPr>
            <a:r>
              <a:rPr sz="1600" spc="-5"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elements</a:t>
            </a:r>
            <a:r>
              <a:rPr sz="1600" spc="25" dirty="0">
                <a:latin typeface="Microsoft Sans Serif"/>
                <a:cs typeface="Microsoft Sans Serif"/>
              </a:rPr>
              <a:t> </a:t>
            </a:r>
            <a:r>
              <a:rPr sz="1600" spc="-5" dirty="0">
                <a:latin typeface="Microsoft Sans Serif"/>
                <a:cs typeface="Microsoft Sans Serif"/>
              </a:rPr>
              <a:t>situated</a:t>
            </a:r>
            <a:r>
              <a:rPr sz="1600" spc="20" dirty="0">
                <a:latin typeface="Microsoft Sans Serif"/>
                <a:cs typeface="Microsoft Sans Serif"/>
              </a:rPr>
              <a:t> </a:t>
            </a:r>
            <a:r>
              <a:rPr sz="1600" spc="-5" dirty="0">
                <a:latin typeface="Microsoft Sans Serif"/>
                <a:cs typeface="Microsoft Sans Serif"/>
              </a:rPr>
              <a:t>on</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right-hand</a:t>
            </a:r>
            <a:r>
              <a:rPr sz="1600" spc="20" dirty="0">
                <a:latin typeface="Microsoft Sans Serif"/>
                <a:cs typeface="Microsoft Sans Serif"/>
              </a:rPr>
              <a:t> </a:t>
            </a:r>
            <a:r>
              <a:rPr sz="1600" spc="-10" dirty="0">
                <a:latin typeface="Microsoft Sans Serif"/>
                <a:cs typeface="Microsoft Sans Serif"/>
              </a:rPr>
              <a:t>side</a:t>
            </a:r>
            <a:r>
              <a:rPr sz="1600" spc="2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table</a:t>
            </a:r>
            <a:r>
              <a:rPr sz="1600" spc="2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b="1" spc="-5" dirty="0">
                <a:latin typeface="Arial"/>
                <a:cs typeface="Arial"/>
              </a:rPr>
              <a:t>electronegative</a:t>
            </a:r>
            <a:r>
              <a:rPr sz="1600" spc="-5"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that</a:t>
            </a:r>
            <a:endParaRPr sz="1600">
              <a:latin typeface="Microsoft Sans Serif"/>
              <a:cs typeface="Microsoft Sans Serif"/>
            </a:endParaRPr>
          </a:p>
          <a:p>
            <a:pPr marL="298450" marR="5080">
              <a:lnSpc>
                <a:spcPts val="1900"/>
              </a:lnSpc>
              <a:spcBef>
                <a:spcPts val="175"/>
              </a:spcBef>
            </a:pPr>
            <a:r>
              <a:rPr sz="1600" spc="-10" dirty="0">
                <a:latin typeface="Microsoft Sans Serif"/>
                <a:cs typeface="Microsoft Sans Serif"/>
              </a:rPr>
              <a:t>is,</a:t>
            </a:r>
            <a:r>
              <a:rPr sz="1600" spc="35" dirty="0">
                <a:latin typeface="Microsoft Sans Serif"/>
                <a:cs typeface="Microsoft Sans Serif"/>
              </a:rPr>
              <a:t> </a:t>
            </a:r>
            <a:r>
              <a:rPr sz="1600" spc="-5" dirty="0">
                <a:latin typeface="Microsoft Sans Serif"/>
                <a:cs typeface="Microsoft Sans Serif"/>
              </a:rPr>
              <a:t>they</a:t>
            </a:r>
            <a:r>
              <a:rPr sz="1600" spc="30" dirty="0">
                <a:latin typeface="Microsoft Sans Serif"/>
                <a:cs typeface="Microsoft Sans Serif"/>
              </a:rPr>
              <a:t> </a:t>
            </a:r>
            <a:r>
              <a:rPr sz="1600" spc="-10" dirty="0">
                <a:latin typeface="Microsoft Sans Serif"/>
                <a:cs typeface="Microsoft Sans Serif"/>
              </a:rPr>
              <a:t>readily</a:t>
            </a:r>
            <a:r>
              <a:rPr sz="1600" spc="35" dirty="0">
                <a:latin typeface="Microsoft Sans Serif"/>
                <a:cs typeface="Microsoft Sans Serif"/>
              </a:rPr>
              <a:t> </a:t>
            </a:r>
            <a:r>
              <a:rPr sz="1600" spc="-5" dirty="0">
                <a:latin typeface="Microsoft Sans Serif"/>
                <a:cs typeface="Microsoft Sans Serif"/>
              </a:rPr>
              <a:t>accept</a:t>
            </a:r>
            <a:r>
              <a:rPr sz="1600" spc="35"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dirty="0">
                <a:latin typeface="Microsoft Sans Serif"/>
                <a:cs typeface="Microsoft Sans Serif"/>
              </a:rPr>
              <a:t>to</a:t>
            </a:r>
            <a:r>
              <a:rPr sz="1600" spc="30" dirty="0">
                <a:latin typeface="Microsoft Sans Serif"/>
                <a:cs typeface="Microsoft Sans Serif"/>
              </a:rPr>
              <a:t> </a:t>
            </a:r>
            <a:r>
              <a:rPr sz="1600" dirty="0">
                <a:latin typeface="Microsoft Sans Serif"/>
                <a:cs typeface="Microsoft Sans Serif"/>
              </a:rPr>
              <a:t>form</a:t>
            </a:r>
            <a:r>
              <a:rPr sz="1600" spc="30" dirty="0">
                <a:latin typeface="Microsoft Sans Serif"/>
                <a:cs typeface="Microsoft Sans Serif"/>
              </a:rPr>
              <a:t> </a:t>
            </a:r>
            <a:r>
              <a:rPr sz="1600" spc="-10" dirty="0">
                <a:latin typeface="Microsoft Sans Serif"/>
                <a:cs typeface="Microsoft Sans Serif"/>
              </a:rPr>
              <a:t>negatively</a:t>
            </a:r>
            <a:r>
              <a:rPr sz="1600" spc="30" dirty="0">
                <a:latin typeface="Microsoft Sans Serif"/>
                <a:cs typeface="Microsoft Sans Serif"/>
              </a:rPr>
              <a:t> </a:t>
            </a:r>
            <a:r>
              <a:rPr sz="1600" spc="-5" dirty="0">
                <a:latin typeface="Microsoft Sans Serif"/>
                <a:cs typeface="Microsoft Sans Serif"/>
              </a:rPr>
              <a:t>charged</a:t>
            </a:r>
            <a:r>
              <a:rPr sz="1600" spc="30" dirty="0">
                <a:latin typeface="Microsoft Sans Serif"/>
                <a:cs typeface="Microsoft Sans Serif"/>
              </a:rPr>
              <a:t> </a:t>
            </a:r>
            <a:r>
              <a:rPr sz="1600" spc="-10" dirty="0">
                <a:latin typeface="Microsoft Sans Serif"/>
                <a:cs typeface="Microsoft Sans Serif"/>
              </a:rPr>
              <a:t>ions,</a:t>
            </a:r>
            <a:r>
              <a:rPr sz="1600" spc="35" dirty="0">
                <a:latin typeface="Microsoft Sans Serif"/>
                <a:cs typeface="Microsoft Sans Serif"/>
              </a:rPr>
              <a:t> </a:t>
            </a:r>
            <a:r>
              <a:rPr sz="1600" spc="-5" dirty="0">
                <a:latin typeface="Microsoft Sans Serif"/>
                <a:cs typeface="Microsoft Sans Serif"/>
              </a:rPr>
              <a:t>or</a:t>
            </a:r>
            <a:r>
              <a:rPr sz="1600" spc="35" dirty="0">
                <a:latin typeface="Microsoft Sans Serif"/>
                <a:cs typeface="Microsoft Sans Serif"/>
              </a:rPr>
              <a:t> </a:t>
            </a:r>
            <a:r>
              <a:rPr sz="1600" spc="-5" dirty="0">
                <a:latin typeface="Microsoft Sans Serif"/>
                <a:cs typeface="Microsoft Sans Serif"/>
              </a:rPr>
              <a:t>sometimes</a:t>
            </a:r>
            <a:r>
              <a:rPr sz="1600" spc="30" dirty="0">
                <a:latin typeface="Microsoft Sans Serif"/>
                <a:cs typeface="Microsoft Sans Serif"/>
              </a:rPr>
              <a:t> </a:t>
            </a:r>
            <a:r>
              <a:rPr sz="1600" spc="-5" dirty="0">
                <a:latin typeface="Microsoft Sans Serif"/>
                <a:cs typeface="Microsoft Sans Serif"/>
              </a:rPr>
              <a:t>they </a:t>
            </a:r>
            <a:r>
              <a:rPr sz="1600" spc="-409" dirty="0">
                <a:latin typeface="Microsoft Sans Serif"/>
                <a:cs typeface="Microsoft Sans Serif"/>
              </a:rPr>
              <a:t> </a:t>
            </a:r>
            <a:r>
              <a:rPr sz="1600" spc="-5" dirty="0">
                <a:latin typeface="Microsoft Sans Serif"/>
                <a:cs typeface="Microsoft Sans Serif"/>
              </a:rPr>
              <a:t>share</a:t>
            </a:r>
            <a:r>
              <a:rPr sz="1600" spc="15" dirty="0">
                <a:latin typeface="Microsoft Sans Serif"/>
                <a:cs typeface="Microsoft Sans Serif"/>
              </a:rPr>
              <a:t> </a:t>
            </a:r>
            <a:r>
              <a:rPr sz="1600" spc="-5" dirty="0">
                <a:latin typeface="Microsoft Sans Serif"/>
                <a:cs typeface="Microsoft Sans Serif"/>
              </a:rPr>
              <a:t>electrons</a:t>
            </a:r>
            <a:r>
              <a:rPr sz="1600" spc="25" dirty="0">
                <a:latin typeface="Microsoft Sans Serif"/>
                <a:cs typeface="Microsoft Sans Serif"/>
              </a:rPr>
              <a:t> </a:t>
            </a:r>
            <a:r>
              <a:rPr sz="1600" spc="-10" dirty="0">
                <a:latin typeface="Microsoft Sans Serif"/>
                <a:cs typeface="Microsoft Sans Serif"/>
              </a:rPr>
              <a:t>with</a:t>
            </a:r>
            <a:r>
              <a:rPr sz="1600" spc="20" dirty="0">
                <a:latin typeface="Microsoft Sans Serif"/>
                <a:cs typeface="Microsoft Sans Serif"/>
              </a:rPr>
              <a:t> </a:t>
            </a:r>
            <a:r>
              <a:rPr sz="1600" spc="-5" dirty="0">
                <a:latin typeface="Microsoft Sans Serif"/>
                <a:cs typeface="Microsoft Sans Serif"/>
              </a:rPr>
              <a:t>other</a:t>
            </a:r>
            <a:r>
              <a:rPr sz="1600" spc="25" dirty="0">
                <a:latin typeface="Microsoft Sans Serif"/>
                <a:cs typeface="Microsoft Sans Serif"/>
              </a:rPr>
              <a:t> </a:t>
            </a:r>
            <a:r>
              <a:rPr sz="1600" spc="-5" dirty="0">
                <a:latin typeface="Microsoft Sans Serif"/>
                <a:cs typeface="Microsoft Sans Serif"/>
              </a:rPr>
              <a:t>atoms.</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5" dirty="0">
                <a:latin typeface="Microsoft Sans Serif"/>
                <a:cs typeface="Microsoft Sans Serif"/>
              </a:rPr>
              <a:t>As</a:t>
            </a:r>
            <a:r>
              <a:rPr sz="1600" spc="2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5" dirty="0">
                <a:latin typeface="Microsoft Sans Serif"/>
                <a:cs typeface="Microsoft Sans Serif"/>
              </a:rPr>
              <a:t>general</a:t>
            </a:r>
            <a:r>
              <a:rPr sz="1600" spc="15" dirty="0">
                <a:latin typeface="Microsoft Sans Serif"/>
                <a:cs typeface="Microsoft Sans Serif"/>
              </a:rPr>
              <a:t> </a:t>
            </a:r>
            <a:r>
              <a:rPr sz="1600" spc="-10" dirty="0">
                <a:latin typeface="Microsoft Sans Serif"/>
                <a:cs typeface="Microsoft Sans Serif"/>
              </a:rPr>
              <a:t>rule,</a:t>
            </a:r>
            <a:r>
              <a:rPr sz="1600" spc="35" dirty="0">
                <a:latin typeface="Microsoft Sans Serif"/>
                <a:cs typeface="Microsoft Sans Serif"/>
              </a:rPr>
              <a:t> </a:t>
            </a:r>
            <a:r>
              <a:rPr sz="1600" b="1" spc="-5" dirty="0">
                <a:latin typeface="Arial"/>
                <a:cs typeface="Arial"/>
              </a:rPr>
              <a:t>electronegativity</a:t>
            </a:r>
            <a:r>
              <a:rPr sz="1600" b="1" dirty="0">
                <a:latin typeface="Arial"/>
                <a:cs typeface="Arial"/>
              </a:rPr>
              <a:t> </a:t>
            </a:r>
            <a:r>
              <a:rPr sz="1600" b="1" spc="-5" dirty="0">
                <a:latin typeface="Arial"/>
                <a:cs typeface="Arial"/>
              </a:rPr>
              <a:t>increases</a:t>
            </a:r>
            <a:r>
              <a:rPr sz="1600" b="1" dirty="0">
                <a:latin typeface="Arial"/>
                <a:cs typeface="Arial"/>
              </a:rPr>
              <a:t> </a:t>
            </a:r>
            <a:r>
              <a:rPr sz="1600" spc="-10" dirty="0">
                <a:latin typeface="Microsoft Sans Serif"/>
                <a:cs typeface="Microsoft Sans Serif"/>
              </a:rPr>
              <a:t>in</a:t>
            </a:r>
            <a:r>
              <a:rPr sz="1600" spc="20" dirty="0">
                <a:latin typeface="Microsoft Sans Serif"/>
                <a:cs typeface="Microsoft Sans Serif"/>
              </a:rPr>
              <a:t> </a:t>
            </a:r>
            <a:r>
              <a:rPr sz="1600" spc="-5" dirty="0">
                <a:latin typeface="Microsoft Sans Serif"/>
                <a:cs typeface="Microsoft Sans Serif"/>
              </a:rPr>
              <a:t>moving</a:t>
            </a:r>
            <a:r>
              <a:rPr sz="1600" spc="25" dirty="0">
                <a:latin typeface="Microsoft Sans Serif"/>
                <a:cs typeface="Microsoft Sans Serif"/>
              </a:rPr>
              <a:t> </a:t>
            </a:r>
            <a:r>
              <a:rPr sz="1600" dirty="0">
                <a:latin typeface="Microsoft Sans Serif"/>
                <a:cs typeface="Microsoft Sans Serif"/>
              </a:rPr>
              <a:t>from</a:t>
            </a:r>
            <a:r>
              <a:rPr sz="1600" spc="30" dirty="0">
                <a:latin typeface="Microsoft Sans Serif"/>
                <a:cs typeface="Microsoft Sans Serif"/>
              </a:rPr>
              <a:t> </a:t>
            </a:r>
            <a:r>
              <a:rPr sz="1600" b="1" dirty="0">
                <a:latin typeface="Arial"/>
                <a:cs typeface="Arial"/>
              </a:rPr>
              <a:t>left</a:t>
            </a:r>
            <a:r>
              <a:rPr sz="1600" b="1" spc="10" dirty="0">
                <a:latin typeface="Arial"/>
                <a:cs typeface="Arial"/>
              </a:rPr>
              <a:t> </a:t>
            </a:r>
            <a:r>
              <a:rPr sz="1600" b="1" dirty="0">
                <a:latin typeface="Arial"/>
                <a:cs typeface="Arial"/>
              </a:rPr>
              <a:t>to</a:t>
            </a:r>
            <a:r>
              <a:rPr sz="1600" b="1" spc="5" dirty="0">
                <a:latin typeface="Arial"/>
                <a:cs typeface="Arial"/>
              </a:rPr>
              <a:t> </a:t>
            </a:r>
            <a:r>
              <a:rPr sz="1600" b="1" spc="-5" dirty="0">
                <a:latin typeface="Arial"/>
                <a:cs typeface="Arial"/>
              </a:rPr>
              <a:t>right</a:t>
            </a:r>
            <a:r>
              <a:rPr sz="1600" b="1" spc="10" dirty="0">
                <a:latin typeface="Arial"/>
                <a:cs typeface="Arial"/>
              </a:rPr>
              <a:t> </a:t>
            </a:r>
            <a:r>
              <a:rPr sz="1600" b="1" spc="-5" dirty="0">
                <a:latin typeface="Arial"/>
                <a:cs typeface="Arial"/>
              </a:rPr>
              <a:t>and</a:t>
            </a:r>
            <a:endParaRPr sz="1600">
              <a:latin typeface="Arial"/>
              <a:cs typeface="Arial"/>
            </a:endParaRPr>
          </a:p>
          <a:p>
            <a:pPr marL="298450" marR="149225">
              <a:lnSpc>
                <a:spcPts val="1900"/>
              </a:lnSpc>
              <a:spcBef>
                <a:spcPts val="70"/>
              </a:spcBef>
            </a:pPr>
            <a:r>
              <a:rPr sz="1600" b="1" spc="-5" dirty="0">
                <a:latin typeface="Arial"/>
                <a:cs typeface="Arial"/>
              </a:rPr>
              <a:t>from</a:t>
            </a:r>
            <a:r>
              <a:rPr sz="1600" b="1" spc="10" dirty="0">
                <a:latin typeface="Arial"/>
                <a:cs typeface="Arial"/>
              </a:rPr>
              <a:t> </a:t>
            </a:r>
            <a:r>
              <a:rPr sz="1600" b="1" spc="-5" dirty="0">
                <a:latin typeface="Arial"/>
                <a:cs typeface="Arial"/>
              </a:rPr>
              <a:t>bottom</a:t>
            </a:r>
            <a:r>
              <a:rPr sz="1600" b="1" spc="10" dirty="0">
                <a:latin typeface="Arial"/>
                <a:cs typeface="Arial"/>
              </a:rPr>
              <a:t> </a:t>
            </a:r>
            <a:r>
              <a:rPr sz="1600" b="1" dirty="0">
                <a:latin typeface="Arial"/>
                <a:cs typeface="Arial"/>
              </a:rPr>
              <a:t>to</a:t>
            </a:r>
            <a:r>
              <a:rPr sz="1600" b="1" spc="5" dirty="0">
                <a:latin typeface="Arial"/>
                <a:cs typeface="Arial"/>
              </a:rPr>
              <a:t> </a:t>
            </a:r>
            <a:r>
              <a:rPr sz="1600" b="1" spc="-5" dirty="0">
                <a:latin typeface="Arial"/>
                <a:cs typeface="Arial"/>
              </a:rPr>
              <a:t>top</a:t>
            </a:r>
            <a:r>
              <a:rPr sz="1600" spc="-5" dirty="0">
                <a:latin typeface="Microsoft Sans Serif"/>
                <a:cs typeface="Microsoft Sans Serif"/>
              </a:rPr>
              <a:t>.</a:t>
            </a:r>
            <a:r>
              <a:rPr sz="1600" spc="-5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5" dirty="0">
                <a:latin typeface="Microsoft Sans Serif"/>
                <a:cs typeface="Microsoft Sans Serif"/>
              </a:rPr>
              <a:t>more</a:t>
            </a:r>
            <a:r>
              <a:rPr sz="1600" spc="25" dirty="0">
                <a:latin typeface="Microsoft Sans Serif"/>
                <a:cs typeface="Microsoft Sans Serif"/>
              </a:rPr>
              <a:t> </a:t>
            </a:r>
            <a:r>
              <a:rPr sz="1600" spc="-15" dirty="0">
                <a:latin typeface="Microsoft Sans Serif"/>
                <a:cs typeface="Microsoft Sans Serif"/>
              </a:rPr>
              <a:t>likely</a:t>
            </a:r>
            <a:r>
              <a:rPr sz="1600" spc="3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accept</a:t>
            </a:r>
            <a:r>
              <a:rPr sz="1600" spc="35"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spc="-10" dirty="0">
                <a:latin typeface="Microsoft Sans Serif"/>
                <a:cs typeface="Microsoft Sans Serif"/>
              </a:rPr>
              <a:t>if</a:t>
            </a:r>
            <a:r>
              <a:rPr sz="1600" spc="35" dirty="0">
                <a:latin typeface="Microsoft Sans Serif"/>
                <a:cs typeface="Microsoft Sans Serif"/>
              </a:rPr>
              <a:t> </a:t>
            </a:r>
            <a:r>
              <a:rPr sz="1600" spc="-5" dirty="0">
                <a:latin typeface="Microsoft Sans Serif"/>
                <a:cs typeface="Microsoft Sans Serif"/>
              </a:rPr>
              <a:t>their</a:t>
            </a:r>
            <a:r>
              <a:rPr sz="1600" spc="30" dirty="0">
                <a:latin typeface="Microsoft Sans Serif"/>
                <a:cs typeface="Microsoft Sans Serif"/>
              </a:rPr>
              <a:t> </a:t>
            </a:r>
            <a:r>
              <a:rPr sz="1600" spc="-5" dirty="0">
                <a:latin typeface="Microsoft Sans Serif"/>
                <a:cs typeface="Microsoft Sans Serif"/>
              </a:rPr>
              <a:t>outer</a:t>
            </a:r>
            <a:r>
              <a:rPr sz="1600" spc="30" dirty="0">
                <a:latin typeface="Microsoft Sans Serif"/>
                <a:cs typeface="Microsoft Sans Serif"/>
              </a:rPr>
              <a:t> </a:t>
            </a:r>
            <a:r>
              <a:rPr sz="1600" spc="-10" dirty="0">
                <a:latin typeface="Microsoft Sans Serif"/>
                <a:cs typeface="Microsoft Sans Serif"/>
              </a:rPr>
              <a:t>shells </a:t>
            </a:r>
            <a:r>
              <a:rPr sz="1600" spc="-409"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5" dirty="0">
                <a:latin typeface="Microsoft Sans Serif"/>
                <a:cs typeface="Microsoft Sans Serif"/>
              </a:rPr>
              <a:t>almost</a:t>
            </a:r>
            <a:r>
              <a:rPr sz="1600" spc="30" dirty="0">
                <a:latin typeface="Microsoft Sans Serif"/>
                <a:cs typeface="Microsoft Sans Serif"/>
              </a:rPr>
              <a:t> </a:t>
            </a:r>
            <a:r>
              <a:rPr sz="1600" spc="-10" dirty="0">
                <a:latin typeface="Microsoft Sans Serif"/>
                <a:cs typeface="Microsoft Sans Serif"/>
              </a:rPr>
              <a:t>full,</a:t>
            </a:r>
            <a:r>
              <a:rPr sz="1600" spc="3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10" dirty="0">
                <a:latin typeface="Microsoft Sans Serif"/>
                <a:cs typeface="Microsoft Sans Serif"/>
              </a:rPr>
              <a:t>if</a:t>
            </a:r>
            <a:r>
              <a:rPr sz="1600" spc="35" dirty="0">
                <a:latin typeface="Microsoft Sans Serif"/>
                <a:cs typeface="Microsoft Sans Serif"/>
              </a:rPr>
              <a:t> </a:t>
            </a:r>
            <a:r>
              <a:rPr sz="1600" spc="-5" dirty="0">
                <a:latin typeface="Microsoft Sans Serif"/>
                <a:cs typeface="Microsoft Sans Serif"/>
              </a:rPr>
              <a:t>they</a:t>
            </a:r>
            <a:r>
              <a:rPr sz="1600" spc="25"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less</a:t>
            </a:r>
            <a:r>
              <a:rPr sz="1600" spc="25" dirty="0">
                <a:latin typeface="Microsoft Sans Serif"/>
                <a:cs typeface="Microsoft Sans Serif"/>
              </a:rPr>
              <a:t> </a:t>
            </a:r>
            <a:r>
              <a:rPr sz="1600" spc="-10" dirty="0">
                <a:latin typeface="Microsoft Sans Serif"/>
                <a:cs typeface="Microsoft Sans Serif"/>
              </a:rPr>
              <a:t>“shielded”</a:t>
            </a:r>
            <a:r>
              <a:rPr sz="1600" spc="25" dirty="0">
                <a:latin typeface="Microsoft Sans Serif"/>
                <a:cs typeface="Microsoft Sans Serif"/>
              </a:rPr>
              <a:t> </a:t>
            </a:r>
            <a:r>
              <a:rPr sz="1600" dirty="0">
                <a:latin typeface="Microsoft Sans Serif"/>
                <a:cs typeface="Microsoft Sans Serif"/>
              </a:rPr>
              <a:t>from</a:t>
            </a:r>
            <a:r>
              <a:rPr sz="1600" spc="30" dirty="0">
                <a:latin typeface="Microsoft Sans Serif"/>
                <a:cs typeface="Microsoft Sans Serif"/>
              </a:rPr>
              <a:t> </a:t>
            </a:r>
            <a:r>
              <a:rPr sz="1600" spc="-5" dirty="0">
                <a:latin typeface="Microsoft Sans Serif"/>
                <a:cs typeface="Microsoft Sans Serif"/>
              </a:rPr>
              <a:t>(i.e.,</a:t>
            </a:r>
            <a:r>
              <a:rPr sz="1600" spc="30" dirty="0">
                <a:latin typeface="Microsoft Sans Serif"/>
                <a:cs typeface="Microsoft Sans Serif"/>
              </a:rPr>
              <a:t> </a:t>
            </a:r>
            <a:r>
              <a:rPr sz="1600" spc="-5" dirty="0">
                <a:latin typeface="Microsoft Sans Serif"/>
                <a:cs typeface="Microsoft Sans Serif"/>
              </a:rPr>
              <a:t>closer</a:t>
            </a:r>
            <a:r>
              <a:rPr sz="1600" spc="2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nucleus.</a:t>
            </a:r>
            <a:endParaRPr sz="1600">
              <a:latin typeface="Microsoft Sans Serif"/>
              <a:cs typeface="Microsoft Sans Serif"/>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9144000" y="0"/>
                </a:moveTo>
                <a:lnTo>
                  <a:pt x="0" y="0"/>
                </a:lnTo>
                <a:lnTo>
                  <a:pt x="0" y="6857999"/>
                </a:lnTo>
                <a:lnTo>
                  <a:pt x="9144000" y="6857999"/>
                </a:lnTo>
                <a:lnTo>
                  <a:pt x="9144000" y="0"/>
                </a:lnTo>
                <a:close/>
              </a:path>
            </a:pathLst>
          </a:custGeom>
          <a:solidFill>
            <a:srgbClr val="000000"/>
          </a:solidFill>
        </p:spPr>
        <p:txBody>
          <a:bodyPr wrap="square" lIns="0" tIns="0" rIns="0" bIns="0" rtlCol="0"/>
          <a:lstStyle/>
          <a:p>
            <a:endParaRPr/>
          </a:p>
        </p:txBody>
      </p:sp>
      <p:grpSp>
        <p:nvGrpSpPr>
          <p:cNvPr id="3" name="object 3"/>
          <p:cNvGrpSpPr/>
          <p:nvPr/>
        </p:nvGrpSpPr>
        <p:grpSpPr>
          <a:xfrm>
            <a:off x="0" y="706133"/>
            <a:ext cx="9144000" cy="5445760"/>
            <a:chOff x="0" y="706133"/>
            <a:chExt cx="9144000" cy="5445760"/>
          </a:xfrm>
        </p:grpSpPr>
        <p:pic>
          <p:nvPicPr>
            <p:cNvPr id="4" name="object 4"/>
            <p:cNvPicPr/>
            <p:nvPr/>
          </p:nvPicPr>
          <p:blipFill>
            <a:blip r:embed="rId2" cstate="print"/>
            <a:stretch>
              <a:fillRect/>
            </a:stretch>
          </p:blipFill>
          <p:spPr>
            <a:xfrm>
              <a:off x="0" y="706133"/>
              <a:ext cx="9144000" cy="5445731"/>
            </a:xfrm>
            <a:prstGeom prst="rect">
              <a:avLst/>
            </a:prstGeom>
          </p:spPr>
        </p:pic>
        <p:sp>
          <p:nvSpPr>
            <p:cNvPr id="5" name="object 5"/>
            <p:cNvSpPr/>
            <p:nvPr/>
          </p:nvSpPr>
          <p:spPr>
            <a:xfrm>
              <a:off x="1094163" y="706133"/>
              <a:ext cx="2121535" cy="231140"/>
            </a:xfrm>
            <a:custGeom>
              <a:avLst/>
              <a:gdLst/>
              <a:ahLst/>
              <a:cxnLst/>
              <a:rect l="l" t="t" r="r" b="b"/>
              <a:pathLst>
                <a:path w="2121535" h="231140">
                  <a:moveTo>
                    <a:pt x="2121092" y="0"/>
                  </a:moveTo>
                  <a:lnTo>
                    <a:pt x="0" y="0"/>
                  </a:lnTo>
                  <a:lnTo>
                    <a:pt x="0" y="230831"/>
                  </a:lnTo>
                  <a:lnTo>
                    <a:pt x="2121092" y="230831"/>
                  </a:lnTo>
                  <a:lnTo>
                    <a:pt x="2121092" y="0"/>
                  </a:lnTo>
                  <a:close/>
                </a:path>
              </a:pathLst>
            </a:custGeom>
            <a:solidFill>
              <a:srgbClr val="FFFFFF"/>
            </a:solidFill>
          </p:spPr>
          <p:txBody>
            <a:bodyPr wrap="square" lIns="0" tIns="0" rIns="0" bIns="0" rtlCol="0"/>
            <a:lstStyle/>
            <a:p>
              <a:endParaRPr/>
            </a:p>
          </p:txBody>
        </p:sp>
      </p:grpSp>
      <p:sp>
        <p:nvSpPr>
          <p:cNvPr id="6" name="object 6"/>
          <p:cNvSpPr txBox="1"/>
          <p:nvPr/>
        </p:nvSpPr>
        <p:spPr>
          <a:xfrm>
            <a:off x="1172903" y="726439"/>
            <a:ext cx="1943735" cy="162560"/>
          </a:xfrm>
          <a:prstGeom prst="rect">
            <a:avLst/>
          </a:prstGeom>
        </p:spPr>
        <p:txBody>
          <a:bodyPr vert="horz" wrap="square" lIns="0" tIns="12700" rIns="0" bIns="0" rtlCol="0">
            <a:spAutoFit/>
          </a:bodyPr>
          <a:lstStyle/>
          <a:p>
            <a:pPr marL="12700">
              <a:lnSpc>
                <a:spcPct val="100000"/>
              </a:lnSpc>
              <a:spcBef>
                <a:spcPts val="100"/>
              </a:spcBef>
            </a:pPr>
            <a:r>
              <a:rPr sz="900" u="sng" spc="-85" dirty="0">
                <a:solidFill>
                  <a:srgbClr val="595959"/>
                </a:solidFill>
                <a:uFill>
                  <a:solidFill>
                    <a:srgbClr val="595959"/>
                  </a:solidFill>
                </a:uFill>
                <a:latin typeface="Verdana"/>
                <a:cs typeface="Verdana"/>
              </a:rPr>
              <a:t>https://ptable.com/#Writeup/Wikipedia</a:t>
            </a:r>
            <a:endParaRPr sz="900">
              <a:latin typeface="Verdana"/>
              <a:cs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a:extLst>
              <a:ext uri="{FF2B5EF4-FFF2-40B4-BE49-F238E27FC236}">
                <a16:creationId xmlns:a16="http://schemas.microsoft.com/office/drawing/2014/main" id="{B578BEB5-3DC1-0300-366D-0B96E58B000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9AF7EBA-C17C-4A95-B9DF-AD0157068AA1}" type="slidenum">
              <a:rPr lang="en-US" altLang="en-US" sz="1200"/>
              <a:pPr>
                <a:spcBef>
                  <a:spcPct val="0"/>
                </a:spcBef>
                <a:buFontTx/>
                <a:buNone/>
              </a:pPr>
              <a:t>17</a:t>
            </a:fld>
            <a:endParaRPr lang="en-US" altLang="en-US" sz="1200"/>
          </a:p>
        </p:txBody>
      </p:sp>
      <p:pic>
        <p:nvPicPr>
          <p:cNvPr id="14339" name="Picture 141" descr="Fig 2_7">
            <a:extLst>
              <a:ext uri="{FF2B5EF4-FFF2-40B4-BE49-F238E27FC236}">
                <a16:creationId xmlns:a16="http://schemas.microsoft.com/office/drawing/2014/main" id="{76E66027-6CE6-FF94-D3C0-D40790AFA0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263" y="1871663"/>
            <a:ext cx="7400925"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3">
            <a:extLst>
              <a:ext uri="{FF2B5EF4-FFF2-40B4-BE49-F238E27FC236}">
                <a16:creationId xmlns:a16="http://schemas.microsoft.com/office/drawing/2014/main" id="{DBE81502-11EF-20B3-DE0C-660F4D4072E2}"/>
              </a:ext>
            </a:extLst>
          </p:cNvPr>
          <p:cNvSpPr>
            <a:spLocks noChangeArrowheads="1"/>
          </p:cNvSpPr>
          <p:nvPr/>
        </p:nvSpPr>
        <p:spPr bwMode="auto">
          <a:xfrm>
            <a:off x="838200" y="990600"/>
            <a:ext cx="3644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Ranges from </a:t>
            </a:r>
            <a:r>
              <a:rPr lang="en-US" altLang="en-US" sz="2400">
                <a:solidFill>
                  <a:srgbClr val="FF5050"/>
                </a:solidFill>
              </a:rPr>
              <a:t>0.7</a:t>
            </a:r>
            <a:r>
              <a:rPr lang="en-US" altLang="en-US" sz="2400"/>
              <a:t> to </a:t>
            </a:r>
            <a:r>
              <a:rPr lang="en-US" altLang="en-US" sz="2400">
                <a:solidFill>
                  <a:srgbClr val="3399FF"/>
                </a:solidFill>
              </a:rPr>
              <a:t>4.0</a:t>
            </a:r>
            <a:r>
              <a:rPr lang="en-US" altLang="en-US" sz="2400"/>
              <a:t>,</a:t>
            </a:r>
          </a:p>
        </p:txBody>
      </p:sp>
      <p:sp>
        <p:nvSpPr>
          <p:cNvPr id="14341" name="Rectangle 4">
            <a:extLst>
              <a:ext uri="{FF2B5EF4-FFF2-40B4-BE49-F238E27FC236}">
                <a16:creationId xmlns:a16="http://schemas.microsoft.com/office/drawing/2014/main" id="{D0421C62-FDA8-C859-CE6B-F9454349422E}"/>
              </a:ext>
            </a:extLst>
          </p:cNvPr>
          <p:cNvSpPr>
            <a:spLocks noChangeArrowheads="1"/>
          </p:cNvSpPr>
          <p:nvPr/>
        </p:nvSpPr>
        <p:spPr bwMode="auto">
          <a:xfrm>
            <a:off x="1217613" y="5562600"/>
            <a:ext cx="2767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5050"/>
                </a:solidFill>
              </a:rPr>
              <a:t>Smaller electronegativity</a:t>
            </a:r>
          </a:p>
        </p:txBody>
      </p:sp>
      <p:sp>
        <p:nvSpPr>
          <p:cNvPr id="14342" name="Rectangle 5">
            <a:extLst>
              <a:ext uri="{FF2B5EF4-FFF2-40B4-BE49-F238E27FC236}">
                <a16:creationId xmlns:a16="http://schemas.microsoft.com/office/drawing/2014/main" id="{DAE095D4-0552-C65B-CB88-BE1686EE0B47}"/>
              </a:ext>
            </a:extLst>
          </p:cNvPr>
          <p:cNvSpPr>
            <a:spLocks noChangeArrowheads="1"/>
          </p:cNvSpPr>
          <p:nvPr/>
        </p:nvSpPr>
        <p:spPr bwMode="auto">
          <a:xfrm>
            <a:off x="5180013" y="5562600"/>
            <a:ext cx="2640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3399FF"/>
                </a:solidFill>
              </a:rPr>
              <a:t>Larger electronegativity</a:t>
            </a:r>
          </a:p>
        </p:txBody>
      </p:sp>
      <p:sp>
        <p:nvSpPr>
          <p:cNvPr id="14343" name="Rectangle 7">
            <a:extLst>
              <a:ext uri="{FF2B5EF4-FFF2-40B4-BE49-F238E27FC236}">
                <a16:creationId xmlns:a16="http://schemas.microsoft.com/office/drawing/2014/main" id="{82F693BB-731C-F9E9-8782-9112C21D9396}"/>
              </a:ext>
            </a:extLst>
          </p:cNvPr>
          <p:cNvSpPr>
            <a:spLocks noChangeArrowheads="1"/>
          </p:cNvSpPr>
          <p:nvPr/>
        </p:nvSpPr>
        <p:spPr bwMode="auto">
          <a:xfrm>
            <a:off x="838200" y="1371600"/>
            <a:ext cx="6526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Large values:  tendency to acquire electrons.</a:t>
            </a:r>
          </a:p>
        </p:txBody>
      </p:sp>
      <p:sp>
        <p:nvSpPr>
          <p:cNvPr id="14344" name="Rectangle 8">
            <a:extLst>
              <a:ext uri="{FF2B5EF4-FFF2-40B4-BE49-F238E27FC236}">
                <a16:creationId xmlns:a16="http://schemas.microsoft.com/office/drawing/2014/main" id="{7FEA606A-C6A9-8EE3-CE7E-764DEE9BFEFC}"/>
              </a:ext>
            </a:extLst>
          </p:cNvPr>
          <p:cNvSpPr>
            <a:spLocks noChangeArrowheads="1"/>
          </p:cNvSpPr>
          <p:nvPr/>
        </p:nvSpPr>
        <p:spPr bwMode="auto">
          <a:xfrm>
            <a:off x="1143000" y="5943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2.7, </a:t>
            </a:r>
            <a:r>
              <a:rPr lang="en-US" altLang="en-US" sz="1200" i="1">
                <a:solidFill>
                  <a:srgbClr val="000000"/>
                </a:solidFill>
              </a:rPr>
              <a:t>Callister &amp; Rethwisch 8e.</a:t>
            </a:r>
            <a:r>
              <a:rPr lang="en-US" altLang="en-US" sz="1200">
                <a:solidFill>
                  <a:srgbClr val="000000"/>
                </a:solidFill>
              </a:rPr>
              <a:t>  (Fig. 2.7 is adapted from Linus Pauling, </a:t>
            </a:r>
            <a:r>
              <a:rPr lang="en-US" altLang="en-US" sz="1200" i="1">
                <a:solidFill>
                  <a:srgbClr val="000000"/>
                </a:solidFill>
              </a:rPr>
              <a:t>The Nature of the Chemical Bond</a:t>
            </a:r>
            <a:r>
              <a:rPr lang="en-US" altLang="en-US" sz="1200">
                <a:solidFill>
                  <a:srgbClr val="000000"/>
                </a:solidFill>
              </a:rPr>
              <a:t>, 3rd edition, Copyright 1939 and 1940, 3rd edition.  Copyright 1960 by Cornell University.</a:t>
            </a:r>
          </a:p>
        </p:txBody>
      </p:sp>
      <p:sp>
        <p:nvSpPr>
          <p:cNvPr id="14345" name="Rectangle 9">
            <a:extLst>
              <a:ext uri="{FF2B5EF4-FFF2-40B4-BE49-F238E27FC236}">
                <a16:creationId xmlns:a16="http://schemas.microsoft.com/office/drawing/2014/main" id="{4DC000DB-CE5E-2F30-43CF-D8C92ECF4959}"/>
              </a:ext>
            </a:extLst>
          </p:cNvPr>
          <p:cNvSpPr>
            <a:spLocks noGrp="1" noChangeArrowheads="1"/>
          </p:cNvSpPr>
          <p:nvPr>
            <p:ph type="title"/>
          </p:nvPr>
        </p:nvSpPr>
        <p:spPr/>
        <p:txBody>
          <a:bodyPr/>
          <a:lstStyle/>
          <a:p>
            <a:r>
              <a:rPr lang="en-US" altLang="en-US">
                <a:ea typeface="ＭＳ Ｐゴシック" panose="020B0600070205080204" pitchFamily="34" charset="-128"/>
              </a:rPr>
              <a:t>Electronegativity</a:t>
            </a:r>
          </a:p>
        </p:txBody>
      </p:sp>
      <p:grpSp>
        <p:nvGrpSpPr>
          <p:cNvPr id="14346" name="Group 134">
            <a:extLst>
              <a:ext uri="{FF2B5EF4-FFF2-40B4-BE49-F238E27FC236}">
                <a16:creationId xmlns:a16="http://schemas.microsoft.com/office/drawing/2014/main" id="{6072E6BA-945C-7C48-9837-EBDB4F9E50E1}"/>
              </a:ext>
            </a:extLst>
          </p:cNvPr>
          <p:cNvGrpSpPr>
            <a:grpSpLocks/>
          </p:cNvGrpSpPr>
          <p:nvPr/>
        </p:nvGrpSpPr>
        <p:grpSpPr bwMode="auto">
          <a:xfrm>
            <a:off x="5918200" y="5003800"/>
            <a:ext cx="1854200" cy="431800"/>
            <a:chOff x="3728" y="3152"/>
            <a:chExt cx="1168" cy="272"/>
          </a:xfrm>
        </p:grpSpPr>
        <p:sp>
          <p:nvSpPr>
            <p:cNvPr id="14350" name="Freeform 132">
              <a:extLst>
                <a:ext uri="{FF2B5EF4-FFF2-40B4-BE49-F238E27FC236}">
                  <a16:creationId xmlns:a16="http://schemas.microsoft.com/office/drawing/2014/main" id="{1A91C30F-92E7-DF69-439C-B6F58DE08667}"/>
                </a:ext>
              </a:extLst>
            </p:cNvPr>
            <p:cNvSpPr>
              <a:spLocks/>
            </p:cNvSpPr>
            <p:nvPr/>
          </p:nvSpPr>
          <p:spPr bwMode="auto">
            <a:xfrm>
              <a:off x="4672" y="3152"/>
              <a:ext cx="224" cy="272"/>
            </a:xfrm>
            <a:custGeom>
              <a:avLst/>
              <a:gdLst>
                <a:gd name="T0" fmla="*/ 224 w 224"/>
                <a:gd name="T1" fmla="*/ 136 h 272"/>
                <a:gd name="T2" fmla="*/ 0 w 224"/>
                <a:gd name="T3" fmla="*/ 272 h 272"/>
                <a:gd name="T4" fmla="*/ 72 w 224"/>
                <a:gd name="T5" fmla="*/ 136 h 272"/>
                <a:gd name="T6" fmla="*/ 0 w 224"/>
                <a:gd name="T7" fmla="*/ 0 h 272"/>
                <a:gd name="T8" fmla="*/ 224 w 224"/>
                <a:gd name="T9" fmla="*/ 136 h 272"/>
                <a:gd name="T10" fmla="*/ 0 60000 65536"/>
                <a:gd name="T11" fmla="*/ 0 60000 65536"/>
                <a:gd name="T12" fmla="*/ 0 60000 65536"/>
                <a:gd name="T13" fmla="*/ 0 60000 65536"/>
                <a:gd name="T14" fmla="*/ 0 60000 65536"/>
                <a:gd name="T15" fmla="*/ 0 w 224"/>
                <a:gd name="T16" fmla="*/ 0 h 272"/>
                <a:gd name="T17" fmla="*/ 224 w 224"/>
                <a:gd name="T18" fmla="*/ 272 h 272"/>
              </a:gdLst>
              <a:ahLst/>
              <a:cxnLst>
                <a:cxn ang="T10">
                  <a:pos x="T0" y="T1"/>
                </a:cxn>
                <a:cxn ang="T11">
                  <a:pos x="T2" y="T3"/>
                </a:cxn>
                <a:cxn ang="T12">
                  <a:pos x="T4" y="T5"/>
                </a:cxn>
                <a:cxn ang="T13">
                  <a:pos x="T6" y="T7"/>
                </a:cxn>
                <a:cxn ang="T14">
                  <a:pos x="T8" y="T9"/>
                </a:cxn>
              </a:cxnLst>
              <a:rect l="T15" t="T16" r="T17" b="T18"/>
              <a:pathLst>
                <a:path w="224" h="272">
                  <a:moveTo>
                    <a:pt x="224" y="136"/>
                  </a:moveTo>
                  <a:lnTo>
                    <a:pt x="0" y="272"/>
                  </a:lnTo>
                  <a:lnTo>
                    <a:pt x="72" y="136"/>
                  </a:lnTo>
                  <a:lnTo>
                    <a:pt x="0" y="0"/>
                  </a:lnTo>
                  <a:lnTo>
                    <a:pt x="224" y="136"/>
                  </a:lnTo>
                  <a:close/>
                </a:path>
              </a:pathLst>
            </a:custGeom>
            <a:solidFill>
              <a:srgbClr val="6699FF"/>
            </a:solidFill>
            <a:ln w="12700">
              <a:solidFill>
                <a:srgbClr val="6699FF"/>
              </a:solidFill>
              <a:round/>
              <a:headEnd/>
              <a:tailEnd/>
            </a:ln>
          </p:spPr>
          <p:txBody>
            <a:bodyPr/>
            <a:lstStyle/>
            <a:p>
              <a:endParaRPr lang="en-MY"/>
            </a:p>
          </p:txBody>
        </p:sp>
        <p:sp>
          <p:nvSpPr>
            <p:cNvPr id="14351" name="Line 133">
              <a:extLst>
                <a:ext uri="{FF2B5EF4-FFF2-40B4-BE49-F238E27FC236}">
                  <a16:creationId xmlns:a16="http://schemas.microsoft.com/office/drawing/2014/main" id="{51DD54F3-69FE-03F8-2FF1-32CF4D68EA88}"/>
                </a:ext>
              </a:extLst>
            </p:cNvPr>
            <p:cNvSpPr>
              <a:spLocks noChangeShapeType="1"/>
            </p:cNvSpPr>
            <p:nvPr/>
          </p:nvSpPr>
          <p:spPr bwMode="auto">
            <a:xfrm>
              <a:off x="3728" y="3288"/>
              <a:ext cx="1016" cy="1"/>
            </a:xfrm>
            <a:prstGeom prst="line">
              <a:avLst/>
            </a:prstGeom>
            <a:noFill/>
            <a:ln w="101600">
              <a:solidFill>
                <a:srgbClr val="6699FF"/>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14347" name="Group 137">
            <a:extLst>
              <a:ext uri="{FF2B5EF4-FFF2-40B4-BE49-F238E27FC236}">
                <a16:creationId xmlns:a16="http://schemas.microsoft.com/office/drawing/2014/main" id="{BC0FB5C7-281E-6DE7-3345-C151B16648DC}"/>
              </a:ext>
            </a:extLst>
          </p:cNvPr>
          <p:cNvGrpSpPr>
            <a:grpSpLocks/>
          </p:cNvGrpSpPr>
          <p:nvPr/>
        </p:nvGrpSpPr>
        <p:grpSpPr bwMode="auto">
          <a:xfrm>
            <a:off x="1155700" y="5003800"/>
            <a:ext cx="1841500" cy="431800"/>
            <a:chOff x="728" y="3152"/>
            <a:chExt cx="1160" cy="272"/>
          </a:xfrm>
        </p:grpSpPr>
        <p:sp>
          <p:nvSpPr>
            <p:cNvPr id="14348" name="Freeform 135">
              <a:extLst>
                <a:ext uri="{FF2B5EF4-FFF2-40B4-BE49-F238E27FC236}">
                  <a16:creationId xmlns:a16="http://schemas.microsoft.com/office/drawing/2014/main" id="{5EC6991F-3BC1-4A89-5F71-EC9A62478BF0}"/>
                </a:ext>
              </a:extLst>
            </p:cNvPr>
            <p:cNvSpPr>
              <a:spLocks/>
            </p:cNvSpPr>
            <p:nvPr/>
          </p:nvSpPr>
          <p:spPr bwMode="auto">
            <a:xfrm>
              <a:off x="728" y="3152"/>
              <a:ext cx="224" cy="272"/>
            </a:xfrm>
            <a:custGeom>
              <a:avLst/>
              <a:gdLst>
                <a:gd name="T0" fmla="*/ 0 w 224"/>
                <a:gd name="T1" fmla="*/ 136 h 272"/>
                <a:gd name="T2" fmla="*/ 224 w 224"/>
                <a:gd name="T3" fmla="*/ 0 h 272"/>
                <a:gd name="T4" fmla="*/ 152 w 224"/>
                <a:gd name="T5" fmla="*/ 136 h 272"/>
                <a:gd name="T6" fmla="*/ 224 w 224"/>
                <a:gd name="T7" fmla="*/ 272 h 272"/>
                <a:gd name="T8" fmla="*/ 0 w 224"/>
                <a:gd name="T9" fmla="*/ 136 h 272"/>
                <a:gd name="T10" fmla="*/ 0 60000 65536"/>
                <a:gd name="T11" fmla="*/ 0 60000 65536"/>
                <a:gd name="T12" fmla="*/ 0 60000 65536"/>
                <a:gd name="T13" fmla="*/ 0 60000 65536"/>
                <a:gd name="T14" fmla="*/ 0 60000 65536"/>
                <a:gd name="T15" fmla="*/ 0 w 224"/>
                <a:gd name="T16" fmla="*/ 0 h 272"/>
                <a:gd name="T17" fmla="*/ 224 w 224"/>
                <a:gd name="T18" fmla="*/ 272 h 272"/>
              </a:gdLst>
              <a:ahLst/>
              <a:cxnLst>
                <a:cxn ang="T10">
                  <a:pos x="T0" y="T1"/>
                </a:cxn>
                <a:cxn ang="T11">
                  <a:pos x="T2" y="T3"/>
                </a:cxn>
                <a:cxn ang="T12">
                  <a:pos x="T4" y="T5"/>
                </a:cxn>
                <a:cxn ang="T13">
                  <a:pos x="T6" y="T7"/>
                </a:cxn>
                <a:cxn ang="T14">
                  <a:pos x="T8" y="T9"/>
                </a:cxn>
              </a:cxnLst>
              <a:rect l="T15" t="T16" r="T17" b="T18"/>
              <a:pathLst>
                <a:path w="224" h="272">
                  <a:moveTo>
                    <a:pt x="0" y="136"/>
                  </a:moveTo>
                  <a:lnTo>
                    <a:pt x="224" y="0"/>
                  </a:lnTo>
                  <a:lnTo>
                    <a:pt x="152" y="136"/>
                  </a:lnTo>
                  <a:lnTo>
                    <a:pt x="224" y="272"/>
                  </a:lnTo>
                  <a:lnTo>
                    <a:pt x="0" y="136"/>
                  </a:lnTo>
                  <a:close/>
                </a:path>
              </a:pathLst>
            </a:custGeom>
            <a:solidFill>
              <a:srgbClr val="FF6666"/>
            </a:solidFill>
            <a:ln w="12700">
              <a:solidFill>
                <a:srgbClr val="FF6666"/>
              </a:solidFill>
              <a:round/>
              <a:headEnd/>
              <a:tailEnd/>
            </a:ln>
          </p:spPr>
          <p:txBody>
            <a:bodyPr/>
            <a:lstStyle/>
            <a:p>
              <a:endParaRPr lang="en-MY"/>
            </a:p>
          </p:txBody>
        </p:sp>
        <p:sp>
          <p:nvSpPr>
            <p:cNvPr id="14349" name="Line 136">
              <a:extLst>
                <a:ext uri="{FF2B5EF4-FFF2-40B4-BE49-F238E27FC236}">
                  <a16:creationId xmlns:a16="http://schemas.microsoft.com/office/drawing/2014/main" id="{9A122C6B-C7D1-5B0C-387A-1D4B007F540A}"/>
                </a:ext>
              </a:extLst>
            </p:cNvPr>
            <p:cNvSpPr>
              <a:spLocks noChangeShapeType="1"/>
            </p:cNvSpPr>
            <p:nvPr/>
          </p:nvSpPr>
          <p:spPr bwMode="auto">
            <a:xfrm>
              <a:off x="880" y="3288"/>
              <a:ext cx="1008" cy="1"/>
            </a:xfrm>
            <a:prstGeom prst="line">
              <a:avLst/>
            </a:prstGeom>
            <a:noFill/>
            <a:ln w="101600">
              <a:solidFill>
                <a:srgbClr val="FF6666"/>
              </a:solidFill>
              <a:round/>
              <a:headEnd/>
              <a:tailEnd/>
            </a:ln>
            <a:extLst>
              <a:ext uri="{909E8E84-426E-40DD-AFC4-6F175D3DCCD1}">
                <a14:hiddenFill xmlns:a14="http://schemas.microsoft.com/office/drawing/2010/main">
                  <a:noFill/>
                </a14:hiddenFill>
              </a:ext>
            </a:extLst>
          </p:spPr>
          <p:txBody>
            <a:bodyPr/>
            <a:lstStyle/>
            <a:p>
              <a:endParaRPr lang="en-MY"/>
            </a:p>
          </p:txBody>
        </p:sp>
      </p:grpSp>
    </p:spTree>
    <p:custDataLst>
      <p:tags r:id="rId1"/>
    </p:custDataLst>
    <p:extLst>
      <p:ext uri="{BB962C8B-B14F-4D97-AF65-F5344CB8AC3E}">
        <p14:creationId xmlns:p14="http://schemas.microsoft.com/office/powerpoint/2010/main" val="908376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a:extLst>
              <a:ext uri="{FF2B5EF4-FFF2-40B4-BE49-F238E27FC236}">
                <a16:creationId xmlns:a16="http://schemas.microsoft.com/office/drawing/2014/main" id="{352D83FD-8F35-042B-463A-3E025AE0814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D36F414-B30A-47BB-B1FC-F3B01F7791B2}" type="slidenum">
              <a:rPr lang="en-US" altLang="en-US" sz="1200"/>
              <a:pPr>
                <a:spcBef>
                  <a:spcPct val="0"/>
                </a:spcBef>
                <a:buFontTx/>
                <a:buNone/>
              </a:pPr>
              <a:t>18</a:t>
            </a:fld>
            <a:endParaRPr lang="en-US" altLang="en-US" sz="1200"/>
          </a:p>
        </p:txBody>
      </p:sp>
      <p:sp>
        <p:nvSpPr>
          <p:cNvPr id="13315" name="Rectangle 2">
            <a:extLst>
              <a:ext uri="{FF2B5EF4-FFF2-40B4-BE49-F238E27FC236}">
                <a16:creationId xmlns:a16="http://schemas.microsoft.com/office/drawing/2014/main" id="{819C1FFB-2B0E-2D0A-FB20-7A25D38F55A4}"/>
              </a:ext>
            </a:extLst>
          </p:cNvPr>
          <p:cNvSpPr>
            <a:spLocks noGrp="1" noChangeArrowheads="1"/>
          </p:cNvSpPr>
          <p:nvPr>
            <p:ph type="title"/>
          </p:nvPr>
        </p:nvSpPr>
        <p:spPr/>
        <p:txBody>
          <a:bodyPr/>
          <a:lstStyle/>
          <a:p>
            <a:r>
              <a:rPr lang="en-US" altLang="en-US">
                <a:ea typeface="ＭＳ Ｐゴシック" panose="020B0600070205080204" pitchFamily="34" charset="-128"/>
              </a:rPr>
              <a:t>The Periodic Table</a:t>
            </a:r>
          </a:p>
        </p:txBody>
      </p:sp>
      <p:sp>
        <p:nvSpPr>
          <p:cNvPr id="13316" name="Rectangle 7">
            <a:extLst>
              <a:ext uri="{FF2B5EF4-FFF2-40B4-BE49-F238E27FC236}">
                <a16:creationId xmlns:a16="http://schemas.microsoft.com/office/drawing/2014/main" id="{460C6E7F-55E6-FF64-205D-B8A8A300CCA6}"/>
              </a:ext>
            </a:extLst>
          </p:cNvPr>
          <p:cNvSpPr>
            <a:spLocks noChangeArrowheads="1"/>
          </p:cNvSpPr>
          <p:nvPr/>
        </p:nvSpPr>
        <p:spPr bwMode="auto">
          <a:xfrm>
            <a:off x="869950" y="914400"/>
            <a:ext cx="505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Columns:</a:t>
            </a:r>
            <a:r>
              <a:rPr lang="en-US" altLang="en-US" sz="2200"/>
              <a:t>  Similar </a:t>
            </a:r>
            <a:r>
              <a:rPr lang="en-US" altLang="en-US" sz="2200">
                <a:solidFill>
                  <a:schemeClr val="accent2"/>
                </a:solidFill>
              </a:rPr>
              <a:t>Valence</a:t>
            </a:r>
            <a:r>
              <a:rPr lang="en-US" altLang="en-US" sz="2200"/>
              <a:t> Structure</a:t>
            </a:r>
            <a:endParaRPr lang="en-US" altLang="en-US" sz="2400"/>
          </a:p>
        </p:txBody>
      </p:sp>
      <p:sp>
        <p:nvSpPr>
          <p:cNvPr id="13317" name="Rectangle 119">
            <a:extLst>
              <a:ext uri="{FF2B5EF4-FFF2-40B4-BE49-F238E27FC236}">
                <a16:creationId xmlns:a16="http://schemas.microsoft.com/office/drawing/2014/main" id="{8130E528-2560-CA74-D193-C769C22D2991}"/>
              </a:ext>
            </a:extLst>
          </p:cNvPr>
          <p:cNvSpPr>
            <a:spLocks noChangeArrowheads="1"/>
          </p:cNvSpPr>
          <p:nvPr/>
        </p:nvSpPr>
        <p:spPr bwMode="auto">
          <a:xfrm>
            <a:off x="7848600" y="3581400"/>
            <a:ext cx="9906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2.6, </a:t>
            </a:r>
            <a:r>
              <a:rPr lang="en-US" altLang="en-US" sz="1200" i="1">
                <a:solidFill>
                  <a:srgbClr val="000000"/>
                </a:solidFill>
              </a:rPr>
              <a:t>Callister &amp; Rethwisch 8e.</a:t>
            </a:r>
          </a:p>
        </p:txBody>
      </p:sp>
      <p:sp>
        <p:nvSpPr>
          <p:cNvPr id="13318" name="Rectangle 120">
            <a:extLst>
              <a:ext uri="{FF2B5EF4-FFF2-40B4-BE49-F238E27FC236}">
                <a16:creationId xmlns:a16="http://schemas.microsoft.com/office/drawing/2014/main" id="{6CEAFBEE-9E87-8382-38EA-F7C7F4A61B10}"/>
              </a:ext>
            </a:extLst>
          </p:cNvPr>
          <p:cNvSpPr>
            <a:spLocks noChangeArrowheads="1"/>
          </p:cNvSpPr>
          <p:nvPr/>
        </p:nvSpPr>
        <p:spPr bwMode="auto">
          <a:xfrm>
            <a:off x="1217613" y="5576888"/>
            <a:ext cx="2554287"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FF5050"/>
                </a:solidFill>
              </a:rPr>
              <a:t>Electropositive elements:</a:t>
            </a:r>
          </a:p>
          <a:p>
            <a:pPr>
              <a:spcBef>
                <a:spcPct val="0"/>
              </a:spcBef>
              <a:buFontTx/>
              <a:buNone/>
            </a:pPr>
            <a:r>
              <a:rPr lang="en-US" altLang="en-US" sz="1800">
                <a:solidFill>
                  <a:srgbClr val="FF5050"/>
                </a:solidFill>
              </a:rPr>
              <a:t>Readily give up electrons</a:t>
            </a:r>
          </a:p>
          <a:p>
            <a:pPr>
              <a:spcBef>
                <a:spcPct val="0"/>
              </a:spcBef>
              <a:buFontTx/>
              <a:buNone/>
            </a:pPr>
            <a:r>
              <a:rPr lang="en-US" altLang="en-US" sz="1800">
                <a:solidFill>
                  <a:srgbClr val="FF5050"/>
                </a:solidFill>
              </a:rPr>
              <a:t>to become + ions.</a:t>
            </a:r>
            <a:endParaRPr lang="en-US" altLang="en-US" sz="1800">
              <a:solidFill>
                <a:srgbClr val="FF5050"/>
              </a:solidFill>
              <a:latin typeface="Times" panose="02020603050405020304" pitchFamily="18" charset="0"/>
            </a:endParaRPr>
          </a:p>
        </p:txBody>
      </p:sp>
      <p:sp>
        <p:nvSpPr>
          <p:cNvPr id="13319" name="Rectangle 121">
            <a:extLst>
              <a:ext uri="{FF2B5EF4-FFF2-40B4-BE49-F238E27FC236}">
                <a16:creationId xmlns:a16="http://schemas.microsoft.com/office/drawing/2014/main" id="{2E169558-1DAF-12AE-F70D-9CE4DF03D408}"/>
              </a:ext>
            </a:extLst>
          </p:cNvPr>
          <p:cNvSpPr>
            <a:spLocks noChangeArrowheads="1"/>
          </p:cNvSpPr>
          <p:nvPr/>
        </p:nvSpPr>
        <p:spPr bwMode="auto">
          <a:xfrm>
            <a:off x="5180013" y="5576888"/>
            <a:ext cx="2630487"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99FF"/>
                </a:solidFill>
              </a:rPr>
              <a:t>Electronegative elements:</a:t>
            </a:r>
          </a:p>
          <a:p>
            <a:pPr>
              <a:spcBef>
                <a:spcPct val="0"/>
              </a:spcBef>
              <a:buFontTx/>
              <a:buNone/>
            </a:pPr>
            <a:r>
              <a:rPr lang="en-US" altLang="en-US" sz="1800">
                <a:solidFill>
                  <a:srgbClr val="3399FF"/>
                </a:solidFill>
              </a:rPr>
              <a:t>Readily acquire electrons</a:t>
            </a:r>
          </a:p>
          <a:p>
            <a:pPr>
              <a:spcBef>
                <a:spcPct val="0"/>
              </a:spcBef>
              <a:buFontTx/>
              <a:buNone/>
            </a:pPr>
            <a:r>
              <a:rPr lang="en-US" altLang="en-US" sz="1800">
                <a:solidFill>
                  <a:srgbClr val="3399FF"/>
                </a:solidFill>
              </a:rPr>
              <a:t>to become - ions.</a:t>
            </a:r>
            <a:endParaRPr lang="en-US" altLang="en-US" sz="1800">
              <a:solidFill>
                <a:srgbClr val="3399FF"/>
              </a:solidFill>
              <a:latin typeface="Times" panose="02020603050405020304" pitchFamily="18" charset="0"/>
            </a:endParaRPr>
          </a:p>
        </p:txBody>
      </p:sp>
      <p:grpSp>
        <p:nvGrpSpPr>
          <p:cNvPr id="13320" name="Group 125">
            <a:extLst>
              <a:ext uri="{FF2B5EF4-FFF2-40B4-BE49-F238E27FC236}">
                <a16:creationId xmlns:a16="http://schemas.microsoft.com/office/drawing/2014/main" id="{4F005131-750F-EC18-9F17-574BCE40E176}"/>
              </a:ext>
            </a:extLst>
          </p:cNvPr>
          <p:cNvGrpSpPr>
            <a:grpSpLocks/>
          </p:cNvGrpSpPr>
          <p:nvPr/>
        </p:nvGrpSpPr>
        <p:grpSpPr bwMode="auto">
          <a:xfrm>
            <a:off x="1778000" y="5194300"/>
            <a:ext cx="1854200" cy="431800"/>
            <a:chOff x="1120" y="3272"/>
            <a:chExt cx="1168" cy="272"/>
          </a:xfrm>
        </p:grpSpPr>
        <p:sp>
          <p:nvSpPr>
            <p:cNvPr id="13369" name="Freeform 126">
              <a:extLst>
                <a:ext uri="{FF2B5EF4-FFF2-40B4-BE49-F238E27FC236}">
                  <a16:creationId xmlns:a16="http://schemas.microsoft.com/office/drawing/2014/main" id="{2659D497-BD8F-549C-3FD9-B1CE7797E3C6}"/>
                </a:ext>
              </a:extLst>
            </p:cNvPr>
            <p:cNvSpPr>
              <a:spLocks/>
            </p:cNvSpPr>
            <p:nvPr/>
          </p:nvSpPr>
          <p:spPr bwMode="auto">
            <a:xfrm>
              <a:off x="1120" y="3272"/>
              <a:ext cx="224" cy="272"/>
            </a:xfrm>
            <a:custGeom>
              <a:avLst/>
              <a:gdLst>
                <a:gd name="T0" fmla="*/ 0 w 224"/>
                <a:gd name="T1" fmla="*/ 136 h 272"/>
                <a:gd name="T2" fmla="*/ 224 w 224"/>
                <a:gd name="T3" fmla="*/ 0 h 272"/>
                <a:gd name="T4" fmla="*/ 152 w 224"/>
                <a:gd name="T5" fmla="*/ 136 h 272"/>
                <a:gd name="T6" fmla="*/ 224 w 224"/>
                <a:gd name="T7" fmla="*/ 272 h 272"/>
                <a:gd name="T8" fmla="*/ 0 w 224"/>
                <a:gd name="T9" fmla="*/ 136 h 272"/>
                <a:gd name="T10" fmla="*/ 0 60000 65536"/>
                <a:gd name="T11" fmla="*/ 0 60000 65536"/>
                <a:gd name="T12" fmla="*/ 0 60000 65536"/>
                <a:gd name="T13" fmla="*/ 0 60000 65536"/>
                <a:gd name="T14" fmla="*/ 0 60000 65536"/>
                <a:gd name="T15" fmla="*/ 0 w 224"/>
                <a:gd name="T16" fmla="*/ 0 h 272"/>
                <a:gd name="T17" fmla="*/ 224 w 224"/>
                <a:gd name="T18" fmla="*/ 272 h 272"/>
              </a:gdLst>
              <a:ahLst/>
              <a:cxnLst>
                <a:cxn ang="T10">
                  <a:pos x="T0" y="T1"/>
                </a:cxn>
                <a:cxn ang="T11">
                  <a:pos x="T2" y="T3"/>
                </a:cxn>
                <a:cxn ang="T12">
                  <a:pos x="T4" y="T5"/>
                </a:cxn>
                <a:cxn ang="T13">
                  <a:pos x="T6" y="T7"/>
                </a:cxn>
                <a:cxn ang="T14">
                  <a:pos x="T8" y="T9"/>
                </a:cxn>
              </a:cxnLst>
              <a:rect l="T15" t="T16" r="T17" b="T18"/>
              <a:pathLst>
                <a:path w="224" h="272">
                  <a:moveTo>
                    <a:pt x="0" y="136"/>
                  </a:moveTo>
                  <a:lnTo>
                    <a:pt x="224" y="0"/>
                  </a:lnTo>
                  <a:lnTo>
                    <a:pt x="152" y="136"/>
                  </a:lnTo>
                  <a:lnTo>
                    <a:pt x="224" y="272"/>
                  </a:lnTo>
                  <a:lnTo>
                    <a:pt x="0" y="136"/>
                  </a:lnTo>
                  <a:close/>
                </a:path>
              </a:pathLst>
            </a:custGeom>
            <a:solidFill>
              <a:srgbClr val="FF6666"/>
            </a:solidFill>
            <a:ln w="12700">
              <a:solidFill>
                <a:srgbClr val="FF6666"/>
              </a:solidFill>
              <a:round/>
              <a:headEnd/>
              <a:tailEnd/>
            </a:ln>
          </p:spPr>
          <p:txBody>
            <a:bodyPr/>
            <a:lstStyle/>
            <a:p>
              <a:endParaRPr lang="en-MY"/>
            </a:p>
          </p:txBody>
        </p:sp>
        <p:sp>
          <p:nvSpPr>
            <p:cNvPr id="13370" name="Line 127">
              <a:extLst>
                <a:ext uri="{FF2B5EF4-FFF2-40B4-BE49-F238E27FC236}">
                  <a16:creationId xmlns:a16="http://schemas.microsoft.com/office/drawing/2014/main" id="{FACB12B5-A2A9-5302-DE97-156E12E13371}"/>
                </a:ext>
              </a:extLst>
            </p:cNvPr>
            <p:cNvSpPr>
              <a:spLocks noChangeShapeType="1"/>
            </p:cNvSpPr>
            <p:nvPr/>
          </p:nvSpPr>
          <p:spPr bwMode="auto">
            <a:xfrm>
              <a:off x="1272" y="3408"/>
              <a:ext cx="1016" cy="1"/>
            </a:xfrm>
            <a:prstGeom prst="line">
              <a:avLst/>
            </a:prstGeom>
            <a:noFill/>
            <a:ln w="101600">
              <a:solidFill>
                <a:srgbClr val="FF6666"/>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13321" name="Group 178">
            <a:extLst>
              <a:ext uri="{FF2B5EF4-FFF2-40B4-BE49-F238E27FC236}">
                <a16:creationId xmlns:a16="http://schemas.microsoft.com/office/drawing/2014/main" id="{12528296-70DC-9228-A990-58B15EB518A5}"/>
              </a:ext>
            </a:extLst>
          </p:cNvPr>
          <p:cNvGrpSpPr>
            <a:grpSpLocks/>
          </p:cNvGrpSpPr>
          <p:nvPr/>
        </p:nvGrpSpPr>
        <p:grpSpPr bwMode="auto">
          <a:xfrm>
            <a:off x="1427163" y="1295400"/>
            <a:ext cx="6308725" cy="3984625"/>
            <a:chOff x="899" y="816"/>
            <a:chExt cx="3974" cy="2510"/>
          </a:xfrm>
        </p:grpSpPr>
        <p:pic>
          <p:nvPicPr>
            <p:cNvPr id="13325" name="Picture 171" descr="Fig 2_6">
              <a:extLst>
                <a:ext uri="{FF2B5EF4-FFF2-40B4-BE49-F238E27FC236}">
                  <a16:creationId xmlns:a16="http://schemas.microsoft.com/office/drawing/2014/main" id="{A913E903-F5AE-F137-8C66-EF6D7ADAD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 y="1434"/>
              <a:ext cx="3956" cy="1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6" name="Rectangle 11">
              <a:extLst>
                <a:ext uri="{FF2B5EF4-FFF2-40B4-BE49-F238E27FC236}">
                  <a16:creationId xmlns:a16="http://schemas.microsoft.com/office/drawing/2014/main" id="{30FCE19C-A200-12C6-FB68-33878F7C6AC0}"/>
                </a:ext>
              </a:extLst>
            </p:cNvPr>
            <p:cNvSpPr>
              <a:spLocks noChangeArrowheads="1"/>
            </p:cNvSpPr>
            <p:nvPr/>
          </p:nvSpPr>
          <p:spPr bwMode="auto">
            <a:xfrm rot="-5400000">
              <a:off x="605" y="1143"/>
              <a:ext cx="781"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rPr>
                <a:t>give up 1</a:t>
              </a:r>
              <a:r>
                <a:rPr lang="en-US" altLang="en-US" sz="2000" i="1">
                  <a:solidFill>
                    <a:srgbClr val="FF0000"/>
                  </a:solidFill>
                </a:rPr>
                <a:t>e</a:t>
              </a:r>
              <a:r>
                <a:rPr lang="en-US" altLang="en-US" sz="2000" baseline="30000">
                  <a:solidFill>
                    <a:srgbClr val="FF0000"/>
                  </a:solidFill>
                </a:rPr>
                <a:t>-</a:t>
              </a:r>
              <a:endParaRPr lang="en-US" altLang="en-US" sz="2000"/>
            </a:p>
          </p:txBody>
        </p:sp>
        <p:sp>
          <p:nvSpPr>
            <p:cNvPr id="13327" name="Rectangle 12">
              <a:extLst>
                <a:ext uri="{FF2B5EF4-FFF2-40B4-BE49-F238E27FC236}">
                  <a16:creationId xmlns:a16="http://schemas.microsoft.com/office/drawing/2014/main" id="{9BC1D3F5-C329-18EF-EAF8-A9508C89D574}"/>
                </a:ext>
              </a:extLst>
            </p:cNvPr>
            <p:cNvSpPr>
              <a:spLocks noChangeArrowheads="1"/>
            </p:cNvSpPr>
            <p:nvPr/>
          </p:nvSpPr>
          <p:spPr bwMode="auto">
            <a:xfrm rot="-5400000">
              <a:off x="830" y="1352"/>
              <a:ext cx="781"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give up 2</a:t>
              </a:r>
              <a:r>
                <a:rPr lang="en-US" altLang="en-US" sz="2000" i="1">
                  <a:solidFill>
                    <a:srgbClr val="FF6666"/>
                  </a:solidFill>
                </a:rPr>
                <a:t>e</a:t>
              </a:r>
              <a:r>
                <a:rPr lang="en-US" altLang="en-US" sz="2000" baseline="30000">
                  <a:solidFill>
                    <a:srgbClr val="FF6666"/>
                  </a:solidFill>
                </a:rPr>
                <a:t>-</a:t>
              </a:r>
              <a:endParaRPr lang="en-US" altLang="en-US" sz="2000"/>
            </a:p>
          </p:txBody>
        </p:sp>
        <p:sp>
          <p:nvSpPr>
            <p:cNvPr id="13328" name="Rectangle 13">
              <a:extLst>
                <a:ext uri="{FF2B5EF4-FFF2-40B4-BE49-F238E27FC236}">
                  <a16:creationId xmlns:a16="http://schemas.microsoft.com/office/drawing/2014/main" id="{BBCDF028-AA0F-8F8C-09DE-8B495E2E2D50}"/>
                </a:ext>
              </a:extLst>
            </p:cNvPr>
            <p:cNvSpPr>
              <a:spLocks noChangeArrowheads="1"/>
            </p:cNvSpPr>
            <p:nvPr/>
          </p:nvSpPr>
          <p:spPr bwMode="auto">
            <a:xfrm rot="-5400000">
              <a:off x="1056" y="1793"/>
              <a:ext cx="781"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9999"/>
                  </a:solidFill>
                </a:rPr>
                <a:t>give up 3</a:t>
              </a:r>
              <a:r>
                <a:rPr lang="en-US" altLang="en-US" sz="2000" i="1">
                  <a:solidFill>
                    <a:srgbClr val="FF9999"/>
                  </a:solidFill>
                </a:rPr>
                <a:t>e</a:t>
              </a:r>
              <a:r>
                <a:rPr lang="en-US" altLang="en-US" sz="2000" baseline="30000">
                  <a:solidFill>
                    <a:srgbClr val="FF9999"/>
                  </a:solidFill>
                </a:rPr>
                <a:t>-</a:t>
              </a:r>
              <a:endParaRPr lang="en-US" altLang="en-US" sz="2000"/>
            </a:p>
          </p:txBody>
        </p:sp>
        <p:sp>
          <p:nvSpPr>
            <p:cNvPr id="13329" name="Rectangle 14">
              <a:extLst>
                <a:ext uri="{FF2B5EF4-FFF2-40B4-BE49-F238E27FC236}">
                  <a16:creationId xmlns:a16="http://schemas.microsoft.com/office/drawing/2014/main" id="{1E6F73EA-2538-E212-948E-A1E97FEEBA04}"/>
                </a:ext>
              </a:extLst>
            </p:cNvPr>
            <p:cNvSpPr>
              <a:spLocks noChangeArrowheads="1"/>
            </p:cNvSpPr>
            <p:nvPr/>
          </p:nvSpPr>
          <p:spPr bwMode="auto">
            <a:xfrm>
              <a:off x="925" y="1784"/>
              <a:ext cx="212" cy="1534"/>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3330" name="Rectangle 15">
              <a:extLst>
                <a:ext uri="{FF2B5EF4-FFF2-40B4-BE49-F238E27FC236}">
                  <a16:creationId xmlns:a16="http://schemas.microsoft.com/office/drawing/2014/main" id="{0E1BC14D-F667-F0C2-0DDE-268CB78D9EB9}"/>
                </a:ext>
              </a:extLst>
            </p:cNvPr>
            <p:cNvSpPr>
              <a:spLocks noChangeArrowheads="1"/>
            </p:cNvSpPr>
            <p:nvPr/>
          </p:nvSpPr>
          <p:spPr bwMode="auto">
            <a:xfrm>
              <a:off x="1143" y="2008"/>
              <a:ext cx="216" cy="1311"/>
            </a:xfrm>
            <a:prstGeom prst="rect">
              <a:avLst/>
            </a:prstGeom>
            <a:noFill/>
            <a:ln w="25400">
              <a:solidFill>
                <a:srgbClr val="FF6666"/>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3331" name="Rectangle 16">
              <a:extLst>
                <a:ext uri="{FF2B5EF4-FFF2-40B4-BE49-F238E27FC236}">
                  <a16:creationId xmlns:a16="http://schemas.microsoft.com/office/drawing/2014/main" id="{E1BEEA65-98A5-7C68-2B08-120C10FB691F}"/>
                </a:ext>
              </a:extLst>
            </p:cNvPr>
            <p:cNvSpPr>
              <a:spLocks noChangeArrowheads="1"/>
            </p:cNvSpPr>
            <p:nvPr/>
          </p:nvSpPr>
          <p:spPr bwMode="auto">
            <a:xfrm>
              <a:off x="1356" y="2440"/>
              <a:ext cx="220" cy="882"/>
            </a:xfrm>
            <a:prstGeom prst="rect">
              <a:avLst/>
            </a:prstGeom>
            <a:noFill/>
            <a:ln w="25400">
              <a:solidFill>
                <a:srgbClr val="FF9999"/>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3332" name="Rectangle 8">
              <a:extLst>
                <a:ext uri="{FF2B5EF4-FFF2-40B4-BE49-F238E27FC236}">
                  <a16:creationId xmlns:a16="http://schemas.microsoft.com/office/drawing/2014/main" id="{F0A90D48-B762-8CB7-9E5A-4EA2129B50EA}"/>
                </a:ext>
              </a:extLst>
            </p:cNvPr>
            <p:cNvSpPr>
              <a:spLocks noChangeArrowheads="1"/>
            </p:cNvSpPr>
            <p:nvPr/>
          </p:nvSpPr>
          <p:spPr bwMode="auto">
            <a:xfrm rot="-5400000">
              <a:off x="4342" y="1114"/>
              <a:ext cx="79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66FF"/>
                  </a:solidFill>
                </a:rPr>
                <a:t>inert gases</a:t>
              </a:r>
              <a:endParaRPr lang="en-US" altLang="en-US" sz="2000"/>
            </a:p>
          </p:txBody>
        </p:sp>
        <p:sp>
          <p:nvSpPr>
            <p:cNvPr id="13333" name="Rectangle 9">
              <a:extLst>
                <a:ext uri="{FF2B5EF4-FFF2-40B4-BE49-F238E27FC236}">
                  <a16:creationId xmlns:a16="http://schemas.microsoft.com/office/drawing/2014/main" id="{77006731-0F02-1E34-2DA0-59CF59C577C6}"/>
                </a:ext>
              </a:extLst>
            </p:cNvPr>
            <p:cNvSpPr>
              <a:spLocks noChangeArrowheads="1"/>
            </p:cNvSpPr>
            <p:nvPr/>
          </p:nvSpPr>
          <p:spPr bwMode="auto">
            <a:xfrm rot="-5400000">
              <a:off x="4135" y="1378"/>
              <a:ext cx="73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6699FF"/>
                  </a:solidFill>
                </a:rPr>
                <a:t>accept 1</a:t>
              </a:r>
              <a:r>
                <a:rPr lang="en-US" altLang="en-US" sz="2000" i="1">
                  <a:solidFill>
                    <a:srgbClr val="6699FF"/>
                  </a:solidFill>
                </a:rPr>
                <a:t>e</a:t>
              </a:r>
              <a:r>
                <a:rPr lang="en-US" altLang="en-US" sz="2000" baseline="30000">
                  <a:solidFill>
                    <a:srgbClr val="6699FF"/>
                  </a:solidFill>
                </a:rPr>
                <a:t>-</a:t>
              </a:r>
              <a:endParaRPr lang="en-US" altLang="en-US" sz="2000"/>
            </a:p>
          </p:txBody>
        </p:sp>
        <p:sp>
          <p:nvSpPr>
            <p:cNvPr id="13334" name="Rectangle 10">
              <a:extLst>
                <a:ext uri="{FF2B5EF4-FFF2-40B4-BE49-F238E27FC236}">
                  <a16:creationId xmlns:a16="http://schemas.microsoft.com/office/drawing/2014/main" id="{70AE9A00-149B-0EE2-37F5-5CA404733960}"/>
                </a:ext>
              </a:extLst>
            </p:cNvPr>
            <p:cNvSpPr>
              <a:spLocks noChangeArrowheads="1"/>
            </p:cNvSpPr>
            <p:nvPr/>
          </p:nvSpPr>
          <p:spPr bwMode="auto">
            <a:xfrm rot="-5400000">
              <a:off x="3919" y="1378"/>
              <a:ext cx="73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99CCFF"/>
                  </a:solidFill>
                </a:rPr>
                <a:t>accept 2</a:t>
              </a:r>
              <a:r>
                <a:rPr lang="en-US" altLang="en-US" sz="2000" i="1">
                  <a:solidFill>
                    <a:srgbClr val="99CCFF"/>
                  </a:solidFill>
                </a:rPr>
                <a:t>e</a:t>
              </a:r>
              <a:r>
                <a:rPr lang="en-US" altLang="en-US" sz="2000" baseline="30000">
                  <a:solidFill>
                    <a:srgbClr val="99CCFF"/>
                  </a:solidFill>
                </a:rPr>
                <a:t>-</a:t>
              </a:r>
              <a:endParaRPr lang="en-US" altLang="en-US" sz="2000"/>
            </a:p>
          </p:txBody>
        </p:sp>
        <p:sp>
          <p:nvSpPr>
            <p:cNvPr id="13335" name="Rectangle 60">
              <a:extLst>
                <a:ext uri="{FF2B5EF4-FFF2-40B4-BE49-F238E27FC236}">
                  <a16:creationId xmlns:a16="http://schemas.microsoft.com/office/drawing/2014/main" id="{FB9BAF4D-C8D2-4530-5648-7603E6CACF35}"/>
                </a:ext>
              </a:extLst>
            </p:cNvPr>
            <p:cNvSpPr>
              <a:spLocks noChangeArrowheads="1"/>
            </p:cNvSpPr>
            <p:nvPr/>
          </p:nvSpPr>
          <p:spPr bwMode="auto">
            <a:xfrm>
              <a:off x="4648" y="1784"/>
              <a:ext cx="224" cy="1320"/>
            </a:xfrm>
            <a:prstGeom prst="rect">
              <a:avLst/>
            </a:prstGeom>
            <a:noFill/>
            <a:ln w="25400">
              <a:solidFill>
                <a:srgbClr val="0066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3336" name="Rectangle 78">
              <a:extLst>
                <a:ext uri="{FF2B5EF4-FFF2-40B4-BE49-F238E27FC236}">
                  <a16:creationId xmlns:a16="http://schemas.microsoft.com/office/drawing/2014/main" id="{9A51BAF9-13C2-F1FC-FC7E-A11088CBFFC1}"/>
                </a:ext>
              </a:extLst>
            </p:cNvPr>
            <p:cNvSpPr>
              <a:spLocks noChangeArrowheads="1"/>
            </p:cNvSpPr>
            <p:nvPr/>
          </p:nvSpPr>
          <p:spPr bwMode="auto">
            <a:xfrm>
              <a:off x="4440" y="2012"/>
              <a:ext cx="192" cy="1092"/>
            </a:xfrm>
            <a:prstGeom prst="rect">
              <a:avLst/>
            </a:prstGeom>
            <a:noFill/>
            <a:ln w="25400">
              <a:solidFill>
                <a:srgbClr val="6699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3337" name="Rectangle 79">
              <a:extLst>
                <a:ext uri="{FF2B5EF4-FFF2-40B4-BE49-F238E27FC236}">
                  <a16:creationId xmlns:a16="http://schemas.microsoft.com/office/drawing/2014/main" id="{D1588A95-A42F-FD13-A894-60729D792782}"/>
                </a:ext>
              </a:extLst>
            </p:cNvPr>
            <p:cNvSpPr>
              <a:spLocks noChangeArrowheads="1"/>
            </p:cNvSpPr>
            <p:nvPr/>
          </p:nvSpPr>
          <p:spPr bwMode="auto">
            <a:xfrm>
              <a:off x="4204" y="2012"/>
              <a:ext cx="220" cy="1092"/>
            </a:xfrm>
            <a:prstGeom prst="rect">
              <a:avLst/>
            </a:prstGeom>
            <a:noFill/>
            <a:ln w="25400">
              <a:solidFill>
                <a:srgbClr val="99CC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3338" name="Rectangle 96">
              <a:extLst>
                <a:ext uri="{FF2B5EF4-FFF2-40B4-BE49-F238E27FC236}">
                  <a16:creationId xmlns:a16="http://schemas.microsoft.com/office/drawing/2014/main" id="{7E32970B-858C-2FD9-BADD-1BFDE99DFE01}"/>
                </a:ext>
              </a:extLst>
            </p:cNvPr>
            <p:cNvSpPr>
              <a:spLocks noChangeArrowheads="1"/>
            </p:cNvSpPr>
            <p:nvPr/>
          </p:nvSpPr>
          <p:spPr bwMode="auto">
            <a:xfrm>
              <a:off x="4279" y="2084"/>
              <a:ext cx="8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O</a:t>
              </a:r>
              <a:endParaRPr lang="en-US" altLang="en-US" sz="2400">
                <a:solidFill>
                  <a:srgbClr val="0066FF"/>
                </a:solidFill>
              </a:endParaRPr>
            </a:p>
          </p:txBody>
        </p:sp>
        <p:sp>
          <p:nvSpPr>
            <p:cNvPr id="13339" name="Rectangle 140">
              <a:extLst>
                <a:ext uri="{FF2B5EF4-FFF2-40B4-BE49-F238E27FC236}">
                  <a16:creationId xmlns:a16="http://schemas.microsoft.com/office/drawing/2014/main" id="{B6DD422F-AFA4-1179-5E50-DCC914BF81D7}"/>
                </a:ext>
              </a:extLst>
            </p:cNvPr>
            <p:cNvSpPr>
              <a:spLocks noChangeArrowheads="1"/>
            </p:cNvSpPr>
            <p:nvPr/>
          </p:nvSpPr>
          <p:spPr bwMode="auto">
            <a:xfrm>
              <a:off x="4254" y="2524"/>
              <a:ext cx="13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Se</a:t>
              </a:r>
              <a:endParaRPr lang="en-US" altLang="en-US" sz="2400">
                <a:solidFill>
                  <a:srgbClr val="0066FF"/>
                </a:solidFill>
              </a:endParaRPr>
            </a:p>
          </p:txBody>
        </p:sp>
        <p:sp>
          <p:nvSpPr>
            <p:cNvPr id="13340" name="Rectangle 141">
              <a:extLst>
                <a:ext uri="{FF2B5EF4-FFF2-40B4-BE49-F238E27FC236}">
                  <a16:creationId xmlns:a16="http://schemas.microsoft.com/office/drawing/2014/main" id="{FB0ACE74-4DEB-73A1-B380-4DD381F3FC03}"/>
                </a:ext>
              </a:extLst>
            </p:cNvPr>
            <p:cNvSpPr>
              <a:spLocks noChangeArrowheads="1"/>
            </p:cNvSpPr>
            <p:nvPr/>
          </p:nvSpPr>
          <p:spPr bwMode="auto">
            <a:xfrm>
              <a:off x="4257" y="2744"/>
              <a:ext cx="13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Te</a:t>
              </a:r>
              <a:endParaRPr lang="en-US" altLang="en-US" sz="2400">
                <a:solidFill>
                  <a:srgbClr val="0066FF"/>
                </a:solidFill>
              </a:endParaRPr>
            </a:p>
          </p:txBody>
        </p:sp>
        <p:sp>
          <p:nvSpPr>
            <p:cNvPr id="13341" name="Rectangle 142">
              <a:extLst>
                <a:ext uri="{FF2B5EF4-FFF2-40B4-BE49-F238E27FC236}">
                  <a16:creationId xmlns:a16="http://schemas.microsoft.com/office/drawing/2014/main" id="{45A74C31-8079-C6D0-A248-8ABE6222C035}"/>
                </a:ext>
              </a:extLst>
            </p:cNvPr>
            <p:cNvSpPr>
              <a:spLocks noChangeArrowheads="1"/>
            </p:cNvSpPr>
            <p:nvPr/>
          </p:nvSpPr>
          <p:spPr bwMode="auto">
            <a:xfrm>
              <a:off x="4254" y="2960"/>
              <a:ext cx="13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Po</a:t>
              </a:r>
              <a:endParaRPr lang="en-US" altLang="en-US" sz="2400">
                <a:solidFill>
                  <a:srgbClr val="0066FF"/>
                </a:solidFill>
              </a:endParaRPr>
            </a:p>
          </p:txBody>
        </p:sp>
        <p:sp>
          <p:nvSpPr>
            <p:cNvPr id="13342" name="Rectangle 143">
              <a:extLst>
                <a:ext uri="{FF2B5EF4-FFF2-40B4-BE49-F238E27FC236}">
                  <a16:creationId xmlns:a16="http://schemas.microsoft.com/office/drawing/2014/main" id="{8BF66BF0-6763-D478-FBCE-94CE4A1FE45F}"/>
                </a:ext>
              </a:extLst>
            </p:cNvPr>
            <p:cNvSpPr>
              <a:spLocks noChangeArrowheads="1"/>
            </p:cNvSpPr>
            <p:nvPr/>
          </p:nvSpPr>
          <p:spPr bwMode="auto">
            <a:xfrm>
              <a:off x="4497" y="2960"/>
              <a:ext cx="10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At</a:t>
              </a:r>
              <a:endParaRPr lang="en-US" altLang="en-US" sz="2400">
                <a:solidFill>
                  <a:srgbClr val="0066FF"/>
                </a:solidFill>
              </a:endParaRPr>
            </a:p>
          </p:txBody>
        </p:sp>
        <p:sp>
          <p:nvSpPr>
            <p:cNvPr id="13343" name="Rectangle 144">
              <a:extLst>
                <a:ext uri="{FF2B5EF4-FFF2-40B4-BE49-F238E27FC236}">
                  <a16:creationId xmlns:a16="http://schemas.microsoft.com/office/drawing/2014/main" id="{510C3AF8-F851-24EA-F684-611D0CE6ECBA}"/>
                </a:ext>
              </a:extLst>
            </p:cNvPr>
            <p:cNvSpPr>
              <a:spLocks noChangeArrowheads="1"/>
            </p:cNvSpPr>
            <p:nvPr/>
          </p:nvSpPr>
          <p:spPr bwMode="auto">
            <a:xfrm>
              <a:off x="4535" y="2744"/>
              <a:ext cx="3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I</a:t>
              </a:r>
              <a:endParaRPr lang="en-US" altLang="en-US" sz="2400">
                <a:solidFill>
                  <a:srgbClr val="0066FF"/>
                </a:solidFill>
              </a:endParaRPr>
            </a:p>
          </p:txBody>
        </p:sp>
        <p:sp>
          <p:nvSpPr>
            <p:cNvPr id="13344" name="Rectangle 145">
              <a:extLst>
                <a:ext uri="{FF2B5EF4-FFF2-40B4-BE49-F238E27FC236}">
                  <a16:creationId xmlns:a16="http://schemas.microsoft.com/office/drawing/2014/main" id="{D086A47D-AF04-FC57-E1AD-9392AA16A7E3}"/>
                </a:ext>
              </a:extLst>
            </p:cNvPr>
            <p:cNvSpPr>
              <a:spLocks noChangeArrowheads="1"/>
            </p:cNvSpPr>
            <p:nvPr/>
          </p:nvSpPr>
          <p:spPr bwMode="auto">
            <a:xfrm>
              <a:off x="4494" y="2524"/>
              <a:ext cx="11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Br</a:t>
              </a:r>
              <a:endParaRPr lang="en-US" altLang="en-US" sz="2400">
                <a:solidFill>
                  <a:srgbClr val="0066FF"/>
                </a:solidFill>
              </a:endParaRPr>
            </a:p>
          </p:txBody>
        </p:sp>
        <p:sp>
          <p:nvSpPr>
            <p:cNvPr id="13345" name="Rectangle 146">
              <a:extLst>
                <a:ext uri="{FF2B5EF4-FFF2-40B4-BE49-F238E27FC236}">
                  <a16:creationId xmlns:a16="http://schemas.microsoft.com/office/drawing/2014/main" id="{DF95B2E3-A896-B16C-0572-9863D26F0467}"/>
                </a:ext>
              </a:extLst>
            </p:cNvPr>
            <p:cNvSpPr>
              <a:spLocks noChangeArrowheads="1"/>
            </p:cNvSpPr>
            <p:nvPr/>
          </p:nvSpPr>
          <p:spPr bwMode="auto">
            <a:xfrm>
              <a:off x="4696" y="1876"/>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He</a:t>
              </a:r>
              <a:endParaRPr lang="en-US" altLang="en-US" sz="2400"/>
            </a:p>
          </p:txBody>
        </p:sp>
        <p:sp>
          <p:nvSpPr>
            <p:cNvPr id="13346" name="Rectangle 147">
              <a:extLst>
                <a:ext uri="{FF2B5EF4-FFF2-40B4-BE49-F238E27FC236}">
                  <a16:creationId xmlns:a16="http://schemas.microsoft.com/office/drawing/2014/main" id="{7815E81A-5E16-576C-49CC-F546100D7899}"/>
                </a:ext>
              </a:extLst>
            </p:cNvPr>
            <p:cNvSpPr>
              <a:spLocks noChangeArrowheads="1"/>
            </p:cNvSpPr>
            <p:nvPr/>
          </p:nvSpPr>
          <p:spPr bwMode="auto">
            <a:xfrm>
              <a:off x="4696" y="2084"/>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Ne</a:t>
              </a:r>
              <a:endParaRPr lang="en-US" altLang="en-US" sz="2400"/>
            </a:p>
          </p:txBody>
        </p:sp>
        <p:sp>
          <p:nvSpPr>
            <p:cNvPr id="13347" name="Rectangle 148">
              <a:extLst>
                <a:ext uri="{FF2B5EF4-FFF2-40B4-BE49-F238E27FC236}">
                  <a16:creationId xmlns:a16="http://schemas.microsoft.com/office/drawing/2014/main" id="{0202F70E-4D95-C40B-890A-1E9A5FDA4199}"/>
                </a:ext>
              </a:extLst>
            </p:cNvPr>
            <p:cNvSpPr>
              <a:spLocks noChangeArrowheads="1"/>
            </p:cNvSpPr>
            <p:nvPr/>
          </p:nvSpPr>
          <p:spPr bwMode="auto">
            <a:xfrm>
              <a:off x="4711" y="2308"/>
              <a:ext cx="11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Ar</a:t>
              </a:r>
              <a:endParaRPr lang="en-US" altLang="en-US" sz="2400"/>
            </a:p>
          </p:txBody>
        </p:sp>
        <p:sp>
          <p:nvSpPr>
            <p:cNvPr id="13348" name="Rectangle 149">
              <a:extLst>
                <a:ext uri="{FF2B5EF4-FFF2-40B4-BE49-F238E27FC236}">
                  <a16:creationId xmlns:a16="http://schemas.microsoft.com/office/drawing/2014/main" id="{374F1CFB-CB5C-7EAF-3F4B-A270BB255F74}"/>
                </a:ext>
              </a:extLst>
            </p:cNvPr>
            <p:cNvSpPr>
              <a:spLocks noChangeArrowheads="1"/>
            </p:cNvSpPr>
            <p:nvPr/>
          </p:nvSpPr>
          <p:spPr bwMode="auto">
            <a:xfrm>
              <a:off x="4711" y="2524"/>
              <a:ext cx="11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Kr</a:t>
              </a:r>
              <a:endParaRPr lang="en-US" altLang="en-US" sz="2400"/>
            </a:p>
          </p:txBody>
        </p:sp>
        <p:sp>
          <p:nvSpPr>
            <p:cNvPr id="13349" name="Rectangle 150">
              <a:extLst>
                <a:ext uri="{FF2B5EF4-FFF2-40B4-BE49-F238E27FC236}">
                  <a16:creationId xmlns:a16="http://schemas.microsoft.com/office/drawing/2014/main" id="{B4408ACA-2BD2-E781-68B4-62761718B80E}"/>
                </a:ext>
              </a:extLst>
            </p:cNvPr>
            <p:cNvSpPr>
              <a:spLocks noChangeArrowheads="1"/>
            </p:cNvSpPr>
            <p:nvPr/>
          </p:nvSpPr>
          <p:spPr bwMode="auto">
            <a:xfrm>
              <a:off x="4699" y="2744"/>
              <a:ext cx="13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Xe</a:t>
              </a:r>
              <a:endParaRPr lang="en-US" altLang="en-US" sz="2400"/>
            </a:p>
          </p:txBody>
        </p:sp>
        <p:sp>
          <p:nvSpPr>
            <p:cNvPr id="13350" name="Rectangle 151">
              <a:extLst>
                <a:ext uri="{FF2B5EF4-FFF2-40B4-BE49-F238E27FC236}">
                  <a16:creationId xmlns:a16="http://schemas.microsoft.com/office/drawing/2014/main" id="{CD11FC14-F261-936E-E0EF-CF266F1BF2FB}"/>
                </a:ext>
              </a:extLst>
            </p:cNvPr>
            <p:cNvSpPr>
              <a:spLocks noChangeArrowheads="1"/>
            </p:cNvSpPr>
            <p:nvPr/>
          </p:nvSpPr>
          <p:spPr bwMode="auto">
            <a:xfrm>
              <a:off x="4696" y="2960"/>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Rn</a:t>
              </a:r>
              <a:endParaRPr lang="en-US" altLang="en-US" sz="2400"/>
            </a:p>
          </p:txBody>
        </p:sp>
        <p:sp>
          <p:nvSpPr>
            <p:cNvPr id="13351" name="Rectangle 152">
              <a:extLst>
                <a:ext uri="{FF2B5EF4-FFF2-40B4-BE49-F238E27FC236}">
                  <a16:creationId xmlns:a16="http://schemas.microsoft.com/office/drawing/2014/main" id="{B165B0B6-7AD7-FDE9-6997-5A5014496670}"/>
                </a:ext>
              </a:extLst>
            </p:cNvPr>
            <p:cNvSpPr>
              <a:spLocks noChangeArrowheads="1"/>
            </p:cNvSpPr>
            <p:nvPr/>
          </p:nvSpPr>
          <p:spPr bwMode="auto">
            <a:xfrm>
              <a:off x="4516" y="2084"/>
              <a:ext cx="6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F</a:t>
              </a:r>
              <a:endParaRPr lang="en-US" altLang="en-US" sz="2400">
                <a:solidFill>
                  <a:srgbClr val="0066FF"/>
                </a:solidFill>
              </a:endParaRPr>
            </a:p>
          </p:txBody>
        </p:sp>
        <p:sp>
          <p:nvSpPr>
            <p:cNvPr id="13352" name="Rectangle 153">
              <a:extLst>
                <a:ext uri="{FF2B5EF4-FFF2-40B4-BE49-F238E27FC236}">
                  <a16:creationId xmlns:a16="http://schemas.microsoft.com/office/drawing/2014/main" id="{0A2BA2A0-E994-75CD-C057-D66CED85B491}"/>
                </a:ext>
              </a:extLst>
            </p:cNvPr>
            <p:cNvSpPr>
              <a:spLocks noChangeArrowheads="1"/>
            </p:cNvSpPr>
            <p:nvPr/>
          </p:nvSpPr>
          <p:spPr bwMode="auto">
            <a:xfrm>
              <a:off x="4497" y="2308"/>
              <a:ext cx="10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Cl</a:t>
              </a:r>
              <a:endParaRPr lang="en-US" altLang="en-US" sz="2400">
                <a:solidFill>
                  <a:srgbClr val="0066FF"/>
                </a:solidFill>
              </a:endParaRPr>
            </a:p>
          </p:txBody>
        </p:sp>
        <p:sp>
          <p:nvSpPr>
            <p:cNvPr id="13353" name="Rectangle 154">
              <a:extLst>
                <a:ext uri="{FF2B5EF4-FFF2-40B4-BE49-F238E27FC236}">
                  <a16:creationId xmlns:a16="http://schemas.microsoft.com/office/drawing/2014/main" id="{377C355F-94AD-9D12-BC4D-887D8A3120AD}"/>
                </a:ext>
              </a:extLst>
            </p:cNvPr>
            <p:cNvSpPr>
              <a:spLocks noChangeArrowheads="1"/>
            </p:cNvSpPr>
            <p:nvPr/>
          </p:nvSpPr>
          <p:spPr bwMode="auto">
            <a:xfrm>
              <a:off x="4285" y="2308"/>
              <a:ext cx="7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66FF"/>
                  </a:solidFill>
                </a:rPr>
                <a:t>S</a:t>
              </a:r>
              <a:endParaRPr lang="en-US" altLang="en-US" sz="2400">
                <a:solidFill>
                  <a:srgbClr val="0066FF"/>
                </a:solidFill>
              </a:endParaRPr>
            </a:p>
          </p:txBody>
        </p:sp>
        <p:sp>
          <p:nvSpPr>
            <p:cNvPr id="13354" name="Rectangle 155">
              <a:extLst>
                <a:ext uri="{FF2B5EF4-FFF2-40B4-BE49-F238E27FC236}">
                  <a16:creationId xmlns:a16="http://schemas.microsoft.com/office/drawing/2014/main" id="{1C011D04-D396-C205-03B4-620BB5917308}"/>
                </a:ext>
              </a:extLst>
            </p:cNvPr>
            <p:cNvSpPr>
              <a:spLocks noChangeArrowheads="1"/>
            </p:cNvSpPr>
            <p:nvPr/>
          </p:nvSpPr>
          <p:spPr bwMode="auto">
            <a:xfrm>
              <a:off x="990" y="2084"/>
              <a:ext cx="8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Li</a:t>
              </a:r>
              <a:endParaRPr lang="en-US" altLang="en-US" sz="2400"/>
            </a:p>
          </p:txBody>
        </p:sp>
        <p:sp>
          <p:nvSpPr>
            <p:cNvPr id="13355" name="Rectangle 156">
              <a:extLst>
                <a:ext uri="{FF2B5EF4-FFF2-40B4-BE49-F238E27FC236}">
                  <a16:creationId xmlns:a16="http://schemas.microsoft.com/office/drawing/2014/main" id="{2E9974AE-A884-F1A0-8AA5-030B8AACF8E3}"/>
                </a:ext>
              </a:extLst>
            </p:cNvPr>
            <p:cNvSpPr>
              <a:spLocks noChangeArrowheads="1"/>
            </p:cNvSpPr>
            <p:nvPr/>
          </p:nvSpPr>
          <p:spPr bwMode="auto">
            <a:xfrm>
              <a:off x="1178" y="2084"/>
              <a:ext cx="13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6666"/>
                  </a:solidFill>
                </a:rPr>
                <a:t>Be</a:t>
              </a:r>
              <a:endParaRPr lang="en-US" altLang="en-US" sz="2400"/>
            </a:p>
          </p:txBody>
        </p:sp>
        <p:sp>
          <p:nvSpPr>
            <p:cNvPr id="13356" name="Rectangle 157">
              <a:extLst>
                <a:ext uri="{FF2B5EF4-FFF2-40B4-BE49-F238E27FC236}">
                  <a16:creationId xmlns:a16="http://schemas.microsoft.com/office/drawing/2014/main" id="{DD11FC5E-8B74-9A83-5D3A-22CE13A8A558}"/>
                </a:ext>
              </a:extLst>
            </p:cNvPr>
            <p:cNvSpPr>
              <a:spLocks noChangeArrowheads="1"/>
            </p:cNvSpPr>
            <p:nvPr/>
          </p:nvSpPr>
          <p:spPr bwMode="auto">
            <a:xfrm>
              <a:off x="993" y="1872"/>
              <a:ext cx="8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H</a:t>
              </a:r>
              <a:endParaRPr lang="en-US" altLang="en-US" sz="2400"/>
            </a:p>
          </p:txBody>
        </p:sp>
        <p:sp>
          <p:nvSpPr>
            <p:cNvPr id="13357" name="Rectangle 158">
              <a:extLst>
                <a:ext uri="{FF2B5EF4-FFF2-40B4-BE49-F238E27FC236}">
                  <a16:creationId xmlns:a16="http://schemas.microsoft.com/office/drawing/2014/main" id="{94D88577-86D8-51AE-6007-99630FC39E02}"/>
                </a:ext>
              </a:extLst>
            </p:cNvPr>
            <p:cNvSpPr>
              <a:spLocks noChangeArrowheads="1"/>
            </p:cNvSpPr>
            <p:nvPr/>
          </p:nvSpPr>
          <p:spPr bwMode="auto">
            <a:xfrm>
              <a:off x="962" y="2296"/>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Na</a:t>
              </a:r>
              <a:endParaRPr lang="en-US" altLang="en-US" sz="2400"/>
            </a:p>
          </p:txBody>
        </p:sp>
        <p:sp>
          <p:nvSpPr>
            <p:cNvPr id="13358" name="Rectangle 159">
              <a:extLst>
                <a:ext uri="{FF2B5EF4-FFF2-40B4-BE49-F238E27FC236}">
                  <a16:creationId xmlns:a16="http://schemas.microsoft.com/office/drawing/2014/main" id="{102EC694-1AEF-6332-AAF6-4127A3BCE30B}"/>
                </a:ext>
              </a:extLst>
            </p:cNvPr>
            <p:cNvSpPr>
              <a:spLocks noChangeArrowheads="1"/>
            </p:cNvSpPr>
            <p:nvPr/>
          </p:nvSpPr>
          <p:spPr bwMode="auto">
            <a:xfrm>
              <a:off x="1169" y="2296"/>
              <a:ext cx="15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6666"/>
                  </a:solidFill>
                </a:rPr>
                <a:t>Mg</a:t>
              </a:r>
              <a:endParaRPr lang="en-US" altLang="en-US" sz="2400"/>
            </a:p>
          </p:txBody>
        </p:sp>
        <p:sp>
          <p:nvSpPr>
            <p:cNvPr id="13359" name="Rectangle 162">
              <a:extLst>
                <a:ext uri="{FF2B5EF4-FFF2-40B4-BE49-F238E27FC236}">
                  <a16:creationId xmlns:a16="http://schemas.microsoft.com/office/drawing/2014/main" id="{81EBE3BC-3EB7-C07A-9F99-312BE8053006}"/>
                </a:ext>
              </a:extLst>
            </p:cNvPr>
            <p:cNvSpPr>
              <a:spLocks noChangeArrowheads="1"/>
            </p:cNvSpPr>
            <p:nvPr/>
          </p:nvSpPr>
          <p:spPr bwMode="auto">
            <a:xfrm>
              <a:off x="1178" y="2960"/>
              <a:ext cx="13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6666"/>
                  </a:solidFill>
                </a:rPr>
                <a:t>Ba</a:t>
              </a:r>
              <a:endParaRPr lang="en-US" altLang="en-US" sz="2400"/>
            </a:p>
          </p:txBody>
        </p:sp>
        <p:sp>
          <p:nvSpPr>
            <p:cNvPr id="13360" name="Rectangle 166">
              <a:extLst>
                <a:ext uri="{FF2B5EF4-FFF2-40B4-BE49-F238E27FC236}">
                  <a16:creationId xmlns:a16="http://schemas.microsoft.com/office/drawing/2014/main" id="{AFD2E9CE-D6C2-9662-EB45-FBF330AB6B67}"/>
                </a:ext>
              </a:extLst>
            </p:cNvPr>
            <p:cNvSpPr>
              <a:spLocks noChangeArrowheads="1"/>
            </p:cNvSpPr>
            <p:nvPr/>
          </p:nvSpPr>
          <p:spPr bwMode="auto">
            <a:xfrm>
              <a:off x="965" y="2960"/>
              <a:ext cx="13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Cs</a:t>
              </a:r>
              <a:endParaRPr lang="en-US" altLang="en-US" sz="2400"/>
            </a:p>
          </p:txBody>
        </p:sp>
        <p:sp>
          <p:nvSpPr>
            <p:cNvPr id="13361" name="Rectangle 163">
              <a:extLst>
                <a:ext uri="{FF2B5EF4-FFF2-40B4-BE49-F238E27FC236}">
                  <a16:creationId xmlns:a16="http://schemas.microsoft.com/office/drawing/2014/main" id="{657B9238-C647-1038-C788-29E6C9F86193}"/>
                </a:ext>
              </a:extLst>
            </p:cNvPr>
            <p:cNvSpPr>
              <a:spLocks noChangeArrowheads="1"/>
            </p:cNvSpPr>
            <p:nvPr/>
          </p:nvSpPr>
          <p:spPr bwMode="auto">
            <a:xfrm>
              <a:off x="1175" y="3176"/>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6666"/>
                  </a:solidFill>
                </a:rPr>
                <a:t>Ra</a:t>
              </a:r>
              <a:endParaRPr lang="en-US" altLang="en-US" sz="2400"/>
            </a:p>
          </p:txBody>
        </p:sp>
        <p:sp>
          <p:nvSpPr>
            <p:cNvPr id="13362" name="Rectangle 167">
              <a:extLst>
                <a:ext uri="{FF2B5EF4-FFF2-40B4-BE49-F238E27FC236}">
                  <a16:creationId xmlns:a16="http://schemas.microsoft.com/office/drawing/2014/main" id="{A0F3561B-8230-CBA6-E589-80619848FBFD}"/>
                </a:ext>
              </a:extLst>
            </p:cNvPr>
            <p:cNvSpPr>
              <a:spLocks noChangeArrowheads="1"/>
            </p:cNvSpPr>
            <p:nvPr/>
          </p:nvSpPr>
          <p:spPr bwMode="auto">
            <a:xfrm>
              <a:off x="981" y="3176"/>
              <a:ext cx="10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Fr</a:t>
              </a:r>
              <a:endParaRPr lang="en-US" altLang="en-US" sz="2400"/>
            </a:p>
          </p:txBody>
        </p:sp>
        <p:sp>
          <p:nvSpPr>
            <p:cNvPr id="13363" name="Rectangle 160">
              <a:extLst>
                <a:ext uri="{FF2B5EF4-FFF2-40B4-BE49-F238E27FC236}">
                  <a16:creationId xmlns:a16="http://schemas.microsoft.com/office/drawing/2014/main" id="{D9DFC3FC-23A0-C724-F12F-8C3D564F4C30}"/>
                </a:ext>
              </a:extLst>
            </p:cNvPr>
            <p:cNvSpPr>
              <a:spLocks noChangeArrowheads="1"/>
            </p:cNvSpPr>
            <p:nvPr/>
          </p:nvSpPr>
          <p:spPr bwMode="auto">
            <a:xfrm>
              <a:off x="1175" y="2524"/>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6666"/>
                  </a:solidFill>
                </a:rPr>
                <a:t>Ca</a:t>
              </a:r>
              <a:endParaRPr lang="en-US" altLang="en-US" sz="2400"/>
            </a:p>
          </p:txBody>
        </p:sp>
        <p:sp>
          <p:nvSpPr>
            <p:cNvPr id="13364" name="Rectangle 164">
              <a:extLst>
                <a:ext uri="{FF2B5EF4-FFF2-40B4-BE49-F238E27FC236}">
                  <a16:creationId xmlns:a16="http://schemas.microsoft.com/office/drawing/2014/main" id="{B22F97BB-8363-162F-0698-372F95C45C47}"/>
                </a:ext>
              </a:extLst>
            </p:cNvPr>
            <p:cNvSpPr>
              <a:spLocks noChangeArrowheads="1"/>
            </p:cNvSpPr>
            <p:nvPr/>
          </p:nvSpPr>
          <p:spPr bwMode="auto">
            <a:xfrm>
              <a:off x="996" y="2524"/>
              <a:ext cx="7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K</a:t>
              </a:r>
              <a:endParaRPr lang="en-US" altLang="en-US" sz="2400"/>
            </a:p>
          </p:txBody>
        </p:sp>
        <p:sp>
          <p:nvSpPr>
            <p:cNvPr id="13365" name="Rectangle 168">
              <a:extLst>
                <a:ext uri="{FF2B5EF4-FFF2-40B4-BE49-F238E27FC236}">
                  <a16:creationId xmlns:a16="http://schemas.microsoft.com/office/drawing/2014/main" id="{966F6DDD-9385-DE7D-CD01-CEB623AD40E7}"/>
                </a:ext>
              </a:extLst>
            </p:cNvPr>
            <p:cNvSpPr>
              <a:spLocks noChangeArrowheads="1"/>
            </p:cNvSpPr>
            <p:nvPr/>
          </p:nvSpPr>
          <p:spPr bwMode="auto">
            <a:xfrm>
              <a:off x="1405" y="2524"/>
              <a:ext cx="13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9999"/>
                  </a:solidFill>
                </a:rPr>
                <a:t>Sc</a:t>
              </a:r>
              <a:endParaRPr lang="en-US" altLang="en-US" sz="2400"/>
            </a:p>
          </p:txBody>
        </p:sp>
        <p:sp>
          <p:nvSpPr>
            <p:cNvPr id="13366" name="Rectangle 161">
              <a:extLst>
                <a:ext uri="{FF2B5EF4-FFF2-40B4-BE49-F238E27FC236}">
                  <a16:creationId xmlns:a16="http://schemas.microsoft.com/office/drawing/2014/main" id="{C7747298-9258-CCA5-7A2E-A5FE9D62687E}"/>
                </a:ext>
              </a:extLst>
            </p:cNvPr>
            <p:cNvSpPr>
              <a:spLocks noChangeArrowheads="1"/>
            </p:cNvSpPr>
            <p:nvPr/>
          </p:nvSpPr>
          <p:spPr bwMode="auto">
            <a:xfrm>
              <a:off x="1191" y="2744"/>
              <a:ext cx="11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6666"/>
                  </a:solidFill>
                </a:rPr>
                <a:t>Sr</a:t>
              </a:r>
              <a:endParaRPr lang="en-US" altLang="en-US" sz="2400"/>
            </a:p>
          </p:txBody>
        </p:sp>
        <p:sp>
          <p:nvSpPr>
            <p:cNvPr id="13367" name="Rectangle 165">
              <a:extLst>
                <a:ext uri="{FF2B5EF4-FFF2-40B4-BE49-F238E27FC236}">
                  <a16:creationId xmlns:a16="http://schemas.microsoft.com/office/drawing/2014/main" id="{39F1C493-BD10-8B55-5A75-5367C77EA374}"/>
                </a:ext>
              </a:extLst>
            </p:cNvPr>
            <p:cNvSpPr>
              <a:spLocks noChangeArrowheads="1"/>
            </p:cNvSpPr>
            <p:nvPr/>
          </p:nvSpPr>
          <p:spPr bwMode="auto">
            <a:xfrm>
              <a:off x="962" y="2744"/>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0000"/>
                  </a:solidFill>
                </a:rPr>
                <a:t>Rb</a:t>
              </a:r>
              <a:endParaRPr lang="en-US" altLang="en-US" sz="2400"/>
            </a:p>
          </p:txBody>
        </p:sp>
        <p:sp>
          <p:nvSpPr>
            <p:cNvPr id="13368" name="Rectangle 169">
              <a:extLst>
                <a:ext uri="{FF2B5EF4-FFF2-40B4-BE49-F238E27FC236}">
                  <a16:creationId xmlns:a16="http://schemas.microsoft.com/office/drawing/2014/main" id="{038F8CE1-E3EC-6FF9-44D4-0C1BDD1F6663}"/>
                </a:ext>
              </a:extLst>
            </p:cNvPr>
            <p:cNvSpPr>
              <a:spLocks noChangeArrowheads="1"/>
            </p:cNvSpPr>
            <p:nvPr/>
          </p:nvSpPr>
          <p:spPr bwMode="auto">
            <a:xfrm>
              <a:off x="1433" y="2744"/>
              <a:ext cx="7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FF9999"/>
                  </a:solidFill>
                </a:rPr>
                <a:t>Y</a:t>
              </a:r>
              <a:endParaRPr lang="en-US" altLang="en-US" sz="2400"/>
            </a:p>
          </p:txBody>
        </p:sp>
      </p:grpSp>
      <p:grpSp>
        <p:nvGrpSpPr>
          <p:cNvPr id="13322" name="Group 122">
            <a:extLst>
              <a:ext uri="{FF2B5EF4-FFF2-40B4-BE49-F238E27FC236}">
                <a16:creationId xmlns:a16="http://schemas.microsoft.com/office/drawing/2014/main" id="{5D2FA84F-D6B0-E157-EFA6-6E52BA34533A}"/>
              </a:ext>
            </a:extLst>
          </p:cNvPr>
          <p:cNvGrpSpPr>
            <a:grpSpLocks/>
          </p:cNvGrpSpPr>
          <p:nvPr/>
        </p:nvGrpSpPr>
        <p:grpSpPr bwMode="auto">
          <a:xfrm>
            <a:off x="5461000" y="5194300"/>
            <a:ext cx="1841500" cy="431800"/>
            <a:chOff x="3440" y="3272"/>
            <a:chExt cx="1160" cy="272"/>
          </a:xfrm>
        </p:grpSpPr>
        <p:sp>
          <p:nvSpPr>
            <p:cNvPr id="13323" name="Freeform 123">
              <a:extLst>
                <a:ext uri="{FF2B5EF4-FFF2-40B4-BE49-F238E27FC236}">
                  <a16:creationId xmlns:a16="http://schemas.microsoft.com/office/drawing/2014/main" id="{269119A8-181D-0B72-7CCF-FAF96CFC29D0}"/>
                </a:ext>
              </a:extLst>
            </p:cNvPr>
            <p:cNvSpPr>
              <a:spLocks/>
            </p:cNvSpPr>
            <p:nvPr/>
          </p:nvSpPr>
          <p:spPr bwMode="auto">
            <a:xfrm>
              <a:off x="4376" y="3272"/>
              <a:ext cx="224" cy="272"/>
            </a:xfrm>
            <a:custGeom>
              <a:avLst/>
              <a:gdLst>
                <a:gd name="T0" fmla="*/ 224 w 224"/>
                <a:gd name="T1" fmla="*/ 136 h 272"/>
                <a:gd name="T2" fmla="*/ 0 w 224"/>
                <a:gd name="T3" fmla="*/ 272 h 272"/>
                <a:gd name="T4" fmla="*/ 72 w 224"/>
                <a:gd name="T5" fmla="*/ 136 h 272"/>
                <a:gd name="T6" fmla="*/ 0 w 224"/>
                <a:gd name="T7" fmla="*/ 0 h 272"/>
                <a:gd name="T8" fmla="*/ 224 w 224"/>
                <a:gd name="T9" fmla="*/ 136 h 272"/>
                <a:gd name="T10" fmla="*/ 0 60000 65536"/>
                <a:gd name="T11" fmla="*/ 0 60000 65536"/>
                <a:gd name="T12" fmla="*/ 0 60000 65536"/>
                <a:gd name="T13" fmla="*/ 0 60000 65536"/>
                <a:gd name="T14" fmla="*/ 0 60000 65536"/>
                <a:gd name="T15" fmla="*/ 0 w 224"/>
                <a:gd name="T16" fmla="*/ 0 h 272"/>
                <a:gd name="T17" fmla="*/ 224 w 224"/>
                <a:gd name="T18" fmla="*/ 272 h 272"/>
              </a:gdLst>
              <a:ahLst/>
              <a:cxnLst>
                <a:cxn ang="T10">
                  <a:pos x="T0" y="T1"/>
                </a:cxn>
                <a:cxn ang="T11">
                  <a:pos x="T2" y="T3"/>
                </a:cxn>
                <a:cxn ang="T12">
                  <a:pos x="T4" y="T5"/>
                </a:cxn>
                <a:cxn ang="T13">
                  <a:pos x="T6" y="T7"/>
                </a:cxn>
                <a:cxn ang="T14">
                  <a:pos x="T8" y="T9"/>
                </a:cxn>
              </a:cxnLst>
              <a:rect l="T15" t="T16" r="T17" b="T18"/>
              <a:pathLst>
                <a:path w="224" h="272">
                  <a:moveTo>
                    <a:pt x="224" y="136"/>
                  </a:moveTo>
                  <a:lnTo>
                    <a:pt x="0" y="272"/>
                  </a:lnTo>
                  <a:lnTo>
                    <a:pt x="72" y="136"/>
                  </a:lnTo>
                  <a:lnTo>
                    <a:pt x="0" y="0"/>
                  </a:lnTo>
                  <a:lnTo>
                    <a:pt x="224" y="136"/>
                  </a:lnTo>
                  <a:close/>
                </a:path>
              </a:pathLst>
            </a:custGeom>
            <a:solidFill>
              <a:srgbClr val="6699FF"/>
            </a:solidFill>
            <a:ln w="12700">
              <a:solidFill>
                <a:srgbClr val="6699FF"/>
              </a:solidFill>
              <a:round/>
              <a:headEnd/>
              <a:tailEnd/>
            </a:ln>
          </p:spPr>
          <p:txBody>
            <a:bodyPr/>
            <a:lstStyle/>
            <a:p>
              <a:endParaRPr lang="en-MY"/>
            </a:p>
          </p:txBody>
        </p:sp>
        <p:sp>
          <p:nvSpPr>
            <p:cNvPr id="13324" name="Line 124">
              <a:extLst>
                <a:ext uri="{FF2B5EF4-FFF2-40B4-BE49-F238E27FC236}">
                  <a16:creationId xmlns:a16="http://schemas.microsoft.com/office/drawing/2014/main" id="{75EAD763-E51B-B554-205A-1BB586934322}"/>
                </a:ext>
              </a:extLst>
            </p:cNvPr>
            <p:cNvSpPr>
              <a:spLocks noChangeShapeType="1"/>
            </p:cNvSpPr>
            <p:nvPr/>
          </p:nvSpPr>
          <p:spPr bwMode="auto">
            <a:xfrm>
              <a:off x="3440" y="3408"/>
              <a:ext cx="1008" cy="1"/>
            </a:xfrm>
            <a:prstGeom prst="line">
              <a:avLst/>
            </a:prstGeom>
            <a:noFill/>
            <a:ln w="101600">
              <a:solidFill>
                <a:srgbClr val="6699FF"/>
              </a:solidFill>
              <a:round/>
              <a:headEnd/>
              <a:tailEnd/>
            </a:ln>
            <a:extLst>
              <a:ext uri="{909E8E84-426E-40DD-AFC4-6F175D3DCCD1}">
                <a14:hiddenFill xmlns:a14="http://schemas.microsoft.com/office/drawing/2010/main">
                  <a:noFill/>
                </a14:hiddenFill>
              </a:ext>
            </a:extLst>
          </p:spPr>
          <p:txBody>
            <a:bodyPr/>
            <a:lstStyle/>
            <a:p>
              <a:endParaRPr lang="en-MY"/>
            </a:p>
          </p:txBody>
        </p:sp>
      </p:grpSp>
    </p:spTree>
    <p:custDataLst>
      <p:tags r:id="rId1"/>
    </p:custDataLst>
    <p:extLst>
      <p:ext uri="{BB962C8B-B14F-4D97-AF65-F5344CB8AC3E}">
        <p14:creationId xmlns:p14="http://schemas.microsoft.com/office/powerpoint/2010/main" val="2279982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757159" cy="194056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80" dirty="0">
                <a:solidFill>
                  <a:srgbClr val="C00000"/>
                </a:solidFill>
                <a:latin typeface="Arial"/>
                <a:cs typeface="Arial"/>
              </a:rPr>
              <a:t> </a:t>
            </a:r>
            <a:r>
              <a:rPr sz="1800" b="1" spc="-5" dirty="0">
                <a:latin typeface="Arial"/>
                <a:cs typeface="Arial"/>
              </a:rPr>
              <a:t>2.5</a:t>
            </a:r>
            <a:r>
              <a:rPr sz="1800" b="1" spc="484" dirty="0">
                <a:latin typeface="Arial"/>
                <a:cs typeface="Arial"/>
              </a:rPr>
              <a:t> </a:t>
            </a:r>
            <a:r>
              <a:rPr sz="1800" b="1" spc="-5" dirty="0">
                <a:latin typeface="Arial"/>
                <a:cs typeface="Arial"/>
              </a:rPr>
              <a:t>BONDING</a:t>
            </a:r>
            <a:r>
              <a:rPr sz="1800" b="1" spc="-10" dirty="0">
                <a:latin typeface="Arial"/>
                <a:cs typeface="Arial"/>
              </a:rPr>
              <a:t> </a:t>
            </a:r>
            <a:r>
              <a:rPr sz="1800" b="1" spc="-5" dirty="0">
                <a:latin typeface="Arial"/>
                <a:cs typeface="Arial"/>
              </a:rPr>
              <a:t>FORCES</a:t>
            </a:r>
            <a:r>
              <a:rPr sz="1800" b="1" spc="-75" dirty="0">
                <a:latin typeface="Arial"/>
                <a:cs typeface="Arial"/>
              </a:rPr>
              <a:t> </a:t>
            </a:r>
            <a:r>
              <a:rPr sz="1800" b="1" dirty="0">
                <a:latin typeface="Arial"/>
                <a:cs typeface="Arial"/>
              </a:rPr>
              <a:t>AND</a:t>
            </a:r>
            <a:r>
              <a:rPr sz="1800" b="1" spc="-5" dirty="0">
                <a:latin typeface="Arial"/>
                <a:cs typeface="Arial"/>
              </a:rPr>
              <a:t> ENERGIES</a:t>
            </a:r>
            <a:endParaRPr sz="1800">
              <a:latin typeface="Arial"/>
              <a:cs typeface="Arial"/>
            </a:endParaRPr>
          </a:p>
          <a:p>
            <a:pPr marL="298450" marR="288925" indent="-285750">
              <a:lnSpc>
                <a:spcPts val="1900"/>
              </a:lnSpc>
              <a:spcBef>
                <a:spcPts val="1480"/>
              </a:spcBef>
              <a:buClr>
                <a:srgbClr val="C00000"/>
              </a:buClr>
              <a:buFont typeface="Wingdings"/>
              <a:buChar char=""/>
              <a:tabLst>
                <a:tab pos="297815" algn="l"/>
                <a:tab pos="298450" algn="l"/>
              </a:tabLst>
            </a:pPr>
            <a:r>
              <a:rPr sz="1600" spc="-5"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physical</a:t>
            </a:r>
            <a:r>
              <a:rPr sz="1600" spc="20" dirty="0">
                <a:latin typeface="Microsoft Sans Serif"/>
                <a:cs typeface="Microsoft Sans Serif"/>
              </a:rPr>
              <a:t> </a:t>
            </a:r>
            <a:r>
              <a:rPr sz="1600" spc="-5" dirty="0">
                <a:latin typeface="Microsoft Sans Serif"/>
                <a:cs typeface="Microsoft Sans Serif"/>
              </a:rPr>
              <a:t>properties</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10" dirty="0">
                <a:latin typeface="Microsoft Sans Serif"/>
                <a:cs typeface="Microsoft Sans Serif"/>
              </a:rPr>
              <a:t>materials</a:t>
            </a:r>
            <a:r>
              <a:rPr sz="1600" spc="25" dirty="0">
                <a:latin typeface="Microsoft Sans Serif"/>
                <a:cs typeface="Microsoft Sans Serif"/>
              </a:rPr>
              <a:t> </a:t>
            </a:r>
            <a:r>
              <a:rPr sz="1600" spc="-5" dirty="0">
                <a:latin typeface="Microsoft Sans Serif"/>
                <a:cs typeface="Microsoft Sans Serif"/>
              </a:rPr>
              <a:t>can</a:t>
            </a:r>
            <a:r>
              <a:rPr sz="1600" spc="25"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predicated</a:t>
            </a:r>
            <a:r>
              <a:rPr sz="1600" spc="25" dirty="0">
                <a:latin typeface="Microsoft Sans Serif"/>
                <a:cs typeface="Microsoft Sans Serif"/>
              </a:rPr>
              <a:t> </a:t>
            </a:r>
            <a:r>
              <a:rPr sz="1600" spc="-5" dirty="0">
                <a:latin typeface="Microsoft Sans Serif"/>
                <a:cs typeface="Microsoft Sans Serif"/>
              </a:rPr>
              <a:t>based</a:t>
            </a:r>
            <a:r>
              <a:rPr sz="1600" spc="25" dirty="0">
                <a:latin typeface="Microsoft Sans Serif"/>
                <a:cs typeface="Microsoft Sans Serif"/>
              </a:rPr>
              <a:t> </a:t>
            </a:r>
            <a:r>
              <a:rPr sz="1600" spc="-5" dirty="0">
                <a:latin typeface="Microsoft Sans Serif"/>
                <a:cs typeface="Microsoft Sans Serif"/>
              </a:rPr>
              <a:t>on</a:t>
            </a:r>
            <a:r>
              <a:rPr sz="1600" spc="2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interatomic </a:t>
            </a:r>
            <a:r>
              <a:rPr sz="1600" spc="-409" dirty="0">
                <a:latin typeface="Microsoft Sans Serif"/>
                <a:cs typeface="Microsoft Sans Serif"/>
              </a:rPr>
              <a:t> </a:t>
            </a:r>
            <a:r>
              <a:rPr sz="1600" spc="-5" dirty="0">
                <a:latin typeface="Microsoft Sans Serif"/>
                <a:cs typeface="Microsoft Sans Serif"/>
              </a:rPr>
              <a:t>forces</a:t>
            </a:r>
            <a:r>
              <a:rPr sz="1600" spc="25"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10" dirty="0">
                <a:latin typeface="Microsoft Sans Serif"/>
                <a:cs typeface="Microsoft Sans Serif"/>
              </a:rPr>
              <a:t>bind</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15" dirty="0">
                <a:latin typeface="Microsoft Sans Serif"/>
                <a:cs typeface="Microsoft Sans Serif"/>
              </a:rPr>
              <a:t>together.</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5" dirty="0">
                <a:latin typeface="Microsoft Sans Serif"/>
                <a:cs typeface="Microsoft Sans Serif"/>
              </a:rPr>
              <a:t>At</a:t>
            </a:r>
            <a:r>
              <a:rPr sz="1600" spc="30" dirty="0">
                <a:latin typeface="Microsoft Sans Serif"/>
                <a:cs typeface="Microsoft Sans Serif"/>
              </a:rPr>
              <a:t> </a:t>
            </a:r>
            <a:r>
              <a:rPr sz="1600" spc="-10" dirty="0">
                <a:latin typeface="Microsoft Sans Serif"/>
                <a:cs typeface="Microsoft Sans Serif"/>
              </a:rPr>
              <a:t>large</a:t>
            </a:r>
            <a:r>
              <a:rPr sz="1600" spc="20" dirty="0">
                <a:latin typeface="Microsoft Sans Serif"/>
                <a:cs typeface="Microsoft Sans Serif"/>
              </a:rPr>
              <a:t> </a:t>
            </a:r>
            <a:r>
              <a:rPr sz="1600" spc="-5" dirty="0">
                <a:latin typeface="Microsoft Sans Serif"/>
                <a:cs typeface="Microsoft Sans Serif"/>
              </a:rPr>
              <a:t>distances,</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interactions</a:t>
            </a:r>
            <a:r>
              <a:rPr sz="1600" spc="25"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negligible,</a:t>
            </a:r>
            <a:r>
              <a:rPr sz="1600" spc="30" dirty="0">
                <a:latin typeface="Microsoft Sans Serif"/>
                <a:cs typeface="Microsoft Sans Serif"/>
              </a:rPr>
              <a:t> </a:t>
            </a:r>
            <a:r>
              <a:rPr sz="1600" spc="-5" dirty="0">
                <a:latin typeface="Microsoft Sans Serif"/>
                <a:cs typeface="Microsoft Sans Serif"/>
              </a:rPr>
              <a:t>but</a:t>
            </a:r>
            <a:r>
              <a:rPr sz="1600" spc="30"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5" dirty="0">
                <a:latin typeface="Microsoft Sans Serif"/>
                <a:cs typeface="Microsoft Sans Serif"/>
              </a:rPr>
              <a:t>approach,</a:t>
            </a:r>
            <a:r>
              <a:rPr sz="1600" spc="30" dirty="0">
                <a:latin typeface="Microsoft Sans Serif"/>
                <a:cs typeface="Microsoft Sans Serif"/>
              </a:rPr>
              <a:t> </a:t>
            </a:r>
            <a:r>
              <a:rPr sz="1600" spc="-5" dirty="0">
                <a:latin typeface="Microsoft Sans Serif"/>
                <a:cs typeface="Microsoft Sans Serif"/>
              </a:rPr>
              <a:t>each</a:t>
            </a:r>
            <a:endParaRPr sz="1600">
              <a:latin typeface="Microsoft Sans Serif"/>
              <a:cs typeface="Microsoft Sans Serif"/>
            </a:endParaRPr>
          </a:p>
          <a:p>
            <a:pPr marL="298450">
              <a:lnSpc>
                <a:spcPts val="1910"/>
              </a:lnSpc>
            </a:pPr>
            <a:r>
              <a:rPr sz="1600" spc="-5" dirty="0">
                <a:latin typeface="Microsoft Sans Serif"/>
                <a:cs typeface="Microsoft Sans Serif"/>
              </a:rPr>
              <a:t>exerts</a:t>
            </a:r>
            <a:r>
              <a:rPr sz="1600" spc="20" dirty="0">
                <a:latin typeface="Microsoft Sans Serif"/>
                <a:cs typeface="Microsoft Sans Serif"/>
              </a:rPr>
              <a:t> </a:t>
            </a:r>
            <a:r>
              <a:rPr sz="1600" spc="-5" dirty="0">
                <a:latin typeface="Microsoft Sans Serif"/>
                <a:cs typeface="Microsoft Sans Serif"/>
              </a:rPr>
              <a:t>forces</a:t>
            </a:r>
            <a:r>
              <a:rPr sz="1600" spc="20" dirty="0">
                <a:latin typeface="Microsoft Sans Serif"/>
                <a:cs typeface="Microsoft Sans Serif"/>
              </a:rPr>
              <a:t> </a:t>
            </a:r>
            <a:r>
              <a:rPr sz="1600" spc="-5" dirty="0">
                <a:latin typeface="Microsoft Sans Serif"/>
                <a:cs typeface="Microsoft Sans Serif"/>
              </a:rPr>
              <a:t>on</a:t>
            </a:r>
            <a:r>
              <a:rPr sz="1600" spc="15" dirty="0">
                <a:latin typeface="Microsoft Sans Serif"/>
                <a:cs typeface="Microsoft Sans Serif"/>
              </a:rPr>
              <a:t> </a:t>
            </a:r>
            <a:r>
              <a:rPr sz="1600" dirty="0">
                <a:latin typeface="Microsoft Sans Serif"/>
                <a:cs typeface="Microsoft Sans Serif"/>
              </a:rPr>
              <a:t>the</a:t>
            </a:r>
            <a:r>
              <a:rPr sz="1600" spc="15" dirty="0">
                <a:latin typeface="Microsoft Sans Serif"/>
                <a:cs typeface="Microsoft Sans Serif"/>
              </a:rPr>
              <a:t> </a:t>
            </a:r>
            <a:r>
              <a:rPr sz="1600" spc="-20" dirty="0">
                <a:latin typeface="Microsoft Sans Serif"/>
                <a:cs typeface="Microsoft Sans Serif"/>
              </a:rPr>
              <a:t>other.</a:t>
            </a:r>
            <a:endParaRPr sz="1600">
              <a:latin typeface="Microsoft Sans Serif"/>
              <a:cs typeface="Microsoft Sans Serif"/>
            </a:endParaRPr>
          </a:p>
          <a:p>
            <a:pPr marL="298450" marR="57150" indent="-285750">
              <a:lnSpc>
                <a:spcPts val="1900"/>
              </a:lnSpc>
              <a:spcBef>
                <a:spcPts val="175"/>
              </a:spcBef>
              <a:buClr>
                <a:srgbClr val="C00000"/>
              </a:buClr>
              <a:buFont typeface="Wingdings"/>
              <a:buChar char=""/>
              <a:tabLst>
                <a:tab pos="297815" algn="l"/>
                <a:tab pos="298450" algn="l"/>
              </a:tabLst>
            </a:pPr>
            <a:r>
              <a:rPr sz="1600" spc="-5" dirty="0">
                <a:latin typeface="Microsoft Sans Serif"/>
                <a:cs typeface="Microsoft Sans Serif"/>
              </a:rPr>
              <a:t>These</a:t>
            </a:r>
            <a:r>
              <a:rPr sz="1600" spc="25" dirty="0">
                <a:latin typeface="Microsoft Sans Serif"/>
                <a:cs typeface="Microsoft Sans Serif"/>
              </a:rPr>
              <a:t> </a:t>
            </a:r>
            <a:r>
              <a:rPr sz="1600" spc="-5" dirty="0">
                <a:latin typeface="Microsoft Sans Serif"/>
                <a:cs typeface="Microsoft Sans Serif"/>
              </a:rPr>
              <a:t>forces</a:t>
            </a:r>
            <a:r>
              <a:rPr sz="1600" spc="30" dirty="0">
                <a:latin typeface="Microsoft Sans Serif"/>
                <a:cs typeface="Microsoft Sans Serif"/>
              </a:rPr>
              <a:t> </a:t>
            </a:r>
            <a:r>
              <a:rPr sz="1600" spc="-5" dirty="0">
                <a:latin typeface="Microsoft Sans Serif"/>
                <a:cs typeface="Microsoft Sans Serif"/>
              </a:rPr>
              <a:t>are</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two</a:t>
            </a:r>
            <a:r>
              <a:rPr sz="1600" spc="25" dirty="0">
                <a:latin typeface="Microsoft Sans Serif"/>
                <a:cs typeface="Microsoft Sans Serif"/>
              </a:rPr>
              <a:t> </a:t>
            </a:r>
            <a:r>
              <a:rPr sz="1600" spc="-5" dirty="0">
                <a:latin typeface="Microsoft Sans Serif"/>
                <a:cs typeface="Microsoft Sans Serif"/>
              </a:rPr>
              <a:t>types,</a:t>
            </a:r>
            <a:r>
              <a:rPr sz="1600" spc="40" dirty="0">
                <a:latin typeface="Microsoft Sans Serif"/>
                <a:cs typeface="Microsoft Sans Serif"/>
              </a:rPr>
              <a:t> </a:t>
            </a:r>
            <a:r>
              <a:rPr sz="1600" spc="-5" dirty="0">
                <a:latin typeface="Microsoft Sans Serif"/>
                <a:cs typeface="Microsoft Sans Serif"/>
              </a:rPr>
              <a:t>attractive</a:t>
            </a:r>
            <a:r>
              <a:rPr sz="1600" spc="25" dirty="0">
                <a:latin typeface="Microsoft Sans Serif"/>
                <a:cs typeface="Microsoft Sans Serif"/>
              </a:rPr>
              <a:t> </a:t>
            </a:r>
            <a:r>
              <a:rPr sz="1600" spc="-5" dirty="0">
                <a:latin typeface="Microsoft Sans Serif"/>
                <a:cs typeface="Microsoft Sans Serif"/>
              </a:rPr>
              <a:t>and</a:t>
            </a:r>
            <a:r>
              <a:rPr sz="1600" spc="30" dirty="0">
                <a:latin typeface="Microsoft Sans Serif"/>
                <a:cs typeface="Microsoft Sans Serif"/>
              </a:rPr>
              <a:t> </a:t>
            </a:r>
            <a:r>
              <a:rPr sz="1600" spc="-10" dirty="0">
                <a:latin typeface="Microsoft Sans Serif"/>
                <a:cs typeface="Microsoft Sans Serif"/>
              </a:rPr>
              <a:t>repulsive,</a:t>
            </a:r>
            <a:r>
              <a:rPr sz="1600" spc="3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dirty="0">
                <a:latin typeface="Microsoft Sans Serif"/>
                <a:cs typeface="Microsoft Sans Serif"/>
              </a:rPr>
              <a:t>the</a:t>
            </a:r>
            <a:r>
              <a:rPr sz="1600" spc="30" dirty="0">
                <a:latin typeface="Microsoft Sans Serif"/>
                <a:cs typeface="Microsoft Sans Serif"/>
              </a:rPr>
              <a:t> </a:t>
            </a:r>
            <a:r>
              <a:rPr sz="1600" spc="-5" dirty="0">
                <a:latin typeface="Microsoft Sans Serif"/>
                <a:cs typeface="Microsoft Sans Serif"/>
              </a:rPr>
              <a:t>magnitude</a:t>
            </a:r>
            <a:r>
              <a:rPr sz="1600" spc="25" dirty="0">
                <a:latin typeface="Microsoft Sans Serif"/>
                <a:cs typeface="Microsoft Sans Serif"/>
              </a:rPr>
              <a:t> </a:t>
            </a:r>
            <a:r>
              <a:rPr sz="1600" spc="-5" dirty="0">
                <a:latin typeface="Microsoft Sans Serif"/>
                <a:cs typeface="Microsoft Sans Serif"/>
              </a:rPr>
              <a:t>of</a:t>
            </a:r>
            <a:r>
              <a:rPr sz="1600" spc="40" dirty="0">
                <a:latin typeface="Microsoft Sans Serif"/>
                <a:cs typeface="Microsoft Sans Serif"/>
              </a:rPr>
              <a:t> </a:t>
            </a:r>
            <a:r>
              <a:rPr sz="1600" spc="-5" dirty="0">
                <a:latin typeface="Microsoft Sans Serif"/>
                <a:cs typeface="Microsoft Sans Serif"/>
              </a:rPr>
              <a:t>each </a:t>
            </a:r>
            <a:r>
              <a:rPr sz="1600" spc="-409" dirty="0">
                <a:latin typeface="Microsoft Sans Serif"/>
                <a:cs typeface="Microsoft Sans Serif"/>
              </a:rPr>
              <a:t> </a:t>
            </a:r>
            <a:r>
              <a:rPr sz="1600" spc="-10" dirty="0">
                <a:latin typeface="Microsoft Sans Serif"/>
                <a:cs typeface="Microsoft Sans Serif"/>
              </a:rPr>
              <a:t>is</a:t>
            </a:r>
            <a:r>
              <a:rPr sz="1600" spc="20"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5" dirty="0">
                <a:latin typeface="Microsoft Sans Serif"/>
                <a:cs typeface="Microsoft Sans Serif"/>
              </a:rPr>
              <a:t>function</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separation</a:t>
            </a:r>
            <a:r>
              <a:rPr sz="1600" spc="15"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5" dirty="0">
                <a:latin typeface="Microsoft Sans Serif"/>
                <a:cs typeface="Microsoft Sans Serif"/>
              </a:rPr>
              <a:t>interatomic</a:t>
            </a:r>
            <a:r>
              <a:rPr sz="1600" spc="25" dirty="0">
                <a:latin typeface="Microsoft Sans Serif"/>
                <a:cs typeface="Microsoft Sans Serif"/>
              </a:rPr>
              <a:t> </a:t>
            </a:r>
            <a:r>
              <a:rPr sz="1600" spc="-5" dirty="0">
                <a:latin typeface="Microsoft Sans Serif"/>
                <a:cs typeface="Microsoft Sans Serif"/>
              </a:rPr>
              <a:t>distance.</a:t>
            </a:r>
            <a:endParaRPr sz="1600">
              <a:latin typeface="Microsoft Sans Serif"/>
              <a:cs typeface="Microsoft Sans Serif"/>
            </a:endParaRPr>
          </a:p>
        </p:txBody>
      </p:sp>
      <p:pic>
        <p:nvPicPr>
          <p:cNvPr id="7" name="object 7"/>
          <p:cNvPicPr/>
          <p:nvPr/>
        </p:nvPicPr>
        <p:blipFill>
          <a:blip r:embed="rId3" cstate="print"/>
          <a:stretch>
            <a:fillRect/>
          </a:stretch>
        </p:blipFill>
        <p:spPr>
          <a:xfrm>
            <a:off x="850139" y="3694461"/>
            <a:ext cx="3403204" cy="2202073"/>
          </a:xfrm>
          <a:prstGeom prst="rect">
            <a:avLst/>
          </a:prstGeom>
        </p:spPr>
      </p:pic>
      <p:pic>
        <p:nvPicPr>
          <p:cNvPr id="8" name="object 8"/>
          <p:cNvPicPr/>
          <p:nvPr/>
        </p:nvPicPr>
        <p:blipFill>
          <a:blip r:embed="rId4" cstate="print"/>
          <a:stretch>
            <a:fillRect/>
          </a:stretch>
        </p:blipFill>
        <p:spPr>
          <a:xfrm>
            <a:off x="4705408" y="3676676"/>
            <a:ext cx="3505000" cy="2256728"/>
          </a:xfrm>
          <a:prstGeom prst="rect">
            <a:avLst/>
          </a:prstGeom>
        </p:spPr>
      </p:pic>
      <p:sp>
        <p:nvSpPr>
          <p:cNvPr id="9" name="object 9"/>
          <p:cNvSpPr txBox="1"/>
          <p:nvPr/>
        </p:nvSpPr>
        <p:spPr>
          <a:xfrm>
            <a:off x="815339" y="6098540"/>
            <a:ext cx="7274559" cy="577215"/>
          </a:xfrm>
          <a:prstGeom prst="rect">
            <a:avLst/>
          </a:prstGeom>
        </p:spPr>
        <p:txBody>
          <a:bodyPr vert="horz" wrap="square" lIns="0" tIns="12700" rIns="0" bIns="0" rtlCol="0">
            <a:spAutoFit/>
          </a:bodyPr>
          <a:lstStyle/>
          <a:p>
            <a:pPr marL="238125" indent="-226060">
              <a:lnSpc>
                <a:spcPts val="1415"/>
              </a:lnSpc>
              <a:spcBef>
                <a:spcPts val="100"/>
              </a:spcBef>
              <a:buAutoNum type="alphaLcParenBoth"/>
              <a:tabLst>
                <a:tab pos="238760" algn="l"/>
              </a:tabLst>
            </a:pPr>
            <a:r>
              <a:rPr sz="1200" spc="-40" dirty="0">
                <a:latin typeface="Lucida Sans Unicode"/>
                <a:cs typeface="Lucida Sans Unicode"/>
              </a:rPr>
              <a:t>The </a:t>
            </a:r>
            <a:r>
              <a:rPr sz="1200" spc="-50" dirty="0">
                <a:latin typeface="Lucida Sans Unicode"/>
                <a:cs typeface="Lucida Sans Unicode"/>
              </a:rPr>
              <a:t>dependence</a:t>
            </a:r>
            <a:r>
              <a:rPr sz="1200" spc="-35" dirty="0">
                <a:latin typeface="Lucida Sans Unicode"/>
                <a:cs typeface="Lucida Sans Unicode"/>
              </a:rPr>
              <a:t> </a:t>
            </a:r>
            <a:r>
              <a:rPr sz="1200" spc="-95" dirty="0">
                <a:latin typeface="Lucida Sans Unicode"/>
                <a:cs typeface="Lucida Sans Unicode"/>
              </a:rPr>
              <a:t>of</a:t>
            </a:r>
            <a:r>
              <a:rPr sz="1200" spc="-30" dirty="0">
                <a:latin typeface="Lucida Sans Unicode"/>
                <a:cs typeface="Lucida Sans Unicode"/>
              </a:rPr>
              <a:t> </a:t>
            </a:r>
            <a:r>
              <a:rPr sz="1200" spc="-55" dirty="0">
                <a:latin typeface="Lucida Sans Unicode"/>
                <a:cs typeface="Lucida Sans Unicode"/>
              </a:rPr>
              <a:t>repulsive,</a:t>
            </a:r>
            <a:r>
              <a:rPr sz="1200" spc="-25" dirty="0">
                <a:latin typeface="Lucida Sans Unicode"/>
                <a:cs typeface="Lucida Sans Unicode"/>
              </a:rPr>
              <a:t> </a:t>
            </a:r>
            <a:r>
              <a:rPr sz="1200" spc="-60" dirty="0">
                <a:latin typeface="Lucida Sans Unicode"/>
                <a:cs typeface="Lucida Sans Unicode"/>
              </a:rPr>
              <a:t>attractive,</a:t>
            </a:r>
            <a:r>
              <a:rPr sz="1200" spc="-30" dirty="0">
                <a:latin typeface="Lucida Sans Unicode"/>
                <a:cs typeface="Lucida Sans Unicode"/>
              </a:rPr>
              <a:t> </a:t>
            </a:r>
            <a:r>
              <a:rPr sz="1200" spc="-60" dirty="0">
                <a:latin typeface="Lucida Sans Unicode"/>
                <a:cs typeface="Lucida Sans Unicode"/>
              </a:rPr>
              <a:t>and</a:t>
            </a:r>
            <a:r>
              <a:rPr sz="1200" spc="-35" dirty="0">
                <a:latin typeface="Lucida Sans Unicode"/>
                <a:cs typeface="Lucida Sans Unicode"/>
              </a:rPr>
              <a:t> </a:t>
            </a:r>
            <a:r>
              <a:rPr sz="1200" spc="-70" dirty="0">
                <a:latin typeface="Lucida Sans Unicode"/>
                <a:cs typeface="Lucida Sans Unicode"/>
              </a:rPr>
              <a:t>net</a:t>
            </a:r>
            <a:r>
              <a:rPr sz="1200" spc="-30" dirty="0">
                <a:latin typeface="Lucida Sans Unicode"/>
                <a:cs typeface="Lucida Sans Unicode"/>
              </a:rPr>
              <a:t> </a:t>
            </a:r>
            <a:r>
              <a:rPr sz="1200" spc="-55" dirty="0">
                <a:latin typeface="Lucida Sans Unicode"/>
                <a:cs typeface="Lucida Sans Unicode"/>
              </a:rPr>
              <a:t>forces</a:t>
            </a:r>
            <a:r>
              <a:rPr sz="1200" spc="-30" dirty="0">
                <a:latin typeface="Lucida Sans Unicode"/>
                <a:cs typeface="Lucida Sans Unicode"/>
              </a:rPr>
              <a:t> </a:t>
            </a:r>
            <a:r>
              <a:rPr sz="1200" spc="-80" dirty="0">
                <a:latin typeface="Lucida Sans Unicode"/>
                <a:cs typeface="Lucida Sans Unicode"/>
              </a:rPr>
              <a:t>on</a:t>
            </a:r>
            <a:r>
              <a:rPr sz="1200" spc="-35" dirty="0">
                <a:latin typeface="Lucida Sans Unicode"/>
                <a:cs typeface="Lucida Sans Unicode"/>
              </a:rPr>
              <a:t> </a:t>
            </a:r>
            <a:r>
              <a:rPr sz="1200" spc="-75" dirty="0">
                <a:latin typeface="Lucida Sans Unicode"/>
                <a:cs typeface="Lucida Sans Unicode"/>
              </a:rPr>
              <a:t>interatomic</a:t>
            </a:r>
            <a:r>
              <a:rPr sz="1200" spc="-35" dirty="0">
                <a:latin typeface="Lucida Sans Unicode"/>
                <a:cs typeface="Lucida Sans Unicode"/>
              </a:rPr>
              <a:t> </a:t>
            </a:r>
            <a:r>
              <a:rPr sz="1200" spc="-60" dirty="0">
                <a:latin typeface="Lucida Sans Unicode"/>
                <a:cs typeface="Lucida Sans Unicode"/>
              </a:rPr>
              <a:t>separation</a:t>
            </a:r>
            <a:r>
              <a:rPr sz="1200" spc="-35" dirty="0">
                <a:latin typeface="Lucida Sans Unicode"/>
                <a:cs typeface="Lucida Sans Unicode"/>
              </a:rPr>
              <a:t> </a:t>
            </a:r>
            <a:r>
              <a:rPr sz="1200" spc="-95" dirty="0">
                <a:latin typeface="Lucida Sans Unicode"/>
                <a:cs typeface="Lucida Sans Unicode"/>
              </a:rPr>
              <a:t>for</a:t>
            </a:r>
            <a:r>
              <a:rPr sz="1200" spc="-35" dirty="0">
                <a:latin typeface="Lucida Sans Unicode"/>
                <a:cs typeface="Lucida Sans Unicode"/>
              </a:rPr>
              <a:t> </a:t>
            </a:r>
            <a:r>
              <a:rPr sz="1200" spc="-85" dirty="0">
                <a:latin typeface="Lucida Sans Unicode"/>
                <a:cs typeface="Lucida Sans Unicode"/>
              </a:rPr>
              <a:t>two</a:t>
            </a:r>
            <a:r>
              <a:rPr sz="1200" spc="-35" dirty="0">
                <a:latin typeface="Lucida Sans Unicode"/>
                <a:cs typeface="Lucida Sans Unicode"/>
              </a:rPr>
              <a:t> </a:t>
            </a:r>
            <a:r>
              <a:rPr sz="1200" spc="-60" dirty="0">
                <a:latin typeface="Lucida Sans Unicode"/>
                <a:cs typeface="Lucida Sans Unicode"/>
              </a:rPr>
              <a:t>isolated</a:t>
            </a:r>
            <a:r>
              <a:rPr sz="1200" spc="-40" dirty="0">
                <a:latin typeface="Lucida Sans Unicode"/>
                <a:cs typeface="Lucida Sans Unicode"/>
              </a:rPr>
              <a:t> </a:t>
            </a:r>
            <a:r>
              <a:rPr sz="1200" spc="-65" dirty="0">
                <a:latin typeface="Lucida Sans Unicode"/>
                <a:cs typeface="Lucida Sans Unicode"/>
              </a:rPr>
              <a:t>atoms.</a:t>
            </a:r>
            <a:endParaRPr sz="1200">
              <a:latin typeface="Lucida Sans Unicode"/>
              <a:cs typeface="Lucida Sans Unicode"/>
            </a:endParaRPr>
          </a:p>
          <a:p>
            <a:pPr marL="238125" indent="-226060">
              <a:lnSpc>
                <a:spcPts val="1415"/>
              </a:lnSpc>
              <a:buAutoNum type="alphaLcParenBoth"/>
              <a:tabLst>
                <a:tab pos="238760" algn="l"/>
              </a:tabLst>
            </a:pPr>
            <a:r>
              <a:rPr sz="1200" spc="-40" dirty="0">
                <a:latin typeface="Lucida Sans Unicode"/>
                <a:cs typeface="Lucida Sans Unicode"/>
              </a:rPr>
              <a:t>The </a:t>
            </a:r>
            <a:r>
              <a:rPr sz="1200" spc="-50" dirty="0">
                <a:latin typeface="Lucida Sans Unicode"/>
                <a:cs typeface="Lucida Sans Unicode"/>
              </a:rPr>
              <a:t>dependence</a:t>
            </a:r>
            <a:r>
              <a:rPr sz="1200" spc="-40" dirty="0">
                <a:latin typeface="Lucida Sans Unicode"/>
                <a:cs typeface="Lucida Sans Unicode"/>
              </a:rPr>
              <a:t> </a:t>
            </a:r>
            <a:r>
              <a:rPr sz="1200" spc="-95" dirty="0">
                <a:latin typeface="Lucida Sans Unicode"/>
                <a:cs typeface="Lucida Sans Unicode"/>
              </a:rPr>
              <a:t>of</a:t>
            </a:r>
            <a:r>
              <a:rPr sz="1200" spc="-25" dirty="0">
                <a:latin typeface="Lucida Sans Unicode"/>
                <a:cs typeface="Lucida Sans Unicode"/>
              </a:rPr>
              <a:t> </a:t>
            </a:r>
            <a:r>
              <a:rPr sz="1200" spc="-55" dirty="0">
                <a:latin typeface="Lucida Sans Unicode"/>
                <a:cs typeface="Lucida Sans Unicode"/>
              </a:rPr>
              <a:t>repulsive,</a:t>
            </a:r>
            <a:r>
              <a:rPr sz="1200" spc="-30" dirty="0">
                <a:latin typeface="Lucida Sans Unicode"/>
                <a:cs typeface="Lucida Sans Unicode"/>
              </a:rPr>
              <a:t> </a:t>
            </a:r>
            <a:r>
              <a:rPr sz="1200" spc="-60" dirty="0">
                <a:latin typeface="Lucida Sans Unicode"/>
                <a:cs typeface="Lucida Sans Unicode"/>
              </a:rPr>
              <a:t>attractive,</a:t>
            </a:r>
            <a:r>
              <a:rPr sz="1200" spc="-25" dirty="0">
                <a:latin typeface="Lucida Sans Unicode"/>
                <a:cs typeface="Lucida Sans Unicode"/>
              </a:rPr>
              <a:t> </a:t>
            </a:r>
            <a:r>
              <a:rPr sz="1200" spc="-60" dirty="0">
                <a:latin typeface="Lucida Sans Unicode"/>
                <a:cs typeface="Lucida Sans Unicode"/>
              </a:rPr>
              <a:t>and</a:t>
            </a:r>
            <a:r>
              <a:rPr sz="1200" spc="-40" dirty="0">
                <a:latin typeface="Lucida Sans Unicode"/>
                <a:cs typeface="Lucida Sans Unicode"/>
              </a:rPr>
              <a:t> </a:t>
            </a:r>
            <a:r>
              <a:rPr sz="1200" spc="-70" dirty="0">
                <a:latin typeface="Lucida Sans Unicode"/>
                <a:cs typeface="Lucida Sans Unicode"/>
              </a:rPr>
              <a:t>net</a:t>
            </a:r>
            <a:r>
              <a:rPr sz="1200" spc="-25" dirty="0">
                <a:latin typeface="Lucida Sans Unicode"/>
                <a:cs typeface="Lucida Sans Unicode"/>
              </a:rPr>
              <a:t> </a:t>
            </a:r>
            <a:r>
              <a:rPr sz="1200" spc="-75" dirty="0">
                <a:latin typeface="Lucida Sans Unicode"/>
                <a:cs typeface="Lucida Sans Unicode"/>
              </a:rPr>
              <a:t>potential</a:t>
            </a:r>
            <a:r>
              <a:rPr sz="1200" spc="-40" dirty="0">
                <a:latin typeface="Lucida Sans Unicode"/>
                <a:cs typeface="Lucida Sans Unicode"/>
              </a:rPr>
              <a:t> </a:t>
            </a:r>
            <a:r>
              <a:rPr sz="1200" spc="-50" dirty="0">
                <a:latin typeface="Lucida Sans Unicode"/>
                <a:cs typeface="Lucida Sans Unicode"/>
              </a:rPr>
              <a:t>energies</a:t>
            </a:r>
            <a:r>
              <a:rPr sz="1200" spc="-30" dirty="0">
                <a:latin typeface="Lucida Sans Unicode"/>
                <a:cs typeface="Lucida Sans Unicode"/>
              </a:rPr>
              <a:t> </a:t>
            </a:r>
            <a:r>
              <a:rPr sz="1200" spc="-80" dirty="0">
                <a:latin typeface="Lucida Sans Unicode"/>
                <a:cs typeface="Lucida Sans Unicode"/>
              </a:rPr>
              <a:t>on</a:t>
            </a:r>
            <a:r>
              <a:rPr sz="1200" spc="-40" dirty="0">
                <a:latin typeface="Lucida Sans Unicode"/>
                <a:cs typeface="Lucida Sans Unicode"/>
              </a:rPr>
              <a:t> </a:t>
            </a:r>
            <a:r>
              <a:rPr sz="1200" spc="-75" dirty="0">
                <a:latin typeface="Lucida Sans Unicode"/>
                <a:cs typeface="Lucida Sans Unicode"/>
              </a:rPr>
              <a:t>interatomic</a:t>
            </a:r>
            <a:r>
              <a:rPr sz="1200" spc="-30" dirty="0">
                <a:latin typeface="Lucida Sans Unicode"/>
                <a:cs typeface="Lucida Sans Unicode"/>
              </a:rPr>
              <a:t> </a:t>
            </a:r>
            <a:r>
              <a:rPr sz="1200" spc="-60" dirty="0">
                <a:latin typeface="Lucida Sans Unicode"/>
                <a:cs typeface="Lucida Sans Unicode"/>
              </a:rPr>
              <a:t>separation</a:t>
            </a:r>
            <a:r>
              <a:rPr sz="1200" spc="-40" dirty="0">
                <a:latin typeface="Lucida Sans Unicode"/>
                <a:cs typeface="Lucida Sans Unicode"/>
              </a:rPr>
              <a:t> </a:t>
            </a:r>
            <a:r>
              <a:rPr sz="1200" spc="-95" dirty="0">
                <a:latin typeface="Lucida Sans Unicode"/>
                <a:cs typeface="Lucida Sans Unicode"/>
              </a:rPr>
              <a:t>for</a:t>
            </a:r>
            <a:r>
              <a:rPr sz="1200" spc="-30" dirty="0">
                <a:latin typeface="Lucida Sans Unicode"/>
                <a:cs typeface="Lucida Sans Unicode"/>
              </a:rPr>
              <a:t> </a:t>
            </a:r>
            <a:r>
              <a:rPr sz="1200" spc="-85" dirty="0">
                <a:latin typeface="Lucida Sans Unicode"/>
                <a:cs typeface="Lucida Sans Unicode"/>
              </a:rPr>
              <a:t>two</a:t>
            </a:r>
            <a:endParaRPr sz="1200">
              <a:latin typeface="Lucida Sans Unicode"/>
              <a:cs typeface="Lucida Sans Unicode"/>
            </a:endParaRPr>
          </a:p>
          <a:p>
            <a:pPr marL="12700">
              <a:lnSpc>
                <a:spcPct val="100000"/>
              </a:lnSpc>
              <a:spcBef>
                <a:spcPts val="70"/>
              </a:spcBef>
            </a:pPr>
            <a:r>
              <a:rPr sz="1200" spc="-90" dirty="0">
                <a:latin typeface="Lucida Sans Unicode"/>
                <a:cs typeface="Lucida Sans Unicode"/>
              </a:rPr>
              <a:t>i</a:t>
            </a:r>
            <a:r>
              <a:rPr sz="1200" spc="-40" dirty="0">
                <a:latin typeface="Lucida Sans Unicode"/>
                <a:cs typeface="Lucida Sans Unicode"/>
              </a:rPr>
              <a:t>s</a:t>
            </a:r>
            <a:r>
              <a:rPr sz="1200" spc="-50" dirty="0">
                <a:latin typeface="Lucida Sans Unicode"/>
                <a:cs typeface="Lucida Sans Unicode"/>
              </a:rPr>
              <a:t>o</a:t>
            </a:r>
            <a:r>
              <a:rPr sz="1200" spc="-90" dirty="0">
                <a:latin typeface="Lucida Sans Unicode"/>
                <a:cs typeface="Lucida Sans Unicode"/>
              </a:rPr>
              <a:t>l</a:t>
            </a:r>
            <a:r>
              <a:rPr sz="1200" spc="-5" dirty="0">
                <a:latin typeface="Lucida Sans Unicode"/>
                <a:cs typeface="Lucida Sans Unicode"/>
              </a:rPr>
              <a:t>a</a:t>
            </a:r>
            <a:r>
              <a:rPr sz="1200" spc="-120" dirty="0">
                <a:latin typeface="Lucida Sans Unicode"/>
                <a:cs typeface="Lucida Sans Unicode"/>
              </a:rPr>
              <a:t>t</a:t>
            </a:r>
            <a:r>
              <a:rPr sz="1200" spc="-10" dirty="0">
                <a:latin typeface="Lucida Sans Unicode"/>
                <a:cs typeface="Lucida Sans Unicode"/>
              </a:rPr>
              <a:t>e</a:t>
            </a:r>
            <a:r>
              <a:rPr sz="1200" spc="-90" dirty="0">
                <a:latin typeface="Lucida Sans Unicode"/>
                <a:cs typeface="Lucida Sans Unicode"/>
              </a:rPr>
              <a:t>d</a:t>
            </a:r>
            <a:r>
              <a:rPr sz="1200" spc="-50" dirty="0">
                <a:latin typeface="Lucida Sans Unicode"/>
                <a:cs typeface="Lucida Sans Unicode"/>
              </a:rPr>
              <a:t> </a:t>
            </a:r>
            <a:r>
              <a:rPr sz="1200" spc="-5" dirty="0">
                <a:latin typeface="Lucida Sans Unicode"/>
                <a:cs typeface="Lucida Sans Unicode"/>
              </a:rPr>
              <a:t>a</a:t>
            </a:r>
            <a:r>
              <a:rPr sz="1200" spc="-120" dirty="0">
                <a:latin typeface="Lucida Sans Unicode"/>
                <a:cs typeface="Lucida Sans Unicode"/>
              </a:rPr>
              <a:t>t</a:t>
            </a:r>
            <a:r>
              <a:rPr sz="1200" spc="-75" dirty="0">
                <a:latin typeface="Lucida Sans Unicode"/>
                <a:cs typeface="Lucida Sans Unicode"/>
              </a:rPr>
              <a:t>o</a:t>
            </a:r>
            <a:r>
              <a:rPr sz="1200" spc="-125" dirty="0">
                <a:latin typeface="Lucida Sans Unicode"/>
                <a:cs typeface="Lucida Sans Unicode"/>
              </a:rPr>
              <a:t>m</a:t>
            </a:r>
            <a:r>
              <a:rPr sz="1200" spc="-30" dirty="0">
                <a:latin typeface="Lucida Sans Unicode"/>
                <a:cs typeface="Lucida Sans Unicode"/>
              </a:rPr>
              <a:t>s.</a:t>
            </a:r>
            <a:endParaRPr sz="1200">
              <a:latin typeface="Lucida Sans Unicode"/>
              <a:cs typeface="Lucida Sans Unicod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sz="4000" dirty="0"/>
          </a:p>
        </p:txBody>
      </p:sp>
      <p:sp>
        <p:nvSpPr>
          <p:cNvPr id="2" name="object 4">
            <a:extLst>
              <a:ext uri="{FF2B5EF4-FFF2-40B4-BE49-F238E27FC236}">
                <a16:creationId xmlns:a16="http://schemas.microsoft.com/office/drawing/2014/main" id="{E46720B4-0C83-A406-C14D-9300F9603B63}"/>
              </a:ext>
            </a:extLst>
          </p:cNvPr>
          <p:cNvSpPr txBox="1"/>
          <p:nvPr/>
        </p:nvSpPr>
        <p:spPr>
          <a:xfrm>
            <a:off x="1469516" y="3233420"/>
            <a:ext cx="6170295" cy="760095"/>
          </a:xfrm>
          <a:prstGeom prst="rect">
            <a:avLst/>
          </a:prstGeom>
        </p:spPr>
        <p:txBody>
          <a:bodyPr vert="horz" wrap="square" lIns="0" tIns="9525" rIns="0" bIns="0" rtlCol="0">
            <a:spAutoFit/>
          </a:bodyPr>
          <a:lstStyle/>
          <a:p>
            <a:pPr marL="518795" marR="5080" indent="-506730">
              <a:lnSpc>
                <a:spcPct val="100800"/>
              </a:lnSpc>
              <a:spcBef>
                <a:spcPts val="75"/>
              </a:spcBef>
              <a:tabLst>
                <a:tab pos="1405255" algn="l"/>
                <a:tab pos="1852930" algn="l"/>
                <a:tab pos="2176780" algn="l"/>
                <a:tab pos="2489835" algn="l"/>
                <a:tab pos="3994150" algn="l"/>
              </a:tabLst>
            </a:pPr>
            <a:r>
              <a:rPr sz="2400" b="1" spc="280" dirty="0">
                <a:latin typeface="Arial"/>
                <a:cs typeface="Arial"/>
              </a:rPr>
              <a:t>CHA</a:t>
            </a:r>
            <a:r>
              <a:rPr sz="2400" b="1" spc="275" dirty="0">
                <a:latin typeface="Arial"/>
                <a:cs typeface="Arial"/>
              </a:rPr>
              <a:t>P</a:t>
            </a:r>
            <a:r>
              <a:rPr sz="2400" b="1" spc="270" dirty="0">
                <a:latin typeface="Arial"/>
                <a:cs typeface="Arial"/>
              </a:rPr>
              <a:t>T</a:t>
            </a:r>
            <a:r>
              <a:rPr sz="2400" b="1" spc="275" dirty="0">
                <a:latin typeface="Arial"/>
                <a:cs typeface="Arial"/>
              </a:rPr>
              <a:t>E</a:t>
            </a:r>
            <a:r>
              <a:rPr sz="2400" b="1" dirty="0">
                <a:latin typeface="Arial"/>
                <a:cs typeface="Arial"/>
              </a:rPr>
              <a:t>R	2	–	</a:t>
            </a:r>
            <a:r>
              <a:rPr sz="2400" b="1" spc="100" dirty="0">
                <a:latin typeface="Arial"/>
                <a:cs typeface="Arial"/>
              </a:rPr>
              <a:t>A</a:t>
            </a:r>
            <a:r>
              <a:rPr sz="2400" b="1" spc="229" dirty="0">
                <a:latin typeface="Arial"/>
                <a:cs typeface="Arial"/>
              </a:rPr>
              <a:t>T</a:t>
            </a:r>
            <a:r>
              <a:rPr sz="2400" b="1" spc="270" dirty="0">
                <a:latin typeface="Arial"/>
                <a:cs typeface="Arial"/>
              </a:rPr>
              <a:t>O</a:t>
            </a:r>
            <a:r>
              <a:rPr sz="2400" b="1" spc="275" dirty="0">
                <a:latin typeface="Arial"/>
                <a:cs typeface="Arial"/>
              </a:rPr>
              <a:t>M</a:t>
            </a:r>
            <a:r>
              <a:rPr sz="2400" b="1" spc="270" dirty="0">
                <a:latin typeface="Arial"/>
                <a:cs typeface="Arial"/>
              </a:rPr>
              <a:t>I</a:t>
            </a:r>
            <a:r>
              <a:rPr sz="2400" b="1" dirty="0">
                <a:latin typeface="Arial"/>
                <a:cs typeface="Arial"/>
              </a:rPr>
              <a:t>C	</a:t>
            </a:r>
            <a:r>
              <a:rPr sz="2400" b="1" spc="275" dirty="0">
                <a:latin typeface="Arial"/>
                <a:cs typeface="Arial"/>
              </a:rPr>
              <a:t>S</a:t>
            </a:r>
            <a:r>
              <a:rPr sz="2400" b="1" spc="270" dirty="0">
                <a:latin typeface="Arial"/>
                <a:cs typeface="Arial"/>
              </a:rPr>
              <a:t>T</a:t>
            </a:r>
            <a:r>
              <a:rPr sz="2400" b="1" spc="280" dirty="0">
                <a:latin typeface="Arial"/>
                <a:cs typeface="Arial"/>
              </a:rPr>
              <a:t>RUC</a:t>
            </a:r>
            <a:r>
              <a:rPr sz="2400" b="1" spc="270" dirty="0">
                <a:latin typeface="Arial"/>
                <a:cs typeface="Arial"/>
              </a:rPr>
              <a:t>T</a:t>
            </a:r>
            <a:r>
              <a:rPr sz="2400" b="1" spc="280" dirty="0">
                <a:latin typeface="Arial"/>
                <a:cs typeface="Arial"/>
              </a:rPr>
              <a:t>UR</a:t>
            </a:r>
            <a:r>
              <a:rPr sz="2400" b="1" dirty="0">
                <a:latin typeface="Arial"/>
                <a:cs typeface="Arial"/>
              </a:rPr>
              <a:t>E  </a:t>
            </a:r>
            <a:r>
              <a:rPr sz="2400" b="1" spc="185" dirty="0">
                <a:latin typeface="Arial"/>
                <a:cs typeface="Arial"/>
              </a:rPr>
              <a:t>AND	</a:t>
            </a:r>
            <a:r>
              <a:rPr sz="2400" b="1" spc="225" dirty="0">
                <a:latin typeface="Arial"/>
                <a:cs typeface="Arial"/>
              </a:rPr>
              <a:t>INTERATOMIC	</a:t>
            </a:r>
            <a:r>
              <a:rPr sz="2400" b="1" spc="235" dirty="0">
                <a:latin typeface="Arial"/>
                <a:cs typeface="Arial"/>
              </a:rPr>
              <a:t>BONDING</a:t>
            </a:r>
            <a:r>
              <a:rPr sz="2400" b="1" spc="-390" dirty="0">
                <a:latin typeface="Arial"/>
                <a:cs typeface="Arial"/>
              </a:rPr>
              <a:t> </a:t>
            </a:r>
            <a:endParaRPr sz="2400" dirty="0">
              <a:latin typeface="Arial"/>
              <a:cs typeface="Arial"/>
            </a:endParaRPr>
          </a:p>
        </p:txBody>
      </p:sp>
    </p:spTree>
    <p:extLst>
      <p:ext uri="{BB962C8B-B14F-4D97-AF65-F5344CB8AC3E}">
        <p14:creationId xmlns:p14="http://schemas.microsoft.com/office/powerpoint/2010/main" val="2393833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6731" y="2992628"/>
            <a:ext cx="8182609" cy="3446779"/>
          </a:xfrm>
          <a:prstGeom prst="rect">
            <a:avLst/>
          </a:prstGeom>
        </p:spPr>
        <p:txBody>
          <a:bodyPr vert="horz" wrap="square" lIns="0" tIns="12700" rIns="0" bIns="0" rtlCol="0">
            <a:spAutoFit/>
          </a:bodyPr>
          <a:lstStyle/>
          <a:p>
            <a:pPr marL="617220" indent="-226695">
              <a:lnSpc>
                <a:spcPts val="1415"/>
              </a:lnSpc>
              <a:spcBef>
                <a:spcPts val="100"/>
              </a:spcBef>
              <a:buAutoNum type="alphaLcParenBoth"/>
              <a:tabLst>
                <a:tab pos="617855" algn="l"/>
              </a:tabLst>
            </a:pPr>
            <a:r>
              <a:rPr sz="1200" spc="-40" dirty="0">
                <a:latin typeface="Lucida Sans Unicode"/>
                <a:cs typeface="Lucida Sans Unicode"/>
              </a:rPr>
              <a:t>The </a:t>
            </a:r>
            <a:r>
              <a:rPr sz="1200" spc="-50" dirty="0">
                <a:latin typeface="Lucida Sans Unicode"/>
                <a:cs typeface="Lucida Sans Unicode"/>
              </a:rPr>
              <a:t>dependence</a:t>
            </a:r>
            <a:r>
              <a:rPr sz="1200" spc="-40" dirty="0">
                <a:latin typeface="Lucida Sans Unicode"/>
                <a:cs typeface="Lucida Sans Unicode"/>
              </a:rPr>
              <a:t> </a:t>
            </a:r>
            <a:r>
              <a:rPr sz="1200" spc="-95" dirty="0">
                <a:latin typeface="Lucida Sans Unicode"/>
                <a:cs typeface="Lucida Sans Unicode"/>
              </a:rPr>
              <a:t>of</a:t>
            </a:r>
            <a:r>
              <a:rPr sz="1200" spc="-25" dirty="0">
                <a:latin typeface="Lucida Sans Unicode"/>
                <a:cs typeface="Lucida Sans Unicode"/>
              </a:rPr>
              <a:t> </a:t>
            </a:r>
            <a:r>
              <a:rPr sz="1200" spc="-55" dirty="0">
                <a:latin typeface="Lucida Sans Unicode"/>
                <a:cs typeface="Lucida Sans Unicode"/>
              </a:rPr>
              <a:t>repulsive,</a:t>
            </a:r>
            <a:r>
              <a:rPr sz="1200" spc="-30" dirty="0">
                <a:latin typeface="Lucida Sans Unicode"/>
                <a:cs typeface="Lucida Sans Unicode"/>
              </a:rPr>
              <a:t> </a:t>
            </a:r>
            <a:r>
              <a:rPr sz="1200" spc="-60" dirty="0">
                <a:latin typeface="Lucida Sans Unicode"/>
                <a:cs typeface="Lucida Sans Unicode"/>
              </a:rPr>
              <a:t>attractive,</a:t>
            </a:r>
            <a:r>
              <a:rPr sz="1200" spc="-25" dirty="0">
                <a:latin typeface="Lucida Sans Unicode"/>
                <a:cs typeface="Lucida Sans Unicode"/>
              </a:rPr>
              <a:t> </a:t>
            </a:r>
            <a:r>
              <a:rPr sz="1200" spc="-60" dirty="0">
                <a:latin typeface="Lucida Sans Unicode"/>
                <a:cs typeface="Lucida Sans Unicode"/>
              </a:rPr>
              <a:t>and</a:t>
            </a:r>
            <a:r>
              <a:rPr sz="1200" spc="-40" dirty="0">
                <a:latin typeface="Lucida Sans Unicode"/>
                <a:cs typeface="Lucida Sans Unicode"/>
              </a:rPr>
              <a:t> </a:t>
            </a:r>
            <a:r>
              <a:rPr sz="1200" spc="-70" dirty="0">
                <a:latin typeface="Lucida Sans Unicode"/>
                <a:cs typeface="Lucida Sans Unicode"/>
              </a:rPr>
              <a:t>net</a:t>
            </a:r>
            <a:r>
              <a:rPr sz="1200" spc="-25" dirty="0">
                <a:latin typeface="Lucida Sans Unicode"/>
                <a:cs typeface="Lucida Sans Unicode"/>
              </a:rPr>
              <a:t> </a:t>
            </a:r>
            <a:r>
              <a:rPr sz="1200" spc="-55" dirty="0">
                <a:latin typeface="Lucida Sans Unicode"/>
                <a:cs typeface="Lucida Sans Unicode"/>
              </a:rPr>
              <a:t>forces</a:t>
            </a:r>
            <a:r>
              <a:rPr sz="1200" spc="-35" dirty="0">
                <a:latin typeface="Lucida Sans Unicode"/>
                <a:cs typeface="Lucida Sans Unicode"/>
              </a:rPr>
              <a:t> </a:t>
            </a:r>
            <a:r>
              <a:rPr sz="1200" spc="-80" dirty="0">
                <a:latin typeface="Lucida Sans Unicode"/>
                <a:cs typeface="Lucida Sans Unicode"/>
              </a:rPr>
              <a:t>on</a:t>
            </a:r>
            <a:r>
              <a:rPr sz="1200" spc="-35" dirty="0">
                <a:latin typeface="Lucida Sans Unicode"/>
                <a:cs typeface="Lucida Sans Unicode"/>
              </a:rPr>
              <a:t> </a:t>
            </a:r>
            <a:r>
              <a:rPr sz="1200" spc="-75" dirty="0">
                <a:latin typeface="Lucida Sans Unicode"/>
                <a:cs typeface="Lucida Sans Unicode"/>
              </a:rPr>
              <a:t>interatomic</a:t>
            </a:r>
            <a:r>
              <a:rPr sz="1200" spc="-35" dirty="0">
                <a:latin typeface="Lucida Sans Unicode"/>
                <a:cs typeface="Lucida Sans Unicode"/>
              </a:rPr>
              <a:t> </a:t>
            </a:r>
            <a:r>
              <a:rPr sz="1200" spc="-60" dirty="0">
                <a:latin typeface="Lucida Sans Unicode"/>
                <a:cs typeface="Lucida Sans Unicode"/>
              </a:rPr>
              <a:t>separation</a:t>
            </a:r>
            <a:r>
              <a:rPr sz="1200" spc="-35" dirty="0">
                <a:latin typeface="Lucida Sans Unicode"/>
                <a:cs typeface="Lucida Sans Unicode"/>
              </a:rPr>
              <a:t> </a:t>
            </a:r>
            <a:r>
              <a:rPr sz="1200" spc="-95" dirty="0">
                <a:latin typeface="Lucida Sans Unicode"/>
                <a:cs typeface="Lucida Sans Unicode"/>
              </a:rPr>
              <a:t>for</a:t>
            </a:r>
            <a:r>
              <a:rPr sz="1200" spc="-35" dirty="0">
                <a:latin typeface="Lucida Sans Unicode"/>
                <a:cs typeface="Lucida Sans Unicode"/>
              </a:rPr>
              <a:t> </a:t>
            </a:r>
            <a:r>
              <a:rPr sz="1200" spc="-85" dirty="0">
                <a:latin typeface="Lucida Sans Unicode"/>
                <a:cs typeface="Lucida Sans Unicode"/>
              </a:rPr>
              <a:t>two</a:t>
            </a:r>
            <a:r>
              <a:rPr sz="1200" spc="-40" dirty="0">
                <a:latin typeface="Lucida Sans Unicode"/>
                <a:cs typeface="Lucida Sans Unicode"/>
              </a:rPr>
              <a:t> </a:t>
            </a:r>
            <a:r>
              <a:rPr sz="1200" spc="-60" dirty="0">
                <a:latin typeface="Lucida Sans Unicode"/>
                <a:cs typeface="Lucida Sans Unicode"/>
              </a:rPr>
              <a:t>isolated</a:t>
            </a:r>
            <a:r>
              <a:rPr sz="1200" spc="-35" dirty="0">
                <a:latin typeface="Lucida Sans Unicode"/>
                <a:cs typeface="Lucida Sans Unicode"/>
              </a:rPr>
              <a:t> </a:t>
            </a:r>
            <a:r>
              <a:rPr sz="1200" spc="-65" dirty="0">
                <a:latin typeface="Lucida Sans Unicode"/>
                <a:cs typeface="Lucida Sans Unicode"/>
              </a:rPr>
              <a:t>atoms.</a:t>
            </a:r>
            <a:endParaRPr sz="1200">
              <a:latin typeface="Lucida Sans Unicode"/>
              <a:cs typeface="Lucida Sans Unicode"/>
            </a:endParaRPr>
          </a:p>
          <a:p>
            <a:pPr marL="617220" indent="-226695">
              <a:lnSpc>
                <a:spcPts val="1415"/>
              </a:lnSpc>
              <a:buAutoNum type="alphaLcParenBoth"/>
              <a:tabLst>
                <a:tab pos="617855" algn="l"/>
              </a:tabLst>
            </a:pPr>
            <a:r>
              <a:rPr sz="1200" spc="-40" dirty="0">
                <a:latin typeface="Lucida Sans Unicode"/>
                <a:cs typeface="Lucida Sans Unicode"/>
              </a:rPr>
              <a:t>The </a:t>
            </a:r>
            <a:r>
              <a:rPr sz="1200" spc="-50" dirty="0">
                <a:latin typeface="Lucida Sans Unicode"/>
                <a:cs typeface="Lucida Sans Unicode"/>
              </a:rPr>
              <a:t>dependence</a:t>
            </a:r>
            <a:r>
              <a:rPr sz="1200" spc="-40" dirty="0">
                <a:latin typeface="Lucida Sans Unicode"/>
                <a:cs typeface="Lucida Sans Unicode"/>
              </a:rPr>
              <a:t> </a:t>
            </a:r>
            <a:r>
              <a:rPr sz="1200" spc="-95" dirty="0">
                <a:latin typeface="Lucida Sans Unicode"/>
                <a:cs typeface="Lucida Sans Unicode"/>
              </a:rPr>
              <a:t>of</a:t>
            </a:r>
            <a:r>
              <a:rPr sz="1200" spc="-25" dirty="0">
                <a:latin typeface="Lucida Sans Unicode"/>
                <a:cs typeface="Lucida Sans Unicode"/>
              </a:rPr>
              <a:t> </a:t>
            </a:r>
            <a:r>
              <a:rPr sz="1200" spc="-55" dirty="0">
                <a:latin typeface="Lucida Sans Unicode"/>
                <a:cs typeface="Lucida Sans Unicode"/>
              </a:rPr>
              <a:t>repulsive,</a:t>
            </a:r>
            <a:r>
              <a:rPr sz="1200" spc="-30" dirty="0">
                <a:latin typeface="Lucida Sans Unicode"/>
                <a:cs typeface="Lucida Sans Unicode"/>
              </a:rPr>
              <a:t> </a:t>
            </a:r>
            <a:r>
              <a:rPr sz="1200" spc="-60" dirty="0">
                <a:latin typeface="Lucida Sans Unicode"/>
                <a:cs typeface="Lucida Sans Unicode"/>
              </a:rPr>
              <a:t>attractive,</a:t>
            </a:r>
            <a:r>
              <a:rPr sz="1200" spc="-25" dirty="0">
                <a:latin typeface="Lucida Sans Unicode"/>
                <a:cs typeface="Lucida Sans Unicode"/>
              </a:rPr>
              <a:t> </a:t>
            </a:r>
            <a:r>
              <a:rPr sz="1200" spc="-60" dirty="0">
                <a:latin typeface="Lucida Sans Unicode"/>
                <a:cs typeface="Lucida Sans Unicode"/>
              </a:rPr>
              <a:t>and</a:t>
            </a:r>
            <a:r>
              <a:rPr sz="1200" spc="-40" dirty="0">
                <a:latin typeface="Lucida Sans Unicode"/>
                <a:cs typeface="Lucida Sans Unicode"/>
              </a:rPr>
              <a:t> </a:t>
            </a:r>
            <a:r>
              <a:rPr sz="1200" spc="-70" dirty="0">
                <a:latin typeface="Lucida Sans Unicode"/>
                <a:cs typeface="Lucida Sans Unicode"/>
              </a:rPr>
              <a:t>net</a:t>
            </a:r>
            <a:r>
              <a:rPr sz="1200" spc="-25" dirty="0">
                <a:latin typeface="Lucida Sans Unicode"/>
                <a:cs typeface="Lucida Sans Unicode"/>
              </a:rPr>
              <a:t> </a:t>
            </a:r>
            <a:r>
              <a:rPr sz="1200" spc="-75" dirty="0">
                <a:latin typeface="Lucida Sans Unicode"/>
                <a:cs typeface="Lucida Sans Unicode"/>
              </a:rPr>
              <a:t>potential</a:t>
            </a:r>
            <a:r>
              <a:rPr sz="1200" spc="-40" dirty="0">
                <a:latin typeface="Lucida Sans Unicode"/>
                <a:cs typeface="Lucida Sans Unicode"/>
              </a:rPr>
              <a:t> </a:t>
            </a:r>
            <a:r>
              <a:rPr sz="1200" spc="-50" dirty="0">
                <a:latin typeface="Lucida Sans Unicode"/>
                <a:cs typeface="Lucida Sans Unicode"/>
              </a:rPr>
              <a:t>energies</a:t>
            </a:r>
            <a:r>
              <a:rPr sz="1200" spc="-30" dirty="0">
                <a:latin typeface="Lucida Sans Unicode"/>
                <a:cs typeface="Lucida Sans Unicode"/>
              </a:rPr>
              <a:t> </a:t>
            </a:r>
            <a:r>
              <a:rPr sz="1200" spc="-80" dirty="0">
                <a:latin typeface="Lucida Sans Unicode"/>
                <a:cs typeface="Lucida Sans Unicode"/>
              </a:rPr>
              <a:t>on</a:t>
            </a:r>
            <a:r>
              <a:rPr sz="1200" spc="-40" dirty="0">
                <a:latin typeface="Lucida Sans Unicode"/>
                <a:cs typeface="Lucida Sans Unicode"/>
              </a:rPr>
              <a:t> </a:t>
            </a:r>
            <a:r>
              <a:rPr sz="1200" spc="-75" dirty="0">
                <a:latin typeface="Lucida Sans Unicode"/>
                <a:cs typeface="Lucida Sans Unicode"/>
              </a:rPr>
              <a:t>interatomic</a:t>
            </a:r>
            <a:r>
              <a:rPr sz="1200" spc="-30" dirty="0">
                <a:latin typeface="Lucida Sans Unicode"/>
                <a:cs typeface="Lucida Sans Unicode"/>
              </a:rPr>
              <a:t> </a:t>
            </a:r>
            <a:r>
              <a:rPr sz="1200" spc="-60" dirty="0">
                <a:latin typeface="Lucida Sans Unicode"/>
                <a:cs typeface="Lucida Sans Unicode"/>
              </a:rPr>
              <a:t>separation</a:t>
            </a:r>
            <a:r>
              <a:rPr sz="1200" spc="-40" dirty="0">
                <a:latin typeface="Lucida Sans Unicode"/>
                <a:cs typeface="Lucida Sans Unicode"/>
              </a:rPr>
              <a:t> </a:t>
            </a:r>
            <a:r>
              <a:rPr sz="1200" spc="-95" dirty="0">
                <a:latin typeface="Lucida Sans Unicode"/>
                <a:cs typeface="Lucida Sans Unicode"/>
              </a:rPr>
              <a:t>for</a:t>
            </a:r>
            <a:r>
              <a:rPr sz="1200" spc="-30" dirty="0">
                <a:latin typeface="Lucida Sans Unicode"/>
                <a:cs typeface="Lucida Sans Unicode"/>
              </a:rPr>
              <a:t> </a:t>
            </a:r>
            <a:r>
              <a:rPr sz="1200" spc="-85" dirty="0">
                <a:latin typeface="Lucida Sans Unicode"/>
                <a:cs typeface="Lucida Sans Unicode"/>
              </a:rPr>
              <a:t>two</a:t>
            </a:r>
            <a:endParaRPr sz="1200">
              <a:latin typeface="Lucida Sans Unicode"/>
              <a:cs typeface="Lucida Sans Unicode"/>
            </a:endParaRPr>
          </a:p>
          <a:p>
            <a:pPr marL="391160">
              <a:lnSpc>
                <a:spcPct val="100000"/>
              </a:lnSpc>
              <a:spcBef>
                <a:spcPts val="70"/>
              </a:spcBef>
            </a:pPr>
            <a:r>
              <a:rPr sz="1200" spc="-90" dirty="0">
                <a:latin typeface="Lucida Sans Unicode"/>
                <a:cs typeface="Lucida Sans Unicode"/>
              </a:rPr>
              <a:t>i</a:t>
            </a:r>
            <a:r>
              <a:rPr sz="1200" spc="-40" dirty="0">
                <a:latin typeface="Lucida Sans Unicode"/>
                <a:cs typeface="Lucida Sans Unicode"/>
              </a:rPr>
              <a:t>s</a:t>
            </a:r>
            <a:r>
              <a:rPr sz="1200" spc="-50" dirty="0">
                <a:latin typeface="Lucida Sans Unicode"/>
                <a:cs typeface="Lucida Sans Unicode"/>
              </a:rPr>
              <a:t>o</a:t>
            </a:r>
            <a:r>
              <a:rPr sz="1200" spc="-90" dirty="0">
                <a:latin typeface="Lucida Sans Unicode"/>
                <a:cs typeface="Lucida Sans Unicode"/>
              </a:rPr>
              <a:t>l</a:t>
            </a:r>
            <a:r>
              <a:rPr sz="1200" spc="-5" dirty="0">
                <a:latin typeface="Lucida Sans Unicode"/>
                <a:cs typeface="Lucida Sans Unicode"/>
              </a:rPr>
              <a:t>a</a:t>
            </a:r>
            <a:r>
              <a:rPr sz="1200" spc="-120" dirty="0">
                <a:latin typeface="Lucida Sans Unicode"/>
                <a:cs typeface="Lucida Sans Unicode"/>
              </a:rPr>
              <a:t>t</a:t>
            </a:r>
            <a:r>
              <a:rPr sz="1200" spc="-10" dirty="0">
                <a:latin typeface="Lucida Sans Unicode"/>
                <a:cs typeface="Lucida Sans Unicode"/>
              </a:rPr>
              <a:t>e</a:t>
            </a:r>
            <a:r>
              <a:rPr sz="1200" spc="-90" dirty="0">
                <a:latin typeface="Lucida Sans Unicode"/>
                <a:cs typeface="Lucida Sans Unicode"/>
              </a:rPr>
              <a:t>d</a:t>
            </a:r>
            <a:r>
              <a:rPr sz="1200" spc="-50" dirty="0">
                <a:latin typeface="Lucida Sans Unicode"/>
                <a:cs typeface="Lucida Sans Unicode"/>
              </a:rPr>
              <a:t> </a:t>
            </a:r>
            <a:r>
              <a:rPr sz="1200" spc="-5" dirty="0">
                <a:latin typeface="Lucida Sans Unicode"/>
                <a:cs typeface="Lucida Sans Unicode"/>
              </a:rPr>
              <a:t>a</a:t>
            </a:r>
            <a:r>
              <a:rPr sz="1200" spc="-120" dirty="0">
                <a:latin typeface="Lucida Sans Unicode"/>
                <a:cs typeface="Lucida Sans Unicode"/>
              </a:rPr>
              <a:t>t</a:t>
            </a:r>
            <a:r>
              <a:rPr sz="1200" spc="-75" dirty="0">
                <a:latin typeface="Lucida Sans Unicode"/>
                <a:cs typeface="Lucida Sans Unicode"/>
              </a:rPr>
              <a:t>o</a:t>
            </a:r>
            <a:r>
              <a:rPr sz="1200" spc="-125" dirty="0">
                <a:latin typeface="Lucida Sans Unicode"/>
                <a:cs typeface="Lucida Sans Unicode"/>
              </a:rPr>
              <a:t>m</a:t>
            </a:r>
            <a:r>
              <a:rPr sz="1200" spc="-30" dirty="0">
                <a:latin typeface="Lucida Sans Unicode"/>
                <a:cs typeface="Lucida Sans Unicode"/>
              </a:rPr>
              <a:t>s.</a:t>
            </a:r>
            <a:endParaRPr sz="1200">
              <a:latin typeface="Lucida Sans Unicode"/>
              <a:cs typeface="Lucida Sans Unicode"/>
            </a:endParaRPr>
          </a:p>
          <a:p>
            <a:pPr>
              <a:lnSpc>
                <a:spcPct val="100000"/>
              </a:lnSpc>
              <a:spcBef>
                <a:spcPts val="10"/>
              </a:spcBef>
            </a:pPr>
            <a:endParaRPr sz="950">
              <a:latin typeface="Lucida Sans Unicode"/>
              <a:cs typeface="Lucida Sans Unicode"/>
            </a:endParaRPr>
          </a:p>
          <a:p>
            <a:pPr marL="387350" indent="-285750">
              <a:lnSpc>
                <a:spcPct val="100000"/>
              </a:lnSpc>
              <a:spcBef>
                <a:spcPts val="5"/>
              </a:spcBef>
              <a:buClr>
                <a:srgbClr val="C00000"/>
              </a:buClr>
              <a:buFont typeface="Wingdings"/>
              <a:buChar char=""/>
              <a:tabLst>
                <a:tab pos="386715" algn="l"/>
                <a:tab pos="387350" algn="l"/>
              </a:tabLst>
            </a:pPr>
            <a:r>
              <a:rPr sz="1600" spc="-5" dirty="0">
                <a:latin typeface="Microsoft Sans Serif"/>
                <a:cs typeface="Microsoft Sans Serif"/>
              </a:rPr>
              <a:t>The</a:t>
            </a:r>
            <a:r>
              <a:rPr sz="1600" spc="15" dirty="0">
                <a:latin typeface="Microsoft Sans Serif"/>
                <a:cs typeface="Microsoft Sans Serif"/>
              </a:rPr>
              <a:t> </a:t>
            </a:r>
            <a:r>
              <a:rPr sz="1600" spc="-5" dirty="0">
                <a:latin typeface="Microsoft Sans Serif"/>
                <a:cs typeface="Microsoft Sans Serif"/>
              </a:rPr>
              <a:t>magnitude</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15" dirty="0">
                <a:latin typeface="Microsoft Sans Serif"/>
                <a:cs typeface="Microsoft Sans Serif"/>
              </a:rPr>
              <a:t> </a:t>
            </a:r>
            <a:r>
              <a:rPr sz="1600" spc="-5" dirty="0">
                <a:latin typeface="Microsoft Sans Serif"/>
                <a:cs typeface="Microsoft Sans Serif"/>
              </a:rPr>
              <a:t>attractive</a:t>
            </a:r>
            <a:r>
              <a:rPr sz="1600" spc="20" dirty="0">
                <a:latin typeface="Microsoft Sans Serif"/>
                <a:cs typeface="Microsoft Sans Serif"/>
              </a:rPr>
              <a:t> </a:t>
            </a:r>
            <a:r>
              <a:rPr sz="1600" dirty="0">
                <a:latin typeface="Microsoft Sans Serif"/>
                <a:cs typeface="Microsoft Sans Serif"/>
              </a:rPr>
              <a:t>force</a:t>
            </a:r>
            <a:r>
              <a:rPr sz="1600" spc="20" dirty="0">
                <a:latin typeface="Microsoft Sans Serif"/>
                <a:cs typeface="Microsoft Sans Serif"/>
              </a:rPr>
              <a:t> </a:t>
            </a:r>
            <a:r>
              <a:rPr sz="1600" spc="-60" dirty="0">
                <a:latin typeface="Microsoft Sans Serif"/>
                <a:cs typeface="Microsoft Sans Serif"/>
              </a:rPr>
              <a:t>F</a:t>
            </a:r>
            <a:r>
              <a:rPr sz="1650" spc="-89" baseline="-15151" dirty="0">
                <a:latin typeface="Verdana"/>
                <a:cs typeface="Verdana"/>
              </a:rPr>
              <a:t>A</a:t>
            </a:r>
            <a:r>
              <a:rPr sz="1650" spc="-30" baseline="-15151" dirty="0">
                <a:latin typeface="Verdana"/>
                <a:cs typeface="Verdana"/>
              </a:rPr>
              <a:t> </a:t>
            </a:r>
            <a:r>
              <a:rPr sz="1600" spc="-5" dirty="0">
                <a:latin typeface="Microsoft Sans Serif"/>
                <a:cs typeface="Microsoft Sans Serif"/>
              </a:rPr>
              <a:t>varies</a:t>
            </a:r>
            <a:r>
              <a:rPr sz="1600" spc="20" dirty="0">
                <a:latin typeface="Microsoft Sans Serif"/>
                <a:cs typeface="Microsoft Sans Serif"/>
              </a:rPr>
              <a:t> </a:t>
            </a:r>
            <a:r>
              <a:rPr sz="1600" spc="-10" dirty="0">
                <a:latin typeface="Microsoft Sans Serif"/>
                <a:cs typeface="Microsoft Sans Serif"/>
              </a:rPr>
              <a:t>with</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distance.</a:t>
            </a:r>
            <a:endParaRPr sz="1600">
              <a:latin typeface="Microsoft Sans Serif"/>
              <a:cs typeface="Microsoft Sans Serif"/>
            </a:endParaRPr>
          </a:p>
          <a:p>
            <a:pPr marL="387350" marR="341630" indent="-285750">
              <a:lnSpc>
                <a:spcPts val="1900"/>
              </a:lnSpc>
              <a:spcBef>
                <a:spcPts val="80"/>
              </a:spcBef>
              <a:buClr>
                <a:srgbClr val="C00000"/>
              </a:buClr>
              <a:buFont typeface="Wingdings"/>
              <a:buChar char=""/>
              <a:tabLst>
                <a:tab pos="386715" algn="l"/>
                <a:tab pos="387350" algn="l"/>
              </a:tabLst>
            </a:pPr>
            <a:r>
              <a:rPr sz="1600" spc="-20" dirty="0">
                <a:latin typeface="Microsoft Sans Serif"/>
                <a:cs typeface="Microsoft Sans Serif"/>
              </a:rPr>
              <a:t>Ultimately,</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outer</a:t>
            </a:r>
            <a:r>
              <a:rPr sz="1600" spc="30" dirty="0">
                <a:latin typeface="Microsoft Sans Serif"/>
                <a:cs typeface="Microsoft Sans Serif"/>
              </a:rPr>
              <a:t> </a:t>
            </a:r>
            <a:r>
              <a:rPr sz="1600" spc="-5" dirty="0">
                <a:latin typeface="Microsoft Sans Serif"/>
                <a:cs typeface="Microsoft Sans Serif"/>
              </a:rPr>
              <a:t>electron</a:t>
            </a:r>
            <a:r>
              <a:rPr sz="1600" spc="25" dirty="0">
                <a:latin typeface="Microsoft Sans Serif"/>
                <a:cs typeface="Microsoft Sans Serif"/>
              </a:rPr>
              <a:t> </a:t>
            </a:r>
            <a:r>
              <a:rPr sz="1600" spc="-10" dirty="0">
                <a:latin typeface="Microsoft Sans Serif"/>
                <a:cs typeface="Microsoft Sans Serif"/>
              </a:rPr>
              <a:t>shells</a:t>
            </a:r>
            <a:r>
              <a:rPr sz="1600" spc="2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two</a:t>
            </a:r>
            <a:r>
              <a:rPr sz="1600" spc="25"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10" dirty="0">
                <a:latin typeface="Microsoft Sans Serif"/>
                <a:cs typeface="Microsoft Sans Serif"/>
              </a:rPr>
              <a:t>begin</a:t>
            </a:r>
            <a:r>
              <a:rPr sz="1600" spc="2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overlap,</a:t>
            </a:r>
            <a:r>
              <a:rPr sz="1600" spc="3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5" dirty="0">
                <a:latin typeface="Microsoft Sans Serif"/>
                <a:cs typeface="Microsoft Sans Serif"/>
              </a:rPr>
              <a:t>strong </a:t>
            </a:r>
            <a:r>
              <a:rPr sz="1600" spc="-409" dirty="0">
                <a:latin typeface="Microsoft Sans Serif"/>
                <a:cs typeface="Microsoft Sans Serif"/>
              </a:rPr>
              <a:t> </a:t>
            </a:r>
            <a:r>
              <a:rPr sz="1600" spc="-10" dirty="0">
                <a:latin typeface="Microsoft Sans Serif"/>
                <a:cs typeface="Microsoft Sans Serif"/>
              </a:rPr>
              <a:t>repulsive</a:t>
            </a:r>
            <a:r>
              <a:rPr sz="1600" spc="15" dirty="0">
                <a:latin typeface="Microsoft Sans Serif"/>
                <a:cs typeface="Microsoft Sans Serif"/>
              </a:rPr>
              <a:t> </a:t>
            </a:r>
            <a:r>
              <a:rPr sz="1600" dirty="0">
                <a:latin typeface="Microsoft Sans Serif"/>
                <a:cs typeface="Microsoft Sans Serif"/>
              </a:rPr>
              <a:t>force</a:t>
            </a:r>
            <a:r>
              <a:rPr sz="1600" spc="20" dirty="0">
                <a:latin typeface="Microsoft Sans Serif"/>
                <a:cs typeface="Microsoft Sans Serif"/>
              </a:rPr>
              <a:t> </a:t>
            </a:r>
            <a:r>
              <a:rPr sz="1600" spc="10" dirty="0">
                <a:latin typeface="Microsoft Sans Serif"/>
                <a:cs typeface="Microsoft Sans Serif"/>
              </a:rPr>
              <a:t>F</a:t>
            </a:r>
            <a:r>
              <a:rPr sz="1650" spc="15" baseline="-15151" dirty="0">
                <a:latin typeface="Verdana"/>
                <a:cs typeface="Verdana"/>
              </a:rPr>
              <a:t>R</a:t>
            </a:r>
            <a:r>
              <a:rPr sz="1650" spc="60" baseline="-15151" dirty="0">
                <a:latin typeface="Verdana"/>
                <a:cs typeface="Verdana"/>
              </a:rPr>
              <a:t> </a:t>
            </a:r>
            <a:r>
              <a:rPr sz="1600" spc="-5" dirty="0">
                <a:latin typeface="Microsoft Sans Serif"/>
                <a:cs typeface="Microsoft Sans Serif"/>
              </a:rPr>
              <a:t>comes</a:t>
            </a:r>
            <a:r>
              <a:rPr sz="1600" spc="25" dirty="0">
                <a:latin typeface="Microsoft Sans Serif"/>
                <a:cs typeface="Microsoft Sans Serif"/>
              </a:rPr>
              <a:t> </a:t>
            </a:r>
            <a:r>
              <a:rPr sz="1600" spc="-5" dirty="0">
                <a:latin typeface="Microsoft Sans Serif"/>
                <a:cs typeface="Microsoft Sans Serif"/>
              </a:rPr>
              <a:t>into</a:t>
            </a:r>
            <a:r>
              <a:rPr sz="1600" spc="20" dirty="0">
                <a:latin typeface="Microsoft Sans Serif"/>
                <a:cs typeface="Microsoft Sans Serif"/>
              </a:rPr>
              <a:t> </a:t>
            </a:r>
            <a:r>
              <a:rPr sz="1600" spc="-30" dirty="0">
                <a:latin typeface="Microsoft Sans Serif"/>
                <a:cs typeface="Microsoft Sans Serif"/>
              </a:rPr>
              <a:t>play.</a:t>
            </a:r>
            <a:endParaRPr sz="1600">
              <a:latin typeface="Microsoft Sans Serif"/>
              <a:cs typeface="Microsoft Sans Serif"/>
            </a:endParaRPr>
          </a:p>
          <a:p>
            <a:pPr marL="387350" indent="-285750">
              <a:lnSpc>
                <a:spcPts val="1830"/>
              </a:lnSpc>
              <a:buClr>
                <a:srgbClr val="C00000"/>
              </a:buClr>
              <a:buFont typeface="Wingdings"/>
              <a:buChar char=""/>
              <a:tabLst>
                <a:tab pos="386715" algn="l"/>
                <a:tab pos="387350" algn="l"/>
              </a:tabLst>
            </a:pPr>
            <a:r>
              <a:rPr sz="1600" spc="-5"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net</a:t>
            </a:r>
            <a:r>
              <a:rPr sz="1600" spc="35" dirty="0">
                <a:latin typeface="Microsoft Sans Serif"/>
                <a:cs typeface="Microsoft Sans Serif"/>
              </a:rPr>
              <a:t> </a:t>
            </a:r>
            <a:r>
              <a:rPr sz="1600" dirty="0">
                <a:latin typeface="Microsoft Sans Serif"/>
                <a:cs typeface="Microsoft Sans Serif"/>
              </a:rPr>
              <a:t>force</a:t>
            </a:r>
            <a:r>
              <a:rPr sz="1600" spc="20" dirty="0">
                <a:latin typeface="Microsoft Sans Serif"/>
                <a:cs typeface="Microsoft Sans Serif"/>
              </a:rPr>
              <a:t> </a:t>
            </a:r>
            <a:r>
              <a:rPr sz="1600" spc="-20" dirty="0">
                <a:latin typeface="Microsoft Sans Serif"/>
                <a:cs typeface="Microsoft Sans Serif"/>
              </a:rPr>
              <a:t>F</a:t>
            </a:r>
            <a:r>
              <a:rPr sz="1650" spc="-30" baseline="-15151" dirty="0">
                <a:latin typeface="Verdana"/>
                <a:cs typeface="Verdana"/>
              </a:rPr>
              <a:t>N</a:t>
            </a:r>
            <a:r>
              <a:rPr sz="1650" spc="67" baseline="-15151" dirty="0">
                <a:latin typeface="Verdana"/>
                <a:cs typeface="Verdana"/>
              </a:rPr>
              <a:t> </a:t>
            </a:r>
            <a:r>
              <a:rPr sz="1600" spc="-5" dirty="0">
                <a:latin typeface="Microsoft Sans Serif"/>
                <a:cs typeface="Microsoft Sans Serif"/>
              </a:rPr>
              <a:t>between</a:t>
            </a:r>
            <a:r>
              <a:rPr sz="1600" spc="2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two</a:t>
            </a:r>
            <a:r>
              <a:rPr sz="1600" spc="20"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10" dirty="0">
                <a:latin typeface="Microsoft Sans Serif"/>
                <a:cs typeface="Microsoft Sans Serif"/>
              </a:rPr>
              <a:t>is</a:t>
            </a:r>
            <a:r>
              <a:rPr sz="1600" spc="25" dirty="0">
                <a:latin typeface="Microsoft Sans Serif"/>
                <a:cs typeface="Microsoft Sans Serif"/>
              </a:rPr>
              <a:t> </a:t>
            </a:r>
            <a:r>
              <a:rPr sz="1600" spc="-10" dirty="0">
                <a:latin typeface="Microsoft Sans Serif"/>
                <a:cs typeface="Microsoft Sans Serif"/>
              </a:rPr>
              <a:t>just</a:t>
            </a:r>
            <a:r>
              <a:rPr sz="1600" spc="3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sum</a:t>
            </a:r>
            <a:r>
              <a:rPr sz="1600" spc="3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both</a:t>
            </a:r>
            <a:r>
              <a:rPr sz="1600" spc="25" dirty="0">
                <a:latin typeface="Microsoft Sans Serif"/>
                <a:cs typeface="Microsoft Sans Serif"/>
              </a:rPr>
              <a:t> </a:t>
            </a:r>
            <a:r>
              <a:rPr sz="1600" spc="-5" dirty="0">
                <a:latin typeface="Microsoft Sans Serif"/>
                <a:cs typeface="Microsoft Sans Serif"/>
              </a:rPr>
              <a:t>attractive</a:t>
            </a:r>
            <a:r>
              <a:rPr sz="1600" spc="25" dirty="0">
                <a:latin typeface="Microsoft Sans Serif"/>
                <a:cs typeface="Microsoft Sans Serif"/>
              </a:rPr>
              <a:t> </a:t>
            </a:r>
            <a:r>
              <a:rPr sz="1600" spc="-5" dirty="0">
                <a:latin typeface="Microsoft Sans Serif"/>
                <a:cs typeface="Microsoft Sans Serif"/>
              </a:rPr>
              <a:t>and</a:t>
            </a:r>
            <a:endParaRPr sz="1600">
              <a:latin typeface="Microsoft Sans Serif"/>
              <a:cs typeface="Microsoft Sans Serif"/>
            </a:endParaRPr>
          </a:p>
          <a:p>
            <a:pPr marL="387350">
              <a:lnSpc>
                <a:spcPts val="1910"/>
              </a:lnSpc>
              <a:spcBef>
                <a:spcPts val="70"/>
              </a:spcBef>
            </a:pPr>
            <a:r>
              <a:rPr sz="1600" spc="-10" dirty="0">
                <a:latin typeface="Microsoft Sans Serif"/>
                <a:cs typeface="Microsoft Sans Serif"/>
              </a:rPr>
              <a:t>repulsive</a:t>
            </a:r>
            <a:r>
              <a:rPr sz="1600" spc="15" dirty="0">
                <a:latin typeface="Microsoft Sans Serif"/>
                <a:cs typeface="Microsoft Sans Serif"/>
              </a:rPr>
              <a:t> </a:t>
            </a:r>
            <a:r>
              <a:rPr sz="1600" spc="-5" dirty="0">
                <a:latin typeface="Microsoft Sans Serif"/>
                <a:cs typeface="Microsoft Sans Serif"/>
              </a:rPr>
              <a:t>components;</a:t>
            </a:r>
            <a:r>
              <a:rPr sz="1600" spc="25" dirty="0">
                <a:latin typeface="Microsoft Sans Serif"/>
                <a:cs typeface="Microsoft Sans Serif"/>
              </a:rPr>
              <a:t> </a:t>
            </a:r>
            <a:r>
              <a:rPr sz="1600" spc="-20" dirty="0">
                <a:latin typeface="Microsoft Sans Serif"/>
                <a:cs typeface="Microsoft Sans Serif"/>
              </a:rPr>
              <a:t>F</a:t>
            </a:r>
            <a:r>
              <a:rPr sz="1650" spc="-30" baseline="-15151" dirty="0">
                <a:latin typeface="Verdana"/>
                <a:cs typeface="Verdana"/>
              </a:rPr>
              <a:t>N</a:t>
            </a:r>
            <a:r>
              <a:rPr sz="1650" spc="60" baseline="-15151" dirty="0">
                <a:latin typeface="Verdana"/>
                <a:cs typeface="Verdana"/>
              </a:rPr>
              <a:t> </a:t>
            </a:r>
            <a:r>
              <a:rPr sz="1600" dirty="0">
                <a:latin typeface="Microsoft Sans Serif"/>
                <a:cs typeface="Microsoft Sans Serif"/>
              </a:rPr>
              <a:t>=</a:t>
            </a:r>
            <a:r>
              <a:rPr sz="1600" spc="20" dirty="0">
                <a:latin typeface="Microsoft Sans Serif"/>
                <a:cs typeface="Microsoft Sans Serif"/>
              </a:rPr>
              <a:t> </a:t>
            </a:r>
            <a:r>
              <a:rPr sz="1600" spc="-55" dirty="0">
                <a:latin typeface="Microsoft Sans Serif"/>
                <a:cs typeface="Microsoft Sans Serif"/>
              </a:rPr>
              <a:t>F</a:t>
            </a:r>
            <a:r>
              <a:rPr sz="1650" spc="-82" baseline="-15151" dirty="0">
                <a:latin typeface="Verdana"/>
                <a:cs typeface="Verdana"/>
              </a:rPr>
              <a:t>A</a:t>
            </a:r>
            <a:r>
              <a:rPr sz="1650" spc="-30" baseline="-15151" dirty="0">
                <a:latin typeface="Verdana"/>
                <a:cs typeface="Verdana"/>
              </a:rPr>
              <a:t> </a:t>
            </a:r>
            <a:r>
              <a:rPr sz="1600" dirty="0">
                <a:latin typeface="Microsoft Sans Serif"/>
                <a:cs typeface="Microsoft Sans Serif"/>
              </a:rPr>
              <a:t>+</a:t>
            </a:r>
            <a:r>
              <a:rPr sz="1600" spc="20" dirty="0">
                <a:latin typeface="Microsoft Sans Serif"/>
                <a:cs typeface="Microsoft Sans Serif"/>
              </a:rPr>
              <a:t> </a:t>
            </a:r>
            <a:r>
              <a:rPr sz="1600" dirty="0">
                <a:latin typeface="Microsoft Sans Serif"/>
                <a:cs typeface="Microsoft Sans Serif"/>
              </a:rPr>
              <a:t>F</a:t>
            </a:r>
            <a:r>
              <a:rPr sz="1650" baseline="-15151" dirty="0">
                <a:latin typeface="Verdana"/>
                <a:cs typeface="Verdana"/>
              </a:rPr>
              <a:t>R</a:t>
            </a:r>
            <a:r>
              <a:rPr sz="1600" dirty="0">
                <a:latin typeface="Microsoft Sans Serif"/>
                <a:cs typeface="Microsoft Sans Serif"/>
              </a:rPr>
              <a:t>.</a:t>
            </a:r>
            <a:endParaRPr sz="1600">
              <a:latin typeface="Microsoft Sans Serif"/>
              <a:cs typeface="Microsoft Sans Serif"/>
            </a:endParaRPr>
          </a:p>
          <a:p>
            <a:pPr marL="387350" marR="106680" indent="-285750">
              <a:lnSpc>
                <a:spcPts val="1920"/>
              </a:lnSpc>
              <a:spcBef>
                <a:spcPts val="50"/>
              </a:spcBef>
              <a:buClr>
                <a:srgbClr val="C00000"/>
              </a:buClr>
              <a:buFont typeface="Wingdings"/>
              <a:buChar char=""/>
              <a:tabLst>
                <a:tab pos="386715" algn="l"/>
                <a:tab pos="387350" algn="l"/>
              </a:tabLst>
            </a:pPr>
            <a:r>
              <a:rPr sz="1600" spc="-5" dirty="0">
                <a:latin typeface="Microsoft Sans Serif"/>
                <a:cs typeface="Microsoft Sans Serif"/>
              </a:rPr>
              <a:t>Then</a:t>
            </a:r>
            <a:r>
              <a:rPr sz="1600" spc="20"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dirty="0">
                <a:latin typeface="Microsoft Sans Serif"/>
                <a:cs typeface="Microsoft Sans Serif"/>
              </a:rPr>
              <a:t>state</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10" dirty="0">
                <a:latin typeface="Microsoft Sans Serif"/>
                <a:cs typeface="Microsoft Sans Serif"/>
              </a:rPr>
              <a:t>equilibrium</a:t>
            </a:r>
            <a:r>
              <a:rPr sz="1600" spc="30" dirty="0">
                <a:latin typeface="Microsoft Sans Serif"/>
                <a:cs typeface="Microsoft Sans Serif"/>
              </a:rPr>
              <a:t> </a:t>
            </a:r>
            <a:r>
              <a:rPr sz="1600" spc="-5" dirty="0">
                <a:latin typeface="Microsoft Sans Serif"/>
                <a:cs typeface="Microsoft Sans Serif"/>
              </a:rPr>
              <a:t>exists.</a:t>
            </a:r>
            <a:r>
              <a:rPr sz="1600" dirty="0">
                <a:latin typeface="Microsoft Sans Serif"/>
                <a:cs typeface="Microsoft Sans Serif"/>
              </a:rPr>
              <a:t> </a:t>
            </a:r>
            <a:r>
              <a:rPr sz="1600" spc="-5"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centers</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two</a:t>
            </a:r>
            <a:r>
              <a:rPr sz="1600" spc="20"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15" dirty="0">
                <a:latin typeface="Microsoft Sans Serif"/>
                <a:cs typeface="Microsoft Sans Serif"/>
              </a:rPr>
              <a:t>will</a:t>
            </a:r>
            <a:r>
              <a:rPr sz="1600" spc="15" dirty="0">
                <a:latin typeface="Microsoft Sans Serif"/>
                <a:cs typeface="Microsoft Sans Serif"/>
              </a:rPr>
              <a:t> </a:t>
            </a:r>
            <a:r>
              <a:rPr sz="1600" spc="-5" dirty="0">
                <a:latin typeface="Microsoft Sans Serif"/>
                <a:cs typeface="Microsoft Sans Serif"/>
              </a:rPr>
              <a:t>remain</a:t>
            </a:r>
            <a:r>
              <a:rPr sz="1600" spc="20" dirty="0">
                <a:latin typeface="Microsoft Sans Serif"/>
                <a:cs typeface="Microsoft Sans Serif"/>
              </a:rPr>
              <a:t> </a:t>
            </a:r>
            <a:r>
              <a:rPr sz="1600" spc="-5" dirty="0">
                <a:latin typeface="Microsoft Sans Serif"/>
                <a:cs typeface="Microsoft Sans Serif"/>
              </a:rPr>
              <a:t>separated </a:t>
            </a:r>
            <a:r>
              <a:rPr sz="1600" spc="-409" dirty="0">
                <a:latin typeface="Microsoft Sans Serif"/>
                <a:cs typeface="Microsoft Sans Serif"/>
              </a:rPr>
              <a:t> </a:t>
            </a:r>
            <a:r>
              <a:rPr sz="1600" spc="-5" dirty="0">
                <a:latin typeface="Microsoft Sans Serif"/>
                <a:cs typeface="Microsoft Sans Serif"/>
              </a:rPr>
              <a:t>by</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equilibrium</a:t>
            </a:r>
            <a:r>
              <a:rPr sz="1600" spc="25" dirty="0">
                <a:latin typeface="Microsoft Sans Serif"/>
                <a:cs typeface="Microsoft Sans Serif"/>
              </a:rPr>
              <a:t> </a:t>
            </a:r>
            <a:r>
              <a:rPr sz="1600" spc="-5" dirty="0">
                <a:latin typeface="Microsoft Sans Serif"/>
                <a:cs typeface="Microsoft Sans Serif"/>
              </a:rPr>
              <a:t>spacing</a:t>
            </a:r>
            <a:r>
              <a:rPr sz="1600" spc="20" dirty="0">
                <a:latin typeface="Microsoft Sans Serif"/>
                <a:cs typeface="Microsoft Sans Serif"/>
              </a:rPr>
              <a:t> </a:t>
            </a:r>
            <a:r>
              <a:rPr sz="1600" spc="-5" dirty="0">
                <a:latin typeface="Microsoft Sans Serif"/>
                <a:cs typeface="Microsoft Sans Serif"/>
              </a:rPr>
              <a:t>r0.</a:t>
            </a:r>
            <a:r>
              <a:rPr sz="1600" spc="30" dirty="0">
                <a:latin typeface="Microsoft Sans Serif"/>
                <a:cs typeface="Microsoft Sans Serif"/>
              </a:rPr>
              <a:t> </a:t>
            </a:r>
            <a:r>
              <a:rPr sz="1600" spc="-5" dirty="0">
                <a:latin typeface="Microsoft Sans Serif"/>
                <a:cs typeface="Microsoft Sans Serif"/>
              </a:rPr>
              <a:t>For</a:t>
            </a:r>
            <a:r>
              <a:rPr sz="1600" spc="20" dirty="0">
                <a:latin typeface="Microsoft Sans Serif"/>
                <a:cs typeface="Microsoft Sans Serif"/>
              </a:rPr>
              <a:t> </a:t>
            </a:r>
            <a:r>
              <a:rPr sz="1600" spc="-5" dirty="0">
                <a:latin typeface="Microsoft Sans Serif"/>
                <a:cs typeface="Microsoft Sans Serif"/>
              </a:rPr>
              <a:t>many</a:t>
            </a:r>
            <a:r>
              <a:rPr sz="1600" spc="2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dirty="0">
                <a:latin typeface="Microsoft Sans Serif"/>
                <a:cs typeface="Microsoft Sans Serif"/>
              </a:rPr>
              <a:t>r0</a:t>
            </a:r>
            <a:r>
              <a:rPr sz="1600" spc="20" dirty="0">
                <a:latin typeface="Microsoft Sans Serif"/>
                <a:cs typeface="Microsoft Sans Serif"/>
              </a:rPr>
              <a:t> </a:t>
            </a:r>
            <a:r>
              <a:rPr sz="1600" spc="-10" dirty="0">
                <a:latin typeface="Microsoft Sans Serif"/>
                <a:cs typeface="Microsoft Sans Serif"/>
              </a:rPr>
              <a:t>is</a:t>
            </a:r>
            <a:r>
              <a:rPr sz="1600" spc="25" dirty="0">
                <a:latin typeface="Microsoft Sans Serif"/>
                <a:cs typeface="Microsoft Sans Serif"/>
              </a:rPr>
              <a:t> </a:t>
            </a:r>
            <a:r>
              <a:rPr sz="1600" spc="-5" dirty="0">
                <a:latin typeface="Microsoft Sans Serif"/>
                <a:cs typeface="Microsoft Sans Serif"/>
              </a:rPr>
              <a:t>approximately</a:t>
            </a:r>
            <a:r>
              <a:rPr sz="1600" spc="25" dirty="0">
                <a:latin typeface="Microsoft Sans Serif"/>
                <a:cs typeface="Microsoft Sans Serif"/>
              </a:rPr>
              <a:t> </a:t>
            </a:r>
            <a:r>
              <a:rPr sz="1600" dirty="0">
                <a:latin typeface="Microsoft Sans Serif"/>
                <a:cs typeface="Microsoft Sans Serif"/>
              </a:rPr>
              <a:t>0.3</a:t>
            </a:r>
            <a:r>
              <a:rPr sz="1600" spc="15" dirty="0">
                <a:latin typeface="Microsoft Sans Serif"/>
                <a:cs typeface="Microsoft Sans Serif"/>
              </a:rPr>
              <a:t> </a:t>
            </a:r>
            <a:r>
              <a:rPr sz="1600" spc="-5" dirty="0">
                <a:latin typeface="Microsoft Sans Serif"/>
                <a:cs typeface="Microsoft Sans Serif"/>
              </a:rPr>
              <a:t>nm.</a:t>
            </a:r>
            <a:endParaRPr sz="1600">
              <a:latin typeface="Microsoft Sans Serif"/>
              <a:cs typeface="Microsoft Sans Serif"/>
            </a:endParaRPr>
          </a:p>
          <a:p>
            <a:pPr marL="387350" indent="-285750">
              <a:lnSpc>
                <a:spcPts val="1820"/>
              </a:lnSpc>
              <a:buClr>
                <a:srgbClr val="C00000"/>
              </a:buClr>
              <a:buFont typeface="Wingdings"/>
              <a:buChar char=""/>
              <a:tabLst>
                <a:tab pos="386715" algn="l"/>
                <a:tab pos="387350" algn="l"/>
              </a:tabLst>
            </a:pPr>
            <a:r>
              <a:rPr sz="1600" dirty="0">
                <a:latin typeface="Microsoft Sans Serif"/>
                <a:cs typeface="Microsoft Sans Serif"/>
              </a:rPr>
              <a:t>Once</a:t>
            </a:r>
            <a:r>
              <a:rPr sz="1600" spc="25"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this</a:t>
            </a:r>
            <a:r>
              <a:rPr sz="1600" spc="30" dirty="0">
                <a:latin typeface="Microsoft Sans Serif"/>
                <a:cs typeface="Microsoft Sans Serif"/>
              </a:rPr>
              <a:t> </a:t>
            </a:r>
            <a:r>
              <a:rPr sz="1600" spc="-10" dirty="0">
                <a:latin typeface="Microsoft Sans Serif"/>
                <a:cs typeface="Microsoft Sans Serif"/>
              </a:rPr>
              <a:t>position,</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two</a:t>
            </a:r>
            <a:r>
              <a:rPr sz="1600" spc="2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15" dirty="0">
                <a:latin typeface="Microsoft Sans Serif"/>
                <a:cs typeface="Microsoft Sans Serif"/>
              </a:rPr>
              <a:t>will</a:t>
            </a:r>
            <a:r>
              <a:rPr sz="1600" spc="20" dirty="0">
                <a:latin typeface="Microsoft Sans Serif"/>
                <a:cs typeface="Microsoft Sans Serif"/>
              </a:rPr>
              <a:t> </a:t>
            </a:r>
            <a:r>
              <a:rPr sz="1600" spc="-5" dirty="0">
                <a:latin typeface="Microsoft Sans Serif"/>
                <a:cs typeface="Microsoft Sans Serif"/>
              </a:rPr>
              <a:t>counteract</a:t>
            </a:r>
            <a:r>
              <a:rPr sz="1600" spc="35" dirty="0">
                <a:latin typeface="Microsoft Sans Serif"/>
                <a:cs typeface="Microsoft Sans Serif"/>
              </a:rPr>
              <a:t> </a:t>
            </a:r>
            <a:r>
              <a:rPr sz="1600" spc="-5" dirty="0">
                <a:latin typeface="Microsoft Sans Serif"/>
                <a:cs typeface="Microsoft Sans Serif"/>
              </a:rPr>
              <a:t>any</a:t>
            </a:r>
            <a:r>
              <a:rPr sz="1600" spc="35" dirty="0">
                <a:latin typeface="Microsoft Sans Serif"/>
                <a:cs typeface="Microsoft Sans Serif"/>
              </a:rPr>
              <a:t> </a:t>
            </a:r>
            <a:r>
              <a:rPr sz="1600" spc="-5" dirty="0">
                <a:latin typeface="Microsoft Sans Serif"/>
                <a:cs typeface="Microsoft Sans Serif"/>
              </a:rPr>
              <a:t>attempt</a:t>
            </a:r>
            <a:r>
              <a:rPr sz="1600" spc="3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separate</a:t>
            </a:r>
            <a:r>
              <a:rPr sz="1600" spc="25" dirty="0">
                <a:latin typeface="Microsoft Sans Serif"/>
                <a:cs typeface="Microsoft Sans Serif"/>
              </a:rPr>
              <a:t> </a:t>
            </a:r>
            <a:r>
              <a:rPr sz="1600" spc="-5" dirty="0">
                <a:latin typeface="Microsoft Sans Serif"/>
                <a:cs typeface="Microsoft Sans Serif"/>
              </a:rPr>
              <a:t>them</a:t>
            </a:r>
            <a:r>
              <a:rPr sz="1600" spc="30" dirty="0">
                <a:latin typeface="Microsoft Sans Serif"/>
                <a:cs typeface="Microsoft Sans Serif"/>
              </a:rPr>
              <a:t> </a:t>
            </a:r>
            <a:r>
              <a:rPr sz="1600" spc="-5" dirty="0">
                <a:latin typeface="Microsoft Sans Serif"/>
                <a:cs typeface="Microsoft Sans Serif"/>
              </a:rPr>
              <a:t>by</a:t>
            </a:r>
            <a:endParaRPr sz="1600">
              <a:latin typeface="Microsoft Sans Serif"/>
              <a:cs typeface="Microsoft Sans Serif"/>
            </a:endParaRPr>
          </a:p>
          <a:p>
            <a:pPr marL="387350">
              <a:lnSpc>
                <a:spcPts val="1910"/>
              </a:lnSpc>
            </a:pPr>
            <a:r>
              <a:rPr sz="1600" spc="-5" dirty="0">
                <a:latin typeface="Microsoft Sans Serif"/>
                <a:cs typeface="Microsoft Sans Serif"/>
              </a:rPr>
              <a:t>an</a:t>
            </a:r>
            <a:r>
              <a:rPr sz="1600" spc="25" dirty="0">
                <a:latin typeface="Microsoft Sans Serif"/>
                <a:cs typeface="Microsoft Sans Serif"/>
              </a:rPr>
              <a:t> </a:t>
            </a:r>
            <a:r>
              <a:rPr sz="1600" spc="-5" dirty="0">
                <a:latin typeface="Microsoft Sans Serif"/>
                <a:cs typeface="Microsoft Sans Serif"/>
              </a:rPr>
              <a:t>attractive</a:t>
            </a:r>
            <a:r>
              <a:rPr sz="1600" spc="25" dirty="0">
                <a:latin typeface="Microsoft Sans Serif"/>
                <a:cs typeface="Microsoft Sans Serif"/>
              </a:rPr>
              <a:t> </a:t>
            </a:r>
            <a:r>
              <a:rPr sz="1600" spc="-5" dirty="0">
                <a:latin typeface="Microsoft Sans Serif"/>
                <a:cs typeface="Microsoft Sans Serif"/>
              </a:rPr>
              <a:t>force,</a:t>
            </a:r>
            <a:r>
              <a:rPr sz="1600" spc="35"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push</a:t>
            </a:r>
            <a:r>
              <a:rPr sz="1600" spc="30" dirty="0">
                <a:latin typeface="Microsoft Sans Serif"/>
                <a:cs typeface="Microsoft Sans Serif"/>
              </a:rPr>
              <a:t> </a:t>
            </a:r>
            <a:r>
              <a:rPr sz="1600" spc="-5" dirty="0">
                <a:latin typeface="Microsoft Sans Serif"/>
                <a:cs typeface="Microsoft Sans Serif"/>
              </a:rPr>
              <a:t>them</a:t>
            </a:r>
            <a:r>
              <a:rPr sz="1600" spc="30" dirty="0">
                <a:latin typeface="Microsoft Sans Serif"/>
                <a:cs typeface="Microsoft Sans Serif"/>
              </a:rPr>
              <a:t> </a:t>
            </a:r>
            <a:r>
              <a:rPr sz="1600" spc="-5" dirty="0">
                <a:latin typeface="Microsoft Sans Serif"/>
                <a:cs typeface="Microsoft Sans Serif"/>
              </a:rPr>
              <a:t>together</a:t>
            </a:r>
            <a:r>
              <a:rPr sz="1600" spc="30" dirty="0">
                <a:latin typeface="Microsoft Sans Serif"/>
                <a:cs typeface="Microsoft Sans Serif"/>
              </a:rPr>
              <a:t> </a:t>
            </a:r>
            <a:r>
              <a:rPr sz="1600" spc="-5" dirty="0">
                <a:latin typeface="Microsoft Sans Serif"/>
                <a:cs typeface="Microsoft Sans Serif"/>
              </a:rPr>
              <a:t>by</a:t>
            </a:r>
            <a:r>
              <a:rPr sz="1600" spc="30"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repulsive</a:t>
            </a:r>
            <a:r>
              <a:rPr sz="1600" spc="30" dirty="0">
                <a:latin typeface="Microsoft Sans Serif"/>
                <a:cs typeface="Microsoft Sans Serif"/>
              </a:rPr>
              <a:t> </a:t>
            </a:r>
            <a:r>
              <a:rPr sz="1600" spc="-5" dirty="0">
                <a:latin typeface="Microsoft Sans Serif"/>
                <a:cs typeface="Microsoft Sans Serif"/>
              </a:rPr>
              <a:t>action.</a:t>
            </a:r>
            <a:endParaRPr sz="1600">
              <a:latin typeface="Microsoft Sans Serif"/>
              <a:cs typeface="Microsoft Sans Serif"/>
            </a:endParaRPr>
          </a:p>
          <a:p>
            <a:pPr marL="387350" marR="137795" indent="-285750">
              <a:lnSpc>
                <a:spcPts val="1900"/>
              </a:lnSpc>
              <a:spcBef>
                <a:spcPts val="155"/>
              </a:spcBef>
              <a:buClr>
                <a:srgbClr val="C00000"/>
              </a:buClr>
              <a:buFont typeface="Wingdings"/>
              <a:buChar char=""/>
              <a:tabLst>
                <a:tab pos="386715" algn="l"/>
                <a:tab pos="387350" algn="l"/>
              </a:tabLst>
            </a:pPr>
            <a:r>
              <a:rPr sz="1600" b="1" spc="-5" dirty="0">
                <a:latin typeface="Arial"/>
                <a:cs typeface="Arial"/>
              </a:rPr>
              <a:t>Bonding</a:t>
            </a:r>
            <a:r>
              <a:rPr sz="1600" b="1" dirty="0">
                <a:latin typeface="Arial"/>
                <a:cs typeface="Arial"/>
              </a:rPr>
              <a:t> </a:t>
            </a:r>
            <a:r>
              <a:rPr sz="1600" b="1" spc="-5" dirty="0">
                <a:latin typeface="Arial"/>
                <a:cs typeface="Arial"/>
              </a:rPr>
              <a:t>energy</a:t>
            </a:r>
            <a:r>
              <a:rPr sz="1600" b="1" dirty="0">
                <a:latin typeface="Arial"/>
                <a:cs typeface="Arial"/>
              </a:rPr>
              <a:t> </a:t>
            </a:r>
            <a:r>
              <a:rPr sz="1600" spc="-5" dirty="0">
                <a:latin typeface="Microsoft Sans Serif"/>
                <a:cs typeface="Microsoft Sans Serif"/>
              </a:rPr>
              <a:t>represents</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energy</a:t>
            </a:r>
            <a:r>
              <a:rPr sz="1600" spc="30"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10" dirty="0">
                <a:latin typeface="Microsoft Sans Serif"/>
                <a:cs typeface="Microsoft Sans Serif"/>
              </a:rPr>
              <a:t>would</a:t>
            </a:r>
            <a:r>
              <a:rPr sz="1600" spc="25"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required</a:t>
            </a:r>
            <a:r>
              <a:rPr sz="1600" spc="2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separate</a:t>
            </a:r>
            <a:r>
              <a:rPr sz="1600" spc="25" dirty="0">
                <a:latin typeface="Microsoft Sans Serif"/>
                <a:cs typeface="Microsoft Sans Serif"/>
              </a:rPr>
              <a:t> </a:t>
            </a:r>
            <a:r>
              <a:rPr sz="1600" spc="-5" dirty="0">
                <a:latin typeface="Microsoft Sans Serif"/>
                <a:cs typeface="Microsoft Sans Serif"/>
              </a:rPr>
              <a:t>these</a:t>
            </a:r>
            <a:r>
              <a:rPr sz="1600" spc="20" dirty="0">
                <a:latin typeface="Microsoft Sans Serif"/>
                <a:cs typeface="Microsoft Sans Serif"/>
              </a:rPr>
              <a:t> </a:t>
            </a:r>
            <a:r>
              <a:rPr sz="1600" spc="-5" dirty="0">
                <a:latin typeface="Microsoft Sans Serif"/>
                <a:cs typeface="Microsoft Sans Serif"/>
              </a:rPr>
              <a:t>two </a:t>
            </a:r>
            <a:r>
              <a:rPr sz="1600" spc="-409" dirty="0">
                <a:latin typeface="Microsoft Sans Serif"/>
                <a:cs typeface="Microsoft Sans Serif"/>
              </a:rPr>
              <a:t> </a:t>
            </a:r>
            <a:r>
              <a:rPr sz="1600" spc="-5" dirty="0">
                <a:latin typeface="Microsoft Sans Serif"/>
                <a:cs typeface="Microsoft Sans Serif"/>
              </a:rPr>
              <a:t>atoms</a:t>
            </a:r>
            <a:r>
              <a:rPr sz="1600" spc="20"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spc="-5" dirty="0">
                <a:latin typeface="Microsoft Sans Serif"/>
                <a:cs typeface="Microsoft Sans Serif"/>
              </a:rPr>
              <a:t>an</a:t>
            </a:r>
            <a:r>
              <a:rPr sz="1600" spc="20" dirty="0">
                <a:latin typeface="Microsoft Sans Serif"/>
                <a:cs typeface="Microsoft Sans Serif"/>
              </a:rPr>
              <a:t> </a:t>
            </a:r>
            <a:r>
              <a:rPr sz="1600" spc="-10" dirty="0">
                <a:latin typeface="Microsoft Sans Serif"/>
                <a:cs typeface="Microsoft Sans Serif"/>
              </a:rPr>
              <a:t>infinite</a:t>
            </a:r>
            <a:r>
              <a:rPr sz="1600" spc="20" dirty="0">
                <a:latin typeface="Microsoft Sans Serif"/>
                <a:cs typeface="Microsoft Sans Serif"/>
              </a:rPr>
              <a:t> </a:t>
            </a:r>
            <a:r>
              <a:rPr sz="1600" spc="-5" dirty="0">
                <a:latin typeface="Microsoft Sans Serif"/>
                <a:cs typeface="Microsoft Sans Serif"/>
              </a:rPr>
              <a:t>separation.</a:t>
            </a:r>
            <a:endParaRPr sz="1600">
              <a:latin typeface="Microsoft Sans Serif"/>
              <a:cs typeface="Microsoft Sans Serif"/>
            </a:endParaRPr>
          </a:p>
        </p:txBody>
      </p:sp>
      <p:pic>
        <p:nvPicPr>
          <p:cNvPr id="3" name="object 3"/>
          <p:cNvPicPr/>
          <p:nvPr/>
        </p:nvPicPr>
        <p:blipFill>
          <a:blip r:embed="rId2" cstate="print"/>
          <a:stretch>
            <a:fillRect/>
          </a:stretch>
        </p:blipFill>
        <p:spPr>
          <a:xfrm>
            <a:off x="850139" y="588620"/>
            <a:ext cx="3403204" cy="2202073"/>
          </a:xfrm>
          <a:prstGeom prst="rect">
            <a:avLst/>
          </a:prstGeom>
        </p:spPr>
      </p:pic>
      <p:pic>
        <p:nvPicPr>
          <p:cNvPr id="4" name="object 4"/>
          <p:cNvPicPr/>
          <p:nvPr/>
        </p:nvPicPr>
        <p:blipFill>
          <a:blip r:embed="rId3" cstate="print"/>
          <a:stretch>
            <a:fillRect/>
          </a:stretch>
        </p:blipFill>
        <p:spPr>
          <a:xfrm>
            <a:off x="4705408" y="570835"/>
            <a:ext cx="3505000" cy="225672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
            <a:extLst>
              <a:ext uri="{FF2B5EF4-FFF2-40B4-BE49-F238E27FC236}">
                <a16:creationId xmlns:a16="http://schemas.microsoft.com/office/drawing/2014/main" id="{1DCE3CD5-7786-5855-297A-0C4F6768935B}"/>
              </a:ext>
            </a:extLst>
          </p:cNvPr>
          <p:cNvSpPr>
            <a:spLocks noGrp="1"/>
          </p:cNvSpPr>
          <p:nvPr>
            <p:ph type="title"/>
          </p:nvPr>
        </p:nvSpPr>
        <p:spPr/>
        <p:txBody>
          <a:bodyPr/>
          <a:lstStyle/>
          <a:p>
            <a:r>
              <a:rPr lang="en-US" altLang="en-US">
                <a:ea typeface="ＭＳ Ｐゴシック" panose="020B0600070205080204" pitchFamily="34" charset="-128"/>
              </a:rPr>
              <a:t>FORCES AND ENERGIES</a:t>
            </a:r>
            <a:endParaRPr lang="en-CA" altLang="en-US">
              <a:ea typeface="ＭＳ Ｐゴシック" panose="020B0600070205080204" pitchFamily="34" charset="-128"/>
            </a:endParaRPr>
          </a:p>
        </p:txBody>
      </p:sp>
      <p:sp>
        <p:nvSpPr>
          <p:cNvPr id="20483" name="Slide Number Placeholder 1">
            <a:extLst>
              <a:ext uri="{FF2B5EF4-FFF2-40B4-BE49-F238E27FC236}">
                <a16:creationId xmlns:a16="http://schemas.microsoft.com/office/drawing/2014/main" id="{37B8F670-470F-ACC9-E330-C2EC9B653C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6C37FDB-DD36-41E8-8F70-24779D083CA3}" type="slidenum">
              <a:rPr lang="en-US" altLang="en-US" sz="1200"/>
              <a:pPr>
                <a:spcBef>
                  <a:spcPct val="0"/>
                </a:spcBef>
                <a:buFontTx/>
                <a:buNone/>
              </a:pPr>
              <a:t>21</a:t>
            </a:fld>
            <a:endParaRPr lang="en-US" altLang="en-US" sz="1200"/>
          </a:p>
        </p:txBody>
      </p:sp>
      <p:pic>
        <p:nvPicPr>
          <p:cNvPr id="20484" name="Picture 4">
            <a:extLst>
              <a:ext uri="{FF2B5EF4-FFF2-40B4-BE49-F238E27FC236}">
                <a16:creationId xmlns:a16="http://schemas.microsoft.com/office/drawing/2014/main" id="{5FC0FFE5-405C-2E41-1FE0-98F9C4F84D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0475" y="1114425"/>
            <a:ext cx="4125913"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664450" cy="364172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90" dirty="0">
                <a:solidFill>
                  <a:srgbClr val="C00000"/>
                </a:solidFill>
                <a:latin typeface="Arial"/>
                <a:cs typeface="Arial"/>
              </a:rPr>
              <a:t> </a:t>
            </a:r>
            <a:r>
              <a:rPr sz="1800" b="1" spc="-5" dirty="0">
                <a:latin typeface="Arial"/>
                <a:cs typeface="Arial"/>
              </a:rPr>
              <a:t>2.6</a:t>
            </a:r>
            <a:r>
              <a:rPr sz="1800" b="1" spc="5" dirty="0">
                <a:latin typeface="Arial"/>
                <a:cs typeface="Arial"/>
              </a:rPr>
              <a:t> </a:t>
            </a:r>
            <a:r>
              <a:rPr sz="1800" b="1" spc="-15" dirty="0">
                <a:latin typeface="Arial"/>
                <a:cs typeface="Arial"/>
              </a:rPr>
              <a:t>PRIMARY</a:t>
            </a:r>
            <a:r>
              <a:rPr sz="1800" b="1" spc="-35" dirty="0">
                <a:latin typeface="Arial"/>
                <a:cs typeface="Arial"/>
              </a:rPr>
              <a:t> </a:t>
            </a:r>
            <a:r>
              <a:rPr sz="1800" b="1" spc="-20" dirty="0">
                <a:latin typeface="Arial"/>
                <a:cs typeface="Arial"/>
              </a:rPr>
              <a:t>INTERATOMIC</a:t>
            </a:r>
            <a:r>
              <a:rPr sz="1800" b="1" spc="-5" dirty="0">
                <a:latin typeface="Arial"/>
                <a:cs typeface="Arial"/>
              </a:rPr>
              <a:t> BONDING </a:t>
            </a:r>
            <a:r>
              <a:rPr sz="1800" b="1" dirty="0">
                <a:latin typeface="Arial"/>
                <a:cs typeface="Arial"/>
              </a:rPr>
              <a:t>–</a:t>
            </a:r>
            <a:r>
              <a:rPr sz="1800" b="1" spc="-5" dirty="0">
                <a:latin typeface="Arial"/>
                <a:cs typeface="Arial"/>
              </a:rPr>
              <a:t> </a:t>
            </a:r>
            <a:r>
              <a:rPr sz="1800" b="1" dirty="0">
                <a:latin typeface="Arial"/>
                <a:cs typeface="Arial"/>
              </a:rPr>
              <a:t>IONIC</a:t>
            </a:r>
            <a:r>
              <a:rPr sz="1800" b="1" spc="-5" dirty="0">
                <a:latin typeface="Arial"/>
                <a:cs typeface="Arial"/>
              </a:rPr>
              <a:t> BONDING</a:t>
            </a:r>
            <a:endParaRPr sz="1800">
              <a:latin typeface="Arial"/>
              <a:cs typeface="Arial"/>
            </a:endParaRPr>
          </a:p>
          <a:p>
            <a:pPr marL="298450" marR="97155" indent="-285750">
              <a:lnSpc>
                <a:spcPts val="1900"/>
              </a:lnSpc>
              <a:spcBef>
                <a:spcPts val="1480"/>
              </a:spcBef>
              <a:buClr>
                <a:srgbClr val="C00000"/>
              </a:buClr>
              <a:buFont typeface="Wingdings"/>
              <a:buChar char=""/>
              <a:tabLst>
                <a:tab pos="297815" algn="l"/>
                <a:tab pos="298450" algn="l"/>
              </a:tabLst>
            </a:pPr>
            <a:r>
              <a:rPr sz="1600" b="1" dirty="0">
                <a:latin typeface="Arial"/>
                <a:cs typeface="Arial"/>
              </a:rPr>
              <a:t>IONIC</a:t>
            </a:r>
            <a:r>
              <a:rPr sz="1600" b="1" spc="-5" dirty="0">
                <a:latin typeface="Arial"/>
                <a:cs typeface="Arial"/>
              </a:rPr>
              <a:t> BONDING</a:t>
            </a:r>
            <a:r>
              <a:rPr sz="1600" b="1" spc="10" dirty="0">
                <a:latin typeface="Arial"/>
                <a:cs typeface="Arial"/>
              </a:rPr>
              <a:t> </a:t>
            </a:r>
            <a:r>
              <a:rPr sz="1600" spc="-10" dirty="0">
                <a:latin typeface="Microsoft Sans Serif"/>
                <a:cs typeface="Microsoft Sans Serif"/>
              </a:rPr>
              <a:t>is</a:t>
            </a:r>
            <a:r>
              <a:rPr sz="1600" spc="25" dirty="0">
                <a:latin typeface="Microsoft Sans Serif"/>
                <a:cs typeface="Microsoft Sans Serif"/>
              </a:rPr>
              <a:t> </a:t>
            </a:r>
            <a:r>
              <a:rPr sz="1600" spc="-10" dirty="0">
                <a:latin typeface="Microsoft Sans Serif"/>
                <a:cs typeface="Microsoft Sans Serif"/>
              </a:rPr>
              <a:t>always</a:t>
            </a:r>
            <a:r>
              <a:rPr sz="1600" spc="30" dirty="0">
                <a:latin typeface="Microsoft Sans Serif"/>
                <a:cs typeface="Microsoft Sans Serif"/>
              </a:rPr>
              <a:t> </a:t>
            </a:r>
            <a:r>
              <a:rPr sz="1600" spc="-5" dirty="0">
                <a:latin typeface="Microsoft Sans Serif"/>
                <a:cs typeface="Microsoft Sans Serif"/>
              </a:rPr>
              <a:t>found</a:t>
            </a:r>
            <a:r>
              <a:rPr sz="1600" spc="20" dirty="0">
                <a:latin typeface="Microsoft Sans Serif"/>
                <a:cs typeface="Microsoft Sans Serif"/>
              </a:rPr>
              <a:t> </a:t>
            </a:r>
            <a:r>
              <a:rPr sz="1600" spc="-10" dirty="0">
                <a:latin typeface="Microsoft Sans Serif"/>
                <a:cs typeface="Microsoft Sans Serif"/>
              </a:rPr>
              <a:t>in</a:t>
            </a:r>
            <a:r>
              <a:rPr sz="1600" spc="20" dirty="0">
                <a:latin typeface="Microsoft Sans Serif"/>
                <a:cs typeface="Microsoft Sans Serif"/>
              </a:rPr>
              <a:t> </a:t>
            </a:r>
            <a:r>
              <a:rPr sz="1600" spc="-5" dirty="0">
                <a:latin typeface="Microsoft Sans Serif"/>
                <a:cs typeface="Microsoft Sans Serif"/>
              </a:rPr>
              <a:t>compounds</a:t>
            </a:r>
            <a:r>
              <a:rPr sz="1600" spc="25"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5" dirty="0">
                <a:latin typeface="Microsoft Sans Serif"/>
                <a:cs typeface="Microsoft Sans Serif"/>
              </a:rPr>
              <a:t>composed</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both </a:t>
            </a:r>
            <a:r>
              <a:rPr sz="1600" dirty="0">
                <a:latin typeface="Microsoft Sans Serif"/>
                <a:cs typeface="Microsoft Sans Serif"/>
              </a:rPr>
              <a:t> </a:t>
            </a:r>
            <a:r>
              <a:rPr sz="1600" b="1" dirty="0">
                <a:latin typeface="Arial"/>
                <a:cs typeface="Arial"/>
              </a:rPr>
              <a:t>metallic </a:t>
            </a:r>
            <a:r>
              <a:rPr sz="1600" b="1" spc="-5" dirty="0">
                <a:latin typeface="Arial"/>
                <a:cs typeface="Arial"/>
              </a:rPr>
              <a:t>and</a:t>
            </a:r>
            <a:r>
              <a:rPr sz="1600" b="1" spc="5" dirty="0">
                <a:latin typeface="Arial"/>
                <a:cs typeface="Arial"/>
              </a:rPr>
              <a:t> </a:t>
            </a:r>
            <a:r>
              <a:rPr sz="1600" b="1" spc="-5" dirty="0">
                <a:latin typeface="Arial"/>
                <a:cs typeface="Arial"/>
              </a:rPr>
              <a:t>nonmetallic</a:t>
            </a:r>
            <a:r>
              <a:rPr sz="1600" b="1" spc="5" dirty="0">
                <a:latin typeface="Arial"/>
                <a:cs typeface="Arial"/>
              </a:rPr>
              <a:t> </a:t>
            </a:r>
            <a:r>
              <a:rPr sz="1600" b="1" spc="-5" dirty="0">
                <a:latin typeface="Arial"/>
                <a:cs typeface="Arial"/>
              </a:rPr>
              <a:t>elements</a:t>
            </a:r>
            <a:r>
              <a:rPr sz="1600" spc="-5"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elements</a:t>
            </a:r>
            <a:r>
              <a:rPr sz="1600" spc="30"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5" dirty="0">
                <a:latin typeface="Microsoft Sans Serif"/>
                <a:cs typeface="Microsoft Sans Serif"/>
              </a:rPr>
              <a:t>situated</a:t>
            </a:r>
            <a:r>
              <a:rPr sz="1600" spc="20" dirty="0">
                <a:latin typeface="Microsoft Sans Serif"/>
                <a:cs typeface="Microsoft Sans Serif"/>
              </a:rPr>
              <a:t> </a:t>
            </a:r>
            <a:r>
              <a:rPr sz="1600" spc="-5" dirty="0">
                <a:latin typeface="Microsoft Sans Serif"/>
                <a:cs typeface="Microsoft Sans Serif"/>
              </a:rPr>
              <a:t>at</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horizontal </a:t>
            </a:r>
            <a:r>
              <a:rPr sz="1600" spc="-409" dirty="0">
                <a:latin typeface="Microsoft Sans Serif"/>
                <a:cs typeface="Microsoft Sans Serif"/>
              </a:rPr>
              <a:t> </a:t>
            </a:r>
            <a:r>
              <a:rPr sz="1600" spc="-5" dirty="0">
                <a:latin typeface="Microsoft Sans Serif"/>
                <a:cs typeface="Microsoft Sans Serif"/>
              </a:rPr>
              <a:t>extremities</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periodic</a:t>
            </a:r>
            <a:r>
              <a:rPr sz="1600" spc="25" dirty="0">
                <a:latin typeface="Microsoft Sans Serif"/>
                <a:cs typeface="Microsoft Sans Serif"/>
              </a:rPr>
              <a:t> </a:t>
            </a:r>
            <a:r>
              <a:rPr sz="1600" spc="-5" dirty="0">
                <a:latin typeface="Microsoft Sans Serif"/>
                <a:cs typeface="Microsoft Sans Serif"/>
              </a:rPr>
              <a:t>table.</a:t>
            </a:r>
            <a:endParaRPr sz="1600">
              <a:latin typeface="Microsoft Sans Serif"/>
              <a:cs typeface="Microsoft Sans Serif"/>
            </a:endParaRPr>
          </a:p>
          <a:p>
            <a:pPr marL="298450" indent="-285750">
              <a:lnSpc>
                <a:spcPts val="1830"/>
              </a:lnSpc>
              <a:buClr>
                <a:srgbClr val="C00000"/>
              </a:buClr>
              <a:buFont typeface="Wingdings"/>
              <a:buChar char=""/>
              <a:tabLst>
                <a:tab pos="297815" algn="l"/>
                <a:tab pos="298450" algn="l"/>
              </a:tabLst>
            </a:pPr>
            <a:r>
              <a:rPr sz="1600" spc="-5" dirty="0">
                <a:latin typeface="Microsoft Sans Serif"/>
                <a:cs typeface="Microsoft Sans Serif"/>
              </a:rPr>
              <a:t>Atoms</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10" dirty="0">
                <a:latin typeface="Microsoft Sans Serif"/>
                <a:cs typeface="Microsoft Sans Serif"/>
              </a:rPr>
              <a:t>metallic</a:t>
            </a:r>
            <a:r>
              <a:rPr sz="1600" spc="30" dirty="0">
                <a:latin typeface="Microsoft Sans Serif"/>
                <a:cs typeface="Microsoft Sans Serif"/>
              </a:rPr>
              <a:t> </a:t>
            </a:r>
            <a:r>
              <a:rPr sz="1600" spc="-10" dirty="0">
                <a:latin typeface="Microsoft Sans Serif"/>
                <a:cs typeface="Microsoft Sans Serif"/>
              </a:rPr>
              <a:t>element</a:t>
            </a:r>
            <a:r>
              <a:rPr sz="1600" spc="30" dirty="0">
                <a:latin typeface="Microsoft Sans Serif"/>
                <a:cs typeface="Microsoft Sans Serif"/>
              </a:rPr>
              <a:t> </a:t>
            </a:r>
            <a:r>
              <a:rPr sz="1600" spc="-10" dirty="0">
                <a:latin typeface="Microsoft Sans Serif"/>
                <a:cs typeface="Microsoft Sans Serif"/>
              </a:rPr>
              <a:t>easily</a:t>
            </a:r>
            <a:r>
              <a:rPr sz="1600" spc="25" dirty="0">
                <a:latin typeface="Microsoft Sans Serif"/>
                <a:cs typeface="Microsoft Sans Serif"/>
              </a:rPr>
              <a:t> </a:t>
            </a:r>
            <a:r>
              <a:rPr sz="1600" spc="-10" dirty="0">
                <a:latin typeface="Microsoft Sans Serif"/>
                <a:cs typeface="Microsoft Sans Serif"/>
              </a:rPr>
              <a:t>give</a:t>
            </a:r>
            <a:r>
              <a:rPr sz="1600" spc="25" dirty="0">
                <a:latin typeface="Microsoft Sans Serif"/>
                <a:cs typeface="Microsoft Sans Serif"/>
              </a:rPr>
              <a:t> </a:t>
            </a:r>
            <a:r>
              <a:rPr sz="1600" spc="-5" dirty="0">
                <a:latin typeface="Microsoft Sans Serif"/>
                <a:cs typeface="Microsoft Sans Serif"/>
              </a:rPr>
              <a:t>up</a:t>
            </a:r>
            <a:r>
              <a:rPr sz="1600" spc="20" dirty="0">
                <a:latin typeface="Microsoft Sans Serif"/>
                <a:cs typeface="Microsoft Sans Serif"/>
              </a:rPr>
              <a:t> </a:t>
            </a:r>
            <a:r>
              <a:rPr sz="1600" spc="-5" dirty="0">
                <a:latin typeface="Microsoft Sans Serif"/>
                <a:cs typeface="Microsoft Sans Serif"/>
              </a:rPr>
              <a:t>their</a:t>
            </a:r>
            <a:r>
              <a:rPr sz="1600" spc="25" dirty="0">
                <a:latin typeface="Microsoft Sans Serif"/>
                <a:cs typeface="Microsoft Sans Serif"/>
              </a:rPr>
              <a:t> </a:t>
            </a:r>
            <a:r>
              <a:rPr sz="1600" spc="-5" dirty="0">
                <a:latin typeface="Microsoft Sans Serif"/>
                <a:cs typeface="Microsoft Sans Serif"/>
              </a:rPr>
              <a:t>valence</a:t>
            </a:r>
            <a:r>
              <a:rPr sz="1600" spc="25" dirty="0">
                <a:latin typeface="Microsoft Sans Serif"/>
                <a:cs typeface="Microsoft Sans Serif"/>
              </a:rPr>
              <a:t> </a:t>
            </a:r>
            <a:r>
              <a:rPr sz="1600" spc="-5" dirty="0">
                <a:latin typeface="Microsoft Sans Serif"/>
                <a:cs typeface="Microsoft Sans Serif"/>
              </a:rPr>
              <a:t>electrons</a:t>
            </a:r>
            <a:r>
              <a:rPr sz="1600" spc="25"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dirty="0">
                <a:latin typeface="Microsoft Sans Serif"/>
                <a:cs typeface="Microsoft Sans Serif"/>
              </a:rPr>
              <a:t>the</a:t>
            </a:r>
            <a:endParaRPr sz="1600">
              <a:latin typeface="Microsoft Sans Serif"/>
              <a:cs typeface="Microsoft Sans Serif"/>
            </a:endParaRPr>
          </a:p>
          <a:p>
            <a:pPr marL="298450">
              <a:lnSpc>
                <a:spcPts val="1910"/>
              </a:lnSpc>
              <a:spcBef>
                <a:spcPts val="95"/>
              </a:spcBef>
            </a:pPr>
            <a:r>
              <a:rPr sz="1600" spc="-10" dirty="0">
                <a:latin typeface="Microsoft Sans Serif"/>
                <a:cs typeface="Microsoft Sans Serif"/>
              </a:rPr>
              <a:t>nonmetallic</a:t>
            </a:r>
            <a:r>
              <a:rPr sz="1600" spc="5" dirty="0">
                <a:latin typeface="Microsoft Sans Serif"/>
                <a:cs typeface="Microsoft Sans Serif"/>
              </a:rPr>
              <a:t> </a:t>
            </a:r>
            <a:r>
              <a:rPr sz="1600" spc="-5" dirty="0">
                <a:latin typeface="Microsoft Sans Serif"/>
                <a:cs typeface="Microsoft Sans Serif"/>
              </a:rPr>
              <a:t>atoms.</a:t>
            </a:r>
            <a:endParaRPr sz="1600">
              <a:latin typeface="Microsoft Sans Serif"/>
              <a:cs typeface="Microsoft Sans Serif"/>
            </a:endParaRPr>
          </a:p>
          <a:p>
            <a:pPr marL="298450" indent="-285750">
              <a:lnSpc>
                <a:spcPts val="1895"/>
              </a:lnSpc>
              <a:buClr>
                <a:srgbClr val="C00000"/>
              </a:buClr>
              <a:buFont typeface="Wingdings"/>
              <a:buChar char=""/>
              <a:tabLst>
                <a:tab pos="297815" algn="l"/>
                <a:tab pos="298450" algn="l"/>
              </a:tabLst>
            </a:pPr>
            <a:r>
              <a:rPr sz="1600" spc="-5" dirty="0">
                <a:latin typeface="Microsoft Sans Serif"/>
                <a:cs typeface="Microsoft Sans Serif"/>
              </a:rPr>
              <a:t>Example:</a:t>
            </a:r>
            <a:r>
              <a:rPr sz="1600" spc="30" dirty="0">
                <a:latin typeface="Microsoft Sans Serif"/>
                <a:cs typeface="Microsoft Sans Serif"/>
              </a:rPr>
              <a:t> </a:t>
            </a:r>
            <a:r>
              <a:rPr sz="1600" spc="-10" dirty="0">
                <a:latin typeface="Microsoft Sans Serif"/>
                <a:cs typeface="Microsoft Sans Serif"/>
              </a:rPr>
              <a:t>Sodium</a:t>
            </a:r>
            <a:r>
              <a:rPr sz="1600" spc="30" dirty="0">
                <a:latin typeface="Microsoft Sans Serif"/>
                <a:cs typeface="Microsoft Sans Serif"/>
              </a:rPr>
              <a:t> </a:t>
            </a:r>
            <a:r>
              <a:rPr sz="1600" spc="-10" dirty="0">
                <a:latin typeface="Microsoft Sans Serif"/>
                <a:cs typeface="Microsoft Sans Serif"/>
              </a:rPr>
              <a:t>chloride</a:t>
            </a:r>
            <a:r>
              <a:rPr sz="1600" spc="20" dirty="0">
                <a:latin typeface="Microsoft Sans Serif"/>
                <a:cs typeface="Microsoft Sans Serif"/>
              </a:rPr>
              <a:t> </a:t>
            </a:r>
            <a:r>
              <a:rPr sz="1600" spc="-10" dirty="0">
                <a:latin typeface="Microsoft Sans Serif"/>
                <a:cs typeface="Microsoft Sans Serif"/>
              </a:rPr>
              <a:t>(NaCl).</a:t>
            </a:r>
            <a:r>
              <a:rPr sz="1600" spc="5" dirty="0">
                <a:latin typeface="Microsoft Sans Serif"/>
                <a:cs typeface="Microsoft Sans Serif"/>
              </a:rPr>
              <a:t> </a:t>
            </a:r>
            <a:r>
              <a:rPr sz="1600" spc="-5"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5" dirty="0">
                <a:latin typeface="Microsoft Sans Serif"/>
                <a:cs typeface="Microsoft Sans Serif"/>
              </a:rPr>
              <a:t>exist</a:t>
            </a:r>
            <a:r>
              <a:rPr sz="1600" spc="30"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spc="-10" dirty="0">
                <a:latin typeface="Microsoft Sans Serif"/>
                <a:cs typeface="Microsoft Sans Serif"/>
              </a:rPr>
              <a:t>ions.</a:t>
            </a:r>
            <a:endParaRPr sz="1600">
              <a:latin typeface="Microsoft Sans Serif"/>
              <a:cs typeface="Microsoft Sans Serif"/>
            </a:endParaRPr>
          </a:p>
          <a:p>
            <a:pPr marL="298450" indent="-285750">
              <a:lnSpc>
                <a:spcPts val="1895"/>
              </a:lnSpc>
              <a:buClr>
                <a:srgbClr val="C00000"/>
              </a:buClr>
              <a:buFont typeface="Wingdings"/>
              <a:buChar char=""/>
              <a:tabLst>
                <a:tab pos="297815" algn="l"/>
                <a:tab pos="298450" algn="l"/>
              </a:tabLst>
            </a:pPr>
            <a:r>
              <a:rPr sz="1600" spc="-5"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attractive</a:t>
            </a:r>
            <a:r>
              <a:rPr sz="1600" spc="30" dirty="0">
                <a:latin typeface="Microsoft Sans Serif"/>
                <a:cs typeface="Microsoft Sans Serif"/>
              </a:rPr>
              <a:t> </a:t>
            </a:r>
            <a:r>
              <a:rPr sz="1600" spc="-10" dirty="0">
                <a:latin typeface="Microsoft Sans Serif"/>
                <a:cs typeface="Microsoft Sans Serif"/>
              </a:rPr>
              <a:t>bonding</a:t>
            </a:r>
            <a:r>
              <a:rPr sz="1600" spc="30" dirty="0">
                <a:latin typeface="Microsoft Sans Serif"/>
                <a:cs typeface="Microsoft Sans Serif"/>
              </a:rPr>
              <a:t> </a:t>
            </a:r>
            <a:r>
              <a:rPr sz="1600" spc="-5" dirty="0">
                <a:latin typeface="Microsoft Sans Serif"/>
                <a:cs typeface="Microsoft Sans Serif"/>
              </a:rPr>
              <a:t>forces</a:t>
            </a:r>
            <a:r>
              <a:rPr sz="1600" spc="30" dirty="0">
                <a:latin typeface="Microsoft Sans Serif"/>
                <a:cs typeface="Microsoft Sans Serif"/>
              </a:rPr>
              <a:t> </a:t>
            </a:r>
            <a:r>
              <a:rPr sz="1600" spc="-5" dirty="0">
                <a:latin typeface="Microsoft Sans Serif"/>
                <a:cs typeface="Microsoft Sans Serif"/>
              </a:rPr>
              <a:t>are</a:t>
            </a:r>
            <a:r>
              <a:rPr sz="1600" spc="30" dirty="0">
                <a:latin typeface="Microsoft Sans Serif"/>
                <a:cs typeface="Microsoft Sans Serif"/>
              </a:rPr>
              <a:t> </a:t>
            </a:r>
            <a:r>
              <a:rPr sz="1600" spc="-10" dirty="0">
                <a:latin typeface="Microsoft Sans Serif"/>
                <a:cs typeface="Microsoft Sans Serif"/>
              </a:rPr>
              <a:t>coulombic</a:t>
            </a:r>
            <a:r>
              <a:rPr sz="1600" spc="35" dirty="0">
                <a:latin typeface="Microsoft Sans Serif"/>
                <a:cs typeface="Microsoft Sans Serif"/>
              </a:rPr>
              <a:t> </a:t>
            </a:r>
            <a:r>
              <a:rPr sz="1600" spc="-5" dirty="0">
                <a:latin typeface="Microsoft Sans Serif"/>
                <a:cs typeface="Microsoft Sans Serif"/>
              </a:rPr>
              <a:t>due</a:t>
            </a:r>
            <a:r>
              <a:rPr sz="1600" spc="3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dirty="0">
                <a:latin typeface="Microsoft Sans Serif"/>
                <a:cs typeface="Microsoft Sans Serif"/>
              </a:rPr>
              <a:t>the</a:t>
            </a:r>
            <a:r>
              <a:rPr sz="1600" spc="30" dirty="0">
                <a:latin typeface="Microsoft Sans Serif"/>
                <a:cs typeface="Microsoft Sans Serif"/>
              </a:rPr>
              <a:t> </a:t>
            </a:r>
            <a:r>
              <a:rPr sz="1600" spc="-10" dirty="0">
                <a:latin typeface="Microsoft Sans Serif"/>
                <a:cs typeface="Microsoft Sans Serif"/>
              </a:rPr>
              <a:t>positive</a:t>
            </a:r>
            <a:r>
              <a:rPr sz="1600" spc="30" dirty="0">
                <a:latin typeface="Microsoft Sans Serif"/>
                <a:cs typeface="Microsoft Sans Serif"/>
              </a:rPr>
              <a:t> </a:t>
            </a:r>
            <a:r>
              <a:rPr sz="1600" spc="-5" dirty="0">
                <a:latin typeface="Microsoft Sans Serif"/>
                <a:cs typeface="Microsoft Sans Serif"/>
              </a:rPr>
              <a:t>and</a:t>
            </a:r>
            <a:r>
              <a:rPr sz="1600" spc="30" dirty="0">
                <a:latin typeface="Microsoft Sans Serif"/>
                <a:cs typeface="Microsoft Sans Serif"/>
              </a:rPr>
              <a:t> </a:t>
            </a:r>
            <a:r>
              <a:rPr sz="1600" spc="-5" dirty="0">
                <a:latin typeface="Microsoft Sans Serif"/>
                <a:cs typeface="Microsoft Sans Serif"/>
              </a:rPr>
              <a:t>negative</a:t>
            </a:r>
            <a:r>
              <a:rPr sz="1600" spc="25" dirty="0">
                <a:latin typeface="Microsoft Sans Serif"/>
                <a:cs typeface="Microsoft Sans Serif"/>
              </a:rPr>
              <a:t> </a:t>
            </a:r>
            <a:r>
              <a:rPr sz="1600" spc="-10" dirty="0">
                <a:latin typeface="Microsoft Sans Serif"/>
                <a:cs typeface="Microsoft Sans Serif"/>
              </a:rPr>
              <a:t>ions.</a:t>
            </a:r>
            <a:endParaRPr sz="1600">
              <a:latin typeface="Microsoft Sans Serif"/>
              <a:cs typeface="Microsoft Sans Serif"/>
            </a:endParaRPr>
          </a:p>
          <a:p>
            <a:pPr marL="298450" marR="48260" indent="-285750">
              <a:lnSpc>
                <a:spcPts val="1900"/>
              </a:lnSpc>
              <a:spcBef>
                <a:spcPts val="70"/>
              </a:spcBef>
              <a:buClr>
                <a:srgbClr val="C00000"/>
              </a:buClr>
              <a:buFont typeface="Wingdings"/>
              <a:buChar char=""/>
              <a:tabLst>
                <a:tab pos="297815" algn="l"/>
                <a:tab pos="298450" algn="l"/>
              </a:tabLst>
            </a:pPr>
            <a:r>
              <a:rPr sz="1600" spc="-5" dirty="0">
                <a:latin typeface="Microsoft Sans Serif"/>
                <a:cs typeface="Microsoft Sans Serif"/>
              </a:rPr>
              <a:t>Ionic</a:t>
            </a:r>
            <a:r>
              <a:rPr sz="1600" spc="30" dirty="0">
                <a:latin typeface="Microsoft Sans Serif"/>
                <a:cs typeface="Microsoft Sans Serif"/>
              </a:rPr>
              <a:t> </a:t>
            </a:r>
            <a:r>
              <a:rPr sz="1600" spc="-10" dirty="0">
                <a:latin typeface="Microsoft Sans Serif"/>
                <a:cs typeface="Microsoft Sans Serif"/>
              </a:rPr>
              <a:t>bonding</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5" dirty="0">
                <a:latin typeface="Microsoft Sans Serif"/>
                <a:cs typeface="Microsoft Sans Serif"/>
              </a:rPr>
              <a:t>termed</a:t>
            </a:r>
            <a:r>
              <a:rPr sz="1600" spc="25" dirty="0">
                <a:latin typeface="Microsoft Sans Serif"/>
                <a:cs typeface="Microsoft Sans Serif"/>
              </a:rPr>
              <a:t> </a:t>
            </a:r>
            <a:r>
              <a:rPr sz="1600" spc="-10" dirty="0">
                <a:latin typeface="Microsoft Sans Serif"/>
                <a:cs typeface="Microsoft Sans Serif"/>
              </a:rPr>
              <a:t>nondirectional;</a:t>
            </a:r>
            <a:r>
              <a:rPr sz="1600" spc="35"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10" dirty="0">
                <a:latin typeface="Microsoft Sans Serif"/>
                <a:cs typeface="Microsoft Sans Serif"/>
              </a:rPr>
              <a:t>is,</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magnitude</a:t>
            </a:r>
            <a:r>
              <a:rPr sz="1600" spc="2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bond</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10" dirty="0">
                <a:latin typeface="Microsoft Sans Serif"/>
                <a:cs typeface="Microsoft Sans Serif"/>
              </a:rPr>
              <a:t>equal </a:t>
            </a:r>
            <a:r>
              <a:rPr sz="1600" spc="-409" dirty="0">
                <a:latin typeface="Microsoft Sans Serif"/>
                <a:cs typeface="Microsoft Sans Serif"/>
              </a:rPr>
              <a:t> </a:t>
            </a:r>
            <a:r>
              <a:rPr sz="1600" spc="-10" dirty="0">
                <a:latin typeface="Microsoft Sans Serif"/>
                <a:cs typeface="Microsoft Sans Serif"/>
              </a:rPr>
              <a:t>in</a:t>
            </a:r>
            <a:r>
              <a:rPr sz="1600" spc="15" dirty="0">
                <a:latin typeface="Microsoft Sans Serif"/>
                <a:cs typeface="Microsoft Sans Serif"/>
              </a:rPr>
              <a:t> </a:t>
            </a:r>
            <a:r>
              <a:rPr sz="1600" spc="-15" dirty="0">
                <a:latin typeface="Microsoft Sans Serif"/>
                <a:cs typeface="Microsoft Sans Serif"/>
              </a:rPr>
              <a:t>all</a:t>
            </a:r>
            <a:r>
              <a:rPr sz="1600" spc="15" dirty="0">
                <a:latin typeface="Microsoft Sans Serif"/>
                <a:cs typeface="Microsoft Sans Serif"/>
              </a:rPr>
              <a:t> </a:t>
            </a:r>
            <a:r>
              <a:rPr sz="1600" spc="-10" dirty="0">
                <a:latin typeface="Microsoft Sans Serif"/>
                <a:cs typeface="Microsoft Sans Serif"/>
              </a:rPr>
              <a:t>directions</a:t>
            </a:r>
            <a:r>
              <a:rPr sz="1600" spc="25" dirty="0">
                <a:latin typeface="Microsoft Sans Serif"/>
                <a:cs typeface="Microsoft Sans Serif"/>
              </a:rPr>
              <a:t> </a:t>
            </a:r>
            <a:r>
              <a:rPr sz="1600" spc="-5" dirty="0">
                <a:latin typeface="Microsoft Sans Serif"/>
                <a:cs typeface="Microsoft Sans Serif"/>
              </a:rPr>
              <a:t>around</a:t>
            </a:r>
            <a:r>
              <a:rPr sz="1600" spc="20" dirty="0">
                <a:latin typeface="Microsoft Sans Serif"/>
                <a:cs typeface="Microsoft Sans Serif"/>
              </a:rPr>
              <a:t> </a:t>
            </a:r>
            <a:r>
              <a:rPr sz="1600" spc="-5" dirty="0">
                <a:latin typeface="Microsoft Sans Serif"/>
                <a:cs typeface="Microsoft Sans Serif"/>
              </a:rPr>
              <a:t>an</a:t>
            </a:r>
            <a:r>
              <a:rPr sz="1600" spc="20" dirty="0">
                <a:latin typeface="Microsoft Sans Serif"/>
                <a:cs typeface="Microsoft Sans Serif"/>
              </a:rPr>
              <a:t> </a:t>
            </a:r>
            <a:r>
              <a:rPr sz="1600" spc="-10" dirty="0">
                <a:latin typeface="Microsoft Sans Serif"/>
                <a:cs typeface="Microsoft Sans Serif"/>
              </a:rPr>
              <a:t>ion.</a:t>
            </a:r>
            <a:endParaRPr sz="1600">
              <a:latin typeface="Microsoft Sans Serif"/>
              <a:cs typeface="Microsoft Sans Serif"/>
            </a:endParaRPr>
          </a:p>
          <a:p>
            <a:pPr marL="298450" marR="291465" indent="-285750">
              <a:lnSpc>
                <a:spcPts val="1900"/>
              </a:lnSpc>
              <a:spcBef>
                <a:spcPts val="110"/>
              </a:spcBef>
              <a:buClr>
                <a:srgbClr val="C00000"/>
              </a:buClr>
              <a:buFont typeface="Wingdings"/>
              <a:buChar char=""/>
              <a:tabLst>
                <a:tab pos="297815" algn="l"/>
                <a:tab pos="298450" algn="l"/>
              </a:tabLst>
            </a:pPr>
            <a:r>
              <a:rPr sz="1600" spc="-10" dirty="0">
                <a:latin typeface="Microsoft Sans Serif"/>
                <a:cs typeface="Microsoft Sans Serif"/>
              </a:rPr>
              <a:t>Bonding</a:t>
            </a:r>
            <a:r>
              <a:rPr sz="1600" spc="20" dirty="0">
                <a:latin typeface="Microsoft Sans Serif"/>
                <a:cs typeface="Microsoft Sans Serif"/>
              </a:rPr>
              <a:t> </a:t>
            </a:r>
            <a:r>
              <a:rPr sz="1600" spc="-5" dirty="0">
                <a:latin typeface="Microsoft Sans Serif"/>
                <a:cs typeface="Microsoft Sans Serif"/>
              </a:rPr>
              <a:t>energies,</a:t>
            </a:r>
            <a:r>
              <a:rPr sz="1600" spc="30" dirty="0">
                <a:latin typeface="Microsoft Sans Serif"/>
                <a:cs typeface="Microsoft Sans Serif"/>
              </a:rPr>
              <a:t> </a:t>
            </a:r>
            <a:r>
              <a:rPr sz="1600" spc="-10" dirty="0">
                <a:latin typeface="Microsoft Sans Serif"/>
                <a:cs typeface="Microsoft Sans Serif"/>
              </a:rPr>
              <a:t>which</a:t>
            </a:r>
            <a:r>
              <a:rPr sz="1600" spc="25" dirty="0">
                <a:latin typeface="Microsoft Sans Serif"/>
                <a:cs typeface="Microsoft Sans Serif"/>
              </a:rPr>
              <a:t> </a:t>
            </a:r>
            <a:r>
              <a:rPr sz="1600" spc="-10" dirty="0">
                <a:latin typeface="Microsoft Sans Serif"/>
                <a:cs typeface="Microsoft Sans Serif"/>
              </a:rPr>
              <a:t>generally</a:t>
            </a:r>
            <a:r>
              <a:rPr sz="1600" spc="25" dirty="0">
                <a:latin typeface="Microsoft Sans Serif"/>
                <a:cs typeface="Microsoft Sans Serif"/>
              </a:rPr>
              <a:t> </a:t>
            </a:r>
            <a:r>
              <a:rPr sz="1600" spc="-5" dirty="0">
                <a:latin typeface="Microsoft Sans Serif"/>
                <a:cs typeface="Microsoft Sans Serif"/>
              </a:rPr>
              <a:t>range</a:t>
            </a:r>
            <a:r>
              <a:rPr sz="1600" spc="25" dirty="0">
                <a:latin typeface="Microsoft Sans Serif"/>
                <a:cs typeface="Microsoft Sans Serif"/>
              </a:rPr>
              <a:t> </a:t>
            </a:r>
            <a:r>
              <a:rPr sz="1600" spc="-5" dirty="0">
                <a:latin typeface="Microsoft Sans Serif"/>
                <a:cs typeface="Microsoft Sans Serif"/>
              </a:rPr>
              <a:t>between</a:t>
            </a:r>
            <a:r>
              <a:rPr sz="1600" spc="20" dirty="0">
                <a:latin typeface="Microsoft Sans Serif"/>
                <a:cs typeface="Microsoft Sans Serif"/>
              </a:rPr>
              <a:t> </a:t>
            </a:r>
            <a:r>
              <a:rPr sz="1600" spc="-5" dirty="0">
                <a:latin typeface="Microsoft Sans Serif"/>
                <a:cs typeface="Microsoft Sans Serif"/>
              </a:rPr>
              <a:t>600</a:t>
            </a:r>
            <a:r>
              <a:rPr sz="1600" spc="2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1500</a:t>
            </a:r>
            <a:r>
              <a:rPr sz="1600" spc="20" dirty="0">
                <a:latin typeface="Microsoft Sans Serif"/>
                <a:cs typeface="Microsoft Sans Serif"/>
              </a:rPr>
              <a:t> </a:t>
            </a:r>
            <a:r>
              <a:rPr sz="1600" spc="-5" dirty="0">
                <a:latin typeface="Microsoft Sans Serif"/>
                <a:cs typeface="Microsoft Sans Serif"/>
              </a:rPr>
              <a:t>kJ/mol</a:t>
            </a:r>
            <a:r>
              <a:rPr sz="1600" spc="20" dirty="0">
                <a:latin typeface="Microsoft Sans Serif"/>
                <a:cs typeface="Microsoft Sans Serif"/>
              </a:rPr>
              <a:t> </a:t>
            </a:r>
            <a:r>
              <a:rPr sz="1600" dirty="0">
                <a:latin typeface="Microsoft Sans Serif"/>
                <a:cs typeface="Microsoft Sans Serif"/>
              </a:rPr>
              <a:t>(3</a:t>
            </a:r>
            <a:r>
              <a:rPr sz="1600" spc="20" dirty="0">
                <a:latin typeface="Microsoft Sans Serif"/>
                <a:cs typeface="Microsoft Sans Serif"/>
              </a:rPr>
              <a:t> </a:t>
            </a:r>
            <a:r>
              <a:rPr sz="1600" spc="-5" dirty="0">
                <a:latin typeface="Microsoft Sans Serif"/>
                <a:cs typeface="Microsoft Sans Serif"/>
              </a:rPr>
              <a:t>and </a:t>
            </a:r>
            <a:r>
              <a:rPr sz="1600" spc="-409" dirty="0">
                <a:latin typeface="Microsoft Sans Serif"/>
                <a:cs typeface="Microsoft Sans Serif"/>
              </a:rPr>
              <a:t> </a:t>
            </a:r>
            <a:r>
              <a:rPr sz="1600" dirty="0">
                <a:latin typeface="Microsoft Sans Serif"/>
                <a:cs typeface="Microsoft Sans Serif"/>
              </a:rPr>
              <a:t>8</a:t>
            </a:r>
            <a:r>
              <a:rPr sz="1600" spc="25" dirty="0">
                <a:latin typeface="Microsoft Sans Serif"/>
                <a:cs typeface="Microsoft Sans Serif"/>
              </a:rPr>
              <a:t> </a:t>
            </a:r>
            <a:r>
              <a:rPr sz="1600" spc="-5" dirty="0">
                <a:latin typeface="Microsoft Sans Serif"/>
                <a:cs typeface="Microsoft Sans Serif"/>
              </a:rPr>
              <a:t>eV/atom),</a:t>
            </a:r>
            <a:r>
              <a:rPr sz="1600" spc="35"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relatively</a:t>
            </a:r>
            <a:r>
              <a:rPr sz="1600" spc="30" dirty="0">
                <a:latin typeface="Microsoft Sans Serif"/>
                <a:cs typeface="Microsoft Sans Serif"/>
              </a:rPr>
              <a:t> </a:t>
            </a:r>
            <a:r>
              <a:rPr sz="1600" spc="-10" dirty="0">
                <a:latin typeface="Microsoft Sans Serif"/>
                <a:cs typeface="Microsoft Sans Serif"/>
              </a:rPr>
              <a:t>large,</a:t>
            </a:r>
            <a:r>
              <a:rPr sz="1600" spc="40"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spc="-5" dirty="0">
                <a:latin typeface="Microsoft Sans Serif"/>
                <a:cs typeface="Microsoft Sans Serif"/>
              </a:rPr>
              <a:t>reflected</a:t>
            </a:r>
            <a:r>
              <a:rPr sz="1600" spc="25"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10" dirty="0">
                <a:latin typeface="Microsoft Sans Serif"/>
                <a:cs typeface="Microsoft Sans Serif"/>
              </a:rPr>
              <a:t>high</a:t>
            </a:r>
            <a:r>
              <a:rPr sz="1600" spc="25" dirty="0">
                <a:latin typeface="Microsoft Sans Serif"/>
                <a:cs typeface="Microsoft Sans Serif"/>
              </a:rPr>
              <a:t> </a:t>
            </a:r>
            <a:r>
              <a:rPr sz="1600" spc="-10" dirty="0">
                <a:latin typeface="Microsoft Sans Serif"/>
                <a:cs typeface="Microsoft Sans Serif"/>
              </a:rPr>
              <a:t>melting</a:t>
            </a:r>
            <a:r>
              <a:rPr sz="1600" spc="30" dirty="0">
                <a:latin typeface="Microsoft Sans Serif"/>
                <a:cs typeface="Microsoft Sans Serif"/>
              </a:rPr>
              <a:t> </a:t>
            </a:r>
            <a:r>
              <a:rPr sz="1600" spc="-5" dirty="0">
                <a:latin typeface="Microsoft Sans Serif"/>
                <a:cs typeface="Microsoft Sans Serif"/>
              </a:rPr>
              <a:t>temperatures.</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5" dirty="0">
                <a:latin typeface="Microsoft Sans Serif"/>
                <a:cs typeface="Microsoft Sans Serif"/>
              </a:rPr>
              <a:t>Ionic</a:t>
            </a:r>
            <a:r>
              <a:rPr sz="1600" spc="35" dirty="0">
                <a:latin typeface="Microsoft Sans Serif"/>
                <a:cs typeface="Microsoft Sans Serif"/>
              </a:rPr>
              <a:t> </a:t>
            </a:r>
            <a:r>
              <a:rPr sz="1600" spc="-10" dirty="0">
                <a:latin typeface="Microsoft Sans Serif"/>
                <a:cs typeface="Microsoft Sans Serif"/>
              </a:rPr>
              <a:t>materials</a:t>
            </a:r>
            <a:r>
              <a:rPr sz="1600" spc="40" dirty="0">
                <a:latin typeface="Microsoft Sans Serif"/>
                <a:cs typeface="Microsoft Sans Serif"/>
              </a:rPr>
              <a:t> </a:t>
            </a:r>
            <a:r>
              <a:rPr sz="1600" spc="-5" dirty="0">
                <a:latin typeface="Microsoft Sans Serif"/>
                <a:cs typeface="Microsoft Sans Serif"/>
              </a:rPr>
              <a:t>are</a:t>
            </a:r>
            <a:r>
              <a:rPr sz="1600" spc="35" dirty="0">
                <a:latin typeface="Microsoft Sans Serif"/>
                <a:cs typeface="Microsoft Sans Serif"/>
              </a:rPr>
              <a:t> </a:t>
            </a:r>
            <a:r>
              <a:rPr sz="1600" spc="-10" dirty="0">
                <a:latin typeface="Microsoft Sans Serif"/>
                <a:cs typeface="Microsoft Sans Serif"/>
              </a:rPr>
              <a:t>characteristically</a:t>
            </a:r>
            <a:r>
              <a:rPr sz="1600" spc="35" dirty="0">
                <a:latin typeface="Microsoft Sans Serif"/>
                <a:cs typeface="Microsoft Sans Serif"/>
              </a:rPr>
              <a:t> </a:t>
            </a:r>
            <a:r>
              <a:rPr sz="1600" spc="-5" dirty="0">
                <a:latin typeface="Microsoft Sans Serif"/>
                <a:cs typeface="Microsoft Sans Serif"/>
              </a:rPr>
              <a:t>hard</a:t>
            </a:r>
            <a:r>
              <a:rPr sz="1600" spc="35" dirty="0">
                <a:latin typeface="Microsoft Sans Serif"/>
                <a:cs typeface="Microsoft Sans Serif"/>
              </a:rPr>
              <a:t> </a:t>
            </a:r>
            <a:r>
              <a:rPr sz="1600" spc="-5" dirty="0">
                <a:latin typeface="Microsoft Sans Serif"/>
                <a:cs typeface="Microsoft Sans Serif"/>
              </a:rPr>
              <a:t>and</a:t>
            </a:r>
            <a:r>
              <a:rPr sz="1600" spc="35" dirty="0">
                <a:latin typeface="Microsoft Sans Serif"/>
                <a:cs typeface="Microsoft Sans Serif"/>
              </a:rPr>
              <a:t> </a:t>
            </a:r>
            <a:r>
              <a:rPr sz="1600" spc="-5" dirty="0">
                <a:latin typeface="Microsoft Sans Serif"/>
                <a:cs typeface="Microsoft Sans Serif"/>
              </a:rPr>
              <a:t>brittle</a:t>
            </a:r>
            <a:r>
              <a:rPr sz="1600" spc="30" dirty="0">
                <a:latin typeface="Microsoft Sans Serif"/>
                <a:cs typeface="Microsoft Sans Serif"/>
              </a:rPr>
              <a:t> </a:t>
            </a:r>
            <a:r>
              <a:rPr sz="1600" spc="-5" dirty="0">
                <a:latin typeface="Microsoft Sans Serif"/>
                <a:cs typeface="Microsoft Sans Serif"/>
              </a:rPr>
              <a:t>and,</a:t>
            </a:r>
            <a:r>
              <a:rPr sz="1600" spc="45" dirty="0">
                <a:latin typeface="Microsoft Sans Serif"/>
                <a:cs typeface="Microsoft Sans Serif"/>
              </a:rPr>
              <a:t> </a:t>
            </a:r>
            <a:r>
              <a:rPr sz="1600" spc="-5" dirty="0">
                <a:latin typeface="Microsoft Sans Serif"/>
                <a:cs typeface="Microsoft Sans Serif"/>
              </a:rPr>
              <a:t>furthermore,</a:t>
            </a:r>
            <a:r>
              <a:rPr sz="1600" spc="45" dirty="0">
                <a:latin typeface="Microsoft Sans Serif"/>
                <a:cs typeface="Microsoft Sans Serif"/>
              </a:rPr>
              <a:t> </a:t>
            </a:r>
            <a:r>
              <a:rPr sz="1600" spc="-10" dirty="0">
                <a:latin typeface="Microsoft Sans Serif"/>
                <a:cs typeface="Microsoft Sans Serif"/>
              </a:rPr>
              <a:t>electrically</a:t>
            </a:r>
            <a:endParaRPr sz="1600">
              <a:latin typeface="Microsoft Sans Serif"/>
              <a:cs typeface="Microsoft Sans Serif"/>
            </a:endParaRPr>
          </a:p>
          <a:p>
            <a:pPr marL="298450">
              <a:lnSpc>
                <a:spcPts val="1910"/>
              </a:lnSpc>
            </a:pPr>
            <a:r>
              <a:rPr sz="1600" spc="-5" dirty="0">
                <a:latin typeface="Microsoft Sans Serif"/>
                <a:cs typeface="Microsoft Sans Serif"/>
              </a:rPr>
              <a:t>and</a:t>
            </a:r>
            <a:r>
              <a:rPr sz="1600" spc="10" dirty="0">
                <a:latin typeface="Microsoft Sans Serif"/>
                <a:cs typeface="Microsoft Sans Serif"/>
              </a:rPr>
              <a:t> </a:t>
            </a:r>
            <a:r>
              <a:rPr sz="1600" spc="-10" dirty="0">
                <a:latin typeface="Microsoft Sans Serif"/>
                <a:cs typeface="Microsoft Sans Serif"/>
              </a:rPr>
              <a:t>thermally</a:t>
            </a:r>
            <a:r>
              <a:rPr sz="1600" spc="20" dirty="0">
                <a:latin typeface="Microsoft Sans Serif"/>
                <a:cs typeface="Microsoft Sans Serif"/>
              </a:rPr>
              <a:t> </a:t>
            </a:r>
            <a:r>
              <a:rPr sz="1600" spc="-10" dirty="0">
                <a:latin typeface="Microsoft Sans Serif"/>
                <a:cs typeface="Microsoft Sans Serif"/>
              </a:rPr>
              <a:t>insulative.</a:t>
            </a:r>
            <a:endParaRPr sz="1600">
              <a:latin typeface="Microsoft Sans Serif"/>
              <a:cs typeface="Microsoft Sans Serif"/>
            </a:endParaRPr>
          </a:p>
        </p:txBody>
      </p:sp>
      <p:pic>
        <p:nvPicPr>
          <p:cNvPr id="7" name="object 7"/>
          <p:cNvPicPr/>
          <p:nvPr/>
        </p:nvPicPr>
        <p:blipFill>
          <a:blip r:embed="rId3" cstate="print"/>
          <a:stretch>
            <a:fillRect/>
          </a:stretch>
        </p:blipFill>
        <p:spPr>
          <a:xfrm>
            <a:off x="3145692" y="5180146"/>
            <a:ext cx="2850173" cy="137257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a:extLst>
              <a:ext uri="{FF2B5EF4-FFF2-40B4-BE49-F238E27FC236}">
                <a16:creationId xmlns:a16="http://schemas.microsoft.com/office/drawing/2014/main" id="{BF4438FA-2B0A-2568-085C-1550A804879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8F234E1-2993-44EC-B59E-BFF5E7F39F7A}" type="slidenum">
              <a:rPr lang="en-US" altLang="en-US" sz="1200"/>
              <a:pPr>
                <a:spcBef>
                  <a:spcPct val="0"/>
                </a:spcBef>
                <a:buFontTx/>
                <a:buNone/>
              </a:pPr>
              <a:t>23</a:t>
            </a:fld>
            <a:endParaRPr lang="en-US" altLang="en-US" sz="1200"/>
          </a:p>
        </p:txBody>
      </p:sp>
      <p:sp>
        <p:nvSpPr>
          <p:cNvPr id="18435" name="Rectangle 4">
            <a:extLst>
              <a:ext uri="{FF2B5EF4-FFF2-40B4-BE49-F238E27FC236}">
                <a16:creationId xmlns:a16="http://schemas.microsoft.com/office/drawing/2014/main" id="{1D7AE7D0-ACC3-1344-BB37-C7064768A4EC}"/>
              </a:ext>
            </a:extLst>
          </p:cNvPr>
          <p:cNvSpPr>
            <a:spLocks noChangeArrowheads="1"/>
          </p:cNvSpPr>
          <p:nvPr/>
        </p:nvSpPr>
        <p:spPr bwMode="auto">
          <a:xfrm>
            <a:off x="838200" y="914400"/>
            <a:ext cx="4433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Occurs between + and - ions.</a:t>
            </a:r>
          </a:p>
        </p:txBody>
      </p:sp>
      <p:sp>
        <p:nvSpPr>
          <p:cNvPr id="18436" name="Rectangle 5">
            <a:extLst>
              <a:ext uri="{FF2B5EF4-FFF2-40B4-BE49-F238E27FC236}">
                <a16:creationId xmlns:a16="http://schemas.microsoft.com/office/drawing/2014/main" id="{B7D3039D-3E65-25B9-19B7-43B753BF03B9}"/>
              </a:ext>
            </a:extLst>
          </p:cNvPr>
          <p:cNvSpPr>
            <a:spLocks noChangeArrowheads="1"/>
          </p:cNvSpPr>
          <p:nvPr/>
        </p:nvSpPr>
        <p:spPr bwMode="auto">
          <a:xfrm>
            <a:off x="838200" y="1346200"/>
            <a:ext cx="4051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Requires </a:t>
            </a:r>
            <a:r>
              <a:rPr lang="en-US" altLang="en-US" sz="2400">
                <a:solidFill>
                  <a:schemeClr val="accent2"/>
                </a:solidFill>
              </a:rPr>
              <a:t>electron transfer.</a:t>
            </a:r>
            <a:endParaRPr lang="en-US" altLang="en-US" sz="2400"/>
          </a:p>
        </p:txBody>
      </p:sp>
      <p:sp>
        <p:nvSpPr>
          <p:cNvPr id="18437" name="Rectangle 6">
            <a:extLst>
              <a:ext uri="{FF2B5EF4-FFF2-40B4-BE49-F238E27FC236}">
                <a16:creationId xmlns:a16="http://schemas.microsoft.com/office/drawing/2014/main" id="{0379D6D1-5186-6AE7-899A-EF15F7C10200}"/>
              </a:ext>
            </a:extLst>
          </p:cNvPr>
          <p:cNvSpPr>
            <a:spLocks noChangeArrowheads="1"/>
          </p:cNvSpPr>
          <p:nvPr/>
        </p:nvSpPr>
        <p:spPr bwMode="auto">
          <a:xfrm>
            <a:off x="838200" y="1778000"/>
            <a:ext cx="6559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Large difference in electronegativity required.</a:t>
            </a:r>
          </a:p>
        </p:txBody>
      </p:sp>
      <p:sp>
        <p:nvSpPr>
          <p:cNvPr id="18438" name="Rectangle 7">
            <a:extLst>
              <a:ext uri="{FF2B5EF4-FFF2-40B4-BE49-F238E27FC236}">
                <a16:creationId xmlns:a16="http://schemas.microsoft.com/office/drawing/2014/main" id="{8CE0A1C1-2FE4-DEB3-F033-D27CCF960CA5}"/>
              </a:ext>
            </a:extLst>
          </p:cNvPr>
          <p:cNvSpPr>
            <a:spLocks noChangeArrowheads="1"/>
          </p:cNvSpPr>
          <p:nvPr/>
        </p:nvSpPr>
        <p:spPr bwMode="auto">
          <a:xfrm>
            <a:off x="838200" y="2209800"/>
            <a:ext cx="2578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Example:  NaCl</a:t>
            </a:r>
          </a:p>
        </p:txBody>
      </p:sp>
      <p:sp>
        <p:nvSpPr>
          <p:cNvPr id="18439" name="Rectangle 8">
            <a:extLst>
              <a:ext uri="{FF2B5EF4-FFF2-40B4-BE49-F238E27FC236}">
                <a16:creationId xmlns:a16="http://schemas.microsoft.com/office/drawing/2014/main" id="{CB046BA2-C6D5-B538-9566-06CEE7D6961A}"/>
              </a:ext>
            </a:extLst>
          </p:cNvPr>
          <p:cNvSpPr>
            <a:spLocks noGrp="1" noChangeArrowheads="1"/>
          </p:cNvSpPr>
          <p:nvPr>
            <p:ph type="title" idx="4294967295"/>
          </p:nvPr>
        </p:nvSpPr>
        <p:spPr/>
        <p:txBody>
          <a:bodyPr/>
          <a:lstStyle/>
          <a:p>
            <a:r>
              <a:rPr lang="en-US" altLang="en-US">
                <a:ea typeface="ＭＳ Ｐゴシック" panose="020B0600070205080204" pitchFamily="34" charset="-128"/>
              </a:rPr>
              <a:t>Ionic Bonding</a:t>
            </a:r>
          </a:p>
        </p:txBody>
      </p:sp>
      <p:grpSp>
        <p:nvGrpSpPr>
          <p:cNvPr id="18440" name="Group 60">
            <a:extLst>
              <a:ext uri="{FF2B5EF4-FFF2-40B4-BE49-F238E27FC236}">
                <a16:creationId xmlns:a16="http://schemas.microsoft.com/office/drawing/2014/main" id="{0C542821-4C66-7803-3927-F8BF4ED069AE}"/>
              </a:ext>
            </a:extLst>
          </p:cNvPr>
          <p:cNvGrpSpPr>
            <a:grpSpLocks/>
          </p:cNvGrpSpPr>
          <p:nvPr/>
        </p:nvGrpSpPr>
        <p:grpSpPr bwMode="auto">
          <a:xfrm>
            <a:off x="1143000" y="3028950"/>
            <a:ext cx="7019925" cy="2822575"/>
            <a:chOff x="720" y="1908"/>
            <a:chExt cx="4422" cy="1778"/>
          </a:xfrm>
        </p:grpSpPr>
        <p:sp>
          <p:nvSpPr>
            <p:cNvPr id="18441" name="Oval 11">
              <a:extLst>
                <a:ext uri="{FF2B5EF4-FFF2-40B4-BE49-F238E27FC236}">
                  <a16:creationId xmlns:a16="http://schemas.microsoft.com/office/drawing/2014/main" id="{BCBE0B54-24E8-8C66-D59A-BB582790AB44}"/>
                </a:ext>
              </a:extLst>
            </p:cNvPr>
            <p:cNvSpPr>
              <a:spLocks noChangeArrowheads="1"/>
            </p:cNvSpPr>
            <p:nvPr/>
          </p:nvSpPr>
          <p:spPr bwMode="auto">
            <a:xfrm>
              <a:off x="1836" y="1956"/>
              <a:ext cx="448" cy="432"/>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8442" name="Rectangle 12">
              <a:extLst>
                <a:ext uri="{FF2B5EF4-FFF2-40B4-BE49-F238E27FC236}">
                  <a16:creationId xmlns:a16="http://schemas.microsoft.com/office/drawing/2014/main" id="{780EF112-B078-45C9-F51D-9551DD351634}"/>
                </a:ext>
              </a:extLst>
            </p:cNvPr>
            <p:cNvSpPr>
              <a:spLocks noChangeArrowheads="1"/>
            </p:cNvSpPr>
            <p:nvPr/>
          </p:nvSpPr>
          <p:spPr bwMode="auto">
            <a:xfrm>
              <a:off x="720" y="1952"/>
              <a:ext cx="95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Na (metal) </a:t>
              </a:r>
              <a:endParaRPr lang="en-US" altLang="en-US" sz="2400"/>
            </a:p>
          </p:txBody>
        </p:sp>
        <p:sp>
          <p:nvSpPr>
            <p:cNvPr id="18443" name="Rectangle 13">
              <a:extLst>
                <a:ext uri="{FF2B5EF4-FFF2-40B4-BE49-F238E27FC236}">
                  <a16:creationId xmlns:a16="http://schemas.microsoft.com/office/drawing/2014/main" id="{15C2E9AE-40FE-16A2-8F34-D82B02B4ADCB}"/>
                </a:ext>
              </a:extLst>
            </p:cNvPr>
            <p:cNvSpPr>
              <a:spLocks noChangeArrowheads="1"/>
            </p:cNvSpPr>
            <p:nvPr/>
          </p:nvSpPr>
          <p:spPr bwMode="auto">
            <a:xfrm>
              <a:off x="800" y="2176"/>
              <a:ext cx="72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unstable</a:t>
              </a:r>
              <a:endParaRPr lang="en-US" altLang="en-US" sz="2400"/>
            </a:p>
          </p:txBody>
        </p:sp>
        <p:sp>
          <p:nvSpPr>
            <p:cNvPr id="18444" name="Oval 15">
              <a:extLst>
                <a:ext uri="{FF2B5EF4-FFF2-40B4-BE49-F238E27FC236}">
                  <a16:creationId xmlns:a16="http://schemas.microsoft.com/office/drawing/2014/main" id="{4C3E9F9B-964C-73F6-A66E-6EB2E40892B2}"/>
                </a:ext>
              </a:extLst>
            </p:cNvPr>
            <p:cNvSpPr>
              <a:spLocks noChangeArrowheads="1"/>
            </p:cNvSpPr>
            <p:nvPr/>
          </p:nvSpPr>
          <p:spPr bwMode="auto">
            <a:xfrm>
              <a:off x="3300" y="1908"/>
              <a:ext cx="552" cy="528"/>
            </a:xfrm>
            <a:prstGeom prst="ellipse">
              <a:avLst/>
            </a:prstGeom>
            <a:solidFill>
              <a:srgbClr val="D9D9D9"/>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8445" name="Rectangle 16">
              <a:extLst>
                <a:ext uri="{FF2B5EF4-FFF2-40B4-BE49-F238E27FC236}">
                  <a16:creationId xmlns:a16="http://schemas.microsoft.com/office/drawing/2014/main" id="{DCDEF840-10AB-D70D-35DE-9BD77A9F9404}"/>
                </a:ext>
              </a:extLst>
            </p:cNvPr>
            <p:cNvSpPr>
              <a:spLocks noChangeArrowheads="1"/>
            </p:cNvSpPr>
            <p:nvPr/>
          </p:nvSpPr>
          <p:spPr bwMode="auto">
            <a:xfrm>
              <a:off x="3936" y="1968"/>
              <a:ext cx="120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Cl (nonmetal) </a:t>
              </a:r>
              <a:endParaRPr lang="en-US" altLang="en-US" sz="2400"/>
            </a:p>
          </p:txBody>
        </p:sp>
        <p:sp>
          <p:nvSpPr>
            <p:cNvPr id="18446" name="Rectangle 17">
              <a:extLst>
                <a:ext uri="{FF2B5EF4-FFF2-40B4-BE49-F238E27FC236}">
                  <a16:creationId xmlns:a16="http://schemas.microsoft.com/office/drawing/2014/main" id="{ED424C0B-7209-A002-175E-AB9A42ADB935}"/>
                </a:ext>
              </a:extLst>
            </p:cNvPr>
            <p:cNvSpPr>
              <a:spLocks noChangeArrowheads="1"/>
            </p:cNvSpPr>
            <p:nvPr/>
          </p:nvSpPr>
          <p:spPr bwMode="auto">
            <a:xfrm>
              <a:off x="4152" y="2192"/>
              <a:ext cx="72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unstable</a:t>
              </a:r>
              <a:endParaRPr lang="en-US" altLang="en-US" sz="2400"/>
            </a:p>
          </p:txBody>
        </p:sp>
        <p:sp>
          <p:nvSpPr>
            <p:cNvPr id="18447" name="Rectangle 19">
              <a:extLst>
                <a:ext uri="{FF2B5EF4-FFF2-40B4-BE49-F238E27FC236}">
                  <a16:creationId xmlns:a16="http://schemas.microsoft.com/office/drawing/2014/main" id="{D1F042AB-C2EB-B568-44D7-2E0A3EDBABE9}"/>
                </a:ext>
              </a:extLst>
            </p:cNvPr>
            <p:cNvSpPr>
              <a:spLocks noChangeArrowheads="1"/>
            </p:cNvSpPr>
            <p:nvPr/>
          </p:nvSpPr>
          <p:spPr bwMode="auto">
            <a:xfrm>
              <a:off x="2288" y="2419"/>
              <a:ext cx="73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997300"/>
                  </a:solidFill>
                </a:rPr>
                <a:t>electron </a:t>
              </a:r>
              <a:endParaRPr lang="en-US" altLang="en-US" sz="2400"/>
            </a:p>
          </p:txBody>
        </p:sp>
        <p:grpSp>
          <p:nvGrpSpPr>
            <p:cNvPr id="18448" name="Group 24">
              <a:extLst>
                <a:ext uri="{FF2B5EF4-FFF2-40B4-BE49-F238E27FC236}">
                  <a16:creationId xmlns:a16="http://schemas.microsoft.com/office/drawing/2014/main" id="{F069CC28-1679-4124-AA8C-D44B10F85767}"/>
                </a:ext>
              </a:extLst>
            </p:cNvPr>
            <p:cNvGrpSpPr>
              <a:grpSpLocks/>
            </p:cNvGrpSpPr>
            <p:nvPr/>
          </p:nvGrpSpPr>
          <p:grpSpPr bwMode="auto">
            <a:xfrm>
              <a:off x="1862" y="2950"/>
              <a:ext cx="396" cy="356"/>
              <a:chOff x="1884" y="2976"/>
              <a:chExt cx="396" cy="356"/>
            </a:xfrm>
          </p:grpSpPr>
          <p:sp>
            <p:nvSpPr>
              <p:cNvPr id="18471" name="Oval 21">
                <a:extLst>
                  <a:ext uri="{FF2B5EF4-FFF2-40B4-BE49-F238E27FC236}">
                    <a16:creationId xmlns:a16="http://schemas.microsoft.com/office/drawing/2014/main" id="{91366CAD-8161-503B-0E7C-E52C0D3609C8}"/>
                  </a:ext>
                </a:extLst>
              </p:cNvPr>
              <p:cNvSpPr>
                <a:spLocks noChangeArrowheads="1"/>
              </p:cNvSpPr>
              <p:nvPr/>
            </p:nvSpPr>
            <p:spPr bwMode="auto">
              <a:xfrm>
                <a:off x="1884" y="2996"/>
                <a:ext cx="344" cy="336"/>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8472" name="Rectangle 22">
                <a:extLst>
                  <a:ext uri="{FF2B5EF4-FFF2-40B4-BE49-F238E27FC236}">
                    <a16:creationId xmlns:a16="http://schemas.microsoft.com/office/drawing/2014/main" id="{CE7CEEE6-98DA-2FEA-3685-CE237D532C51}"/>
                  </a:ext>
                </a:extLst>
              </p:cNvPr>
              <p:cNvSpPr>
                <a:spLocks noChangeArrowheads="1"/>
              </p:cNvSpPr>
              <p:nvPr/>
            </p:nvSpPr>
            <p:spPr bwMode="auto">
              <a:xfrm>
                <a:off x="1968" y="2976"/>
                <a:ext cx="17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600">
                    <a:solidFill>
                      <a:srgbClr val="000000"/>
                    </a:solidFill>
                    <a:latin typeface="Arial Bold" panose="020B0704020202020204" pitchFamily="34" charset="0"/>
                    <a:cs typeface="Arial Bold" panose="020B0704020202020204" pitchFamily="34" charset="0"/>
                  </a:rPr>
                  <a:t>+ </a:t>
                </a:r>
                <a:endParaRPr lang="en-US" altLang="en-US" sz="2400">
                  <a:latin typeface="Arial Bold" panose="020B0704020202020204" pitchFamily="34" charset="0"/>
                  <a:cs typeface="Arial Bold" panose="020B0704020202020204" pitchFamily="34" charset="0"/>
                </a:endParaRPr>
              </a:p>
            </p:txBody>
          </p:sp>
          <p:sp>
            <p:nvSpPr>
              <p:cNvPr id="18473" name="Rectangle 23">
                <a:extLst>
                  <a:ext uri="{FF2B5EF4-FFF2-40B4-BE49-F238E27FC236}">
                    <a16:creationId xmlns:a16="http://schemas.microsoft.com/office/drawing/2014/main" id="{9D281FFD-4B0D-8241-134B-296DF138C247}"/>
                  </a:ext>
                </a:extLst>
              </p:cNvPr>
              <p:cNvSpPr>
                <a:spLocks noChangeArrowheads="1"/>
              </p:cNvSpPr>
              <p:nvPr/>
            </p:nvSpPr>
            <p:spPr bwMode="auto">
              <a:xfrm>
                <a:off x="2208" y="2976"/>
                <a:ext cx="72"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600">
                    <a:solidFill>
                      <a:srgbClr val="000000"/>
                    </a:solidFill>
                    <a:latin typeface="Arial Rounded MT Bold" panose="020F0704030504030204" pitchFamily="34" charset="0"/>
                  </a:rPr>
                  <a:t> </a:t>
                </a:r>
                <a:endParaRPr lang="en-US" altLang="en-US" sz="2400"/>
              </a:p>
            </p:txBody>
          </p:sp>
        </p:grpSp>
        <p:grpSp>
          <p:nvGrpSpPr>
            <p:cNvPr id="18449" name="Group 28">
              <a:extLst>
                <a:ext uri="{FF2B5EF4-FFF2-40B4-BE49-F238E27FC236}">
                  <a16:creationId xmlns:a16="http://schemas.microsoft.com/office/drawing/2014/main" id="{F47D4911-2624-8E5A-7908-58B821663450}"/>
                </a:ext>
              </a:extLst>
            </p:cNvPr>
            <p:cNvGrpSpPr>
              <a:grpSpLocks/>
            </p:cNvGrpSpPr>
            <p:nvPr/>
          </p:nvGrpSpPr>
          <p:grpSpPr bwMode="auto">
            <a:xfrm>
              <a:off x="3172" y="2724"/>
              <a:ext cx="808" cy="808"/>
              <a:chOff x="3172" y="2724"/>
              <a:chExt cx="808" cy="808"/>
            </a:xfrm>
          </p:grpSpPr>
          <p:sp>
            <p:nvSpPr>
              <p:cNvPr id="18468" name="Oval 25">
                <a:extLst>
                  <a:ext uri="{FF2B5EF4-FFF2-40B4-BE49-F238E27FC236}">
                    <a16:creationId xmlns:a16="http://schemas.microsoft.com/office/drawing/2014/main" id="{63F2902C-8FF2-D592-9E72-36973511A18C}"/>
                  </a:ext>
                </a:extLst>
              </p:cNvPr>
              <p:cNvSpPr>
                <a:spLocks noChangeArrowheads="1"/>
              </p:cNvSpPr>
              <p:nvPr/>
            </p:nvSpPr>
            <p:spPr bwMode="auto">
              <a:xfrm>
                <a:off x="3172" y="2724"/>
                <a:ext cx="808" cy="808"/>
              </a:xfrm>
              <a:prstGeom prst="ellipse">
                <a:avLst/>
              </a:prstGeom>
              <a:solidFill>
                <a:srgbClr val="D9D9D9"/>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18469" name="Rectangle 26">
                <a:extLst>
                  <a:ext uri="{FF2B5EF4-FFF2-40B4-BE49-F238E27FC236}">
                    <a16:creationId xmlns:a16="http://schemas.microsoft.com/office/drawing/2014/main" id="{AF976410-230B-5B90-1AC3-8C8871D997B5}"/>
                  </a:ext>
                </a:extLst>
              </p:cNvPr>
              <p:cNvSpPr>
                <a:spLocks noChangeArrowheads="1"/>
              </p:cNvSpPr>
              <p:nvPr/>
            </p:nvSpPr>
            <p:spPr bwMode="auto">
              <a:xfrm>
                <a:off x="3504" y="2920"/>
                <a:ext cx="97"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600">
                    <a:solidFill>
                      <a:srgbClr val="000000"/>
                    </a:solidFill>
                    <a:latin typeface="Arial Bold" panose="020B0704020202020204" pitchFamily="34" charset="0"/>
                    <a:cs typeface="Arial Bold" panose="020B0704020202020204" pitchFamily="34" charset="0"/>
                  </a:rPr>
                  <a:t>- </a:t>
                </a:r>
                <a:endParaRPr lang="en-US" altLang="en-US" sz="2400">
                  <a:latin typeface="Arial Bold" panose="020B0704020202020204" pitchFamily="34" charset="0"/>
                  <a:cs typeface="Arial Bold" panose="020B0704020202020204" pitchFamily="34" charset="0"/>
                </a:endParaRPr>
              </a:p>
            </p:txBody>
          </p:sp>
          <p:sp>
            <p:nvSpPr>
              <p:cNvPr id="18470" name="Rectangle 27">
                <a:extLst>
                  <a:ext uri="{FF2B5EF4-FFF2-40B4-BE49-F238E27FC236}">
                    <a16:creationId xmlns:a16="http://schemas.microsoft.com/office/drawing/2014/main" id="{0A983C53-F63F-6487-981E-B499AEBECFE9}"/>
                  </a:ext>
                </a:extLst>
              </p:cNvPr>
              <p:cNvSpPr>
                <a:spLocks noChangeArrowheads="1"/>
              </p:cNvSpPr>
              <p:nvPr/>
            </p:nvSpPr>
            <p:spPr bwMode="auto">
              <a:xfrm>
                <a:off x="3672" y="2920"/>
                <a:ext cx="72"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600">
                    <a:solidFill>
                      <a:srgbClr val="000000"/>
                    </a:solidFill>
                    <a:latin typeface="Arial Rounded MT Bold" panose="020F0704030504030204" pitchFamily="34" charset="0"/>
                  </a:rPr>
                  <a:t> </a:t>
                </a:r>
                <a:endParaRPr lang="en-US" altLang="en-US" sz="2400"/>
              </a:p>
            </p:txBody>
          </p:sp>
        </p:grpSp>
        <p:grpSp>
          <p:nvGrpSpPr>
            <p:cNvPr id="18450" name="Group 54">
              <a:extLst>
                <a:ext uri="{FF2B5EF4-FFF2-40B4-BE49-F238E27FC236}">
                  <a16:creationId xmlns:a16="http://schemas.microsoft.com/office/drawing/2014/main" id="{A8CF4B47-F83B-4E50-4587-A1BF69AE433F}"/>
                </a:ext>
              </a:extLst>
            </p:cNvPr>
            <p:cNvGrpSpPr>
              <a:grpSpLocks/>
            </p:cNvGrpSpPr>
            <p:nvPr/>
          </p:nvGrpSpPr>
          <p:grpSpPr bwMode="auto">
            <a:xfrm>
              <a:off x="2210" y="3072"/>
              <a:ext cx="961" cy="112"/>
              <a:chOff x="2210" y="3068"/>
              <a:chExt cx="961" cy="112"/>
            </a:xfrm>
          </p:grpSpPr>
          <p:sp>
            <p:nvSpPr>
              <p:cNvPr id="18464" name="Freeform 29">
                <a:extLst>
                  <a:ext uri="{FF2B5EF4-FFF2-40B4-BE49-F238E27FC236}">
                    <a16:creationId xmlns:a16="http://schemas.microsoft.com/office/drawing/2014/main" id="{B4D8E4DC-6C64-7870-5972-59FCE6CAA008}"/>
                  </a:ext>
                </a:extLst>
              </p:cNvPr>
              <p:cNvSpPr>
                <a:spLocks/>
              </p:cNvSpPr>
              <p:nvPr/>
            </p:nvSpPr>
            <p:spPr bwMode="auto">
              <a:xfrm>
                <a:off x="2434" y="3068"/>
                <a:ext cx="160" cy="112"/>
              </a:xfrm>
              <a:custGeom>
                <a:avLst/>
                <a:gdLst>
                  <a:gd name="T0" fmla="*/ 160 w 160"/>
                  <a:gd name="T1" fmla="*/ 56 h 112"/>
                  <a:gd name="T2" fmla="*/ 0 w 160"/>
                  <a:gd name="T3" fmla="*/ 112 h 112"/>
                  <a:gd name="T4" fmla="*/ 0 w 160"/>
                  <a:gd name="T5" fmla="*/ 56 h 112"/>
                  <a:gd name="T6" fmla="*/ 0 w 160"/>
                  <a:gd name="T7" fmla="*/ 0 h 112"/>
                  <a:gd name="T8" fmla="*/ 160 w 160"/>
                  <a:gd name="T9" fmla="*/ 56 h 112"/>
                  <a:gd name="T10" fmla="*/ 0 60000 65536"/>
                  <a:gd name="T11" fmla="*/ 0 60000 65536"/>
                  <a:gd name="T12" fmla="*/ 0 60000 65536"/>
                  <a:gd name="T13" fmla="*/ 0 60000 65536"/>
                  <a:gd name="T14" fmla="*/ 0 60000 65536"/>
                  <a:gd name="T15" fmla="*/ 0 w 160"/>
                  <a:gd name="T16" fmla="*/ 0 h 112"/>
                  <a:gd name="T17" fmla="*/ 160 w 160"/>
                  <a:gd name="T18" fmla="*/ 112 h 112"/>
                </a:gdLst>
                <a:ahLst/>
                <a:cxnLst>
                  <a:cxn ang="T10">
                    <a:pos x="T0" y="T1"/>
                  </a:cxn>
                  <a:cxn ang="T11">
                    <a:pos x="T2" y="T3"/>
                  </a:cxn>
                  <a:cxn ang="T12">
                    <a:pos x="T4" y="T5"/>
                  </a:cxn>
                  <a:cxn ang="T13">
                    <a:pos x="T6" y="T7"/>
                  </a:cxn>
                  <a:cxn ang="T14">
                    <a:pos x="T8" y="T9"/>
                  </a:cxn>
                </a:cxnLst>
                <a:rect l="T15" t="T16" r="T17" b="T18"/>
                <a:pathLst>
                  <a:path w="160" h="112">
                    <a:moveTo>
                      <a:pt x="160" y="56"/>
                    </a:moveTo>
                    <a:lnTo>
                      <a:pt x="0" y="112"/>
                    </a:lnTo>
                    <a:lnTo>
                      <a:pt x="0" y="56"/>
                    </a:lnTo>
                    <a:lnTo>
                      <a:pt x="0" y="0"/>
                    </a:lnTo>
                    <a:lnTo>
                      <a:pt x="160" y="56"/>
                    </a:lnTo>
                    <a:close/>
                  </a:path>
                </a:pathLst>
              </a:custGeom>
              <a:solidFill>
                <a:srgbClr val="0099CC"/>
              </a:solidFill>
              <a:ln w="12700">
                <a:solidFill>
                  <a:srgbClr val="0099CC"/>
                </a:solidFill>
                <a:round/>
                <a:headEnd/>
                <a:tailEnd/>
              </a:ln>
            </p:spPr>
            <p:txBody>
              <a:bodyPr/>
              <a:lstStyle/>
              <a:p>
                <a:endParaRPr lang="en-MY"/>
              </a:p>
            </p:txBody>
          </p:sp>
          <p:sp>
            <p:nvSpPr>
              <p:cNvPr id="18465" name="Line 31">
                <a:extLst>
                  <a:ext uri="{FF2B5EF4-FFF2-40B4-BE49-F238E27FC236}">
                    <a16:creationId xmlns:a16="http://schemas.microsoft.com/office/drawing/2014/main" id="{822CBEE0-B89D-FCC5-9A36-30DA34008CEC}"/>
                  </a:ext>
                </a:extLst>
              </p:cNvPr>
              <p:cNvSpPr>
                <a:spLocks noChangeShapeType="1"/>
              </p:cNvSpPr>
              <p:nvPr/>
            </p:nvSpPr>
            <p:spPr bwMode="auto">
              <a:xfrm>
                <a:off x="2210" y="3124"/>
                <a:ext cx="232" cy="1"/>
              </a:xfrm>
              <a:prstGeom prst="line">
                <a:avLst/>
              </a:prstGeom>
              <a:noFill/>
              <a:ln w="50800">
                <a:solidFill>
                  <a:srgbClr val="0099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8466" name="Freeform 33">
                <a:extLst>
                  <a:ext uri="{FF2B5EF4-FFF2-40B4-BE49-F238E27FC236}">
                    <a16:creationId xmlns:a16="http://schemas.microsoft.com/office/drawing/2014/main" id="{A33E3EDB-65C6-6BF1-8873-4BC665894E4D}"/>
                  </a:ext>
                </a:extLst>
              </p:cNvPr>
              <p:cNvSpPr>
                <a:spLocks/>
              </p:cNvSpPr>
              <p:nvPr/>
            </p:nvSpPr>
            <p:spPr bwMode="auto">
              <a:xfrm>
                <a:off x="2779" y="3068"/>
                <a:ext cx="160" cy="112"/>
              </a:xfrm>
              <a:custGeom>
                <a:avLst/>
                <a:gdLst>
                  <a:gd name="T0" fmla="*/ 0 w 160"/>
                  <a:gd name="T1" fmla="*/ 56 h 112"/>
                  <a:gd name="T2" fmla="*/ 160 w 160"/>
                  <a:gd name="T3" fmla="*/ 0 h 112"/>
                  <a:gd name="T4" fmla="*/ 160 w 160"/>
                  <a:gd name="T5" fmla="*/ 56 h 112"/>
                  <a:gd name="T6" fmla="*/ 160 w 160"/>
                  <a:gd name="T7" fmla="*/ 112 h 112"/>
                  <a:gd name="T8" fmla="*/ 0 w 160"/>
                  <a:gd name="T9" fmla="*/ 56 h 112"/>
                  <a:gd name="T10" fmla="*/ 0 60000 65536"/>
                  <a:gd name="T11" fmla="*/ 0 60000 65536"/>
                  <a:gd name="T12" fmla="*/ 0 60000 65536"/>
                  <a:gd name="T13" fmla="*/ 0 60000 65536"/>
                  <a:gd name="T14" fmla="*/ 0 60000 65536"/>
                  <a:gd name="T15" fmla="*/ 0 w 160"/>
                  <a:gd name="T16" fmla="*/ 0 h 112"/>
                  <a:gd name="T17" fmla="*/ 160 w 160"/>
                  <a:gd name="T18" fmla="*/ 112 h 112"/>
                </a:gdLst>
                <a:ahLst/>
                <a:cxnLst>
                  <a:cxn ang="T10">
                    <a:pos x="T0" y="T1"/>
                  </a:cxn>
                  <a:cxn ang="T11">
                    <a:pos x="T2" y="T3"/>
                  </a:cxn>
                  <a:cxn ang="T12">
                    <a:pos x="T4" y="T5"/>
                  </a:cxn>
                  <a:cxn ang="T13">
                    <a:pos x="T6" y="T7"/>
                  </a:cxn>
                  <a:cxn ang="T14">
                    <a:pos x="T8" y="T9"/>
                  </a:cxn>
                </a:cxnLst>
                <a:rect l="T15" t="T16" r="T17" b="T18"/>
                <a:pathLst>
                  <a:path w="160" h="112">
                    <a:moveTo>
                      <a:pt x="0" y="56"/>
                    </a:moveTo>
                    <a:lnTo>
                      <a:pt x="160" y="0"/>
                    </a:lnTo>
                    <a:lnTo>
                      <a:pt x="160" y="56"/>
                    </a:lnTo>
                    <a:lnTo>
                      <a:pt x="160" y="112"/>
                    </a:lnTo>
                    <a:lnTo>
                      <a:pt x="0" y="56"/>
                    </a:lnTo>
                    <a:close/>
                  </a:path>
                </a:pathLst>
              </a:custGeom>
              <a:solidFill>
                <a:srgbClr val="0099CC"/>
              </a:solidFill>
              <a:ln w="12700">
                <a:solidFill>
                  <a:srgbClr val="0099CC"/>
                </a:solidFill>
                <a:round/>
                <a:headEnd/>
                <a:tailEnd/>
              </a:ln>
            </p:spPr>
            <p:txBody>
              <a:bodyPr/>
              <a:lstStyle/>
              <a:p>
                <a:endParaRPr lang="en-MY"/>
              </a:p>
            </p:txBody>
          </p:sp>
          <p:sp>
            <p:nvSpPr>
              <p:cNvPr id="18467" name="Line 35">
                <a:extLst>
                  <a:ext uri="{FF2B5EF4-FFF2-40B4-BE49-F238E27FC236}">
                    <a16:creationId xmlns:a16="http://schemas.microsoft.com/office/drawing/2014/main" id="{388B5901-C1EC-5E05-7B82-076A83F6955D}"/>
                  </a:ext>
                </a:extLst>
              </p:cNvPr>
              <p:cNvSpPr>
                <a:spLocks noChangeShapeType="1"/>
              </p:cNvSpPr>
              <p:nvPr/>
            </p:nvSpPr>
            <p:spPr bwMode="auto">
              <a:xfrm>
                <a:off x="2939" y="3124"/>
                <a:ext cx="232" cy="1"/>
              </a:xfrm>
              <a:prstGeom prst="line">
                <a:avLst/>
              </a:prstGeom>
              <a:noFill/>
              <a:ln w="50800">
                <a:solidFill>
                  <a:srgbClr val="0099CC"/>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18451" name="Group 41">
              <a:extLst>
                <a:ext uri="{FF2B5EF4-FFF2-40B4-BE49-F238E27FC236}">
                  <a16:creationId xmlns:a16="http://schemas.microsoft.com/office/drawing/2014/main" id="{E3975513-75B3-0F69-BF3F-9FCDA790DA8D}"/>
                </a:ext>
              </a:extLst>
            </p:cNvPr>
            <p:cNvGrpSpPr>
              <a:grpSpLocks/>
            </p:cNvGrpSpPr>
            <p:nvPr/>
          </p:nvGrpSpPr>
          <p:grpSpPr bwMode="auto">
            <a:xfrm>
              <a:off x="2246" y="3264"/>
              <a:ext cx="1048" cy="422"/>
              <a:chOff x="2192" y="3264"/>
              <a:chExt cx="1048" cy="422"/>
            </a:xfrm>
          </p:grpSpPr>
          <p:sp>
            <p:nvSpPr>
              <p:cNvPr id="18460" name="Rectangle 37">
                <a:extLst>
                  <a:ext uri="{FF2B5EF4-FFF2-40B4-BE49-F238E27FC236}">
                    <a16:creationId xmlns:a16="http://schemas.microsoft.com/office/drawing/2014/main" id="{4A8BA4DA-5099-907A-F848-65EE8C6349C0}"/>
                  </a:ext>
                </a:extLst>
              </p:cNvPr>
              <p:cNvSpPr>
                <a:spLocks noChangeArrowheads="1"/>
              </p:cNvSpPr>
              <p:nvPr/>
            </p:nvSpPr>
            <p:spPr bwMode="auto">
              <a:xfrm>
                <a:off x="2192" y="3264"/>
                <a:ext cx="9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99CC"/>
                    </a:solidFill>
                  </a:rPr>
                  <a:t>Coulombic</a:t>
                </a:r>
                <a:endParaRPr lang="en-US" altLang="en-US" sz="2400"/>
              </a:p>
            </p:txBody>
          </p:sp>
          <p:sp>
            <p:nvSpPr>
              <p:cNvPr id="18461" name="Rectangle 38">
                <a:extLst>
                  <a:ext uri="{FF2B5EF4-FFF2-40B4-BE49-F238E27FC236}">
                    <a16:creationId xmlns:a16="http://schemas.microsoft.com/office/drawing/2014/main" id="{ED592BDB-5032-0E5B-CF09-AD480F60D511}"/>
                  </a:ext>
                </a:extLst>
              </p:cNvPr>
              <p:cNvSpPr>
                <a:spLocks noChangeArrowheads="1"/>
              </p:cNvSpPr>
              <p:nvPr/>
            </p:nvSpPr>
            <p:spPr bwMode="auto">
              <a:xfrm>
                <a:off x="3192" y="3264"/>
                <a:ext cx="48"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99CC"/>
                    </a:solidFill>
                    <a:latin typeface="Arial Rounded MT Bold" panose="020F0704030504030204" pitchFamily="34" charset="0"/>
                  </a:rPr>
                  <a:t> </a:t>
                </a:r>
                <a:endParaRPr lang="en-US" altLang="en-US" sz="2400"/>
              </a:p>
            </p:txBody>
          </p:sp>
          <p:sp>
            <p:nvSpPr>
              <p:cNvPr id="18462" name="Rectangle 39">
                <a:extLst>
                  <a:ext uri="{FF2B5EF4-FFF2-40B4-BE49-F238E27FC236}">
                    <a16:creationId xmlns:a16="http://schemas.microsoft.com/office/drawing/2014/main" id="{FCC0AA6C-1483-38CB-B262-0381B1B87E74}"/>
                  </a:ext>
                </a:extLst>
              </p:cNvPr>
              <p:cNvSpPr>
                <a:spLocks noChangeArrowheads="1"/>
              </p:cNvSpPr>
              <p:nvPr/>
            </p:nvSpPr>
            <p:spPr bwMode="auto">
              <a:xfrm>
                <a:off x="2200" y="3456"/>
                <a:ext cx="81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99CC"/>
                    </a:solidFill>
                  </a:rPr>
                  <a:t>Attraction</a:t>
                </a:r>
                <a:endParaRPr lang="en-US" altLang="en-US" sz="2400"/>
              </a:p>
            </p:txBody>
          </p:sp>
          <p:sp>
            <p:nvSpPr>
              <p:cNvPr id="18463" name="Rectangle 40">
                <a:extLst>
                  <a:ext uri="{FF2B5EF4-FFF2-40B4-BE49-F238E27FC236}">
                    <a16:creationId xmlns:a16="http://schemas.microsoft.com/office/drawing/2014/main" id="{681C6F54-80CA-52AE-5F38-62E772688138}"/>
                  </a:ext>
                </a:extLst>
              </p:cNvPr>
              <p:cNvSpPr>
                <a:spLocks noChangeArrowheads="1"/>
              </p:cNvSpPr>
              <p:nvPr/>
            </p:nvSpPr>
            <p:spPr bwMode="auto">
              <a:xfrm>
                <a:off x="3136" y="3456"/>
                <a:ext cx="48"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99CC"/>
                    </a:solidFill>
                    <a:latin typeface="Arial Rounded MT Bold" panose="020F0704030504030204" pitchFamily="34" charset="0"/>
                  </a:rPr>
                  <a:t> </a:t>
                </a:r>
                <a:endParaRPr lang="en-US" altLang="en-US" sz="2400"/>
              </a:p>
            </p:txBody>
          </p:sp>
        </p:grpSp>
        <p:sp>
          <p:nvSpPr>
            <p:cNvPr id="18452" name="Rectangle 42">
              <a:extLst>
                <a:ext uri="{FF2B5EF4-FFF2-40B4-BE49-F238E27FC236}">
                  <a16:creationId xmlns:a16="http://schemas.microsoft.com/office/drawing/2014/main" id="{811E09CC-7880-4F17-6520-95227E12778C}"/>
                </a:ext>
              </a:extLst>
            </p:cNvPr>
            <p:cNvSpPr>
              <a:spLocks noChangeArrowheads="1"/>
            </p:cNvSpPr>
            <p:nvPr/>
          </p:nvSpPr>
          <p:spPr bwMode="auto">
            <a:xfrm>
              <a:off x="744" y="2968"/>
              <a:ext cx="99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Na (cation) </a:t>
              </a:r>
              <a:endParaRPr lang="en-US" altLang="en-US" sz="2400"/>
            </a:p>
          </p:txBody>
        </p:sp>
        <p:sp>
          <p:nvSpPr>
            <p:cNvPr id="18453" name="Rectangle 43">
              <a:extLst>
                <a:ext uri="{FF2B5EF4-FFF2-40B4-BE49-F238E27FC236}">
                  <a16:creationId xmlns:a16="http://schemas.microsoft.com/office/drawing/2014/main" id="{75B5CBDD-B5FE-B5AE-2234-1B6ED02262DA}"/>
                </a:ext>
              </a:extLst>
            </p:cNvPr>
            <p:cNvSpPr>
              <a:spLocks noChangeArrowheads="1"/>
            </p:cNvSpPr>
            <p:nvPr/>
          </p:nvSpPr>
          <p:spPr bwMode="auto">
            <a:xfrm>
              <a:off x="976" y="3192"/>
              <a:ext cx="51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stable</a:t>
              </a:r>
              <a:endParaRPr lang="en-US" altLang="en-US" sz="2400"/>
            </a:p>
          </p:txBody>
        </p:sp>
        <p:sp>
          <p:nvSpPr>
            <p:cNvPr id="18454" name="Rectangle 45">
              <a:extLst>
                <a:ext uri="{FF2B5EF4-FFF2-40B4-BE49-F238E27FC236}">
                  <a16:creationId xmlns:a16="http://schemas.microsoft.com/office/drawing/2014/main" id="{8FA8C2C0-2634-FA49-FE50-B63341DB347C}"/>
                </a:ext>
              </a:extLst>
            </p:cNvPr>
            <p:cNvSpPr>
              <a:spLocks noChangeArrowheads="1"/>
            </p:cNvSpPr>
            <p:nvPr/>
          </p:nvSpPr>
          <p:spPr bwMode="auto">
            <a:xfrm>
              <a:off x="4096" y="3000"/>
              <a:ext cx="88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Cl (anion) </a:t>
              </a:r>
              <a:endParaRPr lang="en-US" altLang="en-US" sz="2400"/>
            </a:p>
          </p:txBody>
        </p:sp>
        <p:sp>
          <p:nvSpPr>
            <p:cNvPr id="18455" name="Rectangle 46">
              <a:extLst>
                <a:ext uri="{FF2B5EF4-FFF2-40B4-BE49-F238E27FC236}">
                  <a16:creationId xmlns:a16="http://schemas.microsoft.com/office/drawing/2014/main" id="{F96CA917-9374-2D38-716F-C7B7150AB3AA}"/>
                </a:ext>
              </a:extLst>
            </p:cNvPr>
            <p:cNvSpPr>
              <a:spLocks noChangeArrowheads="1"/>
            </p:cNvSpPr>
            <p:nvPr/>
          </p:nvSpPr>
          <p:spPr bwMode="auto">
            <a:xfrm>
              <a:off x="4256" y="3224"/>
              <a:ext cx="51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stable</a:t>
              </a:r>
              <a:endParaRPr lang="en-US" altLang="en-US" sz="2400"/>
            </a:p>
          </p:txBody>
        </p:sp>
        <p:grpSp>
          <p:nvGrpSpPr>
            <p:cNvPr id="18456" name="Group 50">
              <a:extLst>
                <a:ext uri="{FF2B5EF4-FFF2-40B4-BE49-F238E27FC236}">
                  <a16:creationId xmlns:a16="http://schemas.microsoft.com/office/drawing/2014/main" id="{598B893E-77BA-D941-D7AD-2196722861A1}"/>
                </a:ext>
              </a:extLst>
            </p:cNvPr>
            <p:cNvGrpSpPr>
              <a:grpSpLocks/>
            </p:cNvGrpSpPr>
            <p:nvPr/>
          </p:nvGrpSpPr>
          <p:grpSpPr bwMode="auto">
            <a:xfrm rot="545685">
              <a:off x="3123" y="2742"/>
              <a:ext cx="176" cy="104"/>
              <a:chOff x="3096" y="2760"/>
              <a:chExt cx="176" cy="104"/>
            </a:xfrm>
          </p:grpSpPr>
          <p:sp>
            <p:nvSpPr>
              <p:cNvPr id="18458" name="Freeform 48">
                <a:extLst>
                  <a:ext uri="{FF2B5EF4-FFF2-40B4-BE49-F238E27FC236}">
                    <a16:creationId xmlns:a16="http://schemas.microsoft.com/office/drawing/2014/main" id="{E97EB5A2-4A1B-BEDD-ACE1-E9FAA788E671}"/>
                  </a:ext>
                </a:extLst>
              </p:cNvPr>
              <p:cNvSpPr>
                <a:spLocks/>
              </p:cNvSpPr>
              <p:nvPr/>
            </p:nvSpPr>
            <p:spPr bwMode="auto">
              <a:xfrm>
                <a:off x="3160" y="2760"/>
                <a:ext cx="112" cy="104"/>
              </a:xfrm>
              <a:custGeom>
                <a:avLst/>
                <a:gdLst>
                  <a:gd name="T0" fmla="*/ 112 w 112"/>
                  <a:gd name="T1" fmla="*/ 96 h 104"/>
                  <a:gd name="T2" fmla="*/ 0 w 112"/>
                  <a:gd name="T3" fmla="*/ 104 h 104"/>
                  <a:gd name="T4" fmla="*/ 56 w 112"/>
                  <a:gd name="T5" fmla="*/ 64 h 104"/>
                  <a:gd name="T6" fmla="*/ 56 w 112"/>
                  <a:gd name="T7" fmla="*/ 0 h 104"/>
                  <a:gd name="T8" fmla="*/ 112 w 112"/>
                  <a:gd name="T9" fmla="*/ 96 h 104"/>
                  <a:gd name="T10" fmla="*/ 0 60000 65536"/>
                  <a:gd name="T11" fmla="*/ 0 60000 65536"/>
                  <a:gd name="T12" fmla="*/ 0 60000 65536"/>
                  <a:gd name="T13" fmla="*/ 0 60000 65536"/>
                  <a:gd name="T14" fmla="*/ 0 60000 65536"/>
                  <a:gd name="T15" fmla="*/ 0 w 112"/>
                  <a:gd name="T16" fmla="*/ 0 h 104"/>
                  <a:gd name="T17" fmla="*/ 112 w 112"/>
                  <a:gd name="T18" fmla="*/ 104 h 104"/>
                </a:gdLst>
                <a:ahLst/>
                <a:cxnLst>
                  <a:cxn ang="T10">
                    <a:pos x="T0" y="T1"/>
                  </a:cxn>
                  <a:cxn ang="T11">
                    <a:pos x="T2" y="T3"/>
                  </a:cxn>
                  <a:cxn ang="T12">
                    <a:pos x="T4" y="T5"/>
                  </a:cxn>
                  <a:cxn ang="T13">
                    <a:pos x="T6" y="T7"/>
                  </a:cxn>
                  <a:cxn ang="T14">
                    <a:pos x="T8" y="T9"/>
                  </a:cxn>
                </a:cxnLst>
                <a:rect l="T15" t="T16" r="T17" b="T18"/>
                <a:pathLst>
                  <a:path w="112" h="104">
                    <a:moveTo>
                      <a:pt x="112" y="96"/>
                    </a:moveTo>
                    <a:lnTo>
                      <a:pt x="0" y="104"/>
                    </a:lnTo>
                    <a:lnTo>
                      <a:pt x="56" y="64"/>
                    </a:lnTo>
                    <a:lnTo>
                      <a:pt x="56" y="0"/>
                    </a:lnTo>
                    <a:lnTo>
                      <a:pt x="112" y="96"/>
                    </a:lnTo>
                    <a:close/>
                  </a:path>
                </a:pathLst>
              </a:custGeom>
              <a:solidFill>
                <a:srgbClr val="997300"/>
              </a:solidFill>
              <a:ln w="12700">
                <a:solidFill>
                  <a:srgbClr val="997300"/>
                </a:solidFill>
                <a:round/>
                <a:headEnd/>
                <a:tailEnd/>
              </a:ln>
            </p:spPr>
            <p:txBody>
              <a:bodyPr/>
              <a:lstStyle/>
              <a:p>
                <a:endParaRPr lang="en-MY"/>
              </a:p>
            </p:txBody>
          </p:sp>
          <p:sp>
            <p:nvSpPr>
              <p:cNvPr id="18459" name="Line 49">
                <a:extLst>
                  <a:ext uri="{FF2B5EF4-FFF2-40B4-BE49-F238E27FC236}">
                    <a16:creationId xmlns:a16="http://schemas.microsoft.com/office/drawing/2014/main" id="{320E2AF6-2160-AAAE-4DFB-F842D30723F8}"/>
                  </a:ext>
                </a:extLst>
              </p:cNvPr>
              <p:cNvSpPr>
                <a:spLocks noChangeShapeType="1"/>
              </p:cNvSpPr>
              <p:nvPr/>
            </p:nvSpPr>
            <p:spPr bwMode="auto">
              <a:xfrm>
                <a:off x="3096" y="2760"/>
                <a:ext cx="120" cy="64"/>
              </a:xfrm>
              <a:prstGeom prst="line">
                <a:avLst/>
              </a:prstGeom>
              <a:noFill/>
              <a:ln w="12700">
                <a:solidFill>
                  <a:srgbClr val="9973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18457" name="Freeform 59">
              <a:extLst>
                <a:ext uri="{FF2B5EF4-FFF2-40B4-BE49-F238E27FC236}">
                  <a16:creationId xmlns:a16="http://schemas.microsoft.com/office/drawing/2014/main" id="{0CDCB897-50D1-CDC3-FD07-440E1847ECCA}"/>
                </a:ext>
              </a:extLst>
            </p:cNvPr>
            <p:cNvSpPr>
              <a:spLocks/>
            </p:cNvSpPr>
            <p:nvPr/>
          </p:nvSpPr>
          <p:spPr bwMode="auto">
            <a:xfrm>
              <a:off x="2113" y="2651"/>
              <a:ext cx="1179" cy="329"/>
            </a:xfrm>
            <a:custGeom>
              <a:avLst/>
              <a:gdLst>
                <a:gd name="T0" fmla="*/ 0 w 1179"/>
                <a:gd name="T1" fmla="*/ 329 h 329"/>
                <a:gd name="T2" fmla="*/ 82 w 1179"/>
                <a:gd name="T3" fmla="*/ 201 h 329"/>
                <a:gd name="T4" fmla="*/ 292 w 1179"/>
                <a:gd name="T5" fmla="*/ 64 h 329"/>
                <a:gd name="T6" fmla="*/ 512 w 1179"/>
                <a:gd name="T7" fmla="*/ 9 h 329"/>
                <a:gd name="T8" fmla="*/ 731 w 1179"/>
                <a:gd name="T9" fmla="*/ 9 h 329"/>
                <a:gd name="T10" fmla="*/ 932 w 1179"/>
                <a:gd name="T11" fmla="*/ 55 h 329"/>
                <a:gd name="T12" fmla="*/ 1106 w 1179"/>
                <a:gd name="T13" fmla="*/ 137 h 329"/>
                <a:gd name="T14" fmla="*/ 1179 w 1179"/>
                <a:gd name="T15" fmla="*/ 192 h 329"/>
                <a:gd name="T16" fmla="*/ 0 60000 65536"/>
                <a:gd name="T17" fmla="*/ 0 60000 65536"/>
                <a:gd name="T18" fmla="*/ 0 60000 65536"/>
                <a:gd name="T19" fmla="*/ 0 60000 65536"/>
                <a:gd name="T20" fmla="*/ 0 60000 65536"/>
                <a:gd name="T21" fmla="*/ 0 60000 65536"/>
                <a:gd name="T22" fmla="*/ 0 60000 65536"/>
                <a:gd name="T23" fmla="*/ 0 60000 65536"/>
                <a:gd name="T24" fmla="*/ 0 w 1179"/>
                <a:gd name="T25" fmla="*/ 0 h 329"/>
                <a:gd name="T26" fmla="*/ 1179 w 1179"/>
                <a:gd name="T27" fmla="*/ 329 h 3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9" h="329">
                  <a:moveTo>
                    <a:pt x="0" y="329"/>
                  </a:moveTo>
                  <a:cubicBezTo>
                    <a:pt x="16" y="287"/>
                    <a:pt x="33" y="245"/>
                    <a:pt x="82" y="201"/>
                  </a:cubicBezTo>
                  <a:cubicBezTo>
                    <a:pt x="131" y="157"/>
                    <a:pt x="220" y="96"/>
                    <a:pt x="292" y="64"/>
                  </a:cubicBezTo>
                  <a:cubicBezTo>
                    <a:pt x="364" y="32"/>
                    <a:pt x="439" y="18"/>
                    <a:pt x="512" y="9"/>
                  </a:cubicBezTo>
                  <a:cubicBezTo>
                    <a:pt x="585" y="0"/>
                    <a:pt x="661" y="1"/>
                    <a:pt x="731" y="9"/>
                  </a:cubicBezTo>
                  <a:cubicBezTo>
                    <a:pt x="801" y="17"/>
                    <a:pt x="870" y="34"/>
                    <a:pt x="932" y="55"/>
                  </a:cubicBezTo>
                  <a:cubicBezTo>
                    <a:pt x="994" y="76"/>
                    <a:pt x="1065" y="114"/>
                    <a:pt x="1106" y="137"/>
                  </a:cubicBezTo>
                  <a:cubicBezTo>
                    <a:pt x="1147" y="160"/>
                    <a:pt x="1163" y="176"/>
                    <a:pt x="1179" y="192"/>
                  </a:cubicBezTo>
                </a:path>
              </a:pathLst>
            </a:custGeom>
            <a:noFill/>
            <a:ln w="38100">
              <a:solidFill>
                <a:srgbClr val="997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gr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a:extLst>
              <a:ext uri="{FF2B5EF4-FFF2-40B4-BE49-F238E27FC236}">
                <a16:creationId xmlns:a16="http://schemas.microsoft.com/office/drawing/2014/main" id="{EC1B3C9B-8874-2519-F7A4-1A458CC4BC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F5E87B0-C9C2-486A-8765-E4F435A44A86}" type="slidenum">
              <a:rPr lang="en-US" altLang="en-US" sz="1200"/>
              <a:pPr/>
              <a:t>24</a:t>
            </a:fld>
            <a:endParaRPr lang="en-US" altLang="en-US" sz="1200"/>
          </a:p>
        </p:txBody>
      </p:sp>
      <p:pic>
        <p:nvPicPr>
          <p:cNvPr id="19459" name="Picture 2">
            <a:extLst>
              <a:ext uri="{FF2B5EF4-FFF2-40B4-BE49-F238E27FC236}">
                <a16:creationId xmlns:a16="http://schemas.microsoft.com/office/drawing/2014/main" id="{D4E829C7-7881-07F0-186A-0F00E2AA9B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382588"/>
            <a:ext cx="6430963"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3">
            <a:extLst>
              <a:ext uri="{FF2B5EF4-FFF2-40B4-BE49-F238E27FC236}">
                <a16:creationId xmlns:a16="http://schemas.microsoft.com/office/drawing/2014/main" id="{31B19D08-8CD5-8BF6-66CA-6A515CC420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3176588"/>
            <a:ext cx="17145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a:extLst>
              <a:ext uri="{FF2B5EF4-FFF2-40B4-BE49-F238E27FC236}">
                <a16:creationId xmlns:a16="http://schemas.microsoft.com/office/drawing/2014/main" id="{61A5F6C9-252E-0282-B636-855F2CC50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05363"/>
            <a:ext cx="455930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5">
            <a:extLst>
              <a:ext uri="{FF2B5EF4-FFF2-40B4-BE49-F238E27FC236}">
                <a16:creationId xmlns:a16="http://schemas.microsoft.com/office/drawing/2014/main" id="{821B72E4-273F-CD5A-2394-E3CF783E5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5663" y="5453063"/>
            <a:ext cx="40671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a:extLst>
              <a:ext uri="{FF2B5EF4-FFF2-40B4-BE49-F238E27FC236}">
                <a16:creationId xmlns:a16="http://schemas.microsoft.com/office/drawing/2014/main" id="{784AD3B7-38C1-99A4-F398-C12C821096D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0B7A11A-CC85-470E-8667-614FF4F977D3}" type="slidenum">
              <a:rPr lang="en-US" altLang="en-US" sz="1200"/>
              <a:pPr>
                <a:spcBef>
                  <a:spcPct val="0"/>
                </a:spcBef>
                <a:buFontTx/>
                <a:buNone/>
              </a:pPr>
              <a:t>25</a:t>
            </a:fld>
            <a:endParaRPr lang="en-US" altLang="en-US" sz="1200"/>
          </a:p>
        </p:txBody>
      </p:sp>
      <p:sp>
        <p:nvSpPr>
          <p:cNvPr id="27651" name="Rectangle 3">
            <a:extLst>
              <a:ext uri="{FF2B5EF4-FFF2-40B4-BE49-F238E27FC236}">
                <a16:creationId xmlns:a16="http://schemas.microsoft.com/office/drawing/2014/main" id="{A31355E0-7CB9-F688-6926-2F8FFC87A162}"/>
              </a:ext>
            </a:extLst>
          </p:cNvPr>
          <p:cNvSpPr>
            <a:spLocks noGrp="1" noChangeArrowheads="1"/>
          </p:cNvSpPr>
          <p:nvPr>
            <p:ph type="title"/>
          </p:nvPr>
        </p:nvSpPr>
        <p:spPr>
          <a:xfrm>
            <a:off x="487363" y="381000"/>
            <a:ext cx="8382000" cy="685800"/>
          </a:xfrm>
        </p:spPr>
        <p:txBody>
          <a:bodyPr/>
          <a:lstStyle/>
          <a:p>
            <a:r>
              <a:rPr lang="en-US" altLang="en-US">
                <a:ea typeface="ＭＳ Ｐゴシック" panose="020B0600070205080204" pitchFamily="34" charset="-128"/>
                <a:cs typeface="Times New Roman" panose="02020603050405020304" pitchFamily="18" charset="0"/>
              </a:rPr>
              <a:t>Ionic Bonding</a:t>
            </a:r>
            <a:endParaRPr lang="en-US" altLang="en-US">
              <a:ea typeface="ＭＳ Ｐゴシック" panose="020B0600070205080204" pitchFamily="34" charset="-128"/>
            </a:endParaRPr>
          </a:p>
        </p:txBody>
      </p:sp>
      <p:sp>
        <p:nvSpPr>
          <p:cNvPr id="27652" name="Rectangle 4">
            <a:extLst>
              <a:ext uri="{FF2B5EF4-FFF2-40B4-BE49-F238E27FC236}">
                <a16:creationId xmlns:a16="http://schemas.microsoft.com/office/drawing/2014/main" id="{6C62B42E-E424-0207-0199-1FEA08682322}"/>
              </a:ext>
            </a:extLst>
          </p:cNvPr>
          <p:cNvSpPr>
            <a:spLocks noGrp="1" noChangeArrowheads="1"/>
          </p:cNvSpPr>
          <p:nvPr>
            <p:ph type="body" idx="1"/>
          </p:nvPr>
        </p:nvSpPr>
        <p:spPr>
          <a:xfrm>
            <a:off x="685800" y="1223963"/>
            <a:ext cx="7772400" cy="4114800"/>
          </a:xfrm>
        </p:spPr>
        <p:txBody>
          <a:bodyPr/>
          <a:lstStyle/>
          <a:p>
            <a:r>
              <a:rPr lang="en-US" altLang="en-US" sz="2800">
                <a:ea typeface="ＭＳ Ｐゴシック" panose="020B0600070205080204" pitchFamily="34" charset="-128"/>
              </a:rPr>
              <a:t>Energy – minimum energy most stable</a:t>
            </a:r>
          </a:p>
          <a:p>
            <a:pPr lvl="1"/>
            <a:r>
              <a:rPr lang="en-US" altLang="en-US" sz="2400">
                <a:ea typeface="ＭＳ Ｐゴシック" panose="020B0600070205080204" pitchFamily="34" charset="-128"/>
              </a:rPr>
              <a:t>Energy balance of </a:t>
            </a:r>
            <a:r>
              <a:rPr lang="en-US" altLang="en-US" sz="2400">
                <a:solidFill>
                  <a:srgbClr val="0033FF"/>
                </a:solidFill>
                <a:ea typeface="ＭＳ Ｐゴシック" panose="020B0600070205080204" pitchFamily="34" charset="-128"/>
              </a:rPr>
              <a:t>attractive</a:t>
            </a:r>
            <a:r>
              <a:rPr lang="en-US" altLang="en-US" sz="2400">
                <a:ea typeface="ＭＳ Ｐゴシック" panose="020B0600070205080204" pitchFamily="34" charset="-128"/>
              </a:rPr>
              <a:t> and </a:t>
            </a:r>
            <a:r>
              <a:rPr lang="en-US" altLang="en-US" sz="2400">
                <a:solidFill>
                  <a:srgbClr val="008000"/>
                </a:solidFill>
                <a:ea typeface="ＭＳ Ｐゴシック" panose="020B0600070205080204" pitchFamily="34" charset="-128"/>
              </a:rPr>
              <a:t>repulsive</a:t>
            </a:r>
            <a:r>
              <a:rPr lang="en-US" altLang="en-US" sz="2400">
                <a:ea typeface="ＭＳ Ｐゴシック" panose="020B0600070205080204" pitchFamily="34" charset="-128"/>
              </a:rPr>
              <a:t> terms</a:t>
            </a:r>
          </a:p>
          <a:p>
            <a:pPr lvl="1"/>
            <a:endParaRPr lang="en-US" altLang="en-US" sz="2400">
              <a:ea typeface="ＭＳ Ｐゴシック" panose="020B0600070205080204" pitchFamily="34" charset="-128"/>
            </a:endParaRPr>
          </a:p>
        </p:txBody>
      </p:sp>
      <p:grpSp>
        <p:nvGrpSpPr>
          <p:cNvPr id="27653" name="Group 55">
            <a:extLst>
              <a:ext uri="{FF2B5EF4-FFF2-40B4-BE49-F238E27FC236}">
                <a16:creationId xmlns:a16="http://schemas.microsoft.com/office/drawing/2014/main" id="{E7C74167-A5AF-4ECA-6682-016BEDE73640}"/>
              </a:ext>
            </a:extLst>
          </p:cNvPr>
          <p:cNvGrpSpPr>
            <a:grpSpLocks/>
          </p:cNvGrpSpPr>
          <p:nvPr/>
        </p:nvGrpSpPr>
        <p:grpSpPr bwMode="auto">
          <a:xfrm>
            <a:off x="1301750" y="2697163"/>
            <a:ext cx="6388100" cy="3792537"/>
            <a:chOff x="820" y="1699"/>
            <a:chExt cx="4024" cy="2389"/>
          </a:xfrm>
        </p:grpSpPr>
        <p:pic>
          <p:nvPicPr>
            <p:cNvPr id="27668" name="Picture 53" descr="Fig 2_8">
              <a:extLst>
                <a:ext uri="{FF2B5EF4-FFF2-40B4-BE49-F238E27FC236}">
                  <a16:creationId xmlns:a16="http://schemas.microsoft.com/office/drawing/2014/main" id="{317B2942-15AB-37AB-3101-CFF147AD6D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 y="1699"/>
              <a:ext cx="4024" cy="2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9" name="Rectangle 14">
              <a:extLst>
                <a:ext uri="{FF2B5EF4-FFF2-40B4-BE49-F238E27FC236}">
                  <a16:creationId xmlns:a16="http://schemas.microsoft.com/office/drawing/2014/main" id="{0A574B72-4B62-9EF4-939C-D1356D5336D7}"/>
                </a:ext>
              </a:extLst>
            </p:cNvPr>
            <p:cNvSpPr>
              <a:spLocks noChangeArrowheads="1"/>
            </p:cNvSpPr>
            <p:nvPr/>
          </p:nvSpPr>
          <p:spPr bwMode="auto">
            <a:xfrm>
              <a:off x="2619" y="3735"/>
              <a:ext cx="1060" cy="211"/>
            </a:xfrm>
            <a:prstGeom prst="rect">
              <a:avLst/>
            </a:prstGeom>
            <a:solidFill>
              <a:schemeClr val="bg1"/>
            </a:solidFill>
            <a:ln>
              <a:noFill/>
            </a:ln>
            <a:extLst>
              <a:ext uri="{91240B29-F687-4F45-9708-019B960494DF}">
                <a14:hiddenLine xmlns:a14="http://schemas.microsoft.com/office/drawing/2010/main" w="9525">
                  <a:solidFill>
                    <a:srgbClr val="000000"/>
                  </a:solidFill>
                  <a:prstDash val="dash"/>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7670" name="Text Box 15">
              <a:extLst>
                <a:ext uri="{FF2B5EF4-FFF2-40B4-BE49-F238E27FC236}">
                  <a16:creationId xmlns:a16="http://schemas.microsoft.com/office/drawing/2014/main" id="{3A8C6477-52BE-9D97-A380-633AE1A07094}"/>
                </a:ext>
              </a:extLst>
            </p:cNvPr>
            <p:cNvSpPr txBox="1">
              <a:spLocks noChangeArrowheads="1"/>
            </p:cNvSpPr>
            <p:nvPr/>
          </p:nvSpPr>
          <p:spPr bwMode="auto">
            <a:xfrm>
              <a:off x="2580" y="3704"/>
              <a:ext cx="139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33CC"/>
                  </a:solidFill>
                </a:rPr>
                <a:t>Attractive energy </a:t>
              </a:r>
              <a:r>
                <a:rPr lang="en-US" altLang="en-US" sz="1800" i="1">
                  <a:solidFill>
                    <a:srgbClr val="0033CC"/>
                  </a:solidFill>
                </a:rPr>
                <a:t>E</a:t>
              </a:r>
              <a:r>
                <a:rPr lang="en-US" altLang="en-US" sz="1800" i="1" baseline="-25000">
                  <a:solidFill>
                    <a:srgbClr val="0033CC"/>
                  </a:solidFill>
                </a:rPr>
                <a:t>A</a:t>
              </a:r>
              <a:endParaRPr lang="en-US" altLang="en-US" sz="1800">
                <a:solidFill>
                  <a:srgbClr val="0033CC"/>
                </a:solidFill>
              </a:endParaRPr>
            </a:p>
          </p:txBody>
        </p:sp>
        <p:sp>
          <p:nvSpPr>
            <p:cNvPr id="27671" name="Text Box 49">
              <a:extLst>
                <a:ext uri="{FF2B5EF4-FFF2-40B4-BE49-F238E27FC236}">
                  <a16:creationId xmlns:a16="http://schemas.microsoft.com/office/drawing/2014/main" id="{232BC2A8-4C86-ADCB-8587-C534D77848F3}"/>
                </a:ext>
              </a:extLst>
            </p:cNvPr>
            <p:cNvSpPr txBox="1">
              <a:spLocks noChangeArrowheads="1"/>
            </p:cNvSpPr>
            <p:nvPr/>
          </p:nvSpPr>
          <p:spPr bwMode="auto">
            <a:xfrm>
              <a:off x="2406" y="2965"/>
              <a:ext cx="102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CC0000"/>
                  </a:solidFill>
                </a:rPr>
                <a:t>Net energy </a:t>
              </a:r>
              <a:r>
                <a:rPr lang="en-US" altLang="en-US" sz="1800" i="1">
                  <a:solidFill>
                    <a:srgbClr val="CC0000"/>
                  </a:solidFill>
                </a:rPr>
                <a:t>E</a:t>
              </a:r>
              <a:r>
                <a:rPr lang="en-US" altLang="en-US" sz="1800" i="1" baseline="-25000">
                  <a:solidFill>
                    <a:srgbClr val="CC0000"/>
                  </a:solidFill>
                </a:rPr>
                <a:t>N</a:t>
              </a:r>
              <a:endParaRPr lang="en-US" altLang="en-US" sz="1800">
                <a:solidFill>
                  <a:srgbClr val="CC0000"/>
                </a:solidFill>
              </a:endParaRPr>
            </a:p>
          </p:txBody>
        </p:sp>
        <p:sp>
          <p:nvSpPr>
            <p:cNvPr id="27672" name="Text Box 50">
              <a:extLst>
                <a:ext uri="{FF2B5EF4-FFF2-40B4-BE49-F238E27FC236}">
                  <a16:creationId xmlns:a16="http://schemas.microsoft.com/office/drawing/2014/main" id="{29CF854F-34BC-FEF5-E3F1-659F6E3ACB4A}"/>
                </a:ext>
              </a:extLst>
            </p:cNvPr>
            <p:cNvSpPr txBox="1">
              <a:spLocks noChangeArrowheads="1"/>
            </p:cNvSpPr>
            <p:nvPr/>
          </p:nvSpPr>
          <p:spPr bwMode="auto">
            <a:xfrm>
              <a:off x="2439" y="1907"/>
              <a:ext cx="143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000"/>
                  </a:solidFill>
                </a:rPr>
                <a:t>Repulsive energy </a:t>
              </a:r>
              <a:r>
                <a:rPr lang="en-US" altLang="en-US" sz="1800" i="1">
                  <a:solidFill>
                    <a:srgbClr val="008000"/>
                  </a:solidFill>
                </a:rPr>
                <a:t>E</a:t>
              </a:r>
              <a:r>
                <a:rPr lang="en-US" altLang="en-US" sz="1800" i="1" baseline="-25000">
                  <a:solidFill>
                    <a:srgbClr val="008000"/>
                  </a:solidFill>
                </a:rPr>
                <a:t>R</a:t>
              </a:r>
              <a:endParaRPr lang="en-US" altLang="en-US" sz="1800">
                <a:solidFill>
                  <a:srgbClr val="008000"/>
                </a:solidFill>
              </a:endParaRPr>
            </a:p>
          </p:txBody>
        </p:sp>
        <p:sp>
          <p:nvSpPr>
            <p:cNvPr id="27673" name="Text Box 51">
              <a:extLst>
                <a:ext uri="{FF2B5EF4-FFF2-40B4-BE49-F238E27FC236}">
                  <a16:creationId xmlns:a16="http://schemas.microsoft.com/office/drawing/2014/main" id="{CDFF077C-1B40-7E1B-CAB1-E5688FAE2DA7}"/>
                </a:ext>
              </a:extLst>
            </p:cNvPr>
            <p:cNvSpPr txBox="1">
              <a:spLocks noChangeArrowheads="1"/>
            </p:cNvSpPr>
            <p:nvPr/>
          </p:nvSpPr>
          <p:spPr bwMode="auto">
            <a:xfrm>
              <a:off x="3142" y="2584"/>
              <a:ext cx="162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Interatomic separation </a:t>
              </a:r>
              <a:r>
                <a:rPr lang="en-US" altLang="en-US" sz="1800" i="1"/>
                <a:t>r</a:t>
              </a:r>
              <a:endParaRPr lang="en-US" altLang="en-US" sz="1800"/>
            </a:p>
          </p:txBody>
        </p:sp>
      </p:grpSp>
      <p:grpSp>
        <p:nvGrpSpPr>
          <p:cNvPr id="27654" name="Group 54">
            <a:extLst>
              <a:ext uri="{FF2B5EF4-FFF2-40B4-BE49-F238E27FC236}">
                <a16:creationId xmlns:a16="http://schemas.microsoft.com/office/drawing/2014/main" id="{F397B2DA-FBCE-1384-15EB-55CA0477B9D3}"/>
              </a:ext>
            </a:extLst>
          </p:cNvPr>
          <p:cNvGrpSpPr>
            <a:grpSpLocks/>
          </p:cNvGrpSpPr>
          <p:nvPr/>
        </p:nvGrpSpPr>
        <p:grpSpPr bwMode="auto">
          <a:xfrm>
            <a:off x="4703763" y="2203450"/>
            <a:ext cx="3962400" cy="855663"/>
            <a:chOff x="2963" y="1388"/>
            <a:chExt cx="2496" cy="539"/>
          </a:xfrm>
        </p:grpSpPr>
        <p:sp>
          <p:nvSpPr>
            <p:cNvPr id="27657" name="Rectangle 40">
              <a:extLst>
                <a:ext uri="{FF2B5EF4-FFF2-40B4-BE49-F238E27FC236}">
                  <a16:creationId xmlns:a16="http://schemas.microsoft.com/office/drawing/2014/main" id="{998DC15B-8B9C-FD64-9E9F-C103BD72F7A7}"/>
                </a:ext>
              </a:extLst>
            </p:cNvPr>
            <p:cNvSpPr>
              <a:spLocks noChangeArrowheads="1"/>
            </p:cNvSpPr>
            <p:nvPr/>
          </p:nvSpPr>
          <p:spPr bwMode="auto">
            <a:xfrm>
              <a:off x="4794" y="1644"/>
              <a:ext cx="72"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i="1">
                  <a:solidFill>
                    <a:srgbClr val="0033CC"/>
                  </a:solidFill>
                </a:rPr>
                <a:t>r</a:t>
              </a:r>
              <a:endParaRPr lang="en-US" altLang="en-US" sz="2000" i="1">
                <a:solidFill>
                  <a:srgbClr val="0033CC"/>
                </a:solidFill>
              </a:endParaRPr>
            </a:p>
          </p:txBody>
        </p:sp>
        <p:sp>
          <p:nvSpPr>
            <p:cNvPr id="27658" name="Rectangle 41">
              <a:extLst>
                <a:ext uri="{FF2B5EF4-FFF2-40B4-BE49-F238E27FC236}">
                  <a16:creationId xmlns:a16="http://schemas.microsoft.com/office/drawing/2014/main" id="{BF0FA85F-8371-1744-8834-3BDE1B5DF849}"/>
                </a:ext>
              </a:extLst>
            </p:cNvPr>
            <p:cNvSpPr>
              <a:spLocks noChangeArrowheads="1"/>
            </p:cNvSpPr>
            <p:nvPr/>
          </p:nvSpPr>
          <p:spPr bwMode="auto">
            <a:xfrm>
              <a:off x="4780" y="1393"/>
              <a:ext cx="144"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i="1">
                  <a:solidFill>
                    <a:srgbClr val="0033CC"/>
                  </a:solidFill>
                </a:rPr>
                <a:t>A</a:t>
              </a:r>
              <a:endParaRPr lang="en-US" altLang="en-US" sz="2000" i="1">
                <a:solidFill>
                  <a:srgbClr val="0033CC"/>
                </a:solidFill>
              </a:endParaRPr>
            </a:p>
          </p:txBody>
        </p:sp>
        <p:sp>
          <p:nvSpPr>
            <p:cNvPr id="27659" name="Rectangle 6">
              <a:extLst>
                <a:ext uri="{FF2B5EF4-FFF2-40B4-BE49-F238E27FC236}">
                  <a16:creationId xmlns:a16="http://schemas.microsoft.com/office/drawing/2014/main" id="{2B1197D3-CF9E-043D-BBBA-CDA32D753E0C}"/>
                </a:ext>
              </a:extLst>
            </p:cNvPr>
            <p:cNvSpPr>
              <a:spLocks noChangeArrowheads="1"/>
            </p:cNvSpPr>
            <p:nvPr/>
          </p:nvSpPr>
          <p:spPr bwMode="auto">
            <a:xfrm>
              <a:off x="2963" y="1388"/>
              <a:ext cx="2496" cy="5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7660" name="Line 34">
              <a:extLst>
                <a:ext uri="{FF2B5EF4-FFF2-40B4-BE49-F238E27FC236}">
                  <a16:creationId xmlns:a16="http://schemas.microsoft.com/office/drawing/2014/main" id="{756B8455-B890-5030-B659-C6BB62D1A2B4}"/>
                </a:ext>
              </a:extLst>
            </p:cNvPr>
            <p:cNvSpPr>
              <a:spLocks noChangeShapeType="1"/>
            </p:cNvSpPr>
            <p:nvPr/>
          </p:nvSpPr>
          <p:spPr bwMode="auto">
            <a:xfrm>
              <a:off x="4759" y="1658"/>
              <a:ext cx="172" cy="1"/>
            </a:xfrm>
            <a:prstGeom prst="line">
              <a:avLst/>
            </a:prstGeom>
            <a:noFill/>
            <a:ln w="15875">
              <a:solidFill>
                <a:srgbClr val="0033FF"/>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27661" name="Line 35">
              <a:extLst>
                <a:ext uri="{FF2B5EF4-FFF2-40B4-BE49-F238E27FC236}">
                  <a16:creationId xmlns:a16="http://schemas.microsoft.com/office/drawing/2014/main" id="{811A39E1-AA85-A533-AEDD-C2378E5C7975}"/>
                </a:ext>
              </a:extLst>
            </p:cNvPr>
            <p:cNvSpPr>
              <a:spLocks noChangeShapeType="1"/>
            </p:cNvSpPr>
            <p:nvPr/>
          </p:nvSpPr>
          <p:spPr bwMode="auto">
            <a:xfrm>
              <a:off x="5171" y="1658"/>
              <a:ext cx="194" cy="1"/>
            </a:xfrm>
            <a:prstGeom prst="line">
              <a:avLst/>
            </a:prstGeom>
            <a:noFill/>
            <a:ln w="15875">
              <a:solidFill>
                <a:srgbClr val="008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27662" name="Rectangle 36">
              <a:extLst>
                <a:ext uri="{FF2B5EF4-FFF2-40B4-BE49-F238E27FC236}">
                  <a16:creationId xmlns:a16="http://schemas.microsoft.com/office/drawing/2014/main" id="{977447EF-9FCA-1172-0036-DEB6E47C29E7}"/>
                </a:ext>
              </a:extLst>
            </p:cNvPr>
            <p:cNvSpPr>
              <a:spLocks noChangeArrowheads="1"/>
            </p:cNvSpPr>
            <p:nvPr/>
          </p:nvSpPr>
          <p:spPr bwMode="auto">
            <a:xfrm>
              <a:off x="5304" y="1646"/>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i="1">
                  <a:solidFill>
                    <a:srgbClr val="008000"/>
                  </a:solidFill>
                </a:rPr>
                <a:t>n</a:t>
              </a:r>
              <a:endParaRPr lang="en-US" altLang="en-US" sz="2000" i="1">
                <a:solidFill>
                  <a:srgbClr val="008000"/>
                </a:solidFill>
              </a:endParaRPr>
            </a:p>
          </p:txBody>
        </p:sp>
        <p:sp>
          <p:nvSpPr>
            <p:cNvPr id="27663" name="Rectangle 38">
              <a:extLst>
                <a:ext uri="{FF2B5EF4-FFF2-40B4-BE49-F238E27FC236}">
                  <a16:creationId xmlns:a16="http://schemas.microsoft.com/office/drawing/2014/main" id="{9F90BA10-2267-82C4-38F3-3FA821AF54CA}"/>
                </a:ext>
              </a:extLst>
            </p:cNvPr>
            <p:cNvSpPr>
              <a:spLocks noChangeArrowheads="1"/>
            </p:cNvSpPr>
            <p:nvPr/>
          </p:nvSpPr>
          <p:spPr bwMode="auto">
            <a:xfrm>
              <a:off x="5180" y="1644"/>
              <a:ext cx="72"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i="1">
                  <a:solidFill>
                    <a:srgbClr val="008000"/>
                  </a:solidFill>
                </a:rPr>
                <a:t>r</a:t>
              </a:r>
              <a:endParaRPr lang="en-US" altLang="en-US" sz="2000" i="1">
                <a:solidFill>
                  <a:srgbClr val="008000"/>
                </a:solidFill>
              </a:endParaRPr>
            </a:p>
          </p:txBody>
        </p:sp>
        <p:sp>
          <p:nvSpPr>
            <p:cNvPr id="27664" name="Rectangle 39">
              <a:extLst>
                <a:ext uri="{FF2B5EF4-FFF2-40B4-BE49-F238E27FC236}">
                  <a16:creationId xmlns:a16="http://schemas.microsoft.com/office/drawing/2014/main" id="{F283ED78-F5F6-750F-791E-107E9EA02DB8}"/>
                </a:ext>
              </a:extLst>
            </p:cNvPr>
            <p:cNvSpPr>
              <a:spLocks noChangeArrowheads="1"/>
            </p:cNvSpPr>
            <p:nvPr/>
          </p:nvSpPr>
          <p:spPr bwMode="auto">
            <a:xfrm>
              <a:off x="5217" y="1393"/>
              <a:ext cx="144"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i="1">
                  <a:solidFill>
                    <a:srgbClr val="008000"/>
                  </a:solidFill>
                </a:rPr>
                <a:t>B</a:t>
              </a:r>
              <a:endParaRPr lang="en-US" altLang="en-US" sz="2000" i="1">
                <a:solidFill>
                  <a:srgbClr val="008000"/>
                </a:solidFill>
              </a:endParaRPr>
            </a:p>
          </p:txBody>
        </p:sp>
        <p:sp>
          <p:nvSpPr>
            <p:cNvPr id="27665" name="Rectangle 42">
              <a:extLst>
                <a:ext uri="{FF2B5EF4-FFF2-40B4-BE49-F238E27FC236}">
                  <a16:creationId xmlns:a16="http://schemas.microsoft.com/office/drawing/2014/main" id="{50A2B069-ACE6-C9FE-EABF-A241A4641429}"/>
                </a:ext>
              </a:extLst>
            </p:cNvPr>
            <p:cNvSpPr>
              <a:spLocks noChangeArrowheads="1"/>
            </p:cNvSpPr>
            <p:nvPr/>
          </p:nvSpPr>
          <p:spPr bwMode="auto">
            <a:xfrm>
              <a:off x="3085" y="1502"/>
              <a:ext cx="1475"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700" i="1">
                  <a:solidFill>
                    <a:srgbClr val="CC0000"/>
                  </a:solidFill>
                </a:rPr>
                <a:t>E</a:t>
              </a:r>
              <a:r>
                <a:rPr lang="en-US" altLang="en-US" sz="2700" i="1" baseline="-25000">
                  <a:solidFill>
                    <a:srgbClr val="CC0000"/>
                  </a:solidFill>
                </a:rPr>
                <a:t>N</a:t>
              </a:r>
              <a:r>
                <a:rPr lang="en-US" altLang="en-US" sz="2700">
                  <a:solidFill>
                    <a:srgbClr val="000000"/>
                  </a:solidFill>
                </a:rPr>
                <a:t> = </a:t>
              </a:r>
              <a:r>
                <a:rPr lang="en-US" altLang="en-US" sz="2700" i="1">
                  <a:solidFill>
                    <a:srgbClr val="0033CC"/>
                  </a:solidFill>
                </a:rPr>
                <a:t>E</a:t>
              </a:r>
              <a:r>
                <a:rPr lang="en-US" altLang="en-US" sz="2700" i="1" baseline="-25000">
                  <a:solidFill>
                    <a:srgbClr val="0033CC"/>
                  </a:solidFill>
                </a:rPr>
                <a:t>A</a:t>
              </a:r>
              <a:r>
                <a:rPr lang="en-US" altLang="en-US" sz="2700" i="1">
                  <a:solidFill>
                    <a:srgbClr val="0033CC"/>
                  </a:solidFill>
                </a:rPr>
                <a:t> </a:t>
              </a:r>
              <a:r>
                <a:rPr lang="en-US" altLang="en-US" sz="2700" i="1">
                  <a:solidFill>
                    <a:srgbClr val="000000"/>
                  </a:solidFill>
                </a:rPr>
                <a:t>+ </a:t>
              </a:r>
              <a:r>
                <a:rPr lang="en-US" altLang="en-US" sz="2700" i="1">
                  <a:solidFill>
                    <a:srgbClr val="008000"/>
                  </a:solidFill>
                </a:rPr>
                <a:t>E</a:t>
              </a:r>
              <a:r>
                <a:rPr lang="en-US" altLang="en-US" sz="2700" i="1" baseline="-25000">
                  <a:solidFill>
                    <a:srgbClr val="008000"/>
                  </a:solidFill>
                </a:rPr>
                <a:t>R</a:t>
              </a:r>
              <a:r>
                <a:rPr lang="en-US" altLang="en-US" sz="2700">
                  <a:solidFill>
                    <a:srgbClr val="000000"/>
                  </a:solidFill>
                </a:rPr>
                <a:t> = </a:t>
              </a:r>
              <a:endParaRPr lang="en-US" altLang="en-US" sz="2000" i="1"/>
            </a:p>
          </p:txBody>
        </p:sp>
        <p:sp>
          <p:nvSpPr>
            <p:cNvPr id="27666" name="Rectangle 43">
              <a:extLst>
                <a:ext uri="{FF2B5EF4-FFF2-40B4-BE49-F238E27FC236}">
                  <a16:creationId xmlns:a16="http://schemas.microsoft.com/office/drawing/2014/main" id="{22267595-9D3A-68AF-0540-861177692246}"/>
                </a:ext>
              </a:extLst>
            </p:cNvPr>
            <p:cNvSpPr>
              <a:spLocks noChangeArrowheads="1"/>
            </p:cNvSpPr>
            <p:nvPr/>
          </p:nvSpPr>
          <p:spPr bwMode="auto">
            <a:xfrm>
              <a:off x="5008" y="1543"/>
              <a:ext cx="7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0000"/>
                  </a:solidFill>
                  <a:latin typeface="Symbol" panose="05050102010706020507" pitchFamily="18" charset="2"/>
                </a:rPr>
                <a:t>+</a:t>
              </a:r>
              <a:endParaRPr lang="en-US" altLang="en-US" sz="1800"/>
            </a:p>
          </p:txBody>
        </p:sp>
        <p:sp>
          <p:nvSpPr>
            <p:cNvPr id="27667" name="Rectangle 44">
              <a:extLst>
                <a:ext uri="{FF2B5EF4-FFF2-40B4-BE49-F238E27FC236}">
                  <a16:creationId xmlns:a16="http://schemas.microsoft.com/office/drawing/2014/main" id="{41749448-6A55-5909-C382-D0D64AB89979}"/>
                </a:ext>
              </a:extLst>
            </p:cNvPr>
            <p:cNvSpPr>
              <a:spLocks noChangeArrowheads="1"/>
            </p:cNvSpPr>
            <p:nvPr/>
          </p:nvSpPr>
          <p:spPr bwMode="auto">
            <a:xfrm>
              <a:off x="4612" y="1543"/>
              <a:ext cx="7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0000"/>
                  </a:solidFill>
                  <a:latin typeface="Symbol" panose="05050102010706020507" pitchFamily="18" charset="2"/>
                </a:rPr>
                <a:t>-</a:t>
              </a:r>
              <a:endParaRPr lang="en-US" altLang="en-US" sz="1800"/>
            </a:p>
          </p:txBody>
        </p:sp>
      </p:grpSp>
      <p:sp>
        <p:nvSpPr>
          <p:cNvPr id="27655" name="Rectangle 7">
            <a:extLst>
              <a:ext uri="{FF2B5EF4-FFF2-40B4-BE49-F238E27FC236}">
                <a16:creationId xmlns:a16="http://schemas.microsoft.com/office/drawing/2014/main" id="{6C4E750A-2C38-4D3B-D988-06B65FD4D763}"/>
              </a:ext>
            </a:extLst>
          </p:cNvPr>
          <p:cNvSpPr>
            <a:spLocks noChangeArrowheads="1"/>
          </p:cNvSpPr>
          <p:nvPr/>
        </p:nvSpPr>
        <p:spPr bwMode="auto">
          <a:xfrm>
            <a:off x="6556375" y="5265738"/>
            <a:ext cx="17605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2.8(b), </a:t>
            </a:r>
            <a:r>
              <a:rPr lang="en-US" altLang="en-US" sz="1200" i="1">
                <a:solidFill>
                  <a:srgbClr val="000000"/>
                </a:solidFill>
              </a:rPr>
              <a:t>Callister &amp; Rethwisch 8e.</a:t>
            </a:r>
          </a:p>
        </p:txBody>
      </p:sp>
      <p:pic>
        <p:nvPicPr>
          <p:cNvPr id="27656" name="Picture 25">
            <a:extLst>
              <a:ext uri="{FF2B5EF4-FFF2-40B4-BE49-F238E27FC236}">
                <a16:creationId xmlns:a16="http://schemas.microsoft.com/office/drawing/2014/main" id="{FCDC79CC-E80D-763C-6505-51537A7D4B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8075" y="3441700"/>
            <a:ext cx="26384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54EDCC29-E285-3F59-D708-C492FB58632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8BFAF16-4BAB-47AD-A698-CC1EF39BB567}" type="slidenum">
              <a:rPr lang="en-US" altLang="en-US" sz="1200"/>
              <a:pPr>
                <a:spcBef>
                  <a:spcPct val="0"/>
                </a:spcBef>
                <a:buFontTx/>
                <a:buNone/>
              </a:pPr>
              <a:t>26</a:t>
            </a:fld>
            <a:endParaRPr lang="en-US" altLang="en-US" sz="1200"/>
          </a:p>
        </p:txBody>
      </p:sp>
      <p:sp>
        <p:nvSpPr>
          <p:cNvPr id="28675" name="Rectangle 3">
            <a:extLst>
              <a:ext uri="{FF2B5EF4-FFF2-40B4-BE49-F238E27FC236}">
                <a16:creationId xmlns:a16="http://schemas.microsoft.com/office/drawing/2014/main" id="{702AAB65-735E-B57A-5E35-1BD8626577E6}"/>
              </a:ext>
            </a:extLst>
          </p:cNvPr>
          <p:cNvSpPr>
            <a:spLocks noChangeArrowheads="1"/>
          </p:cNvSpPr>
          <p:nvPr/>
        </p:nvSpPr>
        <p:spPr bwMode="auto">
          <a:xfrm>
            <a:off x="869950" y="914400"/>
            <a:ext cx="505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Predominant bonding in </a:t>
            </a:r>
            <a:r>
              <a:rPr lang="en-US" altLang="en-US" sz="2400">
                <a:solidFill>
                  <a:schemeClr val="accent2"/>
                </a:solidFill>
              </a:rPr>
              <a:t>Ceramics</a:t>
            </a:r>
            <a:endParaRPr lang="en-US" altLang="en-US" sz="2400"/>
          </a:p>
        </p:txBody>
      </p:sp>
      <p:sp>
        <p:nvSpPr>
          <p:cNvPr id="28676" name="Rectangle 7">
            <a:extLst>
              <a:ext uri="{FF2B5EF4-FFF2-40B4-BE49-F238E27FC236}">
                <a16:creationId xmlns:a16="http://schemas.microsoft.com/office/drawing/2014/main" id="{A27B0DAA-ABE2-9F8B-7E68-9FD0EAD95B94}"/>
              </a:ext>
            </a:extLst>
          </p:cNvPr>
          <p:cNvSpPr>
            <a:spLocks noChangeArrowheads="1"/>
          </p:cNvSpPr>
          <p:nvPr/>
        </p:nvSpPr>
        <p:spPr bwMode="auto">
          <a:xfrm>
            <a:off x="1143000" y="5943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2.7, </a:t>
            </a:r>
            <a:r>
              <a:rPr lang="en-US" altLang="en-US" sz="1200" i="1">
                <a:solidFill>
                  <a:srgbClr val="000000"/>
                </a:solidFill>
              </a:rPr>
              <a:t>Callister &amp; Rethwisch 8e.</a:t>
            </a:r>
            <a:r>
              <a:rPr lang="en-US" altLang="en-US" sz="1200">
                <a:solidFill>
                  <a:srgbClr val="000000"/>
                </a:solidFill>
              </a:rPr>
              <a:t>  (Fig. 2.7 is adapted from Linus Pauling, </a:t>
            </a:r>
            <a:r>
              <a:rPr lang="en-US" altLang="en-US" sz="1200" i="1">
                <a:solidFill>
                  <a:srgbClr val="000000"/>
                </a:solidFill>
              </a:rPr>
              <a:t>The Nature of the Chemical Bond</a:t>
            </a:r>
            <a:r>
              <a:rPr lang="en-US" altLang="en-US" sz="1200">
                <a:solidFill>
                  <a:srgbClr val="000000"/>
                </a:solidFill>
              </a:rPr>
              <a:t>, 3rd edition, Copyright 1939 and 1940, 3rd edition.  Copyright 1960 by Cornell University.</a:t>
            </a:r>
          </a:p>
        </p:txBody>
      </p:sp>
      <p:sp>
        <p:nvSpPr>
          <p:cNvPr id="28677" name="Rectangle 8">
            <a:extLst>
              <a:ext uri="{FF2B5EF4-FFF2-40B4-BE49-F238E27FC236}">
                <a16:creationId xmlns:a16="http://schemas.microsoft.com/office/drawing/2014/main" id="{EEE36F6D-8C56-3971-CFAA-B179BD0FCD85}"/>
              </a:ext>
            </a:extLst>
          </p:cNvPr>
          <p:cNvSpPr>
            <a:spLocks noGrp="1" noChangeArrowheads="1"/>
          </p:cNvSpPr>
          <p:nvPr>
            <p:ph type="title" idx="4294967295"/>
          </p:nvPr>
        </p:nvSpPr>
        <p:spPr/>
        <p:txBody>
          <a:bodyPr/>
          <a:lstStyle/>
          <a:p>
            <a:r>
              <a:rPr lang="en-US" altLang="en-US">
                <a:ea typeface="ＭＳ Ｐゴシック" panose="020B0600070205080204" pitchFamily="34" charset="-128"/>
              </a:rPr>
              <a:t>Examples:  Ionic Bonding</a:t>
            </a:r>
          </a:p>
        </p:txBody>
      </p:sp>
      <p:grpSp>
        <p:nvGrpSpPr>
          <p:cNvPr id="28678" name="Group 197">
            <a:extLst>
              <a:ext uri="{FF2B5EF4-FFF2-40B4-BE49-F238E27FC236}">
                <a16:creationId xmlns:a16="http://schemas.microsoft.com/office/drawing/2014/main" id="{E4750D81-8AA4-1AE4-D11C-DF76B7B04C73}"/>
              </a:ext>
            </a:extLst>
          </p:cNvPr>
          <p:cNvGrpSpPr>
            <a:grpSpLocks/>
          </p:cNvGrpSpPr>
          <p:nvPr/>
        </p:nvGrpSpPr>
        <p:grpSpPr bwMode="auto">
          <a:xfrm>
            <a:off x="830263" y="2139950"/>
            <a:ext cx="7396162" cy="3803650"/>
            <a:chOff x="523" y="1348"/>
            <a:chExt cx="4659" cy="2396"/>
          </a:xfrm>
        </p:grpSpPr>
        <p:pic>
          <p:nvPicPr>
            <p:cNvPr id="28718" name="Picture 191" descr="Fig 2_7">
              <a:extLst>
                <a:ext uri="{FF2B5EF4-FFF2-40B4-BE49-F238E27FC236}">
                  <a16:creationId xmlns:a16="http://schemas.microsoft.com/office/drawing/2014/main" id="{71D16EF6-05A5-82BE-8A3D-A55D6D2FC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 y="1348"/>
              <a:ext cx="4659" cy="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19" name="Rectangle 4">
              <a:extLst>
                <a:ext uri="{FF2B5EF4-FFF2-40B4-BE49-F238E27FC236}">
                  <a16:creationId xmlns:a16="http://schemas.microsoft.com/office/drawing/2014/main" id="{79559D39-F534-585A-A71A-C4814143A3CA}"/>
                </a:ext>
              </a:extLst>
            </p:cNvPr>
            <p:cNvSpPr>
              <a:spLocks noChangeArrowheads="1"/>
            </p:cNvSpPr>
            <p:nvPr/>
          </p:nvSpPr>
          <p:spPr bwMode="auto">
            <a:xfrm>
              <a:off x="767" y="3571"/>
              <a:ext cx="112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FF5050"/>
                  </a:solidFill>
                </a:rPr>
                <a:t>Give up electrons</a:t>
              </a:r>
              <a:endParaRPr lang="en-US" altLang="en-US" sz="1800">
                <a:solidFill>
                  <a:srgbClr val="FF5050"/>
                </a:solidFill>
                <a:latin typeface="Times" panose="02020603050405020304" pitchFamily="18" charset="0"/>
              </a:endParaRPr>
            </a:p>
          </p:txBody>
        </p:sp>
        <p:sp>
          <p:nvSpPr>
            <p:cNvPr id="28720" name="Rectangle 5">
              <a:extLst>
                <a:ext uri="{FF2B5EF4-FFF2-40B4-BE49-F238E27FC236}">
                  <a16:creationId xmlns:a16="http://schemas.microsoft.com/office/drawing/2014/main" id="{1220AFD7-9473-5DB3-8A8C-F77A2DAD4769}"/>
                </a:ext>
              </a:extLst>
            </p:cNvPr>
            <p:cNvSpPr>
              <a:spLocks noChangeArrowheads="1"/>
            </p:cNvSpPr>
            <p:nvPr/>
          </p:nvSpPr>
          <p:spPr bwMode="auto">
            <a:xfrm>
              <a:off x="3690" y="3571"/>
              <a:ext cx="111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99FF"/>
                  </a:solidFill>
                </a:rPr>
                <a:t>Acquire electrons</a:t>
              </a:r>
            </a:p>
          </p:txBody>
        </p:sp>
        <p:grpSp>
          <p:nvGrpSpPr>
            <p:cNvPr id="28721" name="Group 133">
              <a:extLst>
                <a:ext uri="{FF2B5EF4-FFF2-40B4-BE49-F238E27FC236}">
                  <a16:creationId xmlns:a16="http://schemas.microsoft.com/office/drawing/2014/main" id="{082036A9-AB84-56C7-B894-AEC220B91AD6}"/>
                </a:ext>
              </a:extLst>
            </p:cNvPr>
            <p:cNvGrpSpPr>
              <a:grpSpLocks/>
            </p:cNvGrpSpPr>
            <p:nvPr/>
          </p:nvGrpSpPr>
          <p:grpSpPr bwMode="auto">
            <a:xfrm>
              <a:off x="3728" y="3320"/>
              <a:ext cx="1168" cy="272"/>
              <a:chOff x="3728" y="3320"/>
              <a:chExt cx="1168" cy="272"/>
            </a:xfrm>
          </p:grpSpPr>
          <p:sp>
            <p:nvSpPr>
              <p:cNvPr id="28725" name="Freeform 131">
                <a:extLst>
                  <a:ext uri="{FF2B5EF4-FFF2-40B4-BE49-F238E27FC236}">
                    <a16:creationId xmlns:a16="http://schemas.microsoft.com/office/drawing/2014/main" id="{A23CF877-7EA9-694B-1893-3D188B80C90E}"/>
                  </a:ext>
                </a:extLst>
              </p:cNvPr>
              <p:cNvSpPr>
                <a:spLocks/>
              </p:cNvSpPr>
              <p:nvPr/>
            </p:nvSpPr>
            <p:spPr bwMode="auto">
              <a:xfrm>
                <a:off x="4672" y="3320"/>
                <a:ext cx="224" cy="272"/>
              </a:xfrm>
              <a:custGeom>
                <a:avLst/>
                <a:gdLst>
                  <a:gd name="T0" fmla="*/ 224 w 224"/>
                  <a:gd name="T1" fmla="*/ 136 h 272"/>
                  <a:gd name="T2" fmla="*/ 0 w 224"/>
                  <a:gd name="T3" fmla="*/ 272 h 272"/>
                  <a:gd name="T4" fmla="*/ 72 w 224"/>
                  <a:gd name="T5" fmla="*/ 136 h 272"/>
                  <a:gd name="T6" fmla="*/ 0 w 224"/>
                  <a:gd name="T7" fmla="*/ 0 h 272"/>
                  <a:gd name="T8" fmla="*/ 224 w 224"/>
                  <a:gd name="T9" fmla="*/ 136 h 272"/>
                  <a:gd name="T10" fmla="*/ 0 60000 65536"/>
                  <a:gd name="T11" fmla="*/ 0 60000 65536"/>
                  <a:gd name="T12" fmla="*/ 0 60000 65536"/>
                  <a:gd name="T13" fmla="*/ 0 60000 65536"/>
                  <a:gd name="T14" fmla="*/ 0 60000 65536"/>
                  <a:gd name="T15" fmla="*/ 0 w 224"/>
                  <a:gd name="T16" fmla="*/ 0 h 272"/>
                  <a:gd name="T17" fmla="*/ 224 w 224"/>
                  <a:gd name="T18" fmla="*/ 272 h 272"/>
                </a:gdLst>
                <a:ahLst/>
                <a:cxnLst>
                  <a:cxn ang="T10">
                    <a:pos x="T0" y="T1"/>
                  </a:cxn>
                  <a:cxn ang="T11">
                    <a:pos x="T2" y="T3"/>
                  </a:cxn>
                  <a:cxn ang="T12">
                    <a:pos x="T4" y="T5"/>
                  </a:cxn>
                  <a:cxn ang="T13">
                    <a:pos x="T6" y="T7"/>
                  </a:cxn>
                  <a:cxn ang="T14">
                    <a:pos x="T8" y="T9"/>
                  </a:cxn>
                </a:cxnLst>
                <a:rect l="T15" t="T16" r="T17" b="T18"/>
                <a:pathLst>
                  <a:path w="224" h="272">
                    <a:moveTo>
                      <a:pt x="224" y="136"/>
                    </a:moveTo>
                    <a:lnTo>
                      <a:pt x="0" y="272"/>
                    </a:lnTo>
                    <a:lnTo>
                      <a:pt x="72" y="136"/>
                    </a:lnTo>
                    <a:lnTo>
                      <a:pt x="0" y="0"/>
                    </a:lnTo>
                    <a:lnTo>
                      <a:pt x="224" y="136"/>
                    </a:lnTo>
                    <a:close/>
                  </a:path>
                </a:pathLst>
              </a:custGeom>
              <a:solidFill>
                <a:srgbClr val="6699FF"/>
              </a:solidFill>
              <a:ln w="12700">
                <a:solidFill>
                  <a:srgbClr val="6699FF"/>
                </a:solidFill>
                <a:round/>
                <a:headEnd/>
                <a:tailEnd/>
              </a:ln>
            </p:spPr>
            <p:txBody>
              <a:bodyPr/>
              <a:lstStyle/>
              <a:p>
                <a:endParaRPr lang="en-MY"/>
              </a:p>
            </p:txBody>
          </p:sp>
          <p:sp>
            <p:nvSpPr>
              <p:cNvPr id="28726" name="Line 132">
                <a:extLst>
                  <a:ext uri="{FF2B5EF4-FFF2-40B4-BE49-F238E27FC236}">
                    <a16:creationId xmlns:a16="http://schemas.microsoft.com/office/drawing/2014/main" id="{793E96EC-8CDE-7EC9-299F-55041D303DB9}"/>
                  </a:ext>
                </a:extLst>
              </p:cNvPr>
              <p:cNvSpPr>
                <a:spLocks noChangeShapeType="1"/>
              </p:cNvSpPr>
              <p:nvPr/>
            </p:nvSpPr>
            <p:spPr bwMode="auto">
              <a:xfrm>
                <a:off x="3728" y="3456"/>
                <a:ext cx="1016" cy="1"/>
              </a:xfrm>
              <a:prstGeom prst="line">
                <a:avLst/>
              </a:prstGeom>
              <a:noFill/>
              <a:ln w="101600">
                <a:solidFill>
                  <a:srgbClr val="6699FF"/>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28722" name="Group 136">
              <a:extLst>
                <a:ext uri="{FF2B5EF4-FFF2-40B4-BE49-F238E27FC236}">
                  <a16:creationId xmlns:a16="http://schemas.microsoft.com/office/drawing/2014/main" id="{8CA0810A-3DFD-30FF-79FA-F52D3514727E}"/>
                </a:ext>
              </a:extLst>
            </p:cNvPr>
            <p:cNvGrpSpPr>
              <a:grpSpLocks/>
            </p:cNvGrpSpPr>
            <p:nvPr/>
          </p:nvGrpSpPr>
          <p:grpSpPr bwMode="auto">
            <a:xfrm>
              <a:off x="728" y="3320"/>
              <a:ext cx="1160" cy="272"/>
              <a:chOff x="728" y="3320"/>
              <a:chExt cx="1160" cy="272"/>
            </a:xfrm>
          </p:grpSpPr>
          <p:sp>
            <p:nvSpPr>
              <p:cNvPr id="28723" name="Freeform 134">
                <a:extLst>
                  <a:ext uri="{FF2B5EF4-FFF2-40B4-BE49-F238E27FC236}">
                    <a16:creationId xmlns:a16="http://schemas.microsoft.com/office/drawing/2014/main" id="{388E9252-F021-8B93-C58A-C3E5C1F998C4}"/>
                  </a:ext>
                </a:extLst>
              </p:cNvPr>
              <p:cNvSpPr>
                <a:spLocks/>
              </p:cNvSpPr>
              <p:nvPr/>
            </p:nvSpPr>
            <p:spPr bwMode="auto">
              <a:xfrm>
                <a:off x="728" y="3320"/>
                <a:ext cx="224" cy="272"/>
              </a:xfrm>
              <a:custGeom>
                <a:avLst/>
                <a:gdLst>
                  <a:gd name="T0" fmla="*/ 0 w 224"/>
                  <a:gd name="T1" fmla="*/ 136 h 272"/>
                  <a:gd name="T2" fmla="*/ 224 w 224"/>
                  <a:gd name="T3" fmla="*/ 0 h 272"/>
                  <a:gd name="T4" fmla="*/ 152 w 224"/>
                  <a:gd name="T5" fmla="*/ 136 h 272"/>
                  <a:gd name="T6" fmla="*/ 224 w 224"/>
                  <a:gd name="T7" fmla="*/ 272 h 272"/>
                  <a:gd name="T8" fmla="*/ 0 w 224"/>
                  <a:gd name="T9" fmla="*/ 136 h 272"/>
                  <a:gd name="T10" fmla="*/ 0 60000 65536"/>
                  <a:gd name="T11" fmla="*/ 0 60000 65536"/>
                  <a:gd name="T12" fmla="*/ 0 60000 65536"/>
                  <a:gd name="T13" fmla="*/ 0 60000 65536"/>
                  <a:gd name="T14" fmla="*/ 0 60000 65536"/>
                  <a:gd name="T15" fmla="*/ 0 w 224"/>
                  <a:gd name="T16" fmla="*/ 0 h 272"/>
                  <a:gd name="T17" fmla="*/ 224 w 224"/>
                  <a:gd name="T18" fmla="*/ 272 h 272"/>
                </a:gdLst>
                <a:ahLst/>
                <a:cxnLst>
                  <a:cxn ang="T10">
                    <a:pos x="T0" y="T1"/>
                  </a:cxn>
                  <a:cxn ang="T11">
                    <a:pos x="T2" y="T3"/>
                  </a:cxn>
                  <a:cxn ang="T12">
                    <a:pos x="T4" y="T5"/>
                  </a:cxn>
                  <a:cxn ang="T13">
                    <a:pos x="T6" y="T7"/>
                  </a:cxn>
                  <a:cxn ang="T14">
                    <a:pos x="T8" y="T9"/>
                  </a:cxn>
                </a:cxnLst>
                <a:rect l="T15" t="T16" r="T17" b="T18"/>
                <a:pathLst>
                  <a:path w="224" h="272">
                    <a:moveTo>
                      <a:pt x="0" y="136"/>
                    </a:moveTo>
                    <a:lnTo>
                      <a:pt x="224" y="0"/>
                    </a:lnTo>
                    <a:lnTo>
                      <a:pt x="152" y="136"/>
                    </a:lnTo>
                    <a:lnTo>
                      <a:pt x="224" y="272"/>
                    </a:lnTo>
                    <a:lnTo>
                      <a:pt x="0" y="136"/>
                    </a:lnTo>
                    <a:close/>
                  </a:path>
                </a:pathLst>
              </a:custGeom>
              <a:solidFill>
                <a:srgbClr val="FF6666"/>
              </a:solidFill>
              <a:ln w="12700">
                <a:solidFill>
                  <a:srgbClr val="FF6666"/>
                </a:solidFill>
                <a:round/>
                <a:headEnd/>
                <a:tailEnd/>
              </a:ln>
            </p:spPr>
            <p:txBody>
              <a:bodyPr/>
              <a:lstStyle/>
              <a:p>
                <a:endParaRPr lang="en-MY"/>
              </a:p>
            </p:txBody>
          </p:sp>
          <p:sp>
            <p:nvSpPr>
              <p:cNvPr id="28724" name="Line 135">
                <a:extLst>
                  <a:ext uri="{FF2B5EF4-FFF2-40B4-BE49-F238E27FC236}">
                    <a16:creationId xmlns:a16="http://schemas.microsoft.com/office/drawing/2014/main" id="{C9E7BF34-0705-FC7A-39D6-F2CABF8B0348}"/>
                  </a:ext>
                </a:extLst>
              </p:cNvPr>
              <p:cNvSpPr>
                <a:spLocks noChangeShapeType="1"/>
              </p:cNvSpPr>
              <p:nvPr/>
            </p:nvSpPr>
            <p:spPr bwMode="auto">
              <a:xfrm>
                <a:off x="880" y="3456"/>
                <a:ext cx="1008" cy="1"/>
              </a:xfrm>
              <a:prstGeom prst="line">
                <a:avLst/>
              </a:prstGeom>
              <a:noFill/>
              <a:ln w="101600">
                <a:solidFill>
                  <a:srgbClr val="FF6666"/>
                </a:solidFill>
                <a:round/>
                <a:headEnd/>
                <a:tailEnd/>
              </a:ln>
              <a:extLst>
                <a:ext uri="{909E8E84-426E-40DD-AFC4-6F175D3DCCD1}">
                  <a14:hiddenFill xmlns:a14="http://schemas.microsoft.com/office/drawing/2010/main">
                    <a:noFill/>
                  </a14:hiddenFill>
                </a:ext>
              </a:extLst>
            </p:spPr>
            <p:txBody>
              <a:bodyPr/>
              <a:lstStyle/>
              <a:p>
                <a:endParaRPr lang="en-MY"/>
              </a:p>
            </p:txBody>
          </p:sp>
        </p:grpSp>
      </p:grpSp>
      <p:sp>
        <p:nvSpPr>
          <p:cNvPr id="28679" name="Rectangle 148">
            <a:extLst>
              <a:ext uri="{FF2B5EF4-FFF2-40B4-BE49-F238E27FC236}">
                <a16:creationId xmlns:a16="http://schemas.microsoft.com/office/drawing/2014/main" id="{CBB88A77-F598-ACC0-07D4-0FB86D33D97C}"/>
              </a:ext>
            </a:extLst>
          </p:cNvPr>
          <p:cNvSpPr>
            <a:spLocks noChangeArrowheads="1"/>
          </p:cNvSpPr>
          <p:nvPr/>
        </p:nvSpPr>
        <p:spPr bwMode="auto">
          <a:xfrm>
            <a:off x="4038600" y="1498600"/>
            <a:ext cx="723900" cy="355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nvGrpSpPr>
          <p:cNvPr id="5" name="Group 199">
            <a:extLst>
              <a:ext uri="{FF2B5EF4-FFF2-40B4-BE49-F238E27FC236}">
                <a16:creationId xmlns:a16="http://schemas.microsoft.com/office/drawing/2014/main" id="{5B2FC073-8530-2DED-CF93-111AA3B90DAA}"/>
              </a:ext>
            </a:extLst>
          </p:cNvPr>
          <p:cNvGrpSpPr>
            <a:grpSpLocks/>
          </p:cNvGrpSpPr>
          <p:nvPr/>
        </p:nvGrpSpPr>
        <p:grpSpPr bwMode="auto">
          <a:xfrm>
            <a:off x="1193800" y="1498600"/>
            <a:ext cx="6642100" cy="1752600"/>
            <a:chOff x="752" y="944"/>
            <a:chExt cx="4184" cy="1104"/>
          </a:xfrm>
        </p:grpSpPr>
        <p:grpSp>
          <p:nvGrpSpPr>
            <p:cNvPr id="28710" name="Group 144">
              <a:extLst>
                <a:ext uri="{FF2B5EF4-FFF2-40B4-BE49-F238E27FC236}">
                  <a16:creationId xmlns:a16="http://schemas.microsoft.com/office/drawing/2014/main" id="{08B22BB5-AA6E-96AB-DF8B-FE3D477C2426}"/>
                </a:ext>
              </a:extLst>
            </p:cNvPr>
            <p:cNvGrpSpPr>
              <a:grpSpLocks/>
            </p:cNvGrpSpPr>
            <p:nvPr/>
          </p:nvGrpSpPr>
          <p:grpSpPr bwMode="auto">
            <a:xfrm>
              <a:off x="752" y="1024"/>
              <a:ext cx="1920" cy="1024"/>
              <a:chOff x="752" y="1024"/>
              <a:chExt cx="1920" cy="1024"/>
            </a:xfrm>
          </p:grpSpPr>
          <p:sp>
            <p:nvSpPr>
              <p:cNvPr id="28716" name="Freeform 142">
                <a:extLst>
                  <a:ext uri="{FF2B5EF4-FFF2-40B4-BE49-F238E27FC236}">
                    <a16:creationId xmlns:a16="http://schemas.microsoft.com/office/drawing/2014/main" id="{13DFE0DD-3EBF-8A10-3109-E0A446F36C7B}"/>
                  </a:ext>
                </a:extLst>
              </p:cNvPr>
              <p:cNvSpPr>
                <a:spLocks/>
              </p:cNvSpPr>
              <p:nvPr/>
            </p:nvSpPr>
            <p:spPr bwMode="auto">
              <a:xfrm>
                <a:off x="752" y="1944"/>
                <a:ext cx="112" cy="104"/>
              </a:xfrm>
              <a:custGeom>
                <a:avLst/>
                <a:gdLst>
                  <a:gd name="T0" fmla="*/ 0 w 112"/>
                  <a:gd name="T1" fmla="*/ 96 h 104"/>
                  <a:gd name="T2" fmla="*/ 56 w 112"/>
                  <a:gd name="T3" fmla="*/ 0 h 104"/>
                  <a:gd name="T4" fmla="*/ 56 w 112"/>
                  <a:gd name="T5" fmla="*/ 64 h 104"/>
                  <a:gd name="T6" fmla="*/ 112 w 112"/>
                  <a:gd name="T7" fmla="*/ 104 h 104"/>
                  <a:gd name="T8" fmla="*/ 0 w 112"/>
                  <a:gd name="T9" fmla="*/ 96 h 104"/>
                  <a:gd name="T10" fmla="*/ 0 60000 65536"/>
                  <a:gd name="T11" fmla="*/ 0 60000 65536"/>
                  <a:gd name="T12" fmla="*/ 0 60000 65536"/>
                  <a:gd name="T13" fmla="*/ 0 60000 65536"/>
                  <a:gd name="T14" fmla="*/ 0 60000 65536"/>
                  <a:gd name="T15" fmla="*/ 0 w 112"/>
                  <a:gd name="T16" fmla="*/ 0 h 104"/>
                  <a:gd name="T17" fmla="*/ 112 w 112"/>
                  <a:gd name="T18" fmla="*/ 104 h 104"/>
                </a:gdLst>
                <a:ahLst/>
                <a:cxnLst>
                  <a:cxn ang="T10">
                    <a:pos x="T0" y="T1"/>
                  </a:cxn>
                  <a:cxn ang="T11">
                    <a:pos x="T2" y="T3"/>
                  </a:cxn>
                  <a:cxn ang="T12">
                    <a:pos x="T4" y="T5"/>
                  </a:cxn>
                  <a:cxn ang="T13">
                    <a:pos x="T6" y="T7"/>
                  </a:cxn>
                  <a:cxn ang="T14">
                    <a:pos x="T8" y="T9"/>
                  </a:cxn>
                </a:cxnLst>
                <a:rect l="T15" t="T16" r="T17" b="T18"/>
                <a:pathLst>
                  <a:path w="112" h="104">
                    <a:moveTo>
                      <a:pt x="0" y="96"/>
                    </a:moveTo>
                    <a:lnTo>
                      <a:pt x="56" y="0"/>
                    </a:lnTo>
                    <a:lnTo>
                      <a:pt x="56" y="64"/>
                    </a:lnTo>
                    <a:lnTo>
                      <a:pt x="112" y="104"/>
                    </a:lnTo>
                    <a:lnTo>
                      <a:pt x="0" y="96"/>
                    </a:lnTo>
                    <a:close/>
                  </a:path>
                </a:pathLst>
              </a:custGeom>
              <a:solidFill>
                <a:srgbClr val="000000"/>
              </a:solidFill>
              <a:ln w="12700">
                <a:solidFill>
                  <a:srgbClr val="000000"/>
                </a:solidFill>
                <a:round/>
                <a:headEnd/>
                <a:tailEnd/>
              </a:ln>
            </p:spPr>
            <p:txBody>
              <a:bodyPr/>
              <a:lstStyle/>
              <a:p>
                <a:endParaRPr lang="en-MY"/>
              </a:p>
            </p:txBody>
          </p:sp>
          <p:sp>
            <p:nvSpPr>
              <p:cNvPr id="28717" name="Line 143">
                <a:extLst>
                  <a:ext uri="{FF2B5EF4-FFF2-40B4-BE49-F238E27FC236}">
                    <a16:creationId xmlns:a16="http://schemas.microsoft.com/office/drawing/2014/main" id="{57A4B14B-7FEE-874B-D031-671139605273}"/>
                  </a:ext>
                </a:extLst>
              </p:cNvPr>
              <p:cNvSpPr>
                <a:spLocks noChangeShapeType="1"/>
              </p:cNvSpPr>
              <p:nvPr/>
            </p:nvSpPr>
            <p:spPr bwMode="auto">
              <a:xfrm flipV="1">
                <a:off x="808" y="1024"/>
                <a:ext cx="1864" cy="98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28711" name="Group 147">
              <a:extLst>
                <a:ext uri="{FF2B5EF4-FFF2-40B4-BE49-F238E27FC236}">
                  <a16:creationId xmlns:a16="http://schemas.microsoft.com/office/drawing/2014/main" id="{20896BA7-F775-8363-F91A-9FFD95366AC2}"/>
                </a:ext>
              </a:extLst>
            </p:cNvPr>
            <p:cNvGrpSpPr>
              <a:grpSpLocks/>
            </p:cNvGrpSpPr>
            <p:nvPr/>
          </p:nvGrpSpPr>
          <p:grpSpPr bwMode="auto">
            <a:xfrm>
              <a:off x="4824" y="1280"/>
              <a:ext cx="112" cy="760"/>
              <a:chOff x="4824" y="1280"/>
              <a:chExt cx="112" cy="760"/>
            </a:xfrm>
          </p:grpSpPr>
          <p:sp>
            <p:nvSpPr>
              <p:cNvPr id="28714" name="Freeform 145">
                <a:extLst>
                  <a:ext uri="{FF2B5EF4-FFF2-40B4-BE49-F238E27FC236}">
                    <a16:creationId xmlns:a16="http://schemas.microsoft.com/office/drawing/2014/main" id="{49089C97-A9E1-D903-87F2-FA1DDEB2DC69}"/>
                  </a:ext>
                </a:extLst>
              </p:cNvPr>
              <p:cNvSpPr>
                <a:spLocks/>
              </p:cNvSpPr>
              <p:nvPr/>
            </p:nvSpPr>
            <p:spPr bwMode="auto">
              <a:xfrm>
                <a:off x="4824" y="1944"/>
                <a:ext cx="112" cy="96"/>
              </a:xfrm>
              <a:custGeom>
                <a:avLst/>
                <a:gdLst>
                  <a:gd name="T0" fmla="*/ 48 w 112"/>
                  <a:gd name="T1" fmla="*/ 96 h 96"/>
                  <a:gd name="T2" fmla="*/ 0 w 112"/>
                  <a:gd name="T3" fmla="*/ 0 h 96"/>
                  <a:gd name="T4" fmla="*/ 48 w 112"/>
                  <a:gd name="T5" fmla="*/ 32 h 96"/>
                  <a:gd name="T6" fmla="*/ 112 w 112"/>
                  <a:gd name="T7" fmla="*/ 0 h 96"/>
                  <a:gd name="T8" fmla="*/ 48 w 112"/>
                  <a:gd name="T9" fmla="*/ 96 h 96"/>
                  <a:gd name="T10" fmla="*/ 0 60000 65536"/>
                  <a:gd name="T11" fmla="*/ 0 60000 65536"/>
                  <a:gd name="T12" fmla="*/ 0 60000 65536"/>
                  <a:gd name="T13" fmla="*/ 0 60000 65536"/>
                  <a:gd name="T14" fmla="*/ 0 60000 65536"/>
                  <a:gd name="T15" fmla="*/ 0 w 112"/>
                  <a:gd name="T16" fmla="*/ 0 h 96"/>
                  <a:gd name="T17" fmla="*/ 112 w 112"/>
                  <a:gd name="T18" fmla="*/ 96 h 96"/>
                </a:gdLst>
                <a:ahLst/>
                <a:cxnLst>
                  <a:cxn ang="T10">
                    <a:pos x="T0" y="T1"/>
                  </a:cxn>
                  <a:cxn ang="T11">
                    <a:pos x="T2" y="T3"/>
                  </a:cxn>
                  <a:cxn ang="T12">
                    <a:pos x="T4" y="T5"/>
                  </a:cxn>
                  <a:cxn ang="T13">
                    <a:pos x="T6" y="T7"/>
                  </a:cxn>
                  <a:cxn ang="T14">
                    <a:pos x="T8" y="T9"/>
                  </a:cxn>
                </a:cxnLst>
                <a:rect l="T15" t="T16" r="T17" b="T18"/>
                <a:pathLst>
                  <a:path w="112" h="96">
                    <a:moveTo>
                      <a:pt x="48" y="96"/>
                    </a:moveTo>
                    <a:lnTo>
                      <a:pt x="0" y="0"/>
                    </a:lnTo>
                    <a:lnTo>
                      <a:pt x="48" y="32"/>
                    </a:lnTo>
                    <a:lnTo>
                      <a:pt x="112" y="0"/>
                    </a:lnTo>
                    <a:lnTo>
                      <a:pt x="48" y="96"/>
                    </a:lnTo>
                    <a:close/>
                  </a:path>
                </a:pathLst>
              </a:custGeom>
              <a:solidFill>
                <a:srgbClr val="000000"/>
              </a:solidFill>
              <a:ln w="12700">
                <a:solidFill>
                  <a:srgbClr val="000000"/>
                </a:solidFill>
                <a:round/>
                <a:headEnd/>
                <a:tailEnd/>
              </a:ln>
            </p:spPr>
            <p:txBody>
              <a:bodyPr/>
              <a:lstStyle/>
              <a:p>
                <a:endParaRPr lang="en-MY"/>
              </a:p>
            </p:txBody>
          </p:sp>
          <p:sp>
            <p:nvSpPr>
              <p:cNvPr id="28715" name="Line 146">
                <a:extLst>
                  <a:ext uri="{FF2B5EF4-FFF2-40B4-BE49-F238E27FC236}">
                    <a16:creationId xmlns:a16="http://schemas.microsoft.com/office/drawing/2014/main" id="{2C838FE8-048B-58B8-5F9E-0533904421B3}"/>
                  </a:ext>
                </a:extLst>
              </p:cNvPr>
              <p:cNvSpPr>
                <a:spLocks noChangeShapeType="1"/>
              </p:cNvSpPr>
              <p:nvPr/>
            </p:nvSpPr>
            <p:spPr bwMode="auto">
              <a:xfrm flipV="1">
                <a:off x="4872" y="1280"/>
                <a:ext cx="40" cy="6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28712" name="Rectangle 149">
              <a:extLst>
                <a:ext uri="{FF2B5EF4-FFF2-40B4-BE49-F238E27FC236}">
                  <a16:creationId xmlns:a16="http://schemas.microsoft.com/office/drawing/2014/main" id="{FAD17A95-ACF3-0904-8572-32DBB860A1B8}"/>
                </a:ext>
              </a:extLst>
            </p:cNvPr>
            <p:cNvSpPr>
              <a:spLocks noChangeArrowheads="1"/>
            </p:cNvSpPr>
            <p:nvPr/>
          </p:nvSpPr>
          <p:spPr bwMode="auto">
            <a:xfrm>
              <a:off x="2544" y="944"/>
              <a:ext cx="427" cy="2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NaCl</a:t>
              </a:r>
              <a:endParaRPr lang="en-US" altLang="en-US" sz="2400"/>
            </a:p>
          </p:txBody>
        </p:sp>
        <p:sp>
          <p:nvSpPr>
            <p:cNvPr id="28713" name="Line 172">
              <a:extLst>
                <a:ext uri="{FF2B5EF4-FFF2-40B4-BE49-F238E27FC236}">
                  <a16:creationId xmlns:a16="http://schemas.microsoft.com/office/drawing/2014/main" id="{8099BF20-E231-6ED7-45F8-59F37DD66881}"/>
                </a:ext>
              </a:extLst>
            </p:cNvPr>
            <p:cNvSpPr>
              <a:spLocks noChangeShapeType="1"/>
            </p:cNvSpPr>
            <p:nvPr/>
          </p:nvSpPr>
          <p:spPr bwMode="auto">
            <a:xfrm>
              <a:off x="3056" y="1064"/>
              <a:ext cx="1856" cy="20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8" name="Group 198">
            <a:extLst>
              <a:ext uri="{FF2B5EF4-FFF2-40B4-BE49-F238E27FC236}">
                <a16:creationId xmlns:a16="http://schemas.microsoft.com/office/drawing/2014/main" id="{76EE81B3-3133-9277-E6ED-473083D8F80D}"/>
              </a:ext>
            </a:extLst>
          </p:cNvPr>
          <p:cNvGrpSpPr>
            <a:grpSpLocks/>
          </p:cNvGrpSpPr>
          <p:nvPr/>
        </p:nvGrpSpPr>
        <p:grpSpPr bwMode="auto">
          <a:xfrm>
            <a:off x="1625600" y="1930400"/>
            <a:ext cx="5676900" cy="1309688"/>
            <a:chOff x="1024" y="1216"/>
            <a:chExt cx="3576" cy="825"/>
          </a:xfrm>
        </p:grpSpPr>
        <p:grpSp>
          <p:nvGrpSpPr>
            <p:cNvPr id="28701" name="Group 155">
              <a:extLst>
                <a:ext uri="{FF2B5EF4-FFF2-40B4-BE49-F238E27FC236}">
                  <a16:creationId xmlns:a16="http://schemas.microsoft.com/office/drawing/2014/main" id="{94D992EF-1D78-15A5-B652-4EF5635CD42D}"/>
                </a:ext>
              </a:extLst>
            </p:cNvPr>
            <p:cNvGrpSpPr>
              <a:grpSpLocks/>
            </p:cNvGrpSpPr>
            <p:nvPr/>
          </p:nvGrpSpPr>
          <p:grpSpPr bwMode="auto">
            <a:xfrm>
              <a:off x="4488" y="1512"/>
              <a:ext cx="112" cy="232"/>
              <a:chOff x="4488" y="1512"/>
              <a:chExt cx="112" cy="232"/>
            </a:xfrm>
          </p:grpSpPr>
          <p:sp>
            <p:nvSpPr>
              <p:cNvPr id="28708" name="Freeform 153">
                <a:extLst>
                  <a:ext uri="{FF2B5EF4-FFF2-40B4-BE49-F238E27FC236}">
                    <a16:creationId xmlns:a16="http://schemas.microsoft.com/office/drawing/2014/main" id="{4671CD1E-1673-94C4-16EA-17BABFC2B15E}"/>
                  </a:ext>
                </a:extLst>
              </p:cNvPr>
              <p:cNvSpPr>
                <a:spLocks/>
              </p:cNvSpPr>
              <p:nvPr/>
            </p:nvSpPr>
            <p:spPr bwMode="auto">
              <a:xfrm>
                <a:off x="4488" y="1640"/>
                <a:ext cx="112" cy="104"/>
              </a:xfrm>
              <a:custGeom>
                <a:avLst/>
                <a:gdLst>
                  <a:gd name="T0" fmla="*/ 64 w 112"/>
                  <a:gd name="T1" fmla="*/ 104 h 104"/>
                  <a:gd name="T2" fmla="*/ 0 w 112"/>
                  <a:gd name="T3" fmla="*/ 16 h 104"/>
                  <a:gd name="T4" fmla="*/ 56 w 112"/>
                  <a:gd name="T5" fmla="*/ 40 h 104"/>
                  <a:gd name="T6" fmla="*/ 112 w 112"/>
                  <a:gd name="T7" fmla="*/ 0 h 104"/>
                  <a:gd name="T8" fmla="*/ 64 w 112"/>
                  <a:gd name="T9" fmla="*/ 104 h 104"/>
                  <a:gd name="T10" fmla="*/ 0 60000 65536"/>
                  <a:gd name="T11" fmla="*/ 0 60000 65536"/>
                  <a:gd name="T12" fmla="*/ 0 60000 65536"/>
                  <a:gd name="T13" fmla="*/ 0 60000 65536"/>
                  <a:gd name="T14" fmla="*/ 0 60000 65536"/>
                  <a:gd name="T15" fmla="*/ 0 w 112"/>
                  <a:gd name="T16" fmla="*/ 0 h 104"/>
                  <a:gd name="T17" fmla="*/ 112 w 112"/>
                  <a:gd name="T18" fmla="*/ 104 h 104"/>
                </a:gdLst>
                <a:ahLst/>
                <a:cxnLst>
                  <a:cxn ang="T10">
                    <a:pos x="T0" y="T1"/>
                  </a:cxn>
                  <a:cxn ang="T11">
                    <a:pos x="T2" y="T3"/>
                  </a:cxn>
                  <a:cxn ang="T12">
                    <a:pos x="T4" y="T5"/>
                  </a:cxn>
                  <a:cxn ang="T13">
                    <a:pos x="T6" y="T7"/>
                  </a:cxn>
                  <a:cxn ang="T14">
                    <a:pos x="T8" y="T9"/>
                  </a:cxn>
                </a:cxnLst>
                <a:rect l="T15" t="T16" r="T17" b="T18"/>
                <a:pathLst>
                  <a:path w="112" h="104">
                    <a:moveTo>
                      <a:pt x="64" y="104"/>
                    </a:moveTo>
                    <a:lnTo>
                      <a:pt x="0" y="16"/>
                    </a:lnTo>
                    <a:lnTo>
                      <a:pt x="56" y="40"/>
                    </a:lnTo>
                    <a:lnTo>
                      <a:pt x="112" y="0"/>
                    </a:lnTo>
                    <a:lnTo>
                      <a:pt x="64" y="104"/>
                    </a:lnTo>
                    <a:close/>
                  </a:path>
                </a:pathLst>
              </a:custGeom>
              <a:solidFill>
                <a:srgbClr val="000000"/>
              </a:solidFill>
              <a:ln w="12700">
                <a:solidFill>
                  <a:srgbClr val="000000"/>
                </a:solidFill>
                <a:round/>
                <a:headEnd/>
                <a:tailEnd/>
              </a:ln>
            </p:spPr>
            <p:txBody>
              <a:bodyPr/>
              <a:lstStyle/>
              <a:p>
                <a:endParaRPr lang="en-MY"/>
              </a:p>
            </p:txBody>
          </p:sp>
          <p:sp>
            <p:nvSpPr>
              <p:cNvPr id="28709" name="Line 154">
                <a:extLst>
                  <a:ext uri="{FF2B5EF4-FFF2-40B4-BE49-F238E27FC236}">
                    <a16:creationId xmlns:a16="http://schemas.microsoft.com/office/drawing/2014/main" id="{85EBB474-4583-F4A7-9703-F37E8A8748C5}"/>
                  </a:ext>
                </a:extLst>
              </p:cNvPr>
              <p:cNvSpPr>
                <a:spLocks noChangeShapeType="1"/>
              </p:cNvSpPr>
              <p:nvPr/>
            </p:nvSpPr>
            <p:spPr bwMode="auto">
              <a:xfrm>
                <a:off x="4528" y="1512"/>
                <a:ext cx="16" cy="16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28702" name="Group 194">
              <a:extLst>
                <a:ext uri="{FF2B5EF4-FFF2-40B4-BE49-F238E27FC236}">
                  <a16:creationId xmlns:a16="http://schemas.microsoft.com/office/drawing/2014/main" id="{81F9D256-991D-EF8F-BE9E-101842BE394B}"/>
                </a:ext>
              </a:extLst>
            </p:cNvPr>
            <p:cNvGrpSpPr>
              <a:grpSpLocks/>
            </p:cNvGrpSpPr>
            <p:nvPr/>
          </p:nvGrpSpPr>
          <p:grpSpPr bwMode="auto">
            <a:xfrm>
              <a:off x="1024" y="1216"/>
              <a:ext cx="3504" cy="825"/>
              <a:chOff x="1024" y="1216"/>
              <a:chExt cx="3504" cy="825"/>
            </a:xfrm>
          </p:grpSpPr>
          <p:sp>
            <p:nvSpPr>
              <p:cNvPr id="28703" name="Rectangle 139">
                <a:extLst>
                  <a:ext uri="{FF2B5EF4-FFF2-40B4-BE49-F238E27FC236}">
                    <a16:creationId xmlns:a16="http://schemas.microsoft.com/office/drawing/2014/main" id="{C13C8C8F-3F8D-93C5-F6A0-C5F6D45DE958}"/>
                  </a:ext>
                </a:extLst>
              </p:cNvPr>
              <p:cNvSpPr>
                <a:spLocks noChangeArrowheads="1"/>
              </p:cNvSpPr>
              <p:nvPr/>
            </p:nvSpPr>
            <p:spPr bwMode="auto">
              <a:xfrm>
                <a:off x="2528" y="1216"/>
                <a:ext cx="41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MgO</a:t>
                </a:r>
                <a:endParaRPr lang="en-US" altLang="en-US" sz="2400"/>
              </a:p>
            </p:txBody>
          </p:sp>
          <p:grpSp>
            <p:nvGrpSpPr>
              <p:cNvPr id="28704" name="Group 152">
                <a:extLst>
                  <a:ext uri="{FF2B5EF4-FFF2-40B4-BE49-F238E27FC236}">
                    <a16:creationId xmlns:a16="http://schemas.microsoft.com/office/drawing/2014/main" id="{99BD11C3-6494-D6CD-5F03-935BD7934979}"/>
                  </a:ext>
                </a:extLst>
              </p:cNvPr>
              <p:cNvGrpSpPr>
                <a:grpSpLocks/>
              </p:cNvGrpSpPr>
              <p:nvPr/>
            </p:nvGrpSpPr>
            <p:grpSpPr bwMode="auto">
              <a:xfrm>
                <a:off x="1024" y="1328"/>
                <a:ext cx="1488" cy="713"/>
                <a:chOff x="1016" y="1328"/>
                <a:chExt cx="1496" cy="800"/>
              </a:xfrm>
            </p:grpSpPr>
            <p:sp>
              <p:nvSpPr>
                <p:cNvPr id="28706" name="Freeform 150">
                  <a:extLst>
                    <a:ext uri="{FF2B5EF4-FFF2-40B4-BE49-F238E27FC236}">
                      <a16:creationId xmlns:a16="http://schemas.microsoft.com/office/drawing/2014/main" id="{F09FDEF4-499B-440A-C4B1-6981D4D91BF7}"/>
                    </a:ext>
                  </a:extLst>
                </p:cNvPr>
                <p:cNvSpPr>
                  <a:spLocks/>
                </p:cNvSpPr>
                <p:nvPr/>
              </p:nvSpPr>
              <p:spPr bwMode="auto">
                <a:xfrm>
                  <a:off x="1016" y="2024"/>
                  <a:ext cx="112" cy="104"/>
                </a:xfrm>
                <a:custGeom>
                  <a:avLst/>
                  <a:gdLst>
                    <a:gd name="T0" fmla="*/ 0 w 112"/>
                    <a:gd name="T1" fmla="*/ 96 h 104"/>
                    <a:gd name="T2" fmla="*/ 56 w 112"/>
                    <a:gd name="T3" fmla="*/ 0 h 104"/>
                    <a:gd name="T4" fmla="*/ 56 w 112"/>
                    <a:gd name="T5" fmla="*/ 64 h 104"/>
                    <a:gd name="T6" fmla="*/ 112 w 112"/>
                    <a:gd name="T7" fmla="*/ 104 h 104"/>
                    <a:gd name="T8" fmla="*/ 0 w 112"/>
                    <a:gd name="T9" fmla="*/ 96 h 104"/>
                    <a:gd name="T10" fmla="*/ 0 60000 65536"/>
                    <a:gd name="T11" fmla="*/ 0 60000 65536"/>
                    <a:gd name="T12" fmla="*/ 0 60000 65536"/>
                    <a:gd name="T13" fmla="*/ 0 60000 65536"/>
                    <a:gd name="T14" fmla="*/ 0 60000 65536"/>
                    <a:gd name="T15" fmla="*/ 0 w 112"/>
                    <a:gd name="T16" fmla="*/ 0 h 104"/>
                    <a:gd name="T17" fmla="*/ 112 w 112"/>
                    <a:gd name="T18" fmla="*/ 104 h 104"/>
                  </a:gdLst>
                  <a:ahLst/>
                  <a:cxnLst>
                    <a:cxn ang="T10">
                      <a:pos x="T0" y="T1"/>
                    </a:cxn>
                    <a:cxn ang="T11">
                      <a:pos x="T2" y="T3"/>
                    </a:cxn>
                    <a:cxn ang="T12">
                      <a:pos x="T4" y="T5"/>
                    </a:cxn>
                    <a:cxn ang="T13">
                      <a:pos x="T6" y="T7"/>
                    </a:cxn>
                    <a:cxn ang="T14">
                      <a:pos x="T8" y="T9"/>
                    </a:cxn>
                  </a:cxnLst>
                  <a:rect l="T15" t="T16" r="T17" b="T18"/>
                  <a:pathLst>
                    <a:path w="112" h="104">
                      <a:moveTo>
                        <a:pt x="0" y="96"/>
                      </a:moveTo>
                      <a:lnTo>
                        <a:pt x="56" y="0"/>
                      </a:lnTo>
                      <a:lnTo>
                        <a:pt x="56" y="64"/>
                      </a:lnTo>
                      <a:lnTo>
                        <a:pt x="112" y="104"/>
                      </a:lnTo>
                      <a:lnTo>
                        <a:pt x="0" y="96"/>
                      </a:lnTo>
                      <a:close/>
                    </a:path>
                  </a:pathLst>
                </a:custGeom>
                <a:solidFill>
                  <a:srgbClr val="000000"/>
                </a:solidFill>
                <a:ln w="12700">
                  <a:solidFill>
                    <a:srgbClr val="000000"/>
                  </a:solidFill>
                  <a:round/>
                  <a:headEnd/>
                  <a:tailEnd/>
                </a:ln>
              </p:spPr>
              <p:txBody>
                <a:bodyPr/>
                <a:lstStyle/>
                <a:p>
                  <a:endParaRPr lang="en-MY"/>
                </a:p>
              </p:txBody>
            </p:sp>
            <p:sp>
              <p:nvSpPr>
                <p:cNvPr id="28707" name="Line 151">
                  <a:extLst>
                    <a:ext uri="{FF2B5EF4-FFF2-40B4-BE49-F238E27FC236}">
                      <a16:creationId xmlns:a16="http://schemas.microsoft.com/office/drawing/2014/main" id="{64A15D64-09A8-B085-1EF1-B651086D951C}"/>
                    </a:ext>
                  </a:extLst>
                </p:cNvPr>
                <p:cNvSpPr>
                  <a:spLocks noChangeShapeType="1"/>
                </p:cNvSpPr>
                <p:nvPr/>
              </p:nvSpPr>
              <p:spPr bwMode="auto">
                <a:xfrm flipV="1">
                  <a:off x="1072" y="1328"/>
                  <a:ext cx="1440" cy="7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28705" name="Line 173">
                <a:extLst>
                  <a:ext uri="{FF2B5EF4-FFF2-40B4-BE49-F238E27FC236}">
                    <a16:creationId xmlns:a16="http://schemas.microsoft.com/office/drawing/2014/main" id="{42CE3A1A-28A2-363F-EC6A-3FC962B3E838}"/>
                  </a:ext>
                </a:extLst>
              </p:cNvPr>
              <p:cNvSpPr>
                <a:spLocks noChangeShapeType="1"/>
              </p:cNvSpPr>
              <p:nvPr/>
            </p:nvSpPr>
            <p:spPr bwMode="auto">
              <a:xfrm>
                <a:off x="3024" y="1336"/>
                <a:ext cx="1504" cy="17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grpSp>
        <p:nvGrpSpPr>
          <p:cNvPr id="12" name="Group 195">
            <a:extLst>
              <a:ext uri="{FF2B5EF4-FFF2-40B4-BE49-F238E27FC236}">
                <a16:creationId xmlns:a16="http://schemas.microsoft.com/office/drawing/2014/main" id="{4ED10E81-BD7C-C46E-1A8D-016AD63A96D0}"/>
              </a:ext>
            </a:extLst>
          </p:cNvPr>
          <p:cNvGrpSpPr>
            <a:grpSpLocks/>
          </p:cNvGrpSpPr>
          <p:nvPr/>
        </p:nvGrpSpPr>
        <p:grpSpPr bwMode="auto">
          <a:xfrm>
            <a:off x="1587500" y="2374900"/>
            <a:ext cx="5918200" cy="1270000"/>
            <a:chOff x="1000" y="1496"/>
            <a:chExt cx="3728" cy="800"/>
          </a:xfrm>
        </p:grpSpPr>
        <p:sp>
          <p:nvSpPr>
            <p:cNvPr id="28692" name="Rectangle 140">
              <a:extLst>
                <a:ext uri="{FF2B5EF4-FFF2-40B4-BE49-F238E27FC236}">
                  <a16:creationId xmlns:a16="http://schemas.microsoft.com/office/drawing/2014/main" id="{1B94F80F-7659-9591-ADA9-3D8ECB3AA0A1}"/>
                </a:ext>
              </a:extLst>
            </p:cNvPr>
            <p:cNvSpPr>
              <a:spLocks noChangeArrowheads="1"/>
            </p:cNvSpPr>
            <p:nvPr/>
          </p:nvSpPr>
          <p:spPr bwMode="auto">
            <a:xfrm>
              <a:off x="2536" y="1496"/>
              <a:ext cx="36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CaF</a:t>
              </a:r>
              <a:endParaRPr lang="en-US" altLang="en-US" sz="2400"/>
            </a:p>
          </p:txBody>
        </p:sp>
        <p:sp>
          <p:nvSpPr>
            <p:cNvPr id="28693" name="Rectangle 141">
              <a:extLst>
                <a:ext uri="{FF2B5EF4-FFF2-40B4-BE49-F238E27FC236}">
                  <a16:creationId xmlns:a16="http://schemas.microsoft.com/office/drawing/2014/main" id="{6369BB94-2F26-D6C3-E5D0-3F0B5B8A616C}"/>
                </a:ext>
              </a:extLst>
            </p:cNvPr>
            <p:cNvSpPr>
              <a:spLocks noChangeArrowheads="1"/>
            </p:cNvSpPr>
            <p:nvPr/>
          </p:nvSpPr>
          <p:spPr bwMode="auto">
            <a:xfrm>
              <a:off x="2912" y="1536"/>
              <a:ext cx="1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2</a:t>
              </a:r>
              <a:endParaRPr lang="en-US" altLang="en-US" sz="2400"/>
            </a:p>
          </p:txBody>
        </p:sp>
        <p:grpSp>
          <p:nvGrpSpPr>
            <p:cNvPr id="28694" name="Group 158">
              <a:extLst>
                <a:ext uri="{FF2B5EF4-FFF2-40B4-BE49-F238E27FC236}">
                  <a16:creationId xmlns:a16="http://schemas.microsoft.com/office/drawing/2014/main" id="{EDF85156-4658-8049-92A9-1F14A6C3FAC4}"/>
                </a:ext>
              </a:extLst>
            </p:cNvPr>
            <p:cNvGrpSpPr>
              <a:grpSpLocks/>
            </p:cNvGrpSpPr>
            <p:nvPr/>
          </p:nvGrpSpPr>
          <p:grpSpPr bwMode="auto">
            <a:xfrm>
              <a:off x="1000" y="1576"/>
              <a:ext cx="1496" cy="720"/>
              <a:chOff x="1000" y="1576"/>
              <a:chExt cx="1496" cy="800"/>
            </a:xfrm>
          </p:grpSpPr>
          <p:sp>
            <p:nvSpPr>
              <p:cNvPr id="28699" name="Freeform 156">
                <a:extLst>
                  <a:ext uri="{FF2B5EF4-FFF2-40B4-BE49-F238E27FC236}">
                    <a16:creationId xmlns:a16="http://schemas.microsoft.com/office/drawing/2014/main" id="{3D872FA1-43D6-981F-CAA7-79A6F44CB384}"/>
                  </a:ext>
                </a:extLst>
              </p:cNvPr>
              <p:cNvSpPr>
                <a:spLocks/>
              </p:cNvSpPr>
              <p:nvPr/>
            </p:nvSpPr>
            <p:spPr bwMode="auto">
              <a:xfrm>
                <a:off x="1000" y="2272"/>
                <a:ext cx="112" cy="104"/>
              </a:xfrm>
              <a:custGeom>
                <a:avLst/>
                <a:gdLst>
                  <a:gd name="T0" fmla="*/ 0 w 112"/>
                  <a:gd name="T1" fmla="*/ 96 h 104"/>
                  <a:gd name="T2" fmla="*/ 56 w 112"/>
                  <a:gd name="T3" fmla="*/ 0 h 104"/>
                  <a:gd name="T4" fmla="*/ 56 w 112"/>
                  <a:gd name="T5" fmla="*/ 64 h 104"/>
                  <a:gd name="T6" fmla="*/ 112 w 112"/>
                  <a:gd name="T7" fmla="*/ 104 h 104"/>
                  <a:gd name="T8" fmla="*/ 0 w 112"/>
                  <a:gd name="T9" fmla="*/ 96 h 104"/>
                  <a:gd name="T10" fmla="*/ 0 60000 65536"/>
                  <a:gd name="T11" fmla="*/ 0 60000 65536"/>
                  <a:gd name="T12" fmla="*/ 0 60000 65536"/>
                  <a:gd name="T13" fmla="*/ 0 60000 65536"/>
                  <a:gd name="T14" fmla="*/ 0 60000 65536"/>
                  <a:gd name="T15" fmla="*/ 0 w 112"/>
                  <a:gd name="T16" fmla="*/ 0 h 104"/>
                  <a:gd name="T17" fmla="*/ 112 w 112"/>
                  <a:gd name="T18" fmla="*/ 104 h 104"/>
                </a:gdLst>
                <a:ahLst/>
                <a:cxnLst>
                  <a:cxn ang="T10">
                    <a:pos x="T0" y="T1"/>
                  </a:cxn>
                  <a:cxn ang="T11">
                    <a:pos x="T2" y="T3"/>
                  </a:cxn>
                  <a:cxn ang="T12">
                    <a:pos x="T4" y="T5"/>
                  </a:cxn>
                  <a:cxn ang="T13">
                    <a:pos x="T6" y="T7"/>
                  </a:cxn>
                  <a:cxn ang="T14">
                    <a:pos x="T8" y="T9"/>
                  </a:cxn>
                </a:cxnLst>
                <a:rect l="T15" t="T16" r="T17" b="T18"/>
                <a:pathLst>
                  <a:path w="112" h="104">
                    <a:moveTo>
                      <a:pt x="0" y="96"/>
                    </a:moveTo>
                    <a:lnTo>
                      <a:pt x="56" y="0"/>
                    </a:lnTo>
                    <a:lnTo>
                      <a:pt x="56" y="64"/>
                    </a:lnTo>
                    <a:lnTo>
                      <a:pt x="112" y="104"/>
                    </a:lnTo>
                    <a:lnTo>
                      <a:pt x="0" y="96"/>
                    </a:lnTo>
                    <a:close/>
                  </a:path>
                </a:pathLst>
              </a:custGeom>
              <a:solidFill>
                <a:srgbClr val="000000"/>
              </a:solidFill>
              <a:ln w="12700">
                <a:solidFill>
                  <a:srgbClr val="000000"/>
                </a:solidFill>
                <a:round/>
                <a:headEnd/>
                <a:tailEnd/>
              </a:ln>
            </p:spPr>
            <p:txBody>
              <a:bodyPr/>
              <a:lstStyle/>
              <a:p>
                <a:endParaRPr lang="en-MY"/>
              </a:p>
            </p:txBody>
          </p:sp>
          <p:sp>
            <p:nvSpPr>
              <p:cNvPr id="28700" name="Line 157">
                <a:extLst>
                  <a:ext uri="{FF2B5EF4-FFF2-40B4-BE49-F238E27FC236}">
                    <a16:creationId xmlns:a16="http://schemas.microsoft.com/office/drawing/2014/main" id="{B6DCC622-61A1-1246-8961-3A0283E07F52}"/>
                  </a:ext>
                </a:extLst>
              </p:cNvPr>
              <p:cNvSpPr>
                <a:spLocks noChangeShapeType="1"/>
              </p:cNvSpPr>
              <p:nvPr/>
            </p:nvSpPr>
            <p:spPr bwMode="auto">
              <a:xfrm flipV="1">
                <a:off x="1056" y="1576"/>
                <a:ext cx="1440" cy="7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28695" name="Group 161">
              <a:extLst>
                <a:ext uri="{FF2B5EF4-FFF2-40B4-BE49-F238E27FC236}">
                  <a16:creationId xmlns:a16="http://schemas.microsoft.com/office/drawing/2014/main" id="{CFFCAFEA-CB50-B088-9D30-B1CE16CD2F9F}"/>
                </a:ext>
              </a:extLst>
            </p:cNvPr>
            <p:cNvGrpSpPr>
              <a:grpSpLocks/>
            </p:cNvGrpSpPr>
            <p:nvPr/>
          </p:nvGrpSpPr>
          <p:grpSpPr bwMode="auto">
            <a:xfrm>
              <a:off x="3416" y="1727"/>
              <a:ext cx="1312" cy="200"/>
              <a:chOff x="3416" y="1792"/>
              <a:chExt cx="1312" cy="112"/>
            </a:xfrm>
          </p:grpSpPr>
          <p:sp>
            <p:nvSpPr>
              <p:cNvPr id="28697" name="Freeform 159">
                <a:extLst>
                  <a:ext uri="{FF2B5EF4-FFF2-40B4-BE49-F238E27FC236}">
                    <a16:creationId xmlns:a16="http://schemas.microsoft.com/office/drawing/2014/main" id="{3F639C92-2808-A928-B14C-5160AF6E49C9}"/>
                  </a:ext>
                </a:extLst>
              </p:cNvPr>
              <p:cNvSpPr>
                <a:spLocks/>
              </p:cNvSpPr>
              <p:nvPr/>
            </p:nvSpPr>
            <p:spPr bwMode="auto">
              <a:xfrm>
                <a:off x="4632" y="1792"/>
                <a:ext cx="96" cy="112"/>
              </a:xfrm>
              <a:custGeom>
                <a:avLst/>
                <a:gdLst>
                  <a:gd name="T0" fmla="*/ 96 w 96"/>
                  <a:gd name="T1" fmla="*/ 56 h 112"/>
                  <a:gd name="T2" fmla="*/ 0 w 96"/>
                  <a:gd name="T3" fmla="*/ 112 h 112"/>
                  <a:gd name="T4" fmla="*/ 32 w 96"/>
                  <a:gd name="T5" fmla="*/ 56 h 112"/>
                  <a:gd name="T6" fmla="*/ 0 w 96"/>
                  <a:gd name="T7" fmla="*/ 0 h 112"/>
                  <a:gd name="T8" fmla="*/ 96 w 96"/>
                  <a:gd name="T9" fmla="*/ 56 h 112"/>
                  <a:gd name="T10" fmla="*/ 0 60000 65536"/>
                  <a:gd name="T11" fmla="*/ 0 60000 65536"/>
                  <a:gd name="T12" fmla="*/ 0 60000 65536"/>
                  <a:gd name="T13" fmla="*/ 0 60000 65536"/>
                  <a:gd name="T14" fmla="*/ 0 60000 65536"/>
                  <a:gd name="T15" fmla="*/ 0 w 96"/>
                  <a:gd name="T16" fmla="*/ 0 h 112"/>
                  <a:gd name="T17" fmla="*/ 96 w 96"/>
                  <a:gd name="T18" fmla="*/ 112 h 112"/>
                </a:gdLst>
                <a:ahLst/>
                <a:cxnLst>
                  <a:cxn ang="T10">
                    <a:pos x="T0" y="T1"/>
                  </a:cxn>
                  <a:cxn ang="T11">
                    <a:pos x="T2" y="T3"/>
                  </a:cxn>
                  <a:cxn ang="T12">
                    <a:pos x="T4" y="T5"/>
                  </a:cxn>
                  <a:cxn ang="T13">
                    <a:pos x="T6" y="T7"/>
                  </a:cxn>
                  <a:cxn ang="T14">
                    <a:pos x="T8" y="T9"/>
                  </a:cxn>
                </a:cxnLst>
                <a:rect l="T15" t="T16" r="T17" b="T18"/>
                <a:pathLst>
                  <a:path w="96" h="112">
                    <a:moveTo>
                      <a:pt x="96" y="56"/>
                    </a:moveTo>
                    <a:lnTo>
                      <a:pt x="0" y="112"/>
                    </a:lnTo>
                    <a:lnTo>
                      <a:pt x="32" y="56"/>
                    </a:lnTo>
                    <a:lnTo>
                      <a:pt x="0" y="0"/>
                    </a:lnTo>
                    <a:lnTo>
                      <a:pt x="96" y="56"/>
                    </a:lnTo>
                    <a:close/>
                  </a:path>
                </a:pathLst>
              </a:custGeom>
              <a:solidFill>
                <a:srgbClr val="000000"/>
              </a:solidFill>
              <a:ln w="12700">
                <a:solidFill>
                  <a:srgbClr val="000000"/>
                </a:solidFill>
                <a:round/>
                <a:headEnd/>
                <a:tailEnd/>
              </a:ln>
            </p:spPr>
            <p:txBody>
              <a:bodyPr/>
              <a:lstStyle/>
              <a:p>
                <a:endParaRPr lang="en-MY"/>
              </a:p>
            </p:txBody>
          </p:sp>
          <p:sp>
            <p:nvSpPr>
              <p:cNvPr id="28698" name="Line 160">
                <a:extLst>
                  <a:ext uri="{FF2B5EF4-FFF2-40B4-BE49-F238E27FC236}">
                    <a16:creationId xmlns:a16="http://schemas.microsoft.com/office/drawing/2014/main" id="{D52B0543-897A-39CC-E379-E1B929B1DF17}"/>
                  </a:ext>
                </a:extLst>
              </p:cNvPr>
              <p:cNvSpPr>
                <a:spLocks noChangeShapeType="1"/>
              </p:cNvSpPr>
              <p:nvPr/>
            </p:nvSpPr>
            <p:spPr bwMode="auto">
              <a:xfrm flipV="1">
                <a:off x="3416" y="1848"/>
                <a:ext cx="1248" cy="3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28696" name="Line 174">
              <a:extLst>
                <a:ext uri="{FF2B5EF4-FFF2-40B4-BE49-F238E27FC236}">
                  <a16:creationId xmlns:a16="http://schemas.microsoft.com/office/drawing/2014/main" id="{779BC39A-A73C-C1A9-7DFB-FDBBC924F00A}"/>
                </a:ext>
              </a:extLst>
            </p:cNvPr>
            <p:cNvSpPr>
              <a:spLocks noChangeShapeType="1"/>
            </p:cNvSpPr>
            <p:nvPr/>
          </p:nvSpPr>
          <p:spPr bwMode="auto">
            <a:xfrm>
              <a:off x="3104" y="1632"/>
              <a:ext cx="312" cy="2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15" name="Group 196">
            <a:extLst>
              <a:ext uri="{FF2B5EF4-FFF2-40B4-BE49-F238E27FC236}">
                <a16:creationId xmlns:a16="http://schemas.microsoft.com/office/drawing/2014/main" id="{8E4163EC-2BAB-8539-6DE8-96B002F8DC62}"/>
              </a:ext>
            </a:extLst>
          </p:cNvPr>
          <p:cNvGrpSpPr>
            <a:grpSpLocks/>
          </p:cNvGrpSpPr>
          <p:nvPr/>
        </p:nvGrpSpPr>
        <p:grpSpPr bwMode="auto">
          <a:xfrm>
            <a:off x="1193800" y="2781300"/>
            <a:ext cx="6248400" cy="1714500"/>
            <a:chOff x="752" y="1752"/>
            <a:chExt cx="3936" cy="1080"/>
          </a:xfrm>
        </p:grpSpPr>
        <p:sp>
          <p:nvSpPr>
            <p:cNvPr id="28684" name="Rectangle 137">
              <a:extLst>
                <a:ext uri="{FF2B5EF4-FFF2-40B4-BE49-F238E27FC236}">
                  <a16:creationId xmlns:a16="http://schemas.microsoft.com/office/drawing/2014/main" id="{084293B1-DA3E-D421-23F0-3F8A9888DF1B}"/>
                </a:ext>
              </a:extLst>
            </p:cNvPr>
            <p:cNvSpPr>
              <a:spLocks noChangeArrowheads="1"/>
            </p:cNvSpPr>
            <p:nvPr/>
          </p:nvSpPr>
          <p:spPr bwMode="auto">
            <a:xfrm>
              <a:off x="2552" y="1752"/>
              <a:ext cx="41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CsCl</a:t>
              </a:r>
              <a:endParaRPr lang="en-US" altLang="en-US" sz="2400"/>
            </a:p>
          </p:txBody>
        </p:sp>
        <p:grpSp>
          <p:nvGrpSpPr>
            <p:cNvPr id="28685" name="Group 164">
              <a:extLst>
                <a:ext uri="{FF2B5EF4-FFF2-40B4-BE49-F238E27FC236}">
                  <a16:creationId xmlns:a16="http://schemas.microsoft.com/office/drawing/2014/main" id="{22200845-CA99-5BEC-6CD3-260EAD396811}"/>
                </a:ext>
              </a:extLst>
            </p:cNvPr>
            <p:cNvGrpSpPr>
              <a:grpSpLocks/>
            </p:cNvGrpSpPr>
            <p:nvPr/>
          </p:nvGrpSpPr>
          <p:grpSpPr bwMode="auto">
            <a:xfrm>
              <a:off x="752" y="1896"/>
              <a:ext cx="1768" cy="936"/>
              <a:chOff x="752" y="1896"/>
              <a:chExt cx="1768" cy="936"/>
            </a:xfrm>
          </p:grpSpPr>
          <p:sp>
            <p:nvSpPr>
              <p:cNvPr id="28690" name="Freeform 162">
                <a:extLst>
                  <a:ext uri="{FF2B5EF4-FFF2-40B4-BE49-F238E27FC236}">
                    <a16:creationId xmlns:a16="http://schemas.microsoft.com/office/drawing/2014/main" id="{C56A521D-F787-ADD7-47FB-027AA397B64C}"/>
                  </a:ext>
                </a:extLst>
              </p:cNvPr>
              <p:cNvSpPr>
                <a:spLocks/>
              </p:cNvSpPr>
              <p:nvPr/>
            </p:nvSpPr>
            <p:spPr bwMode="auto">
              <a:xfrm>
                <a:off x="752" y="2728"/>
                <a:ext cx="112" cy="104"/>
              </a:xfrm>
              <a:custGeom>
                <a:avLst/>
                <a:gdLst>
                  <a:gd name="T0" fmla="*/ 0 w 112"/>
                  <a:gd name="T1" fmla="*/ 96 h 104"/>
                  <a:gd name="T2" fmla="*/ 56 w 112"/>
                  <a:gd name="T3" fmla="*/ 0 h 104"/>
                  <a:gd name="T4" fmla="*/ 56 w 112"/>
                  <a:gd name="T5" fmla="*/ 64 h 104"/>
                  <a:gd name="T6" fmla="*/ 112 w 112"/>
                  <a:gd name="T7" fmla="*/ 104 h 104"/>
                  <a:gd name="T8" fmla="*/ 0 w 112"/>
                  <a:gd name="T9" fmla="*/ 96 h 104"/>
                  <a:gd name="T10" fmla="*/ 0 60000 65536"/>
                  <a:gd name="T11" fmla="*/ 0 60000 65536"/>
                  <a:gd name="T12" fmla="*/ 0 60000 65536"/>
                  <a:gd name="T13" fmla="*/ 0 60000 65536"/>
                  <a:gd name="T14" fmla="*/ 0 60000 65536"/>
                  <a:gd name="T15" fmla="*/ 0 w 112"/>
                  <a:gd name="T16" fmla="*/ 0 h 104"/>
                  <a:gd name="T17" fmla="*/ 112 w 112"/>
                  <a:gd name="T18" fmla="*/ 104 h 104"/>
                </a:gdLst>
                <a:ahLst/>
                <a:cxnLst>
                  <a:cxn ang="T10">
                    <a:pos x="T0" y="T1"/>
                  </a:cxn>
                  <a:cxn ang="T11">
                    <a:pos x="T2" y="T3"/>
                  </a:cxn>
                  <a:cxn ang="T12">
                    <a:pos x="T4" y="T5"/>
                  </a:cxn>
                  <a:cxn ang="T13">
                    <a:pos x="T6" y="T7"/>
                  </a:cxn>
                  <a:cxn ang="T14">
                    <a:pos x="T8" y="T9"/>
                  </a:cxn>
                </a:cxnLst>
                <a:rect l="T15" t="T16" r="T17" b="T18"/>
                <a:pathLst>
                  <a:path w="112" h="104">
                    <a:moveTo>
                      <a:pt x="0" y="96"/>
                    </a:moveTo>
                    <a:lnTo>
                      <a:pt x="56" y="0"/>
                    </a:lnTo>
                    <a:lnTo>
                      <a:pt x="56" y="64"/>
                    </a:lnTo>
                    <a:lnTo>
                      <a:pt x="112" y="104"/>
                    </a:lnTo>
                    <a:lnTo>
                      <a:pt x="0" y="96"/>
                    </a:lnTo>
                    <a:close/>
                  </a:path>
                </a:pathLst>
              </a:custGeom>
              <a:solidFill>
                <a:srgbClr val="000000"/>
              </a:solidFill>
              <a:ln w="12700">
                <a:solidFill>
                  <a:srgbClr val="000000"/>
                </a:solidFill>
                <a:round/>
                <a:headEnd/>
                <a:tailEnd/>
              </a:ln>
            </p:spPr>
            <p:txBody>
              <a:bodyPr/>
              <a:lstStyle/>
              <a:p>
                <a:endParaRPr lang="en-MY"/>
              </a:p>
            </p:txBody>
          </p:sp>
          <p:sp>
            <p:nvSpPr>
              <p:cNvPr id="28691" name="Line 163">
                <a:extLst>
                  <a:ext uri="{FF2B5EF4-FFF2-40B4-BE49-F238E27FC236}">
                    <a16:creationId xmlns:a16="http://schemas.microsoft.com/office/drawing/2014/main" id="{C329F641-BB4F-88B4-287F-6300980F5E27}"/>
                  </a:ext>
                </a:extLst>
              </p:cNvPr>
              <p:cNvSpPr>
                <a:spLocks noChangeShapeType="1"/>
              </p:cNvSpPr>
              <p:nvPr/>
            </p:nvSpPr>
            <p:spPr bwMode="auto">
              <a:xfrm flipV="1">
                <a:off x="808" y="1896"/>
                <a:ext cx="1712" cy="8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28686" name="Group 167">
              <a:extLst>
                <a:ext uri="{FF2B5EF4-FFF2-40B4-BE49-F238E27FC236}">
                  <a16:creationId xmlns:a16="http://schemas.microsoft.com/office/drawing/2014/main" id="{99B272EB-C834-6BCF-91DA-B94DC408A60E}"/>
                </a:ext>
              </a:extLst>
            </p:cNvPr>
            <p:cNvGrpSpPr>
              <a:grpSpLocks/>
            </p:cNvGrpSpPr>
            <p:nvPr/>
          </p:nvGrpSpPr>
          <p:grpSpPr bwMode="auto">
            <a:xfrm rot="-223433">
              <a:off x="3368" y="1942"/>
              <a:ext cx="1320" cy="200"/>
              <a:chOff x="3368" y="1984"/>
              <a:chExt cx="1320" cy="200"/>
            </a:xfrm>
          </p:grpSpPr>
          <p:sp>
            <p:nvSpPr>
              <p:cNvPr id="28688" name="Freeform 165">
                <a:extLst>
                  <a:ext uri="{FF2B5EF4-FFF2-40B4-BE49-F238E27FC236}">
                    <a16:creationId xmlns:a16="http://schemas.microsoft.com/office/drawing/2014/main" id="{FB15CB7F-83EC-401D-FB0A-C6BE9491DC4C}"/>
                  </a:ext>
                </a:extLst>
              </p:cNvPr>
              <p:cNvSpPr>
                <a:spLocks/>
              </p:cNvSpPr>
              <p:nvPr/>
            </p:nvSpPr>
            <p:spPr bwMode="auto">
              <a:xfrm>
                <a:off x="4584" y="2072"/>
                <a:ext cx="104" cy="112"/>
              </a:xfrm>
              <a:custGeom>
                <a:avLst/>
                <a:gdLst>
                  <a:gd name="T0" fmla="*/ 104 w 104"/>
                  <a:gd name="T1" fmla="*/ 64 h 112"/>
                  <a:gd name="T2" fmla="*/ 0 w 104"/>
                  <a:gd name="T3" fmla="*/ 112 h 112"/>
                  <a:gd name="T4" fmla="*/ 40 w 104"/>
                  <a:gd name="T5" fmla="*/ 56 h 112"/>
                  <a:gd name="T6" fmla="*/ 16 w 104"/>
                  <a:gd name="T7" fmla="*/ 0 h 112"/>
                  <a:gd name="T8" fmla="*/ 104 w 104"/>
                  <a:gd name="T9" fmla="*/ 64 h 112"/>
                  <a:gd name="T10" fmla="*/ 0 60000 65536"/>
                  <a:gd name="T11" fmla="*/ 0 60000 65536"/>
                  <a:gd name="T12" fmla="*/ 0 60000 65536"/>
                  <a:gd name="T13" fmla="*/ 0 60000 65536"/>
                  <a:gd name="T14" fmla="*/ 0 60000 65536"/>
                  <a:gd name="T15" fmla="*/ 0 w 104"/>
                  <a:gd name="T16" fmla="*/ 0 h 112"/>
                  <a:gd name="T17" fmla="*/ 104 w 104"/>
                  <a:gd name="T18" fmla="*/ 112 h 112"/>
                </a:gdLst>
                <a:ahLst/>
                <a:cxnLst>
                  <a:cxn ang="T10">
                    <a:pos x="T0" y="T1"/>
                  </a:cxn>
                  <a:cxn ang="T11">
                    <a:pos x="T2" y="T3"/>
                  </a:cxn>
                  <a:cxn ang="T12">
                    <a:pos x="T4" y="T5"/>
                  </a:cxn>
                  <a:cxn ang="T13">
                    <a:pos x="T6" y="T7"/>
                  </a:cxn>
                  <a:cxn ang="T14">
                    <a:pos x="T8" y="T9"/>
                  </a:cxn>
                </a:cxnLst>
                <a:rect l="T15" t="T16" r="T17" b="T18"/>
                <a:pathLst>
                  <a:path w="104" h="112">
                    <a:moveTo>
                      <a:pt x="104" y="64"/>
                    </a:moveTo>
                    <a:lnTo>
                      <a:pt x="0" y="112"/>
                    </a:lnTo>
                    <a:lnTo>
                      <a:pt x="40" y="56"/>
                    </a:lnTo>
                    <a:lnTo>
                      <a:pt x="16" y="0"/>
                    </a:lnTo>
                    <a:lnTo>
                      <a:pt x="104" y="64"/>
                    </a:lnTo>
                    <a:close/>
                  </a:path>
                </a:pathLst>
              </a:custGeom>
              <a:solidFill>
                <a:srgbClr val="000000"/>
              </a:solidFill>
              <a:ln w="12700">
                <a:solidFill>
                  <a:srgbClr val="000000"/>
                </a:solidFill>
                <a:round/>
                <a:headEnd/>
                <a:tailEnd/>
              </a:ln>
            </p:spPr>
            <p:txBody>
              <a:bodyPr/>
              <a:lstStyle/>
              <a:p>
                <a:endParaRPr lang="en-MY"/>
              </a:p>
            </p:txBody>
          </p:sp>
          <p:sp>
            <p:nvSpPr>
              <p:cNvPr id="28689" name="Line 166">
                <a:extLst>
                  <a:ext uri="{FF2B5EF4-FFF2-40B4-BE49-F238E27FC236}">
                    <a16:creationId xmlns:a16="http://schemas.microsoft.com/office/drawing/2014/main" id="{378A1A65-1EF3-8D54-BB49-5E7EEEF4BD1F}"/>
                  </a:ext>
                </a:extLst>
              </p:cNvPr>
              <p:cNvSpPr>
                <a:spLocks noChangeShapeType="1"/>
              </p:cNvSpPr>
              <p:nvPr/>
            </p:nvSpPr>
            <p:spPr bwMode="auto">
              <a:xfrm>
                <a:off x="3368" y="1984"/>
                <a:ext cx="1256" cy="14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28687" name="Line 175">
              <a:extLst>
                <a:ext uri="{FF2B5EF4-FFF2-40B4-BE49-F238E27FC236}">
                  <a16:creationId xmlns:a16="http://schemas.microsoft.com/office/drawing/2014/main" id="{573C5DFE-002F-474A-0A38-77B7CC39DF4B}"/>
                </a:ext>
              </a:extLst>
            </p:cNvPr>
            <p:cNvSpPr>
              <a:spLocks noChangeShapeType="1"/>
            </p:cNvSpPr>
            <p:nvPr/>
          </p:nvSpPr>
          <p:spPr bwMode="auto">
            <a:xfrm>
              <a:off x="3048" y="1856"/>
              <a:ext cx="320" cy="12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411332" y="1429003"/>
            <a:ext cx="8008620" cy="5116830"/>
          </a:xfrm>
          <a:prstGeom prst="rect">
            <a:avLst/>
          </a:prstGeom>
        </p:spPr>
        <p:txBody>
          <a:bodyPr vert="horz" wrap="square" lIns="0" tIns="12700" rIns="0" bIns="0" rtlCol="0">
            <a:spAutoFit/>
          </a:bodyPr>
          <a:lstStyle/>
          <a:p>
            <a:pPr marL="132080">
              <a:lnSpc>
                <a:spcPct val="100000"/>
              </a:lnSpc>
              <a:spcBef>
                <a:spcPts val="100"/>
              </a:spcBef>
            </a:pPr>
            <a:r>
              <a:rPr sz="1800" b="1" dirty="0">
                <a:solidFill>
                  <a:srgbClr val="C00000"/>
                </a:solidFill>
                <a:latin typeface="Arial"/>
                <a:cs typeface="Arial"/>
              </a:rPr>
              <a:t>I</a:t>
            </a:r>
            <a:r>
              <a:rPr sz="1800" b="1" spc="495" dirty="0">
                <a:solidFill>
                  <a:srgbClr val="C00000"/>
                </a:solidFill>
                <a:latin typeface="Arial"/>
                <a:cs typeface="Arial"/>
              </a:rPr>
              <a:t> </a:t>
            </a:r>
            <a:r>
              <a:rPr sz="1800" b="1" spc="-5" dirty="0">
                <a:latin typeface="Arial"/>
                <a:cs typeface="Arial"/>
              </a:rPr>
              <a:t>2.6</a:t>
            </a:r>
            <a:r>
              <a:rPr sz="1800" b="1" spc="5" dirty="0">
                <a:latin typeface="Arial"/>
                <a:cs typeface="Arial"/>
              </a:rPr>
              <a:t> </a:t>
            </a:r>
            <a:r>
              <a:rPr sz="1800" b="1" spc="-15" dirty="0">
                <a:latin typeface="Arial"/>
                <a:cs typeface="Arial"/>
              </a:rPr>
              <a:t>PRIMARY</a:t>
            </a:r>
            <a:r>
              <a:rPr sz="1800" b="1" spc="-35" dirty="0">
                <a:latin typeface="Arial"/>
                <a:cs typeface="Arial"/>
              </a:rPr>
              <a:t> </a:t>
            </a:r>
            <a:r>
              <a:rPr sz="1800" b="1" spc="-20" dirty="0">
                <a:latin typeface="Arial"/>
                <a:cs typeface="Arial"/>
              </a:rPr>
              <a:t>INTERATOMIC</a:t>
            </a:r>
            <a:r>
              <a:rPr sz="1800" b="1" dirty="0">
                <a:latin typeface="Arial"/>
                <a:cs typeface="Arial"/>
              </a:rPr>
              <a:t> </a:t>
            </a:r>
            <a:r>
              <a:rPr sz="1800" b="1" spc="-5" dirty="0">
                <a:latin typeface="Arial"/>
                <a:cs typeface="Arial"/>
              </a:rPr>
              <a:t>BONDING </a:t>
            </a:r>
            <a:r>
              <a:rPr sz="1800" b="1" dirty="0">
                <a:latin typeface="Arial"/>
                <a:cs typeface="Arial"/>
              </a:rPr>
              <a:t>–</a:t>
            </a:r>
            <a:r>
              <a:rPr sz="1800" b="1" spc="-5" dirty="0">
                <a:latin typeface="Arial"/>
                <a:cs typeface="Arial"/>
              </a:rPr>
              <a:t> </a:t>
            </a:r>
            <a:r>
              <a:rPr sz="1800" b="1" spc="-20" dirty="0">
                <a:latin typeface="Arial"/>
                <a:cs typeface="Arial"/>
              </a:rPr>
              <a:t>COVALENT</a:t>
            </a:r>
            <a:r>
              <a:rPr sz="1800" b="1" dirty="0">
                <a:latin typeface="Arial"/>
                <a:cs typeface="Arial"/>
              </a:rPr>
              <a:t> BONDING</a:t>
            </a:r>
            <a:endParaRPr sz="1800">
              <a:latin typeface="Arial"/>
              <a:cs typeface="Arial"/>
            </a:endParaRPr>
          </a:p>
          <a:p>
            <a:pPr marL="412750" marR="132080" indent="-285750">
              <a:lnSpc>
                <a:spcPts val="1900"/>
              </a:lnSpc>
              <a:spcBef>
                <a:spcPts val="1480"/>
              </a:spcBef>
              <a:buClr>
                <a:srgbClr val="C00000"/>
              </a:buClr>
              <a:buFont typeface="Wingdings"/>
              <a:buChar char=""/>
              <a:tabLst>
                <a:tab pos="412115" algn="l"/>
                <a:tab pos="412750" algn="l"/>
              </a:tabLst>
            </a:pPr>
            <a:r>
              <a:rPr sz="1600" dirty="0">
                <a:latin typeface="Microsoft Sans Serif"/>
                <a:cs typeface="Microsoft Sans Serif"/>
              </a:rPr>
              <a:t>In</a:t>
            </a:r>
            <a:r>
              <a:rPr sz="1600" spc="15" dirty="0">
                <a:latin typeface="Microsoft Sans Serif"/>
                <a:cs typeface="Microsoft Sans Serif"/>
              </a:rPr>
              <a:t> </a:t>
            </a:r>
            <a:r>
              <a:rPr sz="1600" b="1" spc="-5" dirty="0">
                <a:latin typeface="Arial"/>
                <a:cs typeface="Arial"/>
              </a:rPr>
              <a:t>covalent</a:t>
            </a:r>
            <a:r>
              <a:rPr sz="1600" b="1" spc="10" dirty="0">
                <a:latin typeface="Arial"/>
                <a:cs typeface="Arial"/>
              </a:rPr>
              <a:t> </a:t>
            </a:r>
            <a:r>
              <a:rPr sz="1600" b="1" spc="-5" dirty="0">
                <a:latin typeface="Arial"/>
                <a:cs typeface="Arial"/>
              </a:rPr>
              <a:t>bonding</a:t>
            </a:r>
            <a:r>
              <a:rPr sz="1600" spc="-5"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stable</a:t>
            </a:r>
            <a:r>
              <a:rPr sz="1600" spc="20" dirty="0">
                <a:latin typeface="Microsoft Sans Serif"/>
                <a:cs typeface="Microsoft Sans Serif"/>
              </a:rPr>
              <a:t> </a:t>
            </a:r>
            <a:r>
              <a:rPr sz="1600" spc="-5" dirty="0">
                <a:latin typeface="Microsoft Sans Serif"/>
                <a:cs typeface="Microsoft Sans Serif"/>
              </a:rPr>
              <a:t>electron</a:t>
            </a:r>
            <a:r>
              <a:rPr sz="1600" spc="20" dirty="0">
                <a:latin typeface="Microsoft Sans Serif"/>
                <a:cs typeface="Microsoft Sans Serif"/>
              </a:rPr>
              <a:t> </a:t>
            </a:r>
            <a:r>
              <a:rPr sz="1600" spc="-5" dirty="0">
                <a:latin typeface="Microsoft Sans Serif"/>
                <a:cs typeface="Microsoft Sans Serif"/>
              </a:rPr>
              <a:t>configurations</a:t>
            </a:r>
            <a:r>
              <a:rPr sz="1600" spc="25"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5" dirty="0">
                <a:latin typeface="Microsoft Sans Serif"/>
                <a:cs typeface="Microsoft Sans Serif"/>
              </a:rPr>
              <a:t>assumed</a:t>
            </a:r>
            <a:r>
              <a:rPr sz="1600" spc="20" dirty="0">
                <a:latin typeface="Microsoft Sans Serif"/>
                <a:cs typeface="Microsoft Sans Serif"/>
              </a:rPr>
              <a:t> </a:t>
            </a:r>
            <a:r>
              <a:rPr sz="1600" spc="-5" dirty="0">
                <a:latin typeface="Microsoft Sans Serif"/>
                <a:cs typeface="Microsoft Sans Serif"/>
              </a:rPr>
              <a:t>by</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sharing</a:t>
            </a:r>
            <a:r>
              <a:rPr sz="1600" spc="20" dirty="0">
                <a:latin typeface="Microsoft Sans Serif"/>
                <a:cs typeface="Microsoft Sans Serif"/>
              </a:rPr>
              <a:t> </a:t>
            </a:r>
            <a:r>
              <a:rPr sz="1600" spc="-5" dirty="0">
                <a:latin typeface="Microsoft Sans Serif"/>
                <a:cs typeface="Microsoft Sans Serif"/>
              </a:rPr>
              <a:t>of </a:t>
            </a:r>
            <a:r>
              <a:rPr sz="1600" spc="-409" dirty="0">
                <a:latin typeface="Microsoft Sans Serif"/>
                <a:cs typeface="Microsoft Sans Serif"/>
              </a:rPr>
              <a:t> </a:t>
            </a:r>
            <a:r>
              <a:rPr sz="1600" spc="-5" dirty="0">
                <a:latin typeface="Microsoft Sans Serif"/>
                <a:cs typeface="Microsoft Sans Serif"/>
              </a:rPr>
              <a:t>electrons</a:t>
            </a:r>
            <a:r>
              <a:rPr sz="1600" spc="20" dirty="0">
                <a:latin typeface="Microsoft Sans Serif"/>
                <a:cs typeface="Microsoft Sans Serif"/>
              </a:rPr>
              <a:t> </a:t>
            </a:r>
            <a:r>
              <a:rPr sz="1600" spc="-5" dirty="0">
                <a:latin typeface="Microsoft Sans Serif"/>
                <a:cs typeface="Microsoft Sans Serif"/>
              </a:rPr>
              <a:t>between</a:t>
            </a:r>
            <a:r>
              <a:rPr sz="1600" spc="20" dirty="0">
                <a:latin typeface="Microsoft Sans Serif"/>
                <a:cs typeface="Microsoft Sans Serif"/>
              </a:rPr>
              <a:t> </a:t>
            </a:r>
            <a:r>
              <a:rPr sz="1600" spc="-10" dirty="0">
                <a:latin typeface="Microsoft Sans Serif"/>
                <a:cs typeface="Microsoft Sans Serif"/>
              </a:rPr>
              <a:t>adjacent</a:t>
            </a:r>
            <a:r>
              <a:rPr sz="1600" spc="30" dirty="0">
                <a:latin typeface="Microsoft Sans Serif"/>
                <a:cs typeface="Microsoft Sans Serif"/>
              </a:rPr>
              <a:t> </a:t>
            </a:r>
            <a:r>
              <a:rPr sz="1600" spc="-5" dirty="0">
                <a:latin typeface="Microsoft Sans Serif"/>
                <a:cs typeface="Microsoft Sans Serif"/>
              </a:rPr>
              <a:t>atoms.</a:t>
            </a:r>
            <a:endParaRPr sz="1600">
              <a:latin typeface="Microsoft Sans Serif"/>
              <a:cs typeface="Microsoft Sans Serif"/>
            </a:endParaRPr>
          </a:p>
          <a:p>
            <a:pPr marL="412750" indent="-285750">
              <a:lnSpc>
                <a:spcPts val="1820"/>
              </a:lnSpc>
              <a:buClr>
                <a:srgbClr val="C00000"/>
              </a:buClr>
              <a:buFont typeface="Wingdings"/>
              <a:buChar char=""/>
              <a:tabLst>
                <a:tab pos="412115" algn="l"/>
                <a:tab pos="412750" algn="l"/>
              </a:tabLst>
            </a:pPr>
            <a:r>
              <a:rPr sz="1600" spc="-35" dirty="0">
                <a:latin typeface="Microsoft Sans Serif"/>
                <a:cs typeface="Microsoft Sans Serif"/>
              </a:rPr>
              <a:t>Two</a:t>
            </a:r>
            <a:r>
              <a:rPr sz="1600" spc="2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covalently</a:t>
            </a:r>
            <a:r>
              <a:rPr sz="1600" spc="30" dirty="0">
                <a:latin typeface="Microsoft Sans Serif"/>
                <a:cs typeface="Microsoft Sans Serif"/>
              </a:rPr>
              <a:t> </a:t>
            </a:r>
            <a:r>
              <a:rPr sz="1600" spc="-5" dirty="0">
                <a:latin typeface="Microsoft Sans Serif"/>
                <a:cs typeface="Microsoft Sans Serif"/>
              </a:rPr>
              <a:t>bonded</a:t>
            </a:r>
            <a:r>
              <a:rPr sz="1600" spc="25" dirty="0">
                <a:latin typeface="Microsoft Sans Serif"/>
                <a:cs typeface="Microsoft Sans Serif"/>
              </a:rPr>
              <a:t> </a:t>
            </a:r>
            <a:r>
              <a:rPr sz="1600" spc="-15" dirty="0">
                <a:latin typeface="Microsoft Sans Serif"/>
                <a:cs typeface="Microsoft Sans Serif"/>
              </a:rPr>
              <a:t>will</a:t>
            </a:r>
            <a:r>
              <a:rPr sz="1600" spc="20" dirty="0">
                <a:latin typeface="Microsoft Sans Serif"/>
                <a:cs typeface="Microsoft Sans Serif"/>
              </a:rPr>
              <a:t> </a:t>
            </a:r>
            <a:r>
              <a:rPr sz="1600" spc="-5" dirty="0">
                <a:latin typeface="Microsoft Sans Serif"/>
                <a:cs typeface="Microsoft Sans Serif"/>
              </a:rPr>
              <a:t>each</a:t>
            </a:r>
            <a:r>
              <a:rPr sz="1600" spc="30" dirty="0">
                <a:latin typeface="Microsoft Sans Serif"/>
                <a:cs typeface="Microsoft Sans Serif"/>
              </a:rPr>
              <a:t> </a:t>
            </a:r>
            <a:r>
              <a:rPr sz="1600" spc="-5" dirty="0">
                <a:latin typeface="Microsoft Sans Serif"/>
                <a:cs typeface="Microsoft Sans Serif"/>
              </a:rPr>
              <a:t>contribute</a:t>
            </a:r>
            <a:r>
              <a:rPr sz="1600" spc="25" dirty="0">
                <a:latin typeface="Microsoft Sans Serif"/>
                <a:cs typeface="Microsoft Sans Serif"/>
              </a:rPr>
              <a:t> </a:t>
            </a:r>
            <a:r>
              <a:rPr sz="1600" spc="-5" dirty="0">
                <a:latin typeface="Microsoft Sans Serif"/>
                <a:cs typeface="Microsoft Sans Serif"/>
              </a:rPr>
              <a:t>at</a:t>
            </a:r>
            <a:r>
              <a:rPr sz="1600" spc="35" dirty="0">
                <a:latin typeface="Microsoft Sans Serif"/>
                <a:cs typeface="Microsoft Sans Serif"/>
              </a:rPr>
              <a:t> </a:t>
            </a:r>
            <a:r>
              <a:rPr sz="1600" spc="-10" dirty="0">
                <a:latin typeface="Microsoft Sans Serif"/>
                <a:cs typeface="Microsoft Sans Serif"/>
              </a:rPr>
              <a:t>least</a:t>
            </a:r>
            <a:r>
              <a:rPr sz="1600" spc="35" dirty="0">
                <a:latin typeface="Microsoft Sans Serif"/>
                <a:cs typeface="Microsoft Sans Serif"/>
              </a:rPr>
              <a:t> </a:t>
            </a:r>
            <a:r>
              <a:rPr sz="1600" spc="-5" dirty="0">
                <a:latin typeface="Microsoft Sans Serif"/>
                <a:cs typeface="Microsoft Sans Serif"/>
              </a:rPr>
              <a:t>one</a:t>
            </a:r>
            <a:r>
              <a:rPr sz="1600" spc="25" dirty="0">
                <a:latin typeface="Microsoft Sans Serif"/>
                <a:cs typeface="Microsoft Sans Serif"/>
              </a:rPr>
              <a:t> </a:t>
            </a:r>
            <a:r>
              <a:rPr sz="1600" spc="-5" dirty="0">
                <a:latin typeface="Microsoft Sans Serif"/>
                <a:cs typeface="Microsoft Sans Serif"/>
              </a:rPr>
              <a:t>electron</a:t>
            </a:r>
            <a:r>
              <a:rPr sz="1600" spc="25" dirty="0">
                <a:latin typeface="Microsoft Sans Serif"/>
                <a:cs typeface="Microsoft Sans Serif"/>
              </a:rPr>
              <a:t> </a:t>
            </a:r>
            <a:r>
              <a:rPr sz="1600" dirty="0">
                <a:latin typeface="Microsoft Sans Serif"/>
                <a:cs typeface="Microsoft Sans Serif"/>
              </a:rPr>
              <a:t>to</a:t>
            </a:r>
            <a:endParaRPr sz="1600">
              <a:latin typeface="Microsoft Sans Serif"/>
              <a:cs typeface="Microsoft Sans Serif"/>
            </a:endParaRPr>
          </a:p>
          <a:p>
            <a:pPr marL="412750">
              <a:lnSpc>
                <a:spcPts val="1910"/>
              </a:lnSpc>
            </a:pP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bond,</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shared</a:t>
            </a:r>
            <a:r>
              <a:rPr sz="1600" spc="20"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spc="-5" dirty="0">
                <a:latin typeface="Microsoft Sans Serif"/>
                <a:cs typeface="Microsoft Sans Serif"/>
              </a:rPr>
              <a:t>may</a:t>
            </a:r>
            <a:r>
              <a:rPr sz="1600" spc="25"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considered</a:t>
            </a:r>
            <a:r>
              <a:rPr sz="1600" spc="20"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spc="-10" dirty="0">
                <a:latin typeface="Microsoft Sans Serif"/>
                <a:cs typeface="Microsoft Sans Serif"/>
              </a:rPr>
              <a:t>belong</a:t>
            </a:r>
            <a:r>
              <a:rPr sz="1600" spc="25"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spc="-5" dirty="0">
                <a:latin typeface="Microsoft Sans Serif"/>
                <a:cs typeface="Microsoft Sans Serif"/>
              </a:rPr>
              <a:t>both</a:t>
            </a:r>
            <a:r>
              <a:rPr sz="1600" spc="20" dirty="0">
                <a:latin typeface="Microsoft Sans Serif"/>
                <a:cs typeface="Microsoft Sans Serif"/>
              </a:rPr>
              <a:t> </a:t>
            </a:r>
            <a:r>
              <a:rPr sz="1600" spc="-5" dirty="0">
                <a:latin typeface="Microsoft Sans Serif"/>
                <a:cs typeface="Microsoft Sans Serif"/>
              </a:rPr>
              <a:t>atoms.</a:t>
            </a:r>
            <a:endParaRPr sz="1600">
              <a:latin typeface="Microsoft Sans Serif"/>
              <a:cs typeface="Microsoft Sans Serif"/>
            </a:endParaRPr>
          </a:p>
          <a:p>
            <a:pPr marL="412750" marR="433070" indent="-285750">
              <a:lnSpc>
                <a:spcPts val="1900"/>
              </a:lnSpc>
              <a:spcBef>
                <a:spcPts val="175"/>
              </a:spcBef>
              <a:buClr>
                <a:srgbClr val="C00000"/>
              </a:buClr>
              <a:buFont typeface="Wingdings"/>
              <a:buChar char=""/>
              <a:tabLst>
                <a:tab pos="412115" algn="l"/>
                <a:tab pos="412750" algn="l"/>
              </a:tabLst>
            </a:pPr>
            <a:r>
              <a:rPr sz="1600" spc="-5" dirty="0">
                <a:latin typeface="Microsoft Sans Serif"/>
                <a:cs typeface="Microsoft Sans Serif"/>
              </a:rPr>
              <a:t>Example</a:t>
            </a:r>
            <a:r>
              <a:rPr sz="1600" spc="20" dirty="0">
                <a:latin typeface="Microsoft Sans Serif"/>
                <a:cs typeface="Microsoft Sans Serif"/>
              </a:rPr>
              <a:t> </a:t>
            </a:r>
            <a:r>
              <a:rPr sz="1600" spc="-5" dirty="0">
                <a:latin typeface="Microsoft Sans Serif"/>
                <a:cs typeface="Microsoft Sans Serif"/>
              </a:rPr>
              <a:t>methane</a:t>
            </a:r>
            <a:r>
              <a:rPr sz="1600" spc="20" dirty="0">
                <a:latin typeface="Microsoft Sans Serif"/>
                <a:cs typeface="Microsoft Sans Serif"/>
              </a:rPr>
              <a:t> </a:t>
            </a:r>
            <a:r>
              <a:rPr sz="1600" spc="-25" dirty="0">
                <a:latin typeface="Microsoft Sans Serif"/>
                <a:cs typeface="Microsoft Sans Serif"/>
              </a:rPr>
              <a:t>(CH</a:t>
            </a:r>
            <a:r>
              <a:rPr sz="1650" spc="-37" baseline="-15151" dirty="0">
                <a:latin typeface="Verdana"/>
                <a:cs typeface="Verdana"/>
              </a:rPr>
              <a:t>4</a:t>
            </a:r>
            <a:r>
              <a:rPr sz="1600" spc="-25" dirty="0">
                <a:latin typeface="Microsoft Sans Serif"/>
                <a:cs typeface="Microsoft Sans Serif"/>
              </a:rPr>
              <a:t>).</a:t>
            </a:r>
            <a:r>
              <a:rPr sz="1600" dirty="0">
                <a:latin typeface="Microsoft Sans Serif"/>
                <a:cs typeface="Microsoft Sans Serif"/>
              </a:rPr>
              <a:t> </a:t>
            </a:r>
            <a:r>
              <a:rPr sz="1600" spc="-5"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carbon</a:t>
            </a:r>
            <a:r>
              <a:rPr sz="1600" spc="20" dirty="0">
                <a:latin typeface="Microsoft Sans Serif"/>
                <a:cs typeface="Microsoft Sans Serif"/>
              </a:rPr>
              <a:t> </a:t>
            </a:r>
            <a:r>
              <a:rPr sz="1600" spc="-5" dirty="0">
                <a:latin typeface="Microsoft Sans Serif"/>
                <a:cs typeface="Microsoft Sans Serif"/>
              </a:rPr>
              <a:t>atom</a:t>
            </a:r>
            <a:r>
              <a:rPr sz="1600" spc="25" dirty="0">
                <a:latin typeface="Microsoft Sans Serif"/>
                <a:cs typeface="Microsoft Sans Serif"/>
              </a:rPr>
              <a:t> </a:t>
            </a:r>
            <a:r>
              <a:rPr sz="1600" spc="-5" dirty="0">
                <a:latin typeface="Microsoft Sans Serif"/>
                <a:cs typeface="Microsoft Sans Serif"/>
              </a:rPr>
              <a:t>has</a:t>
            </a:r>
            <a:r>
              <a:rPr sz="1600" spc="25" dirty="0">
                <a:latin typeface="Microsoft Sans Serif"/>
                <a:cs typeface="Microsoft Sans Serif"/>
              </a:rPr>
              <a:t> </a:t>
            </a:r>
            <a:r>
              <a:rPr sz="1600" spc="-5" dirty="0">
                <a:latin typeface="Microsoft Sans Serif"/>
                <a:cs typeface="Microsoft Sans Serif"/>
              </a:rPr>
              <a:t>four</a:t>
            </a:r>
            <a:r>
              <a:rPr sz="1600" spc="30" dirty="0">
                <a:latin typeface="Microsoft Sans Serif"/>
                <a:cs typeface="Microsoft Sans Serif"/>
              </a:rPr>
              <a:t> </a:t>
            </a:r>
            <a:r>
              <a:rPr sz="1600" spc="-5" dirty="0">
                <a:latin typeface="Microsoft Sans Serif"/>
                <a:cs typeface="Microsoft Sans Serif"/>
              </a:rPr>
              <a:t>valence</a:t>
            </a:r>
            <a:r>
              <a:rPr sz="1600" spc="20"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spc="-5" dirty="0">
                <a:latin typeface="Microsoft Sans Serif"/>
                <a:cs typeface="Microsoft Sans Serif"/>
              </a:rPr>
              <a:t>whereas </a:t>
            </a:r>
            <a:r>
              <a:rPr sz="1600" spc="-409" dirty="0">
                <a:latin typeface="Microsoft Sans Serif"/>
                <a:cs typeface="Microsoft Sans Serif"/>
              </a:rPr>
              <a:t> </a:t>
            </a:r>
            <a:r>
              <a:rPr sz="1600" spc="-5" dirty="0">
                <a:latin typeface="Microsoft Sans Serif"/>
                <a:cs typeface="Microsoft Sans Serif"/>
              </a:rPr>
              <a:t>each</a:t>
            </a:r>
            <a:r>
              <a:rPr sz="1600" spc="1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four</a:t>
            </a:r>
            <a:r>
              <a:rPr sz="1600" spc="25" dirty="0">
                <a:latin typeface="Microsoft Sans Serif"/>
                <a:cs typeface="Microsoft Sans Serif"/>
              </a:rPr>
              <a:t> </a:t>
            </a:r>
            <a:r>
              <a:rPr sz="1600" spc="-5" dirty="0">
                <a:latin typeface="Microsoft Sans Serif"/>
                <a:cs typeface="Microsoft Sans Serif"/>
              </a:rPr>
              <a:t>hydrogen</a:t>
            </a:r>
            <a:r>
              <a:rPr sz="1600" spc="20"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5" dirty="0">
                <a:latin typeface="Microsoft Sans Serif"/>
                <a:cs typeface="Microsoft Sans Serif"/>
              </a:rPr>
              <a:t>has</a:t>
            </a:r>
            <a:r>
              <a:rPr sz="1600" spc="25"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10" dirty="0">
                <a:latin typeface="Microsoft Sans Serif"/>
                <a:cs typeface="Microsoft Sans Serif"/>
              </a:rPr>
              <a:t>single</a:t>
            </a:r>
            <a:r>
              <a:rPr sz="1600" spc="20" dirty="0">
                <a:latin typeface="Microsoft Sans Serif"/>
                <a:cs typeface="Microsoft Sans Serif"/>
              </a:rPr>
              <a:t> </a:t>
            </a:r>
            <a:r>
              <a:rPr sz="1600" spc="-5" dirty="0">
                <a:latin typeface="Microsoft Sans Serif"/>
                <a:cs typeface="Microsoft Sans Serif"/>
              </a:rPr>
              <a:t>valence</a:t>
            </a:r>
            <a:r>
              <a:rPr sz="1600" spc="20" dirty="0">
                <a:latin typeface="Microsoft Sans Serif"/>
                <a:cs typeface="Microsoft Sans Serif"/>
              </a:rPr>
              <a:t> </a:t>
            </a:r>
            <a:r>
              <a:rPr sz="1600" spc="-5" dirty="0">
                <a:latin typeface="Microsoft Sans Serif"/>
                <a:cs typeface="Microsoft Sans Serif"/>
              </a:rPr>
              <a:t>electron.</a:t>
            </a:r>
            <a:endParaRPr sz="1600">
              <a:latin typeface="Microsoft Sans Serif"/>
              <a:cs typeface="Microsoft Sans Serif"/>
            </a:endParaRPr>
          </a:p>
          <a:p>
            <a:pPr marL="412750" indent="-285750">
              <a:lnSpc>
                <a:spcPts val="1820"/>
              </a:lnSpc>
              <a:buClr>
                <a:srgbClr val="C00000"/>
              </a:buClr>
              <a:buFont typeface="Wingdings"/>
              <a:buChar char=""/>
              <a:tabLst>
                <a:tab pos="412115" algn="l"/>
                <a:tab pos="412750" algn="l"/>
              </a:tabLst>
            </a:pPr>
            <a:r>
              <a:rPr sz="1600" spc="-5"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covalent</a:t>
            </a:r>
            <a:r>
              <a:rPr sz="1600" spc="35" dirty="0">
                <a:latin typeface="Microsoft Sans Serif"/>
                <a:cs typeface="Microsoft Sans Serif"/>
              </a:rPr>
              <a:t> </a:t>
            </a:r>
            <a:r>
              <a:rPr sz="1600" spc="-5" dirty="0">
                <a:latin typeface="Microsoft Sans Serif"/>
                <a:cs typeface="Microsoft Sans Serif"/>
              </a:rPr>
              <a:t>bond</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10" dirty="0">
                <a:latin typeface="Microsoft Sans Serif"/>
                <a:cs typeface="Microsoft Sans Serif"/>
              </a:rPr>
              <a:t>directional;</a:t>
            </a:r>
            <a:r>
              <a:rPr sz="1600" spc="35"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10" dirty="0">
                <a:latin typeface="Microsoft Sans Serif"/>
                <a:cs typeface="Microsoft Sans Serif"/>
              </a:rPr>
              <a:t>is,</a:t>
            </a:r>
            <a:r>
              <a:rPr sz="1600" spc="35" dirty="0">
                <a:latin typeface="Microsoft Sans Serif"/>
                <a:cs typeface="Microsoft Sans Serif"/>
              </a:rPr>
              <a:t> </a:t>
            </a:r>
            <a:r>
              <a:rPr sz="1600" spc="-10" dirty="0">
                <a:latin typeface="Microsoft Sans Serif"/>
                <a:cs typeface="Microsoft Sans Serif"/>
              </a:rPr>
              <a:t>it</a:t>
            </a:r>
            <a:r>
              <a:rPr sz="1600" spc="3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5" dirty="0">
                <a:latin typeface="Microsoft Sans Serif"/>
                <a:cs typeface="Microsoft Sans Serif"/>
              </a:rPr>
              <a:t>between</a:t>
            </a:r>
            <a:r>
              <a:rPr sz="1600" spc="25" dirty="0">
                <a:latin typeface="Microsoft Sans Serif"/>
                <a:cs typeface="Microsoft Sans Serif"/>
              </a:rPr>
              <a:t> </a:t>
            </a:r>
            <a:r>
              <a:rPr sz="1600" spc="-10" dirty="0">
                <a:latin typeface="Microsoft Sans Serif"/>
                <a:cs typeface="Microsoft Sans Serif"/>
              </a:rPr>
              <a:t>specific</a:t>
            </a:r>
            <a:r>
              <a:rPr sz="1600" spc="2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may</a:t>
            </a:r>
            <a:r>
              <a:rPr sz="1600" spc="30" dirty="0">
                <a:latin typeface="Microsoft Sans Serif"/>
                <a:cs typeface="Microsoft Sans Serif"/>
              </a:rPr>
              <a:t> </a:t>
            </a:r>
            <a:r>
              <a:rPr sz="1600" spc="-5" dirty="0">
                <a:latin typeface="Microsoft Sans Serif"/>
                <a:cs typeface="Microsoft Sans Serif"/>
              </a:rPr>
              <a:t>exist</a:t>
            </a:r>
            <a:endParaRPr sz="1600">
              <a:latin typeface="Microsoft Sans Serif"/>
              <a:cs typeface="Microsoft Sans Serif"/>
            </a:endParaRPr>
          </a:p>
          <a:p>
            <a:pPr marL="412750" marR="141605">
              <a:lnSpc>
                <a:spcPts val="1900"/>
              </a:lnSpc>
              <a:spcBef>
                <a:spcPts val="70"/>
              </a:spcBef>
            </a:pPr>
            <a:r>
              <a:rPr sz="1600" spc="-10" dirty="0">
                <a:latin typeface="Microsoft Sans Serif"/>
                <a:cs typeface="Microsoft Sans Serif"/>
              </a:rPr>
              <a:t>only</a:t>
            </a:r>
            <a:r>
              <a:rPr sz="1600" spc="25"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direction</a:t>
            </a:r>
            <a:r>
              <a:rPr sz="1600" spc="25" dirty="0">
                <a:latin typeface="Microsoft Sans Serif"/>
                <a:cs typeface="Microsoft Sans Serif"/>
              </a:rPr>
              <a:t> </a:t>
            </a:r>
            <a:r>
              <a:rPr sz="1600" spc="-5" dirty="0">
                <a:latin typeface="Microsoft Sans Serif"/>
                <a:cs typeface="Microsoft Sans Serif"/>
              </a:rPr>
              <a:t>between</a:t>
            </a:r>
            <a:r>
              <a:rPr sz="1600" spc="20" dirty="0">
                <a:latin typeface="Microsoft Sans Serif"/>
                <a:cs typeface="Microsoft Sans Serif"/>
              </a:rPr>
              <a:t> </a:t>
            </a:r>
            <a:r>
              <a:rPr sz="1600" spc="-5" dirty="0">
                <a:latin typeface="Microsoft Sans Serif"/>
                <a:cs typeface="Microsoft Sans Serif"/>
              </a:rPr>
              <a:t>one</a:t>
            </a:r>
            <a:r>
              <a:rPr sz="1600" spc="25" dirty="0">
                <a:latin typeface="Microsoft Sans Serif"/>
                <a:cs typeface="Microsoft Sans Serif"/>
              </a:rPr>
              <a:t> </a:t>
            </a:r>
            <a:r>
              <a:rPr sz="1600" spc="-5" dirty="0">
                <a:latin typeface="Microsoft Sans Serif"/>
                <a:cs typeface="Microsoft Sans Serif"/>
              </a:rPr>
              <a:t>atom</a:t>
            </a:r>
            <a:r>
              <a:rPr sz="1600" spc="2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another</a:t>
            </a:r>
            <a:r>
              <a:rPr sz="1600" spc="25"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participates</a:t>
            </a:r>
            <a:r>
              <a:rPr sz="1600" spc="25"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electron </a:t>
            </a:r>
            <a:r>
              <a:rPr sz="1600" spc="-409" dirty="0">
                <a:latin typeface="Microsoft Sans Serif"/>
                <a:cs typeface="Microsoft Sans Serif"/>
              </a:rPr>
              <a:t> </a:t>
            </a:r>
            <a:r>
              <a:rPr sz="1600" spc="-5" dirty="0">
                <a:latin typeface="Microsoft Sans Serif"/>
                <a:cs typeface="Microsoft Sans Serif"/>
              </a:rPr>
              <a:t>sharing.</a:t>
            </a:r>
            <a:endParaRPr sz="1600">
              <a:latin typeface="Microsoft Sans Serif"/>
              <a:cs typeface="Microsoft Sans Serif"/>
            </a:endParaRPr>
          </a:p>
          <a:p>
            <a:pPr marL="412750" marR="634365" indent="-285750" algn="just">
              <a:lnSpc>
                <a:spcPts val="1900"/>
              </a:lnSpc>
              <a:spcBef>
                <a:spcPts val="110"/>
              </a:spcBef>
              <a:buClr>
                <a:srgbClr val="C00000"/>
              </a:buClr>
              <a:buFont typeface="Wingdings"/>
              <a:buChar char=""/>
              <a:tabLst>
                <a:tab pos="412750" algn="l"/>
              </a:tabLst>
            </a:pPr>
            <a:r>
              <a:rPr sz="1600" spc="-5" dirty="0">
                <a:latin typeface="Microsoft Sans Serif"/>
                <a:cs typeface="Microsoft Sans Serif"/>
              </a:rPr>
              <a:t>Many </a:t>
            </a:r>
            <a:r>
              <a:rPr sz="1600" spc="-10" dirty="0">
                <a:latin typeface="Microsoft Sans Serif"/>
                <a:cs typeface="Microsoft Sans Serif"/>
              </a:rPr>
              <a:t>nonmetallic elemental molecules </a:t>
            </a:r>
            <a:r>
              <a:rPr sz="1600" spc="-35" dirty="0">
                <a:latin typeface="Microsoft Sans Serif"/>
                <a:cs typeface="Microsoft Sans Serif"/>
              </a:rPr>
              <a:t>(H</a:t>
            </a:r>
            <a:r>
              <a:rPr sz="1650" spc="-52" baseline="-15151" dirty="0">
                <a:latin typeface="Verdana"/>
                <a:cs typeface="Verdana"/>
              </a:rPr>
              <a:t>2</a:t>
            </a:r>
            <a:r>
              <a:rPr sz="1600" spc="-35" dirty="0">
                <a:latin typeface="Microsoft Sans Serif"/>
                <a:cs typeface="Microsoft Sans Serif"/>
              </a:rPr>
              <a:t>, </a:t>
            </a:r>
            <a:r>
              <a:rPr sz="1600" spc="-40" dirty="0">
                <a:latin typeface="Microsoft Sans Serif"/>
                <a:cs typeface="Microsoft Sans Serif"/>
              </a:rPr>
              <a:t>Cl</a:t>
            </a:r>
            <a:r>
              <a:rPr sz="1650" spc="-60" baseline="-15151" dirty="0">
                <a:latin typeface="Verdana"/>
                <a:cs typeface="Verdana"/>
              </a:rPr>
              <a:t>2</a:t>
            </a:r>
            <a:r>
              <a:rPr sz="1600" spc="-40" dirty="0">
                <a:latin typeface="Microsoft Sans Serif"/>
                <a:cs typeface="Microsoft Sans Serif"/>
              </a:rPr>
              <a:t>, F</a:t>
            </a:r>
            <a:r>
              <a:rPr sz="1650" spc="-60" baseline="-15151" dirty="0">
                <a:latin typeface="Verdana"/>
                <a:cs typeface="Verdana"/>
              </a:rPr>
              <a:t>2</a:t>
            </a:r>
            <a:r>
              <a:rPr sz="1600" spc="-40" dirty="0">
                <a:latin typeface="Microsoft Sans Serif"/>
                <a:cs typeface="Microsoft Sans Serif"/>
              </a:rPr>
              <a:t>, </a:t>
            </a:r>
            <a:r>
              <a:rPr sz="1600" dirty="0">
                <a:latin typeface="Microsoft Sans Serif"/>
                <a:cs typeface="Microsoft Sans Serif"/>
              </a:rPr>
              <a:t>etc.) </a:t>
            </a:r>
            <a:r>
              <a:rPr sz="1600" spc="-5" dirty="0">
                <a:latin typeface="Microsoft Sans Serif"/>
                <a:cs typeface="Microsoft Sans Serif"/>
              </a:rPr>
              <a:t>as </a:t>
            </a:r>
            <a:r>
              <a:rPr sz="1600" spc="-15" dirty="0">
                <a:latin typeface="Microsoft Sans Serif"/>
                <a:cs typeface="Microsoft Sans Serif"/>
              </a:rPr>
              <a:t>well </a:t>
            </a:r>
            <a:r>
              <a:rPr sz="1600" spc="-5" dirty="0">
                <a:latin typeface="Microsoft Sans Serif"/>
                <a:cs typeface="Microsoft Sans Serif"/>
              </a:rPr>
              <a:t>as </a:t>
            </a:r>
            <a:r>
              <a:rPr sz="1600" spc="-10" dirty="0">
                <a:latin typeface="Microsoft Sans Serif"/>
                <a:cs typeface="Microsoft Sans Serif"/>
              </a:rPr>
              <a:t>molecules </a:t>
            </a:r>
            <a:r>
              <a:rPr sz="1600" spc="-5" dirty="0">
                <a:latin typeface="Microsoft Sans Serif"/>
                <a:cs typeface="Microsoft Sans Serif"/>
              </a:rPr>
              <a:t> </a:t>
            </a:r>
            <a:r>
              <a:rPr sz="1600" spc="-10" dirty="0">
                <a:latin typeface="Microsoft Sans Serif"/>
                <a:cs typeface="Microsoft Sans Serif"/>
              </a:rPr>
              <a:t>containing dissimilar </a:t>
            </a:r>
            <a:r>
              <a:rPr sz="1600" spc="-5" dirty="0">
                <a:latin typeface="Microsoft Sans Serif"/>
                <a:cs typeface="Microsoft Sans Serif"/>
              </a:rPr>
              <a:t>atoms, such as </a:t>
            </a:r>
            <a:r>
              <a:rPr sz="1600" spc="-35" dirty="0">
                <a:latin typeface="Microsoft Sans Serif"/>
                <a:cs typeface="Microsoft Sans Serif"/>
              </a:rPr>
              <a:t>CH</a:t>
            </a:r>
            <a:r>
              <a:rPr sz="1650" spc="-52" baseline="-15151" dirty="0">
                <a:latin typeface="Verdana"/>
                <a:cs typeface="Verdana"/>
              </a:rPr>
              <a:t>4</a:t>
            </a:r>
            <a:r>
              <a:rPr sz="1600" spc="-35" dirty="0">
                <a:latin typeface="Microsoft Sans Serif"/>
                <a:cs typeface="Microsoft Sans Serif"/>
              </a:rPr>
              <a:t>, </a:t>
            </a:r>
            <a:r>
              <a:rPr sz="1600" spc="-30" dirty="0">
                <a:latin typeface="Microsoft Sans Serif"/>
                <a:cs typeface="Microsoft Sans Serif"/>
              </a:rPr>
              <a:t>H</a:t>
            </a:r>
            <a:r>
              <a:rPr sz="1650" spc="-44" baseline="-15151" dirty="0">
                <a:latin typeface="Verdana"/>
                <a:cs typeface="Verdana"/>
              </a:rPr>
              <a:t>2</a:t>
            </a:r>
            <a:r>
              <a:rPr sz="1600" spc="-30" dirty="0">
                <a:latin typeface="Microsoft Sans Serif"/>
                <a:cs typeface="Microsoft Sans Serif"/>
              </a:rPr>
              <a:t>O, HNO</a:t>
            </a:r>
            <a:r>
              <a:rPr sz="1650" spc="-44" baseline="-15151" dirty="0">
                <a:latin typeface="Verdana"/>
                <a:cs typeface="Verdana"/>
              </a:rPr>
              <a:t>3</a:t>
            </a:r>
            <a:r>
              <a:rPr sz="1600" spc="-30" dirty="0">
                <a:latin typeface="Microsoft Sans Serif"/>
                <a:cs typeface="Microsoft Sans Serif"/>
              </a:rPr>
              <a:t>, </a:t>
            </a:r>
            <a:r>
              <a:rPr sz="1600" spc="-5" dirty="0">
                <a:latin typeface="Microsoft Sans Serif"/>
                <a:cs typeface="Microsoft Sans Serif"/>
              </a:rPr>
              <a:t>and </a:t>
            </a:r>
            <a:r>
              <a:rPr sz="1600" spc="-65" dirty="0">
                <a:latin typeface="Microsoft Sans Serif"/>
                <a:cs typeface="Microsoft Sans Serif"/>
              </a:rPr>
              <a:t>HF, </a:t>
            </a:r>
            <a:r>
              <a:rPr sz="1600" spc="-5" dirty="0">
                <a:latin typeface="Microsoft Sans Serif"/>
                <a:cs typeface="Microsoft Sans Serif"/>
              </a:rPr>
              <a:t>are </a:t>
            </a:r>
            <a:r>
              <a:rPr sz="1600" spc="-10" dirty="0">
                <a:latin typeface="Microsoft Sans Serif"/>
                <a:cs typeface="Microsoft Sans Serif"/>
              </a:rPr>
              <a:t>covalently </a:t>
            </a:r>
            <a:r>
              <a:rPr sz="1600" spc="-5" dirty="0">
                <a:latin typeface="Microsoft Sans Serif"/>
                <a:cs typeface="Microsoft Sans Serif"/>
              </a:rPr>
              <a:t> bonded.</a:t>
            </a:r>
            <a:r>
              <a:rPr sz="1600" spc="25" dirty="0">
                <a:latin typeface="Microsoft Sans Serif"/>
                <a:cs typeface="Microsoft Sans Serif"/>
              </a:rPr>
              <a:t> </a:t>
            </a:r>
            <a:r>
              <a:rPr sz="1600" spc="-5" dirty="0">
                <a:latin typeface="Microsoft Sans Serif"/>
                <a:cs typeface="Microsoft Sans Serif"/>
              </a:rPr>
              <a:t>Most</a:t>
            </a:r>
            <a:r>
              <a:rPr sz="1600" spc="30" dirty="0">
                <a:latin typeface="Microsoft Sans Serif"/>
                <a:cs typeface="Microsoft Sans Serif"/>
              </a:rPr>
              <a:t> </a:t>
            </a:r>
            <a:r>
              <a:rPr sz="1600" spc="-5" dirty="0">
                <a:latin typeface="Microsoft Sans Serif"/>
                <a:cs typeface="Microsoft Sans Serif"/>
              </a:rPr>
              <a:t>polymers</a:t>
            </a:r>
            <a:r>
              <a:rPr sz="1600" spc="25"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covalently</a:t>
            </a:r>
            <a:r>
              <a:rPr sz="1600" spc="25" dirty="0">
                <a:latin typeface="Microsoft Sans Serif"/>
                <a:cs typeface="Microsoft Sans Serif"/>
              </a:rPr>
              <a:t> </a:t>
            </a:r>
            <a:r>
              <a:rPr sz="1600" spc="-5" dirty="0">
                <a:latin typeface="Microsoft Sans Serif"/>
                <a:cs typeface="Microsoft Sans Serif"/>
              </a:rPr>
              <a:t>bonded.</a:t>
            </a:r>
            <a:endParaRPr sz="1600">
              <a:latin typeface="Microsoft Sans Serif"/>
              <a:cs typeface="Microsoft Sans Serif"/>
            </a:endParaRPr>
          </a:p>
          <a:p>
            <a:pPr marL="412750" indent="-285750" algn="just">
              <a:lnSpc>
                <a:spcPts val="1814"/>
              </a:lnSpc>
              <a:buClr>
                <a:srgbClr val="C00000"/>
              </a:buClr>
              <a:buFont typeface="Wingdings"/>
              <a:buChar char=""/>
              <a:tabLst>
                <a:tab pos="412750" algn="l"/>
              </a:tabLst>
            </a:pPr>
            <a:r>
              <a:rPr sz="1600" spc="-10" dirty="0">
                <a:latin typeface="Microsoft Sans Serif"/>
                <a:cs typeface="Microsoft Sans Serif"/>
              </a:rPr>
              <a:t>Covalent</a:t>
            </a:r>
            <a:r>
              <a:rPr sz="1600" spc="40" dirty="0">
                <a:latin typeface="Microsoft Sans Serif"/>
                <a:cs typeface="Microsoft Sans Serif"/>
              </a:rPr>
              <a:t> </a:t>
            </a:r>
            <a:r>
              <a:rPr sz="1600" spc="-10" dirty="0">
                <a:latin typeface="Microsoft Sans Serif"/>
                <a:cs typeface="Microsoft Sans Serif"/>
              </a:rPr>
              <a:t>bonding</a:t>
            </a:r>
            <a:r>
              <a:rPr sz="1600" spc="30" dirty="0">
                <a:latin typeface="Microsoft Sans Serif"/>
                <a:cs typeface="Microsoft Sans Serif"/>
              </a:rPr>
              <a:t> </a:t>
            </a:r>
            <a:r>
              <a:rPr sz="1600" spc="-5" dirty="0">
                <a:latin typeface="Microsoft Sans Serif"/>
                <a:cs typeface="Microsoft Sans Serif"/>
              </a:rPr>
              <a:t>can</a:t>
            </a:r>
            <a:r>
              <a:rPr sz="1600" spc="25" dirty="0">
                <a:latin typeface="Microsoft Sans Serif"/>
                <a:cs typeface="Microsoft Sans Serif"/>
              </a:rPr>
              <a:t> </a:t>
            </a:r>
            <a:r>
              <a:rPr sz="1600" spc="-10" dirty="0">
                <a:latin typeface="Microsoft Sans Serif"/>
                <a:cs typeface="Microsoft Sans Serif"/>
              </a:rPr>
              <a:t>also</a:t>
            </a:r>
            <a:r>
              <a:rPr sz="1600" spc="30" dirty="0">
                <a:latin typeface="Microsoft Sans Serif"/>
                <a:cs typeface="Microsoft Sans Serif"/>
              </a:rPr>
              <a:t> </a:t>
            </a:r>
            <a:r>
              <a:rPr sz="1600" spc="-5" dirty="0">
                <a:latin typeface="Microsoft Sans Serif"/>
                <a:cs typeface="Microsoft Sans Serif"/>
              </a:rPr>
              <a:t>be</a:t>
            </a:r>
            <a:r>
              <a:rPr sz="1600" spc="30" dirty="0">
                <a:latin typeface="Microsoft Sans Serif"/>
                <a:cs typeface="Microsoft Sans Serif"/>
              </a:rPr>
              <a:t> </a:t>
            </a:r>
            <a:r>
              <a:rPr sz="1600" spc="-5" dirty="0">
                <a:latin typeface="Microsoft Sans Serif"/>
                <a:cs typeface="Microsoft Sans Serif"/>
              </a:rPr>
              <a:t>found</a:t>
            </a:r>
            <a:r>
              <a:rPr sz="1600" spc="30" dirty="0">
                <a:latin typeface="Microsoft Sans Serif"/>
                <a:cs typeface="Microsoft Sans Serif"/>
              </a:rPr>
              <a:t> </a:t>
            </a:r>
            <a:r>
              <a:rPr sz="1600" spc="-10" dirty="0">
                <a:latin typeface="Microsoft Sans Serif"/>
                <a:cs typeface="Microsoft Sans Serif"/>
              </a:rPr>
              <a:t>in</a:t>
            </a:r>
            <a:r>
              <a:rPr sz="1600" spc="30" dirty="0">
                <a:latin typeface="Microsoft Sans Serif"/>
                <a:cs typeface="Microsoft Sans Serif"/>
              </a:rPr>
              <a:t> </a:t>
            </a:r>
            <a:r>
              <a:rPr sz="1600" spc="-10" dirty="0">
                <a:latin typeface="Microsoft Sans Serif"/>
                <a:cs typeface="Microsoft Sans Serif"/>
              </a:rPr>
              <a:t>elemental</a:t>
            </a:r>
            <a:r>
              <a:rPr sz="1600" spc="25" dirty="0">
                <a:latin typeface="Microsoft Sans Serif"/>
                <a:cs typeface="Microsoft Sans Serif"/>
              </a:rPr>
              <a:t> </a:t>
            </a:r>
            <a:r>
              <a:rPr sz="1600" spc="-10" dirty="0">
                <a:latin typeface="Microsoft Sans Serif"/>
                <a:cs typeface="Microsoft Sans Serif"/>
              </a:rPr>
              <a:t>solids</a:t>
            </a:r>
            <a:r>
              <a:rPr sz="1600" spc="35" dirty="0">
                <a:latin typeface="Microsoft Sans Serif"/>
                <a:cs typeface="Microsoft Sans Serif"/>
              </a:rPr>
              <a:t> </a:t>
            </a:r>
            <a:r>
              <a:rPr sz="1600" spc="-5" dirty="0">
                <a:latin typeface="Microsoft Sans Serif"/>
                <a:cs typeface="Microsoft Sans Serif"/>
              </a:rPr>
              <a:t>such</a:t>
            </a:r>
            <a:r>
              <a:rPr sz="1600" spc="30" dirty="0">
                <a:latin typeface="Microsoft Sans Serif"/>
                <a:cs typeface="Microsoft Sans Serif"/>
              </a:rPr>
              <a:t> </a:t>
            </a:r>
            <a:r>
              <a:rPr sz="1600" spc="-5" dirty="0">
                <a:latin typeface="Microsoft Sans Serif"/>
                <a:cs typeface="Microsoft Sans Serif"/>
              </a:rPr>
              <a:t>as</a:t>
            </a:r>
            <a:r>
              <a:rPr sz="1600" spc="35" dirty="0">
                <a:latin typeface="Microsoft Sans Serif"/>
                <a:cs typeface="Microsoft Sans Serif"/>
              </a:rPr>
              <a:t> </a:t>
            </a:r>
            <a:r>
              <a:rPr sz="1600" spc="-10" dirty="0">
                <a:latin typeface="Microsoft Sans Serif"/>
                <a:cs typeface="Microsoft Sans Serif"/>
              </a:rPr>
              <a:t>diamond</a:t>
            </a:r>
            <a:r>
              <a:rPr sz="1600" spc="30" dirty="0">
                <a:latin typeface="Microsoft Sans Serif"/>
                <a:cs typeface="Microsoft Sans Serif"/>
              </a:rPr>
              <a:t> </a:t>
            </a:r>
            <a:r>
              <a:rPr sz="1600" spc="-5" dirty="0">
                <a:latin typeface="Microsoft Sans Serif"/>
                <a:cs typeface="Microsoft Sans Serif"/>
              </a:rPr>
              <a:t>(carbon),</a:t>
            </a:r>
            <a:endParaRPr sz="1600">
              <a:latin typeface="Microsoft Sans Serif"/>
              <a:cs typeface="Microsoft Sans Serif"/>
            </a:endParaRPr>
          </a:p>
          <a:p>
            <a:pPr marL="412750">
              <a:lnSpc>
                <a:spcPts val="1910"/>
              </a:lnSpc>
            </a:pPr>
            <a:r>
              <a:rPr sz="1600" spc="-10" dirty="0">
                <a:latin typeface="Microsoft Sans Serif"/>
                <a:cs typeface="Microsoft Sans Serif"/>
              </a:rPr>
              <a:t>silicon,</a:t>
            </a:r>
            <a:r>
              <a:rPr sz="1600" spc="3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germanium</a:t>
            </a:r>
            <a:r>
              <a:rPr sz="1600" spc="2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other</a:t>
            </a:r>
            <a:r>
              <a:rPr sz="1600" spc="30" dirty="0">
                <a:latin typeface="Microsoft Sans Serif"/>
                <a:cs typeface="Microsoft Sans Serif"/>
              </a:rPr>
              <a:t> </a:t>
            </a:r>
            <a:r>
              <a:rPr sz="1600" spc="-10" dirty="0">
                <a:latin typeface="Microsoft Sans Serif"/>
                <a:cs typeface="Microsoft Sans Serif"/>
              </a:rPr>
              <a:t>solid</a:t>
            </a:r>
            <a:r>
              <a:rPr sz="1600" spc="20" dirty="0">
                <a:latin typeface="Microsoft Sans Serif"/>
                <a:cs typeface="Microsoft Sans Serif"/>
              </a:rPr>
              <a:t> </a:t>
            </a:r>
            <a:r>
              <a:rPr sz="1600" spc="-5" dirty="0">
                <a:latin typeface="Microsoft Sans Serif"/>
                <a:cs typeface="Microsoft Sans Serif"/>
              </a:rPr>
              <a:t>compounds</a:t>
            </a:r>
            <a:r>
              <a:rPr sz="1600" spc="25" dirty="0">
                <a:latin typeface="Microsoft Sans Serif"/>
                <a:cs typeface="Microsoft Sans Serif"/>
              </a:rPr>
              <a:t> </a:t>
            </a:r>
            <a:r>
              <a:rPr sz="1600" spc="-5" dirty="0">
                <a:latin typeface="Microsoft Sans Serif"/>
                <a:cs typeface="Microsoft Sans Serif"/>
              </a:rPr>
              <a:t>composed</a:t>
            </a:r>
            <a:r>
              <a:rPr sz="1600" spc="2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elements</a:t>
            </a:r>
            <a:r>
              <a:rPr sz="1600" spc="25"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5" dirty="0">
                <a:latin typeface="Microsoft Sans Serif"/>
                <a:cs typeface="Microsoft Sans Serif"/>
              </a:rPr>
              <a:t>are</a:t>
            </a:r>
            <a:endParaRPr sz="1600">
              <a:latin typeface="Microsoft Sans Serif"/>
              <a:cs typeface="Microsoft Sans Serif"/>
            </a:endParaRPr>
          </a:p>
          <a:p>
            <a:pPr marL="412750" marR="732155">
              <a:lnSpc>
                <a:spcPts val="1900"/>
              </a:lnSpc>
              <a:spcBef>
                <a:spcPts val="175"/>
              </a:spcBef>
            </a:pPr>
            <a:r>
              <a:rPr sz="1600" spc="-5" dirty="0">
                <a:latin typeface="Microsoft Sans Serif"/>
                <a:cs typeface="Microsoft Sans Serif"/>
              </a:rPr>
              <a:t>located</a:t>
            </a:r>
            <a:r>
              <a:rPr sz="1600" spc="20" dirty="0">
                <a:latin typeface="Microsoft Sans Serif"/>
                <a:cs typeface="Microsoft Sans Serif"/>
              </a:rPr>
              <a:t> </a:t>
            </a:r>
            <a:r>
              <a:rPr sz="1600" spc="-5" dirty="0">
                <a:latin typeface="Microsoft Sans Serif"/>
                <a:cs typeface="Microsoft Sans Serif"/>
              </a:rPr>
              <a:t>on</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right-hand</a:t>
            </a:r>
            <a:r>
              <a:rPr sz="1600" spc="20" dirty="0">
                <a:latin typeface="Microsoft Sans Serif"/>
                <a:cs typeface="Microsoft Sans Serif"/>
              </a:rPr>
              <a:t> </a:t>
            </a:r>
            <a:r>
              <a:rPr sz="1600" spc="-10" dirty="0">
                <a:latin typeface="Microsoft Sans Serif"/>
                <a:cs typeface="Microsoft Sans Serif"/>
              </a:rPr>
              <a:t>side</a:t>
            </a:r>
            <a:r>
              <a:rPr sz="1600" spc="2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periodic</a:t>
            </a:r>
            <a:r>
              <a:rPr sz="1600" spc="25" dirty="0">
                <a:latin typeface="Microsoft Sans Serif"/>
                <a:cs typeface="Microsoft Sans Serif"/>
              </a:rPr>
              <a:t> </a:t>
            </a:r>
            <a:r>
              <a:rPr sz="1600" spc="-5" dirty="0">
                <a:latin typeface="Microsoft Sans Serif"/>
                <a:cs typeface="Microsoft Sans Serif"/>
              </a:rPr>
              <a:t>table,</a:t>
            </a:r>
            <a:r>
              <a:rPr sz="1600" spc="30" dirty="0">
                <a:latin typeface="Microsoft Sans Serif"/>
                <a:cs typeface="Microsoft Sans Serif"/>
              </a:rPr>
              <a:t> </a:t>
            </a:r>
            <a:r>
              <a:rPr sz="1600" spc="-5" dirty="0">
                <a:latin typeface="Microsoft Sans Serif"/>
                <a:cs typeface="Microsoft Sans Serif"/>
              </a:rPr>
              <a:t>such</a:t>
            </a:r>
            <a:r>
              <a:rPr sz="1600" spc="20"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spc="-15" dirty="0">
                <a:latin typeface="Microsoft Sans Serif"/>
                <a:cs typeface="Microsoft Sans Serif"/>
              </a:rPr>
              <a:t>gallium</a:t>
            </a:r>
            <a:r>
              <a:rPr sz="1600" spc="30" dirty="0">
                <a:latin typeface="Microsoft Sans Serif"/>
                <a:cs typeface="Microsoft Sans Serif"/>
              </a:rPr>
              <a:t> </a:t>
            </a:r>
            <a:r>
              <a:rPr sz="1600" spc="-5" dirty="0">
                <a:latin typeface="Microsoft Sans Serif"/>
                <a:cs typeface="Microsoft Sans Serif"/>
              </a:rPr>
              <a:t>arsenide </a:t>
            </a:r>
            <a:r>
              <a:rPr sz="1600" spc="-409" dirty="0">
                <a:latin typeface="Microsoft Sans Serif"/>
                <a:cs typeface="Microsoft Sans Serif"/>
              </a:rPr>
              <a:t> </a:t>
            </a:r>
            <a:r>
              <a:rPr sz="1600" spc="-5" dirty="0">
                <a:latin typeface="Microsoft Sans Serif"/>
                <a:cs typeface="Microsoft Sans Serif"/>
              </a:rPr>
              <a:t>(GaAs),</a:t>
            </a:r>
            <a:r>
              <a:rPr sz="1600" spc="30" dirty="0">
                <a:latin typeface="Microsoft Sans Serif"/>
                <a:cs typeface="Microsoft Sans Serif"/>
              </a:rPr>
              <a:t> </a:t>
            </a:r>
            <a:r>
              <a:rPr sz="1600" spc="-10" dirty="0">
                <a:latin typeface="Microsoft Sans Serif"/>
                <a:cs typeface="Microsoft Sans Serif"/>
              </a:rPr>
              <a:t>indium</a:t>
            </a:r>
            <a:r>
              <a:rPr sz="1600" spc="25" dirty="0">
                <a:latin typeface="Microsoft Sans Serif"/>
                <a:cs typeface="Microsoft Sans Serif"/>
              </a:rPr>
              <a:t> </a:t>
            </a:r>
            <a:r>
              <a:rPr sz="1600" spc="-10" dirty="0">
                <a:latin typeface="Microsoft Sans Serif"/>
                <a:cs typeface="Microsoft Sans Serif"/>
              </a:rPr>
              <a:t>antimonide</a:t>
            </a:r>
            <a:r>
              <a:rPr sz="1600" spc="20" dirty="0">
                <a:latin typeface="Microsoft Sans Serif"/>
                <a:cs typeface="Microsoft Sans Serif"/>
              </a:rPr>
              <a:t> </a:t>
            </a:r>
            <a:r>
              <a:rPr sz="1600" spc="-5" dirty="0">
                <a:latin typeface="Microsoft Sans Serif"/>
                <a:cs typeface="Microsoft Sans Serif"/>
              </a:rPr>
              <a:t>(InSb),</a:t>
            </a:r>
            <a:r>
              <a:rPr sz="1600" spc="3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10" dirty="0">
                <a:latin typeface="Microsoft Sans Serif"/>
                <a:cs typeface="Microsoft Sans Serif"/>
              </a:rPr>
              <a:t>silicon</a:t>
            </a:r>
            <a:r>
              <a:rPr sz="1600" spc="20" dirty="0">
                <a:latin typeface="Microsoft Sans Serif"/>
                <a:cs typeface="Microsoft Sans Serif"/>
              </a:rPr>
              <a:t> </a:t>
            </a:r>
            <a:r>
              <a:rPr sz="1600" spc="-5" dirty="0">
                <a:latin typeface="Microsoft Sans Serif"/>
                <a:cs typeface="Microsoft Sans Serif"/>
              </a:rPr>
              <a:t>carbide</a:t>
            </a:r>
            <a:r>
              <a:rPr sz="1600" spc="20" dirty="0">
                <a:latin typeface="Microsoft Sans Serif"/>
                <a:cs typeface="Microsoft Sans Serif"/>
              </a:rPr>
              <a:t> </a:t>
            </a:r>
            <a:r>
              <a:rPr sz="1600" spc="-5" dirty="0">
                <a:latin typeface="Microsoft Sans Serif"/>
                <a:cs typeface="Microsoft Sans Serif"/>
              </a:rPr>
              <a:t>(SiC).</a:t>
            </a:r>
            <a:endParaRPr sz="1600">
              <a:latin typeface="Microsoft Sans Serif"/>
              <a:cs typeface="Microsoft Sans Serif"/>
            </a:endParaRPr>
          </a:p>
          <a:p>
            <a:pPr marL="412750" indent="-285750">
              <a:lnSpc>
                <a:spcPts val="1820"/>
              </a:lnSpc>
              <a:buClr>
                <a:srgbClr val="C00000"/>
              </a:buClr>
              <a:buFont typeface="Wingdings"/>
              <a:buChar char=""/>
              <a:tabLst>
                <a:tab pos="412115" algn="l"/>
                <a:tab pos="412750" algn="l"/>
              </a:tabLst>
            </a:pPr>
            <a:r>
              <a:rPr sz="1600" spc="-10" dirty="0">
                <a:latin typeface="Microsoft Sans Serif"/>
                <a:cs typeface="Microsoft Sans Serif"/>
              </a:rPr>
              <a:t>Covalent</a:t>
            </a:r>
            <a:r>
              <a:rPr sz="1600" spc="35" dirty="0">
                <a:latin typeface="Microsoft Sans Serif"/>
                <a:cs typeface="Microsoft Sans Serif"/>
              </a:rPr>
              <a:t> </a:t>
            </a:r>
            <a:r>
              <a:rPr sz="1600" spc="-5" dirty="0">
                <a:latin typeface="Microsoft Sans Serif"/>
                <a:cs typeface="Microsoft Sans Serif"/>
              </a:rPr>
              <a:t>bonds</a:t>
            </a:r>
            <a:r>
              <a:rPr sz="1600" spc="30" dirty="0">
                <a:latin typeface="Microsoft Sans Serif"/>
                <a:cs typeface="Microsoft Sans Serif"/>
              </a:rPr>
              <a:t> </a:t>
            </a:r>
            <a:r>
              <a:rPr sz="1600" spc="-5" dirty="0">
                <a:latin typeface="Microsoft Sans Serif"/>
                <a:cs typeface="Microsoft Sans Serif"/>
              </a:rPr>
              <a:t>may</a:t>
            </a:r>
            <a:r>
              <a:rPr sz="1600" spc="30"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very</a:t>
            </a:r>
            <a:r>
              <a:rPr sz="1600" spc="30" dirty="0">
                <a:latin typeface="Microsoft Sans Serif"/>
                <a:cs typeface="Microsoft Sans Serif"/>
              </a:rPr>
              <a:t> </a:t>
            </a:r>
            <a:r>
              <a:rPr sz="1600" spc="-5" dirty="0">
                <a:latin typeface="Microsoft Sans Serif"/>
                <a:cs typeface="Microsoft Sans Serif"/>
              </a:rPr>
              <a:t>strong,</a:t>
            </a:r>
            <a:r>
              <a:rPr sz="1600" spc="35"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10" dirty="0">
                <a:latin typeface="Microsoft Sans Serif"/>
                <a:cs typeface="Microsoft Sans Serif"/>
              </a:rPr>
              <a:t>diamond,</a:t>
            </a:r>
            <a:r>
              <a:rPr sz="1600" spc="35" dirty="0">
                <a:latin typeface="Microsoft Sans Serif"/>
                <a:cs typeface="Microsoft Sans Serif"/>
              </a:rPr>
              <a:t> </a:t>
            </a:r>
            <a:r>
              <a:rPr sz="1600" spc="-10" dirty="0">
                <a:latin typeface="Microsoft Sans Serif"/>
                <a:cs typeface="Microsoft Sans Serif"/>
              </a:rPr>
              <a:t>which</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5" dirty="0">
                <a:latin typeface="Microsoft Sans Serif"/>
                <a:cs typeface="Microsoft Sans Serif"/>
              </a:rPr>
              <a:t>very</a:t>
            </a:r>
            <a:r>
              <a:rPr sz="1600" spc="30" dirty="0">
                <a:latin typeface="Microsoft Sans Serif"/>
                <a:cs typeface="Microsoft Sans Serif"/>
              </a:rPr>
              <a:t> </a:t>
            </a:r>
            <a:r>
              <a:rPr sz="1600" spc="-5" dirty="0">
                <a:latin typeface="Microsoft Sans Serif"/>
                <a:cs typeface="Microsoft Sans Serif"/>
              </a:rPr>
              <a:t>hard</a:t>
            </a:r>
            <a:r>
              <a:rPr sz="1600" spc="2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has</a:t>
            </a:r>
            <a:r>
              <a:rPr sz="1600" spc="30" dirty="0">
                <a:latin typeface="Microsoft Sans Serif"/>
                <a:cs typeface="Microsoft Sans Serif"/>
              </a:rPr>
              <a:t> </a:t>
            </a:r>
            <a:r>
              <a:rPr sz="1600" dirty="0">
                <a:latin typeface="Microsoft Sans Serif"/>
                <a:cs typeface="Microsoft Sans Serif"/>
              </a:rPr>
              <a:t>a</a:t>
            </a:r>
            <a:endParaRPr sz="1600">
              <a:latin typeface="Microsoft Sans Serif"/>
              <a:cs typeface="Microsoft Sans Serif"/>
            </a:endParaRPr>
          </a:p>
          <a:p>
            <a:pPr marL="412750">
              <a:lnSpc>
                <a:spcPts val="1910"/>
              </a:lnSpc>
            </a:pPr>
            <a:r>
              <a:rPr sz="1600" spc="-5" dirty="0">
                <a:latin typeface="Microsoft Sans Serif"/>
                <a:cs typeface="Microsoft Sans Serif"/>
              </a:rPr>
              <a:t>very</a:t>
            </a:r>
            <a:r>
              <a:rPr sz="1600" spc="30" dirty="0">
                <a:latin typeface="Microsoft Sans Serif"/>
                <a:cs typeface="Microsoft Sans Serif"/>
              </a:rPr>
              <a:t> </a:t>
            </a:r>
            <a:r>
              <a:rPr sz="1600" spc="-10" dirty="0">
                <a:latin typeface="Microsoft Sans Serif"/>
                <a:cs typeface="Microsoft Sans Serif"/>
              </a:rPr>
              <a:t>high</a:t>
            </a:r>
            <a:r>
              <a:rPr sz="1600" spc="25" dirty="0">
                <a:latin typeface="Microsoft Sans Serif"/>
                <a:cs typeface="Microsoft Sans Serif"/>
              </a:rPr>
              <a:t> </a:t>
            </a:r>
            <a:r>
              <a:rPr sz="1600" spc="-10" dirty="0">
                <a:latin typeface="Microsoft Sans Serif"/>
                <a:cs typeface="Microsoft Sans Serif"/>
              </a:rPr>
              <a:t>melting</a:t>
            </a:r>
            <a:r>
              <a:rPr sz="1600" spc="25" dirty="0">
                <a:latin typeface="Microsoft Sans Serif"/>
                <a:cs typeface="Microsoft Sans Serif"/>
              </a:rPr>
              <a:t> </a:t>
            </a:r>
            <a:r>
              <a:rPr sz="1600" spc="-5" dirty="0">
                <a:latin typeface="Microsoft Sans Serif"/>
                <a:cs typeface="Microsoft Sans Serif"/>
              </a:rPr>
              <a:t>temperature,</a:t>
            </a:r>
            <a:r>
              <a:rPr sz="1600" spc="35" dirty="0">
                <a:latin typeface="Microsoft Sans Serif"/>
                <a:cs typeface="Microsoft Sans Serif"/>
              </a:rPr>
              <a:t> </a:t>
            </a:r>
            <a:r>
              <a:rPr sz="1600" spc="-5" dirty="0">
                <a:latin typeface="Microsoft Sans Serif"/>
                <a:cs typeface="Microsoft Sans Serif"/>
              </a:rPr>
              <a:t>&gt;3550</a:t>
            </a:r>
            <a:r>
              <a:rPr sz="1600" spc="-5" dirty="0">
                <a:latin typeface="Times New Roman"/>
                <a:cs typeface="Times New Roman"/>
              </a:rPr>
              <a:t>◦</a:t>
            </a:r>
            <a:r>
              <a:rPr sz="1600" spc="-5" dirty="0">
                <a:latin typeface="Microsoft Sans Serif"/>
                <a:cs typeface="Microsoft Sans Serif"/>
              </a:rPr>
              <a:t>C</a:t>
            </a:r>
            <a:r>
              <a:rPr sz="1600" spc="20" dirty="0">
                <a:latin typeface="Microsoft Sans Serif"/>
                <a:cs typeface="Microsoft Sans Serif"/>
              </a:rPr>
              <a:t> </a:t>
            </a:r>
            <a:r>
              <a:rPr sz="1600" spc="-5" dirty="0">
                <a:latin typeface="Microsoft Sans Serif"/>
                <a:cs typeface="Microsoft Sans Serif"/>
              </a:rPr>
              <a:t>(6400</a:t>
            </a:r>
            <a:r>
              <a:rPr sz="1600" spc="-5" dirty="0">
                <a:latin typeface="Times New Roman"/>
                <a:cs typeface="Times New Roman"/>
              </a:rPr>
              <a:t>◦</a:t>
            </a:r>
            <a:r>
              <a:rPr sz="1600" spc="-5" dirty="0">
                <a:latin typeface="Microsoft Sans Serif"/>
                <a:cs typeface="Microsoft Sans Serif"/>
              </a:rPr>
              <a:t>F),</a:t>
            </a:r>
            <a:r>
              <a:rPr sz="1600" spc="35" dirty="0">
                <a:latin typeface="Microsoft Sans Serif"/>
                <a:cs typeface="Microsoft Sans Serif"/>
              </a:rPr>
              <a:t> </a:t>
            </a:r>
            <a:r>
              <a:rPr sz="1600" spc="-5" dirty="0">
                <a:latin typeface="Microsoft Sans Serif"/>
                <a:cs typeface="Microsoft Sans Serif"/>
              </a:rPr>
              <a:t>or</a:t>
            </a:r>
            <a:r>
              <a:rPr sz="1600" spc="35" dirty="0">
                <a:latin typeface="Microsoft Sans Serif"/>
                <a:cs typeface="Microsoft Sans Serif"/>
              </a:rPr>
              <a:t> </a:t>
            </a:r>
            <a:r>
              <a:rPr sz="1600" spc="-5" dirty="0">
                <a:latin typeface="Microsoft Sans Serif"/>
                <a:cs typeface="Microsoft Sans Serif"/>
              </a:rPr>
              <a:t>they</a:t>
            </a:r>
            <a:r>
              <a:rPr sz="1600" spc="30" dirty="0">
                <a:latin typeface="Microsoft Sans Serif"/>
                <a:cs typeface="Microsoft Sans Serif"/>
              </a:rPr>
              <a:t> </a:t>
            </a:r>
            <a:r>
              <a:rPr sz="1600" spc="-5" dirty="0">
                <a:latin typeface="Microsoft Sans Serif"/>
                <a:cs typeface="Microsoft Sans Serif"/>
              </a:rPr>
              <a:t>may</a:t>
            </a:r>
            <a:r>
              <a:rPr sz="1600" spc="30"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very</a:t>
            </a:r>
            <a:r>
              <a:rPr sz="1600" spc="30" dirty="0">
                <a:latin typeface="Microsoft Sans Serif"/>
                <a:cs typeface="Microsoft Sans Serif"/>
              </a:rPr>
              <a:t> </a:t>
            </a:r>
            <a:r>
              <a:rPr sz="1600" spc="-5" dirty="0">
                <a:latin typeface="Microsoft Sans Serif"/>
                <a:cs typeface="Microsoft Sans Serif"/>
              </a:rPr>
              <a:t>weak,</a:t>
            </a:r>
            <a:r>
              <a:rPr sz="1600" spc="35" dirty="0">
                <a:latin typeface="Microsoft Sans Serif"/>
                <a:cs typeface="Microsoft Sans Serif"/>
              </a:rPr>
              <a:t> </a:t>
            </a:r>
            <a:r>
              <a:rPr sz="1600" spc="-5" dirty="0">
                <a:latin typeface="Microsoft Sans Serif"/>
                <a:cs typeface="Microsoft Sans Serif"/>
              </a:rPr>
              <a:t>as</a:t>
            </a:r>
            <a:endParaRPr sz="1600">
              <a:latin typeface="Microsoft Sans Serif"/>
              <a:cs typeface="Microsoft Sans Serif"/>
            </a:endParaRPr>
          </a:p>
          <a:p>
            <a:pPr marL="412750">
              <a:lnSpc>
                <a:spcPct val="100000"/>
              </a:lnSpc>
              <a:spcBef>
                <a:spcPts val="95"/>
              </a:spcBef>
            </a:pPr>
            <a:r>
              <a:rPr sz="1600" spc="-10" dirty="0">
                <a:latin typeface="Microsoft Sans Serif"/>
                <a:cs typeface="Microsoft Sans Serif"/>
              </a:rPr>
              <a:t>with</a:t>
            </a:r>
            <a:r>
              <a:rPr sz="1600" spc="15" dirty="0">
                <a:latin typeface="Microsoft Sans Serif"/>
                <a:cs typeface="Microsoft Sans Serif"/>
              </a:rPr>
              <a:t> </a:t>
            </a:r>
            <a:r>
              <a:rPr sz="1600" spc="-5" dirty="0">
                <a:latin typeface="Microsoft Sans Serif"/>
                <a:cs typeface="Microsoft Sans Serif"/>
              </a:rPr>
              <a:t>bismuth,</a:t>
            </a:r>
            <a:r>
              <a:rPr sz="1600" spc="30" dirty="0">
                <a:latin typeface="Microsoft Sans Serif"/>
                <a:cs typeface="Microsoft Sans Serif"/>
              </a:rPr>
              <a:t> </a:t>
            </a:r>
            <a:r>
              <a:rPr sz="1600" spc="-10" dirty="0">
                <a:latin typeface="Microsoft Sans Serif"/>
                <a:cs typeface="Microsoft Sans Serif"/>
              </a:rPr>
              <a:t>which</a:t>
            </a:r>
            <a:r>
              <a:rPr sz="1600" spc="15" dirty="0">
                <a:latin typeface="Microsoft Sans Serif"/>
                <a:cs typeface="Microsoft Sans Serif"/>
              </a:rPr>
              <a:t> </a:t>
            </a:r>
            <a:r>
              <a:rPr sz="1600" spc="-5" dirty="0">
                <a:latin typeface="Microsoft Sans Serif"/>
                <a:cs typeface="Microsoft Sans Serif"/>
              </a:rPr>
              <a:t>melts</a:t>
            </a:r>
            <a:r>
              <a:rPr sz="1600" spc="25" dirty="0">
                <a:latin typeface="Microsoft Sans Serif"/>
                <a:cs typeface="Microsoft Sans Serif"/>
              </a:rPr>
              <a:t> </a:t>
            </a:r>
            <a:r>
              <a:rPr sz="1600" spc="-5" dirty="0">
                <a:latin typeface="Microsoft Sans Serif"/>
                <a:cs typeface="Microsoft Sans Serif"/>
              </a:rPr>
              <a:t>at</a:t>
            </a:r>
            <a:r>
              <a:rPr sz="1600" spc="25" dirty="0">
                <a:latin typeface="Microsoft Sans Serif"/>
                <a:cs typeface="Microsoft Sans Serif"/>
              </a:rPr>
              <a:t> </a:t>
            </a:r>
            <a:r>
              <a:rPr sz="1600" spc="-5" dirty="0">
                <a:latin typeface="Microsoft Sans Serif"/>
                <a:cs typeface="Microsoft Sans Serif"/>
              </a:rPr>
              <a:t>about</a:t>
            </a:r>
            <a:r>
              <a:rPr sz="1600" spc="30" dirty="0">
                <a:latin typeface="Microsoft Sans Serif"/>
                <a:cs typeface="Microsoft Sans Serif"/>
              </a:rPr>
              <a:t> </a:t>
            </a:r>
            <a:r>
              <a:rPr sz="1600" spc="-5" dirty="0">
                <a:latin typeface="Microsoft Sans Serif"/>
                <a:cs typeface="Microsoft Sans Serif"/>
              </a:rPr>
              <a:t>270</a:t>
            </a:r>
            <a:r>
              <a:rPr sz="1600" spc="-5" dirty="0">
                <a:latin typeface="Times New Roman"/>
                <a:cs typeface="Times New Roman"/>
              </a:rPr>
              <a:t>◦</a:t>
            </a:r>
            <a:r>
              <a:rPr sz="1600" spc="-5" dirty="0">
                <a:latin typeface="Microsoft Sans Serif"/>
                <a:cs typeface="Microsoft Sans Serif"/>
              </a:rPr>
              <a:t>C</a:t>
            </a:r>
            <a:r>
              <a:rPr sz="1600" spc="15" dirty="0">
                <a:latin typeface="Microsoft Sans Serif"/>
                <a:cs typeface="Microsoft Sans Serif"/>
              </a:rPr>
              <a:t> </a:t>
            </a:r>
            <a:r>
              <a:rPr sz="1600" spc="-5" dirty="0">
                <a:latin typeface="Microsoft Sans Serif"/>
                <a:cs typeface="Microsoft Sans Serif"/>
              </a:rPr>
              <a:t>(518</a:t>
            </a:r>
            <a:r>
              <a:rPr sz="1600" spc="-5" dirty="0">
                <a:latin typeface="Times New Roman"/>
                <a:cs typeface="Times New Roman"/>
              </a:rPr>
              <a:t>◦</a:t>
            </a:r>
            <a:r>
              <a:rPr sz="1600" spc="-5" dirty="0">
                <a:latin typeface="Microsoft Sans Serif"/>
                <a:cs typeface="Microsoft Sans Serif"/>
              </a:rPr>
              <a:t>F).</a:t>
            </a:r>
            <a:endParaRPr sz="1600">
              <a:latin typeface="Microsoft Sans Serif"/>
              <a:cs typeface="Microsoft Sans Serif"/>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a:extLst>
              <a:ext uri="{FF2B5EF4-FFF2-40B4-BE49-F238E27FC236}">
                <a16:creationId xmlns:a16="http://schemas.microsoft.com/office/drawing/2014/main" id="{600344AB-4E36-1855-ACAF-1DFE4C19B2D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11C9B8A-871A-48BB-BF0E-27FA3F995BFE}" type="slidenum">
              <a:rPr lang="en-US" altLang="en-US" sz="1200"/>
              <a:pPr>
                <a:spcBef>
                  <a:spcPct val="0"/>
                </a:spcBef>
                <a:buFontTx/>
                <a:buNone/>
              </a:pPr>
              <a:t>28</a:t>
            </a:fld>
            <a:endParaRPr lang="en-US" altLang="en-US" sz="1200"/>
          </a:p>
        </p:txBody>
      </p:sp>
      <p:sp>
        <p:nvSpPr>
          <p:cNvPr id="29699" name="Rectangle 5">
            <a:extLst>
              <a:ext uri="{FF2B5EF4-FFF2-40B4-BE49-F238E27FC236}">
                <a16:creationId xmlns:a16="http://schemas.microsoft.com/office/drawing/2014/main" id="{DBA53CC2-2626-77B9-EDC6-3BDE0C2C38AE}"/>
              </a:ext>
            </a:extLst>
          </p:cNvPr>
          <p:cNvSpPr>
            <a:spLocks noChangeArrowheads="1"/>
          </p:cNvSpPr>
          <p:nvPr/>
        </p:nvSpPr>
        <p:spPr bwMode="auto">
          <a:xfrm>
            <a:off x="958850" y="2854325"/>
            <a:ext cx="27257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200"/>
              <a:t>C:  has 4 valence </a:t>
            </a:r>
            <a:r>
              <a:rPr lang="en-US" altLang="en-US" sz="2200" i="1"/>
              <a:t>e</a:t>
            </a:r>
            <a:r>
              <a:rPr lang="en-US" altLang="en-US" sz="2600" i="1" baseline="30000"/>
              <a:t>-</a:t>
            </a:r>
            <a:r>
              <a:rPr lang="en-US" altLang="en-US" sz="2200"/>
              <a:t>,</a:t>
            </a:r>
          </a:p>
          <a:p>
            <a:pPr>
              <a:spcBef>
                <a:spcPct val="0"/>
              </a:spcBef>
              <a:buFontTx/>
              <a:buNone/>
            </a:pPr>
            <a:r>
              <a:rPr lang="en-US" altLang="en-US" sz="2200"/>
              <a:t>       needs 4 more</a:t>
            </a:r>
          </a:p>
        </p:txBody>
      </p:sp>
      <p:sp>
        <p:nvSpPr>
          <p:cNvPr id="29700" name="Rectangle 6">
            <a:extLst>
              <a:ext uri="{FF2B5EF4-FFF2-40B4-BE49-F238E27FC236}">
                <a16:creationId xmlns:a16="http://schemas.microsoft.com/office/drawing/2014/main" id="{FF42271B-B86E-D8B8-911D-E00C4B888ACE}"/>
              </a:ext>
            </a:extLst>
          </p:cNvPr>
          <p:cNvSpPr>
            <a:spLocks noChangeArrowheads="1"/>
          </p:cNvSpPr>
          <p:nvPr/>
        </p:nvSpPr>
        <p:spPr bwMode="auto">
          <a:xfrm>
            <a:off x="958850" y="3738563"/>
            <a:ext cx="27257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200"/>
              <a:t>H:  has 1 valence </a:t>
            </a:r>
            <a:r>
              <a:rPr lang="en-US" altLang="en-US" sz="2200" i="1"/>
              <a:t>e</a:t>
            </a:r>
            <a:r>
              <a:rPr lang="en-US" altLang="en-US" sz="2600" i="1" baseline="30000"/>
              <a:t>-</a:t>
            </a:r>
            <a:r>
              <a:rPr lang="en-US" altLang="en-US" sz="2200"/>
              <a:t>,</a:t>
            </a:r>
          </a:p>
          <a:p>
            <a:pPr>
              <a:spcBef>
                <a:spcPct val="0"/>
              </a:spcBef>
              <a:buFontTx/>
              <a:buNone/>
            </a:pPr>
            <a:r>
              <a:rPr lang="en-US" altLang="en-US" sz="2200"/>
              <a:t>       needs 1 more</a:t>
            </a:r>
          </a:p>
        </p:txBody>
      </p:sp>
      <p:sp>
        <p:nvSpPr>
          <p:cNvPr id="29701" name="Rectangle 7">
            <a:extLst>
              <a:ext uri="{FF2B5EF4-FFF2-40B4-BE49-F238E27FC236}">
                <a16:creationId xmlns:a16="http://schemas.microsoft.com/office/drawing/2014/main" id="{E0936826-DDC9-0C51-7F69-85DA36DC86F3}"/>
              </a:ext>
            </a:extLst>
          </p:cNvPr>
          <p:cNvSpPr>
            <a:spLocks noChangeArrowheads="1"/>
          </p:cNvSpPr>
          <p:nvPr/>
        </p:nvSpPr>
        <p:spPr bwMode="auto">
          <a:xfrm>
            <a:off x="958850" y="4622800"/>
            <a:ext cx="27463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200"/>
              <a:t>Electronegativities</a:t>
            </a:r>
          </a:p>
          <a:p>
            <a:pPr>
              <a:spcBef>
                <a:spcPct val="0"/>
              </a:spcBef>
              <a:buFontTx/>
              <a:buNone/>
            </a:pPr>
            <a:r>
              <a:rPr lang="en-US" altLang="en-US" sz="2200"/>
              <a:t>       are comparable.</a:t>
            </a:r>
          </a:p>
        </p:txBody>
      </p:sp>
      <p:sp>
        <p:nvSpPr>
          <p:cNvPr id="29702" name="Rectangle 9">
            <a:extLst>
              <a:ext uri="{FF2B5EF4-FFF2-40B4-BE49-F238E27FC236}">
                <a16:creationId xmlns:a16="http://schemas.microsoft.com/office/drawing/2014/main" id="{5E308F09-26D6-FB07-E001-95602D8D327C}"/>
              </a:ext>
            </a:extLst>
          </p:cNvPr>
          <p:cNvSpPr>
            <a:spLocks noChangeArrowheads="1"/>
          </p:cNvSpPr>
          <p:nvPr/>
        </p:nvSpPr>
        <p:spPr bwMode="auto">
          <a:xfrm>
            <a:off x="4191000" y="5648325"/>
            <a:ext cx="35893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2.10, </a:t>
            </a:r>
            <a:r>
              <a:rPr lang="en-US" altLang="en-US" sz="1200" i="1">
                <a:solidFill>
                  <a:srgbClr val="000000"/>
                </a:solidFill>
              </a:rPr>
              <a:t>Callister &amp; Rethwisch 8e.</a:t>
            </a:r>
          </a:p>
        </p:txBody>
      </p:sp>
      <p:sp>
        <p:nvSpPr>
          <p:cNvPr id="29703" name="Rectangle 10">
            <a:extLst>
              <a:ext uri="{FF2B5EF4-FFF2-40B4-BE49-F238E27FC236}">
                <a16:creationId xmlns:a16="http://schemas.microsoft.com/office/drawing/2014/main" id="{C7C90EE6-58B3-0DB0-19BE-A6EA36021ECD}"/>
              </a:ext>
            </a:extLst>
          </p:cNvPr>
          <p:cNvSpPr>
            <a:spLocks noGrp="1" noChangeArrowheads="1"/>
          </p:cNvSpPr>
          <p:nvPr>
            <p:ph type="title" idx="4294967295"/>
          </p:nvPr>
        </p:nvSpPr>
        <p:spPr/>
        <p:txBody>
          <a:bodyPr/>
          <a:lstStyle/>
          <a:p>
            <a:r>
              <a:rPr lang="en-US" altLang="en-US">
                <a:ea typeface="ＭＳ Ｐゴシック" panose="020B0600070205080204" pitchFamily="34" charset="-128"/>
              </a:rPr>
              <a:t>Covalent Bonding</a:t>
            </a:r>
          </a:p>
        </p:txBody>
      </p:sp>
      <p:sp>
        <p:nvSpPr>
          <p:cNvPr id="29704" name="Rectangle 49">
            <a:extLst>
              <a:ext uri="{FF2B5EF4-FFF2-40B4-BE49-F238E27FC236}">
                <a16:creationId xmlns:a16="http://schemas.microsoft.com/office/drawing/2014/main" id="{34934057-5F8F-4626-CF59-AC2FFD6876E4}"/>
              </a:ext>
            </a:extLst>
          </p:cNvPr>
          <p:cNvSpPr>
            <a:spLocks noChangeArrowheads="1"/>
          </p:cNvSpPr>
          <p:nvPr/>
        </p:nvSpPr>
        <p:spPr bwMode="auto">
          <a:xfrm>
            <a:off x="542925" y="976313"/>
            <a:ext cx="77724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r>
              <a:rPr lang="en-US" altLang="en-US" sz="2400">
                <a:cs typeface="Times New Roman" panose="02020603050405020304" pitchFamily="18" charset="0"/>
              </a:rPr>
              <a:t>similar </a:t>
            </a:r>
            <a:r>
              <a:rPr lang="en-US" altLang="en-US" sz="2400">
                <a:solidFill>
                  <a:srgbClr val="3333CC"/>
                </a:solidFill>
                <a:cs typeface="Times New Roman" panose="02020603050405020304" pitchFamily="18" charset="0"/>
              </a:rPr>
              <a:t>electronegativity</a:t>
            </a:r>
            <a:r>
              <a:rPr lang="en-US" altLang="en-US" sz="2400">
                <a:cs typeface="Times New Roman" panose="02020603050405020304" pitchFamily="18" charset="0"/>
              </a:rPr>
              <a:t> </a:t>
            </a:r>
            <a:r>
              <a:rPr lang="en-US" altLang="en-US" sz="2400">
                <a:cs typeface="Times New Roman" panose="02020603050405020304" pitchFamily="18" charset="0"/>
                <a:sym typeface="Symbol" panose="05050102010706020507" pitchFamily="18" charset="2"/>
              </a:rPr>
              <a:t> </a:t>
            </a:r>
            <a:r>
              <a:rPr lang="en-US" altLang="en-US" sz="2400">
                <a:cs typeface="Times New Roman" panose="02020603050405020304" pitchFamily="18" charset="0"/>
              </a:rPr>
              <a:t>share electrons</a:t>
            </a:r>
          </a:p>
          <a:p>
            <a:r>
              <a:rPr lang="en-US" altLang="en-US" sz="2400">
                <a:cs typeface="Times New Roman" panose="02020603050405020304" pitchFamily="18" charset="0"/>
              </a:rPr>
              <a:t>bonds determined by valence – </a:t>
            </a:r>
            <a:r>
              <a:rPr lang="en-US" altLang="en-US" sz="2400" i="1">
                <a:cs typeface="Times New Roman" panose="02020603050405020304" pitchFamily="18" charset="0"/>
              </a:rPr>
              <a:t>s</a:t>
            </a:r>
            <a:r>
              <a:rPr lang="en-US" altLang="en-US" sz="2400">
                <a:cs typeface="Times New Roman" panose="02020603050405020304" pitchFamily="18" charset="0"/>
              </a:rPr>
              <a:t> &amp; </a:t>
            </a:r>
            <a:r>
              <a:rPr lang="en-US" altLang="en-US" sz="2400" i="1">
                <a:cs typeface="Times New Roman" panose="02020603050405020304" pitchFamily="18" charset="0"/>
              </a:rPr>
              <a:t>p</a:t>
            </a:r>
            <a:r>
              <a:rPr lang="en-US" altLang="en-US" sz="2400">
                <a:cs typeface="Times New Roman" panose="02020603050405020304" pitchFamily="18" charset="0"/>
              </a:rPr>
              <a:t> orbitals dominate bonding</a:t>
            </a:r>
          </a:p>
          <a:p>
            <a:r>
              <a:rPr lang="en-US" altLang="en-US" sz="2400">
                <a:cs typeface="Times New Roman" panose="02020603050405020304" pitchFamily="18" charset="0"/>
              </a:rPr>
              <a:t>Example: CH</a:t>
            </a:r>
            <a:r>
              <a:rPr lang="en-US" altLang="en-US" sz="2400" baseline="-25000">
                <a:cs typeface="Times New Roman" panose="02020603050405020304" pitchFamily="18" charset="0"/>
              </a:rPr>
              <a:t>4</a:t>
            </a:r>
          </a:p>
        </p:txBody>
      </p:sp>
      <p:grpSp>
        <p:nvGrpSpPr>
          <p:cNvPr id="29705" name="Group 51">
            <a:extLst>
              <a:ext uri="{FF2B5EF4-FFF2-40B4-BE49-F238E27FC236}">
                <a16:creationId xmlns:a16="http://schemas.microsoft.com/office/drawing/2014/main" id="{C50B9DD1-8041-9A3C-CD68-2185A919EE0C}"/>
              </a:ext>
            </a:extLst>
          </p:cNvPr>
          <p:cNvGrpSpPr>
            <a:grpSpLocks/>
          </p:cNvGrpSpPr>
          <p:nvPr/>
        </p:nvGrpSpPr>
        <p:grpSpPr bwMode="auto">
          <a:xfrm>
            <a:off x="4121150" y="2543175"/>
            <a:ext cx="4422775" cy="2743200"/>
            <a:chOff x="2596" y="1602"/>
            <a:chExt cx="2786" cy="1728"/>
          </a:xfrm>
        </p:grpSpPr>
        <p:sp>
          <p:nvSpPr>
            <p:cNvPr id="29706" name="Rectangle 13">
              <a:extLst>
                <a:ext uri="{FF2B5EF4-FFF2-40B4-BE49-F238E27FC236}">
                  <a16:creationId xmlns:a16="http://schemas.microsoft.com/office/drawing/2014/main" id="{BAB994C7-E1F4-B85E-70C1-603BD3B257B4}"/>
                </a:ext>
              </a:extLst>
            </p:cNvPr>
            <p:cNvSpPr>
              <a:spLocks noChangeArrowheads="1"/>
            </p:cNvSpPr>
            <p:nvPr/>
          </p:nvSpPr>
          <p:spPr bwMode="auto">
            <a:xfrm>
              <a:off x="4128" y="1614"/>
              <a:ext cx="122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00DD"/>
                  </a:solidFill>
                </a:rPr>
                <a:t>shared electrons </a:t>
              </a:r>
              <a:endParaRPr lang="en-US" altLang="en-US" sz="2400"/>
            </a:p>
          </p:txBody>
        </p:sp>
        <p:sp>
          <p:nvSpPr>
            <p:cNvPr id="29707" name="Rectangle 14">
              <a:extLst>
                <a:ext uri="{FF2B5EF4-FFF2-40B4-BE49-F238E27FC236}">
                  <a16:creationId xmlns:a16="http://schemas.microsoft.com/office/drawing/2014/main" id="{C40EFABE-AB18-66F2-1912-AD4390008752}"/>
                </a:ext>
              </a:extLst>
            </p:cNvPr>
            <p:cNvSpPr>
              <a:spLocks noChangeArrowheads="1"/>
            </p:cNvSpPr>
            <p:nvPr/>
          </p:nvSpPr>
          <p:spPr bwMode="auto">
            <a:xfrm>
              <a:off x="4128" y="1798"/>
              <a:ext cx="12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00DD"/>
                  </a:solidFill>
                </a:rPr>
                <a:t>from carbon atom</a:t>
              </a:r>
              <a:endParaRPr lang="en-US" altLang="en-US" sz="2400"/>
            </a:p>
          </p:txBody>
        </p:sp>
        <p:sp>
          <p:nvSpPr>
            <p:cNvPr id="29708" name="Rectangle 15">
              <a:extLst>
                <a:ext uri="{FF2B5EF4-FFF2-40B4-BE49-F238E27FC236}">
                  <a16:creationId xmlns:a16="http://schemas.microsoft.com/office/drawing/2014/main" id="{4CAB31ED-A7C0-B22C-5FFB-C2C017CEF455}"/>
                </a:ext>
              </a:extLst>
            </p:cNvPr>
            <p:cNvSpPr>
              <a:spLocks noChangeArrowheads="1"/>
            </p:cNvSpPr>
            <p:nvPr/>
          </p:nvSpPr>
          <p:spPr bwMode="auto">
            <a:xfrm>
              <a:off x="4128" y="2766"/>
              <a:ext cx="122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shared electrons </a:t>
              </a:r>
              <a:endParaRPr lang="en-US" altLang="en-US" sz="2400"/>
            </a:p>
          </p:txBody>
        </p:sp>
        <p:sp>
          <p:nvSpPr>
            <p:cNvPr id="29709" name="Rectangle 16">
              <a:extLst>
                <a:ext uri="{FF2B5EF4-FFF2-40B4-BE49-F238E27FC236}">
                  <a16:creationId xmlns:a16="http://schemas.microsoft.com/office/drawing/2014/main" id="{BF14AECE-47C9-88F0-A8BE-701819BD100C}"/>
                </a:ext>
              </a:extLst>
            </p:cNvPr>
            <p:cNvSpPr>
              <a:spLocks noChangeArrowheads="1"/>
            </p:cNvSpPr>
            <p:nvPr/>
          </p:nvSpPr>
          <p:spPr bwMode="auto">
            <a:xfrm>
              <a:off x="4128" y="2950"/>
              <a:ext cx="107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from hydrogen </a:t>
              </a:r>
              <a:endParaRPr lang="en-US" altLang="en-US" sz="2400"/>
            </a:p>
          </p:txBody>
        </p:sp>
        <p:sp>
          <p:nvSpPr>
            <p:cNvPr id="29710" name="Rectangle 17">
              <a:extLst>
                <a:ext uri="{FF2B5EF4-FFF2-40B4-BE49-F238E27FC236}">
                  <a16:creationId xmlns:a16="http://schemas.microsoft.com/office/drawing/2014/main" id="{6AA3656F-F501-ABA3-7062-D283484937C5}"/>
                </a:ext>
              </a:extLst>
            </p:cNvPr>
            <p:cNvSpPr>
              <a:spLocks noChangeArrowheads="1"/>
            </p:cNvSpPr>
            <p:nvPr/>
          </p:nvSpPr>
          <p:spPr bwMode="auto">
            <a:xfrm>
              <a:off x="4128" y="3134"/>
              <a:ext cx="4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atoms</a:t>
              </a:r>
              <a:endParaRPr lang="en-US" altLang="en-US" sz="2400"/>
            </a:p>
          </p:txBody>
        </p:sp>
        <p:sp>
          <p:nvSpPr>
            <p:cNvPr id="29711" name="Oval 18">
              <a:extLst>
                <a:ext uri="{FF2B5EF4-FFF2-40B4-BE49-F238E27FC236}">
                  <a16:creationId xmlns:a16="http://schemas.microsoft.com/office/drawing/2014/main" id="{9EE656AB-45A4-0CC8-3C53-2F5ED65B617D}"/>
                </a:ext>
              </a:extLst>
            </p:cNvPr>
            <p:cNvSpPr>
              <a:spLocks noChangeArrowheads="1"/>
            </p:cNvSpPr>
            <p:nvPr/>
          </p:nvSpPr>
          <p:spPr bwMode="auto">
            <a:xfrm>
              <a:off x="3344" y="2358"/>
              <a:ext cx="232" cy="232"/>
            </a:xfrm>
            <a:prstGeom prst="ellipse">
              <a:avLst/>
            </a:prstGeom>
            <a:solidFill>
              <a:srgbClr val="88888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2" name="Oval 19">
              <a:extLst>
                <a:ext uri="{FF2B5EF4-FFF2-40B4-BE49-F238E27FC236}">
                  <a16:creationId xmlns:a16="http://schemas.microsoft.com/office/drawing/2014/main" id="{76377AA0-DCC9-724F-2CA3-F7470561B4CB}"/>
                </a:ext>
              </a:extLst>
            </p:cNvPr>
            <p:cNvSpPr>
              <a:spLocks noChangeArrowheads="1"/>
            </p:cNvSpPr>
            <p:nvPr/>
          </p:nvSpPr>
          <p:spPr bwMode="auto">
            <a:xfrm>
              <a:off x="3164" y="2178"/>
              <a:ext cx="584" cy="584"/>
            </a:xfrm>
            <a:prstGeom prst="ellipse">
              <a:avLst/>
            </a:prstGeom>
            <a:noFill/>
            <a:ln w="12700">
              <a:solidFill>
                <a:srgbClr val="6666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3" name="Oval 20">
              <a:extLst>
                <a:ext uri="{FF2B5EF4-FFF2-40B4-BE49-F238E27FC236}">
                  <a16:creationId xmlns:a16="http://schemas.microsoft.com/office/drawing/2014/main" id="{B21392FF-0CB3-A694-E844-606E5FCF9FA8}"/>
                </a:ext>
              </a:extLst>
            </p:cNvPr>
            <p:cNvSpPr>
              <a:spLocks noChangeArrowheads="1"/>
            </p:cNvSpPr>
            <p:nvPr/>
          </p:nvSpPr>
          <p:spPr bwMode="auto">
            <a:xfrm>
              <a:off x="2988" y="2002"/>
              <a:ext cx="936" cy="936"/>
            </a:xfrm>
            <a:prstGeom prst="ellipse">
              <a:avLst/>
            </a:prstGeom>
            <a:noFill/>
            <a:ln w="12700">
              <a:solidFill>
                <a:srgbClr val="6666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4" name="Oval 21">
              <a:extLst>
                <a:ext uri="{FF2B5EF4-FFF2-40B4-BE49-F238E27FC236}">
                  <a16:creationId xmlns:a16="http://schemas.microsoft.com/office/drawing/2014/main" id="{D3964B85-CB6E-E9EE-117D-3BF1439A5BFA}"/>
                </a:ext>
              </a:extLst>
            </p:cNvPr>
            <p:cNvSpPr>
              <a:spLocks noChangeArrowheads="1"/>
            </p:cNvSpPr>
            <p:nvPr/>
          </p:nvSpPr>
          <p:spPr bwMode="auto">
            <a:xfrm>
              <a:off x="3384" y="1742"/>
              <a:ext cx="152" cy="152"/>
            </a:xfrm>
            <a:prstGeom prst="ellipse">
              <a:avLst/>
            </a:prstGeom>
            <a:solidFill>
              <a:srgbClr val="88888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5" name="Oval 22">
              <a:extLst>
                <a:ext uri="{FF2B5EF4-FFF2-40B4-BE49-F238E27FC236}">
                  <a16:creationId xmlns:a16="http://schemas.microsoft.com/office/drawing/2014/main" id="{2D90D22F-5D28-15AF-573F-7CEBF3C58E7D}"/>
                </a:ext>
              </a:extLst>
            </p:cNvPr>
            <p:cNvSpPr>
              <a:spLocks noChangeArrowheads="1"/>
            </p:cNvSpPr>
            <p:nvPr/>
          </p:nvSpPr>
          <p:spPr bwMode="auto">
            <a:xfrm>
              <a:off x="3244" y="1602"/>
              <a:ext cx="432" cy="432"/>
            </a:xfrm>
            <a:prstGeom prst="ellipse">
              <a:avLst/>
            </a:prstGeom>
            <a:noFill/>
            <a:ln w="12700">
              <a:solidFill>
                <a:srgbClr val="FF6666"/>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6" name="Oval 23">
              <a:extLst>
                <a:ext uri="{FF2B5EF4-FFF2-40B4-BE49-F238E27FC236}">
                  <a16:creationId xmlns:a16="http://schemas.microsoft.com/office/drawing/2014/main" id="{00F35039-216D-A4E2-A986-446D923FA545}"/>
                </a:ext>
              </a:extLst>
            </p:cNvPr>
            <p:cNvSpPr>
              <a:spLocks noChangeArrowheads="1"/>
            </p:cNvSpPr>
            <p:nvPr/>
          </p:nvSpPr>
          <p:spPr bwMode="auto">
            <a:xfrm>
              <a:off x="3384" y="3038"/>
              <a:ext cx="152" cy="152"/>
            </a:xfrm>
            <a:prstGeom prst="ellipse">
              <a:avLst/>
            </a:prstGeom>
            <a:solidFill>
              <a:srgbClr val="88888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7" name="Oval 24">
              <a:extLst>
                <a:ext uri="{FF2B5EF4-FFF2-40B4-BE49-F238E27FC236}">
                  <a16:creationId xmlns:a16="http://schemas.microsoft.com/office/drawing/2014/main" id="{EC80433E-6EDB-089E-7B72-6DE590A76460}"/>
                </a:ext>
              </a:extLst>
            </p:cNvPr>
            <p:cNvSpPr>
              <a:spLocks noChangeArrowheads="1"/>
            </p:cNvSpPr>
            <p:nvPr/>
          </p:nvSpPr>
          <p:spPr bwMode="auto">
            <a:xfrm>
              <a:off x="3244" y="2898"/>
              <a:ext cx="432" cy="432"/>
            </a:xfrm>
            <a:prstGeom prst="ellipse">
              <a:avLst/>
            </a:prstGeom>
            <a:noFill/>
            <a:ln w="12700">
              <a:solidFill>
                <a:srgbClr val="FF6666"/>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8" name="Oval 25">
              <a:extLst>
                <a:ext uri="{FF2B5EF4-FFF2-40B4-BE49-F238E27FC236}">
                  <a16:creationId xmlns:a16="http://schemas.microsoft.com/office/drawing/2014/main" id="{4257F8F1-95B9-D400-843B-AF26EAEC6291}"/>
                </a:ext>
              </a:extLst>
            </p:cNvPr>
            <p:cNvSpPr>
              <a:spLocks noChangeArrowheads="1"/>
            </p:cNvSpPr>
            <p:nvPr/>
          </p:nvSpPr>
          <p:spPr bwMode="auto">
            <a:xfrm>
              <a:off x="4032" y="2398"/>
              <a:ext cx="152" cy="152"/>
            </a:xfrm>
            <a:prstGeom prst="ellipse">
              <a:avLst/>
            </a:prstGeom>
            <a:solidFill>
              <a:srgbClr val="88888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19" name="Oval 26">
              <a:extLst>
                <a:ext uri="{FF2B5EF4-FFF2-40B4-BE49-F238E27FC236}">
                  <a16:creationId xmlns:a16="http://schemas.microsoft.com/office/drawing/2014/main" id="{A24AA548-79D7-A512-9CD0-5965EFF5B650}"/>
                </a:ext>
              </a:extLst>
            </p:cNvPr>
            <p:cNvSpPr>
              <a:spLocks noChangeArrowheads="1"/>
            </p:cNvSpPr>
            <p:nvPr/>
          </p:nvSpPr>
          <p:spPr bwMode="auto">
            <a:xfrm>
              <a:off x="3892" y="2250"/>
              <a:ext cx="432" cy="432"/>
            </a:xfrm>
            <a:prstGeom prst="ellipse">
              <a:avLst/>
            </a:prstGeom>
            <a:noFill/>
            <a:ln w="12700">
              <a:solidFill>
                <a:srgbClr val="FF6666"/>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20" name="Oval 27">
              <a:extLst>
                <a:ext uri="{FF2B5EF4-FFF2-40B4-BE49-F238E27FC236}">
                  <a16:creationId xmlns:a16="http://schemas.microsoft.com/office/drawing/2014/main" id="{5D01070F-67F3-6938-CC56-9988A2911F21}"/>
                </a:ext>
              </a:extLst>
            </p:cNvPr>
            <p:cNvSpPr>
              <a:spLocks noChangeArrowheads="1"/>
            </p:cNvSpPr>
            <p:nvPr/>
          </p:nvSpPr>
          <p:spPr bwMode="auto">
            <a:xfrm>
              <a:off x="2736" y="2398"/>
              <a:ext cx="152" cy="152"/>
            </a:xfrm>
            <a:prstGeom prst="ellipse">
              <a:avLst/>
            </a:prstGeom>
            <a:solidFill>
              <a:srgbClr val="88888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21" name="Oval 28">
              <a:extLst>
                <a:ext uri="{FF2B5EF4-FFF2-40B4-BE49-F238E27FC236}">
                  <a16:creationId xmlns:a16="http://schemas.microsoft.com/office/drawing/2014/main" id="{93CF1576-2E73-2613-C3DB-0C8FA363BA9D}"/>
                </a:ext>
              </a:extLst>
            </p:cNvPr>
            <p:cNvSpPr>
              <a:spLocks noChangeArrowheads="1"/>
            </p:cNvSpPr>
            <p:nvPr/>
          </p:nvSpPr>
          <p:spPr bwMode="auto">
            <a:xfrm>
              <a:off x="2596" y="2250"/>
              <a:ext cx="432" cy="432"/>
            </a:xfrm>
            <a:prstGeom prst="ellipse">
              <a:avLst/>
            </a:prstGeom>
            <a:noFill/>
            <a:ln w="12700">
              <a:solidFill>
                <a:srgbClr val="FF6666"/>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22" name="Oval 29">
              <a:extLst>
                <a:ext uri="{FF2B5EF4-FFF2-40B4-BE49-F238E27FC236}">
                  <a16:creationId xmlns:a16="http://schemas.microsoft.com/office/drawing/2014/main" id="{3A193B3B-65DB-D829-D139-CFEDFADD771E}"/>
                </a:ext>
              </a:extLst>
            </p:cNvPr>
            <p:cNvSpPr>
              <a:spLocks noChangeArrowheads="1"/>
            </p:cNvSpPr>
            <p:nvPr/>
          </p:nvSpPr>
          <p:spPr bwMode="auto">
            <a:xfrm>
              <a:off x="3328" y="2902"/>
              <a:ext cx="48" cy="56"/>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23" name="Oval 30">
              <a:extLst>
                <a:ext uri="{FF2B5EF4-FFF2-40B4-BE49-F238E27FC236}">
                  <a16:creationId xmlns:a16="http://schemas.microsoft.com/office/drawing/2014/main" id="{B2D23E7D-89D8-3800-28A9-370AD0B8F03C}"/>
                </a:ext>
              </a:extLst>
            </p:cNvPr>
            <p:cNvSpPr>
              <a:spLocks noChangeArrowheads="1"/>
            </p:cNvSpPr>
            <p:nvPr/>
          </p:nvSpPr>
          <p:spPr bwMode="auto">
            <a:xfrm>
              <a:off x="3896" y="2550"/>
              <a:ext cx="56" cy="56"/>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24" name="Oval 31">
              <a:extLst>
                <a:ext uri="{FF2B5EF4-FFF2-40B4-BE49-F238E27FC236}">
                  <a16:creationId xmlns:a16="http://schemas.microsoft.com/office/drawing/2014/main" id="{22168D88-0268-EF51-1B08-133D11666F1E}"/>
                </a:ext>
              </a:extLst>
            </p:cNvPr>
            <p:cNvSpPr>
              <a:spLocks noChangeArrowheads="1"/>
            </p:cNvSpPr>
            <p:nvPr/>
          </p:nvSpPr>
          <p:spPr bwMode="auto">
            <a:xfrm>
              <a:off x="3536" y="1990"/>
              <a:ext cx="56" cy="4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25" name="Oval 32">
              <a:extLst>
                <a:ext uri="{FF2B5EF4-FFF2-40B4-BE49-F238E27FC236}">
                  <a16:creationId xmlns:a16="http://schemas.microsoft.com/office/drawing/2014/main" id="{E9713185-40B9-16F4-E232-5B6045304DCB}"/>
                </a:ext>
              </a:extLst>
            </p:cNvPr>
            <p:cNvSpPr>
              <a:spLocks noChangeArrowheads="1"/>
            </p:cNvSpPr>
            <p:nvPr/>
          </p:nvSpPr>
          <p:spPr bwMode="auto">
            <a:xfrm>
              <a:off x="2976" y="2350"/>
              <a:ext cx="56" cy="4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nvGrpSpPr>
            <p:cNvPr id="29726" name="Group 37">
              <a:extLst>
                <a:ext uri="{FF2B5EF4-FFF2-40B4-BE49-F238E27FC236}">
                  <a16:creationId xmlns:a16="http://schemas.microsoft.com/office/drawing/2014/main" id="{EFF3AC7E-1B12-2171-9BCD-C626EA2466D0}"/>
                </a:ext>
              </a:extLst>
            </p:cNvPr>
            <p:cNvGrpSpPr>
              <a:grpSpLocks/>
            </p:cNvGrpSpPr>
            <p:nvPr/>
          </p:nvGrpSpPr>
          <p:grpSpPr bwMode="auto">
            <a:xfrm>
              <a:off x="2976" y="1990"/>
              <a:ext cx="968" cy="968"/>
              <a:chOff x="2976" y="1504"/>
              <a:chExt cx="968" cy="968"/>
            </a:xfrm>
          </p:grpSpPr>
          <p:sp>
            <p:nvSpPr>
              <p:cNvPr id="29736" name="Oval 33">
                <a:extLst>
                  <a:ext uri="{FF2B5EF4-FFF2-40B4-BE49-F238E27FC236}">
                    <a16:creationId xmlns:a16="http://schemas.microsoft.com/office/drawing/2014/main" id="{9BC1809A-CA44-C0F5-AAF7-59AB6CDEA1FB}"/>
                  </a:ext>
                </a:extLst>
              </p:cNvPr>
              <p:cNvSpPr>
                <a:spLocks noChangeArrowheads="1"/>
              </p:cNvSpPr>
              <p:nvPr/>
            </p:nvSpPr>
            <p:spPr bwMode="auto">
              <a:xfrm>
                <a:off x="3552" y="2416"/>
                <a:ext cx="48" cy="56"/>
              </a:xfrm>
              <a:prstGeom prst="ellipse">
                <a:avLst/>
              </a:pr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37" name="Oval 34">
                <a:extLst>
                  <a:ext uri="{FF2B5EF4-FFF2-40B4-BE49-F238E27FC236}">
                    <a16:creationId xmlns:a16="http://schemas.microsoft.com/office/drawing/2014/main" id="{2777DEA7-1316-FCE9-29A0-02EA7CD09CB9}"/>
                  </a:ext>
                </a:extLst>
              </p:cNvPr>
              <p:cNvSpPr>
                <a:spLocks noChangeArrowheads="1"/>
              </p:cNvSpPr>
              <p:nvPr/>
            </p:nvSpPr>
            <p:spPr bwMode="auto">
              <a:xfrm>
                <a:off x="3896" y="1856"/>
                <a:ext cx="48" cy="48"/>
              </a:xfrm>
              <a:prstGeom prst="ellipse">
                <a:avLst/>
              </a:pr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38" name="Oval 35">
                <a:extLst>
                  <a:ext uri="{FF2B5EF4-FFF2-40B4-BE49-F238E27FC236}">
                    <a16:creationId xmlns:a16="http://schemas.microsoft.com/office/drawing/2014/main" id="{D537231D-D8E7-F3DC-D284-4F4E72D16400}"/>
                  </a:ext>
                </a:extLst>
              </p:cNvPr>
              <p:cNvSpPr>
                <a:spLocks noChangeArrowheads="1"/>
              </p:cNvSpPr>
              <p:nvPr/>
            </p:nvSpPr>
            <p:spPr bwMode="auto">
              <a:xfrm>
                <a:off x="3344" y="1504"/>
                <a:ext cx="56" cy="48"/>
              </a:xfrm>
              <a:prstGeom prst="ellipse">
                <a:avLst/>
              </a:pr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39" name="Oval 36">
                <a:extLst>
                  <a:ext uri="{FF2B5EF4-FFF2-40B4-BE49-F238E27FC236}">
                    <a16:creationId xmlns:a16="http://schemas.microsoft.com/office/drawing/2014/main" id="{E7075A8F-A2B6-C9BF-F2BA-9D40663CEA06}"/>
                  </a:ext>
                </a:extLst>
              </p:cNvPr>
              <p:cNvSpPr>
                <a:spLocks noChangeArrowheads="1"/>
              </p:cNvSpPr>
              <p:nvPr/>
            </p:nvSpPr>
            <p:spPr bwMode="auto">
              <a:xfrm>
                <a:off x="2976" y="2064"/>
                <a:ext cx="56" cy="56"/>
              </a:xfrm>
              <a:prstGeom prst="ellipse">
                <a:avLst/>
              </a:pr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sp>
          <p:nvSpPr>
            <p:cNvPr id="29727" name="Rectangle 38">
              <a:extLst>
                <a:ext uri="{FF2B5EF4-FFF2-40B4-BE49-F238E27FC236}">
                  <a16:creationId xmlns:a16="http://schemas.microsoft.com/office/drawing/2014/main" id="{E5B7FC85-F904-F7AD-3EBC-26ABBA7642A4}"/>
                </a:ext>
              </a:extLst>
            </p:cNvPr>
            <p:cNvSpPr>
              <a:spLocks noChangeArrowheads="1"/>
            </p:cNvSpPr>
            <p:nvPr/>
          </p:nvSpPr>
          <p:spPr bwMode="auto">
            <a:xfrm>
              <a:off x="4048" y="2374"/>
              <a:ext cx="1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H</a:t>
              </a:r>
              <a:endParaRPr lang="en-US" altLang="en-US" sz="2400"/>
            </a:p>
          </p:txBody>
        </p:sp>
        <p:sp>
          <p:nvSpPr>
            <p:cNvPr id="29728" name="Rectangle 39">
              <a:extLst>
                <a:ext uri="{FF2B5EF4-FFF2-40B4-BE49-F238E27FC236}">
                  <a16:creationId xmlns:a16="http://schemas.microsoft.com/office/drawing/2014/main" id="{888A7371-E0DF-FF3F-43A0-198CF16A74F1}"/>
                </a:ext>
              </a:extLst>
            </p:cNvPr>
            <p:cNvSpPr>
              <a:spLocks noChangeArrowheads="1"/>
            </p:cNvSpPr>
            <p:nvPr/>
          </p:nvSpPr>
          <p:spPr bwMode="auto">
            <a:xfrm>
              <a:off x="3400" y="1718"/>
              <a:ext cx="1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H</a:t>
              </a:r>
              <a:endParaRPr lang="en-US" altLang="en-US" sz="2400"/>
            </a:p>
          </p:txBody>
        </p:sp>
        <p:sp>
          <p:nvSpPr>
            <p:cNvPr id="29729" name="Rectangle 40">
              <a:extLst>
                <a:ext uri="{FF2B5EF4-FFF2-40B4-BE49-F238E27FC236}">
                  <a16:creationId xmlns:a16="http://schemas.microsoft.com/office/drawing/2014/main" id="{9B673703-96CC-7B0A-8160-58C8D475C9DB}"/>
                </a:ext>
              </a:extLst>
            </p:cNvPr>
            <p:cNvSpPr>
              <a:spLocks noChangeArrowheads="1"/>
            </p:cNvSpPr>
            <p:nvPr/>
          </p:nvSpPr>
          <p:spPr bwMode="auto">
            <a:xfrm>
              <a:off x="2752" y="2382"/>
              <a:ext cx="1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H</a:t>
              </a:r>
              <a:endParaRPr lang="en-US" altLang="en-US" sz="2400"/>
            </a:p>
          </p:txBody>
        </p:sp>
        <p:sp>
          <p:nvSpPr>
            <p:cNvPr id="29730" name="Rectangle 41">
              <a:extLst>
                <a:ext uri="{FF2B5EF4-FFF2-40B4-BE49-F238E27FC236}">
                  <a16:creationId xmlns:a16="http://schemas.microsoft.com/office/drawing/2014/main" id="{2951419E-4E12-3BAE-9C6F-1296CCB96702}"/>
                </a:ext>
              </a:extLst>
            </p:cNvPr>
            <p:cNvSpPr>
              <a:spLocks noChangeArrowheads="1"/>
            </p:cNvSpPr>
            <p:nvPr/>
          </p:nvSpPr>
          <p:spPr bwMode="auto">
            <a:xfrm>
              <a:off x="3400" y="3022"/>
              <a:ext cx="1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6666"/>
                  </a:solidFill>
                </a:rPr>
                <a:t>H</a:t>
              </a:r>
              <a:endParaRPr lang="en-US" altLang="en-US" sz="2400"/>
            </a:p>
          </p:txBody>
        </p:sp>
        <p:sp>
          <p:nvSpPr>
            <p:cNvPr id="29731" name="Rectangle 42">
              <a:extLst>
                <a:ext uri="{FF2B5EF4-FFF2-40B4-BE49-F238E27FC236}">
                  <a16:creationId xmlns:a16="http://schemas.microsoft.com/office/drawing/2014/main" id="{7C14C941-8C5B-C9C8-DC20-4EDF4B8FDC35}"/>
                </a:ext>
              </a:extLst>
            </p:cNvPr>
            <p:cNvSpPr>
              <a:spLocks noChangeArrowheads="1"/>
            </p:cNvSpPr>
            <p:nvPr/>
          </p:nvSpPr>
          <p:spPr bwMode="auto">
            <a:xfrm>
              <a:off x="3400" y="2382"/>
              <a:ext cx="1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00FF"/>
                  </a:solidFill>
                </a:rPr>
                <a:t>C</a:t>
              </a:r>
              <a:endParaRPr lang="en-US" altLang="en-US" sz="2400"/>
            </a:p>
          </p:txBody>
        </p:sp>
        <p:sp>
          <p:nvSpPr>
            <p:cNvPr id="29732" name="Oval 43">
              <a:extLst>
                <a:ext uri="{FF2B5EF4-FFF2-40B4-BE49-F238E27FC236}">
                  <a16:creationId xmlns:a16="http://schemas.microsoft.com/office/drawing/2014/main" id="{DAB7ABCE-9ABC-C418-F20D-9A8403551EDF}"/>
                </a:ext>
              </a:extLst>
            </p:cNvPr>
            <p:cNvSpPr>
              <a:spLocks noChangeArrowheads="1"/>
            </p:cNvSpPr>
            <p:nvPr/>
          </p:nvSpPr>
          <p:spPr bwMode="auto">
            <a:xfrm>
              <a:off x="4048" y="2846"/>
              <a:ext cx="56" cy="48"/>
            </a:xfrm>
            <a:prstGeom prst="ellipse">
              <a:avLst/>
            </a:pr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9733" name="Rectangle 44">
              <a:extLst>
                <a:ext uri="{FF2B5EF4-FFF2-40B4-BE49-F238E27FC236}">
                  <a16:creationId xmlns:a16="http://schemas.microsoft.com/office/drawing/2014/main" id="{FD662DAC-C98E-70B2-6EE4-88C6030DDCFD}"/>
                </a:ext>
              </a:extLst>
            </p:cNvPr>
            <p:cNvSpPr>
              <a:spLocks noChangeArrowheads="1"/>
            </p:cNvSpPr>
            <p:nvPr/>
          </p:nvSpPr>
          <p:spPr bwMode="auto">
            <a:xfrm>
              <a:off x="2640" y="1870"/>
              <a:ext cx="27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CH</a:t>
              </a:r>
              <a:endParaRPr lang="en-US" altLang="en-US" sz="2400"/>
            </a:p>
          </p:txBody>
        </p:sp>
        <p:sp>
          <p:nvSpPr>
            <p:cNvPr id="29734" name="Rectangle 45">
              <a:extLst>
                <a:ext uri="{FF2B5EF4-FFF2-40B4-BE49-F238E27FC236}">
                  <a16:creationId xmlns:a16="http://schemas.microsoft.com/office/drawing/2014/main" id="{1CB00EDA-19F5-3769-1D3E-D6C1877CDEC0}"/>
                </a:ext>
              </a:extLst>
            </p:cNvPr>
            <p:cNvSpPr>
              <a:spLocks noChangeArrowheads="1"/>
            </p:cNvSpPr>
            <p:nvPr/>
          </p:nvSpPr>
          <p:spPr bwMode="auto">
            <a:xfrm>
              <a:off x="2928" y="1910"/>
              <a:ext cx="1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4</a:t>
              </a:r>
              <a:endParaRPr lang="en-US" altLang="en-US" sz="2400"/>
            </a:p>
          </p:txBody>
        </p:sp>
        <p:sp>
          <p:nvSpPr>
            <p:cNvPr id="29735" name="Oval 50">
              <a:extLst>
                <a:ext uri="{FF2B5EF4-FFF2-40B4-BE49-F238E27FC236}">
                  <a16:creationId xmlns:a16="http://schemas.microsoft.com/office/drawing/2014/main" id="{7787C25F-65C5-67EE-B913-372C86E77D80}"/>
                </a:ext>
              </a:extLst>
            </p:cNvPr>
            <p:cNvSpPr>
              <a:spLocks noChangeArrowheads="1"/>
            </p:cNvSpPr>
            <p:nvPr/>
          </p:nvSpPr>
          <p:spPr bwMode="auto">
            <a:xfrm>
              <a:off x="4047" y="1699"/>
              <a:ext cx="56" cy="48"/>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757159" cy="486092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500" dirty="0">
                <a:solidFill>
                  <a:srgbClr val="C00000"/>
                </a:solidFill>
                <a:latin typeface="Arial"/>
                <a:cs typeface="Arial"/>
              </a:rPr>
              <a:t> </a:t>
            </a:r>
            <a:r>
              <a:rPr sz="1800" b="1" spc="-5" dirty="0">
                <a:latin typeface="Arial"/>
                <a:cs typeface="Arial"/>
              </a:rPr>
              <a:t>2.6</a:t>
            </a:r>
            <a:r>
              <a:rPr sz="1800" b="1" spc="10" dirty="0">
                <a:latin typeface="Arial"/>
                <a:cs typeface="Arial"/>
              </a:rPr>
              <a:t> </a:t>
            </a:r>
            <a:r>
              <a:rPr sz="1800" b="1" spc="-15" dirty="0">
                <a:latin typeface="Arial"/>
                <a:cs typeface="Arial"/>
              </a:rPr>
              <a:t>PRIMARY</a:t>
            </a:r>
            <a:r>
              <a:rPr sz="1800" b="1" spc="-35" dirty="0">
                <a:latin typeface="Arial"/>
                <a:cs typeface="Arial"/>
              </a:rPr>
              <a:t> </a:t>
            </a:r>
            <a:r>
              <a:rPr sz="1800" b="1" spc="-20" dirty="0">
                <a:latin typeface="Arial"/>
                <a:cs typeface="Arial"/>
              </a:rPr>
              <a:t>INTERATOMIC</a:t>
            </a:r>
            <a:r>
              <a:rPr sz="1800" b="1" dirty="0">
                <a:latin typeface="Arial"/>
                <a:cs typeface="Arial"/>
              </a:rPr>
              <a:t> </a:t>
            </a:r>
            <a:r>
              <a:rPr sz="1800" b="1" spc="-5" dirty="0">
                <a:latin typeface="Arial"/>
                <a:cs typeface="Arial"/>
              </a:rPr>
              <a:t>BONDING</a:t>
            </a:r>
            <a:r>
              <a:rPr sz="1800" b="1" dirty="0">
                <a:latin typeface="Arial"/>
                <a:cs typeface="Arial"/>
              </a:rPr>
              <a:t> –</a:t>
            </a:r>
            <a:r>
              <a:rPr sz="1800" b="1" spc="-5" dirty="0">
                <a:latin typeface="Arial"/>
                <a:cs typeface="Arial"/>
              </a:rPr>
              <a:t> </a:t>
            </a:r>
            <a:r>
              <a:rPr sz="1800" b="1" spc="-20" dirty="0">
                <a:latin typeface="Arial"/>
                <a:cs typeface="Arial"/>
              </a:rPr>
              <a:t>METALLIC</a:t>
            </a:r>
            <a:r>
              <a:rPr sz="1800" b="1" dirty="0">
                <a:latin typeface="Arial"/>
                <a:cs typeface="Arial"/>
              </a:rPr>
              <a:t> </a:t>
            </a:r>
            <a:r>
              <a:rPr sz="1800" b="1" spc="-5" dirty="0">
                <a:latin typeface="Arial"/>
                <a:cs typeface="Arial"/>
              </a:rPr>
              <a:t>BONDING</a:t>
            </a:r>
            <a:endParaRPr sz="1800">
              <a:latin typeface="Arial"/>
              <a:cs typeface="Arial"/>
            </a:endParaRPr>
          </a:p>
          <a:p>
            <a:pPr marL="298450" indent="-285750">
              <a:lnSpc>
                <a:spcPts val="1910"/>
              </a:lnSpc>
              <a:spcBef>
                <a:spcPts val="1400"/>
              </a:spcBef>
              <a:buClr>
                <a:srgbClr val="C00000"/>
              </a:buClr>
              <a:buFont typeface="Wingdings"/>
              <a:buChar char=""/>
              <a:tabLst>
                <a:tab pos="297815" algn="l"/>
                <a:tab pos="298450" algn="l"/>
              </a:tabLst>
            </a:pPr>
            <a:r>
              <a:rPr sz="1600" b="1" spc="-20" dirty="0">
                <a:latin typeface="Arial"/>
                <a:cs typeface="Arial"/>
              </a:rPr>
              <a:t>METALLIC</a:t>
            </a:r>
            <a:r>
              <a:rPr sz="1600" b="1" spc="-5" dirty="0">
                <a:latin typeface="Arial"/>
                <a:cs typeface="Arial"/>
              </a:rPr>
              <a:t> BONDING</a:t>
            </a:r>
            <a:r>
              <a:rPr sz="1600" b="1" spc="5" dirty="0">
                <a:latin typeface="Arial"/>
                <a:cs typeface="Arial"/>
              </a:rPr>
              <a:t> </a:t>
            </a:r>
            <a:r>
              <a:rPr sz="1600" spc="-10" dirty="0">
                <a:latin typeface="Microsoft Sans Serif"/>
                <a:cs typeface="Microsoft Sans Serif"/>
              </a:rPr>
              <a:t>is</a:t>
            </a:r>
            <a:r>
              <a:rPr sz="1600" spc="20" dirty="0">
                <a:latin typeface="Microsoft Sans Serif"/>
                <a:cs typeface="Microsoft Sans Serif"/>
              </a:rPr>
              <a:t> </a:t>
            </a:r>
            <a:r>
              <a:rPr sz="1600" spc="-5" dirty="0">
                <a:latin typeface="Microsoft Sans Serif"/>
                <a:cs typeface="Microsoft Sans Serif"/>
              </a:rPr>
              <a:t>found</a:t>
            </a:r>
            <a:r>
              <a:rPr sz="1600" spc="20" dirty="0">
                <a:latin typeface="Microsoft Sans Serif"/>
                <a:cs typeface="Microsoft Sans Serif"/>
              </a:rPr>
              <a:t> </a:t>
            </a:r>
            <a:r>
              <a:rPr sz="1600" spc="-10" dirty="0">
                <a:latin typeface="Microsoft Sans Serif"/>
                <a:cs typeface="Microsoft Sans Serif"/>
              </a:rPr>
              <a:t>in</a:t>
            </a:r>
            <a:r>
              <a:rPr sz="1600" spc="15" dirty="0">
                <a:latin typeface="Microsoft Sans Serif"/>
                <a:cs typeface="Microsoft Sans Serif"/>
              </a:rPr>
              <a:t> </a:t>
            </a:r>
            <a:r>
              <a:rPr sz="1600" spc="-5" dirty="0">
                <a:latin typeface="Microsoft Sans Serif"/>
                <a:cs typeface="Microsoft Sans Serif"/>
              </a:rPr>
              <a:t>metals</a:t>
            </a:r>
            <a:r>
              <a:rPr sz="1600" spc="2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their</a:t>
            </a:r>
            <a:r>
              <a:rPr sz="1600" spc="20" dirty="0">
                <a:latin typeface="Microsoft Sans Serif"/>
                <a:cs typeface="Microsoft Sans Serif"/>
              </a:rPr>
              <a:t> </a:t>
            </a:r>
            <a:r>
              <a:rPr sz="1600" spc="-10" dirty="0">
                <a:latin typeface="Microsoft Sans Serif"/>
                <a:cs typeface="Microsoft Sans Serif"/>
              </a:rPr>
              <a:t>alloys.</a:t>
            </a:r>
            <a:endParaRPr sz="1600">
              <a:latin typeface="Microsoft Sans Serif"/>
              <a:cs typeface="Microsoft Sans Serif"/>
            </a:endParaRPr>
          </a:p>
          <a:p>
            <a:pPr marL="298450" marR="5080" indent="-285750">
              <a:lnSpc>
                <a:spcPts val="1900"/>
              </a:lnSpc>
              <a:spcBef>
                <a:spcPts val="65"/>
              </a:spcBef>
              <a:buClr>
                <a:srgbClr val="C00000"/>
              </a:buClr>
              <a:buFont typeface="Wingdings"/>
              <a:buChar char=""/>
              <a:tabLst>
                <a:tab pos="297815" algn="l"/>
                <a:tab pos="298450" algn="l"/>
              </a:tabLst>
            </a:pPr>
            <a:r>
              <a:rPr sz="1600" spc="-10" dirty="0">
                <a:latin typeface="Microsoft Sans Serif"/>
                <a:cs typeface="Microsoft Sans Serif"/>
              </a:rPr>
              <a:t>Metallic</a:t>
            </a:r>
            <a:r>
              <a:rPr sz="1600" spc="25" dirty="0">
                <a:latin typeface="Microsoft Sans Serif"/>
                <a:cs typeface="Microsoft Sans Serif"/>
              </a:rPr>
              <a:t> </a:t>
            </a:r>
            <a:r>
              <a:rPr sz="1600" spc="-10" dirty="0">
                <a:latin typeface="Microsoft Sans Serif"/>
                <a:cs typeface="Microsoft Sans Serif"/>
              </a:rPr>
              <a:t>bonding</a:t>
            </a:r>
            <a:r>
              <a:rPr sz="1600" spc="20"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5" dirty="0">
                <a:latin typeface="Microsoft Sans Serif"/>
                <a:cs typeface="Microsoft Sans Serif"/>
              </a:rPr>
              <a:t>found</a:t>
            </a:r>
            <a:r>
              <a:rPr sz="1600" spc="2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periodic</a:t>
            </a:r>
            <a:r>
              <a:rPr sz="1600" spc="25" dirty="0">
                <a:latin typeface="Microsoft Sans Serif"/>
                <a:cs typeface="Microsoft Sans Serif"/>
              </a:rPr>
              <a:t> </a:t>
            </a:r>
            <a:r>
              <a:rPr sz="1600" spc="-5" dirty="0">
                <a:latin typeface="Microsoft Sans Serif"/>
                <a:cs typeface="Microsoft Sans Serif"/>
              </a:rPr>
              <a:t>table</a:t>
            </a:r>
            <a:r>
              <a:rPr sz="1600" spc="25" dirty="0">
                <a:latin typeface="Microsoft Sans Serif"/>
                <a:cs typeface="Microsoft Sans Serif"/>
              </a:rPr>
              <a:t> </a:t>
            </a:r>
            <a:r>
              <a:rPr sz="1600" dirty="0">
                <a:latin typeface="Microsoft Sans Serif"/>
                <a:cs typeface="Microsoft Sans Serif"/>
              </a:rPr>
              <a:t>for</a:t>
            </a:r>
            <a:r>
              <a:rPr sz="1600" spc="25" dirty="0">
                <a:latin typeface="Microsoft Sans Serif"/>
                <a:cs typeface="Microsoft Sans Serif"/>
              </a:rPr>
              <a:t> </a:t>
            </a:r>
            <a:r>
              <a:rPr sz="1600" spc="-5" dirty="0">
                <a:latin typeface="Microsoft Sans Serif"/>
                <a:cs typeface="Microsoft Sans Serif"/>
              </a:rPr>
              <a:t>Group</a:t>
            </a:r>
            <a:r>
              <a:rPr sz="1600" spc="25" dirty="0">
                <a:latin typeface="Microsoft Sans Serif"/>
                <a:cs typeface="Microsoft Sans Serif"/>
              </a:rPr>
              <a:t> </a:t>
            </a:r>
            <a:r>
              <a:rPr sz="1600" dirty="0">
                <a:latin typeface="Microsoft Sans Serif"/>
                <a:cs typeface="Microsoft Sans Serif"/>
              </a:rPr>
              <a:t>IA</a:t>
            </a:r>
            <a:r>
              <a:rPr sz="1600" spc="-7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dirty="0">
                <a:latin typeface="Microsoft Sans Serif"/>
                <a:cs typeface="Microsoft Sans Serif"/>
              </a:rPr>
              <a:t>IIA</a:t>
            </a:r>
            <a:r>
              <a:rPr sz="1600" spc="-70" dirty="0">
                <a:latin typeface="Microsoft Sans Serif"/>
                <a:cs typeface="Microsoft Sans Serif"/>
              </a:rPr>
              <a:t> </a:t>
            </a:r>
            <a:r>
              <a:rPr sz="1600" spc="-5" dirty="0">
                <a:latin typeface="Microsoft Sans Serif"/>
                <a:cs typeface="Microsoft Sans Serif"/>
              </a:rPr>
              <a:t>elements</a:t>
            </a:r>
            <a:r>
              <a:rPr sz="1600" spc="25" dirty="0">
                <a:latin typeface="Microsoft Sans Serif"/>
                <a:cs typeface="Microsoft Sans Serif"/>
              </a:rPr>
              <a:t> </a:t>
            </a:r>
            <a:r>
              <a:rPr sz="1600" spc="-5" dirty="0">
                <a:latin typeface="Microsoft Sans Serif"/>
                <a:cs typeface="Microsoft Sans Serif"/>
              </a:rPr>
              <a:t>and,</a:t>
            </a:r>
            <a:r>
              <a:rPr sz="1600" spc="35" dirty="0">
                <a:latin typeface="Microsoft Sans Serif"/>
                <a:cs typeface="Microsoft Sans Serif"/>
              </a:rPr>
              <a:t> </a:t>
            </a:r>
            <a:r>
              <a:rPr sz="1600" spc="-10" dirty="0">
                <a:latin typeface="Microsoft Sans Serif"/>
                <a:cs typeface="Microsoft Sans Serif"/>
              </a:rPr>
              <a:t>in </a:t>
            </a:r>
            <a:r>
              <a:rPr sz="1600" spc="-409" dirty="0">
                <a:latin typeface="Microsoft Sans Serif"/>
                <a:cs typeface="Microsoft Sans Serif"/>
              </a:rPr>
              <a:t> </a:t>
            </a:r>
            <a:r>
              <a:rPr sz="1600" dirty="0">
                <a:latin typeface="Microsoft Sans Serif"/>
                <a:cs typeface="Microsoft Sans Serif"/>
              </a:rPr>
              <a:t>fact,</a:t>
            </a:r>
            <a:r>
              <a:rPr sz="1600" spc="25" dirty="0">
                <a:latin typeface="Microsoft Sans Serif"/>
                <a:cs typeface="Microsoft Sans Serif"/>
              </a:rPr>
              <a:t> </a:t>
            </a:r>
            <a:r>
              <a:rPr sz="1600" dirty="0">
                <a:latin typeface="Microsoft Sans Serif"/>
                <a:cs typeface="Microsoft Sans Serif"/>
              </a:rPr>
              <a:t>for</a:t>
            </a:r>
            <a:r>
              <a:rPr sz="1600" spc="25" dirty="0">
                <a:latin typeface="Microsoft Sans Serif"/>
                <a:cs typeface="Microsoft Sans Serif"/>
              </a:rPr>
              <a:t> </a:t>
            </a:r>
            <a:r>
              <a:rPr sz="1600" spc="-15" dirty="0">
                <a:latin typeface="Microsoft Sans Serif"/>
                <a:cs typeface="Microsoft Sans Serif"/>
              </a:rPr>
              <a:t>all</a:t>
            </a:r>
            <a:r>
              <a:rPr sz="1600" spc="15" dirty="0">
                <a:latin typeface="Microsoft Sans Serif"/>
                <a:cs typeface="Microsoft Sans Serif"/>
              </a:rPr>
              <a:t> </a:t>
            </a:r>
            <a:r>
              <a:rPr sz="1600" spc="-10" dirty="0">
                <a:latin typeface="Microsoft Sans Serif"/>
                <a:cs typeface="Microsoft Sans Serif"/>
              </a:rPr>
              <a:t>elemental</a:t>
            </a:r>
            <a:r>
              <a:rPr sz="1600" spc="15" dirty="0">
                <a:latin typeface="Microsoft Sans Serif"/>
                <a:cs typeface="Microsoft Sans Serif"/>
              </a:rPr>
              <a:t> </a:t>
            </a:r>
            <a:r>
              <a:rPr sz="1600" spc="-5" dirty="0">
                <a:latin typeface="Microsoft Sans Serif"/>
                <a:cs typeface="Microsoft Sans Serif"/>
              </a:rPr>
              <a:t>metals.</a:t>
            </a:r>
            <a:endParaRPr sz="1600">
              <a:latin typeface="Microsoft Sans Serif"/>
              <a:cs typeface="Microsoft Sans Serif"/>
            </a:endParaRPr>
          </a:p>
          <a:p>
            <a:pPr marL="298450" indent="-285750">
              <a:lnSpc>
                <a:spcPts val="1830"/>
              </a:lnSpc>
              <a:buClr>
                <a:srgbClr val="C00000"/>
              </a:buClr>
              <a:buFont typeface="Wingdings"/>
              <a:buChar char=""/>
              <a:tabLst>
                <a:tab pos="297815" algn="l"/>
                <a:tab pos="298450" algn="l"/>
              </a:tabLst>
            </a:pPr>
            <a:r>
              <a:rPr sz="1600" spc="-10" dirty="0">
                <a:latin typeface="Microsoft Sans Serif"/>
                <a:cs typeface="Microsoft Sans Serif"/>
              </a:rPr>
              <a:t>Metallic</a:t>
            </a:r>
            <a:r>
              <a:rPr sz="1600" spc="25" dirty="0">
                <a:latin typeface="Microsoft Sans Serif"/>
                <a:cs typeface="Microsoft Sans Serif"/>
              </a:rPr>
              <a:t> </a:t>
            </a:r>
            <a:r>
              <a:rPr sz="1600" spc="-10" dirty="0">
                <a:latin typeface="Microsoft Sans Serif"/>
                <a:cs typeface="Microsoft Sans Serif"/>
              </a:rPr>
              <a:t>materials</a:t>
            </a:r>
            <a:r>
              <a:rPr sz="1600" spc="30" dirty="0">
                <a:latin typeface="Microsoft Sans Serif"/>
                <a:cs typeface="Microsoft Sans Serif"/>
              </a:rPr>
              <a:t> </a:t>
            </a:r>
            <a:r>
              <a:rPr sz="1600" spc="-5" dirty="0">
                <a:latin typeface="Microsoft Sans Serif"/>
                <a:cs typeface="Microsoft Sans Serif"/>
              </a:rPr>
              <a:t>have</a:t>
            </a:r>
            <a:r>
              <a:rPr sz="1600" spc="20" dirty="0">
                <a:latin typeface="Microsoft Sans Serif"/>
                <a:cs typeface="Microsoft Sans Serif"/>
              </a:rPr>
              <a:t> </a:t>
            </a:r>
            <a:r>
              <a:rPr sz="1600" spc="-5" dirty="0">
                <a:latin typeface="Microsoft Sans Serif"/>
                <a:cs typeface="Microsoft Sans Serif"/>
              </a:rPr>
              <a:t>one,</a:t>
            </a:r>
            <a:r>
              <a:rPr sz="1600" spc="35" dirty="0">
                <a:latin typeface="Microsoft Sans Serif"/>
                <a:cs typeface="Microsoft Sans Serif"/>
              </a:rPr>
              <a:t> </a:t>
            </a:r>
            <a:r>
              <a:rPr sz="1600" spc="-5" dirty="0">
                <a:latin typeface="Microsoft Sans Serif"/>
                <a:cs typeface="Microsoft Sans Serif"/>
              </a:rPr>
              <a:t>two,</a:t>
            </a:r>
            <a:r>
              <a:rPr sz="1600" spc="3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5" dirty="0">
                <a:latin typeface="Microsoft Sans Serif"/>
                <a:cs typeface="Microsoft Sans Serif"/>
              </a:rPr>
              <a:t>at</a:t>
            </a:r>
            <a:r>
              <a:rPr sz="1600" spc="30" dirty="0">
                <a:latin typeface="Microsoft Sans Serif"/>
                <a:cs typeface="Microsoft Sans Serif"/>
              </a:rPr>
              <a:t> </a:t>
            </a:r>
            <a:r>
              <a:rPr sz="1600" dirty="0">
                <a:latin typeface="Microsoft Sans Serif"/>
                <a:cs typeface="Microsoft Sans Serif"/>
              </a:rPr>
              <a:t>most,</a:t>
            </a:r>
            <a:r>
              <a:rPr sz="1600" spc="35" dirty="0">
                <a:latin typeface="Microsoft Sans Serif"/>
                <a:cs typeface="Microsoft Sans Serif"/>
              </a:rPr>
              <a:t> </a:t>
            </a:r>
            <a:r>
              <a:rPr sz="1600" spc="-5" dirty="0">
                <a:latin typeface="Microsoft Sans Serif"/>
                <a:cs typeface="Microsoft Sans Serif"/>
              </a:rPr>
              <a:t>three</a:t>
            </a:r>
            <a:r>
              <a:rPr sz="1600" spc="20" dirty="0">
                <a:latin typeface="Microsoft Sans Serif"/>
                <a:cs typeface="Microsoft Sans Serif"/>
              </a:rPr>
              <a:t> </a:t>
            </a:r>
            <a:r>
              <a:rPr sz="1600" spc="-5" dirty="0">
                <a:latin typeface="Microsoft Sans Serif"/>
                <a:cs typeface="Microsoft Sans Serif"/>
              </a:rPr>
              <a:t>valence</a:t>
            </a:r>
            <a:r>
              <a:rPr sz="1600" spc="25" dirty="0">
                <a:latin typeface="Microsoft Sans Serif"/>
                <a:cs typeface="Microsoft Sans Serif"/>
              </a:rPr>
              <a:t> </a:t>
            </a:r>
            <a:r>
              <a:rPr sz="1600" spc="-5" dirty="0">
                <a:latin typeface="Microsoft Sans Serif"/>
                <a:cs typeface="Microsoft Sans Serif"/>
              </a:rPr>
              <a:t>electrons.</a:t>
            </a:r>
            <a:endParaRPr sz="1600">
              <a:latin typeface="Microsoft Sans Serif"/>
              <a:cs typeface="Microsoft Sans Serif"/>
            </a:endParaRPr>
          </a:p>
          <a:p>
            <a:pPr marL="298450" marR="49530" indent="-285750">
              <a:lnSpc>
                <a:spcPts val="1900"/>
              </a:lnSpc>
              <a:spcBef>
                <a:spcPts val="180"/>
              </a:spcBef>
              <a:buClr>
                <a:srgbClr val="C00000"/>
              </a:buClr>
              <a:buFont typeface="Wingdings"/>
              <a:buChar char=""/>
              <a:tabLst>
                <a:tab pos="297815" algn="l"/>
                <a:tab pos="298450" algn="l"/>
              </a:tabLst>
            </a:pPr>
            <a:r>
              <a:rPr sz="1600" spc="-5" dirty="0">
                <a:latin typeface="Microsoft Sans Serif"/>
                <a:cs typeface="Microsoft Sans Serif"/>
              </a:rPr>
              <a:t>With</a:t>
            </a:r>
            <a:r>
              <a:rPr sz="1600" spc="25" dirty="0">
                <a:latin typeface="Microsoft Sans Serif"/>
                <a:cs typeface="Microsoft Sans Serif"/>
              </a:rPr>
              <a:t> </a:t>
            </a:r>
            <a:r>
              <a:rPr sz="1600" spc="-5" dirty="0">
                <a:latin typeface="Microsoft Sans Serif"/>
                <a:cs typeface="Microsoft Sans Serif"/>
              </a:rPr>
              <a:t>this</a:t>
            </a:r>
            <a:r>
              <a:rPr sz="1600" spc="30" dirty="0">
                <a:latin typeface="Microsoft Sans Serif"/>
                <a:cs typeface="Microsoft Sans Serif"/>
              </a:rPr>
              <a:t> </a:t>
            </a:r>
            <a:r>
              <a:rPr sz="1600" spc="-10" dirty="0">
                <a:latin typeface="Microsoft Sans Serif"/>
                <a:cs typeface="Microsoft Sans Serif"/>
              </a:rPr>
              <a:t>model,</a:t>
            </a:r>
            <a:r>
              <a:rPr sz="1600" spc="35" dirty="0">
                <a:latin typeface="Microsoft Sans Serif"/>
                <a:cs typeface="Microsoft Sans Serif"/>
              </a:rPr>
              <a:t> </a:t>
            </a:r>
            <a:r>
              <a:rPr sz="1600" spc="-5" dirty="0">
                <a:latin typeface="Microsoft Sans Serif"/>
                <a:cs typeface="Microsoft Sans Serif"/>
              </a:rPr>
              <a:t>these</a:t>
            </a:r>
            <a:r>
              <a:rPr sz="1600" spc="30" dirty="0">
                <a:latin typeface="Microsoft Sans Serif"/>
                <a:cs typeface="Microsoft Sans Serif"/>
              </a:rPr>
              <a:t> </a:t>
            </a:r>
            <a:r>
              <a:rPr sz="1600" b="1" spc="-5" dirty="0">
                <a:latin typeface="Arial"/>
                <a:cs typeface="Arial"/>
              </a:rPr>
              <a:t>valence</a:t>
            </a:r>
            <a:r>
              <a:rPr sz="1600" b="1" spc="5" dirty="0">
                <a:latin typeface="Arial"/>
                <a:cs typeface="Arial"/>
              </a:rPr>
              <a:t> </a:t>
            </a:r>
            <a:r>
              <a:rPr sz="1600" b="1" spc="-5" dirty="0">
                <a:latin typeface="Arial"/>
                <a:cs typeface="Arial"/>
              </a:rPr>
              <a:t>electrons</a:t>
            </a:r>
            <a:r>
              <a:rPr sz="1600" b="1" spc="5" dirty="0">
                <a:latin typeface="Arial"/>
                <a:cs typeface="Arial"/>
              </a:rPr>
              <a:t> </a:t>
            </a:r>
            <a:r>
              <a:rPr sz="1600" b="1" spc="-5" dirty="0">
                <a:latin typeface="Arial"/>
                <a:cs typeface="Arial"/>
              </a:rPr>
              <a:t>are</a:t>
            </a:r>
            <a:r>
              <a:rPr sz="1600" b="1" spc="5" dirty="0">
                <a:latin typeface="Arial"/>
                <a:cs typeface="Arial"/>
              </a:rPr>
              <a:t> </a:t>
            </a:r>
            <a:r>
              <a:rPr sz="1600" b="1" spc="-5" dirty="0">
                <a:latin typeface="Arial"/>
                <a:cs typeface="Arial"/>
              </a:rPr>
              <a:t>not</a:t>
            </a:r>
            <a:r>
              <a:rPr sz="1600" b="1" spc="20" dirty="0">
                <a:latin typeface="Arial"/>
                <a:cs typeface="Arial"/>
              </a:rPr>
              <a:t> </a:t>
            </a:r>
            <a:r>
              <a:rPr sz="1600" b="1" spc="-5" dirty="0">
                <a:latin typeface="Arial"/>
                <a:cs typeface="Arial"/>
              </a:rPr>
              <a:t>bound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any</a:t>
            </a:r>
            <a:r>
              <a:rPr sz="1600" spc="30" dirty="0">
                <a:latin typeface="Microsoft Sans Serif"/>
                <a:cs typeface="Microsoft Sans Serif"/>
              </a:rPr>
              <a:t> </a:t>
            </a:r>
            <a:r>
              <a:rPr sz="1600" spc="-10" dirty="0">
                <a:latin typeface="Microsoft Sans Serif"/>
                <a:cs typeface="Microsoft Sans Serif"/>
              </a:rPr>
              <a:t>particular</a:t>
            </a:r>
            <a:r>
              <a:rPr sz="1600" spc="30" dirty="0">
                <a:latin typeface="Microsoft Sans Serif"/>
                <a:cs typeface="Microsoft Sans Serif"/>
              </a:rPr>
              <a:t> </a:t>
            </a:r>
            <a:r>
              <a:rPr sz="1600" spc="-5" dirty="0">
                <a:latin typeface="Microsoft Sans Serif"/>
                <a:cs typeface="Microsoft Sans Serif"/>
              </a:rPr>
              <a:t>atom</a:t>
            </a:r>
            <a:r>
              <a:rPr sz="1600" spc="35" dirty="0">
                <a:latin typeface="Microsoft Sans Serif"/>
                <a:cs typeface="Microsoft Sans Serif"/>
              </a:rPr>
              <a:t> </a:t>
            </a:r>
            <a:r>
              <a:rPr sz="1600" spc="-10" dirty="0">
                <a:latin typeface="Microsoft Sans Serif"/>
                <a:cs typeface="Microsoft Sans Serif"/>
              </a:rPr>
              <a:t>in </a:t>
            </a:r>
            <a:r>
              <a:rPr sz="1600" spc="-409"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solid</a:t>
            </a:r>
            <a:r>
              <a:rPr sz="1600" spc="1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5" dirty="0">
                <a:latin typeface="Microsoft Sans Serif"/>
                <a:cs typeface="Microsoft Sans Serif"/>
              </a:rPr>
              <a:t>more</a:t>
            </a:r>
            <a:r>
              <a:rPr sz="1600" spc="20"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10" dirty="0">
                <a:latin typeface="Microsoft Sans Serif"/>
                <a:cs typeface="Microsoft Sans Serif"/>
              </a:rPr>
              <a:t>less</a:t>
            </a:r>
            <a:r>
              <a:rPr sz="1600" spc="25" dirty="0">
                <a:latin typeface="Microsoft Sans Serif"/>
                <a:cs typeface="Microsoft Sans Serif"/>
              </a:rPr>
              <a:t> </a:t>
            </a:r>
            <a:r>
              <a:rPr sz="1600" dirty="0">
                <a:latin typeface="Microsoft Sans Serif"/>
                <a:cs typeface="Microsoft Sans Serif"/>
              </a:rPr>
              <a:t>free</a:t>
            </a:r>
            <a:r>
              <a:rPr sz="1600" spc="20"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spc="-5" dirty="0">
                <a:latin typeface="Microsoft Sans Serif"/>
                <a:cs typeface="Microsoft Sans Serif"/>
              </a:rPr>
              <a:t>drift</a:t>
            </a:r>
            <a:r>
              <a:rPr sz="1600" spc="30" dirty="0">
                <a:latin typeface="Microsoft Sans Serif"/>
                <a:cs typeface="Microsoft Sans Serif"/>
              </a:rPr>
              <a:t> </a:t>
            </a:r>
            <a:r>
              <a:rPr sz="1600" spc="-5" dirty="0">
                <a:latin typeface="Microsoft Sans Serif"/>
                <a:cs typeface="Microsoft Sans Serif"/>
              </a:rPr>
              <a:t>throughout</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entire</a:t>
            </a:r>
            <a:r>
              <a:rPr sz="1600" spc="20" dirty="0">
                <a:latin typeface="Microsoft Sans Serif"/>
                <a:cs typeface="Microsoft Sans Serif"/>
              </a:rPr>
              <a:t> </a:t>
            </a:r>
            <a:r>
              <a:rPr sz="1600" spc="-5" dirty="0">
                <a:latin typeface="Microsoft Sans Serif"/>
                <a:cs typeface="Microsoft Sans Serif"/>
              </a:rPr>
              <a:t>metal.</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5" dirty="0">
                <a:latin typeface="Microsoft Sans Serif"/>
                <a:cs typeface="Microsoft Sans Serif"/>
              </a:rPr>
              <a:t>They</a:t>
            </a:r>
            <a:r>
              <a:rPr sz="1600" spc="25" dirty="0">
                <a:latin typeface="Microsoft Sans Serif"/>
                <a:cs typeface="Microsoft Sans Serif"/>
              </a:rPr>
              <a:t> </a:t>
            </a:r>
            <a:r>
              <a:rPr sz="1600" spc="-5" dirty="0">
                <a:latin typeface="Microsoft Sans Serif"/>
                <a:cs typeface="Microsoft Sans Serif"/>
              </a:rPr>
              <a:t>may</a:t>
            </a:r>
            <a:r>
              <a:rPr sz="1600" spc="25"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thought</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spc="-10" dirty="0">
                <a:latin typeface="Microsoft Sans Serif"/>
                <a:cs typeface="Microsoft Sans Serif"/>
              </a:rPr>
              <a:t>belonging</a:t>
            </a:r>
            <a:r>
              <a:rPr sz="1600" spc="2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metal</a:t>
            </a:r>
            <a:r>
              <a:rPr sz="1600" spc="20"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whole,</a:t>
            </a:r>
            <a:r>
              <a:rPr sz="1600" spc="30"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5" dirty="0">
                <a:latin typeface="Microsoft Sans Serif"/>
                <a:cs typeface="Microsoft Sans Serif"/>
              </a:rPr>
              <a:t>forming</a:t>
            </a:r>
            <a:r>
              <a:rPr sz="1600" spc="25"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5" dirty="0">
                <a:latin typeface="Microsoft Sans Serif"/>
                <a:cs typeface="Microsoft Sans Serif"/>
              </a:rPr>
              <a:t>“sea</a:t>
            </a:r>
            <a:r>
              <a:rPr sz="1600" spc="25" dirty="0">
                <a:latin typeface="Microsoft Sans Serif"/>
                <a:cs typeface="Microsoft Sans Serif"/>
              </a:rPr>
              <a:t> </a:t>
            </a:r>
            <a:r>
              <a:rPr sz="1600" spc="-5" dirty="0">
                <a:latin typeface="Microsoft Sans Serif"/>
                <a:cs typeface="Microsoft Sans Serif"/>
              </a:rPr>
              <a:t>of</a:t>
            </a:r>
            <a:endParaRPr sz="1600">
              <a:latin typeface="Microsoft Sans Serif"/>
              <a:cs typeface="Microsoft Sans Serif"/>
            </a:endParaRPr>
          </a:p>
          <a:p>
            <a:pPr marL="298450">
              <a:lnSpc>
                <a:spcPts val="1895"/>
              </a:lnSpc>
            </a:pPr>
            <a:r>
              <a:rPr sz="1600" spc="-5" dirty="0">
                <a:latin typeface="Microsoft Sans Serif"/>
                <a:cs typeface="Microsoft Sans Serif"/>
              </a:rPr>
              <a:t>electrons”</a:t>
            </a:r>
            <a:r>
              <a:rPr sz="1600" spc="20" dirty="0">
                <a:latin typeface="Microsoft Sans Serif"/>
                <a:cs typeface="Microsoft Sans Serif"/>
              </a:rPr>
              <a:t> </a:t>
            </a:r>
            <a:r>
              <a:rPr sz="1600" spc="-5" dirty="0">
                <a:latin typeface="Microsoft Sans Serif"/>
                <a:cs typeface="Microsoft Sans Serif"/>
              </a:rPr>
              <a:t>or</a:t>
            </a:r>
            <a:r>
              <a:rPr sz="1600" spc="20" dirty="0">
                <a:latin typeface="Microsoft Sans Serif"/>
                <a:cs typeface="Microsoft Sans Serif"/>
              </a:rPr>
              <a:t> </a:t>
            </a:r>
            <a:r>
              <a:rPr sz="1600" spc="-5" dirty="0">
                <a:latin typeface="Microsoft Sans Serif"/>
                <a:cs typeface="Microsoft Sans Serif"/>
              </a:rPr>
              <a:t>an</a:t>
            </a:r>
            <a:r>
              <a:rPr sz="1600" spc="15" dirty="0">
                <a:latin typeface="Microsoft Sans Serif"/>
                <a:cs typeface="Microsoft Sans Serif"/>
              </a:rPr>
              <a:t> </a:t>
            </a:r>
            <a:r>
              <a:rPr sz="1600" spc="-5" dirty="0">
                <a:latin typeface="Microsoft Sans Serif"/>
                <a:cs typeface="Microsoft Sans Serif"/>
              </a:rPr>
              <a:t>“</a:t>
            </a:r>
            <a:r>
              <a:rPr sz="1600" b="1" spc="-5" dirty="0">
                <a:latin typeface="Arial"/>
                <a:cs typeface="Arial"/>
              </a:rPr>
              <a:t>electron</a:t>
            </a:r>
            <a:r>
              <a:rPr sz="1600" b="1" dirty="0">
                <a:latin typeface="Arial"/>
                <a:cs typeface="Arial"/>
              </a:rPr>
              <a:t> </a:t>
            </a:r>
            <a:r>
              <a:rPr sz="1600" b="1" spc="-5" dirty="0">
                <a:latin typeface="Arial"/>
                <a:cs typeface="Arial"/>
              </a:rPr>
              <a:t>cloud</a:t>
            </a:r>
            <a:r>
              <a:rPr sz="1600" spc="-5" dirty="0">
                <a:latin typeface="Microsoft Sans Serif"/>
                <a:cs typeface="Microsoft Sans Serif"/>
              </a:rPr>
              <a:t>.”</a:t>
            </a:r>
            <a:endParaRPr sz="1600">
              <a:latin typeface="Microsoft Sans Serif"/>
              <a:cs typeface="Microsoft Sans Serif"/>
            </a:endParaRPr>
          </a:p>
          <a:p>
            <a:pPr marL="298450" indent="-285750">
              <a:lnSpc>
                <a:spcPts val="1910"/>
              </a:lnSpc>
              <a:buClr>
                <a:srgbClr val="C00000"/>
              </a:buClr>
              <a:buFont typeface="Wingdings"/>
              <a:buChar char=""/>
              <a:tabLst>
                <a:tab pos="297815" algn="l"/>
                <a:tab pos="298450" algn="l"/>
              </a:tabLst>
            </a:pPr>
            <a:r>
              <a:rPr sz="1600" spc="-5"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remaining</a:t>
            </a:r>
            <a:r>
              <a:rPr sz="1600" spc="20" dirty="0">
                <a:latin typeface="Microsoft Sans Serif"/>
                <a:cs typeface="Microsoft Sans Serif"/>
              </a:rPr>
              <a:t> </a:t>
            </a:r>
            <a:r>
              <a:rPr sz="1600" spc="-5" dirty="0">
                <a:latin typeface="Microsoft Sans Serif"/>
                <a:cs typeface="Microsoft Sans Serif"/>
              </a:rPr>
              <a:t>nonvalence</a:t>
            </a:r>
            <a:r>
              <a:rPr sz="1600" spc="20" dirty="0">
                <a:latin typeface="Microsoft Sans Serif"/>
                <a:cs typeface="Microsoft Sans Serif"/>
              </a:rPr>
              <a:t> </a:t>
            </a:r>
            <a:r>
              <a:rPr sz="1600" spc="-5" dirty="0">
                <a:latin typeface="Microsoft Sans Serif"/>
                <a:cs typeface="Microsoft Sans Serif"/>
              </a:rPr>
              <a:t>electrons</a:t>
            </a:r>
            <a:r>
              <a:rPr sz="1600" spc="2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atomic</a:t>
            </a:r>
            <a:r>
              <a:rPr sz="1600" spc="30" dirty="0">
                <a:latin typeface="Microsoft Sans Serif"/>
                <a:cs typeface="Microsoft Sans Serif"/>
              </a:rPr>
              <a:t> </a:t>
            </a:r>
            <a:r>
              <a:rPr sz="1600" spc="-10" dirty="0">
                <a:latin typeface="Microsoft Sans Serif"/>
                <a:cs typeface="Microsoft Sans Serif"/>
              </a:rPr>
              <a:t>nuclei</a:t>
            </a:r>
            <a:r>
              <a:rPr sz="1600" spc="15" dirty="0">
                <a:latin typeface="Microsoft Sans Serif"/>
                <a:cs typeface="Microsoft Sans Serif"/>
              </a:rPr>
              <a:t> </a:t>
            </a:r>
            <a:r>
              <a:rPr sz="1600" dirty="0">
                <a:latin typeface="Microsoft Sans Serif"/>
                <a:cs typeface="Microsoft Sans Serif"/>
              </a:rPr>
              <a:t>form</a:t>
            </a:r>
            <a:r>
              <a:rPr sz="1600" spc="25" dirty="0">
                <a:latin typeface="Microsoft Sans Serif"/>
                <a:cs typeface="Microsoft Sans Serif"/>
              </a:rPr>
              <a:t> </a:t>
            </a:r>
            <a:r>
              <a:rPr sz="1600" spc="-5" dirty="0">
                <a:latin typeface="Microsoft Sans Serif"/>
                <a:cs typeface="Microsoft Sans Serif"/>
              </a:rPr>
              <a:t>what</a:t>
            </a:r>
            <a:r>
              <a:rPr sz="1600" spc="30"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called</a:t>
            </a:r>
            <a:r>
              <a:rPr sz="1600" spc="25" dirty="0">
                <a:latin typeface="Microsoft Sans Serif"/>
                <a:cs typeface="Microsoft Sans Serif"/>
              </a:rPr>
              <a:t> </a:t>
            </a:r>
            <a:r>
              <a:rPr sz="1600" spc="-10" dirty="0">
                <a:latin typeface="Microsoft Sans Serif"/>
                <a:cs typeface="Microsoft Sans Serif"/>
              </a:rPr>
              <a:t>ion</a:t>
            </a:r>
            <a:endParaRPr sz="1600">
              <a:latin typeface="Microsoft Sans Serif"/>
              <a:cs typeface="Microsoft Sans Serif"/>
            </a:endParaRPr>
          </a:p>
          <a:p>
            <a:pPr marL="298450" marR="52069">
              <a:lnSpc>
                <a:spcPts val="1900"/>
              </a:lnSpc>
              <a:spcBef>
                <a:spcPts val="175"/>
              </a:spcBef>
            </a:pPr>
            <a:r>
              <a:rPr sz="1600" spc="-5" dirty="0">
                <a:latin typeface="Microsoft Sans Serif"/>
                <a:cs typeface="Microsoft Sans Serif"/>
              </a:rPr>
              <a:t>cores,</a:t>
            </a:r>
            <a:r>
              <a:rPr sz="1600" spc="30" dirty="0">
                <a:latin typeface="Microsoft Sans Serif"/>
                <a:cs typeface="Microsoft Sans Serif"/>
              </a:rPr>
              <a:t> </a:t>
            </a:r>
            <a:r>
              <a:rPr sz="1600" spc="-10" dirty="0">
                <a:latin typeface="Microsoft Sans Serif"/>
                <a:cs typeface="Microsoft Sans Serif"/>
              </a:rPr>
              <a:t>which</a:t>
            </a:r>
            <a:r>
              <a:rPr sz="1600" spc="25" dirty="0">
                <a:latin typeface="Microsoft Sans Serif"/>
                <a:cs typeface="Microsoft Sans Serif"/>
              </a:rPr>
              <a:t> </a:t>
            </a:r>
            <a:r>
              <a:rPr sz="1600" spc="-5" dirty="0">
                <a:latin typeface="Microsoft Sans Serif"/>
                <a:cs typeface="Microsoft Sans Serif"/>
              </a:rPr>
              <a:t>possess</a:t>
            </a:r>
            <a:r>
              <a:rPr sz="1600" spc="30"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5" dirty="0">
                <a:latin typeface="Microsoft Sans Serif"/>
                <a:cs typeface="Microsoft Sans Serif"/>
              </a:rPr>
              <a:t>net</a:t>
            </a:r>
            <a:r>
              <a:rPr sz="1600" spc="35" dirty="0">
                <a:latin typeface="Microsoft Sans Serif"/>
                <a:cs typeface="Microsoft Sans Serif"/>
              </a:rPr>
              <a:t> </a:t>
            </a:r>
            <a:r>
              <a:rPr sz="1600" spc="-10" dirty="0">
                <a:latin typeface="Microsoft Sans Serif"/>
                <a:cs typeface="Microsoft Sans Serif"/>
              </a:rPr>
              <a:t>positive</a:t>
            </a:r>
            <a:r>
              <a:rPr sz="1600" spc="25" dirty="0">
                <a:latin typeface="Microsoft Sans Serif"/>
                <a:cs typeface="Microsoft Sans Serif"/>
              </a:rPr>
              <a:t> </a:t>
            </a:r>
            <a:r>
              <a:rPr sz="1600" spc="-5" dirty="0">
                <a:latin typeface="Microsoft Sans Serif"/>
                <a:cs typeface="Microsoft Sans Serif"/>
              </a:rPr>
              <a:t>charge</a:t>
            </a:r>
            <a:r>
              <a:rPr sz="1600" spc="25" dirty="0">
                <a:latin typeface="Microsoft Sans Serif"/>
                <a:cs typeface="Microsoft Sans Serif"/>
              </a:rPr>
              <a:t> </a:t>
            </a:r>
            <a:r>
              <a:rPr sz="1600" spc="-10" dirty="0">
                <a:latin typeface="Microsoft Sans Serif"/>
                <a:cs typeface="Microsoft Sans Serif"/>
              </a:rPr>
              <a:t>equal</a:t>
            </a:r>
            <a:r>
              <a:rPr sz="1600" spc="2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magnitude</a:t>
            </a:r>
            <a:r>
              <a:rPr sz="1600" spc="2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total</a:t>
            </a:r>
            <a:r>
              <a:rPr sz="1600" spc="20" dirty="0">
                <a:latin typeface="Microsoft Sans Serif"/>
                <a:cs typeface="Microsoft Sans Serif"/>
              </a:rPr>
              <a:t> </a:t>
            </a:r>
            <a:r>
              <a:rPr sz="1600" spc="-5" dirty="0">
                <a:latin typeface="Microsoft Sans Serif"/>
                <a:cs typeface="Microsoft Sans Serif"/>
              </a:rPr>
              <a:t>valence </a:t>
            </a:r>
            <a:r>
              <a:rPr sz="1600" spc="-409" dirty="0">
                <a:latin typeface="Microsoft Sans Serif"/>
                <a:cs typeface="Microsoft Sans Serif"/>
              </a:rPr>
              <a:t> </a:t>
            </a:r>
            <a:r>
              <a:rPr sz="1600" spc="-5" dirty="0">
                <a:latin typeface="Microsoft Sans Serif"/>
                <a:cs typeface="Microsoft Sans Serif"/>
              </a:rPr>
              <a:t>electron</a:t>
            </a:r>
            <a:r>
              <a:rPr sz="1600" spc="15" dirty="0">
                <a:latin typeface="Microsoft Sans Serif"/>
                <a:cs typeface="Microsoft Sans Serif"/>
              </a:rPr>
              <a:t> </a:t>
            </a:r>
            <a:r>
              <a:rPr sz="1600" spc="-5" dirty="0">
                <a:latin typeface="Microsoft Sans Serif"/>
                <a:cs typeface="Microsoft Sans Serif"/>
              </a:rPr>
              <a:t>charge</a:t>
            </a:r>
            <a:r>
              <a:rPr sz="1600" spc="20" dirty="0">
                <a:latin typeface="Microsoft Sans Serif"/>
                <a:cs typeface="Microsoft Sans Serif"/>
              </a:rPr>
              <a:t> </a:t>
            </a:r>
            <a:r>
              <a:rPr sz="1600" spc="-5" dirty="0">
                <a:latin typeface="Microsoft Sans Serif"/>
                <a:cs typeface="Microsoft Sans Serif"/>
              </a:rPr>
              <a:t>per</a:t>
            </a:r>
            <a:r>
              <a:rPr sz="1600" spc="25" dirty="0">
                <a:latin typeface="Microsoft Sans Serif"/>
                <a:cs typeface="Microsoft Sans Serif"/>
              </a:rPr>
              <a:t> </a:t>
            </a:r>
            <a:r>
              <a:rPr sz="1600" spc="-5" dirty="0">
                <a:latin typeface="Microsoft Sans Serif"/>
                <a:cs typeface="Microsoft Sans Serif"/>
              </a:rPr>
              <a:t>atom.</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10" dirty="0">
                <a:latin typeface="Microsoft Sans Serif"/>
                <a:cs typeface="Microsoft Sans Serif"/>
              </a:rPr>
              <a:t>Bonding</a:t>
            </a:r>
            <a:r>
              <a:rPr sz="1600" spc="25" dirty="0">
                <a:latin typeface="Microsoft Sans Serif"/>
                <a:cs typeface="Microsoft Sans Serif"/>
              </a:rPr>
              <a:t> </a:t>
            </a:r>
            <a:r>
              <a:rPr sz="1600" spc="-5" dirty="0">
                <a:latin typeface="Microsoft Sans Serif"/>
                <a:cs typeface="Microsoft Sans Serif"/>
              </a:rPr>
              <a:t>may</a:t>
            </a:r>
            <a:r>
              <a:rPr sz="1600" spc="30"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weak</a:t>
            </a:r>
            <a:r>
              <a:rPr sz="1600" spc="3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5" dirty="0">
                <a:latin typeface="Microsoft Sans Serif"/>
                <a:cs typeface="Microsoft Sans Serif"/>
              </a:rPr>
              <a:t>strong;</a:t>
            </a:r>
            <a:r>
              <a:rPr sz="1600" spc="35" dirty="0">
                <a:latin typeface="Microsoft Sans Serif"/>
                <a:cs typeface="Microsoft Sans Serif"/>
              </a:rPr>
              <a:t> </a:t>
            </a:r>
            <a:r>
              <a:rPr sz="1600" spc="-10" dirty="0">
                <a:latin typeface="Microsoft Sans Serif"/>
                <a:cs typeface="Microsoft Sans Serif"/>
              </a:rPr>
              <a:t>energies</a:t>
            </a:r>
            <a:r>
              <a:rPr sz="1600" spc="35" dirty="0">
                <a:latin typeface="Microsoft Sans Serif"/>
                <a:cs typeface="Microsoft Sans Serif"/>
              </a:rPr>
              <a:t> </a:t>
            </a:r>
            <a:r>
              <a:rPr sz="1600" spc="-5" dirty="0">
                <a:latin typeface="Microsoft Sans Serif"/>
                <a:cs typeface="Microsoft Sans Serif"/>
              </a:rPr>
              <a:t>range</a:t>
            </a:r>
            <a:r>
              <a:rPr sz="1600" spc="25" dirty="0">
                <a:latin typeface="Microsoft Sans Serif"/>
                <a:cs typeface="Microsoft Sans Serif"/>
              </a:rPr>
              <a:t> </a:t>
            </a:r>
            <a:r>
              <a:rPr sz="1600" dirty="0">
                <a:latin typeface="Microsoft Sans Serif"/>
                <a:cs typeface="Microsoft Sans Serif"/>
              </a:rPr>
              <a:t>from</a:t>
            </a:r>
            <a:r>
              <a:rPr sz="1600" spc="30" dirty="0">
                <a:latin typeface="Microsoft Sans Serif"/>
                <a:cs typeface="Microsoft Sans Serif"/>
              </a:rPr>
              <a:t> </a:t>
            </a:r>
            <a:r>
              <a:rPr sz="1600" spc="-5" dirty="0">
                <a:latin typeface="Microsoft Sans Serif"/>
                <a:cs typeface="Microsoft Sans Serif"/>
              </a:rPr>
              <a:t>68</a:t>
            </a:r>
            <a:r>
              <a:rPr sz="1600" spc="25" dirty="0">
                <a:latin typeface="Microsoft Sans Serif"/>
                <a:cs typeface="Microsoft Sans Serif"/>
              </a:rPr>
              <a:t> </a:t>
            </a:r>
            <a:r>
              <a:rPr sz="1600" spc="-5" dirty="0">
                <a:latin typeface="Microsoft Sans Serif"/>
                <a:cs typeface="Microsoft Sans Serif"/>
              </a:rPr>
              <a:t>kJ/mol</a:t>
            </a:r>
            <a:r>
              <a:rPr sz="1600" spc="20" dirty="0">
                <a:latin typeface="Microsoft Sans Serif"/>
                <a:cs typeface="Microsoft Sans Serif"/>
              </a:rPr>
              <a:t> </a:t>
            </a:r>
            <a:r>
              <a:rPr sz="1600" spc="-5" dirty="0">
                <a:latin typeface="Microsoft Sans Serif"/>
                <a:cs typeface="Microsoft Sans Serif"/>
              </a:rPr>
              <a:t>(0.7</a:t>
            </a:r>
            <a:r>
              <a:rPr sz="1600" spc="25" dirty="0">
                <a:latin typeface="Microsoft Sans Serif"/>
                <a:cs typeface="Microsoft Sans Serif"/>
              </a:rPr>
              <a:t> </a:t>
            </a:r>
            <a:r>
              <a:rPr sz="1600" spc="-5" dirty="0">
                <a:latin typeface="Microsoft Sans Serif"/>
                <a:cs typeface="Microsoft Sans Serif"/>
              </a:rPr>
              <a:t>eV/atom)</a:t>
            </a:r>
            <a:r>
              <a:rPr sz="1600" spc="35" dirty="0">
                <a:latin typeface="Microsoft Sans Serif"/>
                <a:cs typeface="Microsoft Sans Serif"/>
              </a:rPr>
              <a:t> </a:t>
            </a:r>
            <a:r>
              <a:rPr sz="1600" spc="-5" dirty="0">
                <a:latin typeface="Microsoft Sans Serif"/>
                <a:cs typeface="Microsoft Sans Serif"/>
              </a:rPr>
              <a:t>for</a:t>
            </a:r>
            <a:endParaRPr sz="1600">
              <a:latin typeface="Microsoft Sans Serif"/>
              <a:cs typeface="Microsoft Sans Serif"/>
            </a:endParaRPr>
          </a:p>
          <a:p>
            <a:pPr marL="298450">
              <a:lnSpc>
                <a:spcPts val="1910"/>
              </a:lnSpc>
            </a:pPr>
            <a:r>
              <a:rPr sz="1600" spc="-5" dirty="0">
                <a:latin typeface="Microsoft Sans Serif"/>
                <a:cs typeface="Microsoft Sans Serif"/>
              </a:rPr>
              <a:t>mercury</a:t>
            </a:r>
            <a:r>
              <a:rPr sz="1600" spc="3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849</a:t>
            </a:r>
            <a:r>
              <a:rPr sz="1600" spc="30" dirty="0">
                <a:latin typeface="Microsoft Sans Serif"/>
                <a:cs typeface="Microsoft Sans Serif"/>
              </a:rPr>
              <a:t> </a:t>
            </a:r>
            <a:r>
              <a:rPr sz="1600" spc="-5" dirty="0">
                <a:latin typeface="Microsoft Sans Serif"/>
                <a:cs typeface="Microsoft Sans Serif"/>
              </a:rPr>
              <a:t>kJ/mol</a:t>
            </a:r>
            <a:r>
              <a:rPr sz="1600" spc="20" dirty="0">
                <a:latin typeface="Microsoft Sans Serif"/>
                <a:cs typeface="Microsoft Sans Serif"/>
              </a:rPr>
              <a:t> </a:t>
            </a:r>
            <a:r>
              <a:rPr sz="1600" dirty="0">
                <a:latin typeface="Microsoft Sans Serif"/>
                <a:cs typeface="Microsoft Sans Serif"/>
              </a:rPr>
              <a:t>(8.8</a:t>
            </a:r>
            <a:r>
              <a:rPr sz="1600" spc="25" dirty="0">
                <a:latin typeface="Microsoft Sans Serif"/>
                <a:cs typeface="Microsoft Sans Serif"/>
              </a:rPr>
              <a:t> </a:t>
            </a:r>
            <a:r>
              <a:rPr sz="1600" spc="-5" dirty="0">
                <a:latin typeface="Microsoft Sans Serif"/>
                <a:cs typeface="Microsoft Sans Serif"/>
              </a:rPr>
              <a:t>eV/atom)</a:t>
            </a:r>
            <a:r>
              <a:rPr sz="1600" spc="35" dirty="0">
                <a:latin typeface="Microsoft Sans Serif"/>
                <a:cs typeface="Microsoft Sans Serif"/>
              </a:rPr>
              <a:t> </a:t>
            </a:r>
            <a:r>
              <a:rPr sz="1600" dirty="0">
                <a:latin typeface="Microsoft Sans Serif"/>
                <a:cs typeface="Microsoft Sans Serif"/>
              </a:rPr>
              <a:t>for</a:t>
            </a:r>
            <a:r>
              <a:rPr sz="1600" spc="30" dirty="0">
                <a:latin typeface="Microsoft Sans Serif"/>
                <a:cs typeface="Microsoft Sans Serif"/>
              </a:rPr>
              <a:t> </a:t>
            </a:r>
            <a:r>
              <a:rPr sz="1600" spc="-5" dirty="0">
                <a:latin typeface="Microsoft Sans Serif"/>
                <a:cs typeface="Microsoft Sans Serif"/>
              </a:rPr>
              <a:t>tungsten.</a:t>
            </a:r>
            <a:r>
              <a:rPr sz="1600" spc="10" dirty="0">
                <a:latin typeface="Microsoft Sans Serif"/>
                <a:cs typeface="Microsoft Sans Serif"/>
              </a:rPr>
              <a:t> </a:t>
            </a:r>
            <a:r>
              <a:rPr sz="1600" spc="-10" dirty="0">
                <a:latin typeface="Microsoft Sans Serif"/>
                <a:cs typeface="Microsoft Sans Serif"/>
              </a:rPr>
              <a:t>Their</a:t>
            </a:r>
            <a:r>
              <a:rPr sz="1600" spc="30" dirty="0">
                <a:latin typeface="Microsoft Sans Serif"/>
                <a:cs typeface="Microsoft Sans Serif"/>
              </a:rPr>
              <a:t> </a:t>
            </a:r>
            <a:r>
              <a:rPr sz="1600" spc="-5" dirty="0">
                <a:latin typeface="Microsoft Sans Serif"/>
                <a:cs typeface="Microsoft Sans Serif"/>
              </a:rPr>
              <a:t>respective</a:t>
            </a:r>
            <a:r>
              <a:rPr sz="1600" spc="25" dirty="0">
                <a:latin typeface="Microsoft Sans Serif"/>
                <a:cs typeface="Microsoft Sans Serif"/>
              </a:rPr>
              <a:t> </a:t>
            </a:r>
            <a:r>
              <a:rPr sz="1600" spc="-10" dirty="0">
                <a:latin typeface="Microsoft Sans Serif"/>
                <a:cs typeface="Microsoft Sans Serif"/>
              </a:rPr>
              <a:t>melting</a:t>
            </a:r>
            <a:endParaRPr sz="1600">
              <a:latin typeface="Microsoft Sans Serif"/>
              <a:cs typeface="Microsoft Sans Serif"/>
            </a:endParaRPr>
          </a:p>
          <a:p>
            <a:pPr marL="298450">
              <a:lnSpc>
                <a:spcPts val="1910"/>
              </a:lnSpc>
              <a:spcBef>
                <a:spcPts val="95"/>
              </a:spcBef>
            </a:pPr>
            <a:r>
              <a:rPr sz="1600" spc="5" dirty="0">
                <a:latin typeface="Microsoft Sans Serif"/>
                <a:cs typeface="Microsoft Sans Serif"/>
              </a:rPr>
              <a:t>t</a:t>
            </a:r>
            <a:r>
              <a:rPr sz="1600" spc="-5" dirty="0">
                <a:latin typeface="Microsoft Sans Serif"/>
                <a:cs typeface="Microsoft Sans Serif"/>
              </a:rPr>
              <a:t>e</a:t>
            </a:r>
            <a:r>
              <a:rPr sz="1600" dirty="0">
                <a:latin typeface="Microsoft Sans Serif"/>
                <a:cs typeface="Microsoft Sans Serif"/>
              </a:rPr>
              <a:t>m</a:t>
            </a:r>
            <a:r>
              <a:rPr sz="1600" spc="-5" dirty="0">
                <a:latin typeface="Microsoft Sans Serif"/>
                <a:cs typeface="Microsoft Sans Serif"/>
              </a:rPr>
              <a:t>pe</a:t>
            </a:r>
            <a:r>
              <a:rPr sz="1600" dirty="0">
                <a:latin typeface="Microsoft Sans Serif"/>
                <a:cs typeface="Microsoft Sans Serif"/>
              </a:rPr>
              <a:t>r</a:t>
            </a:r>
            <a:r>
              <a:rPr sz="1600" spc="-5" dirty="0">
                <a:latin typeface="Microsoft Sans Serif"/>
                <a:cs typeface="Microsoft Sans Serif"/>
              </a:rPr>
              <a:t>a</a:t>
            </a:r>
            <a:r>
              <a:rPr sz="1600" spc="5" dirty="0">
                <a:latin typeface="Microsoft Sans Serif"/>
                <a:cs typeface="Microsoft Sans Serif"/>
              </a:rPr>
              <a:t>t</a:t>
            </a:r>
            <a:r>
              <a:rPr sz="1600" spc="-5" dirty="0">
                <a:latin typeface="Microsoft Sans Serif"/>
                <a:cs typeface="Microsoft Sans Serif"/>
              </a:rPr>
              <a:t>u</a:t>
            </a:r>
            <a:r>
              <a:rPr sz="1600" dirty="0">
                <a:latin typeface="Microsoft Sans Serif"/>
                <a:cs typeface="Microsoft Sans Serif"/>
              </a:rPr>
              <a:t>r</a:t>
            </a:r>
            <a:r>
              <a:rPr sz="1600" spc="-5" dirty="0">
                <a:latin typeface="Microsoft Sans Serif"/>
                <a:cs typeface="Microsoft Sans Serif"/>
              </a:rPr>
              <a:t>e</a:t>
            </a:r>
            <a:r>
              <a:rPr sz="1600" dirty="0">
                <a:latin typeface="Microsoft Sans Serif"/>
                <a:cs typeface="Microsoft Sans Serif"/>
              </a:rPr>
              <a:t>s</a:t>
            </a:r>
            <a:r>
              <a:rPr sz="1600" spc="25" dirty="0">
                <a:latin typeface="Microsoft Sans Serif"/>
                <a:cs typeface="Microsoft Sans Serif"/>
              </a:rPr>
              <a:t> </a:t>
            </a:r>
            <a:r>
              <a:rPr sz="1600" spc="-5" dirty="0">
                <a:latin typeface="Microsoft Sans Serif"/>
                <a:cs typeface="Microsoft Sans Serif"/>
              </a:rPr>
              <a:t>a</a:t>
            </a:r>
            <a:r>
              <a:rPr sz="1600" dirty="0">
                <a:latin typeface="Microsoft Sans Serif"/>
                <a:cs typeface="Microsoft Sans Serif"/>
              </a:rPr>
              <a:t>re</a:t>
            </a:r>
            <a:r>
              <a:rPr sz="1600" spc="20" dirty="0">
                <a:latin typeface="Microsoft Sans Serif"/>
                <a:cs typeface="Microsoft Sans Serif"/>
              </a:rPr>
              <a:t> </a:t>
            </a:r>
            <a:r>
              <a:rPr sz="1600" spc="-375" dirty="0">
                <a:latin typeface="Verdana"/>
                <a:cs typeface="Verdana"/>
              </a:rPr>
              <a:t>−</a:t>
            </a:r>
            <a:r>
              <a:rPr sz="1600" spc="-5" dirty="0">
                <a:latin typeface="Microsoft Sans Serif"/>
                <a:cs typeface="Microsoft Sans Serif"/>
              </a:rPr>
              <a:t>3</a:t>
            </a:r>
            <a:r>
              <a:rPr sz="1600" dirty="0">
                <a:latin typeface="Microsoft Sans Serif"/>
                <a:cs typeface="Microsoft Sans Serif"/>
              </a:rPr>
              <a:t>9</a:t>
            </a:r>
            <a:r>
              <a:rPr sz="1600" spc="20" dirty="0">
                <a:latin typeface="Microsoft Sans Serif"/>
                <a:cs typeface="Microsoft Sans Serif"/>
              </a:rPr>
              <a:t> </a:t>
            </a:r>
            <a:r>
              <a:rPr sz="1600" spc="-5" dirty="0">
                <a:latin typeface="Microsoft Sans Serif"/>
                <a:cs typeface="Microsoft Sans Serif"/>
              </a:rPr>
              <a:t>an</a:t>
            </a:r>
            <a:r>
              <a:rPr sz="1600" dirty="0">
                <a:latin typeface="Microsoft Sans Serif"/>
                <a:cs typeface="Microsoft Sans Serif"/>
              </a:rPr>
              <a:t>d</a:t>
            </a:r>
            <a:r>
              <a:rPr sz="1600" spc="20" dirty="0">
                <a:latin typeface="Microsoft Sans Serif"/>
                <a:cs typeface="Microsoft Sans Serif"/>
              </a:rPr>
              <a:t> </a:t>
            </a:r>
            <a:r>
              <a:rPr sz="1600" spc="-5" dirty="0">
                <a:latin typeface="Microsoft Sans Serif"/>
                <a:cs typeface="Microsoft Sans Serif"/>
              </a:rPr>
              <a:t>3410</a:t>
            </a:r>
            <a:r>
              <a:rPr sz="1600" spc="-5" dirty="0">
                <a:latin typeface="Times New Roman"/>
                <a:cs typeface="Times New Roman"/>
              </a:rPr>
              <a:t>◦</a:t>
            </a:r>
            <a:r>
              <a:rPr sz="1600" dirty="0">
                <a:latin typeface="Microsoft Sans Serif"/>
                <a:cs typeface="Microsoft Sans Serif"/>
              </a:rPr>
              <a:t>C</a:t>
            </a:r>
            <a:r>
              <a:rPr sz="1600" spc="15" dirty="0">
                <a:latin typeface="Microsoft Sans Serif"/>
                <a:cs typeface="Microsoft Sans Serif"/>
              </a:rPr>
              <a:t> </a:t>
            </a:r>
            <a:r>
              <a:rPr sz="1600" dirty="0">
                <a:latin typeface="Microsoft Sans Serif"/>
                <a:cs typeface="Microsoft Sans Serif"/>
              </a:rPr>
              <a:t>(</a:t>
            </a:r>
            <a:r>
              <a:rPr sz="1600" spc="-375" dirty="0">
                <a:latin typeface="Verdana"/>
                <a:cs typeface="Verdana"/>
              </a:rPr>
              <a:t>−</a:t>
            </a:r>
            <a:r>
              <a:rPr sz="1600" spc="-5" dirty="0">
                <a:latin typeface="Microsoft Sans Serif"/>
                <a:cs typeface="Microsoft Sans Serif"/>
              </a:rPr>
              <a:t>3</a:t>
            </a:r>
            <a:r>
              <a:rPr sz="1600" dirty="0">
                <a:latin typeface="Microsoft Sans Serif"/>
                <a:cs typeface="Microsoft Sans Serif"/>
              </a:rPr>
              <a:t>8</a:t>
            </a:r>
            <a:r>
              <a:rPr sz="1600" spc="20" dirty="0">
                <a:latin typeface="Microsoft Sans Serif"/>
                <a:cs typeface="Microsoft Sans Serif"/>
              </a:rPr>
              <a:t> </a:t>
            </a:r>
            <a:r>
              <a:rPr sz="1600" spc="-5" dirty="0">
                <a:latin typeface="Microsoft Sans Serif"/>
                <a:cs typeface="Microsoft Sans Serif"/>
              </a:rPr>
              <a:t>an</a:t>
            </a:r>
            <a:r>
              <a:rPr sz="1600" dirty="0">
                <a:latin typeface="Microsoft Sans Serif"/>
                <a:cs typeface="Microsoft Sans Serif"/>
              </a:rPr>
              <a:t>d</a:t>
            </a:r>
            <a:r>
              <a:rPr sz="1600" spc="20" dirty="0">
                <a:latin typeface="Microsoft Sans Serif"/>
                <a:cs typeface="Microsoft Sans Serif"/>
              </a:rPr>
              <a:t> </a:t>
            </a:r>
            <a:r>
              <a:rPr sz="1600" spc="-5" dirty="0">
                <a:latin typeface="Microsoft Sans Serif"/>
                <a:cs typeface="Microsoft Sans Serif"/>
              </a:rPr>
              <a:t>6170</a:t>
            </a:r>
            <a:r>
              <a:rPr sz="1600" spc="-5" dirty="0">
                <a:latin typeface="Times New Roman"/>
                <a:cs typeface="Times New Roman"/>
              </a:rPr>
              <a:t>◦</a:t>
            </a:r>
            <a:r>
              <a:rPr sz="1600" spc="-5" dirty="0">
                <a:latin typeface="Microsoft Sans Serif"/>
                <a:cs typeface="Microsoft Sans Serif"/>
              </a:rPr>
              <a:t>F</a:t>
            </a:r>
            <a:r>
              <a:rPr sz="1600" spc="5" dirty="0">
                <a:latin typeface="Microsoft Sans Serif"/>
                <a:cs typeface="Microsoft Sans Serif"/>
              </a:rPr>
              <a:t>)</a:t>
            </a:r>
            <a:r>
              <a:rPr sz="1600" dirty="0">
                <a:latin typeface="Microsoft Sans Serif"/>
                <a:cs typeface="Microsoft Sans Serif"/>
              </a:rPr>
              <a:t>.</a:t>
            </a:r>
            <a:endParaRPr sz="1600">
              <a:latin typeface="Microsoft Sans Serif"/>
              <a:cs typeface="Microsoft Sans Serif"/>
            </a:endParaRPr>
          </a:p>
          <a:p>
            <a:pPr marL="298450" marR="147320" indent="-285750">
              <a:lnSpc>
                <a:spcPts val="1900"/>
              </a:lnSpc>
              <a:spcBef>
                <a:spcPts val="70"/>
              </a:spcBef>
              <a:buClr>
                <a:srgbClr val="C00000"/>
              </a:buClr>
              <a:buFont typeface="Wingdings"/>
              <a:buChar char=""/>
              <a:tabLst>
                <a:tab pos="297815" algn="l"/>
                <a:tab pos="298450" algn="l"/>
              </a:tabLst>
            </a:pPr>
            <a:r>
              <a:rPr sz="1600" spc="-5" dirty="0">
                <a:latin typeface="Microsoft Sans Serif"/>
                <a:cs typeface="Microsoft Sans Serif"/>
              </a:rPr>
              <a:t>At</a:t>
            </a:r>
            <a:r>
              <a:rPr sz="1600" spc="35" dirty="0">
                <a:latin typeface="Microsoft Sans Serif"/>
                <a:cs typeface="Microsoft Sans Serif"/>
              </a:rPr>
              <a:t> </a:t>
            </a:r>
            <a:r>
              <a:rPr sz="1600" spc="-5" dirty="0">
                <a:latin typeface="Microsoft Sans Serif"/>
                <a:cs typeface="Microsoft Sans Serif"/>
              </a:rPr>
              <a:t>room</a:t>
            </a:r>
            <a:r>
              <a:rPr sz="1600" spc="25" dirty="0">
                <a:latin typeface="Microsoft Sans Serif"/>
                <a:cs typeface="Microsoft Sans Serif"/>
              </a:rPr>
              <a:t> </a:t>
            </a:r>
            <a:r>
              <a:rPr sz="1600" spc="-5" dirty="0">
                <a:latin typeface="Microsoft Sans Serif"/>
                <a:cs typeface="Microsoft Sans Serif"/>
              </a:rPr>
              <a:t>temperature,</a:t>
            </a:r>
            <a:r>
              <a:rPr sz="1600" spc="35" dirty="0">
                <a:latin typeface="Microsoft Sans Serif"/>
                <a:cs typeface="Microsoft Sans Serif"/>
              </a:rPr>
              <a:t> </a:t>
            </a:r>
            <a:r>
              <a:rPr sz="1600" spc="-5" dirty="0">
                <a:latin typeface="Microsoft Sans Serif"/>
                <a:cs typeface="Microsoft Sans Serif"/>
              </a:rPr>
              <a:t>most</a:t>
            </a:r>
            <a:r>
              <a:rPr sz="1600" spc="35" dirty="0">
                <a:latin typeface="Microsoft Sans Serif"/>
                <a:cs typeface="Microsoft Sans Serif"/>
              </a:rPr>
              <a:t> </a:t>
            </a:r>
            <a:r>
              <a:rPr sz="1600" spc="-5" dirty="0">
                <a:latin typeface="Microsoft Sans Serif"/>
                <a:cs typeface="Microsoft Sans Serif"/>
              </a:rPr>
              <a:t>metals</a:t>
            </a:r>
            <a:r>
              <a:rPr sz="1600" spc="2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their</a:t>
            </a:r>
            <a:r>
              <a:rPr sz="1600" spc="30" dirty="0">
                <a:latin typeface="Microsoft Sans Serif"/>
                <a:cs typeface="Microsoft Sans Serif"/>
              </a:rPr>
              <a:t> </a:t>
            </a:r>
            <a:r>
              <a:rPr sz="1600" spc="-10" dirty="0">
                <a:latin typeface="Microsoft Sans Serif"/>
                <a:cs typeface="Microsoft Sans Serif"/>
              </a:rPr>
              <a:t>alloys</a:t>
            </a:r>
            <a:r>
              <a:rPr sz="1600" spc="30" dirty="0">
                <a:latin typeface="Microsoft Sans Serif"/>
                <a:cs typeface="Microsoft Sans Serif"/>
              </a:rPr>
              <a:t> </a:t>
            </a:r>
            <a:r>
              <a:rPr sz="1600" spc="-10" dirty="0">
                <a:latin typeface="Microsoft Sans Serif"/>
                <a:cs typeface="Microsoft Sans Serif"/>
              </a:rPr>
              <a:t>fail</a:t>
            </a:r>
            <a:r>
              <a:rPr sz="1600" spc="2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ductile</a:t>
            </a:r>
            <a:r>
              <a:rPr sz="1600" spc="25" dirty="0">
                <a:latin typeface="Microsoft Sans Serif"/>
                <a:cs typeface="Microsoft Sans Serif"/>
              </a:rPr>
              <a:t> </a:t>
            </a:r>
            <a:r>
              <a:rPr sz="1600" spc="-5" dirty="0">
                <a:latin typeface="Microsoft Sans Serif"/>
                <a:cs typeface="Microsoft Sans Serif"/>
              </a:rPr>
              <a:t>manner;</a:t>
            </a:r>
            <a:r>
              <a:rPr sz="1600" spc="35"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10" dirty="0">
                <a:latin typeface="Microsoft Sans Serif"/>
                <a:cs typeface="Microsoft Sans Serif"/>
              </a:rPr>
              <a:t>is, </a:t>
            </a:r>
            <a:r>
              <a:rPr sz="1600" spc="-409" dirty="0">
                <a:latin typeface="Microsoft Sans Serif"/>
                <a:cs typeface="Microsoft Sans Serif"/>
              </a:rPr>
              <a:t> </a:t>
            </a:r>
            <a:r>
              <a:rPr sz="1600" dirty="0">
                <a:latin typeface="Microsoft Sans Serif"/>
                <a:cs typeface="Microsoft Sans Serif"/>
              </a:rPr>
              <a:t>fracture</a:t>
            </a:r>
            <a:r>
              <a:rPr sz="1600" spc="20" dirty="0">
                <a:latin typeface="Microsoft Sans Serif"/>
                <a:cs typeface="Microsoft Sans Serif"/>
              </a:rPr>
              <a:t> </a:t>
            </a:r>
            <a:r>
              <a:rPr sz="1600" spc="-5" dirty="0">
                <a:latin typeface="Microsoft Sans Serif"/>
                <a:cs typeface="Microsoft Sans Serif"/>
              </a:rPr>
              <a:t>occurs</a:t>
            </a:r>
            <a:r>
              <a:rPr sz="1600" spc="25" dirty="0">
                <a:latin typeface="Microsoft Sans Serif"/>
                <a:cs typeface="Microsoft Sans Serif"/>
              </a:rPr>
              <a:t> </a:t>
            </a:r>
            <a:r>
              <a:rPr sz="1600" dirty="0">
                <a:latin typeface="Microsoft Sans Serif"/>
                <a:cs typeface="Microsoft Sans Serif"/>
              </a:rPr>
              <a:t>after</a:t>
            </a:r>
            <a:r>
              <a:rPr sz="1600" spc="2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10" dirty="0">
                <a:latin typeface="Microsoft Sans Serif"/>
                <a:cs typeface="Microsoft Sans Serif"/>
              </a:rPr>
              <a:t>materials</a:t>
            </a:r>
            <a:r>
              <a:rPr sz="1600" spc="25" dirty="0">
                <a:latin typeface="Microsoft Sans Serif"/>
                <a:cs typeface="Microsoft Sans Serif"/>
              </a:rPr>
              <a:t> </a:t>
            </a:r>
            <a:r>
              <a:rPr sz="1600" spc="-5" dirty="0">
                <a:latin typeface="Microsoft Sans Serif"/>
                <a:cs typeface="Microsoft Sans Serif"/>
              </a:rPr>
              <a:t>have</a:t>
            </a:r>
            <a:r>
              <a:rPr sz="1600" spc="20" dirty="0">
                <a:latin typeface="Microsoft Sans Serif"/>
                <a:cs typeface="Microsoft Sans Serif"/>
              </a:rPr>
              <a:t> </a:t>
            </a:r>
            <a:r>
              <a:rPr sz="1600" spc="-5" dirty="0">
                <a:latin typeface="Microsoft Sans Serif"/>
                <a:cs typeface="Microsoft Sans Serif"/>
              </a:rPr>
              <a:t>experienced</a:t>
            </a:r>
            <a:r>
              <a:rPr sz="1600" spc="20" dirty="0">
                <a:latin typeface="Microsoft Sans Serif"/>
                <a:cs typeface="Microsoft Sans Serif"/>
              </a:rPr>
              <a:t> </a:t>
            </a:r>
            <a:r>
              <a:rPr sz="1600" spc="-10" dirty="0">
                <a:latin typeface="Microsoft Sans Serif"/>
                <a:cs typeface="Microsoft Sans Serif"/>
              </a:rPr>
              <a:t>significant</a:t>
            </a:r>
            <a:r>
              <a:rPr sz="1600" spc="35" dirty="0">
                <a:latin typeface="Microsoft Sans Serif"/>
                <a:cs typeface="Microsoft Sans Serif"/>
              </a:rPr>
              <a:t> </a:t>
            </a:r>
            <a:r>
              <a:rPr sz="1600" spc="-5" dirty="0">
                <a:latin typeface="Microsoft Sans Serif"/>
                <a:cs typeface="Microsoft Sans Serif"/>
              </a:rPr>
              <a:t>degrees</a:t>
            </a:r>
            <a:r>
              <a:rPr sz="1600" spc="25" dirty="0">
                <a:latin typeface="Microsoft Sans Serif"/>
                <a:cs typeface="Microsoft Sans Serif"/>
              </a:rPr>
              <a:t> </a:t>
            </a:r>
            <a:r>
              <a:rPr sz="1600" spc="-5" dirty="0">
                <a:latin typeface="Microsoft Sans Serif"/>
                <a:cs typeface="Microsoft Sans Serif"/>
              </a:rPr>
              <a:t>of </a:t>
            </a:r>
            <a:r>
              <a:rPr sz="1600" dirty="0">
                <a:latin typeface="Microsoft Sans Serif"/>
                <a:cs typeface="Microsoft Sans Serif"/>
              </a:rPr>
              <a:t> </a:t>
            </a:r>
            <a:r>
              <a:rPr sz="1600" spc="-5" dirty="0">
                <a:latin typeface="Microsoft Sans Serif"/>
                <a:cs typeface="Microsoft Sans Serif"/>
              </a:rPr>
              <a:t>permanent</a:t>
            </a:r>
            <a:r>
              <a:rPr sz="1600" spc="30" dirty="0">
                <a:latin typeface="Microsoft Sans Serif"/>
                <a:cs typeface="Microsoft Sans Serif"/>
              </a:rPr>
              <a:t> </a:t>
            </a:r>
            <a:r>
              <a:rPr sz="1600" spc="-5" dirty="0">
                <a:latin typeface="Microsoft Sans Serif"/>
                <a:cs typeface="Microsoft Sans Serif"/>
              </a:rPr>
              <a:t>deformation.</a:t>
            </a:r>
            <a:r>
              <a:rPr sz="1600" dirty="0">
                <a:latin typeface="Microsoft Sans Serif"/>
                <a:cs typeface="Microsoft Sans Serif"/>
              </a:rPr>
              <a:t> </a:t>
            </a:r>
            <a:r>
              <a:rPr sz="1600" spc="-5" dirty="0">
                <a:latin typeface="Microsoft Sans Serif"/>
                <a:cs typeface="Microsoft Sans Serif"/>
              </a:rPr>
              <a:t>They</a:t>
            </a:r>
            <a:r>
              <a:rPr sz="1600" spc="25"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intrinsically</a:t>
            </a:r>
            <a:r>
              <a:rPr sz="1600" spc="25" dirty="0">
                <a:latin typeface="Microsoft Sans Serif"/>
                <a:cs typeface="Microsoft Sans Serif"/>
              </a:rPr>
              <a:t> </a:t>
            </a:r>
            <a:r>
              <a:rPr sz="1600" spc="-5" dirty="0">
                <a:latin typeface="Microsoft Sans Serif"/>
                <a:cs typeface="Microsoft Sans Serif"/>
              </a:rPr>
              <a:t>brittle</a:t>
            </a:r>
            <a:r>
              <a:rPr sz="1600" spc="20"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5" dirty="0">
                <a:latin typeface="Microsoft Sans Serif"/>
                <a:cs typeface="Microsoft Sans Serif"/>
              </a:rPr>
              <a:t>consequence</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 </a:t>
            </a:r>
            <a:r>
              <a:rPr sz="1600" spc="5" dirty="0">
                <a:latin typeface="Microsoft Sans Serif"/>
                <a:cs typeface="Microsoft Sans Serif"/>
              </a:rPr>
              <a:t> </a:t>
            </a:r>
            <a:r>
              <a:rPr sz="1600" spc="-10" dirty="0">
                <a:latin typeface="Microsoft Sans Serif"/>
                <a:cs typeface="Microsoft Sans Serif"/>
              </a:rPr>
              <a:t>electrically</a:t>
            </a:r>
            <a:r>
              <a:rPr sz="1600" spc="25" dirty="0">
                <a:latin typeface="Microsoft Sans Serif"/>
                <a:cs typeface="Microsoft Sans Serif"/>
              </a:rPr>
              <a:t> </a:t>
            </a:r>
            <a:r>
              <a:rPr sz="1600" spc="-5" dirty="0">
                <a:latin typeface="Microsoft Sans Serif"/>
                <a:cs typeface="Microsoft Sans Serif"/>
              </a:rPr>
              <a:t>charged</a:t>
            </a:r>
            <a:r>
              <a:rPr sz="1600" spc="20" dirty="0">
                <a:latin typeface="Microsoft Sans Serif"/>
                <a:cs typeface="Microsoft Sans Serif"/>
              </a:rPr>
              <a:t> </a:t>
            </a:r>
            <a:r>
              <a:rPr sz="1600" spc="-5" dirty="0">
                <a:latin typeface="Microsoft Sans Serif"/>
                <a:cs typeface="Microsoft Sans Serif"/>
              </a:rPr>
              <a:t>nature</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their</a:t>
            </a:r>
            <a:r>
              <a:rPr sz="1600" spc="25" dirty="0">
                <a:latin typeface="Microsoft Sans Serif"/>
                <a:cs typeface="Microsoft Sans Serif"/>
              </a:rPr>
              <a:t> </a:t>
            </a:r>
            <a:r>
              <a:rPr sz="1600" spc="-5" dirty="0">
                <a:latin typeface="Microsoft Sans Serif"/>
                <a:cs typeface="Microsoft Sans Serif"/>
              </a:rPr>
              <a:t>component</a:t>
            </a:r>
            <a:r>
              <a:rPr sz="1600" spc="30" dirty="0">
                <a:latin typeface="Microsoft Sans Serif"/>
                <a:cs typeface="Microsoft Sans Serif"/>
              </a:rPr>
              <a:t> </a:t>
            </a:r>
            <a:r>
              <a:rPr sz="1600" spc="-10" dirty="0">
                <a:latin typeface="Microsoft Sans Serif"/>
                <a:cs typeface="Microsoft Sans Serif"/>
              </a:rPr>
              <a:t>ions.</a:t>
            </a:r>
            <a:endParaRPr sz="1600">
              <a:latin typeface="Microsoft Sans Serif"/>
              <a:cs typeface="Microsoft Sans Serif"/>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3">
            <a:extLst>
              <a:ext uri="{FF2B5EF4-FFF2-40B4-BE49-F238E27FC236}">
                <a16:creationId xmlns:a16="http://schemas.microsoft.com/office/drawing/2014/main" id="{7248E46D-047A-597B-D881-37A58BEF9C6E}"/>
              </a:ext>
            </a:extLst>
          </p:cNvPr>
          <p:cNvSpPr>
            <a:spLocks noGrp="1"/>
          </p:cNvSpPr>
          <p:nvPr>
            <p:ph type="sldNum" sz="quarter" idx="12"/>
          </p:nvPr>
        </p:nvSpPr>
        <p:spPr>
          <a:xfrm>
            <a:off x="6605587" y="67214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0AD596-57BB-4513-A48E-7F31E62F31F7}" type="slidenum">
              <a:rPr lang="en-US" altLang="en-US" sz="1200"/>
              <a:pPr>
                <a:spcBef>
                  <a:spcPct val="0"/>
                </a:spcBef>
                <a:buFontTx/>
                <a:buNone/>
              </a:pPr>
              <a:t>3</a:t>
            </a:fld>
            <a:endParaRPr lang="en-US" altLang="en-US" sz="1200"/>
          </a:p>
        </p:txBody>
      </p:sp>
      <p:sp>
        <p:nvSpPr>
          <p:cNvPr id="2051" name="Rectangle 2">
            <a:extLst>
              <a:ext uri="{FF2B5EF4-FFF2-40B4-BE49-F238E27FC236}">
                <a16:creationId xmlns:a16="http://schemas.microsoft.com/office/drawing/2014/main" id="{B894EEAC-EC5E-443A-6B52-07BDBE2C625D}"/>
              </a:ext>
            </a:extLst>
          </p:cNvPr>
          <p:cNvSpPr>
            <a:spLocks noChangeArrowheads="1"/>
          </p:cNvSpPr>
          <p:nvPr/>
        </p:nvSpPr>
        <p:spPr bwMode="auto">
          <a:xfrm>
            <a:off x="952500" y="2376488"/>
            <a:ext cx="4030662"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b="1" dirty="0">
                <a:solidFill>
                  <a:srgbClr val="4D4D4D"/>
                </a:solidFill>
              </a:rPr>
              <a:t>ISSUES TO ADDRESS...</a:t>
            </a:r>
          </a:p>
        </p:txBody>
      </p:sp>
      <p:sp>
        <p:nvSpPr>
          <p:cNvPr id="2052" name="Rectangle 3">
            <a:extLst>
              <a:ext uri="{FF2B5EF4-FFF2-40B4-BE49-F238E27FC236}">
                <a16:creationId xmlns:a16="http://schemas.microsoft.com/office/drawing/2014/main" id="{2A80FB65-9738-0440-A128-0241C7AA8312}"/>
              </a:ext>
            </a:extLst>
          </p:cNvPr>
          <p:cNvSpPr>
            <a:spLocks noChangeArrowheads="1"/>
          </p:cNvSpPr>
          <p:nvPr/>
        </p:nvSpPr>
        <p:spPr bwMode="auto">
          <a:xfrm>
            <a:off x="1371600" y="3108325"/>
            <a:ext cx="36814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  What promotes bonding?</a:t>
            </a:r>
            <a:endParaRPr lang="en-US" altLang="en-US" sz="2400">
              <a:latin typeface="Times" panose="02020603050405020304" pitchFamily="18" charset="0"/>
            </a:endParaRPr>
          </a:p>
        </p:txBody>
      </p:sp>
      <p:sp>
        <p:nvSpPr>
          <p:cNvPr id="2053" name="Rectangle 4">
            <a:extLst>
              <a:ext uri="{FF2B5EF4-FFF2-40B4-BE49-F238E27FC236}">
                <a16:creationId xmlns:a16="http://schemas.microsoft.com/office/drawing/2014/main" id="{C7013F1C-E9D8-1467-036B-389E5D310471}"/>
              </a:ext>
            </a:extLst>
          </p:cNvPr>
          <p:cNvSpPr>
            <a:spLocks noChangeArrowheads="1"/>
          </p:cNvSpPr>
          <p:nvPr/>
        </p:nvSpPr>
        <p:spPr bwMode="auto">
          <a:xfrm>
            <a:off x="1371600" y="3860800"/>
            <a:ext cx="45291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  What types of bonds are there?</a:t>
            </a:r>
            <a:endParaRPr lang="en-US" altLang="en-US" sz="2400">
              <a:latin typeface="Times" panose="02020603050405020304" pitchFamily="18" charset="0"/>
            </a:endParaRPr>
          </a:p>
        </p:txBody>
      </p:sp>
      <p:sp>
        <p:nvSpPr>
          <p:cNvPr id="2054" name="Rectangle 5">
            <a:extLst>
              <a:ext uri="{FF2B5EF4-FFF2-40B4-BE49-F238E27FC236}">
                <a16:creationId xmlns:a16="http://schemas.microsoft.com/office/drawing/2014/main" id="{1F6EF49A-5D16-8D06-44AD-4A2338DD55F5}"/>
              </a:ext>
            </a:extLst>
          </p:cNvPr>
          <p:cNvSpPr>
            <a:spLocks noChangeArrowheads="1"/>
          </p:cNvSpPr>
          <p:nvPr/>
        </p:nvSpPr>
        <p:spPr bwMode="auto">
          <a:xfrm>
            <a:off x="1371600" y="4648200"/>
            <a:ext cx="61039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  What properties are inferred from bonding?</a:t>
            </a:r>
            <a:endParaRPr lang="en-US" altLang="en-US" sz="2400">
              <a:latin typeface="Times" panose="02020603050405020304" pitchFamily="18" charset="0"/>
            </a:endParaRPr>
          </a:p>
        </p:txBody>
      </p:sp>
      <p:sp>
        <p:nvSpPr>
          <p:cNvPr id="2055" name="Rectangle 7">
            <a:extLst>
              <a:ext uri="{FF2B5EF4-FFF2-40B4-BE49-F238E27FC236}">
                <a16:creationId xmlns:a16="http://schemas.microsoft.com/office/drawing/2014/main" id="{F33B8A4C-876B-BA4B-A83C-6E205E1B8973}"/>
              </a:ext>
            </a:extLst>
          </p:cNvPr>
          <p:cNvSpPr>
            <a:spLocks noGrp="1" noChangeArrowheads="1"/>
          </p:cNvSpPr>
          <p:nvPr>
            <p:ph type="title" idx="4294967295"/>
          </p:nvPr>
        </p:nvSpPr>
        <p:spPr>
          <a:xfrm>
            <a:off x="509587" y="825068"/>
            <a:ext cx="8229600" cy="1143000"/>
          </a:xfrm>
        </p:spPr>
        <p:txBody>
          <a:bodyPr/>
          <a:lstStyle/>
          <a:p>
            <a:r>
              <a:rPr lang="en-US" altLang="en-US" dirty="0">
                <a:ea typeface="ＭＳ Ｐゴシック" panose="020B0600070205080204" pitchFamily="34" charset="-128"/>
              </a:rPr>
              <a:t>Chapter 2: Atomic Structure &amp; Interatomic Bonding</a:t>
            </a: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147BE56-D4EA-5D3C-FE2E-C893EAE30E83}"/>
              </a:ext>
            </a:extLst>
          </p:cNvPr>
          <p:cNvSpPr>
            <a:spLocks noGrp="1"/>
          </p:cNvSpPr>
          <p:nvPr>
            <p:ph type="title"/>
          </p:nvPr>
        </p:nvSpPr>
        <p:spPr/>
        <p:txBody>
          <a:bodyPr/>
          <a:lstStyle/>
          <a:p>
            <a:r>
              <a:rPr lang="en-US" altLang="en-US">
                <a:ea typeface="ＭＳ Ｐゴシック" panose="020B0600070205080204" pitchFamily="34" charset="-128"/>
              </a:rPr>
              <a:t>METALLIC BONDING</a:t>
            </a:r>
            <a:endParaRPr lang="en-CA" altLang="en-US">
              <a:ea typeface="ＭＳ Ｐゴシック" panose="020B0600070205080204" pitchFamily="34" charset="-128"/>
            </a:endParaRPr>
          </a:p>
        </p:txBody>
      </p:sp>
      <p:sp>
        <p:nvSpPr>
          <p:cNvPr id="31747" name="Slide Number Placeholder 3">
            <a:extLst>
              <a:ext uri="{FF2B5EF4-FFF2-40B4-BE49-F238E27FC236}">
                <a16:creationId xmlns:a16="http://schemas.microsoft.com/office/drawing/2014/main" id="{C25A45C9-8031-CF26-FA24-EC393360FE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F8A5BA0-D8E3-4430-8FA6-41F92EFA8F30}" type="slidenum">
              <a:rPr lang="en-US" altLang="en-US" sz="1200"/>
              <a:pPr/>
              <a:t>30</a:t>
            </a:fld>
            <a:endParaRPr lang="en-US" altLang="en-US" sz="1200"/>
          </a:p>
        </p:txBody>
      </p:sp>
      <p:pic>
        <p:nvPicPr>
          <p:cNvPr id="31748" name="Picture 1">
            <a:extLst>
              <a:ext uri="{FF2B5EF4-FFF2-40B4-BE49-F238E27FC236}">
                <a16:creationId xmlns:a16="http://schemas.microsoft.com/office/drawing/2014/main" id="{D3C9AE74-6CE9-6F29-6826-3B406C01201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0666" y="1295400"/>
            <a:ext cx="5568171" cy="5210175"/>
          </a:xfr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689215" cy="266319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84" dirty="0">
                <a:solidFill>
                  <a:srgbClr val="C00000"/>
                </a:solidFill>
                <a:latin typeface="Arial"/>
                <a:cs typeface="Arial"/>
              </a:rPr>
              <a:t> </a:t>
            </a:r>
            <a:r>
              <a:rPr sz="1800" b="1" spc="-5" dirty="0">
                <a:latin typeface="Arial"/>
                <a:cs typeface="Arial"/>
              </a:rPr>
              <a:t>2.7</a:t>
            </a:r>
            <a:r>
              <a:rPr sz="1800" b="1" spc="490" dirty="0">
                <a:latin typeface="Arial"/>
                <a:cs typeface="Arial"/>
              </a:rPr>
              <a:t> </a:t>
            </a:r>
            <a:r>
              <a:rPr sz="1800" b="1" spc="-10" dirty="0">
                <a:latin typeface="Arial"/>
                <a:cs typeface="Arial"/>
              </a:rPr>
              <a:t>SECONDARY</a:t>
            </a:r>
            <a:r>
              <a:rPr sz="1800" b="1" spc="-35" dirty="0">
                <a:latin typeface="Arial"/>
                <a:cs typeface="Arial"/>
              </a:rPr>
              <a:t> </a:t>
            </a:r>
            <a:r>
              <a:rPr sz="1800" b="1" spc="-5" dirty="0">
                <a:latin typeface="Arial"/>
                <a:cs typeface="Arial"/>
              </a:rPr>
              <a:t>BONDING</a:t>
            </a:r>
            <a:r>
              <a:rPr sz="1800" b="1" spc="-10" dirty="0">
                <a:latin typeface="Arial"/>
                <a:cs typeface="Arial"/>
              </a:rPr>
              <a:t> </a:t>
            </a:r>
            <a:r>
              <a:rPr sz="1800" b="1" dirty="0">
                <a:latin typeface="Arial"/>
                <a:cs typeface="Arial"/>
              </a:rPr>
              <a:t>/</a:t>
            </a:r>
            <a:r>
              <a:rPr sz="1800" b="1" spc="-5" dirty="0">
                <a:latin typeface="Arial"/>
                <a:cs typeface="Arial"/>
              </a:rPr>
              <a:t> </a:t>
            </a:r>
            <a:r>
              <a:rPr sz="1800" b="1" spc="-45" dirty="0">
                <a:latin typeface="Arial"/>
                <a:cs typeface="Arial"/>
              </a:rPr>
              <a:t>VAN</a:t>
            </a:r>
            <a:r>
              <a:rPr sz="1800" b="1" spc="-5" dirty="0">
                <a:latin typeface="Arial"/>
                <a:cs typeface="Arial"/>
              </a:rPr>
              <a:t> DER</a:t>
            </a:r>
            <a:r>
              <a:rPr sz="1800" b="1" dirty="0">
                <a:latin typeface="Arial"/>
                <a:cs typeface="Arial"/>
              </a:rPr>
              <a:t> </a:t>
            </a:r>
            <a:r>
              <a:rPr sz="1800" b="1" spc="-20" dirty="0">
                <a:latin typeface="Arial"/>
                <a:cs typeface="Arial"/>
              </a:rPr>
              <a:t>WAALS</a:t>
            </a:r>
            <a:r>
              <a:rPr sz="1800" b="1" spc="-10" dirty="0">
                <a:latin typeface="Arial"/>
                <a:cs typeface="Arial"/>
              </a:rPr>
              <a:t> </a:t>
            </a:r>
            <a:r>
              <a:rPr sz="1800" b="1" spc="-5" dirty="0">
                <a:latin typeface="Arial"/>
                <a:cs typeface="Arial"/>
              </a:rPr>
              <a:t>BONDING</a:t>
            </a:r>
            <a:endParaRPr sz="1800">
              <a:latin typeface="Arial"/>
              <a:cs typeface="Arial"/>
            </a:endParaRPr>
          </a:p>
          <a:p>
            <a:pPr marL="298450" marR="220979" indent="-285750" algn="just">
              <a:lnSpc>
                <a:spcPts val="1900"/>
              </a:lnSpc>
              <a:spcBef>
                <a:spcPts val="1480"/>
              </a:spcBef>
              <a:buClr>
                <a:srgbClr val="C00000"/>
              </a:buClr>
              <a:buFont typeface="Wingdings"/>
              <a:buChar char=""/>
              <a:tabLst>
                <a:tab pos="298450" algn="l"/>
              </a:tabLst>
            </a:pPr>
            <a:r>
              <a:rPr sz="1600" b="1" spc="-20" dirty="0">
                <a:latin typeface="Arial"/>
                <a:cs typeface="Arial"/>
              </a:rPr>
              <a:t>Secondary, </a:t>
            </a:r>
            <a:r>
              <a:rPr sz="1600" b="1" spc="-5" dirty="0">
                <a:latin typeface="Arial"/>
                <a:cs typeface="Arial"/>
              </a:rPr>
              <a:t>van der </a:t>
            </a:r>
            <a:r>
              <a:rPr sz="1600" b="1" spc="-15" dirty="0">
                <a:latin typeface="Arial"/>
                <a:cs typeface="Arial"/>
              </a:rPr>
              <a:t>Waals, </a:t>
            </a:r>
            <a:r>
              <a:rPr sz="1600" b="1" spc="-5" dirty="0">
                <a:latin typeface="Arial"/>
                <a:cs typeface="Arial"/>
              </a:rPr>
              <a:t>or physical bonds </a:t>
            </a:r>
            <a:r>
              <a:rPr sz="1600" spc="-5" dirty="0">
                <a:latin typeface="Microsoft Sans Serif"/>
                <a:cs typeface="Microsoft Sans Serif"/>
              </a:rPr>
              <a:t>are weak </a:t>
            </a:r>
            <a:r>
              <a:rPr sz="1600" spc="-10" dirty="0">
                <a:latin typeface="Microsoft Sans Serif"/>
                <a:cs typeface="Microsoft Sans Serif"/>
              </a:rPr>
              <a:t>in </a:t>
            </a:r>
            <a:r>
              <a:rPr sz="1600" spc="-5" dirty="0">
                <a:latin typeface="Microsoft Sans Serif"/>
                <a:cs typeface="Microsoft Sans Serif"/>
              </a:rPr>
              <a:t>comparison </a:t>
            </a:r>
            <a:r>
              <a:rPr sz="1600" dirty="0">
                <a:latin typeface="Microsoft Sans Serif"/>
                <a:cs typeface="Microsoft Sans Serif"/>
              </a:rPr>
              <a:t>to the </a:t>
            </a:r>
            <a:r>
              <a:rPr sz="1600" spc="5" dirty="0">
                <a:latin typeface="Microsoft Sans Serif"/>
                <a:cs typeface="Microsoft Sans Serif"/>
              </a:rPr>
              <a:t> </a:t>
            </a:r>
            <a:r>
              <a:rPr sz="1600" spc="-5" dirty="0">
                <a:latin typeface="Microsoft Sans Serif"/>
                <a:cs typeface="Microsoft Sans Serif"/>
              </a:rPr>
              <a:t>primary or </a:t>
            </a:r>
            <a:r>
              <a:rPr sz="1600" spc="-10" dirty="0">
                <a:latin typeface="Microsoft Sans Serif"/>
                <a:cs typeface="Microsoft Sans Serif"/>
              </a:rPr>
              <a:t>chemical </a:t>
            </a:r>
            <a:r>
              <a:rPr sz="1600" spc="-5" dirty="0">
                <a:latin typeface="Microsoft Sans Serif"/>
                <a:cs typeface="Microsoft Sans Serif"/>
              </a:rPr>
              <a:t>ones; </a:t>
            </a:r>
            <a:r>
              <a:rPr sz="1600" spc="-10" dirty="0">
                <a:latin typeface="Microsoft Sans Serif"/>
                <a:cs typeface="Microsoft Sans Serif"/>
              </a:rPr>
              <a:t>bonding energies </a:t>
            </a:r>
            <a:r>
              <a:rPr sz="1600" spc="-5" dirty="0">
                <a:latin typeface="Microsoft Sans Serif"/>
                <a:cs typeface="Microsoft Sans Serif"/>
              </a:rPr>
              <a:t>are </a:t>
            </a:r>
            <a:r>
              <a:rPr sz="1600" spc="-10" dirty="0">
                <a:latin typeface="Microsoft Sans Serif"/>
                <a:cs typeface="Microsoft Sans Serif"/>
              </a:rPr>
              <a:t>typically </a:t>
            </a:r>
            <a:r>
              <a:rPr sz="1600" spc="-5" dirty="0">
                <a:latin typeface="Microsoft Sans Serif"/>
                <a:cs typeface="Microsoft Sans Serif"/>
              </a:rPr>
              <a:t>on </a:t>
            </a:r>
            <a:r>
              <a:rPr sz="1600" dirty="0">
                <a:latin typeface="Microsoft Sans Serif"/>
                <a:cs typeface="Microsoft Sans Serif"/>
              </a:rPr>
              <a:t>the </a:t>
            </a:r>
            <a:r>
              <a:rPr sz="1600" spc="-5" dirty="0">
                <a:latin typeface="Microsoft Sans Serif"/>
                <a:cs typeface="Microsoft Sans Serif"/>
              </a:rPr>
              <a:t>order of </a:t>
            </a:r>
            <a:r>
              <a:rPr sz="1600" spc="-10" dirty="0">
                <a:latin typeface="Microsoft Sans Serif"/>
                <a:cs typeface="Microsoft Sans Serif"/>
              </a:rPr>
              <a:t>only </a:t>
            </a:r>
            <a:r>
              <a:rPr sz="1600" spc="-5" dirty="0">
                <a:latin typeface="Microsoft Sans Serif"/>
                <a:cs typeface="Microsoft Sans Serif"/>
              </a:rPr>
              <a:t>10 </a:t>
            </a:r>
            <a:r>
              <a:rPr sz="1600" dirty="0">
                <a:latin typeface="Microsoft Sans Serif"/>
                <a:cs typeface="Microsoft Sans Serif"/>
              </a:rPr>
              <a:t> </a:t>
            </a:r>
            <a:r>
              <a:rPr sz="1600" spc="-5" dirty="0">
                <a:latin typeface="Microsoft Sans Serif"/>
                <a:cs typeface="Microsoft Sans Serif"/>
              </a:rPr>
              <a:t>kJ/mol</a:t>
            </a:r>
            <a:r>
              <a:rPr sz="1600" spc="10" dirty="0">
                <a:latin typeface="Microsoft Sans Serif"/>
                <a:cs typeface="Microsoft Sans Serif"/>
              </a:rPr>
              <a:t> </a:t>
            </a:r>
            <a:r>
              <a:rPr sz="1600" spc="-5" dirty="0">
                <a:latin typeface="Microsoft Sans Serif"/>
                <a:cs typeface="Microsoft Sans Serif"/>
              </a:rPr>
              <a:t>(0.1</a:t>
            </a:r>
            <a:r>
              <a:rPr sz="1600" spc="20" dirty="0">
                <a:latin typeface="Microsoft Sans Serif"/>
                <a:cs typeface="Microsoft Sans Serif"/>
              </a:rPr>
              <a:t> </a:t>
            </a:r>
            <a:r>
              <a:rPr sz="1600" spc="-5" dirty="0">
                <a:latin typeface="Microsoft Sans Serif"/>
                <a:cs typeface="Microsoft Sans Serif"/>
              </a:rPr>
              <a:t>eV/atom).</a:t>
            </a:r>
            <a:endParaRPr sz="1600">
              <a:latin typeface="Microsoft Sans Serif"/>
              <a:cs typeface="Microsoft Sans Serif"/>
            </a:endParaRPr>
          </a:p>
          <a:p>
            <a:pPr marL="298450" indent="-285750" algn="just">
              <a:lnSpc>
                <a:spcPts val="1830"/>
              </a:lnSpc>
              <a:buClr>
                <a:srgbClr val="C00000"/>
              </a:buClr>
              <a:buFont typeface="Wingdings"/>
              <a:buChar char=""/>
              <a:tabLst>
                <a:tab pos="298450" algn="l"/>
              </a:tabLst>
            </a:pPr>
            <a:r>
              <a:rPr sz="1600" spc="-5" dirty="0">
                <a:latin typeface="Microsoft Sans Serif"/>
                <a:cs typeface="Microsoft Sans Serif"/>
              </a:rPr>
              <a:t>Secondary</a:t>
            </a:r>
            <a:r>
              <a:rPr sz="1600" spc="25" dirty="0">
                <a:latin typeface="Microsoft Sans Serif"/>
                <a:cs typeface="Microsoft Sans Serif"/>
              </a:rPr>
              <a:t> </a:t>
            </a:r>
            <a:r>
              <a:rPr sz="1600" spc="-10" dirty="0">
                <a:latin typeface="Microsoft Sans Serif"/>
                <a:cs typeface="Microsoft Sans Serif"/>
              </a:rPr>
              <a:t>bonding</a:t>
            </a:r>
            <a:r>
              <a:rPr sz="1600" spc="20" dirty="0">
                <a:latin typeface="Microsoft Sans Serif"/>
                <a:cs typeface="Microsoft Sans Serif"/>
              </a:rPr>
              <a:t> </a:t>
            </a:r>
            <a:r>
              <a:rPr sz="1600" spc="-10" dirty="0">
                <a:latin typeface="Microsoft Sans Serif"/>
                <a:cs typeface="Microsoft Sans Serif"/>
              </a:rPr>
              <a:t>is</a:t>
            </a:r>
            <a:r>
              <a:rPr sz="1600" spc="25" dirty="0">
                <a:latin typeface="Microsoft Sans Serif"/>
                <a:cs typeface="Microsoft Sans Serif"/>
              </a:rPr>
              <a:t> </a:t>
            </a:r>
            <a:r>
              <a:rPr sz="1600" spc="-5" dirty="0">
                <a:latin typeface="Microsoft Sans Serif"/>
                <a:cs typeface="Microsoft Sans Serif"/>
              </a:rPr>
              <a:t>evidenced</a:t>
            </a:r>
            <a:r>
              <a:rPr sz="1600" spc="25" dirty="0">
                <a:latin typeface="Microsoft Sans Serif"/>
                <a:cs typeface="Microsoft Sans Serif"/>
              </a:rPr>
              <a:t> </a:t>
            </a:r>
            <a:r>
              <a:rPr sz="1600" dirty="0">
                <a:latin typeface="Microsoft Sans Serif"/>
                <a:cs typeface="Microsoft Sans Serif"/>
              </a:rPr>
              <a:t>for</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inert</a:t>
            </a:r>
            <a:r>
              <a:rPr sz="1600" spc="35" dirty="0">
                <a:latin typeface="Microsoft Sans Serif"/>
                <a:cs typeface="Microsoft Sans Serif"/>
              </a:rPr>
              <a:t> </a:t>
            </a:r>
            <a:r>
              <a:rPr sz="1600" spc="-5" dirty="0">
                <a:latin typeface="Microsoft Sans Serif"/>
                <a:cs typeface="Microsoft Sans Serif"/>
              </a:rPr>
              <a:t>gases,</a:t>
            </a:r>
            <a:r>
              <a:rPr sz="1600" spc="30" dirty="0">
                <a:latin typeface="Microsoft Sans Serif"/>
                <a:cs typeface="Microsoft Sans Serif"/>
              </a:rPr>
              <a:t> </a:t>
            </a:r>
            <a:r>
              <a:rPr sz="1600" spc="-10" dirty="0">
                <a:latin typeface="Microsoft Sans Serif"/>
                <a:cs typeface="Microsoft Sans Serif"/>
              </a:rPr>
              <a:t>which</a:t>
            </a:r>
            <a:r>
              <a:rPr sz="1600" spc="20" dirty="0">
                <a:latin typeface="Microsoft Sans Serif"/>
                <a:cs typeface="Microsoft Sans Serif"/>
              </a:rPr>
              <a:t> </a:t>
            </a:r>
            <a:r>
              <a:rPr sz="1600" spc="-5" dirty="0">
                <a:latin typeface="Microsoft Sans Serif"/>
                <a:cs typeface="Microsoft Sans Serif"/>
              </a:rPr>
              <a:t>have</a:t>
            </a:r>
            <a:r>
              <a:rPr sz="1600" spc="25" dirty="0">
                <a:latin typeface="Microsoft Sans Serif"/>
                <a:cs typeface="Microsoft Sans Serif"/>
              </a:rPr>
              <a:t> </a:t>
            </a:r>
            <a:r>
              <a:rPr sz="1600" spc="-5" dirty="0">
                <a:latin typeface="Microsoft Sans Serif"/>
                <a:cs typeface="Microsoft Sans Serif"/>
              </a:rPr>
              <a:t>stable</a:t>
            </a:r>
            <a:r>
              <a:rPr sz="1600" spc="20" dirty="0">
                <a:latin typeface="Microsoft Sans Serif"/>
                <a:cs typeface="Microsoft Sans Serif"/>
              </a:rPr>
              <a:t> </a:t>
            </a:r>
            <a:r>
              <a:rPr sz="1600" spc="-5" dirty="0">
                <a:latin typeface="Microsoft Sans Serif"/>
                <a:cs typeface="Microsoft Sans Serif"/>
              </a:rPr>
              <a:t>electron</a:t>
            </a:r>
            <a:endParaRPr sz="1600">
              <a:latin typeface="Microsoft Sans Serif"/>
              <a:cs typeface="Microsoft Sans Serif"/>
            </a:endParaRPr>
          </a:p>
          <a:p>
            <a:pPr marL="298450" marR="297180" algn="just">
              <a:lnSpc>
                <a:spcPts val="1900"/>
              </a:lnSpc>
              <a:spcBef>
                <a:spcPts val="175"/>
              </a:spcBef>
            </a:pPr>
            <a:r>
              <a:rPr sz="1600" spc="-5" dirty="0">
                <a:latin typeface="Microsoft Sans Serif"/>
                <a:cs typeface="Microsoft Sans Serif"/>
              </a:rPr>
              <a:t>structures, and, </a:t>
            </a:r>
            <a:r>
              <a:rPr sz="1600" spc="-10" dirty="0">
                <a:latin typeface="Microsoft Sans Serif"/>
                <a:cs typeface="Microsoft Sans Serif"/>
              </a:rPr>
              <a:t>in addition, </a:t>
            </a:r>
            <a:r>
              <a:rPr sz="1600" spc="-5" dirty="0">
                <a:latin typeface="Microsoft Sans Serif"/>
                <a:cs typeface="Microsoft Sans Serif"/>
              </a:rPr>
              <a:t>between </a:t>
            </a:r>
            <a:r>
              <a:rPr sz="1600" spc="-10" dirty="0">
                <a:latin typeface="Microsoft Sans Serif"/>
                <a:cs typeface="Microsoft Sans Serif"/>
              </a:rPr>
              <a:t>molecules in molecular </a:t>
            </a:r>
            <a:r>
              <a:rPr sz="1600" spc="-5" dirty="0">
                <a:latin typeface="Microsoft Sans Serif"/>
                <a:cs typeface="Microsoft Sans Serif"/>
              </a:rPr>
              <a:t>structures that are </a:t>
            </a:r>
            <a:r>
              <a:rPr sz="1600" dirty="0">
                <a:latin typeface="Microsoft Sans Serif"/>
                <a:cs typeface="Microsoft Sans Serif"/>
              </a:rPr>
              <a:t> </a:t>
            </a:r>
            <a:r>
              <a:rPr sz="1600" spc="-10" dirty="0">
                <a:latin typeface="Microsoft Sans Serif"/>
                <a:cs typeface="Microsoft Sans Serif"/>
              </a:rPr>
              <a:t>covalently</a:t>
            </a:r>
            <a:r>
              <a:rPr sz="1600" spc="20" dirty="0">
                <a:latin typeface="Microsoft Sans Serif"/>
                <a:cs typeface="Microsoft Sans Serif"/>
              </a:rPr>
              <a:t> </a:t>
            </a:r>
            <a:r>
              <a:rPr sz="1600" spc="-5" dirty="0">
                <a:latin typeface="Microsoft Sans Serif"/>
                <a:cs typeface="Microsoft Sans Serif"/>
              </a:rPr>
              <a:t>bonded.</a:t>
            </a:r>
            <a:endParaRPr sz="1600">
              <a:latin typeface="Microsoft Sans Serif"/>
              <a:cs typeface="Microsoft Sans Serif"/>
            </a:endParaRPr>
          </a:p>
          <a:p>
            <a:pPr marL="298450" indent="-285750" algn="just">
              <a:lnSpc>
                <a:spcPts val="1820"/>
              </a:lnSpc>
              <a:buClr>
                <a:srgbClr val="C00000"/>
              </a:buClr>
              <a:buFont typeface="Wingdings"/>
              <a:buChar char=""/>
              <a:tabLst>
                <a:tab pos="298450" algn="l"/>
              </a:tabLst>
            </a:pPr>
            <a:r>
              <a:rPr sz="1600" spc="-5" dirty="0">
                <a:latin typeface="Microsoft Sans Serif"/>
                <a:cs typeface="Microsoft Sans Serif"/>
              </a:rPr>
              <a:t>Secondary</a:t>
            </a:r>
            <a:r>
              <a:rPr sz="1600" spc="25" dirty="0">
                <a:latin typeface="Microsoft Sans Serif"/>
                <a:cs typeface="Microsoft Sans Serif"/>
              </a:rPr>
              <a:t> </a:t>
            </a:r>
            <a:r>
              <a:rPr sz="1600" spc="-10" dirty="0">
                <a:latin typeface="Microsoft Sans Serif"/>
                <a:cs typeface="Microsoft Sans Serif"/>
              </a:rPr>
              <a:t>bonding</a:t>
            </a:r>
            <a:r>
              <a:rPr sz="1600" spc="25" dirty="0">
                <a:latin typeface="Microsoft Sans Serif"/>
                <a:cs typeface="Microsoft Sans Serif"/>
              </a:rPr>
              <a:t> </a:t>
            </a:r>
            <a:r>
              <a:rPr sz="1600" spc="-5" dirty="0">
                <a:latin typeface="Microsoft Sans Serif"/>
                <a:cs typeface="Microsoft Sans Serif"/>
              </a:rPr>
              <a:t>forces</a:t>
            </a:r>
            <a:r>
              <a:rPr sz="1600" spc="25" dirty="0">
                <a:latin typeface="Microsoft Sans Serif"/>
                <a:cs typeface="Microsoft Sans Serif"/>
              </a:rPr>
              <a:t> </a:t>
            </a:r>
            <a:r>
              <a:rPr sz="1600" spc="-5" dirty="0">
                <a:latin typeface="Microsoft Sans Serif"/>
                <a:cs typeface="Microsoft Sans Serif"/>
              </a:rPr>
              <a:t>arise</a:t>
            </a:r>
            <a:r>
              <a:rPr sz="1600" spc="25" dirty="0">
                <a:latin typeface="Microsoft Sans Serif"/>
                <a:cs typeface="Microsoft Sans Serif"/>
              </a:rPr>
              <a:t> </a:t>
            </a:r>
            <a:r>
              <a:rPr sz="1600" dirty="0">
                <a:latin typeface="Microsoft Sans Serif"/>
                <a:cs typeface="Microsoft Sans Serif"/>
              </a:rPr>
              <a:t>from</a:t>
            </a:r>
            <a:r>
              <a:rPr sz="1600" spc="30" dirty="0">
                <a:latin typeface="Microsoft Sans Serif"/>
                <a:cs typeface="Microsoft Sans Serif"/>
              </a:rPr>
              <a:t> </a:t>
            </a:r>
            <a:r>
              <a:rPr sz="1600" spc="-5" dirty="0">
                <a:latin typeface="Microsoft Sans Serif"/>
                <a:cs typeface="Microsoft Sans Serif"/>
              </a:rPr>
              <a:t>atomic</a:t>
            </a:r>
            <a:r>
              <a:rPr sz="1600" spc="25"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10" dirty="0">
                <a:latin typeface="Microsoft Sans Serif"/>
                <a:cs typeface="Microsoft Sans Serif"/>
              </a:rPr>
              <a:t>molecular</a:t>
            </a:r>
            <a:r>
              <a:rPr sz="1600" spc="30" dirty="0">
                <a:latin typeface="Microsoft Sans Serif"/>
                <a:cs typeface="Microsoft Sans Serif"/>
              </a:rPr>
              <a:t> </a:t>
            </a:r>
            <a:r>
              <a:rPr sz="1600" spc="-10" dirty="0">
                <a:latin typeface="Microsoft Sans Serif"/>
                <a:cs typeface="Microsoft Sans Serif"/>
              </a:rPr>
              <a:t>dipoles.</a:t>
            </a:r>
            <a:endParaRPr sz="1600">
              <a:latin typeface="Microsoft Sans Serif"/>
              <a:cs typeface="Microsoft Sans Serif"/>
            </a:endParaRPr>
          </a:p>
          <a:p>
            <a:pPr marL="298450" marR="5080" indent="-285750" algn="just">
              <a:lnSpc>
                <a:spcPts val="1900"/>
              </a:lnSpc>
              <a:spcBef>
                <a:spcPts val="70"/>
              </a:spcBef>
              <a:buClr>
                <a:srgbClr val="C00000"/>
              </a:buClr>
              <a:buFont typeface="Wingdings"/>
              <a:buChar char=""/>
              <a:tabLst>
                <a:tab pos="298450" algn="l"/>
              </a:tabLst>
            </a:pPr>
            <a:r>
              <a:rPr sz="1600" spc="-5" dirty="0">
                <a:latin typeface="Microsoft Sans Serif"/>
                <a:cs typeface="Microsoft Sans Serif"/>
              </a:rPr>
              <a:t>The </a:t>
            </a:r>
            <a:r>
              <a:rPr sz="1600" spc="-10" dirty="0">
                <a:latin typeface="Microsoft Sans Serif"/>
                <a:cs typeface="Microsoft Sans Serif"/>
              </a:rPr>
              <a:t>bonding </a:t>
            </a:r>
            <a:r>
              <a:rPr sz="1600" spc="-5" dirty="0">
                <a:latin typeface="Microsoft Sans Serif"/>
                <a:cs typeface="Microsoft Sans Serif"/>
              </a:rPr>
              <a:t>results </a:t>
            </a:r>
            <a:r>
              <a:rPr sz="1600" dirty="0">
                <a:latin typeface="Microsoft Sans Serif"/>
                <a:cs typeface="Microsoft Sans Serif"/>
              </a:rPr>
              <a:t>from the </a:t>
            </a:r>
            <a:r>
              <a:rPr sz="1600" spc="-10" dirty="0">
                <a:latin typeface="Microsoft Sans Serif"/>
                <a:cs typeface="Microsoft Sans Serif"/>
              </a:rPr>
              <a:t>coulombic </a:t>
            </a:r>
            <a:r>
              <a:rPr sz="1600" spc="-5" dirty="0">
                <a:latin typeface="Microsoft Sans Serif"/>
                <a:cs typeface="Microsoft Sans Serif"/>
              </a:rPr>
              <a:t>attraction between </a:t>
            </a:r>
            <a:r>
              <a:rPr sz="1600" dirty="0">
                <a:latin typeface="Microsoft Sans Serif"/>
                <a:cs typeface="Microsoft Sans Serif"/>
              </a:rPr>
              <a:t>the </a:t>
            </a:r>
            <a:r>
              <a:rPr sz="1600" spc="-10" dirty="0">
                <a:latin typeface="Microsoft Sans Serif"/>
                <a:cs typeface="Microsoft Sans Serif"/>
              </a:rPr>
              <a:t>positive </a:t>
            </a:r>
            <a:r>
              <a:rPr sz="1600" spc="-5" dirty="0">
                <a:latin typeface="Microsoft Sans Serif"/>
                <a:cs typeface="Microsoft Sans Serif"/>
              </a:rPr>
              <a:t>end of one </a:t>
            </a:r>
            <a:r>
              <a:rPr sz="1600" dirty="0">
                <a:latin typeface="Microsoft Sans Serif"/>
                <a:cs typeface="Microsoft Sans Serif"/>
              </a:rPr>
              <a:t> </a:t>
            </a:r>
            <a:r>
              <a:rPr sz="1600" spc="-10" dirty="0">
                <a:latin typeface="Microsoft Sans Serif"/>
                <a:cs typeface="Microsoft Sans Serif"/>
              </a:rPr>
              <a:t>dipole</a:t>
            </a:r>
            <a:r>
              <a:rPr sz="1600" spc="1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negative</a:t>
            </a:r>
            <a:r>
              <a:rPr sz="1600" spc="20" dirty="0">
                <a:latin typeface="Microsoft Sans Serif"/>
                <a:cs typeface="Microsoft Sans Serif"/>
              </a:rPr>
              <a:t> </a:t>
            </a:r>
            <a:r>
              <a:rPr sz="1600" spc="-10" dirty="0">
                <a:latin typeface="Microsoft Sans Serif"/>
                <a:cs typeface="Microsoft Sans Serif"/>
              </a:rPr>
              <a:t>region</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an</a:t>
            </a:r>
            <a:r>
              <a:rPr sz="1600" spc="20" dirty="0">
                <a:latin typeface="Microsoft Sans Serif"/>
                <a:cs typeface="Microsoft Sans Serif"/>
              </a:rPr>
              <a:t> </a:t>
            </a:r>
            <a:r>
              <a:rPr sz="1600" spc="-10" dirty="0">
                <a:latin typeface="Microsoft Sans Serif"/>
                <a:cs typeface="Microsoft Sans Serif"/>
              </a:rPr>
              <a:t>adjacent</a:t>
            </a:r>
            <a:r>
              <a:rPr sz="1600" spc="30" dirty="0">
                <a:latin typeface="Microsoft Sans Serif"/>
                <a:cs typeface="Microsoft Sans Serif"/>
              </a:rPr>
              <a:t> </a:t>
            </a:r>
            <a:r>
              <a:rPr sz="1600" spc="-5" dirty="0">
                <a:latin typeface="Microsoft Sans Serif"/>
                <a:cs typeface="Microsoft Sans Serif"/>
              </a:rPr>
              <a:t>one.</a:t>
            </a:r>
            <a:endParaRPr sz="1600">
              <a:latin typeface="Microsoft Sans Serif"/>
              <a:cs typeface="Microsoft Sans Serif"/>
            </a:endParaRPr>
          </a:p>
        </p:txBody>
      </p:sp>
      <p:sp>
        <p:nvSpPr>
          <p:cNvPr id="7" name="object 7"/>
          <p:cNvSpPr txBox="1"/>
          <p:nvPr/>
        </p:nvSpPr>
        <p:spPr>
          <a:xfrm>
            <a:off x="525632" y="5779516"/>
            <a:ext cx="7538084" cy="751205"/>
          </a:xfrm>
          <a:prstGeom prst="rect">
            <a:avLst/>
          </a:prstGeom>
        </p:spPr>
        <p:txBody>
          <a:bodyPr vert="horz" wrap="square" lIns="0" tIns="22860" rIns="0" bIns="0" rtlCol="0">
            <a:spAutoFit/>
          </a:bodyPr>
          <a:lstStyle/>
          <a:p>
            <a:pPr marL="298450" marR="5080" indent="-285750">
              <a:lnSpc>
                <a:spcPts val="1900"/>
              </a:lnSpc>
              <a:spcBef>
                <a:spcPts val="180"/>
              </a:spcBef>
              <a:buClr>
                <a:srgbClr val="C00000"/>
              </a:buClr>
              <a:buFont typeface="Wingdings"/>
              <a:buChar char=""/>
              <a:tabLst>
                <a:tab pos="297815" algn="l"/>
                <a:tab pos="298450" algn="l"/>
              </a:tabLst>
            </a:pPr>
            <a:r>
              <a:rPr sz="1600" spc="-10" dirty="0">
                <a:latin typeface="Microsoft Sans Serif"/>
                <a:cs typeface="Microsoft Sans Serif"/>
              </a:rPr>
              <a:t>Dipole</a:t>
            </a:r>
            <a:r>
              <a:rPr sz="1600" spc="25" dirty="0">
                <a:latin typeface="Microsoft Sans Serif"/>
                <a:cs typeface="Microsoft Sans Serif"/>
              </a:rPr>
              <a:t> </a:t>
            </a:r>
            <a:r>
              <a:rPr sz="1600" spc="-5" dirty="0">
                <a:latin typeface="Microsoft Sans Serif"/>
                <a:cs typeface="Microsoft Sans Serif"/>
              </a:rPr>
              <a:t>interactions</a:t>
            </a:r>
            <a:r>
              <a:rPr sz="1600" spc="30" dirty="0">
                <a:latin typeface="Microsoft Sans Serif"/>
                <a:cs typeface="Microsoft Sans Serif"/>
              </a:rPr>
              <a:t> </a:t>
            </a:r>
            <a:r>
              <a:rPr sz="1600" spc="-5" dirty="0">
                <a:latin typeface="Microsoft Sans Serif"/>
                <a:cs typeface="Microsoft Sans Serif"/>
              </a:rPr>
              <a:t>occur</a:t>
            </a:r>
            <a:r>
              <a:rPr sz="1600" spc="30" dirty="0">
                <a:latin typeface="Microsoft Sans Serif"/>
                <a:cs typeface="Microsoft Sans Serif"/>
              </a:rPr>
              <a:t> </a:t>
            </a:r>
            <a:r>
              <a:rPr sz="1600" b="1" spc="-5" dirty="0">
                <a:latin typeface="Arial"/>
                <a:cs typeface="Arial"/>
              </a:rPr>
              <a:t>between</a:t>
            </a:r>
            <a:r>
              <a:rPr sz="1600" b="1" spc="5" dirty="0">
                <a:latin typeface="Arial"/>
                <a:cs typeface="Arial"/>
              </a:rPr>
              <a:t> </a:t>
            </a:r>
            <a:r>
              <a:rPr sz="1600" b="1" spc="-5" dirty="0">
                <a:latin typeface="Arial"/>
                <a:cs typeface="Arial"/>
              </a:rPr>
              <a:t>induced</a:t>
            </a:r>
            <a:r>
              <a:rPr sz="1600" b="1" spc="5" dirty="0">
                <a:latin typeface="Arial"/>
                <a:cs typeface="Arial"/>
              </a:rPr>
              <a:t> </a:t>
            </a:r>
            <a:r>
              <a:rPr sz="1600" b="1" spc="-5" dirty="0">
                <a:latin typeface="Arial"/>
                <a:cs typeface="Arial"/>
              </a:rPr>
              <a:t>dipoles</a:t>
            </a:r>
            <a:r>
              <a:rPr sz="1600" spc="-5" dirty="0">
                <a:latin typeface="Microsoft Sans Serif"/>
                <a:cs typeface="Microsoft Sans Serif"/>
              </a:rPr>
              <a:t>,</a:t>
            </a:r>
            <a:r>
              <a:rPr sz="1600" spc="35" dirty="0">
                <a:latin typeface="Microsoft Sans Serif"/>
                <a:cs typeface="Microsoft Sans Serif"/>
              </a:rPr>
              <a:t> </a:t>
            </a:r>
            <a:r>
              <a:rPr sz="1600" b="1" spc="-5" dirty="0">
                <a:latin typeface="Arial"/>
                <a:cs typeface="Arial"/>
              </a:rPr>
              <a:t>between</a:t>
            </a:r>
            <a:r>
              <a:rPr sz="1600" b="1" spc="5" dirty="0">
                <a:latin typeface="Arial"/>
                <a:cs typeface="Arial"/>
              </a:rPr>
              <a:t> </a:t>
            </a:r>
            <a:r>
              <a:rPr sz="1600" b="1" spc="-5" dirty="0">
                <a:latin typeface="Arial"/>
                <a:cs typeface="Arial"/>
              </a:rPr>
              <a:t>induced</a:t>
            </a:r>
            <a:r>
              <a:rPr sz="1600" b="1" spc="10" dirty="0">
                <a:latin typeface="Arial"/>
                <a:cs typeface="Arial"/>
              </a:rPr>
              <a:t> </a:t>
            </a:r>
            <a:r>
              <a:rPr sz="1600" b="1" spc="-5" dirty="0">
                <a:latin typeface="Arial"/>
                <a:cs typeface="Arial"/>
              </a:rPr>
              <a:t>dipoles </a:t>
            </a:r>
            <a:r>
              <a:rPr sz="1600" b="1" spc="-430" dirty="0">
                <a:latin typeface="Arial"/>
                <a:cs typeface="Arial"/>
              </a:rPr>
              <a:t> </a:t>
            </a:r>
            <a:r>
              <a:rPr sz="1600" b="1" spc="-5" dirty="0">
                <a:latin typeface="Arial"/>
                <a:cs typeface="Arial"/>
              </a:rPr>
              <a:t>and</a:t>
            </a:r>
            <a:r>
              <a:rPr sz="1600" b="1" dirty="0">
                <a:latin typeface="Arial"/>
                <a:cs typeface="Arial"/>
              </a:rPr>
              <a:t> </a:t>
            </a:r>
            <a:r>
              <a:rPr sz="1600" b="1" spc="-5" dirty="0">
                <a:latin typeface="Arial"/>
                <a:cs typeface="Arial"/>
              </a:rPr>
              <a:t>polar</a:t>
            </a:r>
            <a:r>
              <a:rPr sz="1600" b="1" spc="10" dirty="0">
                <a:latin typeface="Arial"/>
                <a:cs typeface="Arial"/>
              </a:rPr>
              <a:t> </a:t>
            </a:r>
            <a:r>
              <a:rPr sz="1600" b="1" spc="-5" dirty="0">
                <a:latin typeface="Arial"/>
                <a:cs typeface="Arial"/>
              </a:rPr>
              <a:t>molecules</a:t>
            </a:r>
            <a:r>
              <a:rPr sz="1600" b="1" dirty="0">
                <a:latin typeface="Arial"/>
                <a:cs typeface="Arial"/>
              </a:rPr>
              <a:t> </a:t>
            </a:r>
            <a:r>
              <a:rPr sz="1600" spc="-10" dirty="0">
                <a:latin typeface="Microsoft Sans Serif"/>
                <a:cs typeface="Microsoft Sans Serif"/>
              </a:rPr>
              <a:t>(which</a:t>
            </a:r>
            <a:r>
              <a:rPr sz="1600" spc="25" dirty="0">
                <a:latin typeface="Microsoft Sans Serif"/>
                <a:cs typeface="Microsoft Sans Serif"/>
              </a:rPr>
              <a:t> </a:t>
            </a:r>
            <a:r>
              <a:rPr sz="1600" spc="-5" dirty="0">
                <a:latin typeface="Microsoft Sans Serif"/>
                <a:cs typeface="Microsoft Sans Serif"/>
              </a:rPr>
              <a:t>have</a:t>
            </a:r>
            <a:r>
              <a:rPr sz="1600" spc="25" dirty="0">
                <a:latin typeface="Microsoft Sans Serif"/>
                <a:cs typeface="Microsoft Sans Serif"/>
              </a:rPr>
              <a:t> </a:t>
            </a:r>
            <a:r>
              <a:rPr sz="1600" spc="-5" dirty="0">
                <a:latin typeface="Microsoft Sans Serif"/>
                <a:cs typeface="Microsoft Sans Serif"/>
              </a:rPr>
              <a:t>permanent</a:t>
            </a:r>
            <a:r>
              <a:rPr sz="1600" spc="30" dirty="0">
                <a:latin typeface="Microsoft Sans Serif"/>
                <a:cs typeface="Microsoft Sans Serif"/>
              </a:rPr>
              <a:t> </a:t>
            </a:r>
            <a:r>
              <a:rPr sz="1600" spc="-10" dirty="0">
                <a:latin typeface="Microsoft Sans Serif"/>
                <a:cs typeface="Microsoft Sans Serif"/>
              </a:rPr>
              <a:t>dipoles),</a:t>
            </a:r>
            <a:r>
              <a:rPr sz="1600" spc="3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b="1" spc="-5" dirty="0">
                <a:latin typeface="Arial"/>
                <a:cs typeface="Arial"/>
              </a:rPr>
              <a:t>between</a:t>
            </a:r>
            <a:r>
              <a:rPr sz="1600" b="1" spc="5" dirty="0">
                <a:latin typeface="Arial"/>
                <a:cs typeface="Arial"/>
              </a:rPr>
              <a:t> </a:t>
            </a:r>
            <a:r>
              <a:rPr sz="1600" b="1" spc="-5" dirty="0">
                <a:latin typeface="Arial"/>
                <a:cs typeface="Arial"/>
              </a:rPr>
              <a:t>polar </a:t>
            </a:r>
            <a:r>
              <a:rPr sz="1600" b="1" dirty="0">
                <a:latin typeface="Arial"/>
                <a:cs typeface="Arial"/>
              </a:rPr>
              <a:t> </a:t>
            </a:r>
            <a:r>
              <a:rPr sz="1600" b="1" spc="-5" dirty="0">
                <a:latin typeface="Arial"/>
                <a:cs typeface="Arial"/>
              </a:rPr>
              <a:t>molecules</a:t>
            </a:r>
            <a:r>
              <a:rPr sz="1600" spc="-5" dirty="0">
                <a:latin typeface="Microsoft Sans Serif"/>
                <a:cs typeface="Microsoft Sans Serif"/>
              </a:rPr>
              <a:t>.</a:t>
            </a:r>
            <a:endParaRPr sz="1600">
              <a:latin typeface="Microsoft Sans Serif"/>
              <a:cs typeface="Microsoft Sans Serif"/>
            </a:endParaRPr>
          </a:p>
        </p:txBody>
      </p:sp>
      <p:pic>
        <p:nvPicPr>
          <p:cNvPr id="8" name="object 8"/>
          <p:cNvPicPr/>
          <p:nvPr/>
        </p:nvPicPr>
        <p:blipFill>
          <a:blip r:embed="rId3" cstate="print"/>
          <a:stretch>
            <a:fillRect/>
          </a:stretch>
        </p:blipFill>
        <p:spPr>
          <a:xfrm>
            <a:off x="890743" y="4579182"/>
            <a:ext cx="7245103" cy="826003"/>
          </a:xfrm>
          <a:prstGeom prst="rect">
            <a:avLst/>
          </a:prstGeom>
        </p:spPr>
      </p:pic>
    </p:spTree>
    <p:extLst>
      <p:ext uri="{BB962C8B-B14F-4D97-AF65-F5344CB8AC3E}">
        <p14:creationId xmlns:p14="http://schemas.microsoft.com/office/powerpoint/2010/main" val="1963407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785100" cy="364172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84" dirty="0">
                <a:solidFill>
                  <a:srgbClr val="C00000"/>
                </a:solidFill>
                <a:latin typeface="Arial"/>
                <a:cs typeface="Arial"/>
              </a:rPr>
              <a:t> </a:t>
            </a:r>
            <a:r>
              <a:rPr sz="1800" b="1" spc="-5" dirty="0">
                <a:latin typeface="Arial"/>
                <a:cs typeface="Arial"/>
              </a:rPr>
              <a:t>2.7</a:t>
            </a:r>
            <a:r>
              <a:rPr sz="1800" b="1" spc="490" dirty="0">
                <a:latin typeface="Arial"/>
                <a:cs typeface="Arial"/>
              </a:rPr>
              <a:t> </a:t>
            </a:r>
            <a:r>
              <a:rPr sz="1800" b="1" spc="-10" dirty="0">
                <a:latin typeface="Arial"/>
                <a:cs typeface="Arial"/>
              </a:rPr>
              <a:t>SECONDARY</a:t>
            </a:r>
            <a:r>
              <a:rPr sz="1800" b="1" spc="-35" dirty="0">
                <a:latin typeface="Arial"/>
                <a:cs typeface="Arial"/>
              </a:rPr>
              <a:t> </a:t>
            </a:r>
            <a:r>
              <a:rPr sz="1800" b="1" spc="-5" dirty="0">
                <a:latin typeface="Arial"/>
                <a:cs typeface="Arial"/>
              </a:rPr>
              <a:t>BONDING</a:t>
            </a:r>
            <a:r>
              <a:rPr sz="1800" b="1" spc="-10" dirty="0">
                <a:latin typeface="Arial"/>
                <a:cs typeface="Arial"/>
              </a:rPr>
              <a:t> </a:t>
            </a:r>
            <a:r>
              <a:rPr sz="1800" b="1" dirty="0">
                <a:latin typeface="Arial"/>
                <a:cs typeface="Arial"/>
              </a:rPr>
              <a:t>/</a:t>
            </a:r>
            <a:r>
              <a:rPr sz="1800" b="1" spc="-5" dirty="0">
                <a:latin typeface="Arial"/>
                <a:cs typeface="Arial"/>
              </a:rPr>
              <a:t> </a:t>
            </a:r>
            <a:r>
              <a:rPr sz="1800" b="1" spc="-45" dirty="0">
                <a:latin typeface="Arial"/>
                <a:cs typeface="Arial"/>
              </a:rPr>
              <a:t>VAN</a:t>
            </a:r>
            <a:r>
              <a:rPr sz="1800" b="1" spc="-5" dirty="0">
                <a:latin typeface="Arial"/>
                <a:cs typeface="Arial"/>
              </a:rPr>
              <a:t> DER</a:t>
            </a:r>
            <a:r>
              <a:rPr sz="1800" b="1" dirty="0">
                <a:latin typeface="Arial"/>
                <a:cs typeface="Arial"/>
              </a:rPr>
              <a:t> </a:t>
            </a:r>
            <a:r>
              <a:rPr sz="1800" b="1" spc="-20" dirty="0">
                <a:latin typeface="Arial"/>
                <a:cs typeface="Arial"/>
              </a:rPr>
              <a:t>WAALS</a:t>
            </a:r>
            <a:r>
              <a:rPr sz="1800" b="1" spc="-10" dirty="0">
                <a:latin typeface="Arial"/>
                <a:cs typeface="Arial"/>
              </a:rPr>
              <a:t> </a:t>
            </a:r>
            <a:r>
              <a:rPr sz="1800" b="1" spc="-5" dirty="0">
                <a:latin typeface="Arial"/>
                <a:cs typeface="Arial"/>
              </a:rPr>
              <a:t>BONDING</a:t>
            </a:r>
            <a:endParaRPr sz="1800">
              <a:latin typeface="Arial"/>
              <a:cs typeface="Arial"/>
            </a:endParaRPr>
          </a:p>
          <a:p>
            <a:pPr marL="12700">
              <a:lnSpc>
                <a:spcPts val="1910"/>
              </a:lnSpc>
              <a:spcBef>
                <a:spcPts val="1400"/>
              </a:spcBef>
            </a:pPr>
            <a:r>
              <a:rPr sz="1600" b="1" spc="-20" dirty="0">
                <a:latin typeface="Arial"/>
                <a:cs typeface="Arial"/>
              </a:rPr>
              <a:t>FLUCTUATING</a:t>
            </a:r>
            <a:r>
              <a:rPr sz="1600" b="1" spc="5" dirty="0">
                <a:latin typeface="Arial"/>
                <a:cs typeface="Arial"/>
              </a:rPr>
              <a:t> </a:t>
            </a:r>
            <a:r>
              <a:rPr sz="1600" b="1" spc="-10" dirty="0">
                <a:latin typeface="Arial"/>
                <a:cs typeface="Arial"/>
              </a:rPr>
              <a:t>INDUCED</a:t>
            </a:r>
            <a:r>
              <a:rPr sz="1600" b="1" spc="-5" dirty="0">
                <a:latin typeface="Arial"/>
                <a:cs typeface="Arial"/>
              </a:rPr>
              <a:t> DIPOLE BONDS</a:t>
            </a:r>
            <a:endParaRPr sz="1600">
              <a:latin typeface="Arial"/>
              <a:cs typeface="Arial"/>
            </a:endParaRPr>
          </a:p>
          <a:p>
            <a:pPr marL="298450" marR="507365" indent="-285750">
              <a:lnSpc>
                <a:spcPts val="1900"/>
              </a:lnSpc>
              <a:spcBef>
                <a:spcPts val="65"/>
              </a:spcBef>
              <a:buClr>
                <a:srgbClr val="C00000"/>
              </a:buClr>
              <a:buFont typeface="Wingdings"/>
              <a:buChar char=""/>
              <a:tabLst>
                <a:tab pos="297815" algn="l"/>
                <a:tab pos="298450" algn="l"/>
              </a:tabLst>
            </a:pPr>
            <a:r>
              <a:rPr sz="1600" dirty="0">
                <a:latin typeface="Microsoft Sans Serif"/>
                <a:cs typeface="Microsoft Sans Serif"/>
              </a:rPr>
              <a:t>A</a:t>
            </a:r>
            <a:r>
              <a:rPr sz="1600" spc="-70" dirty="0">
                <a:latin typeface="Microsoft Sans Serif"/>
                <a:cs typeface="Microsoft Sans Serif"/>
              </a:rPr>
              <a:t> </a:t>
            </a:r>
            <a:r>
              <a:rPr sz="1600" spc="-10" dirty="0">
                <a:latin typeface="Microsoft Sans Serif"/>
                <a:cs typeface="Microsoft Sans Serif"/>
              </a:rPr>
              <a:t>dipole</a:t>
            </a:r>
            <a:r>
              <a:rPr sz="1600" spc="25" dirty="0">
                <a:latin typeface="Microsoft Sans Serif"/>
                <a:cs typeface="Microsoft Sans Serif"/>
              </a:rPr>
              <a:t> </a:t>
            </a:r>
            <a:r>
              <a:rPr sz="1600" spc="-5" dirty="0">
                <a:latin typeface="Microsoft Sans Serif"/>
                <a:cs typeface="Microsoft Sans Serif"/>
              </a:rPr>
              <a:t>may</a:t>
            </a:r>
            <a:r>
              <a:rPr sz="1600" spc="30"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created</a:t>
            </a:r>
            <a:r>
              <a:rPr sz="1600" spc="2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10" dirty="0">
                <a:latin typeface="Microsoft Sans Serif"/>
                <a:cs typeface="Microsoft Sans Serif"/>
              </a:rPr>
              <a:t>induced</a:t>
            </a:r>
            <a:r>
              <a:rPr sz="1600" spc="25"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an</a:t>
            </a:r>
            <a:r>
              <a:rPr sz="1600" spc="25" dirty="0">
                <a:latin typeface="Microsoft Sans Serif"/>
                <a:cs typeface="Microsoft Sans Serif"/>
              </a:rPr>
              <a:t> </a:t>
            </a:r>
            <a:r>
              <a:rPr sz="1600" spc="-5" dirty="0">
                <a:latin typeface="Microsoft Sans Serif"/>
                <a:cs typeface="Microsoft Sans Serif"/>
              </a:rPr>
              <a:t>atom</a:t>
            </a:r>
            <a:r>
              <a:rPr sz="1600" spc="25"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10" dirty="0">
                <a:latin typeface="Microsoft Sans Serif"/>
                <a:cs typeface="Microsoft Sans Serif"/>
              </a:rPr>
              <a:t>molecule</a:t>
            </a:r>
            <a:r>
              <a:rPr sz="1600" spc="25"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10" dirty="0">
                <a:latin typeface="Microsoft Sans Serif"/>
                <a:cs typeface="Microsoft Sans Serif"/>
              </a:rPr>
              <a:t>normally </a:t>
            </a:r>
            <a:r>
              <a:rPr sz="1600" spc="-5" dirty="0">
                <a:latin typeface="Microsoft Sans Serif"/>
                <a:cs typeface="Microsoft Sans Serif"/>
              </a:rPr>
              <a:t> </a:t>
            </a:r>
            <a:r>
              <a:rPr sz="1600" spc="-10" dirty="0">
                <a:latin typeface="Microsoft Sans Serif"/>
                <a:cs typeface="Microsoft Sans Serif"/>
              </a:rPr>
              <a:t>electrically</a:t>
            </a:r>
            <a:r>
              <a:rPr sz="1600" spc="35" dirty="0">
                <a:latin typeface="Microsoft Sans Serif"/>
                <a:cs typeface="Microsoft Sans Serif"/>
              </a:rPr>
              <a:t> </a:t>
            </a:r>
            <a:r>
              <a:rPr sz="1600" spc="-5" dirty="0">
                <a:latin typeface="Microsoft Sans Serif"/>
                <a:cs typeface="Microsoft Sans Serif"/>
              </a:rPr>
              <a:t>symmetric;</a:t>
            </a:r>
            <a:r>
              <a:rPr sz="1600" spc="40" dirty="0">
                <a:latin typeface="Microsoft Sans Serif"/>
                <a:cs typeface="Microsoft Sans Serif"/>
              </a:rPr>
              <a:t> </a:t>
            </a:r>
            <a:r>
              <a:rPr sz="1600" spc="-5" dirty="0">
                <a:latin typeface="Microsoft Sans Serif"/>
                <a:cs typeface="Microsoft Sans Serif"/>
              </a:rPr>
              <a:t>that</a:t>
            </a:r>
            <a:r>
              <a:rPr sz="1600" spc="40" dirty="0">
                <a:latin typeface="Microsoft Sans Serif"/>
                <a:cs typeface="Microsoft Sans Serif"/>
              </a:rPr>
              <a:t> </a:t>
            </a:r>
            <a:r>
              <a:rPr sz="1600" spc="-10" dirty="0">
                <a:latin typeface="Microsoft Sans Serif"/>
                <a:cs typeface="Microsoft Sans Serif"/>
              </a:rPr>
              <a:t>is,</a:t>
            </a:r>
            <a:r>
              <a:rPr sz="1600" spc="40" dirty="0">
                <a:latin typeface="Microsoft Sans Serif"/>
                <a:cs typeface="Microsoft Sans Serif"/>
              </a:rPr>
              <a:t> </a:t>
            </a:r>
            <a:r>
              <a:rPr sz="1600" dirty="0">
                <a:latin typeface="Microsoft Sans Serif"/>
                <a:cs typeface="Microsoft Sans Serif"/>
              </a:rPr>
              <a:t>the</a:t>
            </a:r>
            <a:r>
              <a:rPr sz="1600" spc="30" dirty="0">
                <a:latin typeface="Microsoft Sans Serif"/>
                <a:cs typeface="Microsoft Sans Serif"/>
              </a:rPr>
              <a:t> </a:t>
            </a:r>
            <a:r>
              <a:rPr sz="1600" spc="-10" dirty="0">
                <a:latin typeface="Microsoft Sans Serif"/>
                <a:cs typeface="Microsoft Sans Serif"/>
              </a:rPr>
              <a:t>overall</a:t>
            </a:r>
            <a:r>
              <a:rPr sz="1600" spc="25" dirty="0">
                <a:latin typeface="Microsoft Sans Serif"/>
                <a:cs typeface="Microsoft Sans Serif"/>
              </a:rPr>
              <a:t> </a:t>
            </a:r>
            <a:r>
              <a:rPr sz="1600" spc="-10" dirty="0">
                <a:latin typeface="Microsoft Sans Serif"/>
                <a:cs typeface="Microsoft Sans Serif"/>
              </a:rPr>
              <a:t>spatial</a:t>
            </a:r>
            <a:r>
              <a:rPr sz="1600" spc="25" dirty="0">
                <a:latin typeface="Microsoft Sans Serif"/>
                <a:cs typeface="Microsoft Sans Serif"/>
              </a:rPr>
              <a:t> </a:t>
            </a:r>
            <a:r>
              <a:rPr sz="1600" spc="-10" dirty="0">
                <a:latin typeface="Microsoft Sans Serif"/>
                <a:cs typeface="Microsoft Sans Serif"/>
              </a:rPr>
              <a:t>distribution</a:t>
            </a:r>
            <a:r>
              <a:rPr sz="1600" spc="25" dirty="0">
                <a:latin typeface="Microsoft Sans Serif"/>
                <a:cs typeface="Microsoft Sans Serif"/>
              </a:rPr>
              <a:t> </a:t>
            </a:r>
            <a:r>
              <a:rPr sz="1600" spc="-5" dirty="0">
                <a:latin typeface="Microsoft Sans Serif"/>
                <a:cs typeface="Microsoft Sans Serif"/>
              </a:rPr>
              <a:t>of</a:t>
            </a:r>
            <a:r>
              <a:rPr sz="1600" spc="45" dirty="0">
                <a:latin typeface="Microsoft Sans Serif"/>
                <a:cs typeface="Microsoft Sans Serif"/>
              </a:rPr>
              <a:t> </a:t>
            </a:r>
            <a:r>
              <a:rPr sz="1600" dirty="0">
                <a:latin typeface="Microsoft Sans Serif"/>
                <a:cs typeface="Microsoft Sans Serif"/>
              </a:rPr>
              <a:t>the</a:t>
            </a:r>
            <a:r>
              <a:rPr sz="1600" spc="30" dirty="0">
                <a:latin typeface="Microsoft Sans Serif"/>
                <a:cs typeface="Microsoft Sans Serif"/>
              </a:rPr>
              <a:t> </a:t>
            </a:r>
            <a:r>
              <a:rPr sz="1600" spc="-5" dirty="0">
                <a:latin typeface="Microsoft Sans Serif"/>
                <a:cs typeface="Microsoft Sans Serif"/>
              </a:rPr>
              <a:t>electrons</a:t>
            </a:r>
            <a:r>
              <a:rPr sz="1600" spc="35" dirty="0">
                <a:latin typeface="Microsoft Sans Serif"/>
                <a:cs typeface="Microsoft Sans Serif"/>
              </a:rPr>
              <a:t> </a:t>
            </a:r>
            <a:r>
              <a:rPr sz="1600" spc="-10" dirty="0">
                <a:latin typeface="Microsoft Sans Serif"/>
                <a:cs typeface="Microsoft Sans Serif"/>
              </a:rPr>
              <a:t>is </a:t>
            </a:r>
            <a:r>
              <a:rPr sz="1600" spc="-409" dirty="0">
                <a:latin typeface="Microsoft Sans Serif"/>
                <a:cs typeface="Microsoft Sans Serif"/>
              </a:rPr>
              <a:t> </a:t>
            </a:r>
            <a:r>
              <a:rPr sz="1600" spc="-5" dirty="0">
                <a:latin typeface="Microsoft Sans Serif"/>
                <a:cs typeface="Microsoft Sans Serif"/>
              </a:rPr>
              <a:t>symmetric</a:t>
            </a:r>
            <a:r>
              <a:rPr sz="1600" spc="25" dirty="0">
                <a:latin typeface="Microsoft Sans Serif"/>
                <a:cs typeface="Microsoft Sans Serif"/>
              </a:rPr>
              <a:t> </a:t>
            </a:r>
            <a:r>
              <a:rPr sz="1600" spc="-10" dirty="0">
                <a:latin typeface="Microsoft Sans Serif"/>
                <a:cs typeface="Microsoft Sans Serif"/>
              </a:rPr>
              <a:t>with</a:t>
            </a:r>
            <a:r>
              <a:rPr sz="1600" spc="20" dirty="0">
                <a:latin typeface="Microsoft Sans Serif"/>
                <a:cs typeface="Microsoft Sans Serif"/>
              </a:rPr>
              <a:t> </a:t>
            </a:r>
            <a:r>
              <a:rPr sz="1600" spc="-5" dirty="0">
                <a:latin typeface="Microsoft Sans Serif"/>
                <a:cs typeface="Microsoft Sans Serif"/>
              </a:rPr>
              <a:t>respect</a:t>
            </a:r>
            <a:r>
              <a:rPr sz="1600" spc="30" dirty="0">
                <a:latin typeface="Microsoft Sans Serif"/>
                <a:cs typeface="Microsoft Sans Serif"/>
              </a:rPr>
              <a:t> </a:t>
            </a:r>
            <a:r>
              <a:rPr sz="1600" dirty="0">
                <a:latin typeface="Microsoft Sans Serif"/>
                <a:cs typeface="Microsoft Sans Serif"/>
              </a:rPr>
              <a:t>to</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positively</a:t>
            </a:r>
            <a:r>
              <a:rPr sz="1600" spc="25" dirty="0">
                <a:latin typeface="Microsoft Sans Serif"/>
                <a:cs typeface="Microsoft Sans Serif"/>
              </a:rPr>
              <a:t> </a:t>
            </a:r>
            <a:r>
              <a:rPr sz="1600" spc="-5" dirty="0">
                <a:latin typeface="Microsoft Sans Serif"/>
                <a:cs typeface="Microsoft Sans Serif"/>
              </a:rPr>
              <a:t>charged</a:t>
            </a:r>
            <a:r>
              <a:rPr sz="1600" spc="20" dirty="0">
                <a:latin typeface="Microsoft Sans Serif"/>
                <a:cs typeface="Microsoft Sans Serif"/>
              </a:rPr>
              <a:t> </a:t>
            </a:r>
            <a:r>
              <a:rPr sz="1600" spc="-5" dirty="0">
                <a:latin typeface="Microsoft Sans Serif"/>
                <a:cs typeface="Microsoft Sans Serif"/>
              </a:rPr>
              <a:t>nucleus.</a:t>
            </a:r>
            <a:endParaRPr sz="1600">
              <a:latin typeface="Microsoft Sans Serif"/>
              <a:cs typeface="Microsoft Sans Serif"/>
            </a:endParaRPr>
          </a:p>
          <a:p>
            <a:pPr marL="298450" marR="29845" indent="-285750">
              <a:lnSpc>
                <a:spcPts val="1900"/>
              </a:lnSpc>
              <a:spcBef>
                <a:spcPts val="110"/>
              </a:spcBef>
              <a:buClr>
                <a:srgbClr val="C00000"/>
              </a:buClr>
              <a:buFont typeface="Wingdings"/>
              <a:buChar char=""/>
              <a:tabLst>
                <a:tab pos="297815" algn="l"/>
                <a:tab pos="298450" algn="l"/>
              </a:tabLst>
            </a:pPr>
            <a:r>
              <a:rPr sz="1600" spc="-15" dirty="0">
                <a:latin typeface="Microsoft Sans Serif"/>
                <a:cs typeface="Microsoft Sans Serif"/>
              </a:rPr>
              <a:t>All</a:t>
            </a:r>
            <a:r>
              <a:rPr sz="1600" spc="1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experiencing</a:t>
            </a:r>
            <a:r>
              <a:rPr sz="1600" spc="20" dirty="0">
                <a:latin typeface="Microsoft Sans Serif"/>
                <a:cs typeface="Microsoft Sans Serif"/>
              </a:rPr>
              <a:t> </a:t>
            </a:r>
            <a:r>
              <a:rPr sz="1600" spc="-5" dirty="0">
                <a:latin typeface="Microsoft Sans Serif"/>
                <a:cs typeface="Microsoft Sans Serif"/>
              </a:rPr>
              <a:t>constant</a:t>
            </a:r>
            <a:r>
              <a:rPr sz="1600" spc="35" dirty="0">
                <a:latin typeface="Microsoft Sans Serif"/>
                <a:cs typeface="Microsoft Sans Serif"/>
              </a:rPr>
              <a:t> </a:t>
            </a:r>
            <a:r>
              <a:rPr sz="1600" spc="-10" dirty="0">
                <a:latin typeface="Microsoft Sans Serif"/>
                <a:cs typeface="Microsoft Sans Serif"/>
              </a:rPr>
              <a:t>vibrational</a:t>
            </a:r>
            <a:r>
              <a:rPr sz="1600" spc="20" dirty="0">
                <a:latin typeface="Microsoft Sans Serif"/>
                <a:cs typeface="Microsoft Sans Serif"/>
              </a:rPr>
              <a:t> </a:t>
            </a:r>
            <a:r>
              <a:rPr sz="1600" spc="-5" dirty="0">
                <a:latin typeface="Microsoft Sans Serif"/>
                <a:cs typeface="Microsoft Sans Serif"/>
              </a:rPr>
              <a:t>motion</a:t>
            </a:r>
            <a:r>
              <a:rPr sz="1600" spc="20"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can</a:t>
            </a:r>
            <a:r>
              <a:rPr sz="1600" spc="25" dirty="0">
                <a:latin typeface="Microsoft Sans Serif"/>
                <a:cs typeface="Microsoft Sans Serif"/>
              </a:rPr>
              <a:t> </a:t>
            </a:r>
            <a:r>
              <a:rPr sz="1600" spc="-5" dirty="0">
                <a:latin typeface="Microsoft Sans Serif"/>
                <a:cs typeface="Microsoft Sans Serif"/>
              </a:rPr>
              <a:t>cause </a:t>
            </a:r>
            <a:r>
              <a:rPr sz="1600" dirty="0">
                <a:latin typeface="Microsoft Sans Serif"/>
                <a:cs typeface="Microsoft Sans Serif"/>
              </a:rPr>
              <a:t> </a:t>
            </a:r>
            <a:r>
              <a:rPr sz="1600" spc="-5" dirty="0">
                <a:latin typeface="Microsoft Sans Serif"/>
                <a:cs typeface="Microsoft Sans Serif"/>
              </a:rPr>
              <a:t>instantaneous</a:t>
            </a:r>
            <a:r>
              <a:rPr sz="1600" spc="2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short-lived</a:t>
            </a:r>
            <a:r>
              <a:rPr sz="1600" spc="20" dirty="0">
                <a:latin typeface="Microsoft Sans Serif"/>
                <a:cs typeface="Microsoft Sans Serif"/>
              </a:rPr>
              <a:t> </a:t>
            </a:r>
            <a:r>
              <a:rPr sz="1600" spc="-5" dirty="0">
                <a:latin typeface="Microsoft Sans Serif"/>
                <a:cs typeface="Microsoft Sans Serif"/>
              </a:rPr>
              <a:t>distortions</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this</a:t>
            </a:r>
            <a:r>
              <a:rPr sz="1600" spc="25" dirty="0">
                <a:latin typeface="Microsoft Sans Serif"/>
                <a:cs typeface="Microsoft Sans Serif"/>
              </a:rPr>
              <a:t> </a:t>
            </a:r>
            <a:r>
              <a:rPr sz="1600" spc="-10" dirty="0">
                <a:latin typeface="Microsoft Sans Serif"/>
                <a:cs typeface="Microsoft Sans Serif"/>
              </a:rPr>
              <a:t>electrical</a:t>
            </a:r>
            <a:r>
              <a:rPr sz="1600" spc="15" dirty="0">
                <a:latin typeface="Microsoft Sans Serif"/>
                <a:cs typeface="Microsoft Sans Serif"/>
              </a:rPr>
              <a:t> </a:t>
            </a:r>
            <a:r>
              <a:rPr sz="1600" dirty="0">
                <a:latin typeface="Microsoft Sans Serif"/>
                <a:cs typeface="Microsoft Sans Serif"/>
              </a:rPr>
              <a:t>symmetry</a:t>
            </a:r>
            <a:r>
              <a:rPr sz="1600" spc="25" dirty="0">
                <a:latin typeface="Microsoft Sans Serif"/>
                <a:cs typeface="Microsoft Sans Serif"/>
              </a:rPr>
              <a:t> </a:t>
            </a:r>
            <a:r>
              <a:rPr sz="1600" dirty="0">
                <a:latin typeface="Microsoft Sans Serif"/>
                <a:cs typeface="Microsoft Sans Serif"/>
              </a:rPr>
              <a:t>for</a:t>
            </a:r>
            <a:r>
              <a:rPr sz="1600" spc="25" dirty="0">
                <a:latin typeface="Microsoft Sans Serif"/>
                <a:cs typeface="Microsoft Sans Serif"/>
              </a:rPr>
              <a:t> </a:t>
            </a:r>
            <a:r>
              <a:rPr sz="1600" spc="-5" dirty="0">
                <a:latin typeface="Microsoft Sans Serif"/>
                <a:cs typeface="Microsoft Sans Serif"/>
              </a:rPr>
              <a:t>some</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 </a:t>
            </a:r>
            <a:r>
              <a:rPr sz="1600" spc="-409"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10" dirty="0">
                <a:latin typeface="Microsoft Sans Serif"/>
                <a:cs typeface="Microsoft Sans Serif"/>
              </a:rPr>
              <a:t>molecules,</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creation</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10" dirty="0">
                <a:latin typeface="Microsoft Sans Serif"/>
                <a:cs typeface="Microsoft Sans Serif"/>
              </a:rPr>
              <a:t>small</a:t>
            </a:r>
            <a:r>
              <a:rPr sz="1600" spc="20" dirty="0">
                <a:latin typeface="Microsoft Sans Serif"/>
                <a:cs typeface="Microsoft Sans Serif"/>
              </a:rPr>
              <a:t> </a:t>
            </a:r>
            <a:r>
              <a:rPr sz="1600" spc="-10" dirty="0">
                <a:latin typeface="Microsoft Sans Serif"/>
                <a:cs typeface="Microsoft Sans Serif"/>
              </a:rPr>
              <a:t>electric</a:t>
            </a:r>
            <a:r>
              <a:rPr sz="1600" spc="25" dirty="0">
                <a:latin typeface="Microsoft Sans Serif"/>
                <a:cs typeface="Microsoft Sans Serif"/>
              </a:rPr>
              <a:t> </a:t>
            </a:r>
            <a:r>
              <a:rPr sz="1600" spc="-10" dirty="0">
                <a:latin typeface="Microsoft Sans Serif"/>
                <a:cs typeface="Microsoft Sans Serif"/>
              </a:rPr>
              <a:t>dipoles.</a:t>
            </a:r>
            <a:endParaRPr sz="1600">
              <a:latin typeface="Microsoft Sans Serif"/>
              <a:cs typeface="Microsoft Sans Serif"/>
            </a:endParaRPr>
          </a:p>
          <a:p>
            <a:pPr marL="298450" indent="-285750">
              <a:lnSpc>
                <a:spcPts val="1814"/>
              </a:lnSpc>
              <a:buClr>
                <a:srgbClr val="C00000"/>
              </a:buClr>
              <a:buFont typeface="Wingdings"/>
              <a:buChar char=""/>
              <a:tabLst>
                <a:tab pos="297815" algn="l"/>
                <a:tab pos="298450" algn="l"/>
              </a:tabLst>
            </a:pPr>
            <a:r>
              <a:rPr sz="1600" dirty="0">
                <a:latin typeface="Microsoft Sans Serif"/>
                <a:cs typeface="Microsoft Sans Serif"/>
              </a:rPr>
              <a:t>One</a:t>
            </a:r>
            <a:r>
              <a:rPr sz="1600" spc="2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these</a:t>
            </a:r>
            <a:r>
              <a:rPr sz="1600" spc="25" dirty="0">
                <a:latin typeface="Microsoft Sans Serif"/>
                <a:cs typeface="Microsoft Sans Serif"/>
              </a:rPr>
              <a:t> </a:t>
            </a:r>
            <a:r>
              <a:rPr sz="1600" spc="-10" dirty="0">
                <a:latin typeface="Microsoft Sans Serif"/>
                <a:cs typeface="Microsoft Sans Serif"/>
              </a:rPr>
              <a:t>dipoles</a:t>
            </a:r>
            <a:r>
              <a:rPr sz="1600" spc="30" dirty="0">
                <a:latin typeface="Microsoft Sans Serif"/>
                <a:cs typeface="Microsoft Sans Serif"/>
              </a:rPr>
              <a:t> </a:t>
            </a:r>
            <a:r>
              <a:rPr sz="1600" spc="-5" dirty="0">
                <a:latin typeface="Microsoft Sans Serif"/>
                <a:cs typeface="Microsoft Sans Serif"/>
              </a:rPr>
              <a:t>can</a:t>
            </a:r>
            <a:r>
              <a:rPr sz="1600" spc="25" dirty="0">
                <a:latin typeface="Microsoft Sans Serif"/>
                <a:cs typeface="Microsoft Sans Serif"/>
              </a:rPr>
              <a:t> </a:t>
            </a:r>
            <a:r>
              <a:rPr sz="1600" spc="-10" dirty="0">
                <a:latin typeface="Microsoft Sans Serif"/>
                <a:cs typeface="Microsoft Sans Serif"/>
              </a:rPr>
              <a:t>in</a:t>
            </a:r>
            <a:r>
              <a:rPr sz="1600" spc="30" dirty="0">
                <a:latin typeface="Microsoft Sans Serif"/>
                <a:cs typeface="Microsoft Sans Serif"/>
              </a:rPr>
              <a:t> </a:t>
            </a:r>
            <a:r>
              <a:rPr sz="1600" dirty="0">
                <a:latin typeface="Microsoft Sans Serif"/>
                <a:cs typeface="Microsoft Sans Serif"/>
              </a:rPr>
              <a:t>turn</a:t>
            </a:r>
            <a:r>
              <a:rPr sz="1600" spc="25" dirty="0">
                <a:latin typeface="Microsoft Sans Serif"/>
                <a:cs typeface="Microsoft Sans Serif"/>
              </a:rPr>
              <a:t> </a:t>
            </a:r>
            <a:r>
              <a:rPr sz="1600" spc="-5" dirty="0">
                <a:latin typeface="Microsoft Sans Serif"/>
                <a:cs typeface="Microsoft Sans Serif"/>
              </a:rPr>
              <a:t>produce</a:t>
            </a:r>
            <a:r>
              <a:rPr sz="1600" spc="2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displacement</a:t>
            </a:r>
            <a:r>
              <a:rPr sz="1600" spc="3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30" dirty="0">
                <a:latin typeface="Microsoft Sans Serif"/>
                <a:cs typeface="Microsoft Sans Serif"/>
              </a:rPr>
              <a:t> </a:t>
            </a:r>
            <a:r>
              <a:rPr sz="1600" spc="-5" dirty="0">
                <a:latin typeface="Microsoft Sans Serif"/>
                <a:cs typeface="Microsoft Sans Serif"/>
              </a:rPr>
              <a:t>electron</a:t>
            </a:r>
            <a:r>
              <a:rPr sz="1600" spc="25" dirty="0">
                <a:latin typeface="Microsoft Sans Serif"/>
                <a:cs typeface="Microsoft Sans Serif"/>
              </a:rPr>
              <a:t> </a:t>
            </a:r>
            <a:r>
              <a:rPr sz="1600" spc="-10" dirty="0">
                <a:latin typeface="Microsoft Sans Serif"/>
                <a:cs typeface="Microsoft Sans Serif"/>
              </a:rPr>
              <a:t>distribution</a:t>
            </a:r>
            <a:endParaRPr sz="1600">
              <a:latin typeface="Microsoft Sans Serif"/>
              <a:cs typeface="Microsoft Sans Serif"/>
            </a:endParaRPr>
          </a:p>
          <a:p>
            <a:pPr marL="298450">
              <a:lnSpc>
                <a:spcPts val="1910"/>
              </a:lnSpc>
            </a:pP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an</a:t>
            </a:r>
            <a:r>
              <a:rPr sz="1600" spc="25" dirty="0">
                <a:latin typeface="Microsoft Sans Serif"/>
                <a:cs typeface="Microsoft Sans Serif"/>
              </a:rPr>
              <a:t> </a:t>
            </a:r>
            <a:r>
              <a:rPr sz="1600" spc="-10" dirty="0">
                <a:latin typeface="Microsoft Sans Serif"/>
                <a:cs typeface="Microsoft Sans Serif"/>
              </a:rPr>
              <a:t>adjacent</a:t>
            </a:r>
            <a:r>
              <a:rPr sz="1600" spc="35" dirty="0">
                <a:latin typeface="Microsoft Sans Serif"/>
                <a:cs typeface="Microsoft Sans Serif"/>
              </a:rPr>
              <a:t> </a:t>
            </a:r>
            <a:r>
              <a:rPr sz="1600" spc="-10" dirty="0">
                <a:latin typeface="Microsoft Sans Serif"/>
                <a:cs typeface="Microsoft Sans Serif"/>
              </a:rPr>
              <a:t>molecule</a:t>
            </a:r>
            <a:r>
              <a:rPr sz="1600" spc="3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5" dirty="0">
                <a:latin typeface="Microsoft Sans Serif"/>
                <a:cs typeface="Microsoft Sans Serif"/>
              </a:rPr>
              <a:t>atom,</a:t>
            </a:r>
            <a:r>
              <a:rPr sz="1600" spc="35" dirty="0">
                <a:latin typeface="Microsoft Sans Serif"/>
                <a:cs typeface="Microsoft Sans Serif"/>
              </a:rPr>
              <a:t> </a:t>
            </a:r>
            <a:r>
              <a:rPr sz="1600" spc="-10" dirty="0">
                <a:latin typeface="Microsoft Sans Serif"/>
                <a:cs typeface="Microsoft Sans Serif"/>
              </a:rPr>
              <a:t>which</a:t>
            </a:r>
            <a:r>
              <a:rPr sz="1600" spc="30" dirty="0">
                <a:latin typeface="Microsoft Sans Serif"/>
                <a:cs typeface="Microsoft Sans Serif"/>
              </a:rPr>
              <a:t> </a:t>
            </a:r>
            <a:r>
              <a:rPr sz="1600" spc="-10" dirty="0">
                <a:latin typeface="Microsoft Sans Serif"/>
                <a:cs typeface="Microsoft Sans Serif"/>
              </a:rPr>
              <a:t>induces</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second</a:t>
            </a:r>
            <a:r>
              <a:rPr sz="1600" spc="30" dirty="0">
                <a:latin typeface="Microsoft Sans Serif"/>
                <a:cs typeface="Microsoft Sans Serif"/>
              </a:rPr>
              <a:t> </a:t>
            </a:r>
            <a:r>
              <a:rPr sz="1600" spc="-5" dirty="0">
                <a:latin typeface="Microsoft Sans Serif"/>
                <a:cs typeface="Microsoft Sans Serif"/>
              </a:rPr>
              <a:t>one</a:t>
            </a:r>
            <a:r>
              <a:rPr sz="1600" spc="25" dirty="0">
                <a:latin typeface="Microsoft Sans Serif"/>
                <a:cs typeface="Microsoft Sans Serif"/>
              </a:rPr>
              <a:t> </a:t>
            </a:r>
            <a:r>
              <a:rPr sz="1600" spc="-10" dirty="0">
                <a:latin typeface="Microsoft Sans Serif"/>
                <a:cs typeface="Microsoft Sans Serif"/>
              </a:rPr>
              <a:t>also</a:t>
            </a:r>
            <a:r>
              <a:rPr sz="1600" spc="2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5" dirty="0">
                <a:latin typeface="Microsoft Sans Serif"/>
                <a:cs typeface="Microsoft Sans Serif"/>
              </a:rPr>
              <a:t>become</a:t>
            </a:r>
            <a:r>
              <a:rPr sz="1600" spc="30" dirty="0">
                <a:latin typeface="Microsoft Sans Serif"/>
                <a:cs typeface="Microsoft Sans Serif"/>
              </a:rPr>
              <a:t> </a:t>
            </a:r>
            <a:r>
              <a:rPr sz="1600" dirty="0">
                <a:latin typeface="Microsoft Sans Serif"/>
                <a:cs typeface="Microsoft Sans Serif"/>
              </a:rPr>
              <a:t>a</a:t>
            </a:r>
            <a:endParaRPr sz="1600">
              <a:latin typeface="Microsoft Sans Serif"/>
              <a:cs typeface="Microsoft Sans Serif"/>
            </a:endParaRPr>
          </a:p>
          <a:p>
            <a:pPr marL="298450" marR="5080">
              <a:lnSpc>
                <a:spcPts val="1900"/>
              </a:lnSpc>
              <a:spcBef>
                <a:spcPts val="175"/>
              </a:spcBef>
            </a:pPr>
            <a:r>
              <a:rPr sz="1600" spc="-10" dirty="0">
                <a:latin typeface="Microsoft Sans Serif"/>
                <a:cs typeface="Microsoft Sans Serif"/>
              </a:rPr>
              <a:t>dipole</a:t>
            </a:r>
            <a:r>
              <a:rPr sz="1600" spc="20"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10" dirty="0">
                <a:latin typeface="Microsoft Sans Serif"/>
                <a:cs typeface="Microsoft Sans Serif"/>
              </a:rPr>
              <a:t>is</a:t>
            </a:r>
            <a:r>
              <a:rPr sz="1600" spc="25" dirty="0">
                <a:latin typeface="Microsoft Sans Serif"/>
                <a:cs typeface="Microsoft Sans Serif"/>
              </a:rPr>
              <a:t> </a:t>
            </a:r>
            <a:r>
              <a:rPr sz="1600" spc="-5" dirty="0">
                <a:latin typeface="Microsoft Sans Serif"/>
                <a:cs typeface="Microsoft Sans Serif"/>
              </a:rPr>
              <a:t>then</a:t>
            </a:r>
            <a:r>
              <a:rPr sz="1600" spc="20" dirty="0">
                <a:latin typeface="Microsoft Sans Serif"/>
                <a:cs typeface="Microsoft Sans Serif"/>
              </a:rPr>
              <a:t> </a:t>
            </a:r>
            <a:r>
              <a:rPr sz="1600" spc="-10" dirty="0">
                <a:latin typeface="Microsoft Sans Serif"/>
                <a:cs typeface="Microsoft Sans Serif"/>
              </a:rPr>
              <a:t>weakly</a:t>
            </a:r>
            <a:r>
              <a:rPr sz="1600" spc="30" dirty="0">
                <a:latin typeface="Microsoft Sans Serif"/>
                <a:cs typeface="Microsoft Sans Serif"/>
              </a:rPr>
              <a:t> </a:t>
            </a:r>
            <a:r>
              <a:rPr sz="1600" dirty="0">
                <a:latin typeface="Microsoft Sans Serif"/>
                <a:cs typeface="Microsoft Sans Serif"/>
              </a:rPr>
              <a:t>attracted</a:t>
            </a:r>
            <a:r>
              <a:rPr sz="1600" spc="20"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5" dirty="0">
                <a:latin typeface="Microsoft Sans Serif"/>
                <a:cs typeface="Microsoft Sans Serif"/>
              </a:rPr>
              <a:t>bonded</a:t>
            </a:r>
            <a:r>
              <a:rPr sz="1600" spc="20"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first;</a:t>
            </a:r>
            <a:r>
              <a:rPr sz="1600" spc="30" dirty="0">
                <a:latin typeface="Microsoft Sans Serif"/>
                <a:cs typeface="Microsoft Sans Serif"/>
              </a:rPr>
              <a:t> </a:t>
            </a:r>
            <a:r>
              <a:rPr sz="1600" spc="-5" dirty="0">
                <a:latin typeface="Microsoft Sans Serif"/>
                <a:cs typeface="Microsoft Sans Serif"/>
              </a:rPr>
              <a:t>this</a:t>
            </a:r>
            <a:r>
              <a:rPr sz="1600" spc="25" dirty="0">
                <a:latin typeface="Microsoft Sans Serif"/>
                <a:cs typeface="Microsoft Sans Serif"/>
              </a:rPr>
              <a:t> </a:t>
            </a:r>
            <a:r>
              <a:rPr sz="1600" spc="-10" dirty="0">
                <a:latin typeface="Microsoft Sans Serif"/>
                <a:cs typeface="Microsoft Sans Serif"/>
              </a:rPr>
              <a:t>is</a:t>
            </a:r>
            <a:r>
              <a:rPr sz="1600" spc="25" dirty="0">
                <a:latin typeface="Microsoft Sans Serif"/>
                <a:cs typeface="Microsoft Sans Serif"/>
              </a:rPr>
              <a:t> </a:t>
            </a:r>
            <a:r>
              <a:rPr sz="1600" spc="-5" dirty="0">
                <a:latin typeface="Microsoft Sans Serif"/>
                <a:cs typeface="Microsoft Sans Serif"/>
              </a:rPr>
              <a:t>one</a:t>
            </a:r>
            <a:r>
              <a:rPr sz="1600" spc="25" dirty="0">
                <a:latin typeface="Microsoft Sans Serif"/>
                <a:cs typeface="Microsoft Sans Serif"/>
              </a:rPr>
              <a:t> </a:t>
            </a:r>
            <a:r>
              <a:rPr sz="1600" dirty="0">
                <a:latin typeface="Microsoft Sans Serif"/>
                <a:cs typeface="Microsoft Sans Serif"/>
              </a:rPr>
              <a:t>type</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van</a:t>
            </a:r>
            <a:r>
              <a:rPr sz="1600" spc="20" dirty="0">
                <a:latin typeface="Microsoft Sans Serif"/>
                <a:cs typeface="Microsoft Sans Serif"/>
              </a:rPr>
              <a:t> </a:t>
            </a:r>
            <a:r>
              <a:rPr sz="1600" spc="-5" dirty="0">
                <a:latin typeface="Microsoft Sans Serif"/>
                <a:cs typeface="Microsoft Sans Serif"/>
              </a:rPr>
              <a:t>der </a:t>
            </a:r>
            <a:r>
              <a:rPr sz="1600" spc="-409" dirty="0">
                <a:latin typeface="Microsoft Sans Serif"/>
                <a:cs typeface="Microsoft Sans Serif"/>
              </a:rPr>
              <a:t> </a:t>
            </a:r>
            <a:r>
              <a:rPr sz="1600" spc="-20" dirty="0">
                <a:latin typeface="Microsoft Sans Serif"/>
                <a:cs typeface="Microsoft Sans Serif"/>
              </a:rPr>
              <a:t>Waals</a:t>
            </a:r>
            <a:r>
              <a:rPr sz="1600" spc="20" dirty="0">
                <a:latin typeface="Microsoft Sans Serif"/>
                <a:cs typeface="Microsoft Sans Serif"/>
              </a:rPr>
              <a:t> </a:t>
            </a:r>
            <a:r>
              <a:rPr sz="1600" spc="-10" dirty="0">
                <a:latin typeface="Microsoft Sans Serif"/>
                <a:cs typeface="Microsoft Sans Serif"/>
              </a:rPr>
              <a:t>bonding.</a:t>
            </a:r>
            <a:endParaRPr sz="1600">
              <a:latin typeface="Microsoft Sans Serif"/>
              <a:cs typeface="Microsoft Sans Serif"/>
            </a:endParaRPr>
          </a:p>
          <a:p>
            <a:pPr marL="298450" indent="-285750">
              <a:lnSpc>
                <a:spcPts val="1820"/>
              </a:lnSpc>
              <a:buClr>
                <a:srgbClr val="C00000"/>
              </a:buClr>
              <a:buFont typeface="Wingdings"/>
              <a:buChar char=""/>
              <a:tabLst>
                <a:tab pos="297815" algn="l"/>
                <a:tab pos="298450" algn="l"/>
              </a:tabLst>
            </a:pPr>
            <a:r>
              <a:rPr sz="1600" spc="-5" dirty="0">
                <a:latin typeface="Microsoft Sans Serif"/>
                <a:cs typeface="Microsoft Sans Serif"/>
              </a:rPr>
              <a:t>These</a:t>
            </a:r>
            <a:r>
              <a:rPr sz="1600" spc="25" dirty="0">
                <a:latin typeface="Microsoft Sans Serif"/>
                <a:cs typeface="Microsoft Sans Serif"/>
              </a:rPr>
              <a:t> </a:t>
            </a:r>
            <a:r>
              <a:rPr sz="1600" spc="-5" dirty="0">
                <a:latin typeface="Microsoft Sans Serif"/>
                <a:cs typeface="Microsoft Sans Serif"/>
              </a:rPr>
              <a:t>attractive</a:t>
            </a:r>
            <a:r>
              <a:rPr sz="1600" spc="30" dirty="0">
                <a:latin typeface="Microsoft Sans Serif"/>
                <a:cs typeface="Microsoft Sans Serif"/>
              </a:rPr>
              <a:t> </a:t>
            </a:r>
            <a:r>
              <a:rPr sz="1600" spc="-5" dirty="0">
                <a:latin typeface="Microsoft Sans Serif"/>
                <a:cs typeface="Microsoft Sans Serif"/>
              </a:rPr>
              <a:t>forces</a:t>
            </a:r>
            <a:r>
              <a:rPr sz="1600" spc="30" dirty="0">
                <a:latin typeface="Microsoft Sans Serif"/>
                <a:cs typeface="Microsoft Sans Serif"/>
              </a:rPr>
              <a:t> </a:t>
            </a:r>
            <a:r>
              <a:rPr sz="1600" spc="-5" dirty="0">
                <a:latin typeface="Microsoft Sans Serif"/>
                <a:cs typeface="Microsoft Sans Serif"/>
              </a:rPr>
              <a:t>may</a:t>
            </a:r>
            <a:r>
              <a:rPr sz="1600" spc="35" dirty="0">
                <a:latin typeface="Microsoft Sans Serif"/>
                <a:cs typeface="Microsoft Sans Serif"/>
              </a:rPr>
              <a:t> </a:t>
            </a:r>
            <a:r>
              <a:rPr sz="1600" spc="-5" dirty="0">
                <a:latin typeface="Microsoft Sans Serif"/>
                <a:cs typeface="Microsoft Sans Serif"/>
              </a:rPr>
              <a:t>exist</a:t>
            </a:r>
            <a:r>
              <a:rPr sz="1600" spc="40" dirty="0">
                <a:latin typeface="Microsoft Sans Serif"/>
                <a:cs typeface="Microsoft Sans Serif"/>
              </a:rPr>
              <a:t> </a:t>
            </a:r>
            <a:r>
              <a:rPr sz="1600" spc="-5" dirty="0">
                <a:latin typeface="Microsoft Sans Serif"/>
                <a:cs typeface="Microsoft Sans Serif"/>
              </a:rPr>
              <a:t>between</a:t>
            </a:r>
            <a:r>
              <a:rPr sz="1600" spc="25" dirty="0">
                <a:latin typeface="Microsoft Sans Serif"/>
                <a:cs typeface="Microsoft Sans Serif"/>
              </a:rPr>
              <a:t> </a:t>
            </a:r>
            <a:r>
              <a:rPr sz="1600" spc="-10" dirty="0">
                <a:latin typeface="Microsoft Sans Serif"/>
                <a:cs typeface="Microsoft Sans Serif"/>
              </a:rPr>
              <a:t>large</a:t>
            </a:r>
            <a:r>
              <a:rPr sz="1600" spc="30" dirty="0">
                <a:latin typeface="Microsoft Sans Serif"/>
                <a:cs typeface="Microsoft Sans Serif"/>
              </a:rPr>
              <a:t> </a:t>
            </a:r>
            <a:r>
              <a:rPr sz="1600" spc="-5" dirty="0">
                <a:latin typeface="Microsoft Sans Serif"/>
                <a:cs typeface="Microsoft Sans Serif"/>
              </a:rPr>
              <a:t>numbers</a:t>
            </a:r>
            <a:r>
              <a:rPr sz="1600" spc="30" dirty="0">
                <a:latin typeface="Microsoft Sans Serif"/>
                <a:cs typeface="Microsoft Sans Serif"/>
              </a:rPr>
              <a:t> </a:t>
            </a:r>
            <a:r>
              <a:rPr sz="1600" spc="-5" dirty="0">
                <a:latin typeface="Microsoft Sans Serif"/>
                <a:cs typeface="Microsoft Sans Serif"/>
              </a:rPr>
              <a:t>of</a:t>
            </a:r>
            <a:r>
              <a:rPr sz="1600" spc="40" dirty="0">
                <a:latin typeface="Microsoft Sans Serif"/>
                <a:cs typeface="Microsoft Sans Serif"/>
              </a:rPr>
              <a:t> </a:t>
            </a:r>
            <a:r>
              <a:rPr sz="1600" spc="-5" dirty="0">
                <a:latin typeface="Microsoft Sans Serif"/>
                <a:cs typeface="Microsoft Sans Serif"/>
              </a:rPr>
              <a:t>atoms</a:t>
            </a:r>
            <a:r>
              <a:rPr sz="1600" spc="35"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10" dirty="0">
                <a:latin typeface="Microsoft Sans Serif"/>
                <a:cs typeface="Microsoft Sans Serif"/>
              </a:rPr>
              <a:t>molecules,</a:t>
            </a:r>
            <a:endParaRPr sz="1600">
              <a:latin typeface="Microsoft Sans Serif"/>
              <a:cs typeface="Microsoft Sans Serif"/>
            </a:endParaRPr>
          </a:p>
          <a:p>
            <a:pPr marL="298450">
              <a:lnSpc>
                <a:spcPts val="1910"/>
              </a:lnSpc>
            </a:pPr>
            <a:r>
              <a:rPr sz="1600" spc="-10" dirty="0">
                <a:latin typeface="Microsoft Sans Serif"/>
                <a:cs typeface="Microsoft Sans Serif"/>
              </a:rPr>
              <a:t>which</a:t>
            </a:r>
            <a:r>
              <a:rPr sz="1600" spc="20" dirty="0">
                <a:latin typeface="Microsoft Sans Serif"/>
                <a:cs typeface="Microsoft Sans Serif"/>
              </a:rPr>
              <a:t> </a:t>
            </a:r>
            <a:r>
              <a:rPr sz="1600" spc="-5" dirty="0">
                <a:latin typeface="Microsoft Sans Serif"/>
                <a:cs typeface="Microsoft Sans Serif"/>
              </a:rPr>
              <a:t>forces</a:t>
            </a:r>
            <a:r>
              <a:rPr sz="1600" spc="3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5" dirty="0">
                <a:latin typeface="Microsoft Sans Serif"/>
                <a:cs typeface="Microsoft Sans Serif"/>
              </a:rPr>
              <a:t>temporary</a:t>
            </a:r>
            <a:r>
              <a:rPr sz="1600" spc="3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fluctuate</a:t>
            </a:r>
            <a:r>
              <a:rPr sz="1600" spc="25" dirty="0">
                <a:latin typeface="Microsoft Sans Serif"/>
                <a:cs typeface="Microsoft Sans Serif"/>
              </a:rPr>
              <a:t> </a:t>
            </a:r>
            <a:r>
              <a:rPr sz="1600" spc="-10" dirty="0">
                <a:latin typeface="Microsoft Sans Serif"/>
                <a:cs typeface="Microsoft Sans Serif"/>
              </a:rPr>
              <a:t>with</a:t>
            </a:r>
            <a:r>
              <a:rPr sz="1600" spc="25" dirty="0">
                <a:latin typeface="Microsoft Sans Serif"/>
                <a:cs typeface="Microsoft Sans Serif"/>
              </a:rPr>
              <a:t> </a:t>
            </a:r>
            <a:r>
              <a:rPr sz="1600" spc="-5" dirty="0">
                <a:latin typeface="Microsoft Sans Serif"/>
                <a:cs typeface="Microsoft Sans Serif"/>
              </a:rPr>
              <a:t>time.</a:t>
            </a:r>
            <a:endParaRPr sz="1600">
              <a:latin typeface="Microsoft Sans Serif"/>
              <a:cs typeface="Microsoft Sans Serif"/>
            </a:endParaRPr>
          </a:p>
        </p:txBody>
      </p:sp>
      <p:pic>
        <p:nvPicPr>
          <p:cNvPr id="7" name="object 7"/>
          <p:cNvPicPr/>
          <p:nvPr/>
        </p:nvPicPr>
        <p:blipFill>
          <a:blip r:embed="rId3" cstate="print"/>
          <a:stretch>
            <a:fillRect/>
          </a:stretch>
        </p:blipFill>
        <p:spPr>
          <a:xfrm>
            <a:off x="847352" y="5270366"/>
            <a:ext cx="4351724" cy="1202852"/>
          </a:xfrm>
          <a:prstGeom prst="rect">
            <a:avLst/>
          </a:prstGeom>
        </p:spPr>
      </p:pic>
    </p:spTree>
    <p:extLst>
      <p:ext uri="{BB962C8B-B14F-4D97-AF65-F5344CB8AC3E}">
        <p14:creationId xmlns:p14="http://schemas.microsoft.com/office/powerpoint/2010/main" val="3345004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599045" cy="218186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84" dirty="0">
                <a:solidFill>
                  <a:srgbClr val="C00000"/>
                </a:solidFill>
                <a:latin typeface="Arial"/>
                <a:cs typeface="Arial"/>
              </a:rPr>
              <a:t> </a:t>
            </a:r>
            <a:r>
              <a:rPr sz="1800" b="1" spc="-5" dirty="0">
                <a:latin typeface="Arial"/>
                <a:cs typeface="Arial"/>
              </a:rPr>
              <a:t>2.7</a:t>
            </a:r>
            <a:r>
              <a:rPr sz="1800" b="1" spc="490" dirty="0">
                <a:latin typeface="Arial"/>
                <a:cs typeface="Arial"/>
              </a:rPr>
              <a:t> </a:t>
            </a:r>
            <a:r>
              <a:rPr sz="1800" b="1" spc="-10" dirty="0">
                <a:latin typeface="Arial"/>
                <a:cs typeface="Arial"/>
              </a:rPr>
              <a:t>SECONDARY</a:t>
            </a:r>
            <a:r>
              <a:rPr sz="1800" b="1" spc="-35" dirty="0">
                <a:latin typeface="Arial"/>
                <a:cs typeface="Arial"/>
              </a:rPr>
              <a:t> </a:t>
            </a:r>
            <a:r>
              <a:rPr sz="1800" b="1" spc="-5" dirty="0">
                <a:latin typeface="Arial"/>
                <a:cs typeface="Arial"/>
              </a:rPr>
              <a:t>BONDING</a:t>
            </a:r>
            <a:r>
              <a:rPr sz="1800" b="1" spc="-10" dirty="0">
                <a:latin typeface="Arial"/>
                <a:cs typeface="Arial"/>
              </a:rPr>
              <a:t> </a:t>
            </a:r>
            <a:r>
              <a:rPr sz="1800" b="1" dirty="0">
                <a:latin typeface="Arial"/>
                <a:cs typeface="Arial"/>
              </a:rPr>
              <a:t>/</a:t>
            </a:r>
            <a:r>
              <a:rPr sz="1800" b="1" spc="-5" dirty="0">
                <a:latin typeface="Arial"/>
                <a:cs typeface="Arial"/>
              </a:rPr>
              <a:t> </a:t>
            </a:r>
            <a:r>
              <a:rPr sz="1800" b="1" spc="-45" dirty="0">
                <a:latin typeface="Arial"/>
                <a:cs typeface="Arial"/>
              </a:rPr>
              <a:t>VAN</a:t>
            </a:r>
            <a:r>
              <a:rPr sz="1800" b="1" spc="-5" dirty="0">
                <a:latin typeface="Arial"/>
                <a:cs typeface="Arial"/>
              </a:rPr>
              <a:t> DER</a:t>
            </a:r>
            <a:r>
              <a:rPr sz="1800" b="1" dirty="0">
                <a:latin typeface="Arial"/>
                <a:cs typeface="Arial"/>
              </a:rPr>
              <a:t> </a:t>
            </a:r>
            <a:r>
              <a:rPr sz="1800" b="1" spc="-20" dirty="0">
                <a:latin typeface="Arial"/>
                <a:cs typeface="Arial"/>
              </a:rPr>
              <a:t>WAALS</a:t>
            </a:r>
            <a:r>
              <a:rPr sz="1800" b="1" spc="-10" dirty="0">
                <a:latin typeface="Arial"/>
                <a:cs typeface="Arial"/>
              </a:rPr>
              <a:t> </a:t>
            </a:r>
            <a:r>
              <a:rPr sz="1800" b="1" spc="-5" dirty="0">
                <a:latin typeface="Arial"/>
                <a:cs typeface="Arial"/>
              </a:rPr>
              <a:t>BONDING</a:t>
            </a:r>
            <a:endParaRPr sz="1800">
              <a:latin typeface="Arial"/>
              <a:cs typeface="Arial"/>
            </a:endParaRPr>
          </a:p>
          <a:p>
            <a:pPr marL="12700">
              <a:lnSpc>
                <a:spcPts val="1910"/>
              </a:lnSpc>
              <a:spcBef>
                <a:spcPts val="1400"/>
              </a:spcBef>
            </a:pPr>
            <a:r>
              <a:rPr sz="1600" b="1" spc="-5" dirty="0">
                <a:latin typeface="Arial"/>
                <a:cs typeface="Arial"/>
              </a:rPr>
              <a:t>POLAR</a:t>
            </a:r>
            <a:r>
              <a:rPr sz="1600" b="1" spc="-15" dirty="0">
                <a:latin typeface="Arial"/>
                <a:cs typeface="Arial"/>
              </a:rPr>
              <a:t> </a:t>
            </a:r>
            <a:r>
              <a:rPr sz="1600" b="1" spc="-5" dirty="0">
                <a:latin typeface="Arial"/>
                <a:cs typeface="Arial"/>
              </a:rPr>
              <a:t>MOLECULE-INDUCED</a:t>
            </a:r>
            <a:r>
              <a:rPr sz="1600" b="1" spc="-20" dirty="0">
                <a:latin typeface="Arial"/>
                <a:cs typeface="Arial"/>
              </a:rPr>
              <a:t> </a:t>
            </a:r>
            <a:r>
              <a:rPr sz="1600" b="1" spc="-5" dirty="0">
                <a:latin typeface="Arial"/>
                <a:cs typeface="Arial"/>
              </a:rPr>
              <a:t>DIPOLE</a:t>
            </a:r>
            <a:r>
              <a:rPr sz="1600" b="1" spc="-10" dirty="0">
                <a:latin typeface="Arial"/>
                <a:cs typeface="Arial"/>
              </a:rPr>
              <a:t> </a:t>
            </a:r>
            <a:r>
              <a:rPr sz="1600" b="1" spc="-5" dirty="0">
                <a:latin typeface="Arial"/>
                <a:cs typeface="Arial"/>
              </a:rPr>
              <a:t>BONDS</a:t>
            </a:r>
            <a:endParaRPr sz="1600">
              <a:latin typeface="Arial"/>
              <a:cs typeface="Arial"/>
            </a:endParaRPr>
          </a:p>
          <a:p>
            <a:pPr marL="298450" marR="5080" indent="-285750">
              <a:lnSpc>
                <a:spcPts val="1900"/>
              </a:lnSpc>
              <a:spcBef>
                <a:spcPts val="65"/>
              </a:spcBef>
              <a:buClr>
                <a:srgbClr val="C00000"/>
              </a:buClr>
              <a:buFont typeface="Wingdings"/>
              <a:buChar char=""/>
              <a:tabLst>
                <a:tab pos="297815" algn="l"/>
                <a:tab pos="298450" algn="l"/>
              </a:tabLst>
            </a:pPr>
            <a:r>
              <a:rPr sz="1600" spc="-5" dirty="0">
                <a:latin typeface="Microsoft Sans Serif"/>
                <a:cs typeface="Microsoft Sans Serif"/>
              </a:rPr>
              <a:t>Permanent</a:t>
            </a:r>
            <a:r>
              <a:rPr sz="1600" spc="30" dirty="0">
                <a:latin typeface="Microsoft Sans Serif"/>
                <a:cs typeface="Microsoft Sans Serif"/>
              </a:rPr>
              <a:t> </a:t>
            </a:r>
            <a:r>
              <a:rPr sz="1600" spc="-10" dirty="0">
                <a:latin typeface="Microsoft Sans Serif"/>
                <a:cs typeface="Microsoft Sans Serif"/>
              </a:rPr>
              <a:t>dipole</a:t>
            </a:r>
            <a:r>
              <a:rPr sz="1600" spc="25" dirty="0">
                <a:latin typeface="Microsoft Sans Serif"/>
                <a:cs typeface="Microsoft Sans Serif"/>
              </a:rPr>
              <a:t> </a:t>
            </a:r>
            <a:r>
              <a:rPr sz="1600" spc="-5" dirty="0">
                <a:latin typeface="Microsoft Sans Serif"/>
                <a:cs typeface="Microsoft Sans Serif"/>
              </a:rPr>
              <a:t>moments</a:t>
            </a:r>
            <a:r>
              <a:rPr sz="1600" spc="30" dirty="0">
                <a:latin typeface="Microsoft Sans Serif"/>
                <a:cs typeface="Microsoft Sans Serif"/>
              </a:rPr>
              <a:t> </a:t>
            </a:r>
            <a:r>
              <a:rPr sz="1600" spc="-5" dirty="0">
                <a:latin typeface="Microsoft Sans Serif"/>
                <a:cs typeface="Microsoft Sans Serif"/>
              </a:rPr>
              <a:t>exist</a:t>
            </a:r>
            <a:r>
              <a:rPr sz="1600" spc="3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some</a:t>
            </a:r>
            <a:r>
              <a:rPr sz="1600" spc="25" dirty="0">
                <a:latin typeface="Microsoft Sans Serif"/>
                <a:cs typeface="Microsoft Sans Serif"/>
              </a:rPr>
              <a:t> </a:t>
            </a:r>
            <a:r>
              <a:rPr sz="1600" spc="-10" dirty="0">
                <a:latin typeface="Microsoft Sans Serif"/>
                <a:cs typeface="Microsoft Sans Serif"/>
              </a:rPr>
              <a:t>molecules</a:t>
            </a:r>
            <a:r>
              <a:rPr sz="1600" spc="30" dirty="0">
                <a:latin typeface="Microsoft Sans Serif"/>
                <a:cs typeface="Microsoft Sans Serif"/>
              </a:rPr>
              <a:t> </a:t>
            </a:r>
            <a:r>
              <a:rPr sz="1600" spc="-5" dirty="0">
                <a:latin typeface="Microsoft Sans Serif"/>
                <a:cs typeface="Microsoft Sans Serif"/>
              </a:rPr>
              <a:t>by</a:t>
            </a:r>
            <a:r>
              <a:rPr sz="1600" spc="25" dirty="0">
                <a:latin typeface="Microsoft Sans Serif"/>
                <a:cs typeface="Microsoft Sans Serif"/>
              </a:rPr>
              <a:t> </a:t>
            </a:r>
            <a:r>
              <a:rPr sz="1600" spc="-5" dirty="0">
                <a:latin typeface="Microsoft Sans Serif"/>
                <a:cs typeface="Microsoft Sans Serif"/>
              </a:rPr>
              <a:t>virtue</a:t>
            </a:r>
            <a:r>
              <a:rPr sz="1600" spc="2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an</a:t>
            </a:r>
            <a:r>
              <a:rPr sz="1600" spc="20" dirty="0">
                <a:latin typeface="Microsoft Sans Serif"/>
                <a:cs typeface="Microsoft Sans Serif"/>
              </a:rPr>
              <a:t> </a:t>
            </a:r>
            <a:r>
              <a:rPr sz="1600" spc="-5" dirty="0">
                <a:latin typeface="Microsoft Sans Serif"/>
                <a:cs typeface="Microsoft Sans Serif"/>
              </a:rPr>
              <a:t>asymmetrical </a:t>
            </a:r>
            <a:r>
              <a:rPr sz="1600" spc="-409" dirty="0">
                <a:latin typeface="Microsoft Sans Serif"/>
                <a:cs typeface="Microsoft Sans Serif"/>
              </a:rPr>
              <a:t> </a:t>
            </a:r>
            <a:r>
              <a:rPr sz="1600" spc="-5" dirty="0">
                <a:latin typeface="Microsoft Sans Serif"/>
                <a:cs typeface="Microsoft Sans Serif"/>
              </a:rPr>
              <a:t>arrangement</a:t>
            </a:r>
            <a:r>
              <a:rPr sz="1600" spc="3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10" dirty="0">
                <a:latin typeface="Microsoft Sans Serif"/>
                <a:cs typeface="Microsoft Sans Serif"/>
              </a:rPr>
              <a:t>positively</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10" dirty="0">
                <a:latin typeface="Microsoft Sans Serif"/>
                <a:cs typeface="Microsoft Sans Serif"/>
              </a:rPr>
              <a:t>negatively</a:t>
            </a:r>
            <a:r>
              <a:rPr sz="1600" spc="30" dirty="0">
                <a:latin typeface="Microsoft Sans Serif"/>
                <a:cs typeface="Microsoft Sans Serif"/>
              </a:rPr>
              <a:t> </a:t>
            </a:r>
            <a:r>
              <a:rPr sz="1600" spc="-5" dirty="0">
                <a:latin typeface="Microsoft Sans Serif"/>
                <a:cs typeface="Microsoft Sans Serif"/>
              </a:rPr>
              <a:t>charged</a:t>
            </a:r>
            <a:r>
              <a:rPr sz="1600" spc="25" dirty="0">
                <a:latin typeface="Microsoft Sans Serif"/>
                <a:cs typeface="Microsoft Sans Serif"/>
              </a:rPr>
              <a:t> </a:t>
            </a:r>
            <a:r>
              <a:rPr sz="1600" spc="-5" dirty="0">
                <a:latin typeface="Microsoft Sans Serif"/>
                <a:cs typeface="Microsoft Sans Serif"/>
              </a:rPr>
              <a:t>regions;</a:t>
            </a:r>
            <a:r>
              <a:rPr sz="1600" spc="35" dirty="0">
                <a:latin typeface="Microsoft Sans Serif"/>
                <a:cs typeface="Microsoft Sans Serif"/>
              </a:rPr>
              <a:t> </a:t>
            </a:r>
            <a:r>
              <a:rPr sz="1600" spc="-5" dirty="0">
                <a:latin typeface="Microsoft Sans Serif"/>
                <a:cs typeface="Microsoft Sans Serif"/>
              </a:rPr>
              <a:t>such</a:t>
            </a:r>
            <a:r>
              <a:rPr sz="1600" spc="25" dirty="0">
                <a:latin typeface="Microsoft Sans Serif"/>
                <a:cs typeface="Microsoft Sans Serif"/>
              </a:rPr>
              <a:t> </a:t>
            </a:r>
            <a:r>
              <a:rPr sz="1600" spc="-10" dirty="0">
                <a:latin typeface="Microsoft Sans Serif"/>
                <a:cs typeface="Microsoft Sans Serif"/>
              </a:rPr>
              <a:t>molecules</a:t>
            </a:r>
            <a:r>
              <a:rPr sz="1600" spc="30" dirty="0">
                <a:latin typeface="Microsoft Sans Serif"/>
                <a:cs typeface="Microsoft Sans Serif"/>
              </a:rPr>
              <a:t> </a:t>
            </a:r>
            <a:r>
              <a:rPr sz="1600" spc="-5" dirty="0">
                <a:latin typeface="Microsoft Sans Serif"/>
                <a:cs typeface="Microsoft Sans Serif"/>
              </a:rPr>
              <a:t>are </a:t>
            </a:r>
            <a:r>
              <a:rPr sz="1600" dirty="0">
                <a:latin typeface="Microsoft Sans Serif"/>
                <a:cs typeface="Microsoft Sans Serif"/>
              </a:rPr>
              <a:t> termed</a:t>
            </a:r>
            <a:r>
              <a:rPr sz="1600" spc="15" dirty="0">
                <a:latin typeface="Microsoft Sans Serif"/>
                <a:cs typeface="Microsoft Sans Serif"/>
              </a:rPr>
              <a:t> </a:t>
            </a:r>
            <a:r>
              <a:rPr sz="1600" b="1" spc="-5" dirty="0">
                <a:latin typeface="Arial"/>
                <a:cs typeface="Arial"/>
              </a:rPr>
              <a:t>polar</a:t>
            </a:r>
            <a:r>
              <a:rPr sz="1600" b="1" spc="5" dirty="0">
                <a:latin typeface="Arial"/>
                <a:cs typeface="Arial"/>
              </a:rPr>
              <a:t> </a:t>
            </a:r>
            <a:r>
              <a:rPr sz="1600" b="1" spc="-5" dirty="0">
                <a:latin typeface="Arial"/>
                <a:cs typeface="Arial"/>
              </a:rPr>
              <a:t>molecules</a:t>
            </a:r>
            <a:r>
              <a:rPr sz="1600" spc="-5" dirty="0">
                <a:latin typeface="Microsoft Sans Serif"/>
                <a:cs typeface="Microsoft Sans Serif"/>
              </a:rPr>
              <a:t>.</a:t>
            </a:r>
            <a:endParaRPr sz="1600">
              <a:latin typeface="Microsoft Sans Serif"/>
              <a:cs typeface="Microsoft Sans Serif"/>
            </a:endParaRPr>
          </a:p>
          <a:p>
            <a:pPr marL="298450" marR="19050" indent="-285750">
              <a:lnSpc>
                <a:spcPts val="1900"/>
              </a:lnSpc>
              <a:spcBef>
                <a:spcPts val="110"/>
              </a:spcBef>
              <a:buClr>
                <a:srgbClr val="C00000"/>
              </a:buClr>
              <a:buFont typeface="Wingdings"/>
              <a:buChar char=""/>
              <a:tabLst>
                <a:tab pos="297815" algn="l"/>
                <a:tab pos="298450" algn="l"/>
              </a:tabLst>
            </a:pPr>
            <a:r>
              <a:rPr sz="1600" spc="-5" dirty="0">
                <a:latin typeface="Microsoft Sans Serif"/>
                <a:cs typeface="Microsoft Sans Serif"/>
              </a:rPr>
              <a:t>Example:</a:t>
            </a:r>
            <a:r>
              <a:rPr sz="1600" spc="30" dirty="0">
                <a:latin typeface="Microsoft Sans Serif"/>
                <a:cs typeface="Microsoft Sans Serif"/>
              </a:rPr>
              <a:t> </a:t>
            </a:r>
            <a:r>
              <a:rPr sz="1600" b="1" spc="-5" dirty="0">
                <a:latin typeface="Arial"/>
                <a:cs typeface="Arial"/>
              </a:rPr>
              <a:t>Hydrogen</a:t>
            </a:r>
            <a:r>
              <a:rPr sz="1600" b="1" dirty="0">
                <a:latin typeface="Arial"/>
                <a:cs typeface="Arial"/>
              </a:rPr>
              <a:t> </a:t>
            </a:r>
            <a:r>
              <a:rPr sz="1600" b="1" spc="-5" dirty="0">
                <a:latin typeface="Arial"/>
                <a:cs typeface="Arial"/>
              </a:rPr>
              <a:t>chloride </a:t>
            </a:r>
            <a:r>
              <a:rPr sz="1600" spc="-10" dirty="0">
                <a:latin typeface="Microsoft Sans Serif"/>
                <a:cs typeface="Microsoft Sans Serif"/>
              </a:rPr>
              <a:t>molecule;</a:t>
            </a:r>
            <a:r>
              <a:rPr sz="1600" spc="30"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5" dirty="0">
                <a:latin typeface="Microsoft Sans Serif"/>
                <a:cs typeface="Microsoft Sans Serif"/>
              </a:rPr>
              <a:t>permanent</a:t>
            </a:r>
            <a:r>
              <a:rPr sz="1600" spc="30" dirty="0">
                <a:latin typeface="Microsoft Sans Serif"/>
                <a:cs typeface="Microsoft Sans Serif"/>
              </a:rPr>
              <a:t> </a:t>
            </a:r>
            <a:r>
              <a:rPr sz="1600" spc="-10" dirty="0">
                <a:latin typeface="Microsoft Sans Serif"/>
                <a:cs typeface="Microsoft Sans Serif"/>
              </a:rPr>
              <a:t>dipole</a:t>
            </a:r>
            <a:r>
              <a:rPr sz="1600" spc="20" dirty="0">
                <a:latin typeface="Microsoft Sans Serif"/>
                <a:cs typeface="Microsoft Sans Serif"/>
              </a:rPr>
              <a:t> </a:t>
            </a:r>
            <a:r>
              <a:rPr sz="1600" spc="-5" dirty="0">
                <a:latin typeface="Microsoft Sans Serif"/>
                <a:cs typeface="Microsoft Sans Serif"/>
              </a:rPr>
              <a:t>moment</a:t>
            </a:r>
            <a:r>
              <a:rPr sz="1600" spc="30" dirty="0">
                <a:latin typeface="Microsoft Sans Serif"/>
                <a:cs typeface="Microsoft Sans Serif"/>
              </a:rPr>
              <a:t> </a:t>
            </a:r>
            <a:r>
              <a:rPr sz="1600" spc="-5" dirty="0">
                <a:latin typeface="Microsoft Sans Serif"/>
                <a:cs typeface="Microsoft Sans Serif"/>
              </a:rPr>
              <a:t>arises</a:t>
            </a:r>
            <a:r>
              <a:rPr sz="1600" spc="25" dirty="0">
                <a:latin typeface="Microsoft Sans Serif"/>
                <a:cs typeface="Microsoft Sans Serif"/>
              </a:rPr>
              <a:t> </a:t>
            </a:r>
            <a:r>
              <a:rPr sz="1600" dirty="0">
                <a:latin typeface="Microsoft Sans Serif"/>
                <a:cs typeface="Microsoft Sans Serif"/>
              </a:rPr>
              <a:t>from </a:t>
            </a:r>
            <a:r>
              <a:rPr sz="1600" spc="-409" dirty="0">
                <a:latin typeface="Microsoft Sans Serif"/>
                <a:cs typeface="Microsoft Sans Serif"/>
              </a:rPr>
              <a:t> </a:t>
            </a:r>
            <a:r>
              <a:rPr sz="1600" spc="-5" dirty="0">
                <a:latin typeface="Microsoft Sans Serif"/>
                <a:cs typeface="Microsoft Sans Serif"/>
              </a:rPr>
              <a:t>net</a:t>
            </a:r>
            <a:r>
              <a:rPr sz="1600" spc="30" dirty="0">
                <a:latin typeface="Microsoft Sans Serif"/>
                <a:cs typeface="Microsoft Sans Serif"/>
              </a:rPr>
              <a:t> </a:t>
            </a:r>
            <a:r>
              <a:rPr sz="1600" spc="-10" dirty="0">
                <a:latin typeface="Microsoft Sans Serif"/>
                <a:cs typeface="Microsoft Sans Serif"/>
              </a:rPr>
              <a:t>positive</a:t>
            </a:r>
            <a:r>
              <a:rPr sz="1600" spc="20"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negative</a:t>
            </a:r>
            <a:r>
              <a:rPr sz="1600" spc="25" dirty="0">
                <a:latin typeface="Microsoft Sans Serif"/>
                <a:cs typeface="Microsoft Sans Serif"/>
              </a:rPr>
              <a:t> </a:t>
            </a:r>
            <a:r>
              <a:rPr sz="1600" spc="-5" dirty="0">
                <a:latin typeface="Microsoft Sans Serif"/>
                <a:cs typeface="Microsoft Sans Serif"/>
              </a:rPr>
              <a:t>charges</a:t>
            </a:r>
            <a:r>
              <a:rPr sz="1600" spc="25"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5" dirty="0">
                <a:latin typeface="Microsoft Sans Serif"/>
                <a:cs typeface="Microsoft Sans Serif"/>
              </a:rPr>
              <a:t>respectively</a:t>
            </a:r>
            <a:r>
              <a:rPr sz="1600" spc="25" dirty="0">
                <a:latin typeface="Microsoft Sans Serif"/>
                <a:cs typeface="Microsoft Sans Serif"/>
              </a:rPr>
              <a:t> </a:t>
            </a:r>
            <a:r>
              <a:rPr sz="1600" spc="-5" dirty="0">
                <a:latin typeface="Microsoft Sans Serif"/>
                <a:cs typeface="Microsoft Sans Serif"/>
              </a:rPr>
              <a:t>associated</a:t>
            </a:r>
            <a:r>
              <a:rPr sz="1600" spc="20" dirty="0">
                <a:latin typeface="Microsoft Sans Serif"/>
                <a:cs typeface="Microsoft Sans Serif"/>
              </a:rPr>
              <a:t> </a:t>
            </a:r>
            <a:r>
              <a:rPr sz="1600" spc="-10" dirty="0">
                <a:latin typeface="Microsoft Sans Serif"/>
                <a:cs typeface="Microsoft Sans Serif"/>
              </a:rPr>
              <a:t>with</a:t>
            </a:r>
            <a:r>
              <a:rPr sz="1600" spc="20" dirty="0">
                <a:latin typeface="Microsoft Sans Serif"/>
                <a:cs typeface="Microsoft Sans Serif"/>
              </a:rPr>
              <a:t> </a:t>
            </a:r>
            <a:r>
              <a:rPr sz="1600" dirty="0">
                <a:latin typeface="Microsoft Sans Serif"/>
                <a:cs typeface="Microsoft Sans Serif"/>
              </a:rPr>
              <a:t>the </a:t>
            </a:r>
            <a:r>
              <a:rPr sz="1600" spc="5" dirty="0">
                <a:latin typeface="Microsoft Sans Serif"/>
                <a:cs typeface="Microsoft Sans Serif"/>
              </a:rPr>
              <a:t> </a:t>
            </a:r>
            <a:r>
              <a:rPr sz="1600" spc="-5" dirty="0">
                <a:latin typeface="Microsoft Sans Serif"/>
                <a:cs typeface="Microsoft Sans Serif"/>
              </a:rPr>
              <a:t>hydrogen</a:t>
            </a:r>
            <a:r>
              <a:rPr sz="1600" spc="1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10" dirty="0">
                <a:latin typeface="Microsoft Sans Serif"/>
                <a:cs typeface="Microsoft Sans Serif"/>
              </a:rPr>
              <a:t>chlorine</a:t>
            </a:r>
            <a:r>
              <a:rPr sz="1600" spc="20" dirty="0">
                <a:latin typeface="Microsoft Sans Serif"/>
                <a:cs typeface="Microsoft Sans Serif"/>
              </a:rPr>
              <a:t> </a:t>
            </a:r>
            <a:r>
              <a:rPr sz="1600" spc="-5" dirty="0">
                <a:latin typeface="Microsoft Sans Serif"/>
                <a:cs typeface="Microsoft Sans Serif"/>
              </a:rPr>
              <a:t>ends</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10" dirty="0">
                <a:latin typeface="Microsoft Sans Serif"/>
                <a:cs typeface="Microsoft Sans Serif"/>
              </a:rPr>
              <a:t>HCl</a:t>
            </a:r>
            <a:r>
              <a:rPr sz="1600" spc="15" dirty="0">
                <a:latin typeface="Microsoft Sans Serif"/>
                <a:cs typeface="Microsoft Sans Serif"/>
              </a:rPr>
              <a:t> </a:t>
            </a:r>
            <a:r>
              <a:rPr sz="1600" spc="-10" dirty="0">
                <a:latin typeface="Microsoft Sans Serif"/>
                <a:cs typeface="Microsoft Sans Serif"/>
              </a:rPr>
              <a:t>molecule.</a:t>
            </a:r>
            <a:endParaRPr sz="1600">
              <a:latin typeface="Microsoft Sans Serif"/>
              <a:cs typeface="Microsoft Sans Serif"/>
            </a:endParaRPr>
          </a:p>
        </p:txBody>
      </p:sp>
      <p:sp>
        <p:nvSpPr>
          <p:cNvPr id="7" name="object 7"/>
          <p:cNvSpPr txBox="1"/>
          <p:nvPr/>
        </p:nvSpPr>
        <p:spPr>
          <a:xfrm>
            <a:off x="525632" y="5538723"/>
            <a:ext cx="7759065" cy="991869"/>
          </a:xfrm>
          <a:prstGeom prst="rect">
            <a:avLst/>
          </a:prstGeom>
        </p:spPr>
        <p:txBody>
          <a:bodyPr vert="horz" wrap="square" lIns="0" tIns="22860" rIns="0" bIns="0" rtlCol="0">
            <a:spAutoFit/>
          </a:bodyPr>
          <a:lstStyle/>
          <a:p>
            <a:pPr marL="298450" marR="5080" indent="-285750">
              <a:lnSpc>
                <a:spcPts val="1900"/>
              </a:lnSpc>
              <a:spcBef>
                <a:spcPts val="180"/>
              </a:spcBef>
              <a:buClr>
                <a:srgbClr val="C00000"/>
              </a:buClr>
              <a:buFont typeface="Wingdings"/>
              <a:buChar char=""/>
              <a:tabLst>
                <a:tab pos="297815" algn="l"/>
                <a:tab pos="298450" algn="l"/>
              </a:tabLst>
            </a:pPr>
            <a:r>
              <a:rPr sz="1600" spc="-10" dirty="0">
                <a:latin typeface="Microsoft Sans Serif"/>
                <a:cs typeface="Microsoft Sans Serif"/>
              </a:rPr>
              <a:t>Polar</a:t>
            </a:r>
            <a:r>
              <a:rPr sz="1600" spc="30" dirty="0">
                <a:latin typeface="Microsoft Sans Serif"/>
                <a:cs typeface="Microsoft Sans Serif"/>
              </a:rPr>
              <a:t> </a:t>
            </a:r>
            <a:r>
              <a:rPr sz="1600" spc="-10" dirty="0">
                <a:latin typeface="Microsoft Sans Serif"/>
                <a:cs typeface="Microsoft Sans Serif"/>
              </a:rPr>
              <a:t>molecules</a:t>
            </a:r>
            <a:r>
              <a:rPr sz="1600" spc="30" dirty="0">
                <a:latin typeface="Microsoft Sans Serif"/>
                <a:cs typeface="Microsoft Sans Serif"/>
              </a:rPr>
              <a:t> </a:t>
            </a:r>
            <a:r>
              <a:rPr sz="1600" spc="-5" dirty="0">
                <a:latin typeface="Microsoft Sans Serif"/>
                <a:cs typeface="Microsoft Sans Serif"/>
              </a:rPr>
              <a:t>can</a:t>
            </a:r>
            <a:r>
              <a:rPr sz="1600" spc="30" dirty="0">
                <a:latin typeface="Microsoft Sans Serif"/>
                <a:cs typeface="Microsoft Sans Serif"/>
              </a:rPr>
              <a:t> </a:t>
            </a:r>
            <a:r>
              <a:rPr sz="1600" spc="-10" dirty="0">
                <a:latin typeface="Microsoft Sans Serif"/>
                <a:cs typeface="Microsoft Sans Serif"/>
              </a:rPr>
              <a:t>also</a:t>
            </a:r>
            <a:r>
              <a:rPr sz="1600" spc="25" dirty="0">
                <a:latin typeface="Microsoft Sans Serif"/>
                <a:cs typeface="Microsoft Sans Serif"/>
              </a:rPr>
              <a:t> </a:t>
            </a:r>
            <a:r>
              <a:rPr sz="1600" spc="-10" dirty="0">
                <a:latin typeface="Microsoft Sans Serif"/>
                <a:cs typeface="Microsoft Sans Serif"/>
              </a:rPr>
              <a:t>induce</a:t>
            </a:r>
            <a:r>
              <a:rPr sz="1600" spc="25" dirty="0">
                <a:latin typeface="Microsoft Sans Serif"/>
                <a:cs typeface="Microsoft Sans Serif"/>
              </a:rPr>
              <a:t> </a:t>
            </a:r>
            <a:r>
              <a:rPr sz="1600" spc="-10" dirty="0">
                <a:latin typeface="Microsoft Sans Serif"/>
                <a:cs typeface="Microsoft Sans Serif"/>
              </a:rPr>
              <a:t>dipoles</a:t>
            </a:r>
            <a:r>
              <a:rPr sz="1600" spc="35"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10" dirty="0">
                <a:latin typeface="Microsoft Sans Serif"/>
                <a:cs typeface="Microsoft Sans Serif"/>
              </a:rPr>
              <a:t>adjacent</a:t>
            </a:r>
            <a:r>
              <a:rPr sz="1600" spc="40" dirty="0">
                <a:latin typeface="Microsoft Sans Serif"/>
                <a:cs typeface="Microsoft Sans Serif"/>
              </a:rPr>
              <a:t> </a:t>
            </a:r>
            <a:r>
              <a:rPr sz="1600" spc="-10" dirty="0">
                <a:latin typeface="Microsoft Sans Serif"/>
                <a:cs typeface="Microsoft Sans Serif"/>
              </a:rPr>
              <a:t>nonpolar</a:t>
            </a:r>
            <a:r>
              <a:rPr sz="1600" spc="30" dirty="0">
                <a:latin typeface="Microsoft Sans Serif"/>
                <a:cs typeface="Microsoft Sans Serif"/>
              </a:rPr>
              <a:t> </a:t>
            </a:r>
            <a:r>
              <a:rPr sz="1600" spc="-10" dirty="0">
                <a:latin typeface="Microsoft Sans Serif"/>
                <a:cs typeface="Microsoft Sans Serif"/>
              </a:rPr>
              <a:t>molecules,</a:t>
            </a:r>
            <a:r>
              <a:rPr sz="1600" spc="35" dirty="0">
                <a:latin typeface="Microsoft Sans Serif"/>
                <a:cs typeface="Microsoft Sans Serif"/>
              </a:rPr>
              <a:t> </a:t>
            </a:r>
            <a:r>
              <a:rPr sz="1600" spc="-5" dirty="0">
                <a:latin typeface="Microsoft Sans Serif"/>
                <a:cs typeface="Microsoft Sans Serif"/>
              </a:rPr>
              <a:t>and</a:t>
            </a:r>
            <a:r>
              <a:rPr sz="1600" spc="30" dirty="0">
                <a:latin typeface="Microsoft Sans Serif"/>
                <a:cs typeface="Microsoft Sans Serif"/>
              </a:rPr>
              <a:t> </a:t>
            </a:r>
            <a:r>
              <a:rPr sz="1600" dirty="0">
                <a:latin typeface="Microsoft Sans Serif"/>
                <a:cs typeface="Microsoft Sans Serif"/>
              </a:rPr>
              <a:t>a </a:t>
            </a:r>
            <a:r>
              <a:rPr sz="1600" spc="5" dirty="0">
                <a:latin typeface="Microsoft Sans Serif"/>
                <a:cs typeface="Microsoft Sans Serif"/>
              </a:rPr>
              <a:t> </a:t>
            </a:r>
            <a:r>
              <a:rPr sz="1600" spc="-5" dirty="0">
                <a:latin typeface="Microsoft Sans Serif"/>
                <a:cs typeface="Microsoft Sans Serif"/>
              </a:rPr>
              <a:t>bond</a:t>
            </a:r>
            <a:r>
              <a:rPr sz="1600" spc="20" dirty="0">
                <a:latin typeface="Microsoft Sans Serif"/>
                <a:cs typeface="Microsoft Sans Serif"/>
              </a:rPr>
              <a:t> </a:t>
            </a:r>
            <a:r>
              <a:rPr sz="1600" spc="-15" dirty="0">
                <a:latin typeface="Microsoft Sans Serif"/>
                <a:cs typeface="Microsoft Sans Serif"/>
              </a:rPr>
              <a:t>will</a:t>
            </a:r>
            <a:r>
              <a:rPr sz="1600" spc="15" dirty="0">
                <a:latin typeface="Microsoft Sans Serif"/>
                <a:cs typeface="Microsoft Sans Serif"/>
              </a:rPr>
              <a:t> </a:t>
            </a:r>
            <a:r>
              <a:rPr sz="1600" dirty="0">
                <a:latin typeface="Microsoft Sans Serif"/>
                <a:cs typeface="Microsoft Sans Serif"/>
              </a:rPr>
              <a:t>form</a:t>
            </a:r>
            <a:r>
              <a:rPr sz="1600" spc="25"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dirty="0">
                <a:latin typeface="Microsoft Sans Serif"/>
                <a:cs typeface="Microsoft Sans Serif"/>
              </a:rPr>
              <a:t>a</a:t>
            </a:r>
            <a:r>
              <a:rPr sz="1600" spc="20" dirty="0">
                <a:latin typeface="Microsoft Sans Serif"/>
                <a:cs typeface="Microsoft Sans Serif"/>
              </a:rPr>
              <a:t> </a:t>
            </a:r>
            <a:r>
              <a:rPr sz="1600" spc="-5" dirty="0">
                <a:latin typeface="Microsoft Sans Serif"/>
                <a:cs typeface="Microsoft Sans Serif"/>
              </a:rPr>
              <a:t>result</a:t>
            </a:r>
            <a:r>
              <a:rPr sz="1600" spc="3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attractive</a:t>
            </a:r>
            <a:r>
              <a:rPr sz="1600" spc="25" dirty="0">
                <a:latin typeface="Microsoft Sans Serif"/>
                <a:cs typeface="Microsoft Sans Serif"/>
              </a:rPr>
              <a:t> </a:t>
            </a:r>
            <a:r>
              <a:rPr sz="1600" spc="-5" dirty="0">
                <a:latin typeface="Microsoft Sans Serif"/>
                <a:cs typeface="Microsoft Sans Serif"/>
              </a:rPr>
              <a:t>forces</a:t>
            </a:r>
            <a:r>
              <a:rPr sz="1600" spc="25" dirty="0">
                <a:latin typeface="Microsoft Sans Serif"/>
                <a:cs typeface="Microsoft Sans Serif"/>
              </a:rPr>
              <a:t> </a:t>
            </a:r>
            <a:r>
              <a:rPr sz="1600" spc="-5" dirty="0">
                <a:latin typeface="Microsoft Sans Serif"/>
                <a:cs typeface="Microsoft Sans Serif"/>
              </a:rPr>
              <a:t>between</a:t>
            </a:r>
            <a:r>
              <a:rPr sz="1600" spc="2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two</a:t>
            </a:r>
            <a:r>
              <a:rPr sz="1600" spc="20" dirty="0">
                <a:latin typeface="Microsoft Sans Serif"/>
                <a:cs typeface="Microsoft Sans Serif"/>
              </a:rPr>
              <a:t> </a:t>
            </a:r>
            <a:r>
              <a:rPr sz="1600" spc="-10" dirty="0">
                <a:latin typeface="Microsoft Sans Serif"/>
                <a:cs typeface="Microsoft Sans Serif"/>
              </a:rPr>
              <a:t>molecules. </a:t>
            </a:r>
            <a:r>
              <a:rPr sz="1600" spc="-5" dirty="0">
                <a:latin typeface="Microsoft Sans Serif"/>
                <a:cs typeface="Microsoft Sans Serif"/>
              </a:rPr>
              <a:t> Furthermore,</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magnitude</a:t>
            </a:r>
            <a:r>
              <a:rPr sz="1600" spc="2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this</a:t>
            </a:r>
            <a:r>
              <a:rPr sz="1600" spc="25" dirty="0">
                <a:latin typeface="Microsoft Sans Serif"/>
                <a:cs typeface="Microsoft Sans Serif"/>
              </a:rPr>
              <a:t> </a:t>
            </a:r>
            <a:r>
              <a:rPr sz="1600" spc="-5" dirty="0">
                <a:latin typeface="Microsoft Sans Serif"/>
                <a:cs typeface="Microsoft Sans Serif"/>
              </a:rPr>
              <a:t>bond</a:t>
            </a:r>
            <a:r>
              <a:rPr sz="1600" spc="25" dirty="0">
                <a:latin typeface="Microsoft Sans Serif"/>
                <a:cs typeface="Microsoft Sans Serif"/>
              </a:rPr>
              <a:t> </a:t>
            </a:r>
            <a:r>
              <a:rPr sz="1600" spc="-15" dirty="0">
                <a:latin typeface="Microsoft Sans Serif"/>
                <a:cs typeface="Microsoft Sans Serif"/>
              </a:rPr>
              <a:t>will</a:t>
            </a:r>
            <a:r>
              <a:rPr sz="1600" spc="15"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greater</a:t>
            </a:r>
            <a:r>
              <a:rPr sz="1600" spc="30" dirty="0">
                <a:latin typeface="Microsoft Sans Serif"/>
                <a:cs typeface="Microsoft Sans Serif"/>
              </a:rPr>
              <a:t> </a:t>
            </a:r>
            <a:r>
              <a:rPr sz="1600" spc="-5" dirty="0">
                <a:latin typeface="Microsoft Sans Serif"/>
                <a:cs typeface="Microsoft Sans Serif"/>
              </a:rPr>
              <a:t>than</a:t>
            </a:r>
            <a:r>
              <a:rPr sz="1600" spc="20" dirty="0">
                <a:latin typeface="Microsoft Sans Serif"/>
                <a:cs typeface="Microsoft Sans Serif"/>
              </a:rPr>
              <a:t> </a:t>
            </a:r>
            <a:r>
              <a:rPr sz="1600" dirty="0">
                <a:latin typeface="Microsoft Sans Serif"/>
                <a:cs typeface="Microsoft Sans Serif"/>
              </a:rPr>
              <a:t>for</a:t>
            </a:r>
            <a:r>
              <a:rPr sz="1600" spc="30" dirty="0">
                <a:latin typeface="Microsoft Sans Serif"/>
                <a:cs typeface="Microsoft Sans Serif"/>
              </a:rPr>
              <a:t> </a:t>
            </a:r>
            <a:r>
              <a:rPr sz="1600" spc="-5" dirty="0">
                <a:latin typeface="Microsoft Sans Serif"/>
                <a:cs typeface="Microsoft Sans Serif"/>
              </a:rPr>
              <a:t>fluctuating</a:t>
            </a:r>
            <a:r>
              <a:rPr sz="1600" spc="20" dirty="0">
                <a:latin typeface="Microsoft Sans Serif"/>
                <a:cs typeface="Microsoft Sans Serif"/>
              </a:rPr>
              <a:t> </a:t>
            </a:r>
            <a:r>
              <a:rPr sz="1600" spc="-10" dirty="0">
                <a:latin typeface="Microsoft Sans Serif"/>
                <a:cs typeface="Microsoft Sans Serif"/>
              </a:rPr>
              <a:t>induced </a:t>
            </a:r>
            <a:r>
              <a:rPr sz="1600" spc="-409" dirty="0">
                <a:latin typeface="Microsoft Sans Serif"/>
                <a:cs typeface="Microsoft Sans Serif"/>
              </a:rPr>
              <a:t> </a:t>
            </a:r>
            <a:r>
              <a:rPr sz="1600" spc="-10" dirty="0">
                <a:latin typeface="Microsoft Sans Serif"/>
                <a:cs typeface="Microsoft Sans Serif"/>
              </a:rPr>
              <a:t>dipoles.</a:t>
            </a:r>
            <a:endParaRPr sz="1600">
              <a:latin typeface="Microsoft Sans Serif"/>
              <a:cs typeface="Microsoft Sans Serif"/>
            </a:endParaRPr>
          </a:p>
        </p:txBody>
      </p:sp>
      <p:pic>
        <p:nvPicPr>
          <p:cNvPr id="8" name="object 8"/>
          <p:cNvPicPr/>
          <p:nvPr/>
        </p:nvPicPr>
        <p:blipFill>
          <a:blip r:embed="rId3" cstate="print"/>
          <a:stretch>
            <a:fillRect/>
          </a:stretch>
        </p:blipFill>
        <p:spPr>
          <a:xfrm>
            <a:off x="1875584" y="3992917"/>
            <a:ext cx="5388896" cy="1233105"/>
          </a:xfrm>
          <a:prstGeom prst="rect">
            <a:avLst/>
          </a:prstGeom>
        </p:spPr>
      </p:pic>
    </p:spTree>
    <p:extLst>
      <p:ext uri="{BB962C8B-B14F-4D97-AF65-F5344CB8AC3E}">
        <p14:creationId xmlns:p14="http://schemas.microsoft.com/office/powerpoint/2010/main" val="921629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436732" y="1429003"/>
            <a:ext cx="7918450" cy="3882390"/>
          </a:xfrm>
          <a:prstGeom prst="rect">
            <a:avLst/>
          </a:prstGeom>
        </p:spPr>
        <p:txBody>
          <a:bodyPr vert="horz" wrap="square" lIns="0" tIns="12700" rIns="0" bIns="0" rtlCol="0">
            <a:spAutoFit/>
          </a:bodyPr>
          <a:lstStyle/>
          <a:p>
            <a:pPr marL="106680">
              <a:lnSpc>
                <a:spcPct val="100000"/>
              </a:lnSpc>
              <a:spcBef>
                <a:spcPts val="100"/>
              </a:spcBef>
            </a:pPr>
            <a:r>
              <a:rPr sz="1800" b="1" dirty="0">
                <a:solidFill>
                  <a:srgbClr val="C00000"/>
                </a:solidFill>
                <a:latin typeface="Arial"/>
                <a:cs typeface="Arial"/>
              </a:rPr>
              <a:t>I</a:t>
            </a:r>
            <a:r>
              <a:rPr sz="1800" b="1" spc="484" dirty="0">
                <a:solidFill>
                  <a:srgbClr val="C00000"/>
                </a:solidFill>
                <a:latin typeface="Arial"/>
                <a:cs typeface="Arial"/>
              </a:rPr>
              <a:t> </a:t>
            </a:r>
            <a:r>
              <a:rPr sz="1800" b="1" spc="-5" dirty="0">
                <a:latin typeface="Arial"/>
                <a:cs typeface="Arial"/>
              </a:rPr>
              <a:t>2.7</a:t>
            </a:r>
            <a:r>
              <a:rPr sz="1800" b="1" spc="490" dirty="0">
                <a:latin typeface="Arial"/>
                <a:cs typeface="Arial"/>
              </a:rPr>
              <a:t> </a:t>
            </a:r>
            <a:r>
              <a:rPr sz="1800" b="1" spc="-10" dirty="0">
                <a:latin typeface="Arial"/>
                <a:cs typeface="Arial"/>
              </a:rPr>
              <a:t>SECONDARY</a:t>
            </a:r>
            <a:r>
              <a:rPr sz="1800" b="1" spc="-35" dirty="0">
                <a:latin typeface="Arial"/>
                <a:cs typeface="Arial"/>
              </a:rPr>
              <a:t> </a:t>
            </a:r>
            <a:r>
              <a:rPr sz="1800" b="1" spc="-5" dirty="0">
                <a:latin typeface="Arial"/>
                <a:cs typeface="Arial"/>
              </a:rPr>
              <a:t>BONDING</a:t>
            </a:r>
            <a:r>
              <a:rPr sz="1800" b="1" spc="-10" dirty="0">
                <a:latin typeface="Arial"/>
                <a:cs typeface="Arial"/>
              </a:rPr>
              <a:t> </a:t>
            </a:r>
            <a:r>
              <a:rPr sz="1800" b="1" dirty="0">
                <a:latin typeface="Arial"/>
                <a:cs typeface="Arial"/>
              </a:rPr>
              <a:t>/</a:t>
            </a:r>
            <a:r>
              <a:rPr sz="1800" b="1" spc="-5" dirty="0">
                <a:latin typeface="Arial"/>
                <a:cs typeface="Arial"/>
              </a:rPr>
              <a:t> </a:t>
            </a:r>
            <a:r>
              <a:rPr sz="1800" b="1" spc="-45" dirty="0">
                <a:latin typeface="Arial"/>
                <a:cs typeface="Arial"/>
              </a:rPr>
              <a:t>VAN</a:t>
            </a:r>
            <a:r>
              <a:rPr sz="1800" b="1" spc="-5" dirty="0">
                <a:latin typeface="Arial"/>
                <a:cs typeface="Arial"/>
              </a:rPr>
              <a:t> DER</a:t>
            </a:r>
            <a:r>
              <a:rPr sz="1800" b="1" dirty="0">
                <a:latin typeface="Arial"/>
                <a:cs typeface="Arial"/>
              </a:rPr>
              <a:t> </a:t>
            </a:r>
            <a:r>
              <a:rPr sz="1800" b="1" spc="-20" dirty="0">
                <a:latin typeface="Arial"/>
                <a:cs typeface="Arial"/>
              </a:rPr>
              <a:t>WAALS</a:t>
            </a:r>
            <a:r>
              <a:rPr sz="1800" b="1" spc="-10" dirty="0">
                <a:latin typeface="Arial"/>
                <a:cs typeface="Arial"/>
              </a:rPr>
              <a:t> </a:t>
            </a:r>
            <a:r>
              <a:rPr sz="1800" b="1" spc="-5" dirty="0">
                <a:latin typeface="Arial"/>
                <a:cs typeface="Arial"/>
              </a:rPr>
              <a:t>BONDING</a:t>
            </a:r>
            <a:endParaRPr sz="1800">
              <a:latin typeface="Arial"/>
              <a:cs typeface="Arial"/>
            </a:endParaRPr>
          </a:p>
          <a:p>
            <a:pPr marL="101600">
              <a:lnSpc>
                <a:spcPts val="1910"/>
              </a:lnSpc>
              <a:spcBef>
                <a:spcPts val="1400"/>
              </a:spcBef>
            </a:pPr>
            <a:r>
              <a:rPr sz="1600" b="1" spc="-5" dirty="0">
                <a:latin typeface="Arial"/>
                <a:cs typeface="Arial"/>
              </a:rPr>
              <a:t>PERMANENT</a:t>
            </a:r>
            <a:r>
              <a:rPr sz="1600" b="1" spc="-20" dirty="0">
                <a:latin typeface="Arial"/>
                <a:cs typeface="Arial"/>
              </a:rPr>
              <a:t> </a:t>
            </a:r>
            <a:r>
              <a:rPr sz="1600" b="1" spc="-5" dirty="0">
                <a:latin typeface="Arial"/>
                <a:cs typeface="Arial"/>
              </a:rPr>
              <a:t>DIPOLE</a:t>
            </a:r>
            <a:r>
              <a:rPr sz="1600" b="1" spc="-15" dirty="0">
                <a:latin typeface="Arial"/>
                <a:cs typeface="Arial"/>
              </a:rPr>
              <a:t> </a:t>
            </a:r>
            <a:r>
              <a:rPr sz="1600" b="1" spc="-10" dirty="0">
                <a:latin typeface="Arial"/>
                <a:cs typeface="Arial"/>
              </a:rPr>
              <a:t>BONDS</a:t>
            </a:r>
            <a:endParaRPr sz="1600">
              <a:latin typeface="Arial"/>
              <a:cs typeface="Arial"/>
            </a:endParaRPr>
          </a:p>
          <a:p>
            <a:pPr marL="387350" marR="428625" indent="-285750">
              <a:lnSpc>
                <a:spcPts val="1900"/>
              </a:lnSpc>
              <a:spcBef>
                <a:spcPts val="65"/>
              </a:spcBef>
              <a:buClr>
                <a:srgbClr val="C00000"/>
              </a:buClr>
              <a:buFont typeface="Wingdings"/>
              <a:buChar char=""/>
              <a:tabLst>
                <a:tab pos="386715" algn="l"/>
                <a:tab pos="387350" algn="l"/>
              </a:tabLst>
            </a:pPr>
            <a:r>
              <a:rPr sz="1600" spc="-5"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strongest</a:t>
            </a:r>
            <a:r>
              <a:rPr sz="1600" spc="35" dirty="0">
                <a:latin typeface="Microsoft Sans Serif"/>
                <a:cs typeface="Microsoft Sans Serif"/>
              </a:rPr>
              <a:t> </a:t>
            </a:r>
            <a:r>
              <a:rPr sz="1600" spc="-5" dirty="0">
                <a:latin typeface="Microsoft Sans Serif"/>
                <a:cs typeface="Microsoft Sans Serif"/>
              </a:rPr>
              <a:t>secondary</a:t>
            </a:r>
            <a:r>
              <a:rPr sz="1600" spc="30" dirty="0">
                <a:latin typeface="Microsoft Sans Serif"/>
                <a:cs typeface="Microsoft Sans Serif"/>
              </a:rPr>
              <a:t> </a:t>
            </a:r>
            <a:r>
              <a:rPr sz="1600" spc="-10" dirty="0">
                <a:latin typeface="Microsoft Sans Serif"/>
                <a:cs typeface="Microsoft Sans Serif"/>
              </a:rPr>
              <a:t>bonding</a:t>
            </a:r>
            <a:r>
              <a:rPr sz="1600" spc="25" dirty="0">
                <a:latin typeface="Microsoft Sans Serif"/>
                <a:cs typeface="Microsoft Sans Serif"/>
              </a:rPr>
              <a:t> </a:t>
            </a:r>
            <a:r>
              <a:rPr sz="1600" spc="-5" dirty="0">
                <a:latin typeface="Microsoft Sans Serif"/>
                <a:cs typeface="Microsoft Sans Serif"/>
              </a:rPr>
              <a:t>type,</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hydrogen</a:t>
            </a:r>
            <a:r>
              <a:rPr sz="1600" spc="25" dirty="0">
                <a:latin typeface="Microsoft Sans Serif"/>
                <a:cs typeface="Microsoft Sans Serif"/>
              </a:rPr>
              <a:t> </a:t>
            </a:r>
            <a:r>
              <a:rPr sz="1600" spc="-5" dirty="0">
                <a:latin typeface="Microsoft Sans Serif"/>
                <a:cs typeface="Microsoft Sans Serif"/>
              </a:rPr>
              <a:t>bond,</a:t>
            </a:r>
            <a:r>
              <a:rPr sz="1600" spc="3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special</a:t>
            </a:r>
            <a:r>
              <a:rPr sz="1600" spc="25" dirty="0">
                <a:latin typeface="Microsoft Sans Serif"/>
                <a:cs typeface="Microsoft Sans Serif"/>
              </a:rPr>
              <a:t> </a:t>
            </a:r>
            <a:r>
              <a:rPr sz="1600" spc="-5" dirty="0">
                <a:latin typeface="Microsoft Sans Serif"/>
                <a:cs typeface="Microsoft Sans Serif"/>
              </a:rPr>
              <a:t>case</a:t>
            </a:r>
            <a:r>
              <a:rPr sz="1600" spc="25" dirty="0">
                <a:latin typeface="Microsoft Sans Serif"/>
                <a:cs typeface="Microsoft Sans Serif"/>
              </a:rPr>
              <a:t> </a:t>
            </a:r>
            <a:r>
              <a:rPr sz="1600" spc="-5" dirty="0">
                <a:latin typeface="Microsoft Sans Serif"/>
                <a:cs typeface="Microsoft Sans Serif"/>
              </a:rPr>
              <a:t>of </a:t>
            </a:r>
            <a:r>
              <a:rPr sz="1600" spc="-409" dirty="0">
                <a:latin typeface="Microsoft Sans Serif"/>
                <a:cs typeface="Microsoft Sans Serif"/>
              </a:rPr>
              <a:t> </a:t>
            </a:r>
            <a:r>
              <a:rPr sz="1600" spc="-10" dirty="0">
                <a:latin typeface="Microsoft Sans Serif"/>
                <a:cs typeface="Microsoft Sans Serif"/>
              </a:rPr>
              <a:t>polar</a:t>
            </a:r>
            <a:r>
              <a:rPr sz="1600" spc="25" dirty="0">
                <a:latin typeface="Microsoft Sans Serif"/>
                <a:cs typeface="Microsoft Sans Serif"/>
              </a:rPr>
              <a:t> </a:t>
            </a:r>
            <a:r>
              <a:rPr sz="1600" spc="-10" dirty="0">
                <a:latin typeface="Microsoft Sans Serif"/>
                <a:cs typeface="Microsoft Sans Serif"/>
              </a:rPr>
              <a:t>molecule</a:t>
            </a:r>
            <a:r>
              <a:rPr sz="1600" spc="25" dirty="0">
                <a:latin typeface="Microsoft Sans Serif"/>
                <a:cs typeface="Microsoft Sans Serif"/>
              </a:rPr>
              <a:t> </a:t>
            </a:r>
            <a:r>
              <a:rPr sz="1600" spc="-10" dirty="0">
                <a:latin typeface="Microsoft Sans Serif"/>
                <a:cs typeface="Microsoft Sans Serif"/>
              </a:rPr>
              <a:t>bonding.</a:t>
            </a:r>
            <a:r>
              <a:rPr sz="1600" spc="35" dirty="0">
                <a:latin typeface="Microsoft Sans Serif"/>
                <a:cs typeface="Microsoft Sans Serif"/>
              </a:rPr>
              <a:t> </a:t>
            </a:r>
            <a:r>
              <a:rPr sz="1600" dirty="0">
                <a:latin typeface="Microsoft Sans Serif"/>
                <a:cs typeface="Microsoft Sans Serif"/>
              </a:rPr>
              <a:t>It</a:t>
            </a:r>
            <a:r>
              <a:rPr sz="1600" spc="35" dirty="0">
                <a:latin typeface="Microsoft Sans Serif"/>
                <a:cs typeface="Microsoft Sans Serif"/>
              </a:rPr>
              <a:t> </a:t>
            </a:r>
            <a:r>
              <a:rPr sz="1600" spc="-5" dirty="0">
                <a:latin typeface="Microsoft Sans Serif"/>
                <a:cs typeface="Microsoft Sans Serif"/>
              </a:rPr>
              <a:t>occurs</a:t>
            </a:r>
            <a:r>
              <a:rPr sz="1600" spc="25" dirty="0">
                <a:latin typeface="Microsoft Sans Serif"/>
                <a:cs typeface="Microsoft Sans Serif"/>
              </a:rPr>
              <a:t> </a:t>
            </a:r>
            <a:r>
              <a:rPr sz="1600" spc="-5" dirty="0">
                <a:latin typeface="Microsoft Sans Serif"/>
                <a:cs typeface="Microsoft Sans Serif"/>
              </a:rPr>
              <a:t>between</a:t>
            </a:r>
            <a:r>
              <a:rPr sz="1600" spc="25" dirty="0">
                <a:latin typeface="Microsoft Sans Serif"/>
                <a:cs typeface="Microsoft Sans Serif"/>
              </a:rPr>
              <a:t> </a:t>
            </a:r>
            <a:r>
              <a:rPr sz="1600" spc="-10" dirty="0">
                <a:latin typeface="Microsoft Sans Serif"/>
                <a:cs typeface="Microsoft Sans Serif"/>
              </a:rPr>
              <a:t>molecules</a:t>
            </a:r>
            <a:r>
              <a:rPr sz="1600" spc="3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10" dirty="0">
                <a:latin typeface="Microsoft Sans Serif"/>
                <a:cs typeface="Microsoft Sans Serif"/>
              </a:rPr>
              <a:t>which</a:t>
            </a:r>
            <a:r>
              <a:rPr sz="1600" spc="25" dirty="0">
                <a:latin typeface="Microsoft Sans Serif"/>
                <a:cs typeface="Microsoft Sans Serif"/>
              </a:rPr>
              <a:t> </a:t>
            </a:r>
            <a:r>
              <a:rPr sz="1600" spc="-5" dirty="0">
                <a:latin typeface="Microsoft Sans Serif"/>
                <a:cs typeface="Microsoft Sans Serif"/>
              </a:rPr>
              <a:t>hydrogen</a:t>
            </a:r>
            <a:r>
              <a:rPr sz="1600" spc="20" dirty="0">
                <a:latin typeface="Microsoft Sans Serif"/>
                <a:cs typeface="Microsoft Sans Serif"/>
              </a:rPr>
              <a:t> </a:t>
            </a:r>
            <a:r>
              <a:rPr sz="1600" spc="-10" dirty="0">
                <a:latin typeface="Microsoft Sans Serif"/>
                <a:cs typeface="Microsoft Sans Serif"/>
              </a:rPr>
              <a:t>is </a:t>
            </a:r>
            <a:r>
              <a:rPr sz="1600" spc="-5" dirty="0">
                <a:latin typeface="Microsoft Sans Serif"/>
                <a:cs typeface="Microsoft Sans Serif"/>
              </a:rPr>
              <a:t> </a:t>
            </a:r>
            <a:r>
              <a:rPr sz="1600" spc="-10" dirty="0">
                <a:latin typeface="Microsoft Sans Serif"/>
                <a:cs typeface="Microsoft Sans Serif"/>
              </a:rPr>
              <a:t>covalently</a:t>
            </a:r>
            <a:r>
              <a:rPr sz="1600" spc="25" dirty="0">
                <a:latin typeface="Microsoft Sans Serif"/>
                <a:cs typeface="Microsoft Sans Serif"/>
              </a:rPr>
              <a:t> </a:t>
            </a:r>
            <a:r>
              <a:rPr sz="1600" spc="-5" dirty="0">
                <a:latin typeface="Microsoft Sans Serif"/>
                <a:cs typeface="Microsoft Sans Serif"/>
              </a:rPr>
              <a:t>bonded</a:t>
            </a:r>
            <a:r>
              <a:rPr sz="1600" spc="2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10" dirty="0">
                <a:latin typeface="Microsoft Sans Serif"/>
                <a:cs typeface="Microsoft Sans Serif"/>
              </a:rPr>
              <a:t>fluorine</a:t>
            </a:r>
            <a:r>
              <a:rPr sz="1600" spc="20"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HF),</a:t>
            </a:r>
            <a:r>
              <a:rPr sz="1600" spc="35" dirty="0">
                <a:latin typeface="Microsoft Sans Serif"/>
                <a:cs typeface="Microsoft Sans Serif"/>
              </a:rPr>
              <a:t> </a:t>
            </a:r>
            <a:r>
              <a:rPr sz="1600" spc="-5" dirty="0">
                <a:latin typeface="Microsoft Sans Serif"/>
                <a:cs typeface="Microsoft Sans Serif"/>
              </a:rPr>
              <a:t>oxygen</a:t>
            </a:r>
            <a:r>
              <a:rPr sz="1600" spc="20"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spc="-10" dirty="0">
                <a:latin typeface="Microsoft Sans Serif"/>
                <a:cs typeface="Microsoft Sans Serif"/>
              </a:rPr>
              <a:t>in</a:t>
            </a:r>
            <a:r>
              <a:rPr sz="1600" spc="25" dirty="0">
                <a:latin typeface="Microsoft Sans Serif"/>
                <a:cs typeface="Microsoft Sans Serif"/>
              </a:rPr>
              <a:t> </a:t>
            </a:r>
            <a:r>
              <a:rPr sz="1600" spc="-25" dirty="0">
                <a:latin typeface="Microsoft Sans Serif"/>
                <a:cs typeface="Microsoft Sans Serif"/>
              </a:rPr>
              <a:t>H</a:t>
            </a:r>
            <a:r>
              <a:rPr sz="1650" spc="-37" baseline="-15151" dirty="0">
                <a:latin typeface="Verdana"/>
                <a:cs typeface="Verdana"/>
              </a:rPr>
              <a:t>2</a:t>
            </a:r>
            <a:r>
              <a:rPr sz="1600" spc="-25" dirty="0">
                <a:latin typeface="Microsoft Sans Serif"/>
                <a:cs typeface="Microsoft Sans Serif"/>
              </a:rPr>
              <a:t>O),</a:t>
            </a:r>
            <a:r>
              <a:rPr sz="1600" spc="30" dirty="0">
                <a:latin typeface="Microsoft Sans Serif"/>
                <a:cs typeface="Microsoft Sans Serif"/>
              </a:rPr>
              <a:t> </a:t>
            </a:r>
            <a:r>
              <a:rPr sz="1600" spc="-5" dirty="0">
                <a:latin typeface="Microsoft Sans Serif"/>
                <a:cs typeface="Microsoft Sans Serif"/>
              </a:rPr>
              <a:t>or</a:t>
            </a:r>
            <a:r>
              <a:rPr sz="1600" spc="30" dirty="0">
                <a:latin typeface="Microsoft Sans Serif"/>
                <a:cs typeface="Microsoft Sans Serif"/>
              </a:rPr>
              <a:t> </a:t>
            </a:r>
            <a:r>
              <a:rPr sz="1600" spc="-5" dirty="0">
                <a:latin typeface="Microsoft Sans Serif"/>
                <a:cs typeface="Microsoft Sans Serif"/>
              </a:rPr>
              <a:t>nitrogen</a:t>
            </a:r>
            <a:r>
              <a:rPr sz="1600" spc="25" dirty="0">
                <a:latin typeface="Microsoft Sans Serif"/>
                <a:cs typeface="Microsoft Sans Serif"/>
              </a:rPr>
              <a:t> </a:t>
            </a:r>
            <a:r>
              <a:rPr sz="1600" spc="-5" dirty="0">
                <a:latin typeface="Microsoft Sans Serif"/>
                <a:cs typeface="Microsoft Sans Serif"/>
              </a:rPr>
              <a:t>(as</a:t>
            </a:r>
            <a:r>
              <a:rPr sz="1600" spc="30" dirty="0">
                <a:latin typeface="Microsoft Sans Serif"/>
                <a:cs typeface="Microsoft Sans Serif"/>
              </a:rPr>
              <a:t> </a:t>
            </a:r>
            <a:r>
              <a:rPr sz="1600" spc="-10" dirty="0">
                <a:latin typeface="Microsoft Sans Serif"/>
                <a:cs typeface="Microsoft Sans Serif"/>
              </a:rPr>
              <a:t>in</a:t>
            </a:r>
            <a:endParaRPr sz="1600">
              <a:latin typeface="Microsoft Sans Serif"/>
              <a:cs typeface="Microsoft Sans Serif"/>
            </a:endParaRPr>
          </a:p>
          <a:p>
            <a:pPr marL="387350">
              <a:lnSpc>
                <a:spcPts val="1910"/>
              </a:lnSpc>
              <a:spcBef>
                <a:spcPts val="30"/>
              </a:spcBef>
            </a:pPr>
            <a:r>
              <a:rPr sz="1600" spc="-30" dirty="0">
                <a:latin typeface="Microsoft Sans Serif"/>
                <a:cs typeface="Microsoft Sans Serif"/>
              </a:rPr>
              <a:t>NH</a:t>
            </a:r>
            <a:r>
              <a:rPr sz="1650" spc="-44" baseline="-15151" dirty="0">
                <a:latin typeface="Verdana"/>
                <a:cs typeface="Verdana"/>
              </a:rPr>
              <a:t>3</a:t>
            </a:r>
            <a:r>
              <a:rPr sz="1600" spc="-30" dirty="0">
                <a:latin typeface="Microsoft Sans Serif"/>
                <a:cs typeface="Microsoft Sans Serif"/>
              </a:rPr>
              <a:t>).</a:t>
            </a:r>
            <a:endParaRPr sz="1600">
              <a:latin typeface="Microsoft Sans Serif"/>
              <a:cs typeface="Microsoft Sans Serif"/>
            </a:endParaRPr>
          </a:p>
          <a:p>
            <a:pPr marL="387350" marR="271145" indent="-285750">
              <a:lnSpc>
                <a:spcPts val="1900"/>
              </a:lnSpc>
              <a:spcBef>
                <a:spcPts val="70"/>
              </a:spcBef>
              <a:buClr>
                <a:srgbClr val="C00000"/>
              </a:buClr>
              <a:buFont typeface="Wingdings"/>
              <a:buChar char=""/>
              <a:tabLst>
                <a:tab pos="386715" algn="l"/>
                <a:tab pos="387350" algn="l"/>
              </a:tabLst>
            </a:pPr>
            <a:r>
              <a:rPr sz="1600" spc="-5" dirty="0">
                <a:latin typeface="Microsoft Sans Serif"/>
                <a:cs typeface="Microsoft Sans Serif"/>
              </a:rPr>
              <a:t>For each </a:t>
            </a:r>
            <a:r>
              <a:rPr sz="1600" spc="114" dirty="0">
                <a:latin typeface="Microsoft Sans Serif"/>
                <a:cs typeface="Microsoft Sans Serif"/>
              </a:rPr>
              <a:t>H—F, </a:t>
            </a:r>
            <a:r>
              <a:rPr sz="1600" spc="160" dirty="0">
                <a:latin typeface="Microsoft Sans Serif"/>
                <a:cs typeface="Microsoft Sans Serif"/>
              </a:rPr>
              <a:t>H—O, </a:t>
            </a:r>
            <a:r>
              <a:rPr sz="1600" spc="-5" dirty="0">
                <a:latin typeface="Microsoft Sans Serif"/>
                <a:cs typeface="Microsoft Sans Serif"/>
              </a:rPr>
              <a:t>or </a:t>
            </a:r>
            <a:r>
              <a:rPr sz="1600" spc="215" dirty="0">
                <a:latin typeface="Microsoft Sans Serif"/>
                <a:cs typeface="Microsoft Sans Serif"/>
              </a:rPr>
              <a:t>H—N </a:t>
            </a:r>
            <a:r>
              <a:rPr sz="1600" spc="-5" dirty="0">
                <a:latin typeface="Microsoft Sans Serif"/>
                <a:cs typeface="Microsoft Sans Serif"/>
              </a:rPr>
              <a:t>bond, </a:t>
            </a:r>
            <a:r>
              <a:rPr sz="1600" dirty="0">
                <a:latin typeface="Microsoft Sans Serif"/>
                <a:cs typeface="Microsoft Sans Serif"/>
              </a:rPr>
              <a:t>the </a:t>
            </a:r>
            <a:r>
              <a:rPr sz="1600" spc="-10" dirty="0">
                <a:latin typeface="Microsoft Sans Serif"/>
                <a:cs typeface="Microsoft Sans Serif"/>
              </a:rPr>
              <a:t>single </a:t>
            </a:r>
            <a:r>
              <a:rPr sz="1600" spc="-5" dirty="0">
                <a:latin typeface="Microsoft Sans Serif"/>
                <a:cs typeface="Microsoft Sans Serif"/>
              </a:rPr>
              <a:t>hydrogen electron </a:t>
            </a:r>
            <a:r>
              <a:rPr sz="1600" spc="-10" dirty="0">
                <a:latin typeface="Microsoft Sans Serif"/>
                <a:cs typeface="Microsoft Sans Serif"/>
              </a:rPr>
              <a:t>is </a:t>
            </a:r>
            <a:r>
              <a:rPr sz="1600" spc="-5" dirty="0">
                <a:latin typeface="Microsoft Sans Serif"/>
                <a:cs typeface="Microsoft Sans Serif"/>
              </a:rPr>
              <a:t>shared </a:t>
            </a:r>
            <a:r>
              <a:rPr sz="1600" spc="-10" dirty="0">
                <a:latin typeface="Microsoft Sans Serif"/>
                <a:cs typeface="Microsoft Sans Serif"/>
              </a:rPr>
              <a:t>with </a:t>
            </a:r>
            <a:r>
              <a:rPr sz="1600" spc="-409" dirty="0">
                <a:latin typeface="Microsoft Sans Serif"/>
                <a:cs typeface="Microsoft Sans Serif"/>
              </a:rPr>
              <a:t> </a:t>
            </a:r>
            <a:r>
              <a:rPr sz="1600" dirty="0">
                <a:latin typeface="Microsoft Sans Serif"/>
                <a:cs typeface="Microsoft Sans Serif"/>
              </a:rPr>
              <a:t>the</a:t>
            </a:r>
            <a:r>
              <a:rPr sz="1600" spc="15" dirty="0">
                <a:latin typeface="Microsoft Sans Serif"/>
                <a:cs typeface="Microsoft Sans Serif"/>
              </a:rPr>
              <a:t> </a:t>
            </a:r>
            <a:r>
              <a:rPr sz="1600" spc="-5" dirty="0">
                <a:latin typeface="Microsoft Sans Serif"/>
                <a:cs typeface="Microsoft Sans Serif"/>
              </a:rPr>
              <a:t>other</a:t>
            </a:r>
            <a:r>
              <a:rPr sz="1600" spc="30" dirty="0">
                <a:latin typeface="Microsoft Sans Serif"/>
                <a:cs typeface="Microsoft Sans Serif"/>
              </a:rPr>
              <a:t> </a:t>
            </a:r>
            <a:r>
              <a:rPr sz="1600" dirty="0">
                <a:latin typeface="Microsoft Sans Serif"/>
                <a:cs typeface="Microsoft Sans Serif"/>
              </a:rPr>
              <a:t>atom.</a:t>
            </a:r>
            <a:endParaRPr sz="1600">
              <a:latin typeface="Microsoft Sans Serif"/>
              <a:cs typeface="Microsoft Sans Serif"/>
            </a:endParaRPr>
          </a:p>
          <a:p>
            <a:pPr marL="387350" indent="-285750">
              <a:lnSpc>
                <a:spcPts val="1820"/>
              </a:lnSpc>
              <a:buClr>
                <a:srgbClr val="C00000"/>
              </a:buClr>
              <a:buFont typeface="Wingdings"/>
              <a:buChar char=""/>
              <a:tabLst>
                <a:tab pos="386715" algn="l"/>
                <a:tab pos="387350" algn="l"/>
              </a:tabLst>
            </a:pPr>
            <a:r>
              <a:rPr sz="1600" spc="-5" dirty="0">
                <a:latin typeface="Microsoft Sans Serif"/>
                <a:cs typeface="Microsoft Sans Serif"/>
              </a:rPr>
              <a:t>Thus,</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hydrogen</a:t>
            </a:r>
            <a:r>
              <a:rPr sz="1600" spc="25" dirty="0">
                <a:latin typeface="Microsoft Sans Serif"/>
                <a:cs typeface="Microsoft Sans Serif"/>
              </a:rPr>
              <a:t> </a:t>
            </a:r>
            <a:r>
              <a:rPr sz="1600" spc="-5" dirty="0">
                <a:latin typeface="Microsoft Sans Serif"/>
                <a:cs typeface="Microsoft Sans Serif"/>
              </a:rPr>
              <a:t>end</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bond</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10" dirty="0">
                <a:latin typeface="Microsoft Sans Serif"/>
                <a:cs typeface="Microsoft Sans Serif"/>
              </a:rPr>
              <a:t>essentially</a:t>
            </a:r>
            <a:r>
              <a:rPr sz="1600" spc="2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positively</a:t>
            </a:r>
            <a:r>
              <a:rPr sz="1600" spc="30" dirty="0">
                <a:latin typeface="Microsoft Sans Serif"/>
                <a:cs typeface="Microsoft Sans Serif"/>
              </a:rPr>
              <a:t> </a:t>
            </a:r>
            <a:r>
              <a:rPr sz="1600" spc="-5" dirty="0">
                <a:latin typeface="Microsoft Sans Serif"/>
                <a:cs typeface="Microsoft Sans Serif"/>
              </a:rPr>
              <a:t>charged</a:t>
            </a:r>
            <a:r>
              <a:rPr sz="1600" spc="25" dirty="0">
                <a:latin typeface="Microsoft Sans Serif"/>
                <a:cs typeface="Microsoft Sans Serif"/>
              </a:rPr>
              <a:t> </a:t>
            </a:r>
            <a:r>
              <a:rPr sz="1600" spc="-5" dirty="0">
                <a:latin typeface="Microsoft Sans Serif"/>
                <a:cs typeface="Microsoft Sans Serif"/>
              </a:rPr>
              <a:t>bare</a:t>
            </a:r>
            <a:r>
              <a:rPr sz="1600" spc="20" dirty="0">
                <a:latin typeface="Microsoft Sans Serif"/>
                <a:cs typeface="Microsoft Sans Serif"/>
              </a:rPr>
              <a:t> </a:t>
            </a:r>
            <a:r>
              <a:rPr sz="1600" spc="-5" dirty="0">
                <a:latin typeface="Microsoft Sans Serif"/>
                <a:cs typeface="Microsoft Sans Serif"/>
              </a:rPr>
              <a:t>proton</a:t>
            </a:r>
            <a:endParaRPr sz="1600">
              <a:latin typeface="Microsoft Sans Serif"/>
              <a:cs typeface="Microsoft Sans Serif"/>
            </a:endParaRPr>
          </a:p>
          <a:p>
            <a:pPr marL="387350">
              <a:lnSpc>
                <a:spcPts val="1910"/>
              </a:lnSpc>
            </a:pPr>
            <a:r>
              <a:rPr sz="1600" spc="-5" dirty="0">
                <a:latin typeface="Microsoft Sans Serif"/>
                <a:cs typeface="Microsoft Sans Serif"/>
              </a:rPr>
              <a:t>that</a:t>
            </a:r>
            <a:r>
              <a:rPr sz="1600" spc="20" dirty="0">
                <a:latin typeface="Microsoft Sans Serif"/>
                <a:cs typeface="Microsoft Sans Serif"/>
              </a:rPr>
              <a:t> </a:t>
            </a:r>
            <a:r>
              <a:rPr sz="1600" spc="-10" dirty="0">
                <a:latin typeface="Microsoft Sans Serif"/>
                <a:cs typeface="Microsoft Sans Serif"/>
              </a:rPr>
              <a:t>is</a:t>
            </a:r>
            <a:r>
              <a:rPr sz="1600" spc="20" dirty="0">
                <a:latin typeface="Microsoft Sans Serif"/>
                <a:cs typeface="Microsoft Sans Serif"/>
              </a:rPr>
              <a:t> </a:t>
            </a:r>
            <a:r>
              <a:rPr sz="1600" spc="-5" dirty="0">
                <a:latin typeface="Microsoft Sans Serif"/>
                <a:cs typeface="Microsoft Sans Serif"/>
              </a:rPr>
              <a:t>unscreened</a:t>
            </a:r>
            <a:r>
              <a:rPr sz="1600" spc="15" dirty="0">
                <a:latin typeface="Microsoft Sans Serif"/>
                <a:cs typeface="Microsoft Sans Serif"/>
              </a:rPr>
              <a:t> </a:t>
            </a:r>
            <a:r>
              <a:rPr sz="1600" spc="-5" dirty="0">
                <a:latin typeface="Microsoft Sans Serif"/>
                <a:cs typeface="Microsoft Sans Serif"/>
              </a:rPr>
              <a:t>by</a:t>
            </a:r>
            <a:r>
              <a:rPr sz="1600" spc="15" dirty="0">
                <a:latin typeface="Microsoft Sans Serif"/>
                <a:cs typeface="Microsoft Sans Serif"/>
              </a:rPr>
              <a:t> </a:t>
            </a:r>
            <a:r>
              <a:rPr sz="1600" spc="-5" dirty="0">
                <a:latin typeface="Microsoft Sans Serif"/>
                <a:cs typeface="Microsoft Sans Serif"/>
              </a:rPr>
              <a:t>any</a:t>
            </a:r>
            <a:r>
              <a:rPr sz="1600" spc="20" dirty="0">
                <a:latin typeface="Microsoft Sans Serif"/>
                <a:cs typeface="Microsoft Sans Serif"/>
              </a:rPr>
              <a:t> </a:t>
            </a:r>
            <a:r>
              <a:rPr sz="1600" spc="-5" dirty="0">
                <a:latin typeface="Microsoft Sans Serif"/>
                <a:cs typeface="Microsoft Sans Serif"/>
              </a:rPr>
              <a:t>electrons.</a:t>
            </a:r>
            <a:endParaRPr sz="1600">
              <a:latin typeface="Microsoft Sans Serif"/>
              <a:cs typeface="Microsoft Sans Serif"/>
            </a:endParaRPr>
          </a:p>
          <a:p>
            <a:pPr marL="387350" marR="170180" indent="-285750">
              <a:lnSpc>
                <a:spcPts val="1900"/>
              </a:lnSpc>
              <a:spcBef>
                <a:spcPts val="175"/>
              </a:spcBef>
              <a:buClr>
                <a:srgbClr val="C00000"/>
              </a:buClr>
              <a:buFont typeface="Wingdings"/>
              <a:buChar char=""/>
              <a:tabLst>
                <a:tab pos="386715" algn="l"/>
                <a:tab pos="387350" algn="l"/>
              </a:tabLst>
            </a:pPr>
            <a:r>
              <a:rPr sz="1600" spc="-10" dirty="0">
                <a:latin typeface="Microsoft Sans Serif"/>
                <a:cs typeface="Microsoft Sans Serif"/>
              </a:rPr>
              <a:t>This</a:t>
            </a:r>
            <a:r>
              <a:rPr sz="1600" spc="30" dirty="0">
                <a:latin typeface="Microsoft Sans Serif"/>
                <a:cs typeface="Microsoft Sans Serif"/>
              </a:rPr>
              <a:t> </a:t>
            </a:r>
            <a:r>
              <a:rPr sz="1600" spc="-10" dirty="0">
                <a:latin typeface="Microsoft Sans Serif"/>
                <a:cs typeface="Microsoft Sans Serif"/>
              </a:rPr>
              <a:t>highly</a:t>
            </a:r>
            <a:r>
              <a:rPr sz="1600" spc="30" dirty="0">
                <a:latin typeface="Microsoft Sans Serif"/>
                <a:cs typeface="Microsoft Sans Serif"/>
              </a:rPr>
              <a:t> </a:t>
            </a:r>
            <a:r>
              <a:rPr sz="1600" spc="-10" dirty="0">
                <a:latin typeface="Microsoft Sans Serif"/>
                <a:cs typeface="Microsoft Sans Serif"/>
              </a:rPr>
              <a:t>positively</a:t>
            </a:r>
            <a:r>
              <a:rPr sz="1600" spc="35" dirty="0">
                <a:latin typeface="Microsoft Sans Serif"/>
                <a:cs typeface="Microsoft Sans Serif"/>
              </a:rPr>
              <a:t> </a:t>
            </a:r>
            <a:r>
              <a:rPr sz="1600" spc="-5" dirty="0">
                <a:latin typeface="Microsoft Sans Serif"/>
                <a:cs typeface="Microsoft Sans Serif"/>
              </a:rPr>
              <a:t>charged</a:t>
            </a:r>
            <a:r>
              <a:rPr sz="1600" spc="25" dirty="0">
                <a:latin typeface="Microsoft Sans Serif"/>
                <a:cs typeface="Microsoft Sans Serif"/>
              </a:rPr>
              <a:t> </a:t>
            </a:r>
            <a:r>
              <a:rPr sz="1600" spc="-5" dirty="0">
                <a:latin typeface="Microsoft Sans Serif"/>
                <a:cs typeface="Microsoft Sans Serif"/>
              </a:rPr>
              <a:t>end</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30" dirty="0">
                <a:latin typeface="Microsoft Sans Serif"/>
                <a:cs typeface="Microsoft Sans Serif"/>
              </a:rPr>
              <a:t> </a:t>
            </a:r>
            <a:r>
              <a:rPr sz="1600" spc="-10" dirty="0">
                <a:latin typeface="Microsoft Sans Serif"/>
                <a:cs typeface="Microsoft Sans Serif"/>
              </a:rPr>
              <a:t>molecule</a:t>
            </a:r>
            <a:r>
              <a:rPr sz="1600" spc="25" dirty="0">
                <a:latin typeface="Microsoft Sans Serif"/>
                <a:cs typeface="Microsoft Sans Serif"/>
              </a:rPr>
              <a:t> </a:t>
            </a:r>
            <a:r>
              <a:rPr sz="1600" spc="-10" dirty="0">
                <a:latin typeface="Microsoft Sans Serif"/>
                <a:cs typeface="Microsoft Sans Serif"/>
              </a:rPr>
              <a:t>is</a:t>
            </a:r>
            <a:r>
              <a:rPr sz="1600" spc="35" dirty="0">
                <a:latin typeface="Microsoft Sans Serif"/>
                <a:cs typeface="Microsoft Sans Serif"/>
              </a:rPr>
              <a:t> </a:t>
            </a:r>
            <a:r>
              <a:rPr sz="1600" spc="-10" dirty="0">
                <a:latin typeface="Microsoft Sans Serif"/>
                <a:cs typeface="Microsoft Sans Serif"/>
              </a:rPr>
              <a:t>capable</a:t>
            </a:r>
            <a:r>
              <a:rPr sz="1600" spc="2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a</a:t>
            </a:r>
            <a:r>
              <a:rPr sz="1600" spc="30" dirty="0">
                <a:latin typeface="Microsoft Sans Serif"/>
                <a:cs typeface="Microsoft Sans Serif"/>
              </a:rPr>
              <a:t> </a:t>
            </a:r>
            <a:r>
              <a:rPr sz="1600" spc="-5" dirty="0">
                <a:latin typeface="Microsoft Sans Serif"/>
                <a:cs typeface="Microsoft Sans Serif"/>
              </a:rPr>
              <a:t>strong</a:t>
            </a:r>
            <a:r>
              <a:rPr sz="1600" spc="25" dirty="0">
                <a:latin typeface="Microsoft Sans Serif"/>
                <a:cs typeface="Microsoft Sans Serif"/>
              </a:rPr>
              <a:t> </a:t>
            </a:r>
            <a:r>
              <a:rPr sz="1600" spc="-5" dirty="0">
                <a:latin typeface="Microsoft Sans Serif"/>
                <a:cs typeface="Microsoft Sans Serif"/>
              </a:rPr>
              <a:t>attractive </a:t>
            </a:r>
            <a:r>
              <a:rPr sz="1600" spc="-409" dirty="0">
                <a:latin typeface="Microsoft Sans Serif"/>
                <a:cs typeface="Microsoft Sans Serif"/>
              </a:rPr>
              <a:t> </a:t>
            </a:r>
            <a:r>
              <a:rPr sz="1600" dirty="0">
                <a:latin typeface="Microsoft Sans Serif"/>
                <a:cs typeface="Microsoft Sans Serif"/>
              </a:rPr>
              <a:t>force</a:t>
            </a:r>
            <a:r>
              <a:rPr sz="1600" spc="20" dirty="0">
                <a:latin typeface="Microsoft Sans Serif"/>
                <a:cs typeface="Microsoft Sans Serif"/>
              </a:rPr>
              <a:t> </a:t>
            </a:r>
            <a:r>
              <a:rPr sz="1600" spc="-10" dirty="0">
                <a:latin typeface="Microsoft Sans Serif"/>
                <a:cs typeface="Microsoft Sans Serif"/>
              </a:rPr>
              <a:t>with</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negative</a:t>
            </a:r>
            <a:r>
              <a:rPr sz="1600" spc="20" dirty="0">
                <a:latin typeface="Microsoft Sans Serif"/>
                <a:cs typeface="Microsoft Sans Serif"/>
              </a:rPr>
              <a:t> </a:t>
            </a:r>
            <a:r>
              <a:rPr sz="1600" spc="-5" dirty="0">
                <a:latin typeface="Microsoft Sans Serif"/>
                <a:cs typeface="Microsoft Sans Serif"/>
              </a:rPr>
              <a:t>end</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an</a:t>
            </a:r>
            <a:r>
              <a:rPr sz="1600" spc="20" dirty="0">
                <a:latin typeface="Microsoft Sans Serif"/>
                <a:cs typeface="Microsoft Sans Serif"/>
              </a:rPr>
              <a:t> </a:t>
            </a:r>
            <a:r>
              <a:rPr sz="1600" spc="-10" dirty="0">
                <a:latin typeface="Microsoft Sans Serif"/>
                <a:cs typeface="Microsoft Sans Serif"/>
              </a:rPr>
              <a:t>adjacent</a:t>
            </a:r>
            <a:r>
              <a:rPr sz="1600" spc="30" dirty="0">
                <a:latin typeface="Microsoft Sans Serif"/>
                <a:cs typeface="Microsoft Sans Serif"/>
              </a:rPr>
              <a:t> </a:t>
            </a:r>
            <a:r>
              <a:rPr sz="1600" spc="-10" dirty="0">
                <a:latin typeface="Microsoft Sans Serif"/>
                <a:cs typeface="Microsoft Sans Serif"/>
              </a:rPr>
              <a:t>molecule.</a:t>
            </a:r>
            <a:endParaRPr sz="1600">
              <a:latin typeface="Microsoft Sans Serif"/>
              <a:cs typeface="Microsoft Sans Serif"/>
            </a:endParaRPr>
          </a:p>
          <a:p>
            <a:pPr marL="387350" indent="-285750">
              <a:lnSpc>
                <a:spcPts val="1820"/>
              </a:lnSpc>
              <a:buClr>
                <a:srgbClr val="C00000"/>
              </a:buClr>
              <a:buFont typeface="Wingdings"/>
              <a:buChar char=""/>
              <a:tabLst>
                <a:tab pos="386715" algn="l"/>
                <a:tab pos="387350" algn="l"/>
              </a:tabLst>
            </a:pPr>
            <a:r>
              <a:rPr sz="1600" spc="-10" dirty="0">
                <a:latin typeface="Microsoft Sans Serif"/>
                <a:cs typeface="Microsoft Sans Serif"/>
              </a:rPr>
              <a:t>This</a:t>
            </a:r>
            <a:r>
              <a:rPr sz="1600" spc="30" dirty="0">
                <a:latin typeface="Microsoft Sans Serif"/>
                <a:cs typeface="Microsoft Sans Serif"/>
              </a:rPr>
              <a:t> </a:t>
            </a:r>
            <a:r>
              <a:rPr sz="1600" spc="-10" dirty="0">
                <a:latin typeface="Microsoft Sans Serif"/>
                <a:cs typeface="Microsoft Sans Serif"/>
              </a:rPr>
              <a:t>single</a:t>
            </a:r>
            <a:r>
              <a:rPr sz="1600" spc="25" dirty="0">
                <a:latin typeface="Microsoft Sans Serif"/>
                <a:cs typeface="Microsoft Sans Serif"/>
              </a:rPr>
              <a:t> </a:t>
            </a:r>
            <a:r>
              <a:rPr sz="1600" spc="-5" dirty="0">
                <a:latin typeface="Microsoft Sans Serif"/>
                <a:cs typeface="Microsoft Sans Serif"/>
              </a:rPr>
              <a:t>proton</a:t>
            </a:r>
            <a:r>
              <a:rPr sz="1600" spc="25" dirty="0">
                <a:latin typeface="Microsoft Sans Serif"/>
                <a:cs typeface="Microsoft Sans Serif"/>
              </a:rPr>
              <a:t> </a:t>
            </a:r>
            <a:r>
              <a:rPr sz="1600" dirty="0">
                <a:latin typeface="Microsoft Sans Serif"/>
                <a:cs typeface="Microsoft Sans Serif"/>
              </a:rPr>
              <a:t>forms</a:t>
            </a:r>
            <a:r>
              <a:rPr sz="1600" spc="30" dirty="0">
                <a:latin typeface="Microsoft Sans Serif"/>
                <a:cs typeface="Microsoft Sans Serif"/>
              </a:rPr>
              <a:t> </a:t>
            </a:r>
            <a:r>
              <a:rPr sz="1600" dirty="0">
                <a:latin typeface="Microsoft Sans Serif"/>
                <a:cs typeface="Microsoft Sans Serif"/>
              </a:rPr>
              <a:t>a</a:t>
            </a:r>
            <a:r>
              <a:rPr sz="1600" spc="30" dirty="0">
                <a:latin typeface="Microsoft Sans Serif"/>
                <a:cs typeface="Microsoft Sans Serif"/>
              </a:rPr>
              <a:t> </a:t>
            </a:r>
            <a:r>
              <a:rPr sz="1600" spc="-10" dirty="0">
                <a:latin typeface="Microsoft Sans Serif"/>
                <a:cs typeface="Microsoft Sans Serif"/>
              </a:rPr>
              <a:t>bridge</a:t>
            </a:r>
            <a:r>
              <a:rPr sz="1600" spc="25" dirty="0">
                <a:latin typeface="Microsoft Sans Serif"/>
                <a:cs typeface="Microsoft Sans Serif"/>
              </a:rPr>
              <a:t> </a:t>
            </a:r>
            <a:r>
              <a:rPr sz="1600" spc="-5" dirty="0">
                <a:latin typeface="Microsoft Sans Serif"/>
                <a:cs typeface="Microsoft Sans Serif"/>
              </a:rPr>
              <a:t>between</a:t>
            </a:r>
            <a:r>
              <a:rPr sz="1600" spc="25" dirty="0">
                <a:latin typeface="Microsoft Sans Serif"/>
                <a:cs typeface="Microsoft Sans Serif"/>
              </a:rPr>
              <a:t> </a:t>
            </a:r>
            <a:r>
              <a:rPr sz="1600" spc="-5" dirty="0">
                <a:latin typeface="Microsoft Sans Serif"/>
                <a:cs typeface="Microsoft Sans Serif"/>
              </a:rPr>
              <a:t>two</a:t>
            </a:r>
            <a:r>
              <a:rPr sz="1600" spc="25" dirty="0">
                <a:latin typeface="Microsoft Sans Serif"/>
                <a:cs typeface="Microsoft Sans Serif"/>
              </a:rPr>
              <a:t> </a:t>
            </a:r>
            <a:r>
              <a:rPr sz="1600" spc="-10" dirty="0">
                <a:latin typeface="Microsoft Sans Serif"/>
                <a:cs typeface="Microsoft Sans Serif"/>
              </a:rPr>
              <a:t>negatively</a:t>
            </a:r>
            <a:r>
              <a:rPr sz="1600" spc="30" dirty="0">
                <a:latin typeface="Microsoft Sans Serif"/>
                <a:cs typeface="Microsoft Sans Serif"/>
              </a:rPr>
              <a:t> </a:t>
            </a:r>
            <a:r>
              <a:rPr sz="1600" spc="-5" dirty="0">
                <a:latin typeface="Microsoft Sans Serif"/>
                <a:cs typeface="Microsoft Sans Serif"/>
              </a:rPr>
              <a:t>charged</a:t>
            </a:r>
            <a:r>
              <a:rPr sz="1600" spc="30" dirty="0">
                <a:latin typeface="Microsoft Sans Serif"/>
                <a:cs typeface="Microsoft Sans Serif"/>
              </a:rPr>
              <a:t> </a:t>
            </a:r>
            <a:r>
              <a:rPr sz="1600" spc="-5" dirty="0">
                <a:latin typeface="Microsoft Sans Serif"/>
                <a:cs typeface="Microsoft Sans Serif"/>
              </a:rPr>
              <a:t>atoms.</a:t>
            </a:r>
            <a:r>
              <a:rPr sz="1600" spc="5" dirty="0">
                <a:latin typeface="Microsoft Sans Serif"/>
                <a:cs typeface="Microsoft Sans Serif"/>
              </a:rPr>
              <a:t> </a:t>
            </a:r>
            <a:r>
              <a:rPr sz="1600" spc="-5" dirty="0">
                <a:latin typeface="Microsoft Sans Serif"/>
                <a:cs typeface="Microsoft Sans Serif"/>
              </a:rPr>
              <a:t>The</a:t>
            </a:r>
            <a:endParaRPr sz="1600">
              <a:latin typeface="Microsoft Sans Serif"/>
              <a:cs typeface="Microsoft Sans Serif"/>
            </a:endParaRPr>
          </a:p>
          <a:p>
            <a:pPr marL="387350" marR="106680">
              <a:lnSpc>
                <a:spcPts val="1900"/>
              </a:lnSpc>
              <a:spcBef>
                <a:spcPts val="65"/>
              </a:spcBef>
            </a:pPr>
            <a:r>
              <a:rPr sz="1600" spc="-5" dirty="0">
                <a:latin typeface="Microsoft Sans Serif"/>
                <a:cs typeface="Microsoft Sans Serif"/>
              </a:rPr>
              <a:t>magnitude</a:t>
            </a:r>
            <a:r>
              <a:rPr sz="1600" spc="2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hydrogen</a:t>
            </a:r>
            <a:r>
              <a:rPr sz="1600" spc="20" dirty="0">
                <a:latin typeface="Microsoft Sans Serif"/>
                <a:cs typeface="Microsoft Sans Serif"/>
              </a:rPr>
              <a:t> </a:t>
            </a:r>
            <a:r>
              <a:rPr sz="1600" spc="-5" dirty="0">
                <a:latin typeface="Microsoft Sans Serif"/>
                <a:cs typeface="Microsoft Sans Serif"/>
              </a:rPr>
              <a:t>bond</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10" dirty="0">
                <a:latin typeface="Microsoft Sans Serif"/>
                <a:cs typeface="Microsoft Sans Serif"/>
              </a:rPr>
              <a:t>generally</a:t>
            </a:r>
            <a:r>
              <a:rPr sz="1600" spc="30" dirty="0">
                <a:latin typeface="Microsoft Sans Serif"/>
                <a:cs typeface="Microsoft Sans Serif"/>
              </a:rPr>
              <a:t> </a:t>
            </a:r>
            <a:r>
              <a:rPr sz="1600" spc="-5" dirty="0">
                <a:latin typeface="Microsoft Sans Serif"/>
                <a:cs typeface="Microsoft Sans Serif"/>
              </a:rPr>
              <a:t>greater</a:t>
            </a:r>
            <a:r>
              <a:rPr sz="1600" spc="25" dirty="0">
                <a:latin typeface="Microsoft Sans Serif"/>
                <a:cs typeface="Microsoft Sans Serif"/>
              </a:rPr>
              <a:t> </a:t>
            </a:r>
            <a:r>
              <a:rPr sz="1600" spc="-5" dirty="0">
                <a:latin typeface="Microsoft Sans Serif"/>
                <a:cs typeface="Microsoft Sans Serif"/>
              </a:rPr>
              <a:t>than</a:t>
            </a:r>
            <a:r>
              <a:rPr sz="1600" spc="25" dirty="0">
                <a:latin typeface="Microsoft Sans Serif"/>
                <a:cs typeface="Microsoft Sans Serif"/>
              </a:rPr>
              <a:t> </a:t>
            </a:r>
            <a:r>
              <a:rPr sz="1600" spc="-5" dirty="0">
                <a:latin typeface="Microsoft Sans Serif"/>
                <a:cs typeface="Microsoft Sans Serif"/>
              </a:rPr>
              <a:t>that</a:t>
            </a:r>
            <a:r>
              <a:rPr sz="1600" spc="3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other</a:t>
            </a:r>
            <a:r>
              <a:rPr sz="1600" spc="30" dirty="0">
                <a:latin typeface="Microsoft Sans Serif"/>
                <a:cs typeface="Microsoft Sans Serif"/>
              </a:rPr>
              <a:t> </a:t>
            </a:r>
            <a:r>
              <a:rPr sz="1600" spc="-5" dirty="0">
                <a:latin typeface="Microsoft Sans Serif"/>
                <a:cs typeface="Microsoft Sans Serif"/>
              </a:rPr>
              <a:t>types</a:t>
            </a:r>
            <a:r>
              <a:rPr sz="1600" spc="30" dirty="0">
                <a:latin typeface="Microsoft Sans Serif"/>
                <a:cs typeface="Microsoft Sans Serif"/>
              </a:rPr>
              <a:t> </a:t>
            </a:r>
            <a:r>
              <a:rPr sz="1600" spc="-5" dirty="0">
                <a:latin typeface="Microsoft Sans Serif"/>
                <a:cs typeface="Microsoft Sans Serif"/>
              </a:rPr>
              <a:t>of </a:t>
            </a:r>
            <a:r>
              <a:rPr sz="1600" spc="-409" dirty="0">
                <a:latin typeface="Microsoft Sans Serif"/>
                <a:cs typeface="Microsoft Sans Serif"/>
              </a:rPr>
              <a:t> </a:t>
            </a:r>
            <a:r>
              <a:rPr sz="1600" spc="-5" dirty="0">
                <a:latin typeface="Microsoft Sans Serif"/>
                <a:cs typeface="Microsoft Sans Serif"/>
              </a:rPr>
              <a:t>secondary</a:t>
            </a:r>
            <a:r>
              <a:rPr sz="1600" spc="25" dirty="0">
                <a:latin typeface="Microsoft Sans Serif"/>
                <a:cs typeface="Microsoft Sans Serif"/>
              </a:rPr>
              <a:t> </a:t>
            </a:r>
            <a:r>
              <a:rPr sz="1600" spc="-5" dirty="0">
                <a:latin typeface="Microsoft Sans Serif"/>
                <a:cs typeface="Microsoft Sans Serif"/>
              </a:rPr>
              <a:t>bonds</a:t>
            </a:r>
            <a:r>
              <a:rPr sz="1600" spc="2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may</a:t>
            </a:r>
            <a:r>
              <a:rPr sz="1600" spc="25" dirty="0">
                <a:latin typeface="Microsoft Sans Serif"/>
                <a:cs typeface="Microsoft Sans Serif"/>
              </a:rPr>
              <a:t> </a:t>
            </a:r>
            <a:r>
              <a:rPr sz="1600" spc="-5" dirty="0">
                <a:latin typeface="Microsoft Sans Serif"/>
                <a:cs typeface="Microsoft Sans Serif"/>
              </a:rPr>
              <a:t>be</a:t>
            </a:r>
            <a:r>
              <a:rPr sz="1600" spc="20"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spc="-10" dirty="0">
                <a:latin typeface="Microsoft Sans Serif"/>
                <a:cs typeface="Microsoft Sans Serif"/>
              </a:rPr>
              <a:t>high</a:t>
            </a:r>
            <a:r>
              <a:rPr sz="1600" spc="20"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spc="-5" dirty="0">
                <a:latin typeface="Microsoft Sans Serif"/>
                <a:cs typeface="Microsoft Sans Serif"/>
              </a:rPr>
              <a:t>51</a:t>
            </a:r>
            <a:r>
              <a:rPr sz="1600" spc="20" dirty="0">
                <a:latin typeface="Microsoft Sans Serif"/>
                <a:cs typeface="Microsoft Sans Serif"/>
              </a:rPr>
              <a:t> </a:t>
            </a:r>
            <a:r>
              <a:rPr sz="1600" spc="-5" dirty="0">
                <a:latin typeface="Microsoft Sans Serif"/>
                <a:cs typeface="Microsoft Sans Serif"/>
              </a:rPr>
              <a:t>kJ/mol</a:t>
            </a:r>
            <a:r>
              <a:rPr sz="1600" spc="15" dirty="0">
                <a:latin typeface="Microsoft Sans Serif"/>
                <a:cs typeface="Microsoft Sans Serif"/>
              </a:rPr>
              <a:t> </a:t>
            </a:r>
            <a:r>
              <a:rPr sz="1600" spc="-5" dirty="0">
                <a:latin typeface="Microsoft Sans Serif"/>
                <a:cs typeface="Microsoft Sans Serif"/>
              </a:rPr>
              <a:t>(0.52</a:t>
            </a:r>
            <a:r>
              <a:rPr sz="1600" spc="20" dirty="0">
                <a:latin typeface="Microsoft Sans Serif"/>
                <a:cs typeface="Microsoft Sans Serif"/>
              </a:rPr>
              <a:t> </a:t>
            </a:r>
            <a:r>
              <a:rPr sz="1600" spc="-5" dirty="0">
                <a:latin typeface="Microsoft Sans Serif"/>
                <a:cs typeface="Microsoft Sans Serif"/>
              </a:rPr>
              <a:t>eV/molecule).</a:t>
            </a:r>
            <a:endParaRPr sz="1600">
              <a:latin typeface="Microsoft Sans Serif"/>
              <a:cs typeface="Microsoft Sans Serif"/>
            </a:endParaRPr>
          </a:p>
        </p:txBody>
      </p:sp>
      <p:pic>
        <p:nvPicPr>
          <p:cNvPr id="7" name="object 7"/>
          <p:cNvPicPr/>
          <p:nvPr/>
        </p:nvPicPr>
        <p:blipFill>
          <a:blip r:embed="rId3" cstate="print"/>
          <a:stretch>
            <a:fillRect/>
          </a:stretch>
        </p:blipFill>
        <p:spPr>
          <a:xfrm>
            <a:off x="2147299" y="5641828"/>
            <a:ext cx="4880373" cy="720692"/>
          </a:xfrm>
          <a:prstGeom prst="rect">
            <a:avLst/>
          </a:prstGeom>
        </p:spPr>
      </p:pic>
    </p:spTree>
    <p:extLst>
      <p:ext uri="{BB962C8B-B14F-4D97-AF65-F5344CB8AC3E}">
        <p14:creationId xmlns:p14="http://schemas.microsoft.com/office/powerpoint/2010/main" val="834496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a:extLst>
              <a:ext uri="{FF2B5EF4-FFF2-40B4-BE49-F238E27FC236}">
                <a16:creationId xmlns:a16="http://schemas.microsoft.com/office/drawing/2014/main" id="{EDACFE95-2BCA-B259-D757-6FC373DC98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B184A8A-DB28-4929-95A5-F04C90608207}" type="slidenum">
              <a:rPr lang="en-US" altLang="en-US" sz="1200"/>
              <a:pPr>
                <a:spcBef>
                  <a:spcPct val="0"/>
                </a:spcBef>
                <a:buFontTx/>
                <a:buNone/>
              </a:pPr>
              <a:t>35</a:t>
            </a:fld>
            <a:endParaRPr lang="en-US" altLang="en-US" sz="1200"/>
          </a:p>
        </p:txBody>
      </p:sp>
      <p:sp>
        <p:nvSpPr>
          <p:cNvPr id="32771" name="Rectangle 3">
            <a:extLst>
              <a:ext uri="{FF2B5EF4-FFF2-40B4-BE49-F238E27FC236}">
                <a16:creationId xmlns:a16="http://schemas.microsoft.com/office/drawing/2014/main" id="{1E6B595B-825F-F274-7211-213EEFA91A0C}"/>
              </a:ext>
            </a:extLst>
          </p:cNvPr>
          <p:cNvSpPr>
            <a:spLocks noChangeArrowheads="1"/>
          </p:cNvSpPr>
          <p:nvPr/>
        </p:nvSpPr>
        <p:spPr bwMode="auto">
          <a:xfrm>
            <a:off x="469900" y="990600"/>
            <a:ext cx="5503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Arises from interaction between </a:t>
            </a:r>
            <a:r>
              <a:rPr lang="en-US" altLang="en-US" sz="2400">
                <a:solidFill>
                  <a:schemeClr val="accent2"/>
                </a:solidFill>
              </a:rPr>
              <a:t>dipoles</a:t>
            </a:r>
            <a:endParaRPr lang="en-US" altLang="en-US" sz="2400"/>
          </a:p>
        </p:txBody>
      </p:sp>
      <p:sp>
        <p:nvSpPr>
          <p:cNvPr id="32772" name="Rectangle 4">
            <a:extLst>
              <a:ext uri="{FF2B5EF4-FFF2-40B4-BE49-F238E27FC236}">
                <a16:creationId xmlns:a16="http://schemas.microsoft.com/office/drawing/2014/main" id="{9F3F0EE4-6ACF-8654-914E-733D2EECB7AB}"/>
              </a:ext>
            </a:extLst>
          </p:cNvPr>
          <p:cNvSpPr>
            <a:spLocks noChangeArrowheads="1"/>
          </p:cNvSpPr>
          <p:nvPr/>
        </p:nvSpPr>
        <p:spPr bwMode="auto">
          <a:xfrm>
            <a:off x="469900" y="3657600"/>
            <a:ext cx="5475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Permanent </a:t>
            </a:r>
            <a:r>
              <a:rPr lang="en-US" altLang="en-US" sz="2400">
                <a:solidFill>
                  <a:schemeClr val="accent2"/>
                </a:solidFill>
              </a:rPr>
              <a:t>dipoles</a:t>
            </a:r>
            <a:r>
              <a:rPr lang="en-US" altLang="en-US" sz="2400"/>
              <a:t>-molecule induced</a:t>
            </a:r>
          </a:p>
        </p:txBody>
      </p:sp>
      <p:sp>
        <p:nvSpPr>
          <p:cNvPr id="32773" name="Rectangle 5">
            <a:extLst>
              <a:ext uri="{FF2B5EF4-FFF2-40B4-BE49-F238E27FC236}">
                <a16:creationId xmlns:a16="http://schemas.microsoft.com/office/drawing/2014/main" id="{E3E37988-68CE-F24D-6CEA-C30CCFFA328D}"/>
              </a:ext>
            </a:extLst>
          </p:cNvPr>
          <p:cNvSpPr>
            <a:spLocks noChangeArrowheads="1"/>
          </p:cNvSpPr>
          <p:nvPr/>
        </p:nvSpPr>
        <p:spPr bwMode="auto">
          <a:xfrm>
            <a:off x="457200" y="1371600"/>
            <a:ext cx="300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Fluctuating </a:t>
            </a:r>
            <a:r>
              <a:rPr lang="en-US" altLang="en-US" sz="2400">
                <a:solidFill>
                  <a:schemeClr val="accent2"/>
                </a:solidFill>
              </a:rPr>
              <a:t>dipoles</a:t>
            </a:r>
            <a:endParaRPr lang="en-US" altLang="en-US" sz="2400"/>
          </a:p>
        </p:txBody>
      </p:sp>
      <p:sp>
        <p:nvSpPr>
          <p:cNvPr id="32774" name="Rectangle 11">
            <a:extLst>
              <a:ext uri="{FF2B5EF4-FFF2-40B4-BE49-F238E27FC236}">
                <a16:creationId xmlns:a16="http://schemas.microsoft.com/office/drawing/2014/main" id="{A657767B-A22A-587D-3D50-A721E7BDAFDC}"/>
              </a:ext>
            </a:extLst>
          </p:cNvPr>
          <p:cNvSpPr>
            <a:spLocks noChangeArrowheads="1"/>
          </p:cNvSpPr>
          <p:nvPr/>
        </p:nvSpPr>
        <p:spPr bwMode="auto">
          <a:xfrm>
            <a:off x="765175" y="4241800"/>
            <a:ext cx="1793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t>-general case:</a:t>
            </a:r>
          </a:p>
        </p:txBody>
      </p:sp>
      <p:sp>
        <p:nvSpPr>
          <p:cNvPr id="32775" name="Rectangle 12">
            <a:extLst>
              <a:ext uri="{FF2B5EF4-FFF2-40B4-BE49-F238E27FC236}">
                <a16:creationId xmlns:a16="http://schemas.microsoft.com/office/drawing/2014/main" id="{D4FB0483-C791-74CB-D6BC-63716BAE2041}"/>
              </a:ext>
            </a:extLst>
          </p:cNvPr>
          <p:cNvSpPr>
            <a:spLocks noChangeArrowheads="1"/>
          </p:cNvSpPr>
          <p:nvPr/>
        </p:nvSpPr>
        <p:spPr bwMode="auto">
          <a:xfrm>
            <a:off x="762000" y="5003800"/>
            <a:ext cx="1765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t>-ex: liquid HCl</a:t>
            </a:r>
          </a:p>
        </p:txBody>
      </p:sp>
      <p:sp>
        <p:nvSpPr>
          <p:cNvPr id="32776" name="Rectangle 13">
            <a:extLst>
              <a:ext uri="{FF2B5EF4-FFF2-40B4-BE49-F238E27FC236}">
                <a16:creationId xmlns:a16="http://schemas.microsoft.com/office/drawing/2014/main" id="{F4D4E96D-CC59-6CB8-669D-35EA399719A0}"/>
              </a:ext>
            </a:extLst>
          </p:cNvPr>
          <p:cNvSpPr>
            <a:spLocks noChangeArrowheads="1"/>
          </p:cNvSpPr>
          <p:nvPr/>
        </p:nvSpPr>
        <p:spPr bwMode="auto">
          <a:xfrm>
            <a:off x="762000" y="5765800"/>
            <a:ext cx="158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t>-ex: polymer</a:t>
            </a:r>
          </a:p>
        </p:txBody>
      </p:sp>
      <p:sp>
        <p:nvSpPr>
          <p:cNvPr id="32777" name="Rectangle 14">
            <a:extLst>
              <a:ext uri="{FF2B5EF4-FFF2-40B4-BE49-F238E27FC236}">
                <a16:creationId xmlns:a16="http://schemas.microsoft.com/office/drawing/2014/main" id="{13D53348-8D98-61E3-E8EA-86309FE7F7BE}"/>
              </a:ext>
            </a:extLst>
          </p:cNvPr>
          <p:cNvSpPr>
            <a:spLocks noChangeArrowheads="1"/>
          </p:cNvSpPr>
          <p:nvPr/>
        </p:nvSpPr>
        <p:spPr bwMode="auto">
          <a:xfrm>
            <a:off x="4227513" y="3203575"/>
            <a:ext cx="195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2.13, </a:t>
            </a:r>
            <a:r>
              <a:rPr lang="en-US" altLang="en-US" sz="1200" i="1">
                <a:solidFill>
                  <a:srgbClr val="000000"/>
                </a:solidFill>
              </a:rPr>
              <a:t>Callister &amp; Rethwisch 8e.</a:t>
            </a:r>
          </a:p>
        </p:txBody>
      </p:sp>
      <p:sp>
        <p:nvSpPr>
          <p:cNvPr id="32778" name="Rectangle 16">
            <a:extLst>
              <a:ext uri="{FF2B5EF4-FFF2-40B4-BE49-F238E27FC236}">
                <a16:creationId xmlns:a16="http://schemas.microsoft.com/office/drawing/2014/main" id="{96EEA699-BD87-0CA5-F491-5917B8030608}"/>
              </a:ext>
            </a:extLst>
          </p:cNvPr>
          <p:cNvSpPr>
            <a:spLocks noChangeArrowheads="1"/>
          </p:cNvSpPr>
          <p:nvPr/>
        </p:nvSpPr>
        <p:spPr bwMode="auto">
          <a:xfrm>
            <a:off x="6751638" y="4548188"/>
            <a:ext cx="1981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0000"/>
                </a:solidFill>
              </a:rPr>
              <a:t>Adapted from Fig. 2.15,</a:t>
            </a:r>
          </a:p>
          <a:p>
            <a:pPr>
              <a:spcBef>
                <a:spcPct val="0"/>
              </a:spcBef>
              <a:buFontTx/>
              <a:buNone/>
            </a:pPr>
            <a:r>
              <a:rPr lang="en-US" altLang="en-US" sz="1200">
                <a:solidFill>
                  <a:srgbClr val="000000"/>
                </a:solidFill>
              </a:rPr>
              <a:t> </a:t>
            </a:r>
            <a:r>
              <a:rPr lang="en-US" altLang="en-US" sz="1200" i="1">
                <a:solidFill>
                  <a:srgbClr val="000000"/>
                </a:solidFill>
              </a:rPr>
              <a:t>Callister &amp; Rethwisch 8e.</a:t>
            </a:r>
          </a:p>
        </p:txBody>
      </p:sp>
      <p:sp>
        <p:nvSpPr>
          <p:cNvPr id="32779" name="Rectangle 17">
            <a:extLst>
              <a:ext uri="{FF2B5EF4-FFF2-40B4-BE49-F238E27FC236}">
                <a16:creationId xmlns:a16="http://schemas.microsoft.com/office/drawing/2014/main" id="{82C3062A-865E-6998-8D06-CD8168DDBDA6}"/>
              </a:ext>
            </a:extLst>
          </p:cNvPr>
          <p:cNvSpPr>
            <a:spLocks noGrp="1" noChangeArrowheads="1"/>
          </p:cNvSpPr>
          <p:nvPr>
            <p:ph type="title" idx="4294967295"/>
          </p:nvPr>
        </p:nvSpPr>
        <p:spPr>
          <a:xfrm>
            <a:off x="627063" y="360363"/>
            <a:ext cx="7772400" cy="533400"/>
          </a:xfrm>
        </p:spPr>
        <p:txBody>
          <a:bodyPr/>
          <a:lstStyle/>
          <a:p>
            <a:r>
              <a:rPr lang="en-US" altLang="en-US">
                <a:ea typeface="ＭＳ Ｐゴシック" panose="020B0600070205080204" pitchFamily="34" charset="-128"/>
              </a:rPr>
              <a:t>SECONDARY BONDING</a:t>
            </a:r>
          </a:p>
        </p:txBody>
      </p:sp>
      <p:sp>
        <p:nvSpPr>
          <p:cNvPr id="32780" name="AutoShape 18">
            <a:extLst>
              <a:ext uri="{FF2B5EF4-FFF2-40B4-BE49-F238E27FC236}">
                <a16:creationId xmlns:a16="http://schemas.microsoft.com/office/drawing/2014/main" id="{07DD276F-12E4-2C35-3055-87B21F387BBF}"/>
              </a:ext>
            </a:extLst>
          </p:cNvPr>
          <p:cNvSpPr>
            <a:spLocks noChangeAspect="1" noChangeArrowheads="1" noTextEdit="1"/>
          </p:cNvSpPr>
          <p:nvPr/>
        </p:nvSpPr>
        <p:spPr bwMode="auto">
          <a:xfrm>
            <a:off x="1066800" y="1803400"/>
            <a:ext cx="37719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a:p>
        </p:txBody>
      </p:sp>
      <p:grpSp>
        <p:nvGrpSpPr>
          <p:cNvPr id="32781" name="Group 151">
            <a:extLst>
              <a:ext uri="{FF2B5EF4-FFF2-40B4-BE49-F238E27FC236}">
                <a16:creationId xmlns:a16="http://schemas.microsoft.com/office/drawing/2014/main" id="{7B590D31-875B-A2AE-1EA7-6C78EC4CAFDB}"/>
              </a:ext>
            </a:extLst>
          </p:cNvPr>
          <p:cNvGrpSpPr>
            <a:grpSpLocks/>
          </p:cNvGrpSpPr>
          <p:nvPr/>
        </p:nvGrpSpPr>
        <p:grpSpPr bwMode="auto">
          <a:xfrm>
            <a:off x="1079500" y="1689100"/>
            <a:ext cx="7391400" cy="1897063"/>
            <a:chOff x="680" y="1064"/>
            <a:chExt cx="4656" cy="1195"/>
          </a:xfrm>
        </p:grpSpPr>
        <p:sp>
          <p:nvSpPr>
            <p:cNvPr id="32851" name="Rectangle 20">
              <a:extLst>
                <a:ext uri="{FF2B5EF4-FFF2-40B4-BE49-F238E27FC236}">
                  <a16:creationId xmlns:a16="http://schemas.microsoft.com/office/drawing/2014/main" id="{09DA3685-75F7-3ED6-AD6F-6AE8D379B991}"/>
                </a:ext>
              </a:extLst>
            </p:cNvPr>
            <p:cNvSpPr>
              <a:spLocks noChangeArrowheads="1"/>
            </p:cNvSpPr>
            <p:nvPr/>
          </p:nvSpPr>
          <p:spPr bwMode="auto">
            <a:xfrm>
              <a:off x="1073" y="1144"/>
              <a:ext cx="143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996600"/>
                  </a:solidFill>
                </a:rPr>
                <a:t>asymmetric electron</a:t>
              </a:r>
              <a:endParaRPr lang="en-US" altLang="en-US" sz="2400"/>
            </a:p>
          </p:txBody>
        </p:sp>
        <p:sp>
          <p:nvSpPr>
            <p:cNvPr id="32852" name="Rectangle 21">
              <a:extLst>
                <a:ext uri="{FF2B5EF4-FFF2-40B4-BE49-F238E27FC236}">
                  <a16:creationId xmlns:a16="http://schemas.microsoft.com/office/drawing/2014/main" id="{1A45B658-1E82-5D4B-A3B4-46A2AFC534F0}"/>
                </a:ext>
              </a:extLst>
            </p:cNvPr>
            <p:cNvSpPr>
              <a:spLocks noChangeArrowheads="1"/>
            </p:cNvSpPr>
            <p:nvPr/>
          </p:nvSpPr>
          <p:spPr bwMode="auto">
            <a:xfrm>
              <a:off x="2592" y="1144"/>
              <a:ext cx="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996600"/>
                  </a:solidFill>
                  <a:latin typeface="Arial Rounded MT Bold" panose="020F0704030504030204" pitchFamily="34" charset="0"/>
                </a:rPr>
                <a:t> </a:t>
              </a:r>
              <a:endParaRPr lang="en-US" altLang="en-US" sz="2400"/>
            </a:p>
          </p:txBody>
        </p:sp>
        <p:sp>
          <p:nvSpPr>
            <p:cNvPr id="32853" name="Rectangle 22">
              <a:extLst>
                <a:ext uri="{FF2B5EF4-FFF2-40B4-BE49-F238E27FC236}">
                  <a16:creationId xmlns:a16="http://schemas.microsoft.com/office/drawing/2014/main" id="{7C6EB0A4-980D-C8E0-B090-F06C37F0488E}"/>
                </a:ext>
              </a:extLst>
            </p:cNvPr>
            <p:cNvSpPr>
              <a:spLocks noChangeArrowheads="1"/>
            </p:cNvSpPr>
            <p:nvPr/>
          </p:nvSpPr>
          <p:spPr bwMode="auto">
            <a:xfrm>
              <a:off x="1536" y="1328"/>
              <a:ext cx="46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996600"/>
                  </a:solidFill>
                </a:rPr>
                <a:t>clouds</a:t>
              </a:r>
              <a:endParaRPr lang="en-US" altLang="en-US" sz="2400"/>
            </a:p>
          </p:txBody>
        </p:sp>
        <p:grpSp>
          <p:nvGrpSpPr>
            <p:cNvPr id="32854" name="Group 26">
              <a:extLst>
                <a:ext uri="{FF2B5EF4-FFF2-40B4-BE49-F238E27FC236}">
                  <a16:creationId xmlns:a16="http://schemas.microsoft.com/office/drawing/2014/main" id="{09449853-51B9-C908-1BF6-18CE236B1F0E}"/>
                </a:ext>
              </a:extLst>
            </p:cNvPr>
            <p:cNvGrpSpPr>
              <a:grpSpLocks/>
            </p:cNvGrpSpPr>
            <p:nvPr/>
          </p:nvGrpSpPr>
          <p:grpSpPr bwMode="auto">
            <a:xfrm>
              <a:off x="1320" y="1360"/>
              <a:ext cx="152" cy="192"/>
              <a:chOff x="1320" y="1360"/>
              <a:chExt cx="152" cy="192"/>
            </a:xfrm>
          </p:grpSpPr>
          <p:sp>
            <p:nvSpPr>
              <p:cNvPr id="32909" name="Freeform 23">
                <a:extLst>
                  <a:ext uri="{FF2B5EF4-FFF2-40B4-BE49-F238E27FC236}">
                    <a16:creationId xmlns:a16="http://schemas.microsoft.com/office/drawing/2014/main" id="{98750231-A1CF-52BA-8A82-C6FF0B92B492}"/>
                  </a:ext>
                </a:extLst>
              </p:cNvPr>
              <p:cNvSpPr>
                <a:spLocks/>
              </p:cNvSpPr>
              <p:nvPr/>
            </p:nvSpPr>
            <p:spPr bwMode="auto">
              <a:xfrm>
                <a:off x="1320" y="1472"/>
                <a:ext cx="80" cy="72"/>
              </a:xfrm>
              <a:custGeom>
                <a:avLst/>
                <a:gdLst>
                  <a:gd name="T0" fmla="*/ 0 w 80"/>
                  <a:gd name="T1" fmla="*/ 72 h 72"/>
                  <a:gd name="T2" fmla="*/ 24 w 80"/>
                  <a:gd name="T3" fmla="*/ 0 h 72"/>
                  <a:gd name="T4" fmla="*/ 48 w 80"/>
                  <a:gd name="T5" fmla="*/ 16 h 72"/>
                  <a:gd name="T6" fmla="*/ 80 w 80"/>
                  <a:gd name="T7" fmla="*/ 32 h 72"/>
                  <a:gd name="T8" fmla="*/ 0 w 80"/>
                  <a:gd name="T9" fmla="*/ 72 h 72"/>
                  <a:gd name="T10" fmla="*/ 0 60000 65536"/>
                  <a:gd name="T11" fmla="*/ 0 60000 65536"/>
                  <a:gd name="T12" fmla="*/ 0 60000 65536"/>
                  <a:gd name="T13" fmla="*/ 0 60000 65536"/>
                  <a:gd name="T14" fmla="*/ 0 60000 65536"/>
                  <a:gd name="T15" fmla="*/ 0 w 80"/>
                  <a:gd name="T16" fmla="*/ 0 h 72"/>
                  <a:gd name="T17" fmla="*/ 80 w 80"/>
                  <a:gd name="T18" fmla="*/ 72 h 72"/>
                </a:gdLst>
                <a:ahLst/>
                <a:cxnLst>
                  <a:cxn ang="T10">
                    <a:pos x="T0" y="T1"/>
                  </a:cxn>
                  <a:cxn ang="T11">
                    <a:pos x="T2" y="T3"/>
                  </a:cxn>
                  <a:cxn ang="T12">
                    <a:pos x="T4" y="T5"/>
                  </a:cxn>
                  <a:cxn ang="T13">
                    <a:pos x="T6" y="T7"/>
                  </a:cxn>
                  <a:cxn ang="T14">
                    <a:pos x="T8" y="T9"/>
                  </a:cxn>
                </a:cxnLst>
                <a:rect l="T15" t="T16" r="T17" b="T18"/>
                <a:pathLst>
                  <a:path w="80" h="72">
                    <a:moveTo>
                      <a:pt x="0" y="72"/>
                    </a:moveTo>
                    <a:lnTo>
                      <a:pt x="24" y="0"/>
                    </a:lnTo>
                    <a:lnTo>
                      <a:pt x="48" y="16"/>
                    </a:lnTo>
                    <a:lnTo>
                      <a:pt x="80" y="32"/>
                    </a:lnTo>
                    <a:lnTo>
                      <a:pt x="0" y="72"/>
                    </a:lnTo>
                    <a:close/>
                  </a:path>
                </a:pathLst>
              </a:custGeom>
              <a:solidFill>
                <a:srgbClr val="996600"/>
              </a:solidFill>
              <a:ln w="12700">
                <a:solidFill>
                  <a:srgbClr val="996600"/>
                </a:solidFill>
                <a:round/>
                <a:headEnd/>
                <a:tailEnd/>
              </a:ln>
            </p:spPr>
            <p:txBody>
              <a:bodyPr/>
              <a:lstStyle/>
              <a:p>
                <a:endParaRPr lang="en-MY"/>
              </a:p>
            </p:txBody>
          </p:sp>
          <p:sp>
            <p:nvSpPr>
              <p:cNvPr id="32910" name="Freeform 24">
                <a:extLst>
                  <a:ext uri="{FF2B5EF4-FFF2-40B4-BE49-F238E27FC236}">
                    <a16:creationId xmlns:a16="http://schemas.microsoft.com/office/drawing/2014/main" id="{27219269-0C3A-450D-DE84-52BBFD29DEC8}"/>
                  </a:ext>
                </a:extLst>
              </p:cNvPr>
              <p:cNvSpPr>
                <a:spLocks/>
              </p:cNvSpPr>
              <p:nvPr/>
            </p:nvSpPr>
            <p:spPr bwMode="auto">
              <a:xfrm>
                <a:off x="1328" y="1480"/>
                <a:ext cx="80" cy="72"/>
              </a:xfrm>
              <a:custGeom>
                <a:avLst/>
                <a:gdLst>
                  <a:gd name="T0" fmla="*/ 0 w 80"/>
                  <a:gd name="T1" fmla="*/ 72 h 72"/>
                  <a:gd name="T2" fmla="*/ 24 w 80"/>
                  <a:gd name="T3" fmla="*/ 0 h 72"/>
                  <a:gd name="T4" fmla="*/ 48 w 80"/>
                  <a:gd name="T5" fmla="*/ 16 h 72"/>
                  <a:gd name="T6" fmla="*/ 80 w 80"/>
                  <a:gd name="T7" fmla="*/ 32 h 72"/>
                  <a:gd name="T8" fmla="*/ 0 w 80"/>
                  <a:gd name="T9" fmla="*/ 72 h 72"/>
                  <a:gd name="T10" fmla="*/ 0 60000 65536"/>
                  <a:gd name="T11" fmla="*/ 0 60000 65536"/>
                  <a:gd name="T12" fmla="*/ 0 60000 65536"/>
                  <a:gd name="T13" fmla="*/ 0 60000 65536"/>
                  <a:gd name="T14" fmla="*/ 0 60000 65536"/>
                  <a:gd name="T15" fmla="*/ 0 w 80"/>
                  <a:gd name="T16" fmla="*/ 0 h 72"/>
                  <a:gd name="T17" fmla="*/ 80 w 80"/>
                  <a:gd name="T18" fmla="*/ 72 h 72"/>
                </a:gdLst>
                <a:ahLst/>
                <a:cxnLst>
                  <a:cxn ang="T10">
                    <a:pos x="T0" y="T1"/>
                  </a:cxn>
                  <a:cxn ang="T11">
                    <a:pos x="T2" y="T3"/>
                  </a:cxn>
                  <a:cxn ang="T12">
                    <a:pos x="T4" y="T5"/>
                  </a:cxn>
                  <a:cxn ang="T13">
                    <a:pos x="T6" y="T7"/>
                  </a:cxn>
                  <a:cxn ang="T14">
                    <a:pos x="T8" y="T9"/>
                  </a:cxn>
                </a:cxnLst>
                <a:rect l="T15" t="T16" r="T17" b="T18"/>
                <a:pathLst>
                  <a:path w="80" h="72">
                    <a:moveTo>
                      <a:pt x="0" y="72"/>
                    </a:moveTo>
                    <a:lnTo>
                      <a:pt x="24" y="0"/>
                    </a:lnTo>
                    <a:lnTo>
                      <a:pt x="48" y="16"/>
                    </a:lnTo>
                    <a:lnTo>
                      <a:pt x="80" y="32"/>
                    </a:lnTo>
                    <a:lnTo>
                      <a:pt x="0" y="72"/>
                    </a:lnTo>
                    <a:close/>
                  </a:path>
                </a:pathLst>
              </a:custGeom>
              <a:noFill/>
              <a:ln w="12700">
                <a:solidFill>
                  <a:srgbClr val="99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2911" name="Line 25">
                <a:extLst>
                  <a:ext uri="{FF2B5EF4-FFF2-40B4-BE49-F238E27FC236}">
                    <a16:creationId xmlns:a16="http://schemas.microsoft.com/office/drawing/2014/main" id="{40EA1FF5-690A-11A4-D7C9-DEF774C905E4}"/>
                  </a:ext>
                </a:extLst>
              </p:cNvPr>
              <p:cNvSpPr>
                <a:spLocks noChangeShapeType="1"/>
              </p:cNvSpPr>
              <p:nvPr/>
            </p:nvSpPr>
            <p:spPr bwMode="auto">
              <a:xfrm flipV="1">
                <a:off x="1360" y="1360"/>
                <a:ext cx="112" cy="128"/>
              </a:xfrm>
              <a:prstGeom prst="line">
                <a:avLst/>
              </a:prstGeom>
              <a:noFill/>
              <a:ln w="12700">
                <a:solidFill>
                  <a:srgbClr val="9966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2855" name="Group 30">
              <a:extLst>
                <a:ext uri="{FF2B5EF4-FFF2-40B4-BE49-F238E27FC236}">
                  <a16:creationId xmlns:a16="http://schemas.microsoft.com/office/drawing/2014/main" id="{F3C71140-0B20-862E-8DF6-C1AAA613A330}"/>
                </a:ext>
              </a:extLst>
            </p:cNvPr>
            <p:cNvGrpSpPr>
              <a:grpSpLocks/>
            </p:cNvGrpSpPr>
            <p:nvPr/>
          </p:nvGrpSpPr>
          <p:grpSpPr bwMode="auto">
            <a:xfrm>
              <a:off x="2112" y="1352"/>
              <a:ext cx="200" cy="208"/>
              <a:chOff x="2112" y="1352"/>
              <a:chExt cx="200" cy="208"/>
            </a:xfrm>
          </p:grpSpPr>
          <p:sp>
            <p:nvSpPr>
              <p:cNvPr id="32906" name="Freeform 27">
                <a:extLst>
                  <a:ext uri="{FF2B5EF4-FFF2-40B4-BE49-F238E27FC236}">
                    <a16:creationId xmlns:a16="http://schemas.microsoft.com/office/drawing/2014/main" id="{D07F0828-7B4A-1578-F502-5021EE332303}"/>
                  </a:ext>
                </a:extLst>
              </p:cNvPr>
              <p:cNvSpPr>
                <a:spLocks/>
              </p:cNvSpPr>
              <p:nvPr/>
            </p:nvSpPr>
            <p:spPr bwMode="auto">
              <a:xfrm>
                <a:off x="2208" y="1472"/>
                <a:ext cx="96" cy="80"/>
              </a:xfrm>
              <a:custGeom>
                <a:avLst/>
                <a:gdLst>
                  <a:gd name="T0" fmla="*/ 96 w 96"/>
                  <a:gd name="T1" fmla="*/ 80 h 80"/>
                  <a:gd name="T2" fmla="*/ 0 w 96"/>
                  <a:gd name="T3" fmla="*/ 32 h 80"/>
                  <a:gd name="T4" fmla="*/ 32 w 96"/>
                  <a:gd name="T5" fmla="*/ 16 h 80"/>
                  <a:gd name="T6" fmla="*/ 64 w 96"/>
                  <a:gd name="T7" fmla="*/ 0 h 80"/>
                  <a:gd name="T8" fmla="*/ 96 w 96"/>
                  <a:gd name="T9" fmla="*/ 80 h 80"/>
                  <a:gd name="T10" fmla="*/ 0 60000 65536"/>
                  <a:gd name="T11" fmla="*/ 0 60000 65536"/>
                  <a:gd name="T12" fmla="*/ 0 60000 65536"/>
                  <a:gd name="T13" fmla="*/ 0 60000 65536"/>
                  <a:gd name="T14" fmla="*/ 0 60000 65536"/>
                  <a:gd name="T15" fmla="*/ 0 w 96"/>
                  <a:gd name="T16" fmla="*/ 0 h 80"/>
                  <a:gd name="T17" fmla="*/ 96 w 96"/>
                  <a:gd name="T18" fmla="*/ 80 h 80"/>
                </a:gdLst>
                <a:ahLst/>
                <a:cxnLst>
                  <a:cxn ang="T10">
                    <a:pos x="T0" y="T1"/>
                  </a:cxn>
                  <a:cxn ang="T11">
                    <a:pos x="T2" y="T3"/>
                  </a:cxn>
                  <a:cxn ang="T12">
                    <a:pos x="T4" y="T5"/>
                  </a:cxn>
                  <a:cxn ang="T13">
                    <a:pos x="T6" y="T7"/>
                  </a:cxn>
                  <a:cxn ang="T14">
                    <a:pos x="T8" y="T9"/>
                  </a:cxn>
                </a:cxnLst>
                <a:rect l="T15" t="T16" r="T17" b="T18"/>
                <a:pathLst>
                  <a:path w="96" h="80">
                    <a:moveTo>
                      <a:pt x="96" y="80"/>
                    </a:moveTo>
                    <a:lnTo>
                      <a:pt x="0" y="32"/>
                    </a:lnTo>
                    <a:lnTo>
                      <a:pt x="32" y="16"/>
                    </a:lnTo>
                    <a:lnTo>
                      <a:pt x="64" y="0"/>
                    </a:lnTo>
                    <a:lnTo>
                      <a:pt x="96" y="80"/>
                    </a:lnTo>
                    <a:close/>
                  </a:path>
                </a:pathLst>
              </a:custGeom>
              <a:solidFill>
                <a:srgbClr val="996600"/>
              </a:solidFill>
              <a:ln w="12700">
                <a:solidFill>
                  <a:srgbClr val="996600"/>
                </a:solidFill>
                <a:round/>
                <a:headEnd/>
                <a:tailEnd/>
              </a:ln>
            </p:spPr>
            <p:txBody>
              <a:bodyPr/>
              <a:lstStyle/>
              <a:p>
                <a:endParaRPr lang="en-MY"/>
              </a:p>
            </p:txBody>
          </p:sp>
          <p:sp>
            <p:nvSpPr>
              <p:cNvPr id="32907" name="Freeform 28">
                <a:extLst>
                  <a:ext uri="{FF2B5EF4-FFF2-40B4-BE49-F238E27FC236}">
                    <a16:creationId xmlns:a16="http://schemas.microsoft.com/office/drawing/2014/main" id="{B40918D5-2D58-CB1B-0BE0-DC32857FE3E7}"/>
                  </a:ext>
                </a:extLst>
              </p:cNvPr>
              <p:cNvSpPr>
                <a:spLocks/>
              </p:cNvSpPr>
              <p:nvPr/>
            </p:nvSpPr>
            <p:spPr bwMode="auto">
              <a:xfrm>
                <a:off x="2216" y="1480"/>
                <a:ext cx="96" cy="80"/>
              </a:xfrm>
              <a:custGeom>
                <a:avLst/>
                <a:gdLst>
                  <a:gd name="T0" fmla="*/ 96 w 96"/>
                  <a:gd name="T1" fmla="*/ 80 h 80"/>
                  <a:gd name="T2" fmla="*/ 0 w 96"/>
                  <a:gd name="T3" fmla="*/ 32 h 80"/>
                  <a:gd name="T4" fmla="*/ 32 w 96"/>
                  <a:gd name="T5" fmla="*/ 16 h 80"/>
                  <a:gd name="T6" fmla="*/ 64 w 96"/>
                  <a:gd name="T7" fmla="*/ 0 h 80"/>
                  <a:gd name="T8" fmla="*/ 96 w 96"/>
                  <a:gd name="T9" fmla="*/ 80 h 80"/>
                  <a:gd name="T10" fmla="*/ 0 60000 65536"/>
                  <a:gd name="T11" fmla="*/ 0 60000 65536"/>
                  <a:gd name="T12" fmla="*/ 0 60000 65536"/>
                  <a:gd name="T13" fmla="*/ 0 60000 65536"/>
                  <a:gd name="T14" fmla="*/ 0 60000 65536"/>
                  <a:gd name="T15" fmla="*/ 0 w 96"/>
                  <a:gd name="T16" fmla="*/ 0 h 80"/>
                  <a:gd name="T17" fmla="*/ 96 w 96"/>
                  <a:gd name="T18" fmla="*/ 80 h 80"/>
                </a:gdLst>
                <a:ahLst/>
                <a:cxnLst>
                  <a:cxn ang="T10">
                    <a:pos x="T0" y="T1"/>
                  </a:cxn>
                  <a:cxn ang="T11">
                    <a:pos x="T2" y="T3"/>
                  </a:cxn>
                  <a:cxn ang="T12">
                    <a:pos x="T4" y="T5"/>
                  </a:cxn>
                  <a:cxn ang="T13">
                    <a:pos x="T6" y="T7"/>
                  </a:cxn>
                  <a:cxn ang="T14">
                    <a:pos x="T8" y="T9"/>
                  </a:cxn>
                </a:cxnLst>
                <a:rect l="T15" t="T16" r="T17" b="T18"/>
                <a:pathLst>
                  <a:path w="96" h="80">
                    <a:moveTo>
                      <a:pt x="96" y="80"/>
                    </a:moveTo>
                    <a:lnTo>
                      <a:pt x="0" y="32"/>
                    </a:lnTo>
                    <a:lnTo>
                      <a:pt x="32" y="16"/>
                    </a:lnTo>
                    <a:lnTo>
                      <a:pt x="64" y="0"/>
                    </a:lnTo>
                    <a:lnTo>
                      <a:pt x="96" y="80"/>
                    </a:lnTo>
                    <a:close/>
                  </a:path>
                </a:pathLst>
              </a:custGeom>
              <a:noFill/>
              <a:ln w="12700">
                <a:solidFill>
                  <a:srgbClr val="99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2908" name="Line 29">
                <a:extLst>
                  <a:ext uri="{FF2B5EF4-FFF2-40B4-BE49-F238E27FC236}">
                    <a16:creationId xmlns:a16="http://schemas.microsoft.com/office/drawing/2014/main" id="{F6E5C1BC-E67B-F9E6-367A-BF6D39FE7735}"/>
                  </a:ext>
                </a:extLst>
              </p:cNvPr>
              <p:cNvSpPr>
                <a:spLocks noChangeShapeType="1"/>
              </p:cNvSpPr>
              <p:nvPr/>
            </p:nvSpPr>
            <p:spPr bwMode="auto">
              <a:xfrm>
                <a:off x="2112" y="1352"/>
                <a:ext cx="136" cy="136"/>
              </a:xfrm>
              <a:prstGeom prst="line">
                <a:avLst/>
              </a:prstGeom>
              <a:noFill/>
              <a:ln w="12700">
                <a:solidFill>
                  <a:srgbClr val="9966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2856" name="Oval 31">
              <a:extLst>
                <a:ext uri="{FF2B5EF4-FFF2-40B4-BE49-F238E27FC236}">
                  <a16:creationId xmlns:a16="http://schemas.microsoft.com/office/drawing/2014/main" id="{AFF61775-11E9-0280-BE1C-3EEC45D3DBDE}"/>
                </a:ext>
              </a:extLst>
            </p:cNvPr>
            <p:cNvSpPr>
              <a:spLocks noChangeArrowheads="1"/>
            </p:cNvSpPr>
            <p:nvPr/>
          </p:nvSpPr>
          <p:spPr bwMode="auto">
            <a:xfrm>
              <a:off x="680" y="1544"/>
              <a:ext cx="928" cy="464"/>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57" name="Oval 32">
              <a:extLst>
                <a:ext uri="{FF2B5EF4-FFF2-40B4-BE49-F238E27FC236}">
                  <a16:creationId xmlns:a16="http://schemas.microsoft.com/office/drawing/2014/main" id="{834B8183-ACB3-C8CF-4683-D4241AECDC44}"/>
                </a:ext>
              </a:extLst>
            </p:cNvPr>
            <p:cNvSpPr>
              <a:spLocks noChangeArrowheads="1"/>
            </p:cNvSpPr>
            <p:nvPr/>
          </p:nvSpPr>
          <p:spPr bwMode="auto">
            <a:xfrm>
              <a:off x="836" y="1652"/>
              <a:ext cx="272" cy="248"/>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58" name="Rectangle 33">
              <a:extLst>
                <a:ext uri="{FF2B5EF4-FFF2-40B4-BE49-F238E27FC236}">
                  <a16:creationId xmlns:a16="http://schemas.microsoft.com/office/drawing/2014/main" id="{D54DF088-2732-4833-10F5-5937FBEBEA53}"/>
                </a:ext>
              </a:extLst>
            </p:cNvPr>
            <p:cNvSpPr>
              <a:spLocks noChangeArrowheads="1"/>
            </p:cNvSpPr>
            <p:nvPr/>
          </p:nvSpPr>
          <p:spPr bwMode="auto">
            <a:xfrm>
              <a:off x="904" y="1642"/>
              <a:ext cx="13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sp>
          <p:nvSpPr>
            <p:cNvPr id="32859" name="Rectangle 34">
              <a:extLst>
                <a:ext uri="{FF2B5EF4-FFF2-40B4-BE49-F238E27FC236}">
                  <a16:creationId xmlns:a16="http://schemas.microsoft.com/office/drawing/2014/main" id="{DC943C71-1DBD-E362-B6E3-391C23CB6783}"/>
                </a:ext>
              </a:extLst>
            </p:cNvPr>
            <p:cNvSpPr>
              <a:spLocks noChangeArrowheads="1"/>
            </p:cNvSpPr>
            <p:nvPr/>
          </p:nvSpPr>
          <p:spPr bwMode="auto">
            <a:xfrm>
              <a:off x="1400" y="1642"/>
              <a:ext cx="7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sp>
          <p:nvSpPr>
            <p:cNvPr id="32860" name="Freeform 35">
              <a:extLst>
                <a:ext uri="{FF2B5EF4-FFF2-40B4-BE49-F238E27FC236}">
                  <a16:creationId xmlns:a16="http://schemas.microsoft.com/office/drawing/2014/main" id="{035A4939-F791-E65F-B79F-CC382410725E}"/>
                </a:ext>
              </a:extLst>
            </p:cNvPr>
            <p:cNvSpPr>
              <a:spLocks/>
            </p:cNvSpPr>
            <p:nvPr/>
          </p:nvSpPr>
          <p:spPr bwMode="auto">
            <a:xfrm>
              <a:off x="1680" y="1712"/>
              <a:ext cx="104" cy="128"/>
            </a:xfrm>
            <a:custGeom>
              <a:avLst/>
              <a:gdLst>
                <a:gd name="T0" fmla="*/ 104 w 104"/>
                <a:gd name="T1" fmla="*/ 64 h 128"/>
                <a:gd name="T2" fmla="*/ 0 w 104"/>
                <a:gd name="T3" fmla="*/ 128 h 128"/>
                <a:gd name="T4" fmla="*/ 32 w 104"/>
                <a:gd name="T5" fmla="*/ 64 h 128"/>
                <a:gd name="T6" fmla="*/ 0 w 104"/>
                <a:gd name="T7" fmla="*/ 0 h 128"/>
                <a:gd name="T8" fmla="*/ 104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104" y="64"/>
                  </a:moveTo>
                  <a:lnTo>
                    <a:pt x="0" y="128"/>
                  </a:lnTo>
                  <a:lnTo>
                    <a:pt x="32" y="64"/>
                  </a:lnTo>
                  <a:lnTo>
                    <a:pt x="0" y="0"/>
                  </a:lnTo>
                  <a:lnTo>
                    <a:pt x="104" y="64"/>
                  </a:lnTo>
                  <a:close/>
                </a:path>
              </a:pathLst>
            </a:custGeom>
            <a:solidFill>
              <a:srgbClr val="990000"/>
            </a:solidFill>
            <a:ln w="12700">
              <a:solidFill>
                <a:srgbClr val="990000"/>
              </a:solidFill>
              <a:round/>
              <a:headEnd/>
              <a:tailEnd/>
            </a:ln>
          </p:spPr>
          <p:txBody>
            <a:bodyPr/>
            <a:lstStyle/>
            <a:p>
              <a:endParaRPr lang="en-MY"/>
            </a:p>
          </p:txBody>
        </p:sp>
        <p:grpSp>
          <p:nvGrpSpPr>
            <p:cNvPr id="32861" name="Group 88">
              <a:extLst>
                <a:ext uri="{FF2B5EF4-FFF2-40B4-BE49-F238E27FC236}">
                  <a16:creationId xmlns:a16="http://schemas.microsoft.com/office/drawing/2014/main" id="{9601B3B4-FED6-A105-0174-133568160377}"/>
                </a:ext>
              </a:extLst>
            </p:cNvPr>
            <p:cNvGrpSpPr>
              <a:grpSpLocks/>
            </p:cNvGrpSpPr>
            <p:nvPr/>
          </p:nvGrpSpPr>
          <p:grpSpPr bwMode="auto">
            <a:xfrm>
              <a:off x="1606" y="1712"/>
              <a:ext cx="168" cy="128"/>
              <a:chOff x="1624" y="1712"/>
              <a:chExt cx="168" cy="128"/>
            </a:xfrm>
          </p:grpSpPr>
          <p:sp>
            <p:nvSpPr>
              <p:cNvPr id="32904" name="Freeform 36">
                <a:extLst>
                  <a:ext uri="{FF2B5EF4-FFF2-40B4-BE49-F238E27FC236}">
                    <a16:creationId xmlns:a16="http://schemas.microsoft.com/office/drawing/2014/main" id="{C7BFC3F0-E4A7-B447-ABDE-725F4639CB36}"/>
                  </a:ext>
                </a:extLst>
              </p:cNvPr>
              <p:cNvSpPr>
                <a:spLocks/>
              </p:cNvSpPr>
              <p:nvPr/>
            </p:nvSpPr>
            <p:spPr bwMode="auto">
              <a:xfrm>
                <a:off x="1688" y="1712"/>
                <a:ext cx="104" cy="128"/>
              </a:xfrm>
              <a:custGeom>
                <a:avLst/>
                <a:gdLst>
                  <a:gd name="T0" fmla="*/ 104 w 104"/>
                  <a:gd name="T1" fmla="*/ 64 h 128"/>
                  <a:gd name="T2" fmla="*/ 0 w 104"/>
                  <a:gd name="T3" fmla="*/ 128 h 128"/>
                  <a:gd name="T4" fmla="*/ 32 w 104"/>
                  <a:gd name="T5" fmla="*/ 64 h 128"/>
                  <a:gd name="T6" fmla="*/ 0 w 104"/>
                  <a:gd name="T7" fmla="*/ 0 h 128"/>
                  <a:gd name="T8" fmla="*/ 104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104" y="64"/>
                    </a:moveTo>
                    <a:lnTo>
                      <a:pt x="0" y="128"/>
                    </a:lnTo>
                    <a:lnTo>
                      <a:pt x="32" y="64"/>
                    </a:lnTo>
                    <a:lnTo>
                      <a:pt x="0" y="0"/>
                    </a:lnTo>
                    <a:lnTo>
                      <a:pt x="104" y="64"/>
                    </a:lnTo>
                    <a:close/>
                  </a:path>
                </a:pathLst>
              </a:custGeom>
              <a:noFill/>
              <a:ln w="12700">
                <a:solidFill>
                  <a:srgbClr val="99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2905" name="Line 37">
                <a:extLst>
                  <a:ext uri="{FF2B5EF4-FFF2-40B4-BE49-F238E27FC236}">
                    <a16:creationId xmlns:a16="http://schemas.microsoft.com/office/drawing/2014/main" id="{C5F71F57-BC43-2789-4ABC-FF88A71E72F8}"/>
                  </a:ext>
                </a:extLst>
              </p:cNvPr>
              <p:cNvSpPr>
                <a:spLocks noChangeShapeType="1"/>
              </p:cNvSpPr>
              <p:nvPr/>
            </p:nvSpPr>
            <p:spPr bwMode="auto">
              <a:xfrm>
                <a:off x="1624" y="1776"/>
                <a:ext cx="88"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2862" name="Oval 38">
              <a:extLst>
                <a:ext uri="{FF2B5EF4-FFF2-40B4-BE49-F238E27FC236}">
                  <a16:creationId xmlns:a16="http://schemas.microsoft.com/office/drawing/2014/main" id="{C53B818F-CD20-73D0-E03E-B65DEC5EBD5D}"/>
                </a:ext>
              </a:extLst>
            </p:cNvPr>
            <p:cNvSpPr>
              <a:spLocks noChangeArrowheads="1"/>
            </p:cNvSpPr>
            <p:nvPr/>
          </p:nvSpPr>
          <p:spPr bwMode="auto">
            <a:xfrm>
              <a:off x="2104" y="1544"/>
              <a:ext cx="928" cy="464"/>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63" name="Oval 39">
              <a:extLst>
                <a:ext uri="{FF2B5EF4-FFF2-40B4-BE49-F238E27FC236}">
                  <a16:creationId xmlns:a16="http://schemas.microsoft.com/office/drawing/2014/main" id="{EE8C159C-1831-416B-B006-E936EB2896C6}"/>
                </a:ext>
              </a:extLst>
            </p:cNvPr>
            <p:cNvSpPr>
              <a:spLocks noChangeArrowheads="1"/>
            </p:cNvSpPr>
            <p:nvPr/>
          </p:nvSpPr>
          <p:spPr bwMode="auto">
            <a:xfrm>
              <a:off x="2260" y="1652"/>
              <a:ext cx="272" cy="248"/>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64" name="Rectangle 40">
              <a:extLst>
                <a:ext uri="{FF2B5EF4-FFF2-40B4-BE49-F238E27FC236}">
                  <a16:creationId xmlns:a16="http://schemas.microsoft.com/office/drawing/2014/main" id="{5DB6DA56-95FA-7B6C-4D1D-EC618CAE25C4}"/>
                </a:ext>
              </a:extLst>
            </p:cNvPr>
            <p:cNvSpPr>
              <a:spLocks noChangeArrowheads="1"/>
            </p:cNvSpPr>
            <p:nvPr/>
          </p:nvSpPr>
          <p:spPr bwMode="auto">
            <a:xfrm>
              <a:off x="2320" y="1642"/>
              <a:ext cx="13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sp>
          <p:nvSpPr>
            <p:cNvPr id="32865" name="Rectangle 41">
              <a:extLst>
                <a:ext uri="{FF2B5EF4-FFF2-40B4-BE49-F238E27FC236}">
                  <a16:creationId xmlns:a16="http://schemas.microsoft.com/office/drawing/2014/main" id="{ECFA3E8D-9E98-4254-A8FA-D97C56341E6A}"/>
                </a:ext>
              </a:extLst>
            </p:cNvPr>
            <p:cNvSpPr>
              <a:spLocks noChangeArrowheads="1"/>
            </p:cNvSpPr>
            <p:nvPr/>
          </p:nvSpPr>
          <p:spPr bwMode="auto">
            <a:xfrm>
              <a:off x="2816" y="1642"/>
              <a:ext cx="7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grpSp>
          <p:nvGrpSpPr>
            <p:cNvPr id="32866" name="Group 89">
              <a:extLst>
                <a:ext uri="{FF2B5EF4-FFF2-40B4-BE49-F238E27FC236}">
                  <a16:creationId xmlns:a16="http://schemas.microsoft.com/office/drawing/2014/main" id="{5447CE88-6400-74FC-AAB7-7D266C34F01A}"/>
                </a:ext>
              </a:extLst>
            </p:cNvPr>
            <p:cNvGrpSpPr>
              <a:grpSpLocks/>
            </p:cNvGrpSpPr>
            <p:nvPr/>
          </p:nvGrpSpPr>
          <p:grpSpPr bwMode="auto">
            <a:xfrm>
              <a:off x="1953" y="1708"/>
              <a:ext cx="152" cy="128"/>
              <a:chOff x="1944" y="1708"/>
              <a:chExt cx="152" cy="128"/>
            </a:xfrm>
          </p:grpSpPr>
          <p:sp>
            <p:nvSpPr>
              <p:cNvPr id="32902" name="Freeform 42">
                <a:extLst>
                  <a:ext uri="{FF2B5EF4-FFF2-40B4-BE49-F238E27FC236}">
                    <a16:creationId xmlns:a16="http://schemas.microsoft.com/office/drawing/2014/main" id="{180EDE05-FEE0-0C81-ADEC-DFCE28AFC9F1}"/>
                  </a:ext>
                </a:extLst>
              </p:cNvPr>
              <p:cNvSpPr>
                <a:spLocks/>
              </p:cNvSpPr>
              <p:nvPr/>
            </p:nvSpPr>
            <p:spPr bwMode="auto">
              <a:xfrm>
                <a:off x="1944" y="1708"/>
                <a:ext cx="96" cy="128"/>
              </a:xfrm>
              <a:custGeom>
                <a:avLst/>
                <a:gdLst>
                  <a:gd name="T0" fmla="*/ 0 w 96"/>
                  <a:gd name="T1" fmla="*/ 64 h 128"/>
                  <a:gd name="T2" fmla="*/ 96 w 96"/>
                  <a:gd name="T3" fmla="*/ 0 h 128"/>
                  <a:gd name="T4" fmla="*/ 64 w 96"/>
                  <a:gd name="T5" fmla="*/ 64 h 128"/>
                  <a:gd name="T6" fmla="*/ 96 w 96"/>
                  <a:gd name="T7" fmla="*/ 128 h 128"/>
                  <a:gd name="T8" fmla="*/ 0 w 96"/>
                  <a:gd name="T9" fmla="*/ 64 h 128"/>
                  <a:gd name="T10" fmla="*/ 0 60000 65536"/>
                  <a:gd name="T11" fmla="*/ 0 60000 65536"/>
                  <a:gd name="T12" fmla="*/ 0 60000 65536"/>
                  <a:gd name="T13" fmla="*/ 0 60000 65536"/>
                  <a:gd name="T14" fmla="*/ 0 60000 65536"/>
                  <a:gd name="T15" fmla="*/ 0 w 96"/>
                  <a:gd name="T16" fmla="*/ 0 h 128"/>
                  <a:gd name="T17" fmla="*/ 96 w 96"/>
                  <a:gd name="T18" fmla="*/ 128 h 128"/>
                </a:gdLst>
                <a:ahLst/>
                <a:cxnLst>
                  <a:cxn ang="T10">
                    <a:pos x="T0" y="T1"/>
                  </a:cxn>
                  <a:cxn ang="T11">
                    <a:pos x="T2" y="T3"/>
                  </a:cxn>
                  <a:cxn ang="T12">
                    <a:pos x="T4" y="T5"/>
                  </a:cxn>
                  <a:cxn ang="T13">
                    <a:pos x="T6" y="T7"/>
                  </a:cxn>
                  <a:cxn ang="T14">
                    <a:pos x="T8" y="T9"/>
                  </a:cxn>
                </a:cxnLst>
                <a:rect l="T15" t="T16" r="T17" b="T18"/>
                <a:pathLst>
                  <a:path w="96" h="128">
                    <a:moveTo>
                      <a:pt x="0" y="64"/>
                    </a:moveTo>
                    <a:lnTo>
                      <a:pt x="96" y="0"/>
                    </a:lnTo>
                    <a:lnTo>
                      <a:pt x="64" y="64"/>
                    </a:lnTo>
                    <a:lnTo>
                      <a:pt x="96" y="128"/>
                    </a:lnTo>
                    <a:lnTo>
                      <a:pt x="0" y="64"/>
                    </a:lnTo>
                    <a:close/>
                  </a:path>
                </a:pathLst>
              </a:custGeom>
              <a:solidFill>
                <a:srgbClr val="990000"/>
              </a:solidFill>
              <a:ln w="12700">
                <a:solidFill>
                  <a:srgbClr val="990000"/>
                </a:solidFill>
                <a:round/>
                <a:headEnd/>
                <a:tailEnd/>
              </a:ln>
            </p:spPr>
            <p:txBody>
              <a:bodyPr/>
              <a:lstStyle/>
              <a:p>
                <a:endParaRPr lang="en-MY"/>
              </a:p>
            </p:txBody>
          </p:sp>
          <p:sp>
            <p:nvSpPr>
              <p:cNvPr id="32903" name="Line 44">
                <a:extLst>
                  <a:ext uri="{FF2B5EF4-FFF2-40B4-BE49-F238E27FC236}">
                    <a16:creationId xmlns:a16="http://schemas.microsoft.com/office/drawing/2014/main" id="{027D18FD-E11D-4302-1841-978951C17DED}"/>
                  </a:ext>
                </a:extLst>
              </p:cNvPr>
              <p:cNvSpPr>
                <a:spLocks noChangeShapeType="1"/>
              </p:cNvSpPr>
              <p:nvPr/>
            </p:nvSpPr>
            <p:spPr bwMode="auto">
              <a:xfrm>
                <a:off x="2008" y="1772"/>
                <a:ext cx="88"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2867" name="Rectangle 46">
              <a:extLst>
                <a:ext uri="{FF2B5EF4-FFF2-40B4-BE49-F238E27FC236}">
                  <a16:creationId xmlns:a16="http://schemas.microsoft.com/office/drawing/2014/main" id="{43B0568A-035B-7B3E-153C-92A2AB917E5F}"/>
                </a:ext>
              </a:extLst>
            </p:cNvPr>
            <p:cNvSpPr>
              <a:spLocks noChangeArrowheads="1"/>
            </p:cNvSpPr>
            <p:nvPr/>
          </p:nvSpPr>
          <p:spPr bwMode="auto">
            <a:xfrm>
              <a:off x="1512" y="1870"/>
              <a:ext cx="7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secondary </a:t>
              </a:r>
              <a:endParaRPr lang="en-US" altLang="en-US" sz="2400"/>
            </a:p>
          </p:txBody>
        </p:sp>
        <p:sp>
          <p:nvSpPr>
            <p:cNvPr id="32868" name="Rectangle 47">
              <a:extLst>
                <a:ext uri="{FF2B5EF4-FFF2-40B4-BE49-F238E27FC236}">
                  <a16:creationId xmlns:a16="http://schemas.microsoft.com/office/drawing/2014/main" id="{CBDBD91D-156B-0925-CA42-122C3F45F60B}"/>
                </a:ext>
              </a:extLst>
            </p:cNvPr>
            <p:cNvSpPr>
              <a:spLocks noChangeArrowheads="1"/>
            </p:cNvSpPr>
            <p:nvPr/>
          </p:nvSpPr>
          <p:spPr bwMode="auto">
            <a:xfrm>
              <a:off x="1592" y="2038"/>
              <a:ext cx="51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bonding</a:t>
              </a:r>
              <a:endParaRPr lang="en-US" altLang="en-US" sz="2400"/>
            </a:p>
          </p:txBody>
        </p:sp>
        <p:grpSp>
          <p:nvGrpSpPr>
            <p:cNvPr id="32869" name="Group 91">
              <a:extLst>
                <a:ext uri="{FF2B5EF4-FFF2-40B4-BE49-F238E27FC236}">
                  <a16:creationId xmlns:a16="http://schemas.microsoft.com/office/drawing/2014/main" id="{F64BD28C-913A-3ABB-ABDD-9D5A8A5BF9AD}"/>
                </a:ext>
              </a:extLst>
            </p:cNvPr>
            <p:cNvGrpSpPr>
              <a:grpSpLocks/>
            </p:cNvGrpSpPr>
            <p:nvPr/>
          </p:nvGrpSpPr>
          <p:grpSpPr bwMode="auto">
            <a:xfrm>
              <a:off x="3368" y="1584"/>
              <a:ext cx="1968" cy="400"/>
              <a:chOff x="3368" y="1584"/>
              <a:chExt cx="1968" cy="400"/>
            </a:xfrm>
          </p:grpSpPr>
          <p:sp>
            <p:nvSpPr>
              <p:cNvPr id="32883" name="Oval 50">
                <a:extLst>
                  <a:ext uri="{FF2B5EF4-FFF2-40B4-BE49-F238E27FC236}">
                    <a16:creationId xmlns:a16="http://schemas.microsoft.com/office/drawing/2014/main" id="{4C736A6C-9A2B-DFA4-86C0-643A714C1D0B}"/>
                  </a:ext>
                </a:extLst>
              </p:cNvPr>
              <p:cNvSpPr>
                <a:spLocks noChangeArrowheads="1"/>
              </p:cNvSpPr>
              <p:nvPr/>
            </p:nvSpPr>
            <p:spPr bwMode="auto">
              <a:xfrm>
                <a:off x="3368" y="1584"/>
                <a:ext cx="856" cy="40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nvGrpSpPr>
              <p:cNvPr id="32884" name="Group 53">
                <a:extLst>
                  <a:ext uri="{FF2B5EF4-FFF2-40B4-BE49-F238E27FC236}">
                    <a16:creationId xmlns:a16="http://schemas.microsoft.com/office/drawing/2014/main" id="{689096D8-A6D8-E604-F139-97E1859B16AA}"/>
                  </a:ext>
                </a:extLst>
              </p:cNvPr>
              <p:cNvGrpSpPr>
                <a:grpSpLocks/>
              </p:cNvGrpSpPr>
              <p:nvPr/>
            </p:nvGrpSpPr>
            <p:grpSpPr bwMode="auto">
              <a:xfrm>
                <a:off x="3716" y="1663"/>
                <a:ext cx="240" cy="242"/>
                <a:chOff x="3716" y="1660"/>
                <a:chExt cx="240" cy="242"/>
              </a:xfrm>
            </p:grpSpPr>
            <p:sp>
              <p:nvSpPr>
                <p:cNvPr id="32900" name="Oval 51">
                  <a:extLst>
                    <a:ext uri="{FF2B5EF4-FFF2-40B4-BE49-F238E27FC236}">
                      <a16:creationId xmlns:a16="http://schemas.microsoft.com/office/drawing/2014/main" id="{00CD1740-4323-A3CB-BC25-480D18C73DBA}"/>
                    </a:ext>
                  </a:extLst>
                </p:cNvPr>
                <p:cNvSpPr>
                  <a:spLocks noChangeArrowheads="1"/>
                </p:cNvSpPr>
                <p:nvPr/>
              </p:nvSpPr>
              <p:spPr bwMode="auto">
                <a:xfrm>
                  <a:off x="3716" y="1660"/>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901" name="Rectangle 52">
                  <a:extLst>
                    <a:ext uri="{FF2B5EF4-FFF2-40B4-BE49-F238E27FC236}">
                      <a16:creationId xmlns:a16="http://schemas.microsoft.com/office/drawing/2014/main" id="{8DCAB176-36B4-1E5E-03F2-4C9FEA0FBC9C}"/>
                    </a:ext>
                  </a:extLst>
                </p:cNvPr>
                <p:cNvSpPr>
                  <a:spLocks noChangeArrowheads="1"/>
                </p:cNvSpPr>
                <p:nvPr/>
              </p:nvSpPr>
              <p:spPr bwMode="auto">
                <a:xfrm>
                  <a:off x="3768" y="167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grpSp>
          <p:grpSp>
            <p:nvGrpSpPr>
              <p:cNvPr id="32885" name="Group 56">
                <a:extLst>
                  <a:ext uri="{FF2B5EF4-FFF2-40B4-BE49-F238E27FC236}">
                    <a16:creationId xmlns:a16="http://schemas.microsoft.com/office/drawing/2014/main" id="{F2EB86C0-09E5-B8D4-0D09-4DC215D72B59}"/>
                  </a:ext>
                </a:extLst>
              </p:cNvPr>
              <p:cNvGrpSpPr>
                <a:grpSpLocks/>
              </p:cNvGrpSpPr>
              <p:nvPr/>
            </p:nvGrpSpPr>
            <p:grpSpPr bwMode="auto">
              <a:xfrm>
                <a:off x="3476" y="1663"/>
                <a:ext cx="240" cy="242"/>
                <a:chOff x="3476" y="1660"/>
                <a:chExt cx="240" cy="242"/>
              </a:xfrm>
            </p:grpSpPr>
            <p:sp>
              <p:nvSpPr>
                <p:cNvPr id="32898" name="Oval 54">
                  <a:extLst>
                    <a:ext uri="{FF2B5EF4-FFF2-40B4-BE49-F238E27FC236}">
                      <a16:creationId xmlns:a16="http://schemas.microsoft.com/office/drawing/2014/main" id="{54FCB0A6-C562-BD80-5D0A-52178BA67F6D}"/>
                    </a:ext>
                  </a:extLst>
                </p:cNvPr>
                <p:cNvSpPr>
                  <a:spLocks noChangeArrowheads="1"/>
                </p:cNvSpPr>
                <p:nvPr/>
              </p:nvSpPr>
              <p:spPr bwMode="auto">
                <a:xfrm>
                  <a:off x="3476" y="1660"/>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99" name="Rectangle 55">
                  <a:extLst>
                    <a:ext uri="{FF2B5EF4-FFF2-40B4-BE49-F238E27FC236}">
                      <a16:creationId xmlns:a16="http://schemas.microsoft.com/office/drawing/2014/main" id="{CFB03B46-9148-3EB5-ED3D-EE806785A1D0}"/>
                    </a:ext>
                  </a:extLst>
                </p:cNvPr>
                <p:cNvSpPr>
                  <a:spLocks noChangeArrowheads="1"/>
                </p:cNvSpPr>
                <p:nvPr/>
              </p:nvSpPr>
              <p:spPr bwMode="auto">
                <a:xfrm>
                  <a:off x="3528" y="167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grpSp>
          <p:sp>
            <p:nvSpPr>
              <p:cNvPr id="32886" name="Freeform 57">
                <a:extLst>
                  <a:ext uri="{FF2B5EF4-FFF2-40B4-BE49-F238E27FC236}">
                    <a16:creationId xmlns:a16="http://schemas.microsoft.com/office/drawing/2014/main" id="{D56D3F7F-8139-C0B5-6F09-0717285C08FB}"/>
                  </a:ext>
                </a:extLst>
              </p:cNvPr>
              <p:cNvSpPr>
                <a:spLocks/>
              </p:cNvSpPr>
              <p:nvPr/>
            </p:nvSpPr>
            <p:spPr bwMode="auto">
              <a:xfrm>
                <a:off x="4250" y="1720"/>
                <a:ext cx="104" cy="128"/>
              </a:xfrm>
              <a:custGeom>
                <a:avLst/>
                <a:gdLst>
                  <a:gd name="T0" fmla="*/ 104 w 104"/>
                  <a:gd name="T1" fmla="*/ 64 h 128"/>
                  <a:gd name="T2" fmla="*/ 0 w 104"/>
                  <a:gd name="T3" fmla="*/ 128 h 128"/>
                  <a:gd name="T4" fmla="*/ 32 w 104"/>
                  <a:gd name="T5" fmla="*/ 64 h 128"/>
                  <a:gd name="T6" fmla="*/ 0 w 104"/>
                  <a:gd name="T7" fmla="*/ 0 h 128"/>
                  <a:gd name="T8" fmla="*/ 104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104" y="64"/>
                    </a:moveTo>
                    <a:lnTo>
                      <a:pt x="0" y="128"/>
                    </a:lnTo>
                    <a:lnTo>
                      <a:pt x="32" y="64"/>
                    </a:lnTo>
                    <a:lnTo>
                      <a:pt x="0" y="0"/>
                    </a:lnTo>
                    <a:lnTo>
                      <a:pt x="104" y="64"/>
                    </a:lnTo>
                    <a:close/>
                  </a:path>
                </a:pathLst>
              </a:custGeom>
              <a:solidFill>
                <a:srgbClr val="990000"/>
              </a:solidFill>
              <a:ln w="12700">
                <a:solidFill>
                  <a:srgbClr val="990000"/>
                </a:solidFill>
                <a:round/>
                <a:headEnd/>
                <a:tailEnd/>
              </a:ln>
            </p:spPr>
            <p:txBody>
              <a:bodyPr/>
              <a:lstStyle/>
              <a:p>
                <a:endParaRPr lang="en-MY"/>
              </a:p>
            </p:txBody>
          </p:sp>
          <p:sp>
            <p:nvSpPr>
              <p:cNvPr id="32887" name="Line 59">
                <a:extLst>
                  <a:ext uri="{FF2B5EF4-FFF2-40B4-BE49-F238E27FC236}">
                    <a16:creationId xmlns:a16="http://schemas.microsoft.com/office/drawing/2014/main" id="{6E8AF74A-913E-5373-7F42-49C54A442DE5}"/>
                  </a:ext>
                </a:extLst>
              </p:cNvPr>
              <p:cNvSpPr>
                <a:spLocks noChangeShapeType="1"/>
              </p:cNvSpPr>
              <p:nvPr/>
            </p:nvSpPr>
            <p:spPr bwMode="auto">
              <a:xfrm>
                <a:off x="4223" y="1784"/>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2888" name="Oval 60">
                <a:extLst>
                  <a:ext uri="{FF2B5EF4-FFF2-40B4-BE49-F238E27FC236}">
                    <a16:creationId xmlns:a16="http://schemas.microsoft.com/office/drawing/2014/main" id="{01B81A97-FCD8-F86A-D58B-9E75B04A31DC}"/>
                  </a:ext>
                </a:extLst>
              </p:cNvPr>
              <p:cNvSpPr>
                <a:spLocks noChangeArrowheads="1"/>
              </p:cNvSpPr>
              <p:nvPr/>
            </p:nvSpPr>
            <p:spPr bwMode="auto">
              <a:xfrm>
                <a:off x="4488" y="1584"/>
                <a:ext cx="848" cy="400"/>
              </a:xfrm>
              <a:prstGeom prst="ellipse">
                <a:avLst/>
              </a:prstGeom>
              <a:solidFill>
                <a:srgbClr val="CC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nvGrpSpPr>
              <p:cNvPr id="32889" name="Group 67">
                <a:extLst>
                  <a:ext uri="{FF2B5EF4-FFF2-40B4-BE49-F238E27FC236}">
                    <a16:creationId xmlns:a16="http://schemas.microsoft.com/office/drawing/2014/main" id="{22E30FA5-A447-8923-BCF1-D0A3639EE04E}"/>
                  </a:ext>
                </a:extLst>
              </p:cNvPr>
              <p:cNvGrpSpPr>
                <a:grpSpLocks/>
              </p:cNvGrpSpPr>
              <p:nvPr/>
            </p:nvGrpSpPr>
            <p:grpSpPr bwMode="auto">
              <a:xfrm>
                <a:off x="4588" y="1663"/>
                <a:ext cx="472" cy="242"/>
                <a:chOff x="4588" y="1660"/>
                <a:chExt cx="472" cy="242"/>
              </a:xfrm>
            </p:grpSpPr>
            <p:grpSp>
              <p:nvGrpSpPr>
                <p:cNvPr id="32892" name="Group 63">
                  <a:extLst>
                    <a:ext uri="{FF2B5EF4-FFF2-40B4-BE49-F238E27FC236}">
                      <a16:creationId xmlns:a16="http://schemas.microsoft.com/office/drawing/2014/main" id="{CF7EDCEB-645D-72A5-ECCC-722784B76FB0}"/>
                    </a:ext>
                  </a:extLst>
                </p:cNvPr>
                <p:cNvGrpSpPr>
                  <a:grpSpLocks/>
                </p:cNvGrpSpPr>
                <p:nvPr/>
              </p:nvGrpSpPr>
              <p:grpSpPr bwMode="auto">
                <a:xfrm>
                  <a:off x="4820" y="1660"/>
                  <a:ext cx="240" cy="242"/>
                  <a:chOff x="4820" y="1660"/>
                  <a:chExt cx="240" cy="242"/>
                </a:xfrm>
              </p:grpSpPr>
              <p:sp>
                <p:nvSpPr>
                  <p:cNvPr id="32896" name="Oval 61">
                    <a:extLst>
                      <a:ext uri="{FF2B5EF4-FFF2-40B4-BE49-F238E27FC236}">
                        <a16:creationId xmlns:a16="http://schemas.microsoft.com/office/drawing/2014/main" id="{7242279E-4132-96D1-85B5-DC03DF141EC2}"/>
                      </a:ext>
                    </a:extLst>
                  </p:cNvPr>
                  <p:cNvSpPr>
                    <a:spLocks noChangeArrowheads="1"/>
                  </p:cNvSpPr>
                  <p:nvPr/>
                </p:nvSpPr>
                <p:spPr bwMode="auto">
                  <a:xfrm>
                    <a:off x="4820" y="1660"/>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97" name="Rectangle 62">
                    <a:extLst>
                      <a:ext uri="{FF2B5EF4-FFF2-40B4-BE49-F238E27FC236}">
                        <a16:creationId xmlns:a16="http://schemas.microsoft.com/office/drawing/2014/main" id="{02C84DE5-78E8-B5C4-C522-3A410903B9C8}"/>
                      </a:ext>
                    </a:extLst>
                  </p:cNvPr>
                  <p:cNvSpPr>
                    <a:spLocks noChangeArrowheads="1"/>
                  </p:cNvSpPr>
                  <p:nvPr/>
                </p:nvSpPr>
                <p:spPr bwMode="auto">
                  <a:xfrm>
                    <a:off x="4872" y="167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grpSp>
            <p:grpSp>
              <p:nvGrpSpPr>
                <p:cNvPr id="32893" name="Group 66">
                  <a:extLst>
                    <a:ext uri="{FF2B5EF4-FFF2-40B4-BE49-F238E27FC236}">
                      <a16:creationId xmlns:a16="http://schemas.microsoft.com/office/drawing/2014/main" id="{46F310E6-83E2-B4E6-A480-A01D81D410E8}"/>
                    </a:ext>
                  </a:extLst>
                </p:cNvPr>
                <p:cNvGrpSpPr>
                  <a:grpSpLocks/>
                </p:cNvGrpSpPr>
                <p:nvPr/>
              </p:nvGrpSpPr>
              <p:grpSpPr bwMode="auto">
                <a:xfrm>
                  <a:off x="4588" y="1660"/>
                  <a:ext cx="232" cy="242"/>
                  <a:chOff x="4588" y="1660"/>
                  <a:chExt cx="232" cy="242"/>
                </a:xfrm>
              </p:grpSpPr>
              <p:sp>
                <p:nvSpPr>
                  <p:cNvPr id="32894" name="Oval 64">
                    <a:extLst>
                      <a:ext uri="{FF2B5EF4-FFF2-40B4-BE49-F238E27FC236}">
                        <a16:creationId xmlns:a16="http://schemas.microsoft.com/office/drawing/2014/main" id="{972E7167-C0D1-C4C9-46F9-B317820FEE59}"/>
                      </a:ext>
                    </a:extLst>
                  </p:cNvPr>
                  <p:cNvSpPr>
                    <a:spLocks noChangeArrowheads="1"/>
                  </p:cNvSpPr>
                  <p:nvPr/>
                </p:nvSpPr>
                <p:spPr bwMode="auto">
                  <a:xfrm>
                    <a:off x="4588" y="1660"/>
                    <a:ext cx="232"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95" name="Rectangle 65">
                    <a:extLst>
                      <a:ext uri="{FF2B5EF4-FFF2-40B4-BE49-F238E27FC236}">
                        <a16:creationId xmlns:a16="http://schemas.microsoft.com/office/drawing/2014/main" id="{F81BA30F-6E11-E813-E65C-99398D1365D0}"/>
                      </a:ext>
                    </a:extLst>
                  </p:cNvPr>
                  <p:cNvSpPr>
                    <a:spLocks noChangeArrowheads="1"/>
                  </p:cNvSpPr>
                  <p:nvPr/>
                </p:nvSpPr>
                <p:spPr bwMode="auto">
                  <a:xfrm>
                    <a:off x="4632" y="167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grpSp>
          </p:grpSp>
          <p:sp>
            <p:nvSpPr>
              <p:cNvPr id="32890" name="Freeform 68">
                <a:extLst>
                  <a:ext uri="{FF2B5EF4-FFF2-40B4-BE49-F238E27FC236}">
                    <a16:creationId xmlns:a16="http://schemas.microsoft.com/office/drawing/2014/main" id="{737814B6-A27A-1A1D-01CB-33FE055ACF86}"/>
                  </a:ext>
                </a:extLst>
              </p:cNvPr>
              <p:cNvSpPr>
                <a:spLocks/>
              </p:cNvSpPr>
              <p:nvPr/>
            </p:nvSpPr>
            <p:spPr bwMode="auto">
              <a:xfrm>
                <a:off x="4360" y="1720"/>
                <a:ext cx="96" cy="128"/>
              </a:xfrm>
              <a:custGeom>
                <a:avLst/>
                <a:gdLst>
                  <a:gd name="T0" fmla="*/ 0 w 96"/>
                  <a:gd name="T1" fmla="*/ 64 h 128"/>
                  <a:gd name="T2" fmla="*/ 96 w 96"/>
                  <a:gd name="T3" fmla="*/ 0 h 128"/>
                  <a:gd name="T4" fmla="*/ 72 w 96"/>
                  <a:gd name="T5" fmla="*/ 64 h 128"/>
                  <a:gd name="T6" fmla="*/ 96 w 96"/>
                  <a:gd name="T7" fmla="*/ 128 h 128"/>
                  <a:gd name="T8" fmla="*/ 0 w 96"/>
                  <a:gd name="T9" fmla="*/ 64 h 128"/>
                  <a:gd name="T10" fmla="*/ 0 60000 65536"/>
                  <a:gd name="T11" fmla="*/ 0 60000 65536"/>
                  <a:gd name="T12" fmla="*/ 0 60000 65536"/>
                  <a:gd name="T13" fmla="*/ 0 60000 65536"/>
                  <a:gd name="T14" fmla="*/ 0 60000 65536"/>
                  <a:gd name="T15" fmla="*/ 0 w 96"/>
                  <a:gd name="T16" fmla="*/ 0 h 128"/>
                  <a:gd name="T17" fmla="*/ 96 w 96"/>
                  <a:gd name="T18" fmla="*/ 128 h 128"/>
                </a:gdLst>
                <a:ahLst/>
                <a:cxnLst>
                  <a:cxn ang="T10">
                    <a:pos x="T0" y="T1"/>
                  </a:cxn>
                  <a:cxn ang="T11">
                    <a:pos x="T2" y="T3"/>
                  </a:cxn>
                  <a:cxn ang="T12">
                    <a:pos x="T4" y="T5"/>
                  </a:cxn>
                  <a:cxn ang="T13">
                    <a:pos x="T6" y="T7"/>
                  </a:cxn>
                  <a:cxn ang="T14">
                    <a:pos x="T8" y="T9"/>
                  </a:cxn>
                </a:cxnLst>
                <a:rect l="T15" t="T16" r="T17" b="T18"/>
                <a:pathLst>
                  <a:path w="96" h="128">
                    <a:moveTo>
                      <a:pt x="0" y="64"/>
                    </a:moveTo>
                    <a:lnTo>
                      <a:pt x="96" y="0"/>
                    </a:lnTo>
                    <a:lnTo>
                      <a:pt x="72" y="64"/>
                    </a:lnTo>
                    <a:lnTo>
                      <a:pt x="96" y="128"/>
                    </a:lnTo>
                    <a:lnTo>
                      <a:pt x="0" y="64"/>
                    </a:lnTo>
                    <a:close/>
                  </a:path>
                </a:pathLst>
              </a:custGeom>
              <a:solidFill>
                <a:srgbClr val="990000"/>
              </a:solidFill>
              <a:ln w="12700">
                <a:solidFill>
                  <a:srgbClr val="990000"/>
                </a:solidFill>
                <a:round/>
                <a:headEnd/>
                <a:tailEnd/>
              </a:ln>
            </p:spPr>
            <p:txBody>
              <a:bodyPr/>
              <a:lstStyle/>
              <a:p>
                <a:endParaRPr lang="en-MY"/>
              </a:p>
            </p:txBody>
          </p:sp>
          <p:sp>
            <p:nvSpPr>
              <p:cNvPr id="32891" name="Line 70">
                <a:extLst>
                  <a:ext uri="{FF2B5EF4-FFF2-40B4-BE49-F238E27FC236}">
                    <a16:creationId xmlns:a16="http://schemas.microsoft.com/office/drawing/2014/main" id="{47E8A868-C682-D899-239F-13E0F2444231}"/>
                  </a:ext>
                </a:extLst>
              </p:cNvPr>
              <p:cNvSpPr>
                <a:spLocks noChangeShapeType="1"/>
              </p:cNvSpPr>
              <p:nvPr/>
            </p:nvSpPr>
            <p:spPr bwMode="auto">
              <a:xfrm>
                <a:off x="4401" y="1784"/>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2870" name="Group 90">
              <a:extLst>
                <a:ext uri="{FF2B5EF4-FFF2-40B4-BE49-F238E27FC236}">
                  <a16:creationId xmlns:a16="http://schemas.microsoft.com/office/drawing/2014/main" id="{81C2C299-72A1-D9E2-3783-C62F31EC3A81}"/>
                </a:ext>
              </a:extLst>
            </p:cNvPr>
            <p:cNvGrpSpPr>
              <a:grpSpLocks/>
            </p:cNvGrpSpPr>
            <p:nvPr/>
          </p:nvGrpSpPr>
          <p:grpSpPr bwMode="auto">
            <a:xfrm>
              <a:off x="3768" y="1272"/>
              <a:ext cx="1179" cy="270"/>
              <a:chOff x="3768" y="1272"/>
              <a:chExt cx="1179" cy="270"/>
            </a:xfrm>
          </p:grpSpPr>
          <p:sp>
            <p:nvSpPr>
              <p:cNvPr id="32875" name="Rectangle 71">
                <a:extLst>
                  <a:ext uri="{FF2B5EF4-FFF2-40B4-BE49-F238E27FC236}">
                    <a16:creationId xmlns:a16="http://schemas.microsoft.com/office/drawing/2014/main" id="{E202DE8F-01CD-869A-F5C7-9948C615A2F3}"/>
                  </a:ext>
                </a:extLst>
              </p:cNvPr>
              <p:cNvSpPr>
                <a:spLocks noChangeArrowheads="1"/>
              </p:cNvSpPr>
              <p:nvPr/>
            </p:nvSpPr>
            <p:spPr bwMode="auto">
              <a:xfrm>
                <a:off x="3768" y="127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sp>
            <p:nvSpPr>
              <p:cNvPr id="32876" name="Rectangle 72">
                <a:extLst>
                  <a:ext uri="{FF2B5EF4-FFF2-40B4-BE49-F238E27FC236}">
                    <a16:creationId xmlns:a16="http://schemas.microsoft.com/office/drawing/2014/main" id="{C2889AFE-20AF-E706-869D-93681960BD46}"/>
                  </a:ext>
                </a:extLst>
              </p:cNvPr>
              <p:cNvSpPr>
                <a:spLocks noChangeArrowheads="1"/>
              </p:cNvSpPr>
              <p:nvPr/>
            </p:nvSpPr>
            <p:spPr bwMode="auto">
              <a:xfrm>
                <a:off x="3912" y="1312"/>
                <a:ext cx="1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2</a:t>
                </a:r>
                <a:endParaRPr lang="en-US" altLang="en-US" sz="2400"/>
              </a:p>
            </p:txBody>
          </p:sp>
          <p:sp>
            <p:nvSpPr>
              <p:cNvPr id="32877" name="Rectangle 73">
                <a:extLst>
                  <a:ext uri="{FF2B5EF4-FFF2-40B4-BE49-F238E27FC236}">
                    <a16:creationId xmlns:a16="http://schemas.microsoft.com/office/drawing/2014/main" id="{1DABBEDA-4E7A-BB89-1027-6C0BD4141D45}"/>
                  </a:ext>
                </a:extLst>
              </p:cNvPr>
              <p:cNvSpPr>
                <a:spLocks noChangeArrowheads="1"/>
              </p:cNvSpPr>
              <p:nvPr/>
            </p:nvSpPr>
            <p:spPr bwMode="auto">
              <a:xfrm>
                <a:off x="4696" y="127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sp>
            <p:nvSpPr>
              <p:cNvPr id="32878" name="Rectangle 74">
                <a:extLst>
                  <a:ext uri="{FF2B5EF4-FFF2-40B4-BE49-F238E27FC236}">
                    <a16:creationId xmlns:a16="http://schemas.microsoft.com/office/drawing/2014/main" id="{CF7332D1-E879-B355-9A7A-77871F7285A6}"/>
                  </a:ext>
                </a:extLst>
              </p:cNvPr>
              <p:cNvSpPr>
                <a:spLocks noChangeArrowheads="1"/>
              </p:cNvSpPr>
              <p:nvPr/>
            </p:nvSpPr>
            <p:spPr bwMode="auto">
              <a:xfrm>
                <a:off x="4840" y="1312"/>
                <a:ext cx="1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2</a:t>
                </a:r>
                <a:endParaRPr lang="en-US" altLang="en-US" sz="2400"/>
              </a:p>
            </p:txBody>
          </p:sp>
          <p:sp>
            <p:nvSpPr>
              <p:cNvPr id="32879" name="Freeform 75">
                <a:extLst>
                  <a:ext uri="{FF2B5EF4-FFF2-40B4-BE49-F238E27FC236}">
                    <a16:creationId xmlns:a16="http://schemas.microsoft.com/office/drawing/2014/main" id="{70A4473E-8D9F-71BA-2C3B-2ABD2E8A1CCC}"/>
                  </a:ext>
                </a:extLst>
              </p:cNvPr>
              <p:cNvSpPr>
                <a:spLocks/>
              </p:cNvSpPr>
              <p:nvPr/>
            </p:nvSpPr>
            <p:spPr bwMode="auto">
              <a:xfrm>
                <a:off x="4200" y="1344"/>
                <a:ext cx="104" cy="128"/>
              </a:xfrm>
              <a:custGeom>
                <a:avLst/>
                <a:gdLst>
                  <a:gd name="T0" fmla="*/ 104 w 104"/>
                  <a:gd name="T1" fmla="*/ 64 h 128"/>
                  <a:gd name="T2" fmla="*/ 0 w 104"/>
                  <a:gd name="T3" fmla="*/ 128 h 128"/>
                  <a:gd name="T4" fmla="*/ 32 w 104"/>
                  <a:gd name="T5" fmla="*/ 64 h 128"/>
                  <a:gd name="T6" fmla="*/ 0 w 104"/>
                  <a:gd name="T7" fmla="*/ 0 h 128"/>
                  <a:gd name="T8" fmla="*/ 104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104" y="64"/>
                    </a:moveTo>
                    <a:lnTo>
                      <a:pt x="0" y="128"/>
                    </a:lnTo>
                    <a:lnTo>
                      <a:pt x="32" y="64"/>
                    </a:lnTo>
                    <a:lnTo>
                      <a:pt x="0" y="0"/>
                    </a:lnTo>
                    <a:lnTo>
                      <a:pt x="104" y="64"/>
                    </a:lnTo>
                    <a:close/>
                  </a:path>
                </a:pathLst>
              </a:custGeom>
              <a:solidFill>
                <a:srgbClr val="990000"/>
              </a:solidFill>
              <a:ln w="12700">
                <a:solidFill>
                  <a:srgbClr val="990000"/>
                </a:solidFill>
                <a:round/>
                <a:headEnd/>
                <a:tailEnd/>
              </a:ln>
            </p:spPr>
            <p:txBody>
              <a:bodyPr/>
              <a:lstStyle/>
              <a:p>
                <a:endParaRPr lang="en-MY"/>
              </a:p>
            </p:txBody>
          </p:sp>
          <p:sp>
            <p:nvSpPr>
              <p:cNvPr id="32880" name="Line 77">
                <a:extLst>
                  <a:ext uri="{FF2B5EF4-FFF2-40B4-BE49-F238E27FC236}">
                    <a16:creationId xmlns:a16="http://schemas.microsoft.com/office/drawing/2014/main" id="{07C64D75-B36B-E05D-55F5-ACBD3564AA78}"/>
                  </a:ext>
                </a:extLst>
              </p:cNvPr>
              <p:cNvSpPr>
                <a:spLocks noChangeShapeType="1"/>
              </p:cNvSpPr>
              <p:nvPr/>
            </p:nvSpPr>
            <p:spPr bwMode="auto">
              <a:xfrm>
                <a:off x="4144" y="1408"/>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2881" name="Freeform 79">
                <a:extLst>
                  <a:ext uri="{FF2B5EF4-FFF2-40B4-BE49-F238E27FC236}">
                    <a16:creationId xmlns:a16="http://schemas.microsoft.com/office/drawing/2014/main" id="{E8FF64B4-5E37-1F7C-C1AA-6466016A4E79}"/>
                  </a:ext>
                </a:extLst>
              </p:cNvPr>
              <p:cNvSpPr>
                <a:spLocks/>
              </p:cNvSpPr>
              <p:nvPr/>
            </p:nvSpPr>
            <p:spPr bwMode="auto">
              <a:xfrm>
                <a:off x="4424" y="1344"/>
                <a:ext cx="104" cy="128"/>
              </a:xfrm>
              <a:custGeom>
                <a:avLst/>
                <a:gdLst>
                  <a:gd name="T0" fmla="*/ 0 w 104"/>
                  <a:gd name="T1" fmla="*/ 64 h 128"/>
                  <a:gd name="T2" fmla="*/ 104 w 104"/>
                  <a:gd name="T3" fmla="*/ 0 h 128"/>
                  <a:gd name="T4" fmla="*/ 64 w 104"/>
                  <a:gd name="T5" fmla="*/ 64 h 128"/>
                  <a:gd name="T6" fmla="*/ 104 w 104"/>
                  <a:gd name="T7" fmla="*/ 128 h 128"/>
                  <a:gd name="T8" fmla="*/ 0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0" y="64"/>
                    </a:moveTo>
                    <a:lnTo>
                      <a:pt x="104" y="0"/>
                    </a:lnTo>
                    <a:lnTo>
                      <a:pt x="64" y="64"/>
                    </a:lnTo>
                    <a:lnTo>
                      <a:pt x="104" y="128"/>
                    </a:lnTo>
                    <a:lnTo>
                      <a:pt x="0" y="64"/>
                    </a:lnTo>
                    <a:close/>
                  </a:path>
                </a:pathLst>
              </a:custGeom>
              <a:solidFill>
                <a:srgbClr val="990000"/>
              </a:solidFill>
              <a:ln w="12700">
                <a:solidFill>
                  <a:srgbClr val="990000"/>
                </a:solidFill>
                <a:round/>
                <a:headEnd/>
                <a:tailEnd/>
              </a:ln>
            </p:spPr>
            <p:txBody>
              <a:bodyPr/>
              <a:lstStyle/>
              <a:p>
                <a:endParaRPr lang="en-MY"/>
              </a:p>
            </p:txBody>
          </p:sp>
          <p:sp>
            <p:nvSpPr>
              <p:cNvPr id="32882" name="Line 81">
                <a:extLst>
                  <a:ext uri="{FF2B5EF4-FFF2-40B4-BE49-F238E27FC236}">
                    <a16:creationId xmlns:a16="http://schemas.microsoft.com/office/drawing/2014/main" id="{C08B2266-D02A-DFDB-88A4-AD480D4A276A}"/>
                  </a:ext>
                </a:extLst>
              </p:cNvPr>
              <p:cNvSpPr>
                <a:spLocks noChangeShapeType="1"/>
              </p:cNvSpPr>
              <p:nvPr/>
            </p:nvSpPr>
            <p:spPr bwMode="auto">
              <a:xfrm>
                <a:off x="4496" y="1408"/>
                <a:ext cx="88"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2871" name="Rectangle 84">
              <a:extLst>
                <a:ext uri="{FF2B5EF4-FFF2-40B4-BE49-F238E27FC236}">
                  <a16:creationId xmlns:a16="http://schemas.microsoft.com/office/drawing/2014/main" id="{1A9BCC72-4B6F-6729-7BF9-841B75BE9B4E}"/>
                </a:ext>
              </a:extLst>
            </p:cNvPr>
            <p:cNvSpPr>
              <a:spLocks noChangeArrowheads="1"/>
            </p:cNvSpPr>
            <p:nvPr/>
          </p:nvSpPr>
          <p:spPr bwMode="auto">
            <a:xfrm>
              <a:off x="4064" y="1918"/>
              <a:ext cx="7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secondary </a:t>
              </a:r>
              <a:endParaRPr lang="en-US" altLang="en-US" sz="2400"/>
            </a:p>
          </p:txBody>
        </p:sp>
        <p:sp>
          <p:nvSpPr>
            <p:cNvPr id="32872" name="Rectangle 85">
              <a:extLst>
                <a:ext uri="{FF2B5EF4-FFF2-40B4-BE49-F238E27FC236}">
                  <a16:creationId xmlns:a16="http://schemas.microsoft.com/office/drawing/2014/main" id="{57110159-5A48-5ADD-DAA2-51492B7DD79E}"/>
                </a:ext>
              </a:extLst>
            </p:cNvPr>
            <p:cNvSpPr>
              <a:spLocks noChangeArrowheads="1"/>
            </p:cNvSpPr>
            <p:nvPr/>
          </p:nvSpPr>
          <p:spPr bwMode="auto">
            <a:xfrm>
              <a:off x="4152" y="2086"/>
              <a:ext cx="51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bonding</a:t>
              </a:r>
              <a:endParaRPr lang="en-US" altLang="en-US" sz="2400"/>
            </a:p>
          </p:txBody>
        </p:sp>
        <p:sp>
          <p:nvSpPr>
            <p:cNvPr id="32873" name="Rectangle 86">
              <a:extLst>
                <a:ext uri="{FF2B5EF4-FFF2-40B4-BE49-F238E27FC236}">
                  <a16:creationId xmlns:a16="http://schemas.microsoft.com/office/drawing/2014/main" id="{0860F064-FB66-E724-1B0B-2E48BBE8E4C5}"/>
                </a:ext>
              </a:extLst>
            </p:cNvPr>
            <p:cNvSpPr>
              <a:spLocks noChangeArrowheads="1"/>
            </p:cNvSpPr>
            <p:nvPr/>
          </p:nvSpPr>
          <p:spPr bwMode="auto">
            <a:xfrm>
              <a:off x="3776" y="1064"/>
              <a:ext cx="100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ex:  liquid H</a:t>
              </a:r>
              <a:endParaRPr lang="en-US" altLang="en-US" sz="2400"/>
            </a:p>
          </p:txBody>
        </p:sp>
        <p:sp>
          <p:nvSpPr>
            <p:cNvPr id="32874" name="Rectangle 87">
              <a:extLst>
                <a:ext uri="{FF2B5EF4-FFF2-40B4-BE49-F238E27FC236}">
                  <a16:creationId xmlns:a16="http://schemas.microsoft.com/office/drawing/2014/main" id="{C28DF9C2-FAC8-B411-A30E-B35D1F1C8F78}"/>
                </a:ext>
              </a:extLst>
            </p:cNvPr>
            <p:cNvSpPr>
              <a:spLocks noChangeArrowheads="1"/>
            </p:cNvSpPr>
            <p:nvPr/>
          </p:nvSpPr>
          <p:spPr bwMode="auto">
            <a:xfrm>
              <a:off x="4793" y="1104"/>
              <a:ext cx="1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2</a:t>
              </a:r>
              <a:endParaRPr lang="en-US" altLang="en-US" sz="2400"/>
            </a:p>
          </p:txBody>
        </p:sp>
      </p:grpSp>
      <p:sp>
        <p:nvSpPr>
          <p:cNvPr id="32782" name="AutoShape 93">
            <a:extLst>
              <a:ext uri="{FF2B5EF4-FFF2-40B4-BE49-F238E27FC236}">
                <a16:creationId xmlns:a16="http://schemas.microsoft.com/office/drawing/2014/main" id="{5BB0250D-12DC-1E93-14C4-416E064A5F4F}"/>
              </a:ext>
            </a:extLst>
          </p:cNvPr>
          <p:cNvSpPr>
            <a:spLocks noChangeAspect="1" noChangeArrowheads="1" noTextEdit="1"/>
          </p:cNvSpPr>
          <p:nvPr/>
        </p:nvSpPr>
        <p:spPr bwMode="auto">
          <a:xfrm>
            <a:off x="2743200" y="4876800"/>
            <a:ext cx="38862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a:p>
        </p:txBody>
      </p:sp>
      <p:grpSp>
        <p:nvGrpSpPr>
          <p:cNvPr id="32783" name="Group 119">
            <a:extLst>
              <a:ext uri="{FF2B5EF4-FFF2-40B4-BE49-F238E27FC236}">
                <a16:creationId xmlns:a16="http://schemas.microsoft.com/office/drawing/2014/main" id="{89A7509F-521D-317C-44F4-4F99EB80EFD0}"/>
              </a:ext>
            </a:extLst>
          </p:cNvPr>
          <p:cNvGrpSpPr>
            <a:grpSpLocks/>
          </p:cNvGrpSpPr>
          <p:nvPr/>
        </p:nvGrpSpPr>
        <p:grpSpPr bwMode="auto">
          <a:xfrm>
            <a:off x="3808413" y="5105400"/>
            <a:ext cx="280987" cy="203200"/>
            <a:chOff x="2399" y="3216"/>
            <a:chExt cx="177" cy="128"/>
          </a:xfrm>
        </p:grpSpPr>
        <p:sp>
          <p:nvSpPr>
            <p:cNvPr id="32849" name="Freeform 95">
              <a:extLst>
                <a:ext uri="{FF2B5EF4-FFF2-40B4-BE49-F238E27FC236}">
                  <a16:creationId xmlns:a16="http://schemas.microsoft.com/office/drawing/2014/main" id="{ACA35ABC-05E2-50B8-9EF7-A05C918F27FB}"/>
                </a:ext>
              </a:extLst>
            </p:cNvPr>
            <p:cNvSpPr>
              <a:spLocks/>
            </p:cNvSpPr>
            <p:nvPr/>
          </p:nvSpPr>
          <p:spPr bwMode="auto">
            <a:xfrm>
              <a:off x="2472" y="3216"/>
              <a:ext cx="104" cy="128"/>
            </a:xfrm>
            <a:custGeom>
              <a:avLst/>
              <a:gdLst>
                <a:gd name="T0" fmla="*/ 104 w 104"/>
                <a:gd name="T1" fmla="*/ 64 h 128"/>
                <a:gd name="T2" fmla="*/ 0 w 104"/>
                <a:gd name="T3" fmla="*/ 128 h 128"/>
                <a:gd name="T4" fmla="*/ 32 w 104"/>
                <a:gd name="T5" fmla="*/ 64 h 128"/>
                <a:gd name="T6" fmla="*/ 0 w 104"/>
                <a:gd name="T7" fmla="*/ 0 h 128"/>
                <a:gd name="T8" fmla="*/ 104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104" y="64"/>
                  </a:moveTo>
                  <a:lnTo>
                    <a:pt x="0" y="128"/>
                  </a:lnTo>
                  <a:lnTo>
                    <a:pt x="32" y="64"/>
                  </a:lnTo>
                  <a:lnTo>
                    <a:pt x="0" y="0"/>
                  </a:lnTo>
                  <a:lnTo>
                    <a:pt x="104" y="64"/>
                  </a:lnTo>
                  <a:close/>
                </a:path>
              </a:pathLst>
            </a:custGeom>
            <a:solidFill>
              <a:srgbClr val="990000"/>
            </a:solidFill>
            <a:ln w="12700">
              <a:solidFill>
                <a:srgbClr val="990000"/>
              </a:solidFill>
              <a:round/>
              <a:headEnd/>
              <a:tailEnd/>
            </a:ln>
          </p:spPr>
          <p:txBody>
            <a:bodyPr/>
            <a:lstStyle/>
            <a:p>
              <a:endParaRPr lang="en-MY"/>
            </a:p>
          </p:txBody>
        </p:sp>
        <p:sp>
          <p:nvSpPr>
            <p:cNvPr id="32850" name="Line 97">
              <a:extLst>
                <a:ext uri="{FF2B5EF4-FFF2-40B4-BE49-F238E27FC236}">
                  <a16:creationId xmlns:a16="http://schemas.microsoft.com/office/drawing/2014/main" id="{95A94F53-316B-6BF0-DF05-28817822F3AF}"/>
                </a:ext>
              </a:extLst>
            </p:cNvPr>
            <p:cNvSpPr>
              <a:spLocks noChangeShapeType="1"/>
            </p:cNvSpPr>
            <p:nvPr/>
          </p:nvSpPr>
          <p:spPr bwMode="auto">
            <a:xfrm>
              <a:off x="2399" y="3280"/>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2784" name="Group 101">
            <a:extLst>
              <a:ext uri="{FF2B5EF4-FFF2-40B4-BE49-F238E27FC236}">
                <a16:creationId xmlns:a16="http://schemas.microsoft.com/office/drawing/2014/main" id="{4EB01CC9-3856-BC80-4E4B-2EFB405F3B35}"/>
              </a:ext>
            </a:extLst>
          </p:cNvPr>
          <p:cNvGrpSpPr>
            <a:grpSpLocks/>
          </p:cNvGrpSpPr>
          <p:nvPr/>
        </p:nvGrpSpPr>
        <p:grpSpPr bwMode="auto">
          <a:xfrm>
            <a:off x="2762250" y="5014913"/>
            <a:ext cx="381000" cy="384175"/>
            <a:chOff x="1740" y="3164"/>
            <a:chExt cx="240" cy="242"/>
          </a:xfrm>
        </p:grpSpPr>
        <p:sp>
          <p:nvSpPr>
            <p:cNvPr id="32847" name="Oval 99">
              <a:extLst>
                <a:ext uri="{FF2B5EF4-FFF2-40B4-BE49-F238E27FC236}">
                  <a16:creationId xmlns:a16="http://schemas.microsoft.com/office/drawing/2014/main" id="{74EF1F8E-529B-40B0-AE86-801DE634EB46}"/>
                </a:ext>
              </a:extLst>
            </p:cNvPr>
            <p:cNvSpPr>
              <a:spLocks noChangeArrowheads="1"/>
            </p:cNvSpPr>
            <p:nvPr/>
          </p:nvSpPr>
          <p:spPr bwMode="auto">
            <a:xfrm>
              <a:off x="1740" y="3164"/>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48" name="Rectangle 100">
              <a:extLst>
                <a:ext uri="{FF2B5EF4-FFF2-40B4-BE49-F238E27FC236}">
                  <a16:creationId xmlns:a16="http://schemas.microsoft.com/office/drawing/2014/main" id="{8E05F7CC-F0C9-EEFB-02DC-D0A15C17A702}"/>
                </a:ext>
              </a:extLst>
            </p:cNvPr>
            <p:cNvSpPr>
              <a:spLocks noChangeArrowheads="1"/>
            </p:cNvSpPr>
            <p:nvPr/>
          </p:nvSpPr>
          <p:spPr bwMode="auto">
            <a:xfrm>
              <a:off x="1784" y="3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grpSp>
      <p:grpSp>
        <p:nvGrpSpPr>
          <p:cNvPr id="32785" name="Group 104">
            <a:extLst>
              <a:ext uri="{FF2B5EF4-FFF2-40B4-BE49-F238E27FC236}">
                <a16:creationId xmlns:a16="http://schemas.microsoft.com/office/drawing/2014/main" id="{AAE101E5-874E-FF92-2FA6-ED30B3F6C067}"/>
              </a:ext>
            </a:extLst>
          </p:cNvPr>
          <p:cNvGrpSpPr>
            <a:grpSpLocks/>
          </p:cNvGrpSpPr>
          <p:nvPr/>
        </p:nvGrpSpPr>
        <p:grpSpPr bwMode="auto">
          <a:xfrm>
            <a:off x="3143250" y="4883150"/>
            <a:ext cx="660400" cy="647700"/>
            <a:chOff x="1980" y="3076"/>
            <a:chExt cx="416" cy="408"/>
          </a:xfrm>
        </p:grpSpPr>
        <p:sp>
          <p:nvSpPr>
            <p:cNvPr id="32845" name="Oval 102">
              <a:extLst>
                <a:ext uri="{FF2B5EF4-FFF2-40B4-BE49-F238E27FC236}">
                  <a16:creationId xmlns:a16="http://schemas.microsoft.com/office/drawing/2014/main" id="{491123EC-096A-A183-D7B0-74989C0E6605}"/>
                </a:ext>
              </a:extLst>
            </p:cNvPr>
            <p:cNvSpPr>
              <a:spLocks noChangeArrowheads="1"/>
            </p:cNvSpPr>
            <p:nvPr/>
          </p:nvSpPr>
          <p:spPr bwMode="auto">
            <a:xfrm>
              <a:off x="1980" y="3076"/>
              <a:ext cx="416" cy="408"/>
            </a:xfrm>
            <a:prstGeom prst="ellipse">
              <a:avLst/>
            </a:prstGeom>
            <a:solidFill>
              <a:srgbClr val="DDDDDD"/>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46" name="Rectangle 103">
              <a:extLst>
                <a:ext uri="{FF2B5EF4-FFF2-40B4-BE49-F238E27FC236}">
                  <a16:creationId xmlns:a16="http://schemas.microsoft.com/office/drawing/2014/main" id="{1E5D5DCE-345C-1CDC-347B-0A4C8919B3E5}"/>
                </a:ext>
              </a:extLst>
            </p:cNvPr>
            <p:cNvSpPr>
              <a:spLocks noChangeArrowheads="1"/>
            </p:cNvSpPr>
            <p:nvPr/>
          </p:nvSpPr>
          <p:spPr bwMode="auto">
            <a:xfrm>
              <a:off x="2080" y="3168"/>
              <a:ext cx="18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Cl</a:t>
              </a:r>
              <a:endParaRPr lang="en-US" altLang="en-US" sz="2400"/>
            </a:p>
          </p:txBody>
        </p:sp>
      </p:grpSp>
      <p:grpSp>
        <p:nvGrpSpPr>
          <p:cNvPr id="32786" name="Group 120">
            <a:extLst>
              <a:ext uri="{FF2B5EF4-FFF2-40B4-BE49-F238E27FC236}">
                <a16:creationId xmlns:a16="http://schemas.microsoft.com/office/drawing/2014/main" id="{4EEDDEE4-A5B0-F9B0-F371-45464985084D}"/>
              </a:ext>
            </a:extLst>
          </p:cNvPr>
          <p:cNvGrpSpPr>
            <a:grpSpLocks/>
          </p:cNvGrpSpPr>
          <p:nvPr/>
        </p:nvGrpSpPr>
        <p:grpSpPr bwMode="auto">
          <a:xfrm>
            <a:off x="5245100" y="5105400"/>
            <a:ext cx="266700" cy="203200"/>
            <a:chOff x="3304" y="3224"/>
            <a:chExt cx="168" cy="128"/>
          </a:xfrm>
        </p:grpSpPr>
        <p:sp>
          <p:nvSpPr>
            <p:cNvPr id="32843" name="Freeform 106">
              <a:extLst>
                <a:ext uri="{FF2B5EF4-FFF2-40B4-BE49-F238E27FC236}">
                  <a16:creationId xmlns:a16="http://schemas.microsoft.com/office/drawing/2014/main" id="{B4CFA0FD-84DD-CA5A-C66C-704847D0BDE8}"/>
                </a:ext>
              </a:extLst>
            </p:cNvPr>
            <p:cNvSpPr>
              <a:spLocks/>
            </p:cNvSpPr>
            <p:nvPr/>
          </p:nvSpPr>
          <p:spPr bwMode="auto">
            <a:xfrm>
              <a:off x="3304" y="3224"/>
              <a:ext cx="104" cy="128"/>
            </a:xfrm>
            <a:custGeom>
              <a:avLst/>
              <a:gdLst>
                <a:gd name="T0" fmla="*/ 0 w 104"/>
                <a:gd name="T1" fmla="*/ 64 h 128"/>
                <a:gd name="T2" fmla="*/ 104 w 104"/>
                <a:gd name="T3" fmla="*/ 0 h 128"/>
                <a:gd name="T4" fmla="*/ 72 w 104"/>
                <a:gd name="T5" fmla="*/ 64 h 128"/>
                <a:gd name="T6" fmla="*/ 104 w 104"/>
                <a:gd name="T7" fmla="*/ 128 h 128"/>
                <a:gd name="T8" fmla="*/ 0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0" y="64"/>
                  </a:moveTo>
                  <a:lnTo>
                    <a:pt x="104" y="0"/>
                  </a:lnTo>
                  <a:lnTo>
                    <a:pt x="72" y="64"/>
                  </a:lnTo>
                  <a:lnTo>
                    <a:pt x="104" y="128"/>
                  </a:lnTo>
                  <a:lnTo>
                    <a:pt x="0" y="64"/>
                  </a:lnTo>
                  <a:close/>
                </a:path>
              </a:pathLst>
            </a:custGeom>
            <a:solidFill>
              <a:srgbClr val="990000"/>
            </a:solidFill>
            <a:ln w="12700">
              <a:solidFill>
                <a:srgbClr val="990000"/>
              </a:solidFill>
              <a:round/>
              <a:headEnd/>
              <a:tailEnd/>
            </a:ln>
          </p:spPr>
          <p:txBody>
            <a:bodyPr/>
            <a:lstStyle/>
            <a:p>
              <a:endParaRPr lang="en-MY"/>
            </a:p>
          </p:txBody>
        </p:sp>
        <p:sp>
          <p:nvSpPr>
            <p:cNvPr id="32844" name="Line 108">
              <a:extLst>
                <a:ext uri="{FF2B5EF4-FFF2-40B4-BE49-F238E27FC236}">
                  <a16:creationId xmlns:a16="http://schemas.microsoft.com/office/drawing/2014/main" id="{0C393D04-A44F-64F9-6C5C-1639D7B16989}"/>
                </a:ext>
              </a:extLst>
            </p:cNvPr>
            <p:cNvSpPr>
              <a:spLocks noChangeShapeType="1"/>
            </p:cNvSpPr>
            <p:nvPr/>
          </p:nvSpPr>
          <p:spPr bwMode="auto">
            <a:xfrm>
              <a:off x="3376" y="3288"/>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2787" name="Group 112">
            <a:extLst>
              <a:ext uri="{FF2B5EF4-FFF2-40B4-BE49-F238E27FC236}">
                <a16:creationId xmlns:a16="http://schemas.microsoft.com/office/drawing/2014/main" id="{504CE74F-ED65-7122-E2B3-B56E1143BDC1}"/>
              </a:ext>
            </a:extLst>
          </p:cNvPr>
          <p:cNvGrpSpPr>
            <a:grpSpLocks/>
          </p:cNvGrpSpPr>
          <p:nvPr/>
        </p:nvGrpSpPr>
        <p:grpSpPr bwMode="auto">
          <a:xfrm>
            <a:off x="5530850" y="5014913"/>
            <a:ext cx="381000" cy="384175"/>
            <a:chOff x="3484" y="3164"/>
            <a:chExt cx="240" cy="242"/>
          </a:xfrm>
        </p:grpSpPr>
        <p:sp>
          <p:nvSpPr>
            <p:cNvPr id="32841" name="Oval 110">
              <a:extLst>
                <a:ext uri="{FF2B5EF4-FFF2-40B4-BE49-F238E27FC236}">
                  <a16:creationId xmlns:a16="http://schemas.microsoft.com/office/drawing/2014/main" id="{E497FF8F-9092-7036-AF75-38206751E481}"/>
                </a:ext>
              </a:extLst>
            </p:cNvPr>
            <p:cNvSpPr>
              <a:spLocks noChangeArrowheads="1"/>
            </p:cNvSpPr>
            <p:nvPr/>
          </p:nvSpPr>
          <p:spPr bwMode="auto">
            <a:xfrm>
              <a:off x="3484" y="3164"/>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42" name="Rectangle 111">
              <a:extLst>
                <a:ext uri="{FF2B5EF4-FFF2-40B4-BE49-F238E27FC236}">
                  <a16:creationId xmlns:a16="http://schemas.microsoft.com/office/drawing/2014/main" id="{91567759-6347-D889-747A-6716A187AD36}"/>
                </a:ext>
              </a:extLst>
            </p:cNvPr>
            <p:cNvSpPr>
              <a:spLocks noChangeArrowheads="1"/>
            </p:cNvSpPr>
            <p:nvPr/>
          </p:nvSpPr>
          <p:spPr bwMode="auto">
            <a:xfrm>
              <a:off x="3528" y="3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H</a:t>
              </a:r>
              <a:endParaRPr lang="en-US" altLang="en-US" sz="2400"/>
            </a:p>
          </p:txBody>
        </p:sp>
      </p:grpSp>
      <p:grpSp>
        <p:nvGrpSpPr>
          <p:cNvPr id="32788" name="Group 115">
            <a:extLst>
              <a:ext uri="{FF2B5EF4-FFF2-40B4-BE49-F238E27FC236}">
                <a16:creationId xmlns:a16="http://schemas.microsoft.com/office/drawing/2014/main" id="{908C52EB-8DD7-1987-AF06-0E61C27C74C7}"/>
              </a:ext>
            </a:extLst>
          </p:cNvPr>
          <p:cNvGrpSpPr>
            <a:grpSpLocks/>
          </p:cNvGrpSpPr>
          <p:nvPr/>
        </p:nvGrpSpPr>
        <p:grpSpPr bwMode="auto">
          <a:xfrm>
            <a:off x="5924550" y="4883150"/>
            <a:ext cx="660400" cy="647700"/>
            <a:chOff x="3732" y="3076"/>
            <a:chExt cx="416" cy="408"/>
          </a:xfrm>
        </p:grpSpPr>
        <p:sp>
          <p:nvSpPr>
            <p:cNvPr id="32839" name="Oval 113">
              <a:extLst>
                <a:ext uri="{FF2B5EF4-FFF2-40B4-BE49-F238E27FC236}">
                  <a16:creationId xmlns:a16="http://schemas.microsoft.com/office/drawing/2014/main" id="{C85FDEDB-A623-CB2B-34A9-D87A2E07352F}"/>
                </a:ext>
              </a:extLst>
            </p:cNvPr>
            <p:cNvSpPr>
              <a:spLocks noChangeArrowheads="1"/>
            </p:cNvSpPr>
            <p:nvPr/>
          </p:nvSpPr>
          <p:spPr bwMode="auto">
            <a:xfrm>
              <a:off x="3732" y="3076"/>
              <a:ext cx="416" cy="408"/>
            </a:xfrm>
            <a:prstGeom prst="ellipse">
              <a:avLst/>
            </a:prstGeom>
            <a:solidFill>
              <a:srgbClr val="DDDDDD"/>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40" name="Rectangle 114">
              <a:extLst>
                <a:ext uri="{FF2B5EF4-FFF2-40B4-BE49-F238E27FC236}">
                  <a16:creationId xmlns:a16="http://schemas.microsoft.com/office/drawing/2014/main" id="{710253BC-29E7-96F6-A7D4-8676E6FB03B4}"/>
                </a:ext>
              </a:extLst>
            </p:cNvPr>
            <p:cNvSpPr>
              <a:spLocks noChangeArrowheads="1"/>
            </p:cNvSpPr>
            <p:nvPr/>
          </p:nvSpPr>
          <p:spPr bwMode="auto">
            <a:xfrm>
              <a:off x="3832" y="3168"/>
              <a:ext cx="18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Cl</a:t>
              </a:r>
              <a:endParaRPr lang="en-US" altLang="en-US" sz="2400"/>
            </a:p>
          </p:txBody>
        </p:sp>
      </p:grpSp>
      <p:sp>
        <p:nvSpPr>
          <p:cNvPr id="32789" name="Rectangle 117">
            <a:extLst>
              <a:ext uri="{FF2B5EF4-FFF2-40B4-BE49-F238E27FC236}">
                <a16:creationId xmlns:a16="http://schemas.microsoft.com/office/drawing/2014/main" id="{2550D34B-1502-43FF-1C45-58B5BA87C6A6}"/>
              </a:ext>
            </a:extLst>
          </p:cNvPr>
          <p:cNvSpPr>
            <a:spLocks noChangeArrowheads="1"/>
          </p:cNvSpPr>
          <p:nvPr/>
        </p:nvSpPr>
        <p:spPr bwMode="auto">
          <a:xfrm>
            <a:off x="4129088" y="4953000"/>
            <a:ext cx="1117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secondary </a:t>
            </a:r>
            <a:endParaRPr lang="en-US" altLang="en-US" sz="2400"/>
          </a:p>
        </p:txBody>
      </p:sp>
      <p:sp>
        <p:nvSpPr>
          <p:cNvPr id="32790" name="Rectangle 118">
            <a:extLst>
              <a:ext uri="{FF2B5EF4-FFF2-40B4-BE49-F238E27FC236}">
                <a16:creationId xmlns:a16="http://schemas.microsoft.com/office/drawing/2014/main" id="{3204B629-0198-51B0-2BA5-4F7A5F570E84}"/>
              </a:ext>
            </a:extLst>
          </p:cNvPr>
          <p:cNvSpPr>
            <a:spLocks noChangeArrowheads="1"/>
          </p:cNvSpPr>
          <p:nvPr/>
        </p:nvSpPr>
        <p:spPr bwMode="auto">
          <a:xfrm>
            <a:off x="4281488" y="5219700"/>
            <a:ext cx="8143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bonding</a:t>
            </a:r>
            <a:endParaRPr lang="en-US" altLang="en-US" sz="2400"/>
          </a:p>
        </p:txBody>
      </p:sp>
      <p:sp>
        <p:nvSpPr>
          <p:cNvPr id="32791" name="Rectangle 138">
            <a:extLst>
              <a:ext uri="{FF2B5EF4-FFF2-40B4-BE49-F238E27FC236}">
                <a16:creationId xmlns:a16="http://schemas.microsoft.com/office/drawing/2014/main" id="{C0285FAA-5262-A095-A054-071D073D5AD5}"/>
              </a:ext>
            </a:extLst>
          </p:cNvPr>
          <p:cNvSpPr>
            <a:spLocks noChangeArrowheads="1"/>
          </p:cNvSpPr>
          <p:nvPr/>
        </p:nvSpPr>
        <p:spPr bwMode="auto">
          <a:xfrm>
            <a:off x="4127500" y="4191000"/>
            <a:ext cx="1117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secondary </a:t>
            </a:r>
            <a:endParaRPr lang="en-US" altLang="en-US" sz="2400"/>
          </a:p>
        </p:txBody>
      </p:sp>
      <p:sp>
        <p:nvSpPr>
          <p:cNvPr id="32792" name="Rectangle 139">
            <a:extLst>
              <a:ext uri="{FF2B5EF4-FFF2-40B4-BE49-F238E27FC236}">
                <a16:creationId xmlns:a16="http://schemas.microsoft.com/office/drawing/2014/main" id="{810A9780-E79A-E4E0-8618-D9E0B1609CDB}"/>
              </a:ext>
            </a:extLst>
          </p:cNvPr>
          <p:cNvSpPr>
            <a:spLocks noChangeArrowheads="1"/>
          </p:cNvSpPr>
          <p:nvPr/>
        </p:nvSpPr>
        <p:spPr bwMode="auto">
          <a:xfrm>
            <a:off x="4279900" y="4457700"/>
            <a:ext cx="8143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990000"/>
                </a:solidFill>
              </a:rPr>
              <a:t>bonding</a:t>
            </a:r>
            <a:endParaRPr lang="en-US" altLang="en-US" sz="2400"/>
          </a:p>
        </p:txBody>
      </p:sp>
      <p:grpSp>
        <p:nvGrpSpPr>
          <p:cNvPr id="32793" name="Group 150">
            <a:extLst>
              <a:ext uri="{FF2B5EF4-FFF2-40B4-BE49-F238E27FC236}">
                <a16:creationId xmlns:a16="http://schemas.microsoft.com/office/drawing/2014/main" id="{131860B4-3911-2342-E9D3-431184E41A7E}"/>
              </a:ext>
            </a:extLst>
          </p:cNvPr>
          <p:cNvGrpSpPr>
            <a:grpSpLocks/>
          </p:cNvGrpSpPr>
          <p:nvPr/>
        </p:nvGrpSpPr>
        <p:grpSpPr bwMode="auto">
          <a:xfrm>
            <a:off x="2762250" y="4121150"/>
            <a:ext cx="3822700" cy="647700"/>
            <a:chOff x="1740" y="2596"/>
            <a:chExt cx="2408" cy="408"/>
          </a:xfrm>
        </p:grpSpPr>
        <p:sp>
          <p:nvSpPr>
            <p:cNvPr id="32823" name="Oval 128">
              <a:extLst>
                <a:ext uri="{FF2B5EF4-FFF2-40B4-BE49-F238E27FC236}">
                  <a16:creationId xmlns:a16="http://schemas.microsoft.com/office/drawing/2014/main" id="{EE7606EF-BAA3-E2CA-3F63-C2EADD251194}"/>
                </a:ext>
              </a:extLst>
            </p:cNvPr>
            <p:cNvSpPr>
              <a:spLocks noChangeArrowheads="1"/>
            </p:cNvSpPr>
            <p:nvPr/>
          </p:nvSpPr>
          <p:spPr bwMode="auto">
            <a:xfrm>
              <a:off x="1740" y="2680"/>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24" name="Oval 129">
              <a:extLst>
                <a:ext uri="{FF2B5EF4-FFF2-40B4-BE49-F238E27FC236}">
                  <a16:creationId xmlns:a16="http://schemas.microsoft.com/office/drawing/2014/main" id="{445CEAB8-DDF7-C3E0-F3D4-4056569E86B1}"/>
                </a:ext>
              </a:extLst>
            </p:cNvPr>
            <p:cNvSpPr>
              <a:spLocks noChangeArrowheads="1"/>
            </p:cNvSpPr>
            <p:nvPr/>
          </p:nvSpPr>
          <p:spPr bwMode="auto">
            <a:xfrm>
              <a:off x="1980" y="2596"/>
              <a:ext cx="416" cy="408"/>
            </a:xfrm>
            <a:prstGeom prst="ellipse">
              <a:avLst/>
            </a:prstGeom>
            <a:solidFill>
              <a:srgbClr val="DDDDDD"/>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nvGrpSpPr>
            <p:cNvPr id="32825" name="Group 132">
              <a:extLst>
                <a:ext uri="{FF2B5EF4-FFF2-40B4-BE49-F238E27FC236}">
                  <a16:creationId xmlns:a16="http://schemas.microsoft.com/office/drawing/2014/main" id="{25A7211E-ADD4-0C1B-B259-C7B758D4E340}"/>
                </a:ext>
              </a:extLst>
            </p:cNvPr>
            <p:cNvGrpSpPr>
              <a:grpSpLocks/>
            </p:cNvGrpSpPr>
            <p:nvPr/>
          </p:nvGrpSpPr>
          <p:grpSpPr bwMode="auto">
            <a:xfrm>
              <a:off x="1808" y="2685"/>
              <a:ext cx="392" cy="230"/>
              <a:chOff x="1808" y="2680"/>
              <a:chExt cx="392" cy="230"/>
            </a:xfrm>
          </p:grpSpPr>
          <p:sp>
            <p:nvSpPr>
              <p:cNvPr id="32837" name="Rectangle 130">
                <a:extLst>
                  <a:ext uri="{FF2B5EF4-FFF2-40B4-BE49-F238E27FC236}">
                    <a16:creationId xmlns:a16="http://schemas.microsoft.com/office/drawing/2014/main" id="{C070C27C-BD30-EC64-3AEA-6DC651EF1F20}"/>
                  </a:ext>
                </a:extLst>
              </p:cNvPr>
              <p:cNvSpPr>
                <a:spLocks noChangeArrowheads="1"/>
              </p:cNvSpPr>
              <p:nvPr/>
            </p:nvSpPr>
            <p:spPr bwMode="auto">
              <a:xfrm>
                <a:off x="1808" y="2680"/>
                <a:ext cx="11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a:t>
                </a:r>
                <a:endParaRPr lang="en-US" altLang="en-US" sz="2400"/>
              </a:p>
            </p:txBody>
          </p:sp>
          <p:sp>
            <p:nvSpPr>
              <p:cNvPr id="32838" name="Rectangle 131">
                <a:extLst>
                  <a:ext uri="{FF2B5EF4-FFF2-40B4-BE49-F238E27FC236}">
                    <a16:creationId xmlns:a16="http://schemas.microsoft.com/office/drawing/2014/main" id="{4393DD03-6544-B8C2-203E-906DF7910556}"/>
                  </a:ext>
                </a:extLst>
              </p:cNvPr>
              <p:cNvSpPr>
                <a:spLocks noChangeArrowheads="1"/>
              </p:cNvSpPr>
              <p:nvPr/>
            </p:nvSpPr>
            <p:spPr bwMode="auto">
              <a:xfrm>
                <a:off x="2136" y="2680"/>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a:t>
                </a:r>
                <a:endParaRPr lang="en-US" altLang="en-US" sz="2400"/>
              </a:p>
            </p:txBody>
          </p:sp>
        </p:grpSp>
        <p:sp>
          <p:nvSpPr>
            <p:cNvPr id="32826" name="Oval 136">
              <a:extLst>
                <a:ext uri="{FF2B5EF4-FFF2-40B4-BE49-F238E27FC236}">
                  <a16:creationId xmlns:a16="http://schemas.microsoft.com/office/drawing/2014/main" id="{2A7C9983-30DD-C66D-BC92-0369821C4848}"/>
                </a:ext>
              </a:extLst>
            </p:cNvPr>
            <p:cNvSpPr>
              <a:spLocks noChangeArrowheads="1"/>
            </p:cNvSpPr>
            <p:nvPr/>
          </p:nvSpPr>
          <p:spPr bwMode="auto">
            <a:xfrm>
              <a:off x="3484" y="2680"/>
              <a:ext cx="240" cy="240"/>
            </a:xfrm>
            <a:prstGeom prst="ellipse">
              <a:avLst/>
            </a:prstGeom>
            <a:solidFill>
              <a:srgbClr val="FFFFFF"/>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27" name="Oval 137">
              <a:extLst>
                <a:ext uri="{FF2B5EF4-FFF2-40B4-BE49-F238E27FC236}">
                  <a16:creationId xmlns:a16="http://schemas.microsoft.com/office/drawing/2014/main" id="{50F5A0D3-EA9B-A089-DE2B-0D7A0563AB56}"/>
                </a:ext>
              </a:extLst>
            </p:cNvPr>
            <p:cNvSpPr>
              <a:spLocks noChangeArrowheads="1"/>
            </p:cNvSpPr>
            <p:nvPr/>
          </p:nvSpPr>
          <p:spPr bwMode="auto">
            <a:xfrm>
              <a:off x="3732" y="2596"/>
              <a:ext cx="416" cy="408"/>
            </a:xfrm>
            <a:prstGeom prst="ellipse">
              <a:avLst/>
            </a:prstGeom>
            <a:solidFill>
              <a:srgbClr val="DDDDDD"/>
            </a:solidFill>
            <a:ln w="12700">
              <a:solidFill>
                <a:srgbClr val="000000"/>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28" name="Rectangle 140">
              <a:extLst>
                <a:ext uri="{FF2B5EF4-FFF2-40B4-BE49-F238E27FC236}">
                  <a16:creationId xmlns:a16="http://schemas.microsoft.com/office/drawing/2014/main" id="{2CAB3C38-1C2C-AD6A-E094-4FA75D18F737}"/>
                </a:ext>
              </a:extLst>
            </p:cNvPr>
            <p:cNvSpPr>
              <a:spLocks noChangeArrowheads="1"/>
            </p:cNvSpPr>
            <p:nvPr/>
          </p:nvSpPr>
          <p:spPr bwMode="auto">
            <a:xfrm>
              <a:off x="3543" y="2685"/>
              <a:ext cx="112"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a:t>
              </a:r>
              <a:endParaRPr lang="en-US" altLang="en-US" sz="2400"/>
            </a:p>
          </p:txBody>
        </p:sp>
        <p:sp>
          <p:nvSpPr>
            <p:cNvPr id="32829" name="Rectangle 141">
              <a:extLst>
                <a:ext uri="{FF2B5EF4-FFF2-40B4-BE49-F238E27FC236}">
                  <a16:creationId xmlns:a16="http://schemas.microsoft.com/office/drawing/2014/main" id="{0358A0DA-7C1E-8BF3-7B74-CFE3709E2C71}"/>
                </a:ext>
              </a:extLst>
            </p:cNvPr>
            <p:cNvSpPr>
              <a:spLocks noChangeArrowheads="1"/>
            </p:cNvSpPr>
            <p:nvPr/>
          </p:nvSpPr>
          <p:spPr bwMode="auto">
            <a:xfrm>
              <a:off x="3907" y="2685"/>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a:t>
              </a:r>
              <a:endParaRPr lang="en-US" altLang="en-US" sz="2400"/>
            </a:p>
          </p:txBody>
        </p:sp>
        <p:grpSp>
          <p:nvGrpSpPr>
            <p:cNvPr id="32830" name="Group 149">
              <a:extLst>
                <a:ext uri="{FF2B5EF4-FFF2-40B4-BE49-F238E27FC236}">
                  <a16:creationId xmlns:a16="http://schemas.microsoft.com/office/drawing/2014/main" id="{3AC1BA83-5E76-7C0A-344D-715D7521BBFD}"/>
                </a:ext>
              </a:extLst>
            </p:cNvPr>
            <p:cNvGrpSpPr>
              <a:grpSpLocks/>
            </p:cNvGrpSpPr>
            <p:nvPr/>
          </p:nvGrpSpPr>
          <p:grpSpPr bwMode="auto">
            <a:xfrm>
              <a:off x="2396" y="2736"/>
              <a:ext cx="1073" cy="128"/>
              <a:chOff x="2495" y="3312"/>
              <a:chExt cx="1073" cy="128"/>
            </a:xfrm>
          </p:grpSpPr>
          <p:grpSp>
            <p:nvGrpSpPr>
              <p:cNvPr id="32831" name="Group 143">
                <a:extLst>
                  <a:ext uri="{FF2B5EF4-FFF2-40B4-BE49-F238E27FC236}">
                    <a16:creationId xmlns:a16="http://schemas.microsoft.com/office/drawing/2014/main" id="{984AEF80-9375-43F0-A6BE-220A3AA7C731}"/>
                  </a:ext>
                </a:extLst>
              </p:cNvPr>
              <p:cNvGrpSpPr>
                <a:grpSpLocks/>
              </p:cNvGrpSpPr>
              <p:nvPr/>
            </p:nvGrpSpPr>
            <p:grpSpPr bwMode="auto">
              <a:xfrm>
                <a:off x="2495" y="3312"/>
                <a:ext cx="177" cy="128"/>
                <a:chOff x="2399" y="3216"/>
                <a:chExt cx="177" cy="128"/>
              </a:xfrm>
            </p:grpSpPr>
            <p:sp>
              <p:nvSpPr>
                <p:cNvPr id="32835" name="Freeform 144">
                  <a:extLst>
                    <a:ext uri="{FF2B5EF4-FFF2-40B4-BE49-F238E27FC236}">
                      <a16:creationId xmlns:a16="http://schemas.microsoft.com/office/drawing/2014/main" id="{6198ED23-45FA-FEE7-D23C-DFC011DAB50B}"/>
                    </a:ext>
                  </a:extLst>
                </p:cNvPr>
                <p:cNvSpPr>
                  <a:spLocks/>
                </p:cNvSpPr>
                <p:nvPr/>
              </p:nvSpPr>
              <p:spPr bwMode="auto">
                <a:xfrm>
                  <a:off x="2472" y="3216"/>
                  <a:ext cx="104" cy="128"/>
                </a:xfrm>
                <a:custGeom>
                  <a:avLst/>
                  <a:gdLst>
                    <a:gd name="T0" fmla="*/ 104 w 104"/>
                    <a:gd name="T1" fmla="*/ 64 h 128"/>
                    <a:gd name="T2" fmla="*/ 0 w 104"/>
                    <a:gd name="T3" fmla="*/ 128 h 128"/>
                    <a:gd name="T4" fmla="*/ 32 w 104"/>
                    <a:gd name="T5" fmla="*/ 64 h 128"/>
                    <a:gd name="T6" fmla="*/ 0 w 104"/>
                    <a:gd name="T7" fmla="*/ 0 h 128"/>
                    <a:gd name="T8" fmla="*/ 104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104" y="64"/>
                      </a:moveTo>
                      <a:lnTo>
                        <a:pt x="0" y="128"/>
                      </a:lnTo>
                      <a:lnTo>
                        <a:pt x="32" y="64"/>
                      </a:lnTo>
                      <a:lnTo>
                        <a:pt x="0" y="0"/>
                      </a:lnTo>
                      <a:lnTo>
                        <a:pt x="104" y="64"/>
                      </a:lnTo>
                      <a:close/>
                    </a:path>
                  </a:pathLst>
                </a:custGeom>
                <a:solidFill>
                  <a:srgbClr val="990000"/>
                </a:solidFill>
                <a:ln w="12700">
                  <a:solidFill>
                    <a:srgbClr val="990000"/>
                  </a:solidFill>
                  <a:round/>
                  <a:headEnd/>
                  <a:tailEnd/>
                </a:ln>
              </p:spPr>
              <p:txBody>
                <a:bodyPr/>
                <a:lstStyle/>
                <a:p>
                  <a:endParaRPr lang="en-MY"/>
                </a:p>
              </p:txBody>
            </p:sp>
            <p:sp>
              <p:nvSpPr>
                <p:cNvPr id="32836" name="Line 145">
                  <a:extLst>
                    <a:ext uri="{FF2B5EF4-FFF2-40B4-BE49-F238E27FC236}">
                      <a16:creationId xmlns:a16="http://schemas.microsoft.com/office/drawing/2014/main" id="{A90F7EA8-6873-5804-75C1-CBFB1B2D5E50}"/>
                    </a:ext>
                  </a:extLst>
                </p:cNvPr>
                <p:cNvSpPr>
                  <a:spLocks noChangeShapeType="1"/>
                </p:cNvSpPr>
                <p:nvPr/>
              </p:nvSpPr>
              <p:spPr bwMode="auto">
                <a:xfrm>
                  <a:off x="2399" y="3280"/>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2832" name="Group 146">
                <a:extLst>
                  <a:ext uri="{FF2B5EF4-FFF2-40B4-BE49-F238E27FC236}">
                    <a16:creationId xmlns:a16="http://schemas.microsoft.com/office/drawing/2014/main" id="{CD9E290C-8773-CC16-FEF2-2C912B62C486}"/>
                  </a:ext>
                </a:extLst>
              </p:cNvPr>
              <p:cNvGrpSpPr>
                <a:grpSpLocks/>
              </p:cNvGrpSpPr>
              <p:nvPr/>
            </p:nvGrpSpPr>
            <p:grpSpPr bwMode="auto">
              <a:xfrm>
                <a:off x="3400" y="3312"/>
                <a:ext cx="168" cy="128"/>
                <a:chOff x="3304" y="3224"/>
                <a:chExt cx="168" cy="128"/>
              </a:xfrm>
            </p:grpSpPr>
            <p:sp>
              <p:nvSpPr>
                <p:cNvPr id="32833" name="Freeform 147">
                  <a:extLst>
                    <a:ext uri="{FF2B5EF4-FFF2-40B4-BE49-F238E27FC236}">
                      <a16:creationId xmlns:a16="http://schemas.microsoft.com/office/drawing/2014/main" id="{26C5AEE2-4B55-0830-F102-9A007E356C8C}"/>
                    </a:ext>
                  </a:extLst>
                </p:cNvPr>
                <p:cNvSpPr>
                  <a:spLocks/>
                </p:cNvSpPr>
                <p:nvPr/>
              </p:nvSpPr>
              <p:spPr bwMode="auto">
                <a:xfrm>
                  <a:off x="3304" y="3224"/>
                  <a:ext cx="104" cy="128"/>
                </a:xfrm>
                <a:custGeom>
                  <a:avLst/>
                  <a:gdLst>
                    <a:gd name="T0" fmla="*/ 0 w 104"/>
                    <a:gd name="T1" fmla="*/ 64 h 128"/>
                    <a:gd name="T2" fmla="*/ 104 w 104"/>
                    <a:gd name="T3" fmla="*/ 0 h 128"/>
                    <a:gd name="T4" fmla="*/ 72 w 104"/>
                    <a:gd name="T5" fmla="*/ 64 h 128"/>
                    <a:gd name="T6" fmla="*/ 104 w 104"/>
                    <a:gd name="T7" fmla="*/ 128 h 128"/>
                    <a:gd name="T8" fmla="*/ 0 w 104"/>
                    <a:gd name="T9" fmla="*/ 64 h 128"/>
                    <a:gd name="T10" fmla="*/ 0 60000 65536"/>
                    <a:gd name="T11" fmla="*/ 0 60000 65536"/>
                    <a:gd name="T12" fmla="*/ 0 60000 65536"/>
                    <a:gd name="T13" fmla="*/ 0 60000 65536"/>
                    <a:gd name="T14" fmla="*/ 0 60000 65536"/>
                    <a:gd name="T15" fmla="*/ 0 w 104"/>
                    <a:gd name="T16" fmla="*/ 0 h 128"/>
                    <a:gd name="T17" fmla="*/ 104 w 104"/>
                    <a:gd name="T18" fmla="*/ 128 h 128"/>
                  </a:gdLst>
                  <a:ahLst/>
                  <a:cxnLst>
                    <a:cxn ang="T10">
                      <a:pos x="T0" y="T1"/>
                    </a:cxn>
                    <a:cxn ang="T11">
                      <a:pos x="T2" y="T3"/>
                    </a:cxn>
                    <a:cxn ang="T12">
                      <a:pos x="T4" y="T5"/>
                    </a:cxn>
                    <a:cxn ang="T13">
                      <a:pos x="T6" y="T7"/>
                    </a:cxn>
                    <a:cxn ang="T14">
                      <a:pos x="T8" y="T9"/>
                    </a:cxn>
                  </a:cxnLst>
                  <a:rect l="T15" t="T16" r="T17" b="T18"/>
                  <a:pathLst>
                    <a:path w="104" h="128">
                      <a:moveTo>
                        <a:pt x="0" y="64"/>
                      </a:moveTo>
                      <a:lnTo>
                        <a:pt x="104" y="0"/>
                      </a:lnTo>
                      <a:lnTo>
                        <a:pt x="72" y="64"/>
                      </a:lnTo>
                      <a:lnTo>
                        <a:pt x="104" y="128"/>
                      </a:lnTo>
                      <a:lnTo>
                        <a:pt x="0" y="64"/>
                      </a:lnTo>
                      <a:close/>
                    </a:path>
                  </a:pathLst>
                </a:custGeom>
                <a:solidFill>
                  <a:srgbClr val="990000"/>
                </a:solidFill>
                <a:ln w="12700">
                  <a:solidFill>
                    <a:srgbClr val="990000"/>
                  </a:solidFill>
                  <a:round/>
                  <a:headEnd/>
                  <a:tailEnd/>
                </a:ln>
              </p:spPr>
              <p:txBody>
                <a:bodyPr/>
                <a:lstStyle/>
                <a:p>
                  <a:endParaRPr lang="en-MY"/>
                </a:p>
              </p:txBody>
            </p:sp>
            <p:sp>
              <p:nvSpPr>
                <p:cNvPr id="32834" name="Line 148">
                  <a:extLst>
                    <a:ext uri="{FF2B5EF4-FFF2-40B4-BE49-F238E27FC236}">
                      <a16:creationId xmlns:a16="http://schemas.microsoft.com/office/drawing/2014/main" id="{76E463AE-6FB5-EB1F-6EFF-D3F4804CCFF4}"/>
                    </a:ext>
                  </a:extLst>
                </p:cNvPr>
                <p:cNvSpPr>
                  <a:spLocks noChangeShapeType="1"/>
                </p:cNvSpPr>
                <p:nvPr/>
              </p:nvSpPr>
              <p:spPr bwMode="auto">
                <a:xfrm>
                  <a:off x="3376" y="3288"/>
                  <a:ext cx="96" cy="1"/>
                </a:xfrm>
                <a:prstGeom prst="line">
                  <a:avLst/>
                </a:prstGeom>
                <a:noFill/>
                <a:ln w="25400">
                  <a:solidFill>
                    <a:srgbClr val="99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grpSp>
      <p:sp>
        <p:nvSpPr>
          <p:cNvPr id="32794" name="Rectangle 152">
            <a:extLst>
              <a:ext uri="{FF2B5EF4-FFF2-40B4-BE49-F238E27FC236}">
                <a16:creationId xmlns:a16="http://schemas.microsoft.com/office/drawing/2014/main" id="{61D5E934-B755-83C8-D8D6-5369AF7EB9F6}"/>
              </a:ext>
            </a:extLst>
          </p:cNvPr>
          <p:cNvSpPr>
            <a:spLocks noChangeArrowheads="1"/>
          </p:cNvSpPr>
          <p:nvPr/>
        </p:nvSpPr>
        <p:spPr bwMode="auto">
          <a:xfrm>
            <a:off x="5222875" y="5884863"/>
            <a:ext cx="2116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secondary bonding</a:t>
            </a:r>
          </a:p>
        </p:txBody>
      </p:sp>
      <p:grpSp>
        <p:nvGrpSpPr>
          <p:cNvPr id="32795" name="Group 210">
            <a:extLst>
              <a:ext uri="{FF2B5EF4-FFF2-40B4-BE49-F238E27FC236}">
                <a16:creationId xmlns:a16="http://schemas.microsoft.com/office/drawing/2014/main" id="{1CE531EF-204A-992F-0004-FE90C697B56F}"/>
              </a:ext>
            </a:extLst>
          </p:cNvPr>
          <p:cNvGrpSpPr>
            <a:grpSpLocks/>
          </p:cNvGrpSpPr>
          <p:nvPr/>
        </p:nvGrpSpPr>
        <p:grpSpPr bwMode="auto">
          <a:xfrm>
            <a:off x="2771775" y="5683250"/>
            <a:ext cx="1662113" cy="927100"/>
            <a:chOff x="997" y="3180"/>
            <a:chExt cx="1047" cy="584"/>
          </a:xfrm>
        </p:grpSpPr>
        <p:sp>
          <p:nvSpPr>
            <p:cNvPr id="32796" name="Freeform 211">
              <a:extLst>
                <a:ext uri="{FF2B5EF4-FFF2-40B4-BE49-F238E27FC236}">
                  <a16:creationId xmlns:a16="http://schemas.microsoft.com/office/drawing/2014/main" id="{6AE2B7E2-20BF-B590-89BB-8E9D211660F4}"/>
                </a:ext>
              </a:extLst>
            </p:cNvPr>
            <p:cNvSpPr>
              <a:spLocks/>
            </p:cNvSpPr>
            <p:nvPr/>
          </p:nvSpPr>
          <p:spPr bwMode="auto">
            <a:xfrm>
              <a:off x="1032" y="3236"/>
              <a:ext cx="896" cy="480"/>
            </a:xfrm>
            <a:custGeom>
              <a:avLst/>
              <a:gdLst>
                <a:gd name="T0" fmla="*/ 0 w 896"/>
                <a:gd name="T1" fmla="*/ 216 h 480"/>
                <a:gd name="T2" fmla="*/ 224 w 896"/>
                <a:gd name="T3" fmla="*/ 224 h 480"/>
                <a:gd name="T4" fmla="*/ 472 w 896"/>
                <a:gd name="T5" fmla="*/ 280 h 480"/>
                <a:gd name="T6" fmla="*/ 712 w 896"/>
                <a:gd name="T7" fmla="*/ 376 h 480"/>
                <a:gd name="T8" fmla="*/ 816 w 896"/>
                <a:gd name="T9" fmla="*/ 480 h 480"/>
                <a:gd name="T10" fmla="*/ 896 w 896"/>
                <a:gd name="T11" fmla="*/ 72 h 480"/>
                <a:gd name="T12" fmla="*/ 712 w 896"/>
                <a:gd name="T13" fmla="*/ 88 h 480"/>
                <a:gd name="T14" fmla="*/ 552 w 896"/>
                <a:gd name="T15" fmla="*/ 64 h 480"/>
                <a:gd name="T16" fmla="*/ 400 w 896"/>
                <a:gd name="T17" fmla="*/ 24 h 480"/>
                <a:gd name="T18" fmla="*/ 296 w 896"/>
                <a:gd name="T19" fmla="*/ 16 h 480"/>
                <a:gd name="T20" fmla="*/ 152 w 896"/>
                <a:gd name="T21" fmla="*/ 0 h 480"/>
                <a:gd name="T22" fmla="*/ 56 w 896"/>
                <a:gd name="T23" fmla="*/ 16 h 480"/>
                <a:gd name="T24" fmla="*/ 8 w 896"/>
                <a:gd name="T25" fmla="*/ 40 h 480"/>
                <a:gd name="T26" fmla="*/ 0 w 896"/>
                <a:gd name="T27" fmla="*/ 216 h 4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96"/>
                <a:gd name="T43" fmla="*/ 0 h 480"/>
                <a:gd name="T44" fmla="*/ 896 w 896"/>
                <a:gd name="T45" fmla="*/ 480 h 4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96" h="480">
                  <a:moveTo>
                    <a:pt x="0" y="216"/>
                  </a:moveTo>
                  <a:lnTo>
                    <a:pt x="224" y="224"/>
                  </a:lnTo>
                  <a:lnTo>
                    <a:pt x="472" y="280"/>
                  </a:lnTo>
                  <a:lnTo>
                    <a:pt x="712" y="376"/>
                  </a:lnTo>
                  <a:lnTo>
                    <a:pt x="816" y="480"/>
                  </a:lnTo>
                  <a:lnTo>
                    <a:pt x="896" y="72"/>
                  </a:lnTo>
                  <a:lnTo>
                    <a:pt x="712" y="88"/>
                  </a:lnTo>
                  <a:lnTo>
                    <a:pt x="552" y="64"/>
                  </a:lnTo>
                  <a:lnTo>
                    <a:pt x="400" y="24"/>
                  </a:lnTo>
                  <a:lnTo>
                    <a:pt x="296" y="16"/>
                  </a:lnTo>
                  <a:lnTo>
                    <a:pt x="152" y="0"/>
                  </a:lnTo>
                  <a:lnTo>
                    <a:pt x="56" y="16"/>
                  </a:lnTo>
                  <a:lnTo>
                    <a:pt x="8" y="40"/>
                  </a:lnTo>
                  <a:lnTo>
                    <a:pt x="0" y="216"/>
                  </a:ln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MY"/>
            </a:p>
          </p:txBody>
        </p:sp>
        <p:sp>
          <p:nvSpPr>
            <p:cNvPr id="32797" name="Freeform 212">
              <a:extLst>
                <a:ext uri="{FF2B5EF4-FFF2-40B4-BE49-F238E27FC236}">
                  <a16:creationId xmlns:a16="http://schemas.microsoft.com/office/drawing/2014/main" id="{4F221A70-E0F4-4346-8C74-CC938CA95364}"/>
                </a:ext>
              </a:extLst>
            </p:cNvPr>
            <p:cNvSpPr>
              <a:spLocks/>
            </p:cNvSpPr>
            <p:nvPr/>
          </p:nvSpPr>
          <p:spPr bwMode="auto">
            <a:xfrm>
              <a:off x="1016" y="3452"/>
              <a:ext cx="824" cy="264"/>
            </a:xfrm>
            <a:custGeom>
              <a:avLst/>
              <a:gdLst>
                <a:gd name="T0" fmla="*/ 0 w 824"/>
                <a:gd name="T1" fmla="*/ 8 h 264"/>
                <a:gd name="T2" fmla="*/ 80 w 824"/>
                <a:gd name="T3" fmla="*/ 0 h 264"/>
                <a:gd name="T4" fmla="*/ 168 w 824"/>
                <a:gd name="T5" fmla="*/ 8 h 264"/>
                <a:gd name="T6" fmla="*/ 288 w 824"/>
                <a:gd name="T7" fmla="*/ 24 h 264"/>
                <a:gd name="T8" fmla="*/ 424 w 824"/>
                <a:gd name="T9" fmla="*/ 56 h 264"/>
                <a:gd name="T10" fmla="*/ 552 w 824"/>
                <a:gd name="T11" fmla="*/ 96 h 264"/>
                <a:gd name="T12" fmla="*/ 608 w 824"/>
                <a:gd name="T13" fmla="*/ 128 h 264"/>
                <a:gd name="T14" fmla="*/ 688 w 824"/>
                <a:gd name="T15" fmla="*/ 168 h 264"/>
                <a:gd name="T16" fmla="*/ 752 w 824"/>
                <a:gd name="T17" fmla="*/ 208 h 264"/>
                <a:gd name="T18" fmla="*/ 784 w 824"/>
                <a:gd name="T19" fmla="*/ 232 h 264"/>
                <a:gd name="T20" fmla="*/ 824 w 824"/>
                <a:gd name="T21" fmla="*/ 264 h 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4"/>
                <a:gd name="T34" fmla="*/ 0 h 264"/>
                <a:gd name="T35" fmla="*/ 824 w 824"/>
                <a:gd name="T36" fmla="*/ 264 h 2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4" h="264">
                  <a:moveTo>
                    <a:pt x="0" y="8"/>
                  </a:moveTo>
                  <a:lnTo>
                    <a:pt x="80" y="0"/>
                  </a:lnTo>
                  <a:lnTo>
                    <a:pt x="168" y="8"/>
                  </a:lnTo>
                  <a:lnTo>
                    <a:pt x="288" y="24"/>
                  </a:lnTo>
                  <a:lnTo>
                    <a:pt x="424" y="56"/>
                  </a:lnTo>
                  <a:lnTo>
                    <a:pt x="552" y="96"/>
                  </a:lnTo>
                  <a:lnTo>
                    <a:pt x="608" y="128"/>
                  </a:lnTo>
                  <a:lnTo>
                    <a:pt x="688" y="168"/>
                  </a:lnTo>
                  <a:lnTo>
                    <a:pt x="752" y="208"/>
                  </a:lnTo>
                  <a:lnTo>
                    <a:pt x="784" y="232"/>
                  </a:lnTo>
                  <a:lnTo>
                    <a:pt x="824" y="264"/>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2798" name="Freeform 213">
              <a:extLst>
                <a:ext uri="{FF2B5EF4-FFF2-40B4-BE49-F238E27FC236}">
                  <a16:creationId xmlns:a16="http://schemas.microsoft.com/office/drawing/2014/main" id="{2CA3BAB6-852F-8E8A-B2DA-CCB4846C9B2A}"/>
                </a:ext>
              </a:extLst>
            </p:cNvPr>
            <p:cNvSpPr>
              <a:spLocks/>
            </p:cNvSpPr>
            <p:nvPr/>
          </p:nvSpPr>
          <p:spPr bwMode="auto">
            <a:xfrm>
              <a:off x="1032" y="3468"/>
              <a:ext cx="824" cy="256"/>
            </a:xfrm>
            <a:custGeom>
              <a:avLst/>
              <a:gdLst>
                <a:gd name="T0" fmla="*/ 0 w 824"/>
                <a:gd name="T1" fmla="*/ 8 h 256"/>
                <a:gd name="T2" fmla="*/ 0 w 824"/>
                <a:gd name="T3" fmla="*/ 8 h 256"/>
                <a:gd name="T4" fmla="*/ 40 w 824"/>
                <a:gd name="T5" fmla="*/ 0 h 256"/>
                <a:gd name="T6" fmla="*/ 112 w 824"/>
                <a:gd name="T7" fmla="*/ 0 h 256"/>
                <a:gd name="T8" fmla="*/ 232 w 824"/>
                <a:gd name="T9" fmla="*/ 8 h 256"/>
                <a:gd name="T10" fmla="*/ 344 w 824"/>
                <a:gd name="T11" fmla="*/ 32 h 256"/>
                <a:gd name="T12" fmla="*/ 496 w 824"/>
                <a:gd name="T13" fmla="*/ 72 h 256"/>
                <a:gd name="T14" fmla="*/ 608 w 824"/>
                <a:gd name="T15" fmla="*/ 120 h 256"/>
                <a:gd name="T16" fmla="*/ 720 w 824"/>
                <a:gd name="T17" fmla="*/ 184 h 256"/>
                <a:gd name="T18" fmla="*/ 784 w 824"/>
                <a:gd name="T19" fmla="*/ 232 h 256"/>
                <a:gd name="T20" fmla="*/ 824 w 824"/>
                <a:gd name="T21" fmla="*/ 256 h 256"/>
                <a:gd name="T22" fmla="*/ 824 w 824"/>
                <a:gd name="T23" fmla="*/ 256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4"/>
                <a:gd name="T37" fmla="*/ 0 h 256"/>
                <a:gd name="T38" fmla="*/ 824 w 824"/>
                <a:gd name="T39" fmla="*/ 256 h 2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4" h="256">
                  <a:moveTo>
                    <a:pt x="0" y="8"/>
                  </a:moveTo>
                  <a:lnTo>
                    <a:pt x="0" y="8"/>
                  </a:lnTo>
                  <a:lnTo>
                    <a:pt x="40" y="0"/>
                  </a:lnTo>
                  <a:lnTo>
                    <a:pt x="112" y="0"/>
                  </a:lnTo>
                  <a:lnTo>
                    <a:pt x="232" y="8"/>
                  </a:lnTo>
                  <a:lnTo>
                    <a:pt x="344" y="32"/>
                  </a:lnTo>
                  <a:lnTo>
                    <a:pt x="496" y="72"/>
                  </a:lnTo>
                  <a:lnTo>
                    <a:pt x="608" y="120"/>
                  </a:lnTo>
                  <a:lnTo>
                    <a:pt x="720" y="184"/>
                  </a:lnTo>
                  <a:lnTo>
                    <a:pt x="784" y="232"/>
                  </a:lnTo>
                  <a:lnTo>
                    <a:pt x="824" y="256"/>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grpSp>
          <p:nvGrpSpPr>
            <p:cNvPr id="32799" name="Group 214">
              <a:extLst>
                <a:ext uri="{FF2B5EF4-FFF2-40B4-BE49-F238E27FC236}">
                  <a16:creationId xmlns:a16="http://schemas.microsoft.com/office/drawing/2014/main" id="{B21BB334-8F4A-13BB-4734-B62F3389782D}"/>
                </a:ext>
              </a:extLst>
            </p:cNvPr>
            <p:cNvGrpSpPr>
              <a:grpSpLocks/>
            </p:cNvGrpSpPr>
            <p:nvPr/>
          </p:nvGrpSpPr>
          <p:grpSpPr bwMode="auto">
            <a:xfrm>
              <a:off x="1008" y="3180"/>
              <a:ext cx="936" cy="168"/>
              <a:chOff x="1008" y="3180"/>
              <a:chExt cx="936" cy="168"/>
            </a:xfrm>
          </p:grpSpPr>
          <p:sp>
            <p:nvSpPr>
              <p:cNvPr id="32811" name="Freeform 215">
                <a:extLst>
                  <a:ext uri="{FF2B5EF4-FFF2-40B4-BE49-F238E27FC236}">
                    <a16:creationId xmlns:a16="http://schemas.microsoft.com/office/drawing/2014/main" id="{0FE5F3E0-E6CB-05E1-B210-3280366BBE97}"/>
                  </a:ext>
                </a:extLst>
              </p:cNvPr>
              <p:cNvSpPr>
                <a:spLocks/>
              </p:cNvSpPr>
              <p:nvPr/>
            </p:nvSpPr>
            <p:spPr bwMode="auto">
              <a:xfrm>
                <a:off x="1024" y="3220"/>
                <a:ext cx="920" cy="80"/>
              </a:xfrm>
              <a:custGeom>
                <a:avLst/>
                <a:gdLst>
                  <a:gd name="T0" fmla="*/ 0 w 920"/>
                  <a:gd name="T1" fmla="*/ 32 h 80"/>
                  <a:gd name="T2" fmla="*/ 0 w 920"/>
                  <a:gd name="T3" fmla="*/ 32 h 80"/>
                  <a:gd name="T4" fmla="*/ 48 w 920"/>
                  <a:gd name="T5" fmla="*/ 24 h 80"/>
                  <a:gd name="T6" fmla="*/ 128 w 920"/>
                  <a:gd name="T7" fmla="*/ 8 h 80"/>
                  <a:gd name="T8" fmla="*/ 272 w 920"/>
                  <a:gd name="T9" fmla="*/ 0 h 80"/>
                  <a:gd name="T10" fmla="*/ 384 w 920"/>
                  <a:gd name="T11" fmla="*/ 16 h 80"/>
                  <a:gd name="T12" fmla="*/ 544 w 920"/>
                  <a:gd name="T13" fmla="*/ 40 h 80"/>
                  <a:gd name="T14" fmla="*/ 664 w 920"/>
                  <a:gd name="T15" fmla="*/ 72 h 80"/>
                  <a:gd name="T16" fmla="*/ 792 w 920"/>
                  <a:gd name="T17" fmla="*/ 80 h 80"/>
                  <a:gd name="T18" fmla="*/ 872 w 920"/>
                  <a:gd name="T19" fmla="*/ 64 h 80"/>
                  <a:gd name="T20" fmla="*/ 920 w 920"/>
                  <a:gd name="T21" fmla="*/ 64 h 80"/>
                  <a:gd name="T22" fmla="*/ 920 w 920"/>
                  <a:gd name="T23" fmla="*/ 64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0"/>
                  <a:gd name="T37" fmla="*/ 0 h 80"/>
                  <a:gd name="T38" fmla="*/ 920 w 920"/>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0" h="80">
                    <a:moveTo>
                      <a:pt x="0" y="32"/>
                    </a:moveTo>
                    <a:lnTo>
                      <a:pt x="0" y="32"/>
                    </a:lnTo>
                    <a:lnTo>
                      <a:pt x="48" y="24"/>
                    </a:lnTo>
                    <a:lnTo>
                      <a:pt x="128" y="8"/>
                    </a:lnTo>
                    <a:lnTo>
                      <a:pt x="272" y="0"/>
                    </a:lnTo>
                    <a:lnTo>
                      <a:pt x="384" y="16"/>
                    </a:lnTo>
                    <a:lnTo>
                      <a:pt x="544" y="40"/>
                    </a:lnTo>
                    <a:lnTo>
                      <a:pt x="664" y="72"/>
                    </a:lnTo>
                    <a:lnTo>
                      <a:pt x="792" y="80"/>
                    </a:lnTo>
                    <a:lnTo>
                      <a:pt x="872" y="64"/>
                    </a:lnTo>
                    <a:lnTo>
                      <a:pt x="920" y="64"/>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2812" name="Freeform 216">
                <a:extLst>
                  <a:ext uri="{FF2B5EF4-FFF2-40B4-BE49-F238E27FC236}">
                    <a16:creationId xmlns:a16="http://schemas.microsoft.com/office/drawing/2014/main" id="{8B96420D-81F9-F02D-F970-10D08A0CB269}"/>
                  </a:ext>
                </a:extLst>
              </p:cNvPr>
              <p:cNvSpPr>
                <a:spLocks/>
              </p:cNvSpPr>
              <p:nvPr/>
            </p:nvSpPr>
            <p:spPr bwMode="auto">
              <a:xfrm>
                <a:off x="1008" y="3204"/>
                <a:ext cx="920" cy="88"/>
              </a:xfrm>
              <a:custGeom>
                <a:avLst/>
                <a:gdLst>
                  <a:gd name="T0" fmla="*/ 0 w 920"/>
                  <a:gd name="T1" fmla="*/ 40 h 88"/>
                  <a:gd name="T2" fmla="*/ 88 w 920"/>
                  <a:gd name="T3" fmla="*/ 16 h 88"/>
                  <a:gd name="T4" fmla="*/ 192 w 920"/>
                  <a:gd name="T5" fmla="*/ 8 h 88"/>
                  <a:gd name="T6" fmla="*/ 264 w 920"/>
                  <a:gd name="T7" fmla="*/ 0 h 88"/>
                  <a:gd name="T8" fmla="*/ 328 w 920"/>
                  <a:gd name="T9" fmla="*/ 8 h 88"/>
                  <a:gd name="T10" fmla="*/ 464 w 920"/>
                  <a:gd name="T11" fmla="*/ 40 h 88"/>
                  <a:gd name="T12" fmla="*/ 544 w 920"/>
                  <a:gd name="T13" fmla="*/ 48 h 88"/>
                  <a:gd name="T14" fmla="*/ 608 w 920"/>
                  <a:gd name="T15" fmla="*/ 64 h 88"/>
                  <a:gd name="T16" fmla="*/ 752 w 920"/>
                  <a:gd name="T17" fmla="*/ 88 h 88"/>
                  <a:gd name="T18" fmla="*/ 832 w 920"/>
                  <a:gd name="T19" fmla="*/ 72 h 88"/>
                  <a:gd name="T20" fmla="*/ 920 w 920"/>
                  <a:gd name="T21" fmla="*/ 64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0"/>
                  <a:gd name="T34" fmla="*/ 0 h 88"/>
                  <a:gd name="T35" fmla="*/ 920 w 920"/>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0" h="88">
                    <a:moveTo>
                      <a:pt x="0" y="40"/>
                    </a:moveTo>
                    <a:lnTo>
                      <a:pt x="88" y="16"/>
                    </a:lnTo>
                    <a:lnTo>
                      <a:pt x="192" y="8"/>
                    </a:lnTo>
                    <a:lnTo>
                      <a:pt x="264" y="0"/>
                    </a:lnTo>
                    <a:lnTo>
                      <a:pt x="328" y="8"/>
                    </a:lnTo>
                    <a:lnTo>
                      <a:pt x="464" y="40"/>
                    </a:lnTo>
                    <a:lnTo>
                      <a:pt x="544" y="48"/>
                    </a:lnTo>
                    <a:lnTo>
                      <a:pt x="608" y="64"/>
                    </a:lnTo>
                    <a:lnTo>
                      <a:pt x="752" y="88"/>
                    </a:lnTo>
                    <a:lnTo>
                      <a:pt x="832" y="72"/>
                    </a:lnTo>
                    <a:lnTo>
                      <a:pt x="920" y="64"/>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2813" name="Rectangle 217">
                <a:extLst>
                  <a:ext uri="{FF2B5EF4-FFF2-40B4-BE49-F238E27FC236}">
                    <a16:creationId xmlns:a16="http://schemas.microsoft.com/office/drawing/2014/main" id="{C4E5CDEC-8B36-549F-4268-331E39705EA0}"/>
                  </a:ext>
                </a:extLst>
              </p:cNvPr>
              <p:cNvSpPr>
                <a:spLocks noChangeArrowheads="1"/>
              </p:cNvSpPr>
              <p:nvPr/>
            </p:nvSpPr>
            <p:spPr bwMode="auto">
              <a:xfrm>
                <a:off x="1024" y="3196"/>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4" name="Rectangle 218">
                <a:extLst>
                  <a:ext uri="{FF2B5EF4-FFF2-40B4-BE49-F238E27FC236}">
                    <a16:creationId xmlns:a16="http://schemas.microsoft.com/office/drawing/2014/main" id="{58694B46-A8C4-ED57-A844-EE884C35F619}"/>
                  </a:ext>
                </a:extLst>
              </p:cNvPr>
              <p:cNvSpPr>
                <a:spLocks noChangeArrowheads="1"/>
              </p:cNvSpPr>
              <p:nvPr/>
            </p:nvSpPr>
            <p:spPr bwMode="auto">
              <a:xfrm>
                <a:off x="1120" y="3196"/>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5" name="Rectangle 219">
                <a:extLst>
                  <a:ext uri="{FF2B5EF4-FFF2-40B4-BE49-F238E27FC236}">
                    <a16:creationId xmlns:a16="http://schemas.microsoft.com/office/drawing/2014/main" id="{584FAA5B-E42F-0AD5-8B81-CE59201B5E5B}"/>
                  </a:ext>
                </a:extLst>
              </p:cNvPr>
              <p:cNvSpPr>
                <a:spLocks noChangeArrowheads="1"/>
              </p:cNvSpPr>
              <p:nvPr/>
            </p:nvSpPr>
            <p:spPr bwMode="auto">
              <a:xfrm>
                <a:off x="1864" y="3260"/>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6" name="Rectangle 220">
                <a:extLst>
                  <a:ext uri="{FF2B5EF4-FFF2-40B4-BE49-F238E27FC236}">
                    <a16:creationId xmlns:a16="http://schemas.microsoft.com/office/drawing/2014/main" id="{606672DB-56AF-0442-058C-D9947881F2C4}"/>
                  </a:ext>
                </a:extLst>
              </p:cNvPr>
              <p:cNvSpPr>
                <a:spLocks noChangeArrowheads="1"/>
              </p:cNvSpPr>
              <p:nvPr/>
            </p:nvSpPr>
            <p:spPr bwMode="auto">
              <a:xfrm>
                <a:off x="1216" y="3180"/>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7" name="Rectangle 221">
                <a:extLst>
                  <a:ext uri="{FF2B5EF4-FFF2-40B4-BE49-F238E27FC236}">
                    <a16:creationId xmlns:a16="http://schemas.microsoft.com/office/drawing/2014/main" id="{C2F72D2E-D808-3289-7FED-68B029A604B5}"/>
                  </a:ext>
                </a:extLst>
              </p:cNvPr>
              <p:cNvSpPr>
                <a:spLocks noChangeArrowheads="1"/>
              </p:cNvSpPr>
              <p:nvPr/>
            </p:nvSpPr>
            <p:spPr bwMode="auto">
              <a:xfrm>
                <a:off x="1304" y="318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8" name="Rectangle 222">
                <a:extLst>
                  <a:ext uri="{FF2B5EF4-FFF2-40B4-BE49-F238E27FC236}">
                    <a16:creationId xmlns:a16="http://schemas.microsoft.com/office/drawing/2014/main" id="{E0179B35-489E-BDE6-077A-529D649424EC}"/>
                  </a:ext>
                </a:extLst>
              </p:cNvPr>
              <p:cNvSpPr>
                <a:spLocks noChangeArrowheads="1"/>
              </p:cNvSpPr>
              <p:nvPr/>
            </p:nvSpPr>
            <p:spPr bwMode="auto">
              <a:xfrm>
                <a:off x="1400" y="3204"/>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9" name="Rectangle 223">
                <a:extLst>
                  <a:ext uri="{FF2B5EF4-FFF2-40B4-BE49-F238E27FC236}">
                    <a16:creationId xmlns:a16="http://schemas.microsoft.com/office/drawing/2014/main" id="{C2352EAD-8CF5-7F7E-5753-2F98CA16759B}"/>
                  </a:ext>
                </a:extLst>
              </p:cNvPr>
              <p:cNvSpPr>
                <a:spLocks noChangeArrowheads="1"/>
              </p:cNvSpPr>
              <p:nvPr/>
            </p:nvSpPr>
            <p:spPr bwMode="auto">
              <a:xfrm>
                <a:off x="1496" y="322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20" name="Rectangle 224">
                <a:extLst>
                  <a:ext uri="{FF2B5EF4-FFF2-40B4-BE49-F238E27FC236}">
                    <a16:creationId xmlns:a16="http://schemas.microsoft.com/office/drawing/2014/main" id="{6FFFDE2D-094F-30DF-50A9-9FF256CEA9BF}"/>
                  </a:ext>
                </a:extLst>
              </p:cNvPr>
              <p:cNvSpPr>
                <a:spLocks noChangeArrowheads="1"/>
              </p:cNvSpPr>
              <p:nvPr/>
            </p:nvSpPr>
            <p:spPr bwMode="auto">
              <a:xfrm>
                <a:off x="1584" y="3244"/>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21" name="Rectangle 225">
                <a:extLst>
                  <a:ext uri="{FF2B5EF4-FFF2-40B4-BE49-F238E27FC236}">
                    <a16:creationId xmlns:a16="http://schemas.microsoft.com/office/drawing/2014/main" id="{5863C367-CBDD-E207-CF02-7AB9B5150D4E}"/>
                  </a:ext>
                </a:extLst>
              </p:cNvPr>
              <p:cNvSpPr>
                <a:spLocks noChangeArrowheads="1"/>
              </p:cNvSpPr>
              <p:nvPr/>
            </p:nvSpPr>
            <p:spPr bwMode="auto">
              <a:xfrm>
                <a:off x="1680" y="326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22" name="Rectangle 226">
                <a:extLst>
                  <a:ext uri="{FF2B5EF4-FFF2-40B4-BE49-F238E27FC236}">
                    <a16:creationId xmlns:a16="http://schemas.microsoft.com/office/drawing/2014/main" id="{D4A8FCCE-D205-49E5-B6AB-A77918162DDE}"/>
                  </a:ext>
                </a:extLst>
              </p:cNvPr>
              <p:cNvSpPr>
                <a:spLocks noChangeArrowheads="1"/>
              </p:cNvSpPr>
              <p:nvPr/>
            </p:nvSpPr>
            <p:spPr bwMode="auto">
              <a:xfrm>
                <a:off x="1776" y="3260"/>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sp>
          <p:nvSpPr>
            <p:cNvPr id="32800" name="Rectangle 227">
              <a:extLst>
                <a:ext uri="{FF2B5EF4-FFF2-40B4-BE49-F238E27FC236}">
                  <a16:creationId xmlns:a16="http://schemas.microsoft.com/office/drawing/2014/main" id="{B3AB2864-B341-6528-61EE-48FA10A0A0BE}"/>
                </a:ext>
              </a:extLst>
            </p:cNvPr>
            <p:cNvSpPr>
              <a:spLocks noChangeArrowheads="1"/>
            </p:cNvSpPr>
            <p:nvPr/>
          </p:nvSpPr>
          <p:spPr bwMode="auto">
            <a:xfrm>
              <a:off x="1040" y="3428"/>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1" name="Rectangle 228">
              <a:extLst>
                <a:ext uri="{FF2B5EF4-FFF2-40B4-BE49-F238E27FC236}">
                  <a16:creationId xmlns:a16="http://schemas.microsoft.com/office/drawing/2014/main" id="{AAAAB986-7196-FE37-F4BA-55F6D0FA4589}"/>
                </a:ext>
              </a:extLst>
            </p:cNvPr>
            <p:cNvSpPr>
              <a:spLocks noChangeArrowheads="1"/>
            </p:cNvSpPr>
            <p:nvPr/>
          </p:nvSpPr>
          <p:spPr bwMode="auto">
            <a:xfrm>
              <a:off x="1128" y="342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2" name="Rectangle 229">
              <a:extLst>
                <a:ext uri="{FF2B5EF4-FFF2-40B4-BE49-F238E27FC236}">
                  <a16:creationId xmlns:a16="http://schemas.microsoft.com/office/drawing/2014/main" id="{C3FF579A-FFE4-F238-F058-37EDDD68479E}"/>
                </a:ext>
              </a:extLst>
            </p:cNvPr>
            <p:cNvSpPr>
              <a:spLocks noChangeArrowheads="1"/>
            </p:cNvSpPr>
            <p:nvPr/>
          </p:nvSpPr>
          <p:spPr bwMode="auto">
            <a:xfrm>
              <a:off x="1824" y="3676"/>
              <a:ext cx="48"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3" name="Rectangle 230">
              <a:extLst>
                <a:ext uri="{FF2B5EF4-FFF2-40B4-BE49-F238E27FC236}">
                  <a16:creationId xmlns:a16="http://schemas.microsoft.com/office/drawing/2014/main" id="{71D20586-CC64-05A4-CA79-A3948E08CFAC}"/>
                </a:ext>
              </a:extLst>
            </p:cNvPr>
            <p:cNvSpPr>
              <a:spLocks noChangeArrowheads="1"/>
            </p:cNvSpPr>
            <p:nvPr/>
          </p:nvSpPr>
          <p:spPr bwMode="auto">
            <a:xfrm>
              <a:off x="1216" y="3452"/>
              <a:ext cx="48"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4" name="Rectangle 231">
              <a:extLst>
                <a:ext uri="{FF2B5EF4-FFF2-40B4-BE49-F238E27FC236}">
                  <a16:creationId xmlns:a16="http://schemas.microsoft.com/office/drawing/2014/main" id="{6DB69025-F413-6B94-41F1-65EF0CE28248}"/>
                </a:ext>
              </a:extLst>
            </p:cNvPr>
            <p:cNvSpPr>
              <a:spLocks noChangeArrowheads="1"/>
            </p:cNvSpPr>
            <p:nvPr/>
          </p:nvSpPr>
          <p:spPr bwMode="auto">
            <a:xfrm>
              <a:off x="1296" y="3452"/>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5" name="Rectangle 232">
              <a:extLst>
                <a:ext uri="{FF2B5EF4-FFF2-40B4-BE49-F238E27FC236}">
                  <a16:creationId xmlns:a16="http://schemas.microsoft.com/office/drawing/2014/main" id="{18FE1173-0AD8-619F-C691-D18EE09F9E74}"/>
                </a:ext>
              </a:extLst>
            </p:cNvPr>
            <p:cNvSpPr>
              <a:spLocks noChangeArrowheads="1"/>
            </p:cNvSpPr>
            <p:nvPr/>
          </p:nvSpPr>
          <p:spPr bwMode="auto">
            <a:xfrm>
              <a:off x="1384" y="3468"/>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6" name="Rectangle 233">
              <a:extLst>
                <a:ext uri="{FF2B5EF4-FFF2-40B4-BE49-F238E27FC236}">
                  <a16:creationId xmlns:a16="http://schemas.microsoft.com/office/drawing/2014/main" id="{82557995-32D4-9CFF-95C6-514F814CA09F}"/>
                </a:ext>
              </a:extLst>
            </p:cNvPr>
            <p:cNvSpPr>
              <a:spLocks noChangeArrowheads="1"/>
            </p:cNvSpPr>
            <p:nvPr/>
          </p:nvSpPr>
          <p:spPr bwMode="auto">
            <a:xfrm>
              <a:off x="1472" y="3500"/>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7" name="Rectangle 234">
              <a:extLst>
                <a:ext uri="{FF2B5EF4-FFF2-40B4-BE49-F238E27FC236}">
                  <a16:creationId xmlns:a16="http://schemas.microsoft.com/office/drawing/2014/main" id="{3439546E-0271-3EDA-CDC9-545C4499C30B}"/>
                </a:ext>
              </a:extLst>
            </p:cNvPr>
            <p:cNvSpPr>
              <a:spLocks noChangeArrowheads="1"/>
            </p:cNvSpPr>
            <p:nvPr/>
          </p:nvSpPr>
          <p:spPr bwMode="auto">
            <a:xfrm>
              <a:off x="1560" y="3532"/>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8" name="Rectangle 235">
              <a:extLst>
                <a:ext uri="{FF2B5EF4-FFF2-40B4-BE49-F238E27FC236}">
                  <a16:creationId xmlns:a16="http://schemas.microsoft.com/office/drawing/2014/main" id="{98BB3536-BC70-1E5B-75A8-C6D8FE880437}"/>
                </a:ext>
              </a:extLst>
            </p:cNvPr>
            <p:cNvSpPr>
              <a:spLocks noChangeArrowheads="1"/>
            </p:cNvSpPr>
            <p:nvPr/>
          </p:nvSpPr>
          <p:spPr bwMode="auto">
            <a:xfrm>
              <a:off x="1648" y="3572"/>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09" name="Rectangle 236">
              <a:extLst>
                <a:ext uri="{FF2B5EF4-FFF2-40B4-BE49-F238E27FC236}">
                  <a16:creationId xmlns:a16="http://schemas.microsoft.com/office/drawing/2014/main" id="{ECE0E887-64C8-6502-5088-C11AABFE19BB}"/>
                </a:ext>
              </a:extLst>
            </p:cNvPr>
            <p:cNvSpPr>
              <a:spLocks noChangeArrowheads="1"/>
            </p:cNvSpPr>
            <p:nvPr/>
          </p:nvSpPr>
          <p:spPr bwMode="auto">
            <a:xfrm>
              <a:off x="1736" y="3620"/>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2810" name="Rectangle 237">
              <a:extLst>
                <a:ext uri="{FF2B5EF4-FFF2-40B4-BE49-F238E27FC236}">
                  <a16:creationId xmlns:a16="http://schemas.microsoft.com/office/drawing/2014/main" id="{3E54ED0B-511D-A64C-43A0-CEBF2190C074}"/>
                </a:ext>
              </a:extLst>
            </p:cNvPr>
            <p:cNvSpPr>
              <a:spLocks noChangeArrowheads="1"/>
            </p:cNvSpPr>
            <p:nvPr/>
          </p:nvSpPr>
          <p:spPr bwMode="auto">
            <a:xfrm rot="720000">
              <a:off x="997" y="3354"/>
              <a:ext cx="104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Arial Rounded MT Bold" panose="020F0704030504030204" pitchFamily="34" charset="0"/>
                </a:rPr>
                <a:t>secondary bonding</a:t>
              </a:r>
              <a:endParaRPr lang="en-US" altLang="en-US" sz="2400"/>
            </a:p>
          </p:txBody>
        </p:sp>
      </p:gr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a:extLst>
              <a:ext uri="{FF2B5EF4-FFF2-40B4-BE49-F238E27FC236}">
                <a16:creationId xmlns:a16="http://schemas.microsoft.com/office/drawing/2014/main" id="{33427F1D-F2B1-44BF-7778-80C785DA7F7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84D8AAD-E64F-427E-B169-4B8955A62FA7}" type="slidenum">
              <a:rPr lang="en-US" altLang="en-US" sz="1200"/>
              <a:pPr>
                <a:spcBef>
                  <a:spcPct val="0"/>
                </a:spcBef>
                <a:buFontTx/>
                <a:buNone/>
              </a:pPr>
              <a:t>36</a:t>
            </a:fld>
            <a:endParaRPr lang="en-US" altLang="en-US" sz="1200"/>
          </a:p>
        </p:txBody>
      </p:sp>
      <p:sp>
        <p:nvSpPr>
          <p:cNvPr id="34819" name="Rectangle 2">
            <a:extLst>
              <a:ext uri="{FF2B5EF4-FFF2-40B4-BE49-F238E27FC236}">
                <a16:creationId xmlns:a16="http://schemas.microsoft.com/office/drawing/2014/main" id="{ADDC27B1-8E95-C95C-16A2-745EA49C07ED}"/>
              </a:ext>
            </a:extLst>
          </p:cNvPr>
          <p:cNvSpPr>
            <a:spLocks noChangeArrowheads="1"/>
          </p:cNvSpPr>
          <p:nvPr/>
        </p:nvSpPr>
        <p:spPr bwMode="auto">
          <a:xfrm>
            <a:off x="4876800" y="5181600"/>
            <a:ext cx="3962400" cy="533400"/>
          </a:xfrm>
          <a:prstGeom prst="rect">
            <a:avLst/>
          </a:prstGeom>
          <a:solidFill>
            <a:srgbClr val="CCCCFF"/>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4820" name="Rectangle 4">
            <a:extLst>
              <a:ext uri="{FF2B5EF4-FFF2-40B4-BE49-F238E27FC236}">
                <a16:creationId xmlns:a16="http://schemas.microsoft.com/office/drawing/2014/main" id="{E31BF7C2-00AD-F89F-B323-D94F407CD861}"/>
              </a:ext>
            </a:extLst>
          </p:cNvPr>
          <p:cNvSpPr>
            <a:spLocks noChangeArrowheads="1"/>
          </p:cNvSpPr>
          <p:nvPr/>
        </p:nvSpPr>
        <p:spPr bwMode="auto">
          <a:xfrm>
            <a:off x="457200" y="1143000"/>
            <a:ext cx="235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a:t>
            </a:r>
            <a:r>
              <a:rPr lang="en-US" altLang="en-US" sz="2400">
                <a:solidFill>
                  <a:schemeClr val="accent2"/>
                </a:solidFill>
              </a:rPr>
              <a:t>Bond length</a:t>
            </a:r>
            <a:r>
              <a:rPr lang="en-US" altLang="en-US" sz="2400"/>
              <a:t>, </a:t>
            </a:r>
            <a:r>
              <a:rPr lang="en-US" altLang="en-US" sz="2400" i="1"/>
              <a:t>r</a:t>
            </a:r>
          </a:p>
        </p:txBody>
      </p:sp>
      <p:sp>
        <p:nvSpPr>
          <p:cNvPr id="34821" name="Rectangle 5">
            <a:extLst>
              <a:ext uri="{FF2B5EF4-FFF2-40B4-BE49-F238E27FC236}">
                <a16:creationId xmlns:a16="http://schemas.microsoft.com/office/drawing/2014/main" id="{B36365C1-563B-C097-ABD8-E3DD9EB5B5E6}"/>
              </a:ext>
            </a:extLst>
          </p:cNvPr>
          <p:cNvSpPr>
            <a:spLocks noChangeArrowheads="1"/>
          </p:cNvSpPr>
          <p:nvPr/>
        </p:nvSpPr>
        <p:spPr bwMode="auto">
          <a:xfrm>
            <a:off x="457200" y="2844800"/>
            <a:ext cx="2674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a:t>
            </a:r>
            <a:r>
              <a:rPr lang="en-US" altLang="en-US" sz="2400">
                <a:solidFill>
                  <a:schemeClr val="accent2"/>
                </a:solidFill>
              </a:rPr>
              <a:t>Bond energy</a:t>
            </a:r>
            <a:r>
              <a:rPr lang="en-US" altLang="en-US" sz="2400"/>
              <a:t>, </a:t>
            </a:r>
            <a:r>
              <a:rPr lang="en-US" altLang="en-US" sz="2400" i="1"/>
              <a:t>E</a:t>
            </a:r>
            <a:r>
              <a:rPr lang="en-US" altLang="en-US" sz="2400" baseline="-25000"/>
              <a:t>o</a:t>
            </a:r>
          </a:p>
        </p:txBody>
      </p:sp>
      <p:sp>
        <p:nvSpPr>
          <p:cNvPr id="34822" name="Rectangle 7">
            <a:extLst>
              <a:ext uri="{FF2B5EF4-FFF2-40B4-BE49-F238E27FC236}">
                <a16:creationId xmlns:a16="http://schemas.microsoft.com/office/drawing/2014/main" id="{1BB4AB49-983A-3A66-065B-C06CBEF3112E}"/>
              </a:ext>
            </a:extLst>
          </p:cNvPr>
          <p:cNvSpPr>
            <a:spLocks noChangeArrowheads="1"/>
          </p:cNvSpPr>
          <p:nvPr/>
        </p:nvSpPr>
        <p:spPr bwMode="auto">
          <a:xfrm>
            <a:off x="4495800" y="1219200"/>
            <a:ext cx="379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a:t>
            </a:r>
            <a:r>
              <a:rPr lang="en-US" altLang="en-US" sz="2400">
                <a:solidFill>
                  <a:schemeClr val="accent2"/>
                </a:solidFill>
              </a:rPr>
              <a:t>Melting Temperature</a:t>
            </a:r>
            <a:r>
              <a:rPr lang="en-US" altLang="en-US" sz="2400"/>
              <a:t>, </a:t>
            </a:r>
            <a:r>
              <a:rPr lang="en-US" altLang="en-US" sz="2400" i="1"/>
              <a:t>T</a:t>
            </a:r>
            <a:r>
              <a:rPr lang="en-US" altLang="en-US" sz="2400" i="1" baseline="-25000"/>
              <a:t>m</a:t>
            </a:r>
            <a:endParaRPr lang="en-US" altLang="en-US" sz="2400" i="1"/>
          </a:p>
        </p:txBody>
      </p:sp>
      <p:sp>
        <p:nvSpPr>
          <p:cNvPr id="34823" name="Rectangle 10">
            <a:extLst>
              <a:ext uri="{FF2B5EF4-FFF2-40B4-BE49-F238E27FC236}">
                <a16:creationId xmlns:a16="http://schemas.microsoft.com/office/drawing/2014/main" id="{D3B8171F-B486-0418-13DD-575DD828F05A}"/>
              </a:ext>
            </a:extLst>
          </p:cNvPr>
          <p:cNvSpPr>
            <a:spLocks noChangeArrowheads="1"/>
          </p:cNvSpPr>
          <p:nvPr/>
        </p:nvSpPr>
        <p:spPr bwMode="auto">
          <a:xfrm>
            <a:off x="4876800" y="5181600"/>
            <a:ext cx="3600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t>T</a:t>
            </a:r>
            <a:r>
              <a:rPr lang="en-US" altLang="en-US" sz="2400" i="1" baseline="-25000"/>
              <a:t>m</a:t>
            </a:r>
            <a:r>
              <a:rPr lang="en-US" altLang="en-US" sz="2400"/>
              <a:t> is larger if </a:t>
            </a:r>
            <a:r>
              <a:rPr lang="en-US" altLang="en-US" sz="2400" i="1"/>
              <a:t>E</a:t>
            </a:r>
            <a:r>
              <a:rPr lang="en-US" altLang="en-US" sz="2400" baseline="-25000"/>
              <a:t>o</a:t>
            </a:r>
            <a:r>
              <a:rPr lang="en-US" altLang="en-US" sz="2400"/>
              <a:t> is larger.</a:t>
            </a:r>
          </a:p>
        </p:txBody>
      </p:sp>
      <p:sp>
        <p:nvSpPr>
          <p:cNvPr id="34824" name="Rectangle 11">
            <a:extLst>
              <a:ext uri="{FF2B5EF4-FFF2-40B4-BE49-F238E27FC236}">
                <a16:creationId xmlns:a16="http://schemas.microsoft.com/office/drawing/2014/main" id="{DE0FAC42-333F-1DD9-84C5-1647A087DF71}"/>
              </a:ext>
            </a:extLst>
          </p:cNvPr>
          <p:cNvSpPr>
            <a:spLocks noGrp="1" noChangeArrowheads="1"/>
          </p:cNvSpPr>
          <p:nvPr>
            <p:ph type="title" idx="4294967295"/>
          </p:nvPr>
        </p:nvSpPr>
        <p:spPr>
          <a:xfrm>
            <a:off x="685800" y="381000"/>
            <a:ext cx="7924800" cy="533400"/>
          </a:xfrm>
        </p:spPr>
        <p:txBody>
          <a:bodyPr/>
          <a:lstStyle/>
          <a:p>
            <a:r>
              <a:rPr lang="en-US" altLang="en-US">
                <a:ea typeface="ＭＳ Ｐゴシック" panose="020B0600070205080204" pitchFamily="34" charset="-128"/>
              </a:rPr>
              <a:t>Properties From Bonding: </a:t>
            </a:r>
            <a:r>
              <a:rPr lang="en-US" altLang="en-US" i="1">
                <a:ea typeface="ＭＳ Ｐゴシック" panose="020B0600070205080204" pitchFamily="34" charset="-128"/>
              </a:rPr>
              <a:t>T</a:t>
            </a:r>
            <a:r>
              <a:rPr lang="en-US" altLang="en-US" i="1" baseline="-25000">
                <a:ea typeface="ＭＳ Ｐゴシック" panose="020B0600070205080204" pitchFamily="34" charset="-128"/>
              </a:rPr>
              <a:t>m</a:t>
            </a:r>
            <a:endParaRPr lang="en-US" altLang="en-US" i="1">
              <a:ea typeface="ＭＳ Ｐゴシック" panose="020B0600070205080204" pitchFamily="34" charset="-128"/>
            </a:endParaRPr>
          </a:p>
        </p:txBody>
      </p:sp>
      <p:grpSp>
        <p:nvGrpSpPr>
          <p:cNvPr id="34825" name="Group 84">
            <a:extLst>
              <a:ext uri="{FF2B5EF4-FFF2-40B4-BE49-F238E27FC236}">
                <a16:creationId xmlns:a16="http://schemas.microsoft.com/office/drawing/2014/main" id="{AA985DE1-6DA3-5BC7-D12F-393D47D477D5}"/>
              </a:ext>
            </a:extLst>
          </p:cNvPr>
          <p:cNvGrpSpPr>
            <a:grpSpLocks/>
          </p:cNvGrpSpPr>
          <p:nvPr/>
        </p:nvGrpSpPr>
        <p:grpSpPr bwMode="auto">
          <a:xfrm>
            <a:off x="4783138" y="1749425"/>
            <a:ext cx="3475037" cy="3021013"/>
            <a:chOff x="3013" y="1102"/>
            <a:chExt cx="2189" cy="1903"/>
          </a:xfrm>
        </p:grpSpPr>
        <p:pic>
          <p:nvPicPr>
            <p:cNvPr id="34875" name="Picture 37">
              <a:extLst>
                <a:ext uri="{FF2B5EF4-FFF2-40B4-BE49-F238E27FC236}">
                  <a16:creationId xmlns:a16="http://schemas.microsoft.com/office/drawing/2014/main" id="{7C58DA4C-292A-5B18-4786-A868317D55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3" y="1275"/>
              <a:ext cx="2139" cy="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grpSp>
          <p:nvGrpSpPr>
            <p:cNvPr id="34876" name="Group 42">
              <a:extLst>
                <a:ext uri="{FF2B5EF4-FFF2-40B4-BE49-F238E27FC236}">
                  <a16:creationId xmlns:a16="http://schemas.microsoft.com/office/drawing/2014/main" id="{0B3BBCE9-2104-C406-80FF-055B69A92E91}"/>
                </a:ext>
              </a:extLst>
            </p:cNvPr>
            <p:cNvGrpSpPr>
              <a:grpSpLocks/>
            </p:cNvGrpSpPr>
            <p:nvPr/>
          </p:nvGrpSpPr>
          <p:grpSpPr bwMode="auto">
            <a:xfrm>
              <a:off x="3538" y="1871"/>
              <a:ext cx="168" cy="344"/>
              <a:chOff x="3520" y="1871"/>
              <a:chExt cx="168" cy="344"/>
            </a:xfrm>
          </p:grpSpPr>
          <p:sp>
            <p:nvSpPr>
              <p:cNvPr id="34879" name="Line 38">
                <a:extLst>
                  <a:ext uri="{FF2B5EF4-FFF2-40B4-BE49-F238E27FC236}">
                    <a16:creationId xmlns:a16="http://schemas.microsoft.com/office/drawing/2014/main" id="{B2C2BEF8-4811-6BDB-E07A-2D41D2015584}"/>
                  </a:ext>
                </a:extLst>
              </p:cNvPr>
              <p:cNvSpPr>
                <a:spLocks noChangeShapeType="1"/>
              </p:cNvSpPr>
              <p:nvPr/>
            </p:nvSpPr>
            <p:spPr bwMode="auto">
              <a:xfrm flipV="1">
                <a:off x="3600" y="2119"/>
                <a:ext cx="1" cy="96"/>
              </a:xfrm>
              <a:prstGeom prst="line">
                <a:avLst/>
              </a:prstGeom>
              <a:noFill/>
              <a:ln w="25400">
                <a:solidFill>
                  <a:srgbClr val="0088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80" name="Rectangle 39">
                <a:extLst>
                  <a:ext uri="{FF2B5EF4-FFF2-40B4-BE49-F238E27FC236}">
                    <a16:creationId xmlns:a16="http://schemas.microsoft.com/office/drawing/2014/main" id="{42698CB5-6E44-CB6D-F965-F66F556DF819}"/>
                  </a:ext>
                </a:extLst>
              </p:cNvPr>
              <p:cNvSpPr>
                <a:spLocks noChangeArrowheads="1"/>
              </p:cNvSpPr>
              <p:nvPr/>
            </p:nvSpPr>
            <p:spPr bwMode="auto">
              <a:xfrm>
                <a:off x="3520" y="1871"/>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8800"/>
                    </a:solidFill>
                  </a:rPr>
                  <a:t>r</a:t>
                </a:r>
                <a:endParaRPr lang="en-US" altLang="en-US" sz="2400" i="1"/>
              </a:p>
            </p:txBody>
          </p:sp>
          <p:sp>
            <p:nvSpPr>
              <p:cNvPr id="34881" name="Rectangle 40">
                <a:extLst>
                  <a:ext uri="{FF2B5EF4-FFF2-40B4-BE49-F238E27FC236}">
                    <a16:creationId xmlns:a16="http://schemas.microsoft.com/office/drawing/2014/main" id="{92C233F9-7575-3DC7-AF45-56C84B12BE77}"/>
                  </a:ext>
                </a:extLst>
              </p:cNvPr>
              <p:cNvSpPr>
                <a:spLocks noChangeArrowheads="1"/>
              </p:cNvSpPr>
              <p:nvPr/>
            </p:nvSpPr>
            <p:spPr bwMode="auto">
              <a:xfrm>
                <a:off x="3608" y="1951"/>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800"/>
                    </a:solidFill>
                  </a:rPr>
                  <a:t>o</a:t>
                </a:r>
                <a:endParaRPr lang="en-US" altLang="en-US" sz="2400"/>
              </a:p>
            </p:txBody>
          </p:sp>
        </p:grpSp>
        <p:sp>
          <p:nvSpPr>
            <p:cNvPr id="34877" name="Rectangle 44">
              <a:extLst>
                <a:ext uri="{FF2B5EF4-FFF2-40B4-BE49-F238E27FC236}">
                  <a16:creationId xmlns:a16="http://schemas.microsoft.com/office/drawing/2014/main" id="{CD541C50-145D-D220-FE81-084BA7132D92}"/>
                </a:ext>
              </a:extLst>
            </p:cNvPr>
            <p:cNvSpPr>
              <a:spLocks noChangeArrowheads="1"/>
            </p:cNvSpPr>
            <p:nvPr/>
          </p:nvSpPr>
          <p:spPr bwMode="auto">
            <a:xfrm>
              <a:off x="5138" y="2006"/>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0000"/>
                  </a:solidFill>
                </a:rPr>
                <a:t>r</a:t>
              </a:r>
              <a:endParaRPr lang="en-US" altLang="en-US" sz="2400" i="1"/>
            </a:p>
          </p:txBody>
        </p:sp>
        <p:sp>
          <p:nvSpPr>
            <p:cNvPr id="34878" name="Rectangle 52">
              <a:extLst>
                <a:ext uri="{FF2B5EF4-FFF2-40B4-BE49-F238E27FC236}">
                  <a16:creationId xmlns:a16="http://schemas.microsoft.com/office/drawing/2014/main" id="{6B32EEA0-082A-9279-56A2-3B5BF8B80798}"/>
                </a:ext>
              </a:extLst>
            </p:cNvPr>
            <p:cNvSpPr>
              <a:spLocks noChangeArrowheads="1"/>
            </p:cNvSpPr>
            <p:nvPr/>
          </p:nvSpPr>
          <p:spPr bwMode="auto">
            <a:xfrm>
              <a:off x="3199" y="1102"/>
              <a:ext cx="60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Energy</a:t>
              </a:r>
              <a:endParaRPr lang="en-US" altLang="en-US" sz="2400"/>
            </a:p>
          </p:txBody>
        </p:sp>
      </p:grpSp>
      <p:grpSp>
        <p:nvGrpSpPr>
          <p:cNvPr id="34826" name="Group 109">
            <a:extLst>
              <a:ext uri="{FF2B5EF4-FFF2-40B4-BE49-F238E27FC236}">
                <a16:creationId xmlns:a16="http://schemas.microsoft.com/office/drawing/2014/main" id="{F1857FE6-3189-D96C-CE21-EB848C2B2B08}"/>
              </a:ext>
            </a:extLst>
          </p:cNvPr>
          <p:cNvGrpSpPr>
            <a:grpSpLocks/>
          </p:cNvGrpSpPr>
          <p:nvPr/>
        </p:nvGrpSpPr>
        <p:grpSpPr bwMode="auto">
          <a:xfrm>
            <a:off x="801688" y="1833563"/>
            <a:ext cx="2551112" cy="703262"/>
            <a:chOff x="505" y="1155"/>
            <a:chExt cx="1607" cy="443"/>
          </a:xfrm>
        </p:grpSpPr>
        <p:sp>
          <p:nvSpPr>
            <p:cNvPr id="34856" name="Oval 55">
              <a:extLst>
                <a:ext uri="{FF2B5EF4-FFF2-40B4-BE49-F238E27FC236}">
                  <a16:creationId xmlns:a16="http://schemas.microsoft.com/office/drawing/2014/main" id="{BE6AF1C4-17A5-A2EE-198D-54AF5C763C11}"/>
                </a:ext>
              </a:extLst>
            </p:cNvPr>
            <p:cNvSpPr>
              <a:spLocks noChangeArrowheads="1"/>
            </p:cNvSpPr>
            <p:nvPr/>
          </p:nvSpPr>
          <p:spPr bwMode="auto">
            <a:xfrm>
              <a:off x="767" y="1155"/>
              <a:ext cx="160" cy="160"/>
            </a:xfrm>
            <a:prstGeom prst="ellipse">
              <a:avLst/>
            </a:prstGeom>
            <a:solidFill>
              <a:srgbClr val="BBBBB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4857" name="Freeform 56">
              <a:extLst>
                <a:ext uri="{FF2B5EF4-FFF2-40B4-BE49-F238E27FC236}">
                  <a16:creationId xmlns:a16="http://schemas.microsoft.com/office/drawing/2014/main" id="{F832D0D3-054E-9F86-0F2D-1029F265C3BA}"/>
                </a:ext>
              </a:extLst>
            </p:cNvPr>
            <p:cNvSpPr>
              <a:spLocks/>
            </p:cNvSpPr>
            <p:nvPr/>
          </p:nvSpPr>
          <p:spPr bwMode="auto">
            <a:xfrm>
              <a:off x="922" y="1176"/>
              <a:ext cx="787" cy="160"/>
            </a:xfrm>
            <a:custGeom>
              <a:avLst/>
              <a:gdLst>
                <a:gd name="T0" fmla="*/ 0 w 736"/>
                <a:gd name="T1" fmla="*/ 64 h 160"/>
                <a:gd name="T2" fmla="*/ 303 w 736"/>
                <a:gd name="T3" fmla="*/ 64 h 160"/>
                <a:gd name="T4" fmla="*/ 419 w 736"/>
                <a:gd name="T5" fmla="*/ 152 h 160"/>
                <a:gd name="T6" fmla="*/ 584 w 736"/>
                <a:gd name="T7" fmla="*/ 0 h 160"/>
                <a:gd name="T8" fmla="*/ 771 w 736"/>
                <a:gd name="T9" fmla="*/ 152 h 160"/>
                <a:gd name="T10" fmla="*/ 931 w 736"/>
                <a:gd name="T11" fmla="*/ 8 h 160"/>
                <a:gd name="T12" fmla="*/ 1075 w 736"/>
                <a:gd name="T13" fmla="*/ 152 h 160"/>
                <a:gd name="T14" fmla="*/ 1265 w 736"/>
                <a:gd name="T15" fmla="*/ 8 h 160"/>
                <a:gd name="T16" fmla="*/ 1379 w 736"/>
                <a:gd name="T17" fmla="*/ 160 h 160"/>
                <a:gd name="T18" fmla="*/ 1567 w 736"/>
                <a:gd name="T19" fmla="*/ 16 h 160"/>
                <a:gd name="T20" fmla="*/ 1683 w 736"/>
                <a:gd name="T21" fmla="*/ 152 h 160"/>
                <a:gd name="T22" fmla="*/ 1819 w 736"/>
                <a:gd name="T23" fmla="*/ 64 h 160"/>
                <a:gd name="T24" fmla="*/ 2149 w 736"/>
                <a:gd name="T25" fmla="*/ 64 h 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6"/>
                <a:gd name="T40" fmla="*/ 0 h 160"/>
                <a:gd name="T41" fmla="*/ 736 w 736"/>
                <a:gd name="T42" fmla="*/ 160 h 1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6" h="160">
                  <a:moveTo>
                    <a:pt x="0" y="64"/>
                  </a:moveTo>
                  <a:lnTo>
                    <a:pt x="104" y="64"/>
                  </a:lnTo>
                  <a:lnTo>
                    <a:pt x="144" y="152"/>
                  </a:lnTo>
                  <a:lnTo>
                    <a:pt x="200" y="0"/>
                  </a:lnTo>
                  <a:lnTo>
                    <a:pt x="264" y="152"/>
                  </a:lnTo>
                  <a:lnTo>
                    <a:pt x="320" y="8"/>
                  </a:lnTo>
                  <a:lnTo>
                    <a:pt x="368" y="152"/>
                  </a:lnTo>
                  <a:lnTo>
                    <a:pt x="432" y="8"/>
                  </a:lnTo>
                  <a:lnTo>
                    <a:pt x="472" y="160"/>
                  </a:lnTo>
                  <a:lnTo>
                    <a:pt x="536" y="16"/>
                  </a:lnTo>
                  <a:lnTo>
                    <a:pt x="576" y="152"/>
                  </a:lnTo>
                  <a:lnTo>
                    <a:pt x="624" y="64"/>
                  </a:lnTo>
                  <a:lnTo>
                    <a:pt x="736" y="64"/>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4858" name="Oval 58">
              <a:extLst>
                <a:ext uri="{FF2B5EF4-FFF2-40B4-BE49-F238E27FC236}">
                  <a16:creationId xmlns:a16="http://schemas.microsoft.com/office/drawing/2014/main" id="{6A1E7EFD-4A9F-B987-6E9B-D4CE035704F5}"/>
                </a:ext>
              </a:extLst>
            </p:cNvPr>
            <p:cNvSpPr>
              <a:spLocks noChangeArrowheads="1"/>
            </p:cNvSpPr>
            <p:nvPr/>
          </p:nvSpPr>
          <p:spPr bwMode="auto">
            <a:xfrm>
              <a:off x="1688" y="1156"/>
              <a:ext cx="160" cy="160"/>
            </a:xfrm>
            <a:prstGeom prst="ellipse">
              <a:avLst/>
            </a:prstGeom>
            <a:solidFill>
              <a:srgbClr val="BBBBB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4859" name="Line 59">
              <a:extLst>
                <a:ext uri="{FF2B5EF4-FFF2-40B4-BE49-F238E27FC236}">
                  <a16:creationId xmlns:a16="http://schemas.microsoft.com/office/drawing/2014/main" id="{7438E97F-BB0E-CB8E-A8C5-DECA977F3AC6}"/>
                </a:ext>
              </a:extLst>
            </p:cNvPr>
            <p:cNvSpPr>
              <a:spLocks noChangeShapeType="1"/>
            </p:cNvSpPr>
            <p:nvPr/>
          </p:nvSpPr>
          <p:spPr bwMode="auto">
            <a:xfrm>
              <a:off x="848" y="1312"/>
              <a:ext cx="1" cy="6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60" name="Line 60">
              <a:extLst>
                <a:ext uri="{FF2B5EF4-FFF2-40B4-BE49-F238E27FC236}">
                  <a16:creationId xmlns:a16="http://schemas.microsoft.com/office/drawing/2014/main" id="{FB2F9455-AC20-88A9-2A24-D83DAA70F2A8}"/>
                </a:ext>
              </a:extLst>
            </p:cNvPr>
            <p:cNvSpPr>
              <a:spLocks noChangeShapeType="1"/>
            </p:cNvSpPr>
            <p:nvPr/>
          </p:nvSpPr>
          <p:spPr bwMode="auto">
            <a:xfrm>
              <a:off x="848" y="1456"/>
              <a:ext cx="1" cy="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61" name="Line 61">
              <a:extLst>
                <a:ext uri="{FF2B5EF4-FFF2-40B4-BE49-F238E27FC236}">
                  <a16:creationId xmlns:a16="http://schemas.microsoft.com/office/drawing/2014/main" id="{10F1FFFB-41A0-7A3C-56B6-20DE08E65203}"/>
                </a:ext>
              </a:extLst>
            </p:cNvPr>
            <p:cNvSpPr>
              <a:spLocks noChangeShapeType="1"/>
            </p:cNvSpPr>
            <p:nvPr/>
          </p:nvSpPr>
          <p:spPr bwMode="auto">
            <a:xfrm>
              <a:off x="1760" y="1320"/>
              <a:ext cx="1" cy="6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62" name="Line 62">
              <a:extLst>
                <a:ext uri="{FF2B5EF4-FFF2-40B4-BE49-F238E27FC236}">
                  <a16:creationId xmlns:a16="http://schemas.microsoft.com/office/drawing/2014/main" id="{4E8B38F6-E8EC-3729-37C5-74F9531D3F2A}"/>
                </a:ext>
              </a:extLst>
            </p:cNvPr>
            <p:cNvSpPr>
              <a:spLocks noChangeShapeType="1"/>
            </p:cNvSpPr>
            <p:nvPr/>
          </p:nvSpPr>
          <p:spPr bwMode="auto">
            <a:xfrm>
              <a:off x="1760" y="1464"/>
              <a:ext cx="1" cy="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nvGrpSpPr>
            <p:cNvPr id="34863" name="Group 83">
              <a:extLst>
                <a:ext uri="{FF2B5EF4-FFF2-40B4-BE49-F238E27FC236}">
                  <a16:creationId xmlns:a16="http://schemas.microsoft.com/office/drawing/2014/main" id="{329C4344-F050-8C21-B1DF-B8BFA06EBFD7}"/>
                </a:ext>
              </a:extLst>
            </p:cNvPr>
            <p:cNvGrpSpPr>
              <a:grpSpLocks/>
            </p:cNvGrpSpPr>
            <p:nvPr/>
          </p:nvGrpSpPr>
          <p:grpSpPr bwMode="auto">
            <a:xfrm>
              <a:off x="1840" y="1208"/>
              <a:ext cx="272" cy="56"/>
              <a:chOff x="1840" y="1216"/>
              <a:chExt cx="272" cy="56"/>
            </a:xfrm>
          </p:grpSpPr>
          <p:sp>
            <p:nvSpPr>
              <p:cNvPr id="34873" name="Freeform 63">
                <a:extLst>
                  <a:ext uri="{FF2B5EF4-FFF2-40B4-BE49-F238E27FC236}">
                    <a16:creationId xmlns:a16="http://schemas.microsoft.com/office/drawing/2014/main" id="{B7C5EEC9-5B3C-00D8-8ED3-8B767C40E05E}"/>
                  </a:ext>
                </a:extLst>
              </p:cNvPr>
              <p:cNvSpPr>
                <a:spLocks/>
              </p:cNvSpPr>
              <p:nvPr/>
            </p:nvSpPr>
            <p:spPr bwMode="auto">
              <a:xfrm>
                <a:off x="2040" y="1216"/>
                <a:ext cx="72" cy="56"/>
              </a:xfrm>
              <a:custGeom>
                <a:avLst/>
                <a:gdLst>
                  <a:gd name="T0" fmla="*/ 72 w 72"/>
                  <a:gd name="T1" fmla="*/ 24 h 56"/>
                  <a:gd name="T2" fmla="*/ 0 w 72"/>
                  <a:gd name="T3" fmla="*/ 56 h 56"/>
                  <a:gd name="T4" fmla="*/ 0 w 72"/>
                  <a:gd name="T5" fmla="*/ 24 h 56"/>
                  <a:gd name="T6" fmla="*/ 0 w 72"/>
                  <a:gd name="T7" fmla="*/ 0 h 56"/>
                  <a:gd name="T8" fmla="*/ 72 w 72"/>
                  <a:gd name="T9" fmla="*/ 24 h 56"/>
                  <a:gd name="T10" fmla="*/ 0 60000 65536"/>
                  <a:gd name="T11" fmla="*/ 0 60000 65536"/>
                  <a:gd name="T12" fmla="*/ 0 60000 65536"/>
                  <a:gd name="T13" fmla="*/ 0 60000 65536"/>
                  <a:gd name="T14" fmla="*/ 0 60000 65536"/>
                  <a:gd name="T15" fmla="*/ 0 w 72"/>
                  <a:gd name="T16" fmla="*/ 0 h 56"/>
                  <a:gd name="T17" fmla="*/ 72 w 72"/>
                  <a:gd name="T18" fmla="*/ 56 h 56"/>
                </a:gdLst>
                <a:ahLst/>
                <a:cxnLst>
                  <a:cxn ang="T10">
                    <a:pos x="T0" y="T1"/>
                  </a:cxn>
                  <a:cxn ang="T11">
                    <a:pos x="T2" y="T3"/>
                  </a:cxn>
                  <a:cxn ang="T12">
                    <a:pos x="T4" y="T5"/>
                  </a:cxn>
                  <a:cxn ang="T13">
                    <a:pos x="T6" y="T7"/>
                  </a:cxn>
                  <a:cxn ang="T14">
                    <a:pos x="T8" y="T9"/>
                  </a:cxn>
                </a:cxnLst>
                <a:rect l="T15" t="T16" r="T17" b="T18"/>
                <a:pathLst>
                  <a:path w="72" h="56">
                    <a:moveTo>
                      <a:pt x="72" y="24"/>
                    </a:moveTo>
                    <a:lnTo>
                      <a:pt x="0" y="56"/>
                    </a:lnTo>
                    <a:lnTo>
                      <a:pt x="0" y="24"/>
                    </a:lnTo>
                    <a:lnTo>
                      <a:pt x="0" y="0"/>
                    </a:lnTo>
                    <a:lnTo>
                      <a:pt x="72" y="24"/>
                    </a:lnTo>
                    <a:close/>
                  </a:path>
                </a:pathLst>
              </a:custGeom>
              <a:solidFill>
                <a:srgbClr val="000000"/>
              </a:solidFill>
              <a:ln w="12700">
                <a:solidFill>
                  <a:srgbClr val="000000"/>
                </a:solidFill>
                <a:round/>
                <a:headEnd/>
                <a:tailEnd/>
              </a:ln>
            </p:spPr>
            <p:txBody>
              <a:bodyPr/>
              <a:lstStyle/>
              <a:p>
                <a:endParaRPr lang="en-MY"/>
              </a:p>
            </p:txBody>
          </p:sp>
          <p:sp>
            <p:nvSpPr>
              <p:cNvPr id="34874" name="Line 65">
                <a:extLst>
                  <a:ext uri="{FF2B5EF4-FFF2-40B4-BE49-F238E27FC236}">
                    <a16:creationId xmlns:a16="http://schemas.microsoft.com/office/drawing/2014/main" id="{ABC9857D-8CB6-E3D6-7AB1-DD3006748367}"/>
                  </a:ext>
                </a:extLst>
              </p:cNvPr>
              <p:cNvSpPr>
                <a:spLocks noChangeShapeType="1"/>
              </p:cNvSpPr>
              <p:nvPr/>
            </p:nvSpPr>
            <p:spPr bwMode="auto">
              <a:xfrm>
                <a:off x="1840" y="1243"/>
                <a:ext cx="20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4864" name="Group 82">
              <a:extLst>
                <a:ext uri="{FF2B5EF4-FFF2-40B4-BE49-F238E27FC236}">
                  <a16:creationId xmlns:a16="http://schemas.microsoft.com/office/drawing/2014/main" id="{E1254FA8-F2B2-4FC7-0C54-C197CFBFCFFA}"/>
                </a:ext>
              </a:extLst>
            </p:cNvPr>
            <p:cNvGrpSpPr>
              <a:grpSpLocks/>
            </p:cNvGrpSpPr>
            <p:nvPr/>
          </p:nvGrpSpPr>
          <p:grpSpPr bwMode="auto">
            <a:xfrm>
              <a:off x="505" y="1207"/>
              <a:ext cx="264" cy="56"/>
              <a:chOff x="496" y="1216"/>
              <a:chExt cx="264" cy="56"/>
            </a:xfrm>
          </p:grpSpPr>
          <p:sp>
            <p:nvSpPr>
              <p:cNvPr id="34871" name="Freeform 67">
                <a:extLst>
                  <a:ext uri="{FF2B5EF4-FFF2-40B4-BE49-F238E27FC236}">
                    <a16:creationId xmlns:a16="http://schemas.microsoft.com/office/drawing/2014/main" id="{B40C581F-6ED2-94A3-46A2-194A67CD3344}"/>
                  </a:ext>
                </a:extLst>
              </p:cNvPr>
              <p:cNvSpPr>
                <a:spLocks/>
              </p:cNvSpPr>
              <p:nvPr/>
            </p:nvSpPr>
            <p:spPr bwMode="auto">
              <a:xfrm>
                <a:off x="496" y="1216"/>
                <a:ext cx="64" cy="56"/>
              </a:xfrm>
              <a:custGeom>
                <a:avLst/>
                <a:gdLst>
                  <a:gd name="T0" fmla="*/ 0 w 64"/>
                  <a:gd name="T1" fmla="*/ 24 h 56"/>
                  <a:gd name="T2" fmla="*/ 64 w 64"/>
                  <a:gd name="T3" fmla="*/ 0 h 56"/>
                  <a:gd name="T4" fmla="*/ 64 w 64"/>
                  <a:gd name="T5" fmla="*/ 24 h 56"/>
                  <a:gd name="T6" fmla="*/ 64 w 64"/>
                  <a:gd name="T7" fmla="*/ 56 h 56"/>
                  <a:gd name="T8" fmla="*/ 0 w 64"/>
                  <a:gd name="T9" fmla="*/ 24 h 56"/>
                  <a:gd name="T10" fmla="*/ 0 60000 65536"/>
                  <a:gd name="T11" fmla="*/ 0 60000 65536"/>
                  <a:gd name="T12" fmla="*/ 0 60000 65536"/>
                  <a:gd name="T13" fmla="*/ 0 60000 65536"/>
                  <a:gd name="T14" fmla="*/ 0 60000 65536"/>
                  <a:gd name="T15" fmla="*/ 0 w 64"/>
                  <a:gd name="T16" fmla="*/ 0 h 56"/>
                  <a:gd name="T17" fmla="*/ 64 w 64"/>
                  <a:gd name="T18" fmla="*/ 56 h 56"/>
                </a:gdLst>
                <a:ahLst/>
                <a:cxnLst>
                  <a:cxn ang="T10">
                    <a:pos x="T0" y="T1"/>
                  </a:cxn>
                  <a:cxn ang="T11">
                    <a:pos x="T2" y="T3"/>
                  </a:cxn>
                  <a:cxn ang="T12">
                    <a:pos x="T4" y="T5"/>
                  </a:cxn>
                  <a:cxn ang="T13">
                    <a:pos x="T6" y="T7"/>
                  </a:cxn>
                  <a:cxn ang="T14">
                    <a:pos x="T8" y="T9"/>
                  </a:cxn>
                </a:cxnLst>
                <a:rect l="T15" t="T16" r="T17" b="T18"/>
                <a:pathLst>
                  <a:path w="64" h="56">
                    <a:moveTo>
                      <a:pt x="0" y="24"/>
                    </a:moveTo>
                    <a:lnTo>
                      <a:pt x="64" y="0"/>
                    </a:lnTo>
                    <a:lnTo>
                      <a:pt x="64" y="24"/>
                    </a:lnTo>
                    <a:lnTo>
                      <a:pt x="64" y="56"/>
                    </a:lnTo>
                    <a:lnTo>
                      <a:pt x="0" y="24"/>
                    </a:lnTo>
                    <a:close/>
                  </a:path>
                </a:pathLst>
              </a:custGeom>
              <a:solidFill>
                <a:srgbClr val="000000"/>
              </a:solidFill>
              <a:ln w="12700">
                <a:solidFill>
                  <a:srgbClr val="000000"/>
                </a:solidFill>
                <a:round/>
                <a:headEnd/>
                <a:tailEnd/>
              </a:ln>
            </p:spPr>
            <p:txBody>
              <a:bodyPr/>
              <a:lstStyle/>
              <a:p>
                <a:endParaRPr lang="en-MY"/>
              </a:p>
            </p:txBody>
          </p:sp>
          <p:sp>
            <p:nvSpPr>
              <p:cNvPr id="34872" name="Line 69">
                <a:extLst>
                  <a:ext uri="{FF2B5EF4-FFF2-40B4-BE49-F238E27FC236}">
                    <a16:creationId xmlns:a16="http://schemas.microsoft.com/office/drawing/2014/main" id="{E7C8E4F1-B541-6A0C-59DD-C43C819775FA}"/>
                  </a:ext>
                </a:extLst>
              </p:cNvPr>
              <p:cNvSpPr>
                <a:spLocks noChangeShapeType="1"/>
              </p:cNvSpPr>
              <p:nvPr/>
            </p:nvSpPr>
            <p:spPr bwMode="auto">
              <a:xfrm>
                <a:off x="560" y="1243"/>
                <a:ext cx="20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grpSp>
          <p:nvGrpSpPr>
            <p:cNvPr id="34865" name="Group 78">
              <a:extLst>
                <a:ext uri="{FF2B5EF4-FFF2-40B4-BE49-F238E27FC236}">
                  <a16:creationId xmlns:a16="http://schemas.microsoft.com/office/drawing/2014/main" id="{9EF1488B-311F-D3AB-61A2-A83C153DFED9}"/>
                </a:ext>
              </a:extLst>
            </p:cNvPr>
            <p:cNvGrpSpPr>
              <a:grpSpLocks/>
            </p:cNvGrpSpPr>
            <p:nvPr/>
          </p:nvGrpSpPr>
          <p:grpSpPr bwMode="auto">
            <a:xfrm>
              <a:off x="848" y="1424"/>
              <a:ext cx="912" cy="112"/>
              <a:chOff x="848" y="1424"/>
              <a:chExt cx="912" cy="112"/>
            </a:xfrm>
          </p:grpSpPr>
          <p:sp>
            <p:nvSpPr>
              <p:cNvPr id="34868" name="Freeform 75">
                <a:extLst>
                  <a:ext uri="{FF2B5EF4-FFF2-40B4-BE49-F238E27FC236}">
                    <a16:creationId xmlns:a16="http://schemas.microsoft.com/office/drawing/2014/main" id="{B030104A-6660-FDDC-28B2-FBA2462EFFA1}"/>
                  </a:ext>
                </a:extLst>
              </p:cNvPr>
              <p:cNvSpPr>
                <a:spLocks/>
              </p:cNvSpPr>
              <p:nvPr/>
            </p:nvSpPr>
            <p:spPr bwMode="auto">
              <a:xfrm>
                <a:off x="848" y="1424"/>
                <a:ext cx="96" cy="112"/>
              </a:xfrm>
              <a:custGeom>
                <a:avLst/>
                <a:gdLst>
                  <a:gd name="T0" fmla="*/ 0 w 96"/>
                  <a:gd name="T1" fmla="*/ 56 h 112"/>
                  <a:gd name="T2" fmla="*/ 96 w 96"/>
                  <a:gd name="T3" fmla="*/ 0 h 112"/>
                  <a:gd name="T4" fmla="*/ 64 w 96"/>
                  <a:gd name="T5" fmla="*/ 56 h 112"/>
                  <a:gd name="T6" fmla="*/ 96 w 96"/>
                  <a:gd name="T7" fmla="*/ 112 h 112"/>
                  <a:gd name="T8" fmla="*/ 0 w 96"/>
                  <a:gd name="T9" fmla="*/ 56 h 112"/>
                  <a:gd name="T10" fmla="*/ 0 60000 65536"/>
                  <a:gd name="T11" fmla="*/ 0 60000 65536"/>
                  <a:gd name="T12" fmla="*/ 0 60000 65536"/>
                  <a:gd name="T13" fmla="*/ 0 60000 65536"/>
                  <a:gd name="T14" fmla="*/ 0 60000 65536"/>
                  <a:gd name="T15" fmla="*/ 0 w 96"/>
                  <a:gd name="T16" fmla="*/ 0 h 112"/>
                  <a:gd name="T17" fmla="*/ 96 w 96"/>
                  <a:gd name="T18" fmla="*/ 112 h 112"/>
                </a:gdLst>
                <a:ahLst/>
                <a:cxnLst>
                  <a:cxn ang="T10">
                    <a:pos x="T0" y="T1"/>
                  </a:cxn>
                  <a:cxn ang="T11">
                    <a:pos x="T2" y="T3"/>
                  </a:cxn>
                  <a:cxn ang="T12">
                    <a:pos x="T4" y="T5"/>
                  </a:cxn>
                  <a:cxn ang="T13">
                    <a:pos x="T6" y="T7"/>
                  </a:cxn>
                  <a:cxn ang="T14">
                    <a:pos x="T8" y="T9"/>
                  </a:cxn>
                </a:cxnLst>
                <a:rect l="T15" t="T16" r="T17" b="T18"/>
                <a:pathLst>
                  <a:path w="96" h="112">
                    <a:moveTo>
                      <a:pt x="0" y="56"/>
                    </a:moveTo>
                    <a:lnTo>
                      <a:pt x="96" y="0"/>
                    </a:lnTo>
                    <a:lnTo>
                      <a:pt x="64" y="56"/>
                    </a:lnTo>
                    <a:lnTo>
                      <a:pt x="96" y="112"/>
                    </a:lnTo>
                    <a:lnTo>
                      <a:pt x="0" y="56"/>
                    </a:lnTo>
                    <a:close/>
                  </a:path>
                </a:pathLst>
              </a:custGeom>
              <a:solidFill>
                <a:srgbClr val="000000"/>
              </a:solidFill>
              <a:ln w="12700">
                <a:solidFill>
                  <a:srgbClr val="000000"/>
                </a:solidFill>
                <a:round/>
                <a:headEnd/>
                <a:tailEnd/>
              </a:ln>
            </p:spPr>
            <p:txBody>
              <a:bodyPr/>
              <a:lstStyle/>
              <a:p>
                <a:endParaRPr lang="en-MY"/>
              </a:p>
            </p:txBody>
          </p:sp>
          <p:sp>
            <p:nvSpPr>
              <p:cNvPr id="34869" name="Freeform 76">
                <a:extLst>
                  <a:ext uri="{FF2B5EF4-FFF2-40B4-BE49-F238E27FC236}">
                    <a16:creationId xmlns:a16="http://schemas.microsoft.com/office/drawing/2014/main" id="{ACB42E7D-A48A-4328-B984-70FEDFAFF7CD}"/>
                  </a:ext>
                </a:extLst>
              </p:cNvPr>
              <p:cNvSpPr>
                <a:spLocks/>
              </p:cNvSpPr>
              <p:nvPr/>
            </p:nvSpPr>
            <p:spPr bwMode="auto">
              <a:xfrm>
                <a:off x="1664" y="1424"/>
                <a:ext cx="96" cy="112"/>
              </a:xfrm>
              <a:custGeom>
                <a:avLst/>
                <a:gdLst>
                  <a:gd name="T0" fmla="*/ 96 w 96"/>
                  <a:gd name="T1" fmla="*/ 56 h 112"/>
                  <a:gd name="T2" fmla="*/ 0 w 96"/>
                  <a:gd name="T3" fmla="*/ 112 h 112"/>
                  <a:gd name="T4" fmla="*/ 32 w 96"/>
                  <a:gd name="T5" fmla="*/ 56 h 112"/>
                  <a:gd name="T6" fmla="*/ 0 w 96"/>
                  <a:gd name="T7" fmla="*/ 0 h 112"/>
                  <a:gd name="T8" fmla="*/ 96 w 96"/>
                  <a:gd name="T9" fmla="*/ 56 h 112"/>
                  <a:gd name="T10" fmla="*/ 0 60000 65536"/>
                  <a:gd name="T11" fmla="*/ 0 60000 65536"/>
                  <a:gd name="T12" fmla="*/ 0 60000 65536"/>
                  <a:gd name="T13" fmla="*/ 0 60000 65536"/>
                  <a:gd name="T14" fmla="*/ 0 60000 65536"/>
                  <a:gd name="T15" fmla="*/ 0 w 96"/>
                  <a:gd name="T16" fmla="*/ 0 h 112"/>
                  <a:gd name="T17" fmla="*/ 96 w 96"/>
                  <a:gd name="T18" fmla="*/ 112 h 112"/>
                </a:gdLst>
                <a:ahLst/>
                <a:cxnLst>
                  <a:cxn ang="T10">
                    <a:pos x="T0" y="T1"/>
                  </a:cxn>
                  <a:cxn ang="T11">
                    <a:pos x="T2" y="T3"/>
                  </a:cxn>
                  <a:cxn ang="T12">
                    <a:pos x="T4" y="T5"/>
                  </a:cxn>
                  <a:cxn ang="T13">
                    <a:pos x="T6" y="T7"/>
                  </a:cxn>
                  <a:cxn ang="T14">
                    <a:pos x="T8" y="T9"/>
                  </a:cxn>
                </a:cxnLst>
                <a:rect l="T15" t="T16" r="T17" b="T18"/>
                <a:pathLst>
                  <a:path w="96" h="112">
                    <a:moveTo>
                      <a:pt x="96" y="56"/>
                    </a:moveTo>
                    <a:lnTo>
                      <a:pt x="0" y="112"/>
                    </a:lnTo>
                    <a:lnTo>
                      <a:pt x="32" y="56"/>
                    </a:lnTo>
                    <a:lnTo>
                      <a:pt x="0" y="0"/>
                    </a:lnTo>
                    <a:lnTo>
                      <a:pt x="96" y="56"/>
                    </a:lnTo>
                    <a:close/>
                  </a:path>
                </a:pathLst>
              </a:custGeom>
              <a:solidFill>
                <a:srgbClr val="000000"/>
              </a:solidFill>
              <a:ln w="12700">
                <a:solidFill>
                  <a:srgbClr val="000000"/>
                </a:solidFill>
                <a:round/>
                <a:headEnd/>
                <a:tailEnd/>
              </a:ln>
            </p:spPr>
            <p:txBody>
              <a:bodyPr/>
              <a:lstStyle/>
              <a:p>
                <a:endParaRPr lang="en-MY"/>
              </a:p>
            </p:txBody>
          </p:sp>
          <p:sp>
            <p:nvSpPr>
              <p:cNvPr id="34870" name="Line 77">
                <a:extLst>
                  <a:ext uri="{FF2B5EF4-FFF2-40B4-BE49-F238E27FC236}">
                    <a16:creationId xmlns:a16="http://schemas.microsoft.com/office/drawing/2014/main" id="{20DDC549-C3FF-0152-648E-02E062A847DF}"/>
                  </a:ext>
                </a:extLst>
              </p:cNvPr>
              <p:cNvSpPr>
                <a:spLocks noChangeShapeType="1"/>
              </p:cNvSpPr>
              <p:nvPr/>
            </p:nvSpPr>
            <p:spPr bwMode="auto">
              <a:xfrm>
                <a:off x="912" y="1480"/>
                <a:ext cx="78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4866" name="Rectangle 79">
              <a:extLst>
                <a:ext uri="{FF2B5EF4-FFF2-40B4-BE49-F238E27FC236}">
                  <a16:creationId xmlns:a16="http://schemas.microsoft.com/office/drawing/2014/main" id="{66B4012C-C304-2519-1EA6-659D9BADFEB1}"/>
                </a:ext>
              </a:extLst>
            </p:cNvPr>
            <p:cNvSpPr>
              <a:spLocks noChangeArrowheads="1"/>
            </p:cNvSpPr>
            <p:nvPr/>
          </p:nvSpPr>
          <p:spPr bwMode="auto">
            <a:xfrm>
              <a:off x="1272" y="1368"/>
              <a:ext cx="144" cy="2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4867" name="Rectangle 80">
              <a:extLst>
                <a:ext uri="{FF2B5EF4-FFF2-40B4-BE49-F238E27FC236}">
                  <a16:creationId xmlns:a16="http://schemas.microsoft.com/office/drawing/2014/main" id="{008745E8-2CA1-1ADE-C753-8D5BE5FEBB3D}"/>
                </a:ext>
              </a:extLst>
            </p:cNvPr>
            <p:cNvSpPr>
              <a:spLocks noChangeArrowheads="1"/>
            </p:cNvSpPr>
            <p:nvPr/>
          </p:nvSpPr>
          <p:spPr bwMode="auto">
            <a:xfrm>
              <a:off x="1298" y="1368"/>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0000"/>
                  </a:solidFill>
                </a:rPr>
                <a:t>r</a:t>
              </a:r>
              <a:endParaRPr lang="en-US" altLang="en-US" sz="2400" i="1"/>
            </a:p>
          </p:txBody>
        </p:sp>
      </p:grpSp>
      <p:grpSp>
        <p:nvGrpSpPr>
          <p:cNvPr id="34827" name="Group 46">
            <a:extLst>
              <a:ext uri="{FF2B5EF4-FFF2-40B4-BE49-F238E27FC236}">
                <a16:creationId xmlns:a16="http://schemas.microsoft.com/office/drawing/2014/main" id="{B13919F7-58C5-2443-BD09-C6564678249E}"/>
              </a:ext>
            </a:extLst>
          </p:cNvPr>
          <p:cNvGrpSpPr>
            <a:grpSpLocks/>
          </p:cNvGrpSpPr>
          <p:nvPr/>
        </p:nvGrpSpPr>
        <p:grpSpPr bwMode="auto">
          <a:xfrm>
            <a:off x="6048375" y="4462463"/>
            <a:ext cx="1219200" cy="428625"/>
            <a:chOff x="3720" y="2784"/>
            <a:chExt cx="768" cy="270"/>
          </a:xfrm>
        </p:grpSpPr>
        <p:sp>
          <p:nvSpPr>
            <p:cNvPr id="34854" name="Rectangle 47">
              <a:extLst>
                <a:ext uri="{FF2B5EF4-FFF2-40B4-BE49-F238E27FC236}">
                  <a16:creationId xmlns:a16="http://schemas.microsoft.com/office/drawing/2014/main" id="{C3175943-E026-5128-4FB9-25F794047977}"/>
                </a:ext>
              </a:extLst>
            </p:cNvPr>
            <p:cNvSpPr>
              <a:spLocks noChangeArrowheads="1"/>
            </p:cNvSpPr>
            <p:nvPr/>
          </p:nvSpPr>
          <p:spPr bwMode="auto">
            <a:xfrm>
              <a:off x="3720" y="2784"/>
              <a:ext cx="768"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larger </a:t>
              </a:r>
              <a:r>
                <a:rPr lang="en-US" altLang="en-US" sz="2400" i="1">
                  <a:solidFill>
                    <a:srgbClr val="000000"/>
                  </a:solidFill>
                </a:rPr>
                <a:t>T</a:t>
              </a:r>
              <a:r>
                <a:rPr lang="en-US" altLang="en-US" sz="2400" i="1" baseline="-25000">
                  <a:solidFill>
                    <a:srgbClr val="000000"/>
                  </a:solidFill>
                </a:rPr>
                <a:t>m</a:t>
              </a:r>
              <a:endParaRPr lang="en-US" altLang="en-US" sz="2400" i="1"/>
            </a:p>
          </p:txBody>
        </p:sp>
        <p:sp>
          <p:nvSpPr>
            <p:cNvPr id="34855" name="Rectangle 48">
              <a:extLst>
                <a:ext uri="{FF2B5EF4-FFF2-40B4-BE49-F238E27FC236}">
                  <a16:creationId xmlns:a16="http://schemas.microsoft.com/office/drawing/2014/main" id="{CD4C3EEA-F710-CCC8-286A-8402541C9366}"/>
                </a:ext>
              </a:extLst>
            </p:cNvPr>
            <p:cNvSpPr>
              <a:spLocks noChangeArrowheads="1"/>
            </p:cNvSpPr>
            <p:nvPr/>
          </p:nvSpPr>
          <p:spPr bwMode="auto">
            <a:xfrm>
              <a:off x="4384" y="2824"/>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i="1"/>
            </a:p>
          </p:txBody>
        </p:sp>
      </p:grpSp>
      <p:grpSp>
        <p:nvGrpSpPr>
          <p:cNvPr id="34828" name="Group 49">
            <a:extLst>
              <a:ext uri="{FF2B5EF4-FFF2-40B4-BE49-F238E27FC236}">
                <a16:creationId xmlns:a16="http://schemas.microsoft.com/office/drawing/2014/main" id="{AB3FBD08-9BCD-ADCC-1894-3E90393A8A6F}"/>
              </a:ext>
            </a:extLst>
          </p:cNvPr>
          <p:cNvGrpSpPr>
            <a:grpSpLocks/>
          </p:cNvGrpSpPr>
          <p:nvPr/>
        </p:nvGrpSpPr>
        <p:grpSpPr bwMode="auto">
          <a:xfrm>
            <a:off x="6438900" y="3668713"/>
            <a:ext cx="1422400" cy="428625"/>
            <a:chOff x="3768" y="2392"/>
            <a:chExt cx="896" cy="270"/>
          </a:xfrm>
        </p:grpSpPr>
        <p:sp>
          <p:nvSpPr>
            <p:cNvPr id="34852" name="Rectangle 50">
              <a:extLst>
                <a:ext uri="{FF2B5EF4-FFF2-40B4-BE49-F238E27FC236}">
                  <a16:creationId xmlns:a16="http://schemas.microsoft.com/office/drawing/2014/main" id="{B07C73CC-FFA3-8D2D-1FE8-082533824F0C}"/>
                </a:ext>
              </a:extLst>
            </p:cNvPr>
            <p:cNvSpPr>
              <a:spLocks noChangeArrowheads="1"/>
            </p:cNvSpPr>
            <p:nvPr/>
          </p:nvSpPr>
          <p:spPr bwMode="auto">
            <a:xfrm>
              <a:off x="3768" y="2392"/>
              <a:ext cx="89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66FF"/>
                  </a:solidFill>
                </a:rPr>
                <a:t>smaller </a:t>
              </a:r>
              <a:r>
                <a:rPr lang="en-US" altLang="en-US" sz="2400" i="1">
                  <a:solidFill>
                    <a:srgbClr val="0066FF"/>
                  </a:solidFill>
                </a:rPr>
                <a:t>T</a:t>
              </a:r>
              <a:r>
                <a:rPr lang="en-US" altLang="en-US" sz="2400" i="1" baseline="-25000">
                  <a:solidFill>
                    <a:srgbClr val="0066FF"/>
                  </a:solidFill>
                </a:rPr>
                <a:t>m</a:t>
              </a:r>
              <a:endParaRPr lang="en-US" altLang="en-US" sz="2400" i="1"/>
            </a:p>
          </p:txBody>
        </p:sp>
        <p:sp>
          <p:nvSpPr>
            <p:cNvPr id="34853" name="Rectangle 51">
              <a:extLst>
                <a:ext uri="{FF2B5EF4-FFF2-40B4-BE49-F238E27FC236}">
                  <a16:creationId xmlns:a16="http://schemas.microsoft.com/office/drawing/2014/main" id="{A3A47E7C-8BB8-46D4-BE8C-255DB1B56A3B}"/>
                </a:ext>
              </a:extLst>
            </p:cNvPr>
            <p:cNvSpPr>
              <a:spLocks noChangeArrowheads="1"/>
            </p:cNvSpPr>
            <p:nvPr/>
          </p:nvSpPr>
          <p:spPr bwMode="auto">
            <a:xfrm>
              <a:off x="4552" y="2432"/>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grpSp>
        <p:nvGrpSpPr>
          <p:cNvPr id="34829" name="Group 85">
            <a:extLst>
              <a:ext uri="{FF2B5EF4-FFF2-40B4-BE49-F238E27FC236}">
                <a16:creationId xmlns:a16="http://schemas.microsoft.com/office/drawing/2014/main" id="{B31D7734-302D-F6B3-41AC-94749D8E56FA}"/>
              </a:ext>
            </a:extLst>
          </p:cNvPr>
          <p:cNvGrpSpPr>
            <a:grpSpLocks/>
          </p:cNvGrpSpPr>
          <p:nvPr/>
        </p:nvGrpSpPr>
        <p:grpSpPr bwMode="auto">
          <a:xfrm>
            <a:off x="725488" y="3517900"/>
            <a:ext cx="3228975" cy="2435225"/>
            <a:chOff x="457" y="2216"/>
            <a:chExt cx="2034" cy="1534"/>
          </a:xfrm>
        </p:grpSpPr>
        <p:pic>
          <p:nvPicPr>
            <p:cNvPr id="34830" name="Picture 86">
              <a:extLst>
                <a:ext uri="{FF2B5EF4-FFF2-40B4-BE49-F238E27FC236}">
                  <a16:creationId xmlns:a16="http://schemas.microsoft.com/office/drawing/2014/main" id="{7F578948-B8F1-1074-57FC-6361E9C03D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 y="2310"/>
              <a:ext cx="1850" cy="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sp>
          <p:nvSpPr>
            <p:cNvPr id="34831" name="Line 87">
              <a:extLst>
                <a:ext uri="{FF2B5EF4-FFF2-40B4-BE49-F238E27FC236}">
                  <a16:creationId xmlns:a16="http://schemas.microsoft.com/office/drawing/2014/main" id="{825D2EB4-467A-C246-2DAD-3CD1EE7D24CE}"/>
                </a:ext>
              </a:extLst>
            </p:cNvPr>
            <p:cNvSpPr>
              <a:spLocks noChangeShapeType="1"/>
            </p:cNvSpPr>
            <p:nvPr/>
          </p:nvSpPr>
          <p:spPr bwMode="auto">
            <a:xfrm>
              <a:off x="928" y="3510"/>
              <a:ext cx="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32" name="Line 88">
              <a:extLst>
                <a:ext uri="{FF2B5EF4-FFF2-40B4-BE49-F238E27FC236}">
                  <a16:creationId xmlns:a16="http://schemas.microsoft.com/office/drawing/2014/main" id="{6FFE19C0-F761-514D-7B3F-308EA534C576}"/>
                </a:ext>
              </a:extLst>
            </p:cNvPr>
            <p:cNvSpPr>
              <a:spLocks noChangeShapeType="1"/>
            </p:cNvSpPr>
            <p:nvPr/>
          </p:nvSpPr>
          <p:spPr bwMode="auto">
            <a:xfrm>
              <a:off x="1072" y="3510"/>
              <a:ext cx="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33" name="Line 89">
              <a:extLst>
                <a:ext uri="{FF2B5EF4-FFF2-40B4-BE49-F238E27FC236}">
                  <a16:creationId xmlns:a16="http://schemas.microsoft.com/office/drawing/2014/main" id="{AE8343AD-D1DD-7E6F-A13F-98C0D6F6E0F7}"/>
                </a:ext>
              </a:extLst>
            </p:cNvPr>
            <p:cNvSpPr>
              <a:spLocks noChangeShapeType="1"/>
            </p:cNvSpPr>
            <p:nvPr/>
          </p:nvSpPr>
          <p:spPr bwMode="auto">
            <a:xfrm>
              <a:off x="1216" y="3510"/>
              <a:ext cx="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34" name="Line 90">
              <a:extLst>
                <a:ext uri="{FF2B5EF4-FFF2-40B4-BE49-F238E27FC236}">
                  <a16:creationId xmlns:a16="http://schemas.microsoft.com/office/drawing/2014/main" id="{CB5E0E6E-6653-1669-312D-CCE3BB6067E7}"/>
                </a:ext>
              </a:extLst>
            </p:cNvPr>
            <p:cNvSpPr>
              <a:spLocks noChangeShapeType="1"/>
            </p:cNvSpPr>
            <p:nvPr/>
          </p:nvSpPr>
          <p:spPr bwMode="auto">
            <a:xfrm>
              <a:off x="1360" y="3510"/>
              <a:ext cx="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35" name="Line 91">
              <a:extLst>
                <a:ext uri="{FF2B5EF4-FFF2-40B4-BE49-F238E27FC236}">
                  <a16:creationId xmlns:a16="http://schemas.microsoft.com/office/drawing/2014/main" id="{54B2B2BA-9B8F-309E-01F8-FC37EB9FDE81}"/>
                </a:ext>
              </a:extLst>
            </p:cNvPr>
            <p:cNvSpPr>
              <a:spLocks noChangeShapeType="1"/>
            </p:cNvSpPr>
            <p:nvPr/>
          </p:nvSpPr>
          <p:spPr bwMode="auto">
            <a:xfrm>
              <a:off x="1504" y="3510"/>
              <a:ext cx="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36" name="Line 92">
              <a:extLst>
                <a:ext uri="{FF2B5EF4-FFF2-40B4-BE49-F238E27FC236}">
                  <a16:creationId xmlns:a16="http://schemas.microsoft.com/office/drawing/2014/main" id="{DB154583-25D3-A001-1B51-5F3F5FD41F7D}"/>
                </a:ext>
              </a:extLst>
            </p:cNvPr>
            <p:cNvSpPr>
              <a:spLocks noChangeShapeType="1"/>
            </p:cNvSpPr>
            <p:nvPr/>
          </p:nvSpPr>
          <p:spPr bwMode="auto">
            <a:xfrm>
              <a:off x="1648" y="3510"/>
              <a:ext cx="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nvGrpSpPr>
            <p:cNvPr id="34837" name="Group 93">
              <a:extLst>
                <a:ext uri="{FF2B5EF4-FFF2-40B4-BE49-F238E27FC236}">
                  <a16:creationId xmlns:a16="http://schemas.microsoft.com/office/drawing/2014/main" id="{E23028C2-5EB3-8186-BA04-02029AA6222F}"/>
                </a:ext>
              </a:extLst>
            </p:cNvPr>
            <p:cNvGrpSpPr>
              <a:grpSpLocks/>
            </p:cNvGrpSpPr>
            <p:nvPr/>
          </p:nvGrpSpPr>
          <p:grpSpPr bwMode="auto">
            <a:xfrm>
              <a:off x="1688" y="3108"/>
              <a:ext cx="48" cy="404"/>
              <a:chOff x="1688" y="3120"/>
              <a:chExt cx="48" cy="392"/>
            </a:xfrm>
          </p:grpSpPr>
          <p:sp>
            <p:nvSpPr>
              <p:cNvPr id="34849" name="Freeform 94">
                <a:extLst>
                  <a:ext uri="{FF2B5EF4-FFF2-40B4-BE49-F238E27FC236}">
                    <a16:creationId xmlns:a16="http://schemas.microsoft.com/office/drawing/2014/main" id="{9574E720-F822-A54C-D648-9927D53C3D10}"/>
                  </a:ext>
                </a:extLst>
              </p:cNvPr>
              <p:cNvSpPr>
                <a:spLocks/>
              </p:cNvSpPr>
              <p:nvPr/>
            </p:nvSpPr>
            <p:spPr bwMode="auto">
              <a:xfrm>
                <a:off x="1688" y="3440"/>
                <a:ext cx="48" cy="72"/>
              </a:xfrm>
              <a:custGeom>
                <a:avLst/>
                <a:gdLst>
                  <a:gd name="T0" fmla="*/ 24 w 48"/>
                  <a:gd name="T1" fmla="*/ 72 h 72"/>
                  <a:gd name="T2" fmla="*/ 0 w 48"/>
                  <a:gd name="T3" fmla="*/ 0 h 72"/>
                  <a:gd name="T4" fmla="*/ 24 w 48"/>
                  <a:gd name="T5" fmla="*/ 0 h 72"/>
                  <a:gd name="T6" fmla="*/ 48 w 48"/>
                  <a:gd name="T7" fmla="*/ 0 h 72"/>
                  <a:gd name="T8" fmla="*/ 24 w 48"/>
                  <a:gd name="T9" fmla="*/ 72 h 72"/>
                  <a:gd name="T10" fmla="*/ 0 60000 65536"/>
                  <a:gd name="T11" fmla="*/ 0 60000 65536"/>
                  <a:gd name="T12" fmla="*/ 0 60000 65536"/>
                  <a:gd name="T13" fmla="*/ 0 60000 65536"/>
                  <a:gd name="T14" fmla="*/ 0 60000 65536"/>
                  <a:gd name="T15" fmla="*/ 0 w 48"/>
                  <a:gd name="T16" fmla="*/ 0 h 72"/>
                  <a:gd name="T17" fmla="*/ 48 w 48"/>
                  <a:gd name="T18" fmla="*/ 72 h 72"/>
                </a:gdLst>
                <a:ahLst/>
                <a:cxnLst>
                  <a:cxn ang="T10">
                    <a:pos x="T0" y="T1"/>
                  </a:cxn>
                  <a:cxn ang="T11">
                    <a:pos x="T2" y="T3"/>
                  </a:cxn>
                  <a:cxn ang="T12">
                    <a:pos x="T4" y="T5"/>
                  </a:cxn>
                  <a:cxn ang="T13">
                    <a:pos x="T6" y="T7"/>
                  </a:cxn>
                  <a:cxn ang="T14">
                    <a:pos x="T8" y="T9"/>
                  </a:cxn>
                </a:cxnLst>
                <a:rect l="T15" t="T16" r="T17" b="T18"/>
                <a:pathLst>
                  <a:path w="48" h="72">
                    <a:moveTo>
                      <a:pt x="24" y="72"/>
                    </a:moveTo>
                    <a:lnTo>
                      <a:pt x="0" y="0"/>
                    </a:lnTo>
                    <a:lnTo>
                      <a:pt x="24" y="0"/>
                    </a:lnTo>
                    <a:lnTo>
                      <a:pt x="48" y="0"/>
                    </a:lnTo>
                    <a:lnTo>
                      <a:pt x="24" y="72"/>
                    </a:lnTo>
                    <a:close/>
                  </a:path>
                </a:pathLst>
              </a:custGeom>
              <a:solidFill>
                <a:srgbClr val="000000"/>
              </a:solidFill>
              <a:ln w="12700">
                <a:solidFill>
                  <a:srgbClr val="000000"/>
                </a:solidFill>
                <a:round/>
                <a:headEnd/>
                <a:tailEnd/>
              </a:ln>
            </p:spPr>
            <p:txBody>
              <a:bodyPr/>
              <a:lstStyle/>
              <a:p>
                <a:endParaRPr lang="en-MY"/>
              </a:p>
            </p:txBody>
          </p:sp>
          <p:sp>
            <p:nvSpPr>
              <p:cNvPr id="34850" name="Freeform 95">
                <a:extLst>
                  <a:ext uri="{FF2B5EF4-FFF2-40B4-BE49-F238E27FC236}">
                    <a16:creationId xmlns:a16="http://schemas.microsoft.com/office/drawing/2014/main" id="{8F7FB166-DA6F-442F-9273-D4BA4F719EF0}"/>
                  </a:ext>
                </a:extLst>
              </p:cNvPr>
              <p:cNvSpPr>
                <a:spLocks/>
              </p:cNvSpPr>
              <p:nvPr/>
            </p:nvSpPr>
            <p:spPr bwMode="auto">
              <a:xfrm>
                <a:off x="1688" y="3120"/>
                <a:ext cx="48" cy="72"/>
              </a:xfrm>
              <a:custGeom>
                <a:avLst/>
                <a:gdLst>
                  <a:gd name="T0" fmla="*/ 24 w 48"/>
                  <a:gd name="T1" fmla="*/ 0 h 72"/>
                  <a:gd name="T2" fmla="*/ 48 w 48"/>
                  <a:gd name="T3" fmla="*/ 72 h 72"/>
                  <a:gd name="T4" fmla="*/ 24 w 48"/>
                  <a:gd name="T5" fmla="*/ 72 h 72"/>
                  <a:gd name="T6" fmla="*/ 0 w 48"/>
                  <a:gd name="T7" fmla="*/ 72 h 72"/>
                  <a:gd name="T8" fmla="*/ 24 w 48"/>
                  <a:gd name="T9" fmla="*/ 0 h 72"/>
                  <a:gd name="T10" fmla="*/ 0 60000 65536"/>
                  <a:gd name="T11" fmla="*/ 0 60000 65536"/>
                  <a:gd name="T12" fmla="*/ 0 60000 65536"/>
                  <a:gd name="T13" fmla="*/ 0 60000 65536"/>
                  <a:gd name="T14" fmla="*/ 0 60000 65536"/>
                  <a:gd name="T15" fmla="*/ 0 w 48"/>
                  <a:gd name="T16" fmla="*/ 0 h 72"/>
                  <a:gd name="T17" fmla="*/ 48 w 48"/>
                  <a:gd name="T18" fmla="*/ 72 h 72"/>
                </a:gdLst>
                <a:ahLst/>
                <a:cxnLst>
                  <a:cxn ang="T10">
                    <a:pos x="T0" y="T1"/>
                  </a:cxn>
                  <a:cxn ang="T11">
                    <a:pos x="T2" y="T3"/>
                  </a:cxn>
                  <a:cxn ang="T12">
                    <a:pos x="T4" y="T5"/>
                  </a:cxn>
                  <a:cxn ang="T13">
                    <a:pos x="T6" y="T7"/>
                  </a:cxn>
                  <a:cxn ang="T14">
                    <a:pos x="T8" y="T9"/>
                  </a:cxn>
                </a:cxnLst>
                <a:rect l="T15" t="T16" r="T17" b="T18"/>
                <a:pathLst>
                  <a:path w="48" h="72">
                    <a:moveTo>
                      <a:pt x="24" y="0"/>
                    </a:moveTo>
                    <a:lnTo>
                      <a:pt x="48" y="72"/>
                    </a:lnTo>
                    <a:lnTo>
                      <a:pt x="24" y="72"/>
                    </a:lnTo>
                    <a:lnTo>
                      <a:pt x="0" y="72"/>
                    </a:lnTo>
                    <a:lnTo>
                      <a:pt x="24" y="0"/>
                    </a:lnTo>
                    <a:close/>
                  </a:path>
                </a:pathLst>
              </a:custGeom>
              <a:solidFill>
                <a:srgbClr val="000000"/>
              </a:solidFill>
              <a:ln w="12700">
                <a:solidFill>
                  <a:srgbClr val="000000"/>
                </a:solidFill>
                <a:round/>
                <a:headEnd/>
                <a:tailEnd/>
              </a:ln>
            </p:spPr>
            <p:txBody>
              <a:bodyPr/>
              <a:lstStyle/>
              <a:p>
                <a:endParaRPr lang="en-MY"/>
              </a:p>
            </p:txBody>
          </p:sp>
          <p:sp>
            <p:nvSpPr>
              <p:cNvPr id="34851" name="Line 96">
                <a:extLst>
                  <a:ext uri="{FF2B5EF4-FFF2-40B4-BE49-F238E27FC236}">
                    <a16:creationId xmlns:a16="http://schemas.microsoft.com/office/drawing/2014/main" id="{E7432C28-4011-E044-54EC-B9D585F33FB2}"/>
                  </a:ext>
                </a:extLst>
              </p:cNvPr>
              <p:cNvSpPr>
                <a:spLocks noChangeShapeType="1"/>
              </p:cNvSpPr>
              <p:nvPr/>
            </p:nvSpPr>
            <p:spPr bwMode="auto">
              <a:xfrm flipV="1">
                <a:off x="1712" y="3192"/>
                <a:ext cx="1" cy="24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4838" name="Rectangle 97">
              <a:extLst>
                <a:ext uri="{FF2B5EF4-FFF2-40B4-BE49-F238E27FC236}">
                  <a16:creationId xmlns:a16="http://schemas.microsoft.com/office/drawing/2014/main" id="{BA71B21B-FF0E-9CD7-D7F9-0C4432F3BE26}"/>
                </a:ext>
              </a:extLst>
            </p:cNvPr>
            <p:cNvSpPr>
              <a:spLocks noChangeArrowheads="1"/>
            </p:cNvSpPr>
            <p:nvPr/>
          </p:nvSpPr>
          <p:spPr bwMode="auto">
            <a:xfrm>
              <a:off x="1768" y="3240"/>
              <a:ext cx="19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0000"/>
                  </a:solidFill>
                </a:rPr>
                <a:t>E</a:t>
              </a:r>
              <a:r>
                <a:rPr lang="en-US" altLang="en-US" sz="2400" baseline="-25000"/>
                <a:t>o</a:t>
              </a:r>
            </a:p>
          </p:txBody>
        </p:sp>
        <p:sp>
          <p:nvSpPr>
            <p:cNvPr id="34839" name="Rectangle 98">
              <a:extLst>
                <a:ext uri="{FF2B5EF4-FFF2-40B4-BE49-F238E27FC236}">
                  <a16:creationId xmlns:a16="http://schemas.microsoft.com/office/drawing/2014/main" id="{15BE59ED-7741-8C90-BAF9-A5DA82795197}"/>
                </a:ext>
              </a:extLst>
            </p:cNvPr>
            <p:cNvSpPr>
              <a:spLocks noChangeArrowheads="1"/>
            </p:cNvSpPr>
            <p:nvPr/>
          </p:nvSpPr>
          <p:spPr bwMode="auto">
            <a:xfrm>
              <a:off x="1896" y="328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4840" name="Rectangle 99">
              <a:extLst>
                <a:ext uri="{FF2B5EF4-FFF2-40B4-BE49-F238E27FC236}">
                  <a16:creationId xmlns:a16="http://schemas.microsoft.com/office/drawing/2014/main" id="{6412A9B4-6F1D-F1DD-CA98-7AC48EE27CDB}"/>
                </a:ext>
              </a:extLst>
            </p:cNvPr>
            <p:cNvSpPr>
              <a:spLocks noChangeArrowheads="1"/>
            </p:cNvSpPr>
            <p:nvPr/>
          </p:nvSpPr>
          <p:spPr bwMode="auto">
            <a:xfrm>
              <a:off x="2008" y="3240"/>
              <a:ext cx="21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  </a:t>
              </a:r>
              <a:endParaRPr lang="en-US" altLang="en-US" sz="2400"/>
            </a:p>
          </p:txBody>
        </p:sp>
        <p:sp>
          <p:nvSpPr>
            <p:cNvPr id="34841" name="Rectangle 100">
              <a:extLst>
                <a:ext uri="{FF2B5EF4-FFF2-40B4-BE49-F238E27FC236}">
                  <a16:creationId xmlns:a16="http://schemas.microsoft.com/office/drawing/2014/main" id="{5165F77F-C78D-0219-DFBA-90858A10B5BB}"/>
                </a:ext>
              </a:extLst>
            </p:cNvPr>
            <p:cNvSpPr>
              <a:spLocks noChangeArrowheads="1"/>
            </p:cNvSpPr>
            <p:nvPr/>
          </p:nvSpPr>
          <p:spPr bwMode="auto">
            <a:xfrm>
              <a:off x="1296" y="3520"/>
              <a:ext cx="1195"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“bond energy”</a:t>
              </a:r>
              <a:endParaRPr lang="en-US" altLang="en-US" sz="2400"/>
            </a:p>
          </p:txBody>
        </p:sp>
        <p:sp>
          <p:nvSpPr>
            <p:cNvPr id="34842" name="Line 101">
              <a:extLst>
                <a:ext uri="{FF2B5EF4-FFF2-40B4-BE49-F238E27FC236}">
                  <a16:creationId xmlns:a16="http://schemas.microsoft.com/office/drawing/2014/main" id="{1BCDCD60-9DD1-ABD8-D1F7-510C0DA819E3}"/>
                </a:ext>
              </a:extLst>
            </p:cNvPr>
            <p:cNvSpPr>
              <a:spLocks noChangeShapeType="1"/>
            </p:cNvSpPr>
            <p:nvPr/>
          </p:nvSpPr>
          <p:spPr bwMode="auto">
            <a:xfrm flipV="1">
              <a:off x="888" y="3062"/>
              <a:ext cx="1" cy="96"/>
            </a:xfrm>
            <a:prstGeom prst="line">
              <a:avLst/>
            </a:prstGeom>
            <a:noFill/>
            <a:ln w="25400">
              <a:solidFill>
                <a:srgbClr val="0088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4843" name="Rectangle 102">
              <a:extLst>
                <a:ext uri="{FF2B5EF4-FFF2-40B4-BE49-F238E27FC236}">
                  <a16:creationId xmlns:a16="http://schemas.microsoft.com/office/drawing/2014/main" id="{604CDF14-6A96-21CE-88D4-F3BF6809EEE9}"/>
                </a:ext>
              </a:extLst>
            </p:cNvPr>
            <p:cNvSpPr>
              <a:spLocks noChangeArrowheads="1"/>
            </p:cNvSpPr>
            <p:nvPr/>
          </p:nvSpPr>
          <p:spPr bwMode="auto">
            <a:xfrm>
              <a:off x="656" y="2216"/>
              <a:ext cx="60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Energy</a:t>
              </a:r>
              <a:endParaRPr lang="en-US" altLang="en-US" sz="2400"/>
            </a:p>
          </p:txBody>
        </p:sp>
        <p:sp>
          <p:nvSpPr>
            <p:cNvPr id="34844" name="Rectangle 103">
              <a:extLst>
                <a:ext uri="{FF2B5EF4-FFF2-40B4-BE49-F238E27FC236}">
                  <a16:creationId xmlns:a16="http://schemas.microsoft.com/office/drawing/2014/main" id="{BF580031-A5D9-5FEA-5459-4360DB05A3F8}"/>
                </a:ext>
              </a:extLst>
            </p:cNvPr>
            <p:cNvSpPr>
              <a:spLocks noChangeArrowheads="1"/>
            </p:cNvSpPr>
            <p:nvPr/>
          </p:nvSpPr>
          <p:spPr bwMode="auto">
            <a:xfrm>
              <a:off x="808" y="2832"/>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8800"/>
                  </a:solidFill>
                </a:rPr>
                <a:t>r</a:t>
              </a:r>
              <a:endParaRPr lang="en-US" altLang="en-US" sz="2400" i="1"/>
            </a:p>
          </p:txBody>
        </p:sp>
        <p:sp>
          <p:nvSpPr>
            <p:cNvPr id="34845" name="Rectangle 104">
              <a:extLst>
                <a:ext uri="{FF2B5EF4-FFF2-40B4-BE49-F238E27FC236}">
                  <a16:creationId xmlns:a16="http://schemas.microsoft.com/office/drawing/2014/main" id="{10E6F3B0-87EA-B41C-74FC-F2FC79B78A4C}"/>
                </a:ext>
              </a:extLst>
            </p:cNvPr>
            <p:cNvSpPr>
              <a:spLocks noChangeArrowheads="1"/>
            </p:cNvSpPr>
            <p:nvPr/>
          </p:nvSpPr>
          <p:spPr bwMode="auto">
            <a:xfrm>
              <a:off x="896" y="2912"/>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800"/>
                  </a:solidFill>
                </a:rPr>
                <a:t>o</a:t>
              </a:r>
              <a:endParaRPr lang="en-US" altLang="en-US" sz="2400"/>
            </a:p>
          </p:txBody>
        </p:sp>
        <p:sp>
          <p:nvSpPr>
            <p:cNvPr id="34846" name="Rectangle 105">
              <a:extLst>
                <a:ext uri="{FF2B5EF4-FFF2-40B4-BE49-F238E27FC236}">
                  <a16:creationId xmlns:a16="http://schemas.microsoft.com/office/drawing/2014/main" id="{F140BA16-7549-CFEE-82FB-4DAC9233093D}"/>
                </a:ext>
              </a:extLst>
            </p:cNvPr>
            <p:cNvSpPr>
              <a:spLocks noChangeArrowheads="1"/>
            </p:cNvSpPr>
            <p:nvPr/>
          </p:nvSpPr>
          <p:spPr bwMode="auto">
            <a:xfrm>
              <a:off x="984" y="2880"/>
              <a:ext cx="4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800"/>
                  </a:solidFill>
                </a:rPr>
                <a:t> </a:t>
              </a:r>
              <a:endParaRPr lang="en-US" altLang="en-US" sz="2400"/>
            </a:p>
          </p:txBody>
        </p:sp>
        <p:sp>
          <p:nvSpPr>
            <p:cNvPr id="34847" name="Rectangle 106">
              <a:extLst>
                <a:ext uri="{FF2B5EF4-FFF2-40B4-BE49-F238E27FC236}">
                  <a16:creationId xmlns:a16="http://schemas.microsoft.com/office/drawing/2014/main" id="{D111B806-FEBD-8073-0D48-97C9D8C8C01B}"/>
                </a:ext>
              </a:extLst>
            </p:cNvPr>
            <p:cNvSpPr>
              <a:spLocks noChangeArrowheads="1"/>
            </p:cNvSpPr>
            <p:nvPr/>
          </p:nvSpPr>
          <p:spPr bwMode="auto">
            <a:xfrm>
              <a:off x="2318" y="2960"/>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0000"/>
                  </a:solidFill>
                </a:rPr>
                <a:t>r</a:t>
              </a:r>
              <a:endParaRPr lang="en-US" altLang="en-US" sz="2400" i="1"/>
            </a:p>
          </p:txBody>
        </p:sp>
        <p:sp>
          <p:nvSpPr>
            <p:cNvPr id="34848" name="Rectangle 107">
              <a:extLst>
                <a:ext uri="{FF2B5EF4-FFF2-40B4-BE49-F238E27FC236}">
                  <a16:creationId xmlns:a16="http://schemas.microsoft.com/office/drawing/2014/main" id="{87A5E37A-09E3-BB15-4430-A2DE6D3057B7}"/>
                </a:ext>
              </a:extLst>
            </p:cNvPr>
            <p:cNvSpPr>
              <a:spLocks noChangeArrowheads="1"/>
            </p:cNvSpPr>
            <p:nvPr/>
          </p:nvSpPr>
          <p:spPr bwMode="auto">
            <a:xfrm>
              <a:off x="912" y="2744"/>
              <a:ext cx="118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800"/>
                  </a:solidFill>
                </a:rPr>
                <a:t>unstretched length</a:t>
              </a:r>
              <a:endParaRPr lang="en-US" altLang="en-US" sz="2400"/>
            </a:p>
          </p:txBody>
        </p:sp>
      </p:gr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a:extLst>
              <a:ext uri="{FF2B5EF4-FFF2-40B4-BE49-F238E27FC236}">
                <a16:creationId xmlns:a16="http://schemas.microsoft.com/office/drawing/2014/main" id="{91F5215D-ED54-0519-A7A6-2CE5BC323E8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7C0D2AF-4586-485C-9E3F-67C945DD8FB1}" type="slidenum">
              <a:rPr lang="en-US" altLang="en-US" sz="1200"/>
              <a:pPr>
                <a:spcBef>
                  <a:spcPct val="0"/>
                </a:spcBef>
                <a:buFontTx/>
                <a:buNone/>
              </a:pPr>
              <a:t>37</a:t>
            </a:fld>
            <a:endParaRPr lang="en-US" altLang="en-US" sz="1200"/>
          </a:p>
        </p:txBody>
      </p:sp>
      <p:sp>
        <p:nvSpPr>
          <p:cNvPr id="35843" name="Rectangle 3">
            <a:extLst>
              <a:ext uri="{FF2B5EF4-FFF2-40B4-BE49-F238E27FC236}">
                <a16:creationId xmlns:a16="http://schemas.microsoft.com/office/drawing/2014/main" id="{16CFEE38-A76F-3555-E1F8-C148850FA27B}"/>
              </a:ext>
            </a:extLst>
          </p:cNvPr>
          <p:cNvSpPr>
            <a:spLocks noChangeArrowheads="1"/>
          </p:cNvSpPr>
          <p:nvPr/>
        </p:nvSpPr>
        <p:spPr bwMode="auto">
          <a:xfrm>
            <a:off x="457200" y="914400"/>
            <a:ext cx="5176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a:t>
            </a:r>
            <a:r>
              <a:rPr lang="en-US" altLang="en-US" sz="2400">
                <a:solidFill>
                  <a:schemeClr val="accent2"/>
                </a:solidFill>
              </a:rPr>
              <a:t>Coefficient of thermal expansion</a:t>
            </a:r>
            <a:r>
              <a:rPr lang="en-US" altLang="en-US" sz="2400"/>
              <a:t>, </a:t>
            </a:r>
            <a:r>
              <a:rPr lang="en-US" altLang="en-US" sz="2400">
                <a:latin typeface="Symbol" panose="05050102010706020507" pitchFamily="18" charset="2"/>
              </a:rPr>
              <a:t>a</a:t>
            </a:r>
            <a:endParaRPr lang="en-US" altLang="en-US" sz="2400"/>
          </a:p>
        </p:txBody>
      </p:sp>
      <p:sp>
        <p:nvSpPr>
          <p:cNvPr id="35844" name="Rectangle 4">
            <a:extLst>
              <a:ext uri="{FF2B5EF4-FFF2-40B4-BE49-F238E27FC236}">
                <a16:creationId xmlns:a16="http://schemas.microsoft.com/office/drawing/2014/main" id="{99AFB71B-1D01-5A15-3A6A-3BBD10834F8D}"/>
              </a:ext>
            </a:extLst>
          </p:cNvPr>
          <p:cNvSpPr>
            <a:spLocks noChangeArrowheads="1"/>
          </p:cNvSpPr>
          <p:nvPr/>
        </p:nvSpPr>
        <p:spPr bwMode="auto">
          <a:xfrm>
            <a:off x="457200" y="3314700"/>
            <a:ext cx="3055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  </a:t>
            </a:r>
            <a:r>
              <a:rPr lang="en-US" altLang="en-US" sz="2400">
                <a:latin typeface="Symbol" panose="05050102010706020507" pitchFamily="18" charset="2"/>
              </a:rPr>
              <a:t>a</a:t>
            </a:r>
            <a:r>
              <a:rPr lang="en-US" altLang="en-US" sz="2400"/>
              <a:t> ~ symmetric at </a:t>
            </a:r>
            <a:r>
              <a:rPr lang="en-US" altLang="en-US" sz="2400" i="1"/>
              <a:t>r</a:t>
            </a:r>
            <a:r>
              <a:rPr lang="en-US" altLang="en-US" sz="2400" baseline="-25000"/>
              <a:t>o</a:t>
            </a:r>
          </a:p>
        </p:txBody>
      </p:sp>
      <p:sp>
        <p:nvSpPr>
          <p:cNvPr id="35845" name="Rectangle 5">
            <a:extLst>
              <a:ext uri="{FF2B5EF4-FFF2-40B4-BE49-F238E27FC236}">
                <a16:creationId xmlns:a16="http://schemas.microsoft.com/office/drawing/2014/main" id="{5175DEB5-05D6-C507-AA19-4B2D18312793}"/>
              </a:ext>
            </a:extLst>
          </p:cNvPr>
          <p:cNvSpPr>
            <a:spLocks noChangeArrowheads="1"/>
          </p:cNvSpPr>
          <p:nvPr/>
        </p:nvSpPr>
        <p:spPr bwMode="auto">
          <a:xfrm>
            <a:off x="4724400" y="4800600"/>
            <a:ext cx="3640138" cy="45720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Symbol" panose="05050102010706020507" pitchFamily="18" charset="2"/>
              </a:rPr>
              <a:t>a</a:t>
            </a:r>
            <a:r>
              <a:rPr lang="en-US" altLang="en-US" sz="2400"/>
              <a:t> is larger if </a:t>
            </a:r>
            <a:r>
              <a:rPr lang="en-US" altLang="en-US" sz="2400" i="1"/>
              <a:t>E</a:t>
            </a:r>
            <a:r>
              <a:rPr lang="en-US" altLang="en-US" sz="2400" baseline="-25000"/>
              <a:t>o</a:t>
            </a:r>
            <a:r>
              <a:rPr lang="en-US" altLang="en-US" sz="2400"/>
              <a:t> is smaller.</a:t>
            </a:r>
          </a:p>
        </p:txBody>
      </p:sp>
      <p:sp>
        <p:nvSpPr>
          <p:cNvPr id="35846" name="Rectangle 9">
            <a:extLst>
              <a:ext uri="{FF2B5EF4-FFF2-40B4-BE49-F238E27FC236}">
                <a16:creationId xmlns:a16="http://schemas.microsoft.com/office/drawing/2014/main" id="{0D229777-75D7-D1AD-720D-B414C1E2987D}"/>
              </a:ext>
            </a:extLst>
          </p:cNvPr>
          <p:cNvSpPr>
            <a:spLocks noGrp="1" noChangeArrowheads="1"/>
          </p:cNvSpPr>
          <p:nvPr>
            <p:ph type="title" idx="4294967295"/>
          </p:nvPr>
        </p:nvSpPr>
        <p:spPr>
          <a:xfrm>
            <a:off x="887413" y="246063"/>
            <a:ext cx="7772400" cy="533400"/>
          </a:xfrm>
        </p:spPr>
        <p:txBody>
          <a:bodyPr/>
          <a:lstStyle/>
          <a:p>
            <a:r>
              <a:rPr lang="en-US" altLang="en-US">
                <a:ea typeface="ＭＳ Ｐゴシック" panose="020B0600070205080204" pitchFamily="34" charset="-128"/>
              </a:rPr>
              <a:t>Properties From Bonding :  </a:t>
            </a:r>
            <a:r>
              <a:rPr lang="en-US" altLang="en-US">
                <a:latin typeface="Symbol" panose="05050102010706020507" pitchFamily="18" charset="2"/>
                <a:ea typeface="ＭＳ Ｐゴシック" panose="020B0600070205080204" pitchFamily="34" charset="-128"/>
              </a:rPr>
              <a:t>a</a:t>
            </a:r>
          </a:p>
        </p:txBody>
      </p:sp>
      <p:sp>
        <p:nvSpPr>
          <p:cNvPr id="35847" name="Rectangle 25">
            <a:extLst>
              <a:ext uri="{FF2B5EF4-FFF2-40B4-BE49-F238E27FC236}">
                <a16:creationId xmlns:a16="http://schemas.microsoft.com/office/drawing/2014/main" id="{69F2E6E2-283A-9F32-43A2-139434017E2F}"/>
              </a:ext>
            </a:extLst>
          </p:cNvPr>
          <p:cNvSpPr>
            <a:spLocks noChangeArrowheads="1"/>
          </p:cNvSpPr>
          <p:nvPr/>
        </p:nvSpPr>
        <p:spPr bwMode="auto">
          <a:xfrm>
            <a:off x="5130800" y="2235200"/>
            <a:ext cx="29686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latin typeface="Arial Rounded MT Bold" panose="020F0704030504030204" pitchFamily="34" charset="0"/>
              </a:rPr>
              <a:t>= </a:t>
            </a:r>
            <a:endParaRPr lang="en-US" altLang="en-US" sz="2400"/>
          </a:p>
        </p:txBody>
      </p:sp>
      <p:sp>
        <p:nvSpPr>
          <p:cNvPr id="35848" name="Rectangle 26">
            <a:extLst>
              <a:ext uri="{FF2B5EF4-FFF2-40B4-BE49-F238E27FC236}">
                <a16:creationId xmlns:a16="http://schemas.microsoft.com/office/drawing/2014/main" id="{9B29E505-FB0B-3312-9CE7-008BE8D62A76}"/>
              </a:ext>
            </a:extLst>
          </p:cNvPr>
          <p:cNvSpPr>
            <a:spLocks noChangeArrowheads="1"/>
          </p:cNvSpPr>
          <p:nvPr/>
        </p:nvSpPr>
        <p:spPr bwMode="auto">
          <a:xfrm>
            <a:off x="5422900" y="2209800"/>
            <a:ext cx="31273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latin typeface="Symbol" panose="05050102010706020507" pitchFamily="18" charset="2"/>
              </a:rPr>
              <a:t>a </a:t>
            </a:r>
            <a:endParaRPr lang="en-US" altLang="en-US" sz="2400"/>
          </a:p>
        </p:txBody>
      </p:sp>
      <p:sp>
        <p:nvSpPr>
          <p:cNvPr id="35849" name="Rectangle 27">
            <a:extLst>
              <a:ext uri="{FF2B5EF4-FFF2-40B4-BE49-F238E27FC236}">
                <a16:creationId xmlns:a16="http://schemas.microsoft.com/office/drawing/2014/main" id="{71B76D69-69E8-4229-E7F5-49B30FCA9BD7}"/>
              </a:ext>
            </a:extLst>
          </p:cNvPr>
          <p:cNvSpPr>
            <a:spLocks noChangeArrowheads="1"/>
          </p:cNvSpPr>
          <p:nvPr/>
        </p:nvSpPr>
        <p:spPr bwMode="auto">
          <a:xfrm>
            <a:off x="5740400" y="2235200"/>
            <a:ext cx="11906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sp>
        <p:nvSpPr>
          <p:cNvPr id="35850" name="Rectangle 28">
            <a:extLst>
              <a:ext uri="{FF2B5EF4-FFF2-40B4-BE49-F238E27FC236}">
                <a16:creationId xmlns:a16="http://schemas.microsoft.com/office/drawing/2014/main" id="{DA69653C-F65F-7969-7407-4F8D2393D673}"/>
              </a:ext>
            </a:extLst>
          </p:cNvPr>
          <p:cNvSpPr>
            <a:spLocks noChangeArrowheads="1"/>
          </p:cNvSpPr>
          <p:nvPr/>
        </p:nvSpPr>
        <p:spPr bwMode="auto">
          <a:xfrm>
            <a:off x="5867400" y="2235200"/>
            <a:ext cx="2174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i="1">
                <a:solidFill>
                  <a:srgbClr val="AA0000"/>
                </a:solidFill>
              </a:rPr>
              <a:t>T</a:t>
            </a:r>
            <a:endParaRPr lang="en-US" altLang="en-US" sz="2400" i="1"/>
          </a:p>
        </p:txBody>
      </p:sp>
      <p:sp>
        <p:nvSpPr>
          <p:cNvPr id="35851" name="Rectangle 29">
            <a:extLst>
              <a:ext uri="{FF2B5EF4-FFF2-40B4-BE49-F238E27FC236}">
                <a16:creationId xmlns:a16="http://schemas.microsoft.com/office/drawing/2014/main" id="{E48F4A91-107D-A7DD-00C7-8CD724CE1534}"/>
              </a:ext>
            </a:extLst>
          </p:cNvPr>
          <p:cNvSpPr>
            <a:spLocks noChangeArrowheads="1"/>
          </p:cNvSpPr>
          <p:nvPr/>
        </p:nvSpPr>
        <p:spPr bwMode="auto">
          <a:xfrm>
            <a:off x="6054725" y="2362200"/>
            <a:ext cx="15557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200">
                <a:solidFill>
                  <a:srgbClr val="AA0000"/>
                </a:solidFill>
              </a:rPr>
              <a:t>2</a:t>
            </a:r>
            <a:endParaRPr lang="en-US" altLang="en-US" sz="2400"/>
          </a:p>
        </p:txBody>
      </p:sp>
      <p:sp>
        <p:nvSpPr>
          <p:cNvPr id="35852" name="Rectangle 30">
            <a:extLst>
              <a:ext uri="{FF2B5EF4-FFF2-40B4-BE49-F238E27FC236}">
                <a16:creationId xmlns:a16="http://schemas.microsoft.com/office/drawing/2014/main" id="{2266DCBA-EAA3-8A6E-9FE7-4C447C02D577}"/>
              </a:ext>
            </a:extLst>
          </p:cNvPr>
          <p:cNvSpPr>
            <a:spLocks noChangeArrowheads="1"/>
          </p:cNvSpPr>
          <p:nvPr/>
        </p:nvSpPr>
        <p:spPr bwMode="auto">
          <a:xfrm>
            <a:off x="6248400" y="2235200"/>
            <a:ext cx="11906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sp>
        <p:nvSpPr>
          <p:cNvPr id="35853" name="Rectangle 31">
            <a:extLst>
              <a:ext uri="{FF2B5EF4-FFF2-40B4-BE49-F238E27FC236}">
                <a16:creationId xmlns:a16="http://schemas.microsoft.com/office/drawing/2014/main" id="{E2D78AD3-D40F-9EB2-881B-A299A1726C80}"/>
              </a:ext>
            </a:extLst>
          </p:cNvPr>
          <p:cNvSpPr>
            <a:spLocks noChangeArrowheads="1"/>
          </p:cNvSpPr>
          <p:nvPr/>
        </p:nvSpPr>
        <p:spPr bwMode="auto">
          <a:xfrm>
            <a:off x="6362700" y="2235200"/>
            <a:ext cx="2174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i="1">
                <a:solidFill>
                  <a:srgbClr val="0033FF"/>
                </a:solidFill>
              </a:rPr>
              <a:t>T</a:t>
            </a:r>
            <a:endParaRPr lang="en-US" altLang="en-US" sz="2400" i="1"/>
          </a:p>
        </p:txBody>
      </p:sp>
      <p:sp>
        <p:nvSpPr>
          <p:cNvPr id="35854" name="Rectangle 32">
            <a:extLst>
              <a:ext uri="{FF2B5EF4-FFF2-40B4-BE49-F238E27FC236}">
                <a16:creationId xmlns:a16="http://schemas.microsoft.com/office/drawing/2014/main" id="{4C808905-68CA-6E86-5355-869532F23803}"/>
              </a:ext>
            </a:extLst>
          </p:cNvPr>
          <p:cNvSpPr>
            <a:spLocks noChangeArrowheads="1"/>
          </p:cNvSpPr>
          <p:nvPr/>
        </p:nvSpPr>
        <p:spPr bwMode="auto">
          <a:xfrm>
            <a:off x="6562725" y="2362200"/>
            <a:ext cx="15557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200">
                <a:solidFill>
                  <a:srgbClr val="0033FF"/>
                </a:solidFill>
              </a:rPr>
              <a:t>1</a:t>
            </a:r>
            <a:endParaRPr lang="en-US" altLang="en-US" sz="2400"/>
          </a:p>
        </p:txBody>
      </p:sp>
      <p:sp>
        <p:nvSpPr>
          <p:cNvPr id="35855" name="Rectangle 33">
            <a:extLst>
              <a:ext uri="{FF2B5EF4-FFF2-40B4-BE49-F238E27FC236}">
                <a16:creationId xmlns:a16="http://schemas.microsoft.com/office/drawing/2014/main" id="{0C74ED8C-A648-A968-7BCE-C79DF320CBA3}"/>
              </a:ext>
            </a:extLst>
          </p:cNvPr>
          <p:cNvSpPr>
            <a:spLocks noChangeArrowheads="1"/>
          </p:cNvSpPr>
          <p:nvPr/>
        </p:nvSpPr>
        <p:spPr bwMode="auto">
          <a:xfrm>
            <a:off x="6713538" y="2235200"/>
            <a:ext cx="11906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a:t>
            </a:r>
            <a:endParaRPr lang="en-US" altLang="en-US" sz="2400"/>
          </a:p>
        </p:txBody>
      </p:sp>
      <p:sp>
        <p:nvSpPr>
          <p:cNvPr id="35856" name="Rectangle 35">
            <a:extLst>
              <a:ext uri="{FF2B5EF4-FFF2-40B4-BE49-F238E27FC236}">
                <a16:creationId xmlns:a16="http://schemas.microsoft.com/office/drawing/2014/main" id="{940FD593-60F2-ECD8-0967-CDC4A2B9AEBD}"/>
              </a:ext>
            </a:extLst>
          </p:cNvPr>
          <p:cNvSpPr>
            <a:spLocks noChangeArrowheads="1"/>
          </p:cNvSpPr>
          <p:nvPr/>
        </p:nvSpPr>
        <p:spPr bwMode="auto">
          <a:xfrm>
            <a:off x="4506913" y="2057400"/>
            <a:ext cx="1857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AA0000"/>
                </a:solidFill>
                <a:latin typeface="Symbol" panose="05050102010706020507" pitchFamily="18" charset="2"/>
              </a:rPr>
              <a:t>D</a:t>
            </a:r>
            <a:endParaRPr lang="en-US" altLang="en-US" sz="2400"/>
          </a:p>
        </p:txBody>
      </p:sp>
      <p:sp>
        <p:nvSpPr>
          <p:cNvPr id="35857" name="Rectangle 36">
            <a:extLst>
              <a:ext uri="{FF2B5EF4-FFF2-40B4-BE49-F238E27FC236}">
                <a16:creationId xmlns:a16="http://schemas.microsoft.com/office/drawing/2014/main" id="{1B70E554-C44E-A18A-2850-12D10C9A2707}"/>
              </a:ext>
            </a:extLst>
          </p:cNvPr>
          <p:cNvSpPr>
            <a:spLocks noChangeArrowheads="1"/>
          </p:cNvSpPr>
          <p:nvPr/>
        </p:nvSpPr>
        <p:spPr bwMode="auto">
          <a:xfrm>
            <a:off x="4697413" y="2070100"/>
            <a:ext cx="1698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AA0000"/>
                </a:solidFill>
              </a:rPr>
              <a:t>L</a:t>
            </a:r>
            <a:endParaRPr lang="en-US" altLang="en-US" sz="2400" i="1"/>
          </a:p>
        </p:txBody>
      </p:sp>
      <p:sp>
        <p:nvSpPr>
          <p:cNvPr id="35858" name="Rectangle 38">
            <a:extLst>
              <a:ext uri="{FF2B5EF4-FFF2-40B4-BE49-F238E27FC236}">
                <a16:creationId xmlns:a16="http://schemas.microsoft.com/office/drawing/2014/main" id="{5A9F598D-940E-3432-5674-83019CC3B98D}"/>
              </a:ext>
            </a:extLst>
          </p:cNvPr>
          <p:cNvSpPr>
            <a:spLocks noChangeArrowheads="1"/>
          </p:cNvSpPr>
          <p:nvPr/>
        </p:nvSpPr>
        <p:spPr bwMode="auto">
          <a:xfrm>
            <a:off x="4519613" y="2489200"/>
            <a:ext cx="1698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33FF"/>
                </a:solidFill>
              </a:rPr>
              <a:t>L</a:t>
            </a:r>
            <a:endParaRPr lang="en-US" altLang="en-US" sz="2400" i="1"/>
          </a:p>
        </p:txBody>
      </p:sp>
      <p:sp>
        <p:nvSpPr>
          <p:cNvPr id="35859" name="Rectangle 39">
            <a:extLst>
              <a:ext uri="{FF2B5EF4-FFF2-40B4-BE49-F238E27FC236}">
                <a16:creationId xmlns:a16="http://schemas.microsoft.com/office/drawing/2014/main" id="{9DB402D4-4FB0-4D94-3E68-97DBA71351D0}"/>
              </a:ext>
            </a:extLst>
          </p:cNvPr>
          <p:cNvSpPr>
            <a:spLocks noChangeArrowheads="1"/>
          </p:cNvSpPr>
          <p:nvPr/>
        </p:nvSpPr>
        <p:spPr bwMode="auto">
          <a:xfrm>
            <a:off x="4697413" y="2552700"/>
            <a:ext cx="1698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33FF"/>
                </a:solidFill>
              </a:rPr>
              <a:t>o</a:t>
            </a:r>
            <a:endParaRPr lang="en-US" altLang="en-US" sz="2400"/>
          </a:p>
        </p:txBody>
      </p:sp>
      <p:sp>
        <p:nvSpPr>
          <p:cNvPr id="35860" name="Line 41">
            <a:extLst>
              <a:ext uri="{FF2B5EF4-FFF2-40B4-BE49-F238E27FC236}">
                <a16:creationId xmlns:a16="http://schemas.microsoft.com/office/drawing/2014/main" id="{E5A657E5-BBF8-57DB-F9BC-82CF722F9841}"/>
              </a:ext>
            </a:extLst>
          </p:cNvPr>
          <p:cNvSpPr>
            <a:spLocks noChangeShapeType="1"/>
          </p:cNvSpPr>
          <p:nvPr/>
        </p:nvSpPr>
        <p:spPr bwMode="auto">
          <a:xfrm>
            <a:off x="4468813" y="2489200"/>
            <a:ext cx="431800" cy="15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nvGrpSpPr>
          <p:cNvPr id="35861" name="Group 44">
            <a:extLst>
              <a:ext uri="{FF2B5EF4-FFF2-40B4-BE49-F238E27FC236}">
                <a16:creationId xmlns:a16="http://schemas.microsoft.com/office/drawing/2014/main" id="{99281494-FDAF-B975-EB80-4AB0B5E207A1}"/>
              </a:ext>
            </a:extLst>
          </p:cNvPr>
          <p:cNvGrpSpPr>
            <a:grpSpLocks/>
          </p:cNvGrpSpPr>
          <p:nvPr/>
        </p:nvGrpSpPr>
        <p:grpSpPr bwMode="auto">
          <a:xfrm>
            <a:off x="5570538" y="1724025"/>
            <a:ext cx="292100" cy="558800"/>
            <a:chOff x="3472" y="1144"/>
            <a:chExt cx="184" cy="352"/>
          </a:xfrm>
        </p:grpSpPr>
        <p:sp>
          <p:nvSpPr>
            <p:cNvPr id="35903" name="Freeform 42">
              <a:extLst>
                <a:ext uri="{FF2B5EF4-FFF2-40B4-BE49-F238E27FC236}">
                  <a16:creationId xmlns:a16="http://schemas.microsoft.com/office/drawing/2014/main" id="{8914E4AC-6165-1EF7-912C-20248A232C70}"/>
                </a:ext>
              </a:extLst>
            </p:cNvPr>
            <p:cNvSpPr>
              <a:spLocks/>
            </p:cNvSpPr>
            <p:nvPr/>
          </p:nvSpPr>
          <p:spPr bwMode="auto">
            <a:xfrm>
              <a:off x="3472" y="1384"/>
              <a:ext cx="104" cy="112"/>
            </a:xfrm>
            <a:custGeom>
              <a:avLst/>
              <a:gdLst>
                <a:gd name="T0" fmla="*/ 8 w 104"/>
                <a:gd name="T1" fmla="*/ 112 h 112"/>
                <a:gd name="T2" fmla="*/ 0 w 104"/>
                <a:gd name="T3" fmla="*/ 0 h 112"/>
                <a:gd name="T4" fmla="*/ 40 w 104"/>
                <a:gd name="T5" fmla="*/ 56 h 112"/>
                <a:gd name="T6" fmla="*/ 104 w 104"/>
                <a:gd name="T7" fmla="*/ 48 h 112"/>
                <a:gd name="T8" fmla="*/ 8 w 104"/>
                <a:gd name="T9" fmla="*/ 112 h 112"/>
                <a:gd name="T10" fmla="*/ 0 60000 65536"/>
                <a:gd name="T11" fmla="*/ 0 60000 65536"/>
                <a:gd name="T12" fmla="*/ 0 60000 65536"/>
                <a:gd name="T13" fmla="*/ 0 60000 65536"/>
                <a:gd name="T14" fmla="*/ 0 60000 65536"/>
                <a:gd name="T15" fmla="*/ 0 w 104"/>
                <a:gd name="T16" fmla="*/ 0 h 112"/>
                <a:gd name="T17" fmla="*/ 104 w 104"/>
                <a:gd name="T18" fmla="*/ 112 h 112"/>
              </a:gdLst>
              <a:ahLst/>
              <a:cxnLst>
                <a:cxn ang="T10">
                  <a:pos x="T0" y="T1"/>
                </a:cxn>
                <a:cxn ang="T11">
                  <a:pos x="T2" y="T3"/>
                </a:cxn>
                <a:cxn ang="T12">
                  <a:pos x="T4" y="T5"/>
                </a:cxn>
                <a:cxn ang="T13">
                  <a:pos x="T6" y="T7"/>
                </a:cxn>
                <a:cxn ang="T14">
                  <a:pos x="T8" y="T9"/>
                </a:cxn>
              </a:cxnLst>
              <a:rect l="T15" t="T16" r="T17" b="T18"/>
              <a:pathLst>
                <a:path w="104" h="112">
                  <a:moveTo>
                    <a:pt x="8" y="112"/>
                  </a:moveTo>
                  <a:lnTo>
                    <a:pt x="0" y="0"/>
                  </a:lnTo>
                  <a:lnTo>
                    <a:pt x="40" y="56"/>
                  </a:lnTo>
                  <a:lnTo>
                    <a:pt x="104" y="48"/>
                  </a:lnTo>
                  <a:lnTo>
                    <a:pt x="8" y="112"/>
                  </a:lnTo>
                  <a:close/>
                </a:path>
              </a:pathLst>
            </a:custGeom>
            <a:solidFill>
              <a:srgbClr val="000000"/>
            </a:solidFill>
            <a:ln w="12700">
              <a:solidFill>
                <a:srgbClr val="000000"/>
              </a:solidFill>
              <a:round/>
              <a:headEnd/>
              <a:tailEnd/>
            </a:ln>
          </p:spPr>
          <p:txBody>
            <a:bodyPr/>
            <a:lstStyle/>
            <a:p>
              <a:endParaRPr lang="en-MY"/>
            </a:p>
          </p:txBody>
        </p:sp>
        <p:sp>
          <p:nvSpPr>
            <p:cNvPr id="35904" name="Line 43">
              <a:extLst>
                <a:ext uri="{FF2B5EF4-FFF2-40B4-BE49-F238E27FC236}">
                  <a16:creationId xmlns:a16="http://schemas.microsoft.com/office/drawing/2014/main" id="{712C6EB6-6273-3289-9DE8-38EEEB754F8A}"/>
                </a:ext>
              </a:extLst>
            </p:cNvPr>
            <p:cNvSpPr>
              <a:spLocks noChangeShapeType="1"/>
            </p:cNvSpPr>
            <p:nvPr/>
          </p:nvSpPr>
          <p:spPr bwMode="auto">
            <a:xfrm flipV="1">
              <a:off x="3512" y="1144"/>
              <a:ext cx="144" cy="2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5862" name="Rectangle 45">
            <a:extLst>
              <a:ext uri="{FF2B5EF4-FFF2-40B4-BE49-F238E27FC236}">
                <a16:creationId xmlns:a16="http://schemas.microsoft.com/office/drawing/2014/main" id="{22FE04D9-5BB6-BE07-BC75-2F9BB52B35E3}"/>
              </a:ext>
            </a:extLst>
          </p:cNvPr>
          <p:cNvSpPr>
            <a:spLocks noChangeArrowheads="1"/>
          </p:cNvSpPr>
          <p:nvPr/>
        </p:nvSpPr>
        <p:spPr bwMode="auto">
          <a:xfrm>
            <a:off x="4481513" y="1403350"/>
            <a:ext cx="3321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coeff. thermal expansion</a:t>
            </a:r>
            <a:endParaRPr lang="en-US" altLang="en-US" sz="2400"/>
          </a:p>
        </p:txBody>
      </p:sp>
      <p:sp>
        <p:nvSpPr>
          <p:cNvPr id="35863" name="Rectangle 46">
            <a:extLst>
              <a:ext uri="{FF2B5EF4-FFF2-40B4-BE49-F238E27FC236}">
                <a16:creationId xmlns:a16="http://schemas.microsoft.com/office/drawing/2014/main" id="{DD55279A-2843-A3CE-186C-BAAE7B0344A8}"/>
              </a:ext>
            </a:extLst>
          </p:cNvPr>
          <p:cNvSpPr>
            <a:spLocks noChangeArrowheads="1"/>
          </p:cNvSpPr>
          <p:nvPr/>
        </p:nvSpPr>
        <p:spPr bwMode="auto">
          <a:xfrm>
            <a:off x="8115300" y="1460500"/>
            <a:ext cx="7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latin typeface="Arial Rounded MT Bold" panose="020F0704030504030204" pitchFamily="34" charset="0"/>
              </a:rPr>
              <a:t> </a:t>
            </a:r>
            <a:endParaRPr lang="en-US" altLang="en-US" sz="2400"/>
          </a:p>
        </p:txBody>
      </p:sp>
      <p:grpSp>
        <p:nvGrpSpPr>
          <p:cNvPr id="35864" name="Group 82">
            <a:extLst>
              <a:ext uri="{FF2B5EF4-FFF2-40B4-BE49-F238E27FC236}">
                <a16:creationId xmlns:a16="http://schemas.microsoft.com/office/drawing/2014/main" id="{A66F1207-9750-7C66-DE1F-AE870B83E22B}"/>
              </a:ext>
            </a:extLst>
          </p:cNvPr>
          <p:cNvGrpSpPr>
            <a:grpSpLocks/>
          </p:cNvGrpSpPr>
          <p:nvPr/>
        </p:nvGrpSpPr>
        <p:grpSpPr bwMode="auto">
          <a:xfrm>
            <a:off x="1079500" y="1414463"/>
            <a:ext cx="2209800" cy="1671637"/>
            <a:chOff x="680" y="891"/>
            <a:chExt cx="1392" cy="1053"/>
          </a:xfrm>
        </p:grpSpPr>
        <p:sp>
          <p:nvSpPr>
            <p:cNvPr id="35880" name="Rectangle 49">
              <a:extLst>
                <a:ext uri="{FF2B5EF4-FFF2-40B4-BE49-F238E27FC236}">
                  <a16:creationId xmlns:a16="http://schemas.microsoft.com/office/drawing/2014/main" id="{0956AE57-6D94-9BA8-67AB-B9C0855D7CEB}"/>
                </a:ext>
              </a:extLst>
            </p:cNvPr>
            <p:cNvSpPr>
              <a:spLocks noChangeArrowheads="1"/>
            </p:cNvSpPr>
            <p:nvPr/>
          </p:nvSpPr>
          <p:spPr bwMode="auto">
            <a:xfrm>
              <a:off x="772" y="1196"/>
              <a:ext cx="1032" cy="216"/>
            </a:xfrm>
            <a:prstGeom prst="rect">
              <a:avLst/>
            </a:prstGeom>
            <a:solidFill>
              <a:srgbClr val="BBBBBB"/>
            </a:solidFill>
            <a:ln w="12700">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5881" name="Rectangle 50">
              <a:extLst>
                <a:ext uri="{FF2B5EF4-FFF2-40B4-BE49-F238E27FC236}">
                  <a16:creationId xmlns:a16="http://schemas.microsoft.com/office/drawing/2014/main" id="{AD511558-DA64-AF5E-0A86-C8A1E3A5DE67}"/>
                </a:ext>
              </a:extLst>
            </p:cNvPr>
            <p:cNvSpPr>
              <a:spLocks noChangeArrowheads="1"/>
            </p:cNvSpPr>
            <p:nvPr/>
          </p:nvSpPr>
          <p:spPr bwMode="auto">
            <a:xfrm>
              <a:off x="772" y="1620"/>
              <a:ext cx="1296" cy="232"/>
            </a:xfrm>
            <a:prstGeom prst="rect">
              <a:avLst/>
            </a:prstGeom>
            <a:solidFill>
              <a:srgbClr val="BBBBBB"/>
            </a:solidFill>
            <a:ln w="12700">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5882" name="Line 51">
              <a:extLst>
                <a:ext uri="{FF2B5EF4-FFF2-40B4-BE49-F238E27FC236}">
                  <a16:creationId xmlns:a16="http://schemas.microsoft.com/office/drawing/2014/main" id="{06B61D9E-9917-1ED6-0CDD-66795F4D329E}"/>
                </a:ext>
              </a:extLst>
            </p:cNvPr>
            <p:cNvSpPr>
              <a:spLocks noChangeShapeType="1"/>
            </p:cNvSpPr>
            <p:nvPr/>
          </p:nvSpPr>
          <p:spPr bwMode="auto">
            <a:xfrm flipV="1">
              <a:off x="1800" y="1000"/>
              <a:ext cx="1" cy="17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5883" name="Rectangle 52">
              <a:extLst>
                <a:ext uri="{FF2B5EF4-FFF2-40B4-BE49-F238E27FC236}">
                  <a16:creationId xmlns:a16="http://schemas.microsoft.com/office/drawing/2014/main" id="{72EB2DE3-73FB-D6C3-C5C1-4186D5A0409B}"/>
                </a:ext>
              </a:extLst>
            </p:cNvPr>
            <p:cNvSpPr>
              <a:spLocks noChangeArrowheads="1"/>
            </p:cNvSpPr>
            <p:nvPr/>
          </p:nvSpPr>
          <p:spPr bwMode="auto">
            <a:xfrm>
              <a:off x="1844" y="1300"/>
              <a:ext cx="9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AA0000"/>
                  </a:solidFill>
                  <a:latin typeface="Symbol" panose="05050102010706020507" pitchFamily="18" charset="2"/>
                </a:rPr>
                <a:t>D</a:t>
              </a:r>
              <a:endParaRPr lang="en-US" altLang="en-US" sz="2000"/>
            </a:p>
          </p:txBody>
        </p:sp>
        <p:sp>
          <p:nvSpPr>
            <p:cNvPr id="35884" name="Rectangle 53">
              <a:extLst>
                <a:ext uri="{FF2B5EF4-FFF2-40B4-BE49-F238E27FC236}">
                  <a16:creationId xmlns:a16="http://schemas.microsoft.com/office/drawing/2014/main" id="{C573CC6C-BB82-6524-F85D-C05594FD7AD8}"/>
                </a:ext>
              </a:extLst>
            </p:cNvPr>
            <p:cNvSpPr>
              <a:spLocks noChangeArrowheads="1"/>
            </p:cNvSpPr>
            <p:nvPr/>
          </p:nvSpPr>
          <p:spPr bwMode="auto">
            <a:xfrm>
              <a:off x="1946" y="1308"/>
              <a:ext cx="12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i="1">
                  <a:solidFill>
                    <a:srgbClr val="AA0000"/>
                  </a:solidFill>
                </a:rPr>
                <a:t>L</a:t>
              </a:r>
              <a:endParaRPr lang="en-US" altLang="en-US" sz="2000" i="1"/>
            </a:p>
          </p:txBody>
        </p:sp>
        <p:grpSp>
          <p:nvGrpSpPr>
            <p:cNvPr id="35885" name="Group 76">
              <a:extLst>
                <a:ext uri="{FF2B5EF4-FFF2-40B4-BE49-F238E27FC236}">
                  <a16:creationId xmlns:a16="http://schemas.microsoft.com/office/drawing/2014/main" id="{BDF4E498-576C-0F5B-3313-4EBC7C475CB4}"/>
                </a:ext>
              </a:extLst>
            </p:cNvPr>
            <p:cNvGrpSpPr>
              <a:grpSpLocks/>
            </p:cNvGrpSpPr>
            <p:nvPr/>
          </p:nvGrpSpPr>
          <p:grpSpPr bwMode="auto">
            <a:xfrm>
              <a:off x="944" y="891"/>
              <a:ext cx="640" cy="223"/>
              <a:chOff x="944" y="891"/>
              <a:chExt cx="640" cy="223"/>
            </a:xfrm>
          </p:grpSpPr>
          <p:sp>
            <p:nvSpPr>
              <p:cNvPr id="35899" name="Rectangle 55">
                <a:extLst>
                  <a:ext uri="{FF2B5EF4-FFF2-40B4-BE49-F238E27FC236}">
                    <a16:creationId xmlns:a16="http://schemas.microsoft.com/office/drawing/2014/main" id="{DD4A613F-5523-564D-61DA-7229D8BA87AD}"/>
                  </a:ext>
                </a:extLst>
              </p:cNvPr>
              <p:cNvSpPr>
                <a:spLocks noChangeArrowheads="1"/>
              </p:cNvSpPr>
              <p:nvPr/>
            </p:nvSpPr>
            <p:spPr bwMode="auto">
              <a:xfrm>
                <a:off x="944" y="909"/>
                <a:ext cx="4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0000"/>
                    </a:solidFill>
                  </a:rPr>
                  <a:t>length, </a:t>
                </a:r>
                <a:endParaRPr lang="en-US" altLang="en-US" sz="2400"/>
              </a:p>
            </p:txBody>
          </p:sp>
          <p:grpSp>
            <p:nvGrpSpPr>
              <p:cNvPr id="35900" name="Group 75">
                <a:extLst>
                  <a:ext uri="{FF2B5EF4-FFF2-40B4-BE49-F238E27FC236}">
                    <a16:creationId xmlns:a16="http://schemas.microsoft.com/office/drawing/2014/main" id="{98354D13-F77D-1638-8712-59DB59A894CC}"/>
                  </a:ext>
                </a:extLst>
              </p:cNvPr>
              <p:cNvGrpSpPr>
                <a:grpSpLocks/>
              </p:cNvGrpSpPr>
              <p:nvPr/>
            </p:nvGrpSpPr>
            <p:grpSpPr bwMode="auto">
              <a:xfrm>
                <a:off x="1410" y="891"/>
                <a:ext cx="174" cy="223"/>
                <a:chOff x="1410" y="891"/>
                <a:chExt cx="174" cy="223"/>
              </a:xfrm>
            </p:grpSpPr>
            <p:sp>
              <p:nvSpPr>
                <p:cNvPr id="35901" name="Rectangle 56">
                  <a:extLst>
                    <a:ext uri="{FF2B5EF4-FFF2-40B4-BE49-F238E27FC236}">
                      <a16:creationId xmlns:a16="http://schemas.microsoft.com/office/drawing/2014/main" id="{F225C698-B774-31ED-5A50-CDCFAAAEFC29}"/>
                    </a:ext>
                  </a:extLst>
                </p:cNvPr>
                <p:cNvSpPr>
                  <a:spLocks noChangeArrowheads="1"/>
                </p:cNvSpPr>
                <p:nvPr/>
              </p:nvSpPr>
              <p:spPr bwMode="auto">
                <a:xfrm>
                  <a:off x="1410" y="891"/>
                  <a:ext cx="12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i="1">
                      <a:solidFill>
                        <a:srgbClr val="0033FF"/>
                      </a:solidFill>
                    </a:rPr>
                    <a:t>L</a:t>
                  </a:r>
                  <a:endParaRPr lang="en-US" altLang="en-US" sz="2000" i="1"/>
                </a:p>
              </p:txBody>
            </p:sp>
            <p:sp>
              <p:nvSpPr>
                <p:cNvPr id="35902" name="Rectangle 57">
                  <a:extLst>
                    <a:ext uri="{FF2B5EF4-FFF2-40B4-BE49-F238E27FC236}">
                      <a16:creationId xmlns:a16="http://schemas.microsoft.com/office/drawing/2014/main" id="{53493CE7-5649-DF8F-CC71-9E06F236E3F3}"/>
                    </a:ext>
                  </a:extLst>
                </p:cNvPr>
                <p:cNvSpPr>
                  <a:spLocks noChangeArrowheads="1"/>
                </p:cNvSpPr>
                <p:nvPr/>
              </p:nvSpPr>
              <p:spPr bwMode="auto">
                <a:xfrm>
                  <a:off x="1504" y="941"/>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33FF"/>
                      </a:solidFill>
                    </a:rPr>
                    <a:t>o</a:t>
                  </a:r>
                  <a:endParaRPr lang="en-US" altLang="en-US" sz="2400"/>
                </a:p>
              </p:txBody>
            </p:sp>
          </p:grpSp>
        </p:grpSp>
        <p:sp>
          <p:nvSpPr>
            <p:cNvPr id="35886" name="Line 59">
              <a:extLst>
                <a:ext uri="{FF2B5EF4-FFF2-40B4-BE49-F238E27FC236}">
                  <a16:creationId xmlns:a16="http://schemas.microsoft.com/office/drawing/2014/main" id="{55A395FD-A57B-7782-7CB6-318934075EEA}"/>
                </a:ext>
              </a:extLst>
            </p:cNvPr>
            <p:cNvSpPr>
              <a:spLocks noChangeShapeType="1"/>
            </p:cNvSpPr>
            <p:nvPr/>
          </p:nvSpPr>
          <p:spPr bwMode="auto">
            <a:xfrm flipV="1">
              <a:off x="1800" y="1456"/>
              <a:ext cx="1" cy="1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5887" name="Line 60">
              <a:extLst>
                <a:ext uri="{FF2B5EF4-FFF2-40B4-BE49-F238E27FC236}">
                  <a16:creationId xmlns:a16="http://schemas.microsoft.com/office/drawing/2014/main" id="{9A8EA4F0-BFA6-D3F8-9609-A396C834D31C}"/>
                </a:ext>
              </a:extLst>
            </p:cNvPr>
            <p:cNvSpPr>
              <a:spLocks noChangeShapeType="1"/>
            </p:cNvSpPr>
            <p:nvPr/>
          </p:nvSpPr>
          <p:spPr bwMode="auto">
            <a:xfrm flipV="1">
              <a:off x="2064" y="1456"/>
              <a:ext cx="1" cy="1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grpSp>
          <p:nvGrpSpPr>
            <p:cNvPr id="35888" name="Group 77">
              <a:extLst>
                <a:ext uri="{FF2B5EF4-FFF2-40B4-BE49-F238E27FC236}">
                  <a16:creationId xmlns:a16="http://schemas.microsoft.com/office/drawing/2014/main" id="{BC204063-3442-C11E-7034-5CF6238E5C0E}"/>
                </a:ext>
              </a:extLst>
            </p:cNvPr>
            <p:cNvGrpSpPr>
              <a:grpSpLocks/>
            </p:cNvGrpSpPr>
            <p:nvPr/>
          </p:nvGrpSpPr>
          <p:grpSpPr bwMode="auto">
            <a:xfrm>
              <a:off x="1800" y="1492"/>
              <a:ext cx="264" cy="112"/>
              <a:chOff x="1800" y="1492"/>
              <a:chExt cx="264" cy="112"/>
            </a:xfrm>
          </p:grpSpPr>
          <p:sp>
            <p:nvSpPr>
              <p:cNvPr id="35897" name="Freeform 61">
                <a:extLst>
                  <a:ext uri="{FF2B5EF4-FFF2-40B4-BE49-F238E27FC236}">
                    <a16:creationId xmlns:a16="http://schemas.microsoft.com/office/drawing/2014/main" id="{B88E2A1B-77E5-A436-D68E-72F7EA95ECF4}"/>
                  </a:ext>
                </a:extLst>
              </p:cNvPr>
              <p:cNvSpPr>
                <a:spLocks/>
              </p:cNvSpPr>
              <p:nvPr/>
            </p:nvSpPr>
            <p:spPr bwMode="auto">
              <a:xfrm>
                <a:off x="1976" y="1492"/>
                <a:ext cx="88" cy="112"/>
              </a:xfrm>
              <a:custGeom>
                <a:avLst/>
                <a:gdLst>
                  <a:gd name="T0" fmla="*/ 88 w 88"/>
                  <a:gd name="T1" fmla="*/ 56 h 112"/>
                  <a:gd name="T2" fmla="*/ 0 w 88"/>
                  <a:gd name="T3" fmla="*/ 112 h 112"/>
                  <a:gd name="T4" fmla="*/ 32 w 88"/>
                  <a:gd name="T5" fmla="*/ 56 h 112"/>
                  <a:gd name="T6" fmla="*/ 0 w 88"/>
                  <a:gd name="T7" fmla="*/ 0 h 112"/>
                  <a:gd name="T8" fmla="*/ 88 w 88"/>
                  <a:gd name="T9" fmla="*/ 56 h 112"/>
                  <a:gd name="T10" fmla="*/ 0 60000 65536"/>
                  <a:gd name="T11" fmla="*/ 0 60000 65536"/>
                  <a:gd name="T12" fmla="*/ 0 60000 65536"/>
                  <a:gd name="T13" fmla="*/ 0 60000 65536"/>
                  <a:gd name="T14" fmla="*/ 0 60000 65536"/>
                  <a:gd name="T15" fmla="*/ 0 w 88"/>
                  <a:gd name="T16" fmla="*/ 0 h 112"/>
                  <a:gd name="T17" fmla="*/ 88 w 88"/>
                  <a:gd name="T18" fmla="*/ 112 h 112"/>
                </a:gdLst>
                <a:ahLst/>
                <a:cxnLst>
                  <a:cxn ang="T10">
                    <a:pos x="T0" y="T1"/>
                  </a:cxn>
                  <a:cxn ang="T11">
                    <a:pos x="T2" y="T3"/>
                  </a:cxn>
                  <a:cxn ang="T12">
                    <a:pos x="T4" y="T5"/>
                  </a:cxn>
                  <a:cxn ang="T13">
                    <a:pos x="T6" y="T7"/>
                  </a:cxn>
                  <a:cxn ang="T14">
                    <a:pos x="T8" y="T9"/>
                  </a:cxn>
                </a:cxnLst>
                <a:rect l="T15" t="T16" r="T17" b="T18"/>
                <a:pathLst>
                  <a:path w="88" h="112">
                    <a:moveTo>
                      <a:pt x="88" y="56"/>
                    </a:moveTo>
                    <a:lnTo>
                      <a:pt x="0" y="112"/>
                    </a:lnTo>
                    <a:lnTo>
                      <a:pt x="32" y="56"/>
                    </a:lnTo>
                    <a:lnTo>
                      <a:pt x="0" y="0"/>
                    </a:lnTo>
                    <a:lnTo>
                      <a:pt x="88" y="56"/>
                    </a:lnTo>
                    <a:close/>
                  </a:path>
                </a:pathLst>
              </a:custGeom>
              <a:solidFill>
                <a:srgbClr val="DD0000"/>
              </a:solidFill>
              <a:ln w="12700">
                <a:solidFill>
                  <a:srgbClr val="DD0000"/>
                </a:solidFill>
                <a:round/>
                <a:headEnd/>
                <a:tailEnd/>
              </a:ln>
            </p:spPr>
            <p:txBody>
              <a:bodyPr/>
              <a:lstStyle/>
              <a:p>
                <a:endParaRPr lang="en-MY"/>
              </a:p>
            </p:txBody>
          </p:sp>
          <p:sp>
            <p:nvSpPr>
              <p:cNvPr id="35898" name="Line 63">
                <a:extLst>
                  <a:ext uri="{FF2B5EF4-FFF2-40B4-BE49-F238E27FC236}">
                    <a16:creationId xmlns:a16="http://schemas.microsoft.com/office/drawing/2014/main" id="{AB32A7C9-80E7-EC83-2E75-70793FCCF961}"/>
                  </a:ext>
                </a:extLst>
              </p:cNvPr>
              <p:cNvSpPr>
                <a:spLocks noChangeShapeType="1"/>
              </p:cNvSpPr>
              <p:nvPr/>
            </p:nvSpPr>
            <p:spPr bwMode="auto">
              <a:xfrm>
                <a:off x="1800" y="1548"/>
                <a:ext cx="208" cy="1"/>
              </a:xfrm>
              <a:prstGeom prst="line">
                <a:avLst/>
              </a:prstGeom>
              <a:noFill/>
              <a:ln w="12700">
                <a:solidFill>
                  <a:srgbClr val="DD0000"/>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35889" name="Rectangle 65">
              <a:extLst>
                <a:ext uri="{FF2B5EF4-FFF2-40B4-BE49-F238E27FC236}">
                  <a16:creationId xmlns:a16="http://schemas.microsoft.com/office/drawing/2014/main" id="{B2A83444-B467-B9C2-1B0E-26123811D658}"/>
                </a:ext>
              </a:extLst>
            </p:cNvPr>
            <p:cNvSpPr>
              <a:spLocks noChangeArrowheads="1"/>
            </p:cNvSpPr>
            <p:nvPr/>
          </p:nvSpPr>
          <p:spPr bwMode="auto">
            <a:xfrm>
              <a:off x="680" y="920"/>
              <a:ext cx="96" cy="1024"/>
            </a:xfrm>
            <a:prstGeom prst="rect">
              <a:avLst/>
            </a:prstGeom>
            <a:blipFill dpi="0" rotWithShape="0">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5890" name="Rectangle 69">
              <a:extLst>
                <a:ext uri="{FF2B5EF4-FFF2-40B4-BE49-F238E27FC236}">
                  <a16:creationId xmlns:a16="http://schemas.microsoft.com/office/drawing/2014/main" id="{9BE1B189-3E0A-C994-C88C-E6965E80CA0C}"/>
                </a:ext>
              </a:extLst>
            </p:cNvPr>
            <p:cNvSpPr>
              <a:spLocks noChangeArrowheads="1"/>
            </p:cNvSpPr>
            <p:nvPr/>
          </p:nvSpPr>
          <p:spPr bwMode="auto">
            <a:xfrm>
              <a:off x="820" y="1200"/>
              <a:ext cx="8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33FF"/>
                  </a:solidFill>
                </a:rPr>
                <a:t>unheated, </a:t>
              </a:r>
              <a:r>
                <a:rPr lang="en-US" altLang="en-US" sz="2000" i="1">
                  <a:solidFill>
                    <a:srgbClr val="0033FF"/>
                  </a:solidFill>
                </a:rPr>
                <a:t>T</a:t>
              </a:r>
              <a:endParaRPr lang="en-US" altLang="en-US" sz="2400" i="1"/>
            </a:p>
          </p:txBody>
        </p:sp>
        <p:sp>
          <p:nvSpPr>
            <p:cNvPr id="35891" name="Rectangle 70">
              <a:extLst>
                <a:ext uri="{FF2B5EF4-FFF2-40B4-BE49-F238E27FC236}">
                  <a16:creationId xmlns:a16="http://schemas.microsoft.com/office/drawing/2014/main" id="{D0BECC27-2AF2-D258-6927-BEFD69FBA1B5}"/>
                </a:ext>
              </a:extLst>
            </p:cNvPr>
            <p:cNvSpPr>
              <a:spLocks noChangeArrowheads="1"/>
            </p:cNvSpPr>
            <p:nvPr/>
          </p:nvSpPr>
          <p:spPr bwMode="auto">
            <a:xfrm>
              <a:off x="1668" y="1232"/>
              <a:ext cx="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33FF"/>
                  </a:solidFill>
                </a:rPr>
                <a:t>1</a:t>
              </a:r>
              <a:endParaRPr lang="en-US" altLang="en-US" sz="2400"/>
            </a:p>
          </p:txBody>
        </p:sp>
        <p:sp>
          <p:nvSpPr>
            <p:cNvPr id="35892" name="Rectangle 72">
              <a:extLst>
                <a:ext uri="{FF2B5EF4-FFF2-40B4-BE49-F238E27FC236}">
                  <a16:creationId xmlns:a16="http://schemas.microsoft.com/office/drawing/2014/main" id="{9CD45086-2C4E-DB7A-DEB6-25BDF94A1437}"/>
                </a:ext>
              </a:extLst>
            </p:cNvPr>
            <p:cNvSpPr>
              <a:spLocks noChangeArrowheads="1"/>
            </p:cNvSpPr>
            <p:nvPr/>
          </p:nvSpPr>
          <p:spPr bwMode="auto">
            <a:xfrm>
              <a:off x="1056" y="1632"/>
              <a:ext cx="67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AA0000"/>
                  </a:solidFill>
                </a:rPr>
                <a:t>heated, </a:t>
              </a:r>
              <a:r>
                <a:rPr lang="en-US" altLang="en-US" sz="2000" i="1">
                  <a:solidFill>
                    <a:srgbClr val="AA0000"/>
                  </a:solidFill>
                </a:rPr>
                <a:t>T</a:t>
              </a:r>
              <a:endParaRPr lang="en-US" altLang="en-US" sz="2400" i="1"/>
            </a:p>
          </p:txBody>
        </p:sp>
        <p:sp>
          <p:nvSpPr>
            <p:cNvPr id="35893" name="Rectangle 73">
              <a:extLst>
                <a:ext uri="{FF2B5EF4-FFF2-40B4-BE49-F238E27FC236}">
                  <a16:creationId xmlns:a16="http://schemas.microsoft.com/office/drawing/2014/main" id="{64B0E062-8BBE-766C-313A-1581F4862BE1}"/>
                </a:ext>
              </a:extLst>
            </p:cNvPr>
            <p:cNvSpPr>
              <a:spLocks noChangeArrowheads="1"/>
            </p:cNvSpPr>
            <p:nvPr/>
          </p:nvSpPr>
          <p:spPr bwMode="auto">
            <a:xfrm>
              <a:off x="1736" y="1664"/>
              <a:ext cx="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AA0000"/>
                  </a:solidFill>
                </a:rPr>
                <a:t>2</a:t>
              </a:r>
              <a:endParaRPr lang="en-US" altLang="en-US" sz="2400"/>
            </a:p>
          </p:txBody>
        </p:sp>
        <p:grpSp>
          <p:nvGrpSpPr>
            <p:cNvPr id="35894" name="Group 81">
              <a:extLst>
                <a:ext uri="{FF2B5EF4-FFF2-40B4-BE49-F238E27FC236}">
                  <a16:creationId xmlns:a16="http://schemas.microsoft.com/office/drawing/2014/main" id="{450EA273-C314-C600-6527-674796965009}"/>
                </a:ext>
              </a:extLst>
            </p:cNvPr>
            <p:cNvGrpSpPr>
              <a:grpSpLocks/>
            </p:cNvGrpSpPr>
            <p:nvPr/>
          </p:nvGrpSpPr>
          <p:grpSpPr bwMode="auto">
            <a:xfrm>
              <a:off x="773" y="1048"/>
              <a:ext cx="1027" cy="112"/>
              <a:chOff x="773" y="1048"/>
              <a:chExt cx="1027" cy="112"/>
            </a:xfrm>
          </p:grpSpPr>
          <p:sp>
            <p:nvSpPr>
              <p:cNvPr id="35895" name="Freeform 66">
                <a:extLst>
                  <a:ext uri="{FF2B5EF4-FFF2-40B4-BE49-F238E27FC236}">
                    <a16:creationId xmlns:a16="http://schemas.microsoft.com/office/drawing/2014/main" id="{E410725B-28D0-70DE-395D-5BCD4F12A538}"/>
                  </a:ext>
                </a:extLst>
              </p:cNvPr>
              <p:cNvSpPr>
                <a:spLocks/>
              </p:cNvSpPr>
              <p:nvPr/>
            </p:nvSpPr>
            <p:spPr bwMode="auto">
              <a:xfrm>
                <a:off x="1704" y="1048"/>
                <a:ext cx="96" cy="112"/>
              </a:xfrm>
              <a:custGeom>
                <a:avLst/>
                <a:gdLst>
                  <a:gd name="T0" fmla="*/ 96 w 96"/>
                  <a:gd name="T1" fmla="*/ 56 h 112"/>
                  <a:gd name="T2" fmla="*/ 0 w 96"/>
                  <a:gd name="T3" fmla="*/ 112 h 112"/>
                  <a:gd name="T4" fmla="*/ 32 w 96"/>
                  <a:gd name="T5" fmla="*/ 56 h 112"/>
                  <a:gd name="T6" fmla="*/ 0 w 96"/>
                  <a:gd name="T7" fmla="*/ 0 h 112"/>
                  <a:gd name="T8" fmla="*/ 96 w 96"/>
                  <a:gd name="T9" fmla="*/ 56 h 112"/>
                  <a:gd name="T10" fmla="*/ 0 60000 65536"/>
                  <a:gd name="T11" fmla="*/ 0 60000 65536"/>
                  <a:gd name="T12" fmla="*/ 0 60000 65536"/>
                  <a:gd name="T13" fmla="*/ 0 60000 65536"/>
                  <a:gd name="T14" fmla="*/ 0 60000 65536"/>
                  <a:gd name="T15" fmla="*/ 0 w 96"/>
                  <a:gd name="T16" fmla="*/ 0 h 112"/>
                  <a:gd name="T17" fmla="*/ 96 w 96"/>
                  <a:gd name="T18" fmla="*/ 112 h 112"/>
                </a:gdLst>
                <a:ahLst/>
                <a:cxnLst>
                  <a:cxn ang="T10">
                    <a:pos x="T0" y="T1"/>
                  </a:cxn>
                  <a:cxn ang="T11">
                    <a:pos x="T2" y="T3"/>
                  </a:cxn>
                  <a:cxn ang="T12">
                    <a:pos x="T4" y="T5"/>
                  </a:cxn>
                  <a:cxn ang="T13">
                    <a:pos x="T6" y="T7"/>
                  </a:cxn>
                  <a:cxn ang="T14">
                    <a:pos x="T8" y="T9"/>
                  </a:cxn>
                </a:cxnLst>
                <a:rect l="T15" t="T16" r="T17" b="T18"/>
                <a:pathLst>
                  <a:path w="96" h="112">
                    <a:moveTo>
                      <a:pt x="96" y="56"/>
                    </a:moveTo>
                    <a:lnTo>
                      <a:pt x="0" y="112"/>
                    </a:lnTo>
                    <a:lnTo>
                      <a:pt x="32" y="56"/>
                    </a:lnTo>
                    <a:lnTo>
                      <a:pt x="0" y="0"/>
                    </a:lnTo>
                    <a:lnTo>
                      <a:pt x="96" y="56"/>
                    </a:lnTo>
                    <a:close/>
                  </a:path>
                </a:pathLst>
              </a:custGeom>
              <a:solidFill>
                <a:srgbClr val="0033FF"/>
              </a:solidFill>
              <a:ln w="12700">
                <a:solidFill>
                  <a:srgbClr val="0033FF"/>
                </a:solidFill>
                <a:round/>
                <a:headEnd/>
                <a:tailEnd/>
              </a:ln>
            </p:spPr>
            <p:txBody>
              <a:bodyPr/>
              <a:lstStyle/>
              <a:p>
                <a:endParaRPr lang="en-MY"/>
              </a:p>
            </p:txBody>
          </p:sp>
          <p:sp>
            <p:nvSpPr>
              <p:cNvPr id="35896" name="Line 80">
                <a:extLst>
                  <a:ext uri="{FF2B5EF4-FFF2-40B4-BE49-F238E27FC236}">
                    <a16:creationId xmlns:a16="http://schemas.microsoft.com/office/drawing/2014/main" id="{101839F9-62C1-DA96-7C98-7CBA30956699}"/>
                  </a:ext>
                </a:extLst>
              </p:cNvPr>
              <p:cNvSpPr>
                <a:spLocks noChangeShapeType="1"/>
              </p:cNvSpPr>
              <p:nvPr/>
            </p:nvSpPr>
            <p:spPr bwMode="auto">
              <a:xfrm>
                <a:off x="773" y="1104"/>
                <a:ext cx="962" cy="0"/>
              </a:xfrm>
              <a:prstGeom prst="line">
                <a:avLst/>
              </a:prstGeom>
              <a:noFill/>
              <a:ln w="19050">
                <a:solidFill>
                  <a:srgbClr val="0033FF"/>
                </a:solidFill>
                <a:round/>
                <a:headEnd/>
                <a:tailEnd/>
              </a:ln>
              <a:extLst>
                <a:ext uri="{909E8E84-426E-40DD-AFC4-6F175D3DCCD1}">
                  <a14:hiddenFill xmlns:a14="http://schemas.microsoft.com/office/drawing/2010/main">
                    <a:noFill/>
                  </a14:hiddenFill>
                </a:ext>
              </a:extLst>
            </p:spPr>
            <p:txBody>
              <a:bodyPr/>
              <a:lstStyle/>
              <a:p>
                <a:endParaRPr lang="en-MY"/>
              </a:p>
            </p:txBody>
          </p:sp>
        </p:grpSp>
      </p:grpSp>
      <p:grpSp>
        <p:nvGrpSpPr>
          <p:cNvPr id="35865" name="Group 87">
            <a:extLst>
              <a:ext uri="{FF2B5EF4-FFF2-40B4-BE49-F238E27FC236}">
                <a16:creationId xmlns:a16="http://schemas.microsoft.com/office/drawing/2014/main" id="{EE0ECF26-846C-0090-8466-F4CBDD9CA0A1}"/>
              </a:ext>
            </a:extLst>
          </p:cNvPr>
          <p:cNvGrpSpPr>
            <a:grpSpLocks/>
          </p:cNvGrpSpPr>
          <p:nvPr/>
        </p:nvGrpSpPr>
        <p:grpSpPr bwMode="auto">
          <a:xfrm>
            <a:off x="358775" y="3881438"/>
            <a:ext cx="3778250" cy="2484437"/>
            <a:chOff x="226" y="2445"/>
            <a:chExt cx="2380" cy="1565"/>
          </a:xfrm>
        </p:grpSpPr>
        <p:pic>
          <p:nvPicPr>
            <p:cNvPr id="35866" name="Picture 10">
              <a:extLst>
                <a:ext uri="{FF2B5EF4-FFF2-40B4-BE49-F238E27FC236}">
                  <a16:creationId xmlns:a16="http://schemas.microsoft.com/office/drawing/2014/main" id="{AC5C7475-57C5-70D1-D1CE-66D271EEC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 y="2445"/>
              <a:ext cx="1857" cy="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pic>
        <p:grpSp>
          <p:nvGrpSpPr>
            <p:cNvPr id="35867" name="Group 11">
              <a:extLst>
                <a:ext uri="{FF2B5EF4-FFF2-40B4-BE49-F238E27FC236}">
                  <a16:creationId xmlns:a16="http://schemas.microsoft.com/office/drawing/2014/main" id="{A4B87159-A589-02FD-F9C6-A6A97924EFAC}"/>
                </a:ext>
              </a:extLst>
            </p:cNvPr>
            <p:cNvGrpSpPr>
              <a:grpSpLocks/>
            </p:cNvGrpSpPr>
            <p:nvPr/>
          </p:nvGrpSpPr>
          <p:grpSpPr bwMode="auto">
            <a:xfrm>
              <a:off x="1132" y="2924"/>
              <a:ext cx="168" cy="344"/>
              <a:chOff x="3520" y="1871"/>
              <a:chExt cx="168" cy="344"/>
            </a:xfrm>
          </p:grpSpPr>
          <p:sp>
            <p:nvSpPr>
              <p:cNvPr id="35877" name="Line 12">
                <a:extLst>
                  <a:ext uri="{FF2B5EF4-FFF2-40B4-BE49-F238E27FC236}">
                    <a16:creationId xmlns:a16="http://schemas.microsoft.com/office/drawing/2014/main" id="{A7BF3B41-75A4-25B0-0F26-5D150073F261}"/>
                  </a:ext>
                </a:extLst>
              </p:cNvPr>
              <p:cNvSpPr>
                <a:spLocks noChangeShapeType="1"/>
              </p:cNvSpPr>
              <p:nvPr/>
            </p:nvSpPr>
            <p:spPr bwMode="auto">
              <a:xfrm flipV="1">
                <a:off x="3600" y="2119"/>
                <a:ext cx="1" cy="96"/>
              </a:xfrm>
              <a:prstGeom prst="line">
                <a:avLst/>
              </a:prstGeom>
              <a:noFill/>
              <a:ln w="25400">
                <a:solidFill>
                  <a:srgbClr val="0088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35878" name="Rectangle 13">
                <a:extLst>
                  <a:ext uri="{FF2B5EF4-FFF2-40B4-BE49-F238E27FC236}">
                    <a16:creationId xmlns:a16="http://schemas.microsoft.com/office/drawing/2014/main" id="{09BF21E2-9627-B2CC-E190-05D2487ACE10}"/>
                  </a:ext>
                </a:extLst>
              </p:cNvPr>
              <p:cNvSpPr>
                <a:spLocks noChangeArrowheads="1"/>
              </p:cNvSpPr>
              <p:nvPr/>
            </p:nvSpPr>
            <p:spPr bwMode="auto">
              <a:xfrm>
                <a:off x="3520" y="1871"/>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8800"/>
                    </a:solidFill>
                  </a:rPr>
                  <a:t>r</a:t>
                </a:r>
                <a:endParaRPr lang="en-US" altLang="en-US" sz="2400" i="1"/>
              </a:p>
            </p:txBody>
          </p:sp>
          <p:sp>
            <p:nvSpPr>
              <p:cNvPr id="35879" name="Rectangle 14">
                <a:extLst>
                  <a:ext uri="{FF2B5EF4-FFF2-40B4-BE49-F238E27FC236}">
                    <a16:creationId xmlns:a16="http://schemas.microsoft.com/office/drawing/2014/main" id="{3243DA6E-85DA-C337-2CDB-73B6E5C12D42}"/>
                  </a:ext>
                </a:extLst>
              </p:cNvPr>
              <p:cNvSpPr>
                <a:spLocks noChangeArrowheads="1"/>
              </p:cNvSpPr>
              <p:nvPr/>
            </p:nvSpPr>
            <p:spPr bwMode="auto">
              <a:xfrm>
                <a:off x="3608" y="1951"/>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800"/>
                    </a:solidFill>
                  </a:rPr>
                  <a:t>o</a:t>
                </a:r>
                <a:endParaRPr lang="en-US" altLang="en-US" sz="2400"/>
              </a:p>
            </p:txBody>
          </p:sp>
        </p:grpSp>
        <p:sp>
          <p:nvSpPr>
            <p:cNvPr id="35868" name="Rectangle 15">
              <a:extLst>
                <a:ext uri="{FF2B5EF4-FFF2-40B4-BE49-F238E27FC236}">
                  <a16:creationId xmlns:a16="http://schemas.microsoft.com/office/drawing/2014/main" id="{D39445D2-9AD1-9BA4-526F-60DC14CC48A3}"/>
                </a:ext>
              </a:extLst>
            </p:cNvPr>
            <p:cNvSpPr>
              <a:spLocks noChangeArrowheads="1"/>
            </p:cNvSpPr>
            <p:nvPr/>
          </p:nvSpPr>
          <p:spPr bwMode="auto">
            <a:xfrm>
              <a:off x="2542" y="3104"/>
              <a:ext cx="6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i="1">
                  <a:solidFill>
                    <a:srgbClr val="000000"/>
                  </a:solidFill>
                </a:rPr>
                <a:t>r</a:t>
              </a:r>
              <a:endParaRPr lang="en-US" altLang="en-US" sz="2400" i="1"/>
            </a:p>
          </p:txBody>
        </p:sp>
        <p:sp>
          <p:nvSpPr>
            <p:cNvPr id="35869" name="Rectangle 16">
              <a:extLst>
                <a:ext uri="{FF2B5EF4-FFF2-40B4-BE49-F238E27FC236}">
                  <a16:creationId xmlns:a16="http://schemas.microsoft.com/office/drawing/2014/main" id="{4540A938-03A5-F163-CCCE-A9C9622AC8AC}"/>
                </a:ext>
              </a:extLst>
            </p:cNvPr>
            <p:cNvSpPr>
              <a:spLocks noChangeArrowheads="1"/>
            </p:cNvSpPr>
            <p:nvPr/>
          </p:nvSpPr>
          <p:spPr bwMode="auto">
            <a:xfrm>
              <a:off x="1335" y="3761"/>
              <a:ext cx="90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smaller </a:t>
              </a:r>
              <a:r>
                <a:rPr lang="en-US" altLang="en-US" sz="2400">
                  <a:solidFill>
                    <a:srgbClr val="000000"/>
                  </a:solidFill>
                  <a:latin typeface="Symbol" panose="05050102010706020507" pitchFamily="18" charset="2"/>
                </a:rPr>
                <a:t>a</a:t>
              </a:r>
              <a:r>
                <a:rPr lang="en-US" altLang="en-US" sz="2400">
                  <a:solidFill>
                    <a:srgbClr val="000000"/>
                  </a:solidFill>
                </a:rPr>
                <a:t>  </a:t>
              </a:r>
              <a:endParaRPr lang="en-US" altLang="en-US" sz="2400"/>
            </a:p>
          </p:txBody>
        </p:sp>
        <p:sp>
          <p:nvSpPr>
            <p:cNvPr id="35870" name="Rectangle 17">
              <a:extLst>
                <a:ext uri="{FF2B5EF4-FFF2-40B4-BE49-F238E27FC236}">
                  <a16:creationId xmlns:a16="http://schemas.microsoft.com/office/drawing/2014/main" id="{7EBD05B2-3FB0-188C-1285-5A7E3ABE54F7}"/>
                </a:ext>
              </a:extLst>
            </p:cNvPr>
            <p:cNvSpPr>
              <a:spLocks noChangeArrowheads="1"/>
            </p:cNvSpPr>
            <p:nvPr/>
          </p:nvSpPr>
          <p:spPr bwMode="auto">
            <a:xfrm>
              <a:off x="1657" y="3364"/>
              <a:ext cx="7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33FF"/>
                  </a:solidFill>
                </a:rPr>
                <a:t>larger </a:t>
              </a:r>
              <a:r>
                <a:rPr lang="en-US" altLang="en-US" sz="2400">
                  <a:solidFill>
                    <a:srgbClr val="0033FF"/>
                  </a:solidFill>
                  <a:latin typeface="Symbol" panose="05050102010706020507" pitchFamily="18" charset="2"/>
                </a:rPr>
                <a:t>a</a:t>
              </a:r>
              <a:r>
                <a:rPr lang="en-US" altLang="en-US" sz="2400">
                  <a:solidFill>
                    <a:srgbClr val="0033FF"/>
                  </a:solidFill>
                </a:rPr>
                <a:t>  </a:t>
              </a:r>
              <a:endParaRPr lang="en-US" altLang="en-US" sz="2400"/>
            </a:p>
          </p:txBody>
        </p:sp>
        <p:sp>
          <p:nvSpPr>
            <p:cNvPr id="35871" name="Rectangle 18">
              <a:extLst>
                <a:ext uri="{FF2B5EF4-FFF2-40B4-BE49-F238E27FC236}">
                  <a16:creationId xmlns:a16="http://schemas.microsoft.com/office/drawing/2014/main" id="{5FB075E5-C9FC-A5AC-261D-B4C1141AC86F}"/>
                </a:ext>
              </a:extLst>
            </p:cNvPr>
            <p:cNvSpPr>
              <a:spLocks noChangeArrowheads="1"/>
            </p:cNvSpPr>
            <p:nvPr/>
          </p:nvSpPr>
          <p:spPr bwMode="auto">
            <a:xfrm>
              <a:off x="226" y="2446"/>
              <a:ext cx="608"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Energy</a:t>
              </a:r>
              <a:endParaRPr lang="en-US" altLang="en-US" sz="2400"/>
            </a:p>
          </p:txBody>
        </p:sp>
        <p:sp>
          <p:nvSpPr>
            <p:cNvPr id="35872" name="Rectangle 19">
              <a:extLst>
                <a:ext uri="{FF2B5EF4-FFF2-40B4-BE49-F238E27FC236}">
                  <a16:creationId xmlns:a16="http://schemas.microsoft.com/office/drawing/2014/main" id="{ED133C72-B4BD-3E5B-1091-849896E7E015}"/>
                </a:ext>
              </a:extLst>
            </p:cNvPr>
            <p:cNvSpPr>
              <a:spLocks noChangeArrowheads="1"/>
            </p:cNvSpPr>
            <p:nvPr/>
          </p:nvSpPr>
          <p:spPr bwMode="auto">
            <a:xfrm>
              <a:off x="1168" y="2802"/>
              <a:ext cx="118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008800"/>
                  </a:solidFill>
                </a:rPr>
                <a:t>unstretched length</a:t>
              </a:r>
              <a:endParaRPr lang="en-US" altLang="en-US" sz="2400"/>
            </a:p>
          </p:txBody>
        </p:sp>
        <p:sp>
          <p:nvSpPr>
            <p:cNvPr id="35873" name="Line 83">
              <a:extLst>
                <a:ext uri="{FF2B5EF4-FFF2-40B4-BE49-F238E27FC236}">
                  <a16:creationId xmlns:a16="http://schemas.microsoft.com/office/drawing/2014/main" id="{E5A01A35-19F0-0739-EB91-38216C89F81F}"/>
                </a:ext>
              </a:extLst>
            </p:cNvPr>
            <p:cNvSpPr>
              <a:spLocks noChangeShapeType="1"/>
            </p:cNvSpPr>
            <p:nvPr/>
          </p:nvSpPr>
          <p:spPr bwMode="auto">
            <a:xfrm>
              <a:off x="874" y="3606"/>
              <a:ext cx="339" cy="0"/>
            </a:xfrm>
            <a:prstGeom prst="line">
              <a:avLst/>
            </a:prstGeom>
            <a:noFill/>
            <a:ln w="19050">
              <a:solidFill>
                <a:srgbClr val="0033FF"/>
              </a:solidFill>
              <a:prstDash val="dash"/>
              <a:round/>
              <a:headEnd/>
              <a:tailEnd/>
            </a:ln>
            <a:extLst>
              <a:ext uri="{909E8E84-426E-40DD-AFC4-6F175D3DCCD1}">
                <a14:hiddenFill xmlns:a14="http://schemas.microsoft.com/office/drawing/2010/main">
                  <a:noFill/>
                </a14:hiddenFill>
              </a:ext>
            </a:extLst>
          </p:spPr>
          <p:txBody>
            <a:bodyPr/>
            <a:lstStyle/>
            <a:p>
              <a:endParaRPr lang="en-MY"/>
            </a:p>
          </p:txBody>
        </p:sp>
        <p:sp>
          <p:nvSpPr>
            <p:cNvPr id="35874" name="Text Box 84">
              <a:extLst>
                <a:ext uri="{FF2B5EF4-FFF2-40B4-BE49-F238E27FC236}">
                  <a16:creationId xmlns:a16="http://schemas.microsoft.com/office/drawing/2014/main" id="{308806AD-4321-0486-728A-2340CE5FDB51}"/>
                </a:ext>
              </a:extLst>
            </p:cNvPr>
            <p:cNvSpPr txBox="1">
              <a:spLocks noChangeArrowheads="1"/>
            </p:cNvSpPr>
            <p:nvPr/>
          </p:nvSpPr>
          <p:spPr bwMode="auto">
            <a:xfrm>
              <a:off x="607" y="3454"/>
              <a:ext cx="28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i="1">
                  <a:solidFill>
                    <a:srgbClr val="0033FF"/>
                  </a:solidFill>
                </a:rPr>
                <a:t>E</a:t>
              </a:r>
              <a:r>
                <a:rPr lang="en-US" altLang="en-US" sz="2000" i="1" baseline="-25000">
                  <a:solidFill>
                    <a:srgbClr val="0033FF"/>
                  </a:solidFill>
                </a:rPr>
                <a:t>o</a:t>
              </a:r>
              <a:endParaRPr lang="en-US" altLang="en-US" sz="2000" i="1">
                <a:solidFill>
                  <a:srgbClr val="0033FF"/>
                </a:solidFill>
              </a:endParaRPr>
            </a:p>
          </p:txBody>
        </p:sp>
        <p:sp>
          <p:nvSpPr>
            <p:cNvPr id="35875" name="Line 85">
              <a:extLst>
                <a:ext uri="{FF2B5EF4-FFF2-40B4-BE49-F238E27FC236}">
                  <a16:creationId xmlns:a16="http://schemas.microsoft.com/office/drawing/2014/main" id="{5DD0EAA9-BE5C-2618-BA8B-C294E1B6C4B1}"/>
                </a:ext>
              </a:extLst>
            </p:cNvPr>
            <p:cNvSpPr>
              <a:spLocks noChangeShapeType="1"/>
            </p:cNvSpPr>
            <p:nvPr/>
          </p:nvSpPr>
          <p:spPr bwMode="auto">
            <a:xfrm>
              <a:off x="875" y="3912"/>
              <a:ext cx="339" cy="0"/>
            </a:xfrm>
            <a:prstGeom prst="line">
              <a:avLst/>
            </a:prstGeom>
            <a:noFill/>
            <a:ln w="190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MY"/>
            </a:p>
          </p:txBody>
        </p:sp>
        <p:sp>
          <p:nvSpPr>
            <p:cNvPr id="35876" name="Text Box 86">
              <a:extLst>
                <a:ext uri="{FF2B5EF4-FFF2-40B4-BE49-F238E27FC236}">
                  <a16:creationId xmlns:a16="http://schemas.microsoft.com/office/drawing/2014/main" id="{3BECD771-69E3-2FC8-3008-C351775D8CF5}"/>
                </a:ext>
              </a:extLst>
            </p:cNvPr>
            <p:cNvSpPr txBox="1">
              <a:spLocks noChangeArrowheads="1"/>
            </p:cNvSpPr>
            <p:nvPr/>
          </p:nvSpPr>
          <p:spPr bwMode="auto">
            <a:xfrm>
              <a:off x="608" y="3760"/>
              <a:ext cx="28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i="1"/>
                <a:t>E</a:t>
              </a:r>
              <a:r>
                <a:rPr lang="en-US" altLang="en-US" sz="2000" i="1" baseline="-25000"/>
                <a:t>o</a:t>
              </a:r>
              <a:endParaRPr lang="en-US" altLang="en-US" sz="2000" i="1"/>
            </a:p>
          </p:txBody>
        </p:sp>
      </p:gr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a:extLst>
              <a:ext uri="{FF2B5EF4-FFF2-40B4-BE49-F238E27FC236}">
                <a16:creationId xmlns:a16="http://schemas.microsoft.com/office/drawing/2014/main" id="{79946261-66B1-B323-3422-FEB6F944778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9433C05-A041-4037-9920-F604BF34EEB3}" type="slidenum">
              <a:rPr lang="en-US" altLang="en-US" sz="1200"/>
              <a:pPr>
                <a:spcBef>
                  <a:spcPct val="0"/>
                </a:spcBef>
                <a:buFontTx/>
                <a:buNone/>
              </a:pPr>
              <a:t>38</a:t>
            </a:fld>
            <a:endParaRPr lang="en-US" altLang="en-US" sz="1200"/>
          </a:p>
        </p:txBody>
      </p:sp>
      <p:sp>
        <p:nvSpPr>
          <p:cNvPr id="36867" name="Rectangle 3">
            <a:extLst>
              <a:ext uri="{FF2B5EF4-FFF2-40B4-BE49-F238E27FC236}">
                <a16:creationId xmlns:a16="http://schemas.microsoft.com/office/drawing/2014/main" id="{90773B39-CD7A-21E4-5144-293CA6167A4C}"/>
              </a:ext>
            </a:extLst>
          </p:cNvPr>
          <p:cNvSpPr>
            <a:spLocks noChangeArrowheads="1"/>
          </p:cNvSpPr>
          <p:nvPr/>
        </p:nvSpPr>
        <p:spPr bwMode="auto">
          <a:xfrm>
            <a:off x="1028700" y="990600"/>
            <a:ext cx="12874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3399"/>
                </a:solidFill>
              </a:rPr>
              <a:t>Ceramics</a:t>
            </a:r>
            <a:endParaRPr lang="en-US" altLang="en-US" sz="2400"/>
          </a:p>
        </p:txBody>
      </p:sp>
      <p:sp>
        <p:nvSpPr>
          <p:cNvPr id="36868" name="Rectangle 4">
            <a:extLst>
              <a:ext uri="{FF2B5EF4-FFF2-40B4-BE49-F238E27FC236}">
                <a16:creationId xmlns:a16="http://schemas.microsoft.com/office/drawing/2014/main" id="{211A8A43-22FB-87CB-9774-CBB7DA010616}"/>
              </a:ext>
            </a:extLst>
          </p:cNvPr>
          <p:cNvSpPr>
            <a:spLocks noChangeArrowheads="1"/>
          </p:cNvSpPr>
          <p:nvPr/>
        </p:nvSpPr>
        <p:spPr bwMode="auto">
          <a:xfrm>
            <a:off x="1028700" y="1454150"/>
            <a:ext cx="3006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0000"/>
                </a:solidFill>
              </a:rPr>
              <a:t>(Ionic &amp; covalent bonding):</a:t>
            </a:r>
            <a:endParaRPr lang="en-US" altLang="en-US" sz="2000">
              <a:latin typeface="Times" panose="02020603050405020304" pitchFamily="18" charset="0"/>
            </a:endParaRPr>
          </a:p>
        </p:txBody>
      </p:sp>
      <p:sp>
        <p:nvSpPr>
          <p:cNvPr id="36869" name="Rectangle 10">
            <a:extLst>
              <a:ext uri="{FF2B5EF4-FFF2-40B4-BE49-F238E27FC236}">
                <a16:creationId xmlns:a16="http://schemas.microsoft.com/office/drawing/2014/main" id="{3530F22C-19BD-4101-CB2A-7B10712954CC}"/>
              </a:ext>
            </a:extLst>
          </p:cNvPr>
          <p:cNvSpPr>
            <a:spLocks noChangeArrowheads="1"/>
          </p:cNvSpPr>
          <p:nvPr/>
        </p:nvSpPr>
        <p:spPr bwMode="auto">
          <a:xfrm>
            <a:off x="4540250" y="990600"/>
            <a:ext cx="255905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3399"/>
                </a:solidFill>
              </a:rPr>
              <a:t>Large bond energy</a:t>
            </a:r>
          </a:p>
          <a:p>
            <a:pPr>
              <a:spcBef>
                <a:spcPct val="0"/>
              </a:spcBef>
              <a:buFontTx/>
              <a:buNone/>
            </a:pPr>
            <a:r>
              <a:rPr lang="en-US" altLang="en-US" sz="2000">
                <a:solidFill>
                  <a:srgbClr val="003399"/>
                </a:solidFill>
              </a:rPr>
              <a:t>	large </a:t>
            </a:r>
            <a:r>
              <a:rPr lang="en-US" altLang="en-US" sz="2000" i="1">
                <a:solidFill>
                  <a:srgbClr val="003399"/>
                </a:solidFill>
              </a:rPr>
              <a:t>T</a:t>
            </a:r>
            <a:r>
              <a:rPr lang="en-US" altLang="en-US" sz="2000" i="1" baseline="-25000">
                <a:solidFill>
                  <a:srgbClr val="003399"/>
                </a:solidFill>
              </a:rPr>
              <a:t>m</a:t>
            </a:r>
          </a:p>
          <a:p>
            <a:pPr>
              <a:spcBef>
                <a:spcPct val="0"/>
              </a:spcBef>
              <a:buFontTx/>
              <a:buNone/>
            </a:pPr>
            <a:r>
              <a:rPr lang="en-US" altLang="en-US" sz="2000">
                <a:solidFill>
                  <a:srgbClr val="003399"/>
                </a:solidFill>
              </a:rPr>
              <a:t>	large </a:t>
            </a:r>
            <a:r>
              <a:rPr lang="en-US" altLang="en-US" sz="2000" i="1">
                <a:solidFill>
                  <a:srgbClr val="003399"/>
                </a:solidFill>
              </a:rPr>
              <a:t>E</a:t>
            </a:r>
          </a:p>
          <a:p>
            <a:pPr>
              <a:spcBef>
                <a:spcPct val="0"/>
              </a:spcBef>
              <a:buFontTx/>
              <a:buNone/>
            </a:pPr>
            <a:r>
              <a:rPr lang="en-US" altLang="en-US" sz="2000">
                <a:solidFill>
                  <a:srgbClr val="003399"/>
                </a:solidFill>
              </a:rPr>
              <a:t>	small </a:t>
            </a:r>
            <a:r>
              <a:rPr lang="en-US" altLang="en-US" sz="2000">
                <a:solidFill>
                  <a:srgbClr val="003399"/>
                </a:solidFill>
                <a:latin typeface="Symbol" panose="05050102010706020507" pitchFamily="18" charset="2"/>
              </a:rPr>
              <a:t>a</a:t>
            </a:r>
            <a:endParaRPr lang="en-US" altLang="en-US" sz="2000">
              <a:latin typeface="Times" panose="02020603050405020304" pitchFamily="18" charset="0"/>
            </a:endParaRPr>
          </a:p>
        </p:txBody>
      </p:sp>
      <p:grpSp>
        <p:nvGrpSpPr>
          <p:cNvPr id="2" name="Group 40">
            <a:extLst>
              <a:ext uri="{FF2B5EF4-FFF2-40B4-BE49-F238E27FC236}">
                <a16:creationId xmlns:a16="http://schemas.microsoft.com/office/drawing/2014/main" id="{00CFCC37-FD79-9D3A-267B-B0DDA70B4E4B}"/>
              </a:ext>
            </a:extLst>
          </p:cNvPr>
          <p:cNvGrpSpPr>
            <a:grpSpLocks/>
          </p:cNvGrpSpPr>
          <p:nvPr/>
        </p:nvGrpSpPr>
        <p:grpSpPr bwMode="auto">
          <a:xfrm>
            <a:off x="1028700" y="2514600"/>
            <a:ext cx="6288088" cy="1279525"/>
            <a:chOff x="1028700" y="2514600"/>
            <a:chExt cx="6288088" cy="1279525"/>
          </a:xfrm>
        </p:grpSpPr>
        <p:sp>
          <p:nvSpPr>
            <p:cNvPr id="36904" name="Rectangle 5">
              <a:extLst>
                <a:ext uri="{FF2B5EF4-FFF2-40B4-BE49-F238E27FC236}">
                  <a16:creationId xmlns:a16="http://schemas.microsoft.com/office/drawing/2014/main" id="{58803CEA-493A-D4C8-586B-B2AA48F16D81}"/>
                </a:ext>
              </a:extLst>
            </p:cNvPr>
            <p:cNvSpPr>
              <a:spLocks noChangeArrowheads="1"/>
            </p:cNvSpPr>
            <p:nvPr/>
          </p:nvSpPr>
          <p:spPr bwMode="auto">
            <a:xfrm>
              <a:off x="1028700" y="2514600"/>
              <a:ext cx="8985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DD0000"/>
                  </a:solidFill>
                </a:rPr>
                <a:t>Metals</a:t>
              </a:r>
              <a:endParaRPr lang="en-US" altLang="en-US" sz="2400"/>
            </a:p>
          </p:txBody>
        </p:sp>
        <p:sp>
          <p:nvSpPr>
            <p:cNvPr id="36905" name="Rectangle 6">
              <a:extLst>
                <a:ext uri="{FF2B5EF4-FFF2-40B4-BE49-F238E27FC236}">
                  <a16:creationId xmlns:a16="http://schemas.microsoft.com/office/drawing/2014/main" id="{C90C6FAB-C080-D590-EEF5-92CD851FCCD1}"/>
                </a:ext>
              </a:extLst>
            </p:cNvPr>
            <p:cNvSpPr>
              <a:spLocks noChangeArrowheads="1"/>
            </p:cNvSpPr>
            <p:nvPr/>
          </p:nvSpPr>
          <p:spPr bwMode="auto">
            <a:xfrm>
              <a:off x="1028700" y="2946400"/>
              <a:ext cx="20748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0000"/>
                  </a:solidFill>
                </a:rPr>
                <a:t>(Metallic bonding):</a:t>
              </a:r>
              <a:endParaRPr lang="en-US" altLang="en-US" sz="2000">
                <a:latin typeface="Times" panose="02020603050405020304" pitchFamily="18" charset="0"/>
              </a:endParaRPr>
            </a:p>
          </p:txBody>
        </p:sp>
        <p:sp>
          <p:nvSpPr>
            <p:cNvPr id="36906" name="Rectangle 11">
              <a:extLst>
                <a:ext uri="{FF2B5EF4-FFF2-40B4-BE49-F238E27FC236}">
                  <a16:creationId xmlns:a16="http://schemas.microsoft.com/office/drawing/2014/main" id="{3A0048DE-70E6-6B86-3AD8-D0621FC716B4}"/>
                </a:ext>
              </a:extLst>
            </p:cNvPr>
            <p:cNvSpPr>
              <a:spLocks noChangeArrowheads="1"/>
            </p:cNvSpPr>
            <p:nvPr/>
          </p:nvSpPr>
          <p:spPr bwMode="auto">
            <a:xfrm>
              <a:off x="4419600" y="2514600"/>
              <a:ext cx="2897188"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DD0000"/>
                  </a:solidFill>
                </a:rPr>
                <a:t>Variable bond energy</a:t>
              </a:r>
            </a:p>
            <a:p>
              <a:pPr>
                <a:spcBef>
                  <a:spcPct val="0"/>
                </a:spcBef>
                <a:buFontTx/>
                <a:buNone/>
              </a:pPr>
              <a:r>
                <a:rPr lang="en-US" altLang="en-US" sz="2000">
                  <a:solidFill>
                    <a:srgbClr val="DD0000"/>
                  </a:solidFill>
                </a:rPr>
                <a:t>	moderate </a:t>
              </a:r>
              <a:r>
                <a:rPr lang="en-US" altLang="en-US" sz="2000" i="1">
                  <a:solidFill>
                    <a:srgbClr val="DD0000"/>
                  </a:solidFill>
                </a:rPr>
                <a:t>T</a:t>
              </a:r>
              <a:r>
                <a:rPr lang="en-US" altLang="en-US" sz="2000" i="1" baseline="-25000">
                  <a:solidFill>
                    <a:srgbClr val="DD0000"/>
                  </a:solidFill>
                </a:rPr>
                <a:t>m</a:t>
              </a:r>
            </a:p>
            <a:p>
              <a:pPr>
                <a:spcBef>
                  <a:spcPct val="0"/>
                </a:spcBef>
                <a:buFontTx/>
                <a:buNone/>
              </a:pPr>
              <a:r>
                <a:rPr lang="en-US" altLang="en-US" sz="2000">
                  <a:solidFill>
                    <a:srgbClr val="DD0000"/>
                  </a:solidFill>
                </a:rPr>
                <a:t>	moderate </a:t>
              </a:r>
              <a:r>
                <a:rPr lang="en-US" altLang="en-US" sz="2000" i="1">
                  <a:solidFill>
                    <a:srgbClr val="DD0000"/>
                  </a:solidFill>
                </a:rPr>
                <a:t>E</a:t>
              </a:r>
            </a:p>
            <a:p>
              <a:pPr>
                <a:spcBef>
                  <a:spcPct val="0"/>
                </a:spcBef>
                <a:buFontTx/>
                <a:buNone/>
              </a:pPr>
              <a:r>
                <a:rPr lang="en-US" altLang="en-US" sz="2000">
                  <a:solidFill>
                    <a:srgbClr val="DD0000"/>
                  </a:solidFill>
                </a:rPr>
                <a:t>	moderate </a:t>
              </a:r>
              <a:r>
                <a:rPr lang="en-US" altLang="en-US" sz="2000">
                  <a:solidFill>
                    <a:srgbClr val="DD0000"/>
                  </a:solidFill>
                  <a:latin typeface="Symbol" panose="05050102010706020507" pitchFamily="18" charset="2"/>
                </a:rPr>
                <a:t>a</a:t>
              </a:r>
              <a:endParaRPr lang="en-US" altLang="en-US" sz="2000">
                <a:latin typeface="Times" panose="02020603050405020304" pitchFamily="18" charset="0"/>
              </a:endParaRPr>
            </a:p>
          </p:txBody>
        </p:sp>
      </p:grpSp>
      <p:sp>
        <p:nvSpPr>
          <p:cNvPr id="36871" name="Rectangle 13">
            <a:extLst>
              <a:ext uri="{FF2B5EF4-FFF2-40B4-BE49-F238E27FC236}">
                <a16:creationId xmlns:a16="http://schemas.microsoft.com/office/drawing/2014/main" id="{547C8E0D-D2D5-E7F4-CED0-C5016D9D063C}"/>
              </a:ext>
            </a:extLst>
          </p:cNvPr>
          <p:cNvSpPr>
            <a:spLocks noGrp="1" noChangeArrowheads="1"/>
          </p:cNvSpPr>
          <p:nvPr>
            <p:ph type="title" idx="4294967295"/>
          </p:nvPr>
        </p:nvSpPr>
        <p:spPr>
          <a:xfrm>
            <a:off x="846138" y="276225"/>
            <a:ext cx="7772400" cy="533400"/>
          </a:xfrm>
        </p:spPr>
        <p:txBody>
          <a:bodyPr/>
          <a:lstStyle/>
          <a:p>
            <a:r>
              <a:rPr lang="en-US" altLang="en-US">
                <a:ea typeface="ＭＳ Ｐゴシック" panose="020B0600070205080204" pitchFamily="34" charset="-128"/>
              </a:rPr>
              <a:t>Summary:  Primary Bonds</a:t>
            </a:r>
          </a:p>
        </p:txBody>
      </p:sp>
      <p:grpSp>
        <p:nvGrpSpPr>
          <p:cNvPr id="3" name="Group 41">
            <a:extLst>
              <a:ext uri="{FF2B5EF4-FFF2-40B4-BE49-F238E27FC236}">
                <a16:creationId xmlns:a16="http://schemas.microsoft.com/office/drawing/2014/main" id="{9CEDB2A2-B818-F701-41A2-D3F8782B975F}"/>
              </a:ext>
            </a:extLst>
          </p:cNvPr>
          <p:cNvGrpSpPr>
            <a:grpSpLocks/>
          </p:cNvGrpSpPr>
          <p:nvPr/>
        </p:nvGrpSpPr>
        <p:grpSpPr bwMode="auto">
          <a:xfrm>
            <a:off x="1028700" y="4191000"/>
            <a:ext cx="6846888" cy="1784350"/>
            <a:chOff x="1028700" y="4191000"/>
            <a:chExt cx="6846888" cy="1784350"/>
          </a:xfrm>
        </p:grpSpPr>
        <p:sp>
          <p:nvSpPr>
            <p:cNvPr id="36873" name="Rectangle 7">
              <a:extLst>
                <a:ext uri="{FF2B5EF4-FFF2-40B4-BE49-F238E27FC236}">
                  <a16:creationId xmlns:a16="http://schemas.microsoft.com/office/drawing/2014/main" id="{1DD65BB0-9645-3704-8D8D-C90C5C12C84E}"/>
                </a:ext>
              </a:extLst>
            </p:cNvPr>
            <p:cNvSpPr>
              <a:spLocks noChangeArrowheads="1"/>
            </p:cNvSpPr>
            <p:nvPr/>
          </p:nvSpPr>
          <p:spPr bwMode="auto">
            <a:xfrm>
              <a:off x="1028700" y="4191000"/>
              <a:ext cx="1270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6600"/>
                  </a:solidFill>
                </a:rPr>
                <a:t>Polymers</a:t>
              </a:r>
              <a:endParaRPr lang="en-US" altLang="en-US" sz="2400"/>
            </a:p>
          </p:txBody>
        </p:sp>
        <p:sp>
          <p:nvSpPr>
            <p:cNvPr id="36874" name="Rectangle 8">
              <a:extLst>
                <a:ext uri="{FF2B5EF4-FFF2-40B4-BE49-F238E27FC236}">
                  <a16:creationId xmlns:a16="http://schemas.microsoft.com/office/drawing/2014/main" id="{4CAD9770-11D4-AA8A-4CAC-4ECD64ADA107}"/>
                </a:ext>
              </a:extLst>
            </p:cNvPr>
            <p:cNvSpPr>
              <a:spLocks noChangeArrowheads="1"/>
            </p:cNvSpPr>
            <p:nvPr/>
          </p:nvSpPr>
          <p:spPr bwMode="auto">
            <a:xfrm>
              <a:off x="1028700" y="4597400"/>
              <a:ext cx="27670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000000"/>
                  </a:solidFill>
                </a:rPr>
                <a:t>(Covalent &amp; Secondary):</a:t>
              </a:r>
              <a:endParaRPr lang="en-US" altLang="en-US" sz="2000">
                <a:latin typeface="Times" panose="02020603050405020304" pitchFamily="18" charset="0"/>
              </a:endParaRPr>
            </a:p>
          </p:txBody>
        </p:sp>
        <p:sp>
          <p:nvSpPr>
            <p:cNvPr id="36875" name="Rectangle 12">
              <a:extLst>
                <a:ext uri="{FF2B5EF4-FFF2-40B4-BE49-F238E27FC236}">
                  <a16:creationId xmlns:a16="http://schemas.microsoft.com/office/drawing/2014/main" id="{1359EB4A-7233-8961-82E5-FFA61867A546}"/>
                </a:ext>
              </a:extLst>
            </p:cNvPr>
            <p:cNvSpPr>
              <a:spLocks noChangeArrowheads="1"/>
            </p:cNvSpPr>
            <p:nvPr/>
          </p:nvSpPr>
          <p:spPr bwMode="auto">
            <a:xfrm>
              <a:off x="4445000" y="4191000"/>
              <a:ext cx="34305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6600"/>
                  </a:solidFill>
                </a:rPr>
                <a:t>   Directional Properties</a:t>
              </a:r>
            </a:p>
            <a:p>
              <a:pPr>
                <a:spcBef>
                  <a:spcPct val="0"/>
                </a:spcBef>
                <a:buFontTx/>
                <a:buNone/>
              </a:pPr>
              <a:r>
                <a:rPr lang="en-US" altLang="en-US" sz="2000">
                  <a:solidFill>
                    <a:srgbClr val="006600"/>
                  </a:solidFill>
                </a:rPr>
                <a:t>Secondary bonding dominates</a:t>
              </a:r>
            </a:p>
            <a:p>
              <a:pPr>
                <a:spcBef>
                  <a:spcPct val="0"/>
                </a:spcBef>
                <a:buFontTx/>
                <a:buNone/>
              </a:pPr>
              <a:r>
                <a:rPr lang="en-US" altLang="en-US" sz="2000">
                  <a:solidFill>
                    <a:srgbClr val="006600"/>
                  </a:solidFill>
                </a:rPr>
                <a:t>	  small </a:t>
              </a:r>
              <a:r>
                <a:rPr lang="en-US" altLang="en-US" sz="2000" i="1">
                  <a:solidFill>
                    <a:srgbClr val="006600"/>
                  </a:solidFill>
                </a:rPr>
                <a:t>T</a:t>
              </a:r>
              <a:r>
                <a:rPr lang="en-US" altLang="en-US" sz="2000" i="1" baseline="-25000">
                  <a:solidFill>
                    <a:srgbClr val="006600"/>
                  </a:solidFill>
                </a:rPr>
                <a:t>m</a:t>
              </a:r>
              <a:endParaRPr lang="en-US" altLang="en-US" sz="2000" i="1">
                <a:solidFill>
                  <a:srgbClr val="006600"/>
                </a:solidFill>
              </a:endParaRPr>
            </a:p>
            <a:p>
              <a:pPr>
                <a:spcBef>
                  <a:spcPct val="0"/>
                </a:spcBef>
                <a:buFontTx/>
                <a:buNone/>
              </a:pPr>
              <a:r>
                <a:rPr lang="en-US" altLang="en-US" sz="2000">
                  <a:solidFill>
                    <a:srgbClr val="006600"/>
                  </a:solidFill>
                </a:rPr>
                <a:t>	  small </a:t>
              </a:r>
              <a:r>
                <a:rPr lang="en-US" altLang="en-US" sz="2000" i="1">
                  <a:solidFill>
                    <a:srgbClr val="006600"/>
                  </a:solidFill>
                </a:rPr>
                <a:t>E</a:t>
              </a:r>
            </a:p>
            <a:p>
              <a:pPr>
                <a:spcBef>
                  <a:spcPct val="0"/>
                </a:spcBef>
                <a:buFontTx/>
                <a:buNone/>
              </a:pPr>
              <a:r>
                <a:rPr lang="en-US" altLang="en-US" sz="2000">
                  <a:solidFill>
                    <a:srgbClr val="006600"/>
                  </a:solidFill>
                </a:rPr>
                <a:t>	  large </a:t>
              </a:r>
              <a:r>
                <a:rPr lang="en-US" altLang="en-US" sz="2000">
                  <a:solidFill>
                    <a:srgbClr val="006600"/>
                  </a:solidFill>
                  <a:latin typeface="Symbol" panose="05050102010706020507" pitchFamily="18" charset="2"/>
                </a:rPr>
                <a:t>a</a:t>
              </a:r>
              <a:endParaRPr lang="en-US" altLang="en-US" sz="2000">
                <a:latin typeface="Times" panose="02020603050405020304" pitchFamily="18" charset="0"/>
              </a:endParaRPr>
            </a:p>
          </p:txBody>
        </p:sp>
        <p:grpSp>
          <p:nvGrpSpPr>
            <p:cNvPr id="36876" name="Group 14">
              <a:extLst>
                <a:ext uri="{FF2B5EF4-FFF2-40B4-BE49-F238E27FC236}">
                  <a16:creationId xmlns:a16="http://schemas.microsoft.com/office/drawing/2014/main" id="{CB6CD66F-D077-FE45-84BC-1D674E0CB655}"/>
                </a:ext>
              </a:extLst>
            </p:cNvPr>
            <p:cNvGrpSpPr>
              <a:grpSpLocks/>
            </p:cNvGrpSpPr>
            <p:nvPr/>
          </p:nvGrpSpPr>
          <p:grpSpPr bwMode="auto">
            <a:xfrm>
              <a:off x="1582738" y="5048250"/>
              <a:ext cx="1662112" cy="927100"/>
              <a:chOff x="997" y="3180"/>
              <a:chExt cx="1047" cy="584"/>
            </a:xfrm>
          </p:grpSpPr>
          <p:sp>
            <p:nvSpPr>
              <p:cNvPr id="36877" name="Freeform 15">
                <a:extLst>
                  <a:ext uri="{FF2B5EF4-FFF2-40B4-BE49-F238E27FC236}">
                    <a16:creationId xmlns:a16="http://schemas.microsoft.com/office/drawing/2014/main" id="{76196923-4666-7B14-BF6C-196AF5DC48F1}"/>
                  </a:ext>
                </a:extLst>
              </p:cNvPr>
              <p:cNvSpPr>
                <a:spLocks/>
              </p:cNvSpPr>
              <p:nvPr/>
            </p:nvSpPr>
            <p:spPr bwMode="auto">
              <a:xfrm>
                <a:off x="1032" y="3236"/>
                <a:ext cx="896" cy="480"/>
              </a:xfrm>
              <a:custGeom>
                <a:avLst/>
                <a:gdLst>
                  <a:gd name="T0" fmla="*/ 0 w 896"/>
                  <a:gd name="T1" fmla="*/ 216 h 480"/>
                  <a:gd name="T2" fmla="*/ 224 w 896"/>
                  <a:gd name="T3" fmla="*/ 224 h 480"/>
                  <a:gd name="T4" fmla="*/ 472 w 896"/>
                  <a:gd name="T5" fmla="*/ 280 h 480"/>
                  <a:gd name="T6" fmla="*/ 712 w 896"/>
                  <a:gd name="T7" fmla="*/ 376 h 480"/>
                  <a:gd name="T8" fmla="*/ 816 w 896"/>
                  <a:gd name="T9" fmla="*/ 480 h 480"/>
                  <a:gd name="T10" fmla="*/ 896 w 896"/>
                  <a:gd name="T11" fmla="*/ 72 h 480"/>
                  <a:gd name="T12" fmla="*/ 712 w 896"/>
                  <a:gd name="T13" fmla="*/ 88 h 480"/>
                  <a:gd name="T14" fmla="*/ 552 w 896"/>
                  <a:gd name="T15" fmla="*/ 64 h 480"/>
                  <a:gd name="T16" fmla="*/ 400 w 896"/>
                  <a:gd name="T17" fmla="*/ 24 h 480"/>
                  <a:gd name="T18" fmla="*/ 296 w 896"/>
                  <a:gd name="T19" fmla="*/ 16 h 480"/>
                  <a:gd name="T20" fmla="*/ 152 w 896"/>
                  <a:gd name="T21" fmla="*/ 0 h 480"/>
                  <a:gd name="T22" fmla="*/ 56 w 896"/>
                  <a:gd name="T23" fmla="*/ 16 h 480"/>
                  <a:gd name="T24" fmla="*/ 8 w 896"/>
                  <a:gd name="T25" fmla="*/ 40 h 480"/>
                  <a:gd name="T26" fmla="*/ 0 w 896"/>
                  <a:gd name="T27" fmla="*/ 216 h 4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96"/>
                  <a:gd name="T43" fmla="*/ 0 h 480"/>
                  <a:gd name="T44" fmla="*/ 896 w 896"/>
                  <a:gd name="T45" fmla="*/ 480 h 4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96" h="480">
                    <a:moveTo>
                      <a:pt x="0" y="216"/>
                    </a:moveTo>
                    <a:lnTo>
                      <a:pt x="224" y="224"/>
                    </a:lnTo>
                    <a:lnTo>
                      <a:pt x="472" y="280"/>
                    </a:lnTo>
                    <a:lnTo>
                      <a:pt x="712" y="376"/>
                    </a:lnTo>
                    <a:lnTo>
                      <a:pt x="816" y="480"/>
                    </a:lnTo>
                    <a:lnTo>
                      <a:pt x="896" y="72"/>
                    </a:lnTo>
                    <a:lnTo>
                      <a:pt x="712" y="88"/>
                    </a:lnTo>
                    <a:lnTo>
                      <a:pt x="552" y="64"/>
                    </a:lnTo>
                    <a:lnTo>
                      <a:pt x="400" y="24"/>
                    </a:lnTo>
                    <a:lnTo>
                      <a:pt x="296" y="16"/>
                    </a:lnTo>
                    <a:lnTo>
                      <a:pt x="152" y="0"/>
                    </a:lnTo>
                    <a:lnTo>
                      <a:pt x="56" y="16"/>
                    </a:lnTo>
                    <a:lnTo>
                      <a:pt x="8" y="40"/>
                    </a:lnTo>
                    <a:lnTo>
                      <a:pt x="0" y="216"/>
                    </a:ln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MY"/>
              </a:p>
            </p:txBody>
          </p:sp>
          <p:sp>
            <p:nvSpPr>
              <p:cNvPr id="36878" name="Freeform 16">
                <a:extLst>
                  <a:ext uri="{FF2B5EF4-FFF2-40B4-BE49-F238E27FC236}">
                    <a16:creationId xmlns:a16="http://schemas.microsoft.com/office/drawing/2014/main" id="{2F7CC0A8-4037-6892-8817-8A9F2BA03990}"/>
                  </a:ext>
                </a:extLst>
              </p:cNvPr>
              <p:cNvSpPr>
                <a:spLocks/>
              </p:cNvSpPr>
              <p:nvPr/>
            </p:nvSpPr>
            <p:spPr bwMode="auto">
              <a:xfrm>
                <a:off x="1016" y="3452"/>
                <a:ext cx="824" cy="264"/>
              </a:xfrm>
              <a:custGeom>
                <a:avLst/>
                <a:gdLst>
                  <a:gd name="T0" fmla="*/ 0 w 824"/>
                  <a:gd name="T1" fmla="*/ 8 h 264"/>
                  <a:gd name="T2" fmla="*/ 80 w 824"/>
                  <a:gd name="T3" fmla="*/ 0 h 264"/>
                  <a:gd name="T4" fmla="*/ 168 w 824"/>
                  <a:gd name="T5" fmla="*/ 8 h 264"/>
                  <a:gd name="T6" fmla="*/ 288 w 824"/>
                  <a:gd name="T7" fmla="*/ 24 h 264"/>
                  <a:gd name="T8" fmla="*/ 424 w 824"/>
                  <a:gd name="T9" fmla="*/ 56 h 264"/>
                  <a:gd name="T10" fmla="*/ 552 w 824"/>
                  <a:gd name="T11" fmla="*/ 96 h 264"/>
                  <a:gd name="T12" fmla="*/ 608 w 824"/>
                  <a:gd name="T13" fmla="*/ 128 h 264"/>
                  <a:gd name="T14" fmla="*/ 688 w 824"/>
                  <a:gd name="T15" fmla="*/ 168 h 264"/>
                  <a:gd name="T16" fmla="*/ 752 w 824"/>
                  <a:gd name="T17" fmla="*/ 208 h 264"/>
                  <a:gd name="T18" fmla="*/ 784 w 824"/>
                  <a:gd name="T19" fmla="*/ 232 h 264"/>
                  <a:gd name="T20" fmla="*/ 824 w 824"/>
                  <a:gd name="T21" fmla="*/ 264 h 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4"/>
                  <a:gd name="T34" fmla="*/ 0 h 264"/>
                  <a:gd name="T35" fmla="*/ 824 w 824"/>
                  <a:gd name="T36" fmla="*/ 264 h 2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4" h="264">
                    <a:moveTo>
                      <a:pt x="0" y="8"/>
                    </a:moveTo>
                    <a:lnTo>
                      <a:pt x="80" y="0"/>
                    </a:lnTo>
                    <a:lnTo>
                      <a:pt x="168" y="8"/>
                    </a:lnTo>
                    <a:lnTo>
                      <a:pt x="288" y="24"/>
                    </a:lnTo>
                    <a:lnTo>
                      <a:pt x="424" y="56"/>
                    </a:lnTo>
                    <a:lnTo>
                      <a:pt x="552" y="96"/>
                    </a:lnTo>
                    <a:lnTo>
                      <a:pt x="608" y="128"/>
                    </a:lnTo>
                    <a:lnTo>
                      <a:pt x="688" y="168"/>
                    </a:lnTo>
                    <a:lnTo>
                      <a:pt x="752" y="208"/>
                    </a:lnTo>
                    <a:lnTo>
                      <a:pt x="784" y="232"/>
                    </a:lnTo>
                    <a:lnTo>
                      <a:pt x="824" y="264"/>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6879" name="Freeform 17">
                <a:extLst>
                  <a:ext uri="{FF2B5EF4-FFF2-40B4-BE49-F238E27FC236}">
                    <a16:creationId xmlns:a16="http://schemas.microsoft.com/office/drawing/2014/main" id="{68471F87-3667-6059-DE8A-37D4220CAB30}"/>
                  </a:ext>
                </a:extLst>
              </p:cNvPr>
              <p:cNvSpPr>
                <a:spLocks/>
              </p:cNvSpPr>
              <p:nvPr/>
            </p:nvSpPr>
            <p:spPr bwMode="auto">
              <a:xfrm>
                <a:off x="1032" y="3468"/>
                <a:ext cx="824" cy="256"/>
              </a:xfrm>
              <a:custGeom>
                <a:avLst/>
                <a:gdLst>
                  <a:gd name="T0" fmla="*/ 0 w 824"/>
                  <a:gd name="T1" fmla="*/ 8 h 256"/>
                  <a:gd name="T2" fmla="*/ 0 w 824"/>
                  <a:gd name="T3" fmla="*/ 8 h 256"/>
                  <a:gd name="T4" fmla="*/ 40 w 824"/>
                  <a:gd name="T5" fmla="*/ 0 h 256"/>
                  <a:gd name="T6" fmla="*/ 112 w 824"/>
                  <a:gd name="T7" fmla="*/ 0 h 256"/>
                  <a:gd name="T8" fmla="*/ 232 w 824"/>
                  <a:gd name="T9" fmla="*/ 8 h 256"/>
                  <a:gd name="T10" fmla="*/ 344 w 824"/>
                  <a:gd name="T11" fmla="*/ 32 h 256"/>
                  <a:gd name="T12" fmla="*/ 496 w 824"/>
                  <a:gd name="T13" fmla="*/ 72 h 256"/>
                  <a:gd name="T14" fmla="*/ 608 w 824"/>
                  <a:gd name="T15" fmla="*/ 120 h 256"/>
                  <a:gd name="T16" fmla="*/ 720 w 824"/>
                  <a:gd name="T17" fmla="*/ 184 h 256"/>
                  <a:gd name="T18" fmla="*/ 784 w 824"/>
                  <a:gd name="T19" fmla="*/ 232 h 256"/>
                  <a:gd name="T20" fmla="*/ 824 w 824"/>
                  <a:gd name="T21" fmla="*/ 256 h 256"/>
                  <a:gd name="T22" fmla="*/ 824 w 824"/>
                  <a:gd name="T23" fmla="*/ 256 h 2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4"/>
                  <a:gd name="T37" fmla="*/ 0 h 256"/>
                  <a:gd name="T38" fmla="*/ 824 w 824"/>
                  <a:gd name="T39" fmla="*/ 256 h 2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4" h="256">
                    <a:moveTo>
                      <a:pt x="0" y="8"/>
                    </a:moveTo>
                    <a:lnTo>
                      <a:pt x="0" y="8"/>
                    </a:lnTo>
                    <a:lnTo>
                      <a:pt x="40" y="0"/>
                    </a:lnTo>
                    <a:lnTo>
                      <a:pt x="112" y="0"/>
                    </a:lnTo>
                    <a:lnTo>
                      <a:pt x="232" y="8"/>
                    </a:lnTo>
                    <a:lnTo>
                      <a:pt x="344" y="32"/>
                    </a:lnTo>
                    <a:lnTo>
                      <a:pt x="496" y="72"/>
                    </a:lnTo>
                    <a:lnTo>
                      <a:pt x="608" y="120"/>
                    </a:lnTo>
                    <a:lnTo>
                      <a:pt x="720" y="184"/>
                    </a:lnTo>
                    <a:lnTo>
                      <a:pt x="784" y="232"/>
                    </a:lnTo>
                    <a:lnTo>
                      <a:pt x="824" y="256"/>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grpSp>
            <p:nvGrpSpPr>
              <p:cNvPr id="36880" name="Group 18">
                <a:extLst>
                  <a:ext uri="{FF2B5EF4-FFF2-40B4-BE49-F238E27FC236}">
                    <a16:creationId xmlns:a16="http://schemas.microsoft.com/office/drawing/2014/main" id="{F75E43E7-92B1-E70F-DFF5-5E3918E5426E}"/>
                  </a:ext>
                </a:extLst>
              </p:cNvPr>
              <p:cNvGrpSpPr>
                <a:grpSpLocks/>
              </p:cNvGrpSpPr>
              <p:nvPr/>
            </p:nvGrpSpPr>
            <p:grpSpPr bwMode="auto">
              <a:xfrm>
                <a:off x="1008" y="3180"/>
                <a:ext cx="936" cy="168"/>
                <a:chOff x="1008" y="3180"/>
                <a:chExt cx="936" cy="168"/>
              </a:xfrm>
            </p:grpSpPr>
            <p:sp>
              <p:nvSpPr>
                <p:cNvPr id="36892" name="Freeform 19">
                  <a:extLst>
                    <a:ext uri="{FF2B5EF4-FFF2-40B4-BE49-F238E27FC236}">
                      <a16:creationId xmlns:a16="http://schemas.microsoft.com/office/drawing/2014/main" id="{EBE35577-517D-1ECD-7F71-983096F11DB5}"/>
                    </a:ext>
                  </a:extLst>
                </p:cNvPr>
                <p:cNvSpPr>
                  <a:spLocks/>
                </p:cNvSpPr>
                <p:nvPr/>
              </p:nvSpPr>
              <p:spPr bwMode="auto">
                <a:xfrm>
                  <a:off x="1024" y="3220"/>
                  <a:ext cx="920" cy="80"/>
                </a:xfrm>
                <a:custGeom>
                  <a:avLst/>
                  <a:gdLst>
                    <a:gd name="T0" fmla="*/ 0 w 920"/>
                    <a:gd name="T1" fmla="*/ 32 h 80"/>
                    <a:gd name="T2" fmla="*/ 0 w 920"/>
                    <a:gd name="T3" fmla="*/ 32 h 80"/>
                    <a:gd name="T4" fmla="*/ 48 w 920"/>
                    <a:gd name="T5" fmla="*/ 24 h 80"/>
                    <a:gd name="T6" fmla="*/ 128 w 920"/>
                    <a:gd name="T7" fmla="*/ 8 h 80"/>
                    <a:gd name="T8" fmla="*/ 272 w 920"/>
                    <a:gd name="T9" fmla="*/ 0 h 80"/>
                    <a:gd name="T10" fmla="*/ 384 w 920"/>
                    <a:gd name="T11" fmla="*/ 16 h 80"/>
                    <a:gd name="T12" fmla="*/ 544 w 920"/>
                    <a:gd name="T13" fmla="*/ 40 h 80"/>
                    <a:gd name="T14" fmla="*/ 664 w 920"/>
                    <a:gd name="T15" fmla="*/ 72 h 80"/>
                    <a:gd name="T16" fmla="*/ 792 w 920"/>
                    <a:gd name="T17" fmla="*/ 80 h 80"/>
                    <a:gd name="T18" fmla="*/ 872 w 920"/>
                    <a:gd name="T19" fmla="*/ 64 h 80"/>
                    <a:gd name="T20" fmla="*/ 920 w 920"/>
                    <a:gd name="T21" fmla="*/ 64 h 80"/>
                    <a:gd name="T22" fmla="*/ 920 w 920"/>
                    <a:gd name="T23" fmla="*/ 64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0"/>
                    <a:gd name="T37" fmla="*/ 0 h 80"/>
                    <a:gd name="T38" fmla="*/ 920 w 920"/>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0" h="80">
                      <a:moveTo>
                        <a:pt x="0" y="32"/>
                      </a:moveTo>
                      <a:lnTo>
                        <a:pt x="0" y="32"/>
                      </a:lnTo>
                      <a:lnTo>
                        <a:pt x="48" y="24"/>
                      </a:lnTo>
                      <a:lnTo>
                        <a:pt x="128" y="8"/>
                      </a:lnTo>
                      <a:lnTo>
                        <a:pt x="272" y="0"/>
                      </a:lnTo>
                      <a:lnTo>
                        <a:pt x="384" y="16"/>
                      </a:lnTo>
                      <a:lnTo>
                        <a:pt x="544" y="40"/>
                      </a:lnTo>
                      <a:lnTo>
                        <a:pt x="664" y="72"/>
                      </a:lnTo>
                      <a:lnTo>
                        <a:pt x="792" y="80"/>
                      </a:lnTo>
                      <a:lnTo>
                        <a:pt x="872" y="64"/>
                      </a:lnTo>
                      <a:lnTo>
                        <a:pt x="920" y="64"/>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6893" name="Freeform 20">
                  <a:extLst>
                    <a:ext uri="{FF2B5EF4-FFF2-40B4-BE49-F238E27FC236}">
                      <a16:creationId xmlns:a16="http://schemas.microsoft.com/office/drawing/2014/main" id="{67740229-7A1E-FCE9-41DB-71192D84633B}"/>
                    </a:ext>
                  </a:extLst>
                </p:cNvPr>
                <p:cNvSpPr>
                  <a:spLocks/>
                </p:cNvSpPr>
                <p:nvPr/>
              </p:nvSpPr>
              <p:spPr bwMode="auto">
                <a:xfrm>
                  <a:off x="1008" y="3204"/>
                  <a:ext cx="920" cy="88"/>
                </a:xfrm>
                <a:custGeom>
                  <a:avLst/>
                  <a:gdLst>
                    <a:gd name="T0" fmla="*/ 0 w 920"/>
                    <a:gd name="T1" fmla="*/ 40 h 88"/>
                    <a:gd name="T2" fmla="*/ 88 w 920"/>
                    <a:gd name="T3" fmla="*/ 16 h 88"/>
                    <a:gd name="T4" fmla="*/ 192 w 920"/>
                    <a:gd name="T5" fmla="*/ 8 h 88"/>
                    <a:gd name="T6" fmla="*/ 264 w 920"/>
                    <a:gd name="T7" fmla="*/ 0 h 88"/>
                    <a:gd name="T8" fmla="*/ 328 w 920"/>
                    <a:gd name="T9" fmla="*/ 8 h 88"/>
                    <a:gd name="T10" fmla="*/ 464 w 920"/>
                    <a:gd name="T11" fmla="*/ 40 h 88"/>
                    <a:gd name="T12" fmla="*/ 544 w 920"/>
                    <a:gd name="T13" fmla="*/ 48 h 88"/>
                    <a:gd name="T14" fmla="*/ 608 w 920"/>
                    <a:gd name="T15" fmla="*/ 64 h 88"/>
                    <a:gd name="T16" fmla="*/ 752 w 920"/>
                    <a:gd name="T17" fmla="*/ 88 h 88"/>
                    <a:gd name="T18" fmla="*/ 832 w 920"/>
                    <a:gd name="T19" fmla="*/ 72 h 88"/>
                    <a:gd name="T20" fmla="*/ 920 w 920"/>
                    <a:gd name="T21" fmla="*/ 64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0"/>
                    <a:gd name="T34" fmla="*/ 0 h 88"/>
                    <a:gd name="T35" fmla="*/ 920 w 920"/>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0" h="88">
                      <a:moveTo>
                        <a:pt x="0" y="40"/>
                      </a:moveTo>
                      <a:lnTo>
                        <a:pt x="88" y="16"/>
                      </a:lnTo>
                      <a:lnTo>
                        <a:pt x="192" y="8"/>
                      </a:lnTo>
                      <a:lnTo>
                        <a:pt x="264" y="0"/>
                      </a:lnTo>
                      <a:lnTo>
                        <a:pt x="328" y="8"/>
                      </a:lnTo>
                      <a:lnTo>
                        <a:pt x="464" y="40"/>
                      </a:lnTo>
                      <a:lnTo>
                        <a:pt x="544" y="48"/>
                      </a:lnTo>
                      <a:lnTo>
                        <a:pt x="608" y="64"/>
                      </a:lnTo>
                      <a:lnTo>
                        <a:pt x="752" y="88"/>
                      </a:lnTo>
                      <a:lnTo>
                        <a:pt x="832" y="72"/>
                      </a:lnTo>
                      <a:lnTo>
                        <a:pt x="920" y="64"/>
                      </a:lnTo>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36894" name="Rectangle 21">
                  <a:extLst>
                    <a:ext uri="{FF2B5EF4-FFF2-40B4-BE49-F238E27FC236}">
                      <a16:creationId xmlns:a16="http://schemas.microsoft.com/office/drawing/2014/main" id="{22856D73-6FE1-D7E9-93FB-6CF5F0EFED72}"/>
                    </a:ext>
                  </a:extLst>
                </p:cNvPr>
                <p:cNvSpPr>
                  <a:spLocks noChangeArrowheads="1"/>
                </p:cNvSpPr>
                <p:nvPr/>
              </p:nvSpPr>
              <p:spPr bwMode="auto">
                <a:xfrm>
                  <a:off x="1024" y="3196"/>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5" name="Rectangle 22">
                  <a:extLst>
                    <a:ext uri="{FF2B5EF4-FFF2-40B4-BE49-F238E27FC236}">
                      <a16:creationId xmlns:a16="http://schemas.microsoft.com/office/drawing/2014/main" id="{9F36074D-A713-6F1A-BEE9-9B3BAB3015B8}"/>
                    </a:ext>
                  </a:extLst>
                </p:cNvPr>
                <p:cNvSpPr>
                  <a:spLocks noChangeArrowheads="1"/>
                </p:cNvSpPr>
                <p:nvPr/>
              </p:nvSpPr>
              <p:spPr bwMode="auto">
                <a:xfrm>
                  <a:off x="1120" y="3196"/>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6" name="Rectangle 23">
                  <a:extLst>
                    <a:ext uri="{FF2B5EF4-FFF2-40B4-BE49-F238E27FC236}">
                      <a16:creationId xmlns:a16="http://schemas.microsoft.com/office/drawing/2014/main" id="{D90F3E41-A75C-E5D7-4321-B083E179C807}"/>
                    </a:ext>
                  </a:extLst>
                </p:cNvPr>
                <p:cNvSpPr>
                  <a:spLocks noChangeArrowheads="1"/>
                </p:cNvSpPr>
                <p:nvPr/>
              </p:nvSpPr>
              <p:spPr bwMode="auto">
                <a:xfrm>
                  <a:off x="1864" y="3260"/>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7" name="Rectangle 24">
                  <a:extLst>
                    <a:ext uri="{FF2B5EF4-FFF2-40B4-BE49-F238E27FC236}">
                      <a16:creationId xmlns:a16="http://schemas.microsoft.com/office/drawing/2014/main" id="{8EFA6032-4740-7826-AA50-CA4708C9D0E3}"/>
                    </a:ext>
                  </a:extLst>
                </p:cNvPr>
                <p:cNvSpPr>
                  <a:spLocks noChangeArrowheads="1"/>
                </p:cNvSpPr>
                <p:nvPr/>
              </p:nvSpPr>
              <p:spPr bwMode="auto">
                <a:xfrm>
                  <a:off x="1216" y="3180"/>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8" name="Rectangle 25">
                  <a:extLst>
                    <a:ext uri="{FF2B5EF4-FFF2-40B4-BE49-F238E27FC236}">
                      <a16:creationId xmlns:a16="http://schemas.microsoft.com/office/drawing/2014/main" id="{E2FC7F65-A537-CD71-CB15-ED354E1D52AC}"/>
                    </a:ext>
                  </a:extLst>
                </p:cNvPr>
                <p:cNvSpPr>
                  <a:spLocks noChangeArrowheads="1"/>
                </p:cNvSpPr>
                <p:nvPr/>
              </p:nvSpPr>
              <p:spPr bwMode="auto">
                <a:xfrm>
                  <a:off x="1304" y="318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9" name="Rectangle 26">
                  <a:extLst>
                    <a:ext uri="{FF2B5EF4-FFF2-40B4-BE49-F238E27FC236}">
                      <a16:creationId xmlns:a16="http://schemas.microsoft.com/office/drawing/2014/main" id="{B0468ABD-76A5-9159-591A-E72F41EC1786}"/>
                    </a:ext>
                  </a:extLst>
                </p:cNvPr>
                <p:cNvSpPr>
                  <a:spLocks noChangeArrowheads="1"/>
                </p:cNvSpPr>
                <p:nvPr/>
              </p:nvSpPr>
              <p:spPr bwMode="auto">
                <a:xfrm>
                  <a:off x="1400" y="3204"/>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900" name="Rectangle 27">
                  <a:extLst>
                    <a:ext uri="{FF2B5EF4-FFF2-40B4-BE49-F238E27FC236}">
                      <a16:creationId xmlns:a16="http://schemas.microsoft.com/office/drawing/2014/main" id="{953EA10D-7C03-252B-C776-3B6BCB001D9E}"/>
                    </a:ext>
                  </a:extLst>
                </p:cNvPr>
                <p:cNvSpPr>
                  <a:spLocks noChangeArrowheads="1"/>
                </p:cNvSpPr>
                <p:nvPr/>
              </p:nvSpPr>
              <p:spPr bwMode="auto">
                <a:xfrm>
                  <a:off x="1496" y="322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901" name="Rectangle 28">
                  <a:extLst>
                    <a:ext uri="{FF2B5EF4-FFF2-40B4-BE49-F238E27FC236}">
                      <a16:creationId xmlns:a16="http://schemas.microsoft.com/office/drawing/2014/main" id="{3437DB83-719E-A45F-101F-6F7229A59DE0}"/>
                    </a:ext>
                  </a:extLst>
                </p:cNvPr>
                <p:cNvSpPr>
                  <a:spLocks noChangeArrowheads="1"/>
                </p:cNvSpPr>
                <p:nvPr/>
              </p:nvSpPr>
              <p:spPr bwMode="auto">
                <a:xfrm>
                  <a:off x="1584" y="3244"/>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902" name="Rectangle 29">
                  <a:extLst>
                    <a:ext uri="{FF2B5EF4-FFF2-40B4-BE49-F238E27FC236}">
                      <a16:creationId xmlns:a16="http://schemas.microsoft.com/office/drawing/2014/main" id="{700374DD-7907-4270-54C7-25A5A6F04B8A}"/>
                    </a:ext>
                  </a:extLst>
                </p:cNvPr>
                <p:cNvSpPr>
                  <a:spLocks noChangeArrowheads="1"/>
                </p:cNvSpPr>
                <p:nvPr/>
              </p:nvSpPr>
              <p:spPr bwMode="auto">
                <a:xfrm>
                  <a:off x="1680" y="326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903" name="Rectangle 30">
                  <a:extLst>
                    <a:ext uri="{FF2B5EF4-FFF2-40B4-BE49-F238E27FC236}">
                      <a16:creationId xmlns:a16="http://schemas.microsoft.com/office/drawing/2014/main" id="{1B13FA6F-EF1C-C983-1DDC-01EE965BC409}"/>
                    </a:ext>
                  </a:extLst>
                </p:cNvPr>
                <p:cNvSpPr>
                  <a:spLocks noChangeArrowheads="1"/>
                </p:cNvSpPr>
                <p:nvPr/>
              </p:nvSpPr>
              <p:spPr bwMode="auto">
                <a:xfrm>
                  <a:off x="1776" y="3260"/>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grpSp>
          <p:sp>
            <p:nvSpPr>
              <p:cNvPr id="36881" name="Rectangle 31">
                <a:extLst>
                  <a:ext uri="{FF2B5EF4-FFF2-40B4-BE49-F238E27FC236}">
                    <a16:creationId xmlns:a16="http://schemas.microsoft.com/office/drawing/2014/main" id="{00828C40-4187-4FC2-D28D-0D4AB409C447}"/>
                  </a:ext>
                </a:extLst>
              </p:cNvPr>
              <p:cNvSpPr>
                <a:spLocks noChangeArrowheads="1"/>
              </p:cNvSpPr>
              <p:nvPr/>
            </p:nvSpPr>
            <p:spPr bwMode="auto">
              <a:xfrm>
                <a:off x="1040" y="3428"/>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2" name="Rectangle 32">
                <a:extLst>
                  <a:ext uri="{FF2B5EF4-FFF2-40B4-BE49-F238E27FC236}">
                    <a16:creationId xmlns:a16="http://schemas.microsoft.com/office/drawing/2014/main" id="{944FEFC9-C26F-449C-DFF2-25EC8A5658A9}"/>
                  </a:ext>
                </a:extLst>
              </p:cNvPr>
              <p:cNvSpPr>
                <a:spLocks noChangeArrowheads="1"/>
              </p:cNvSpPr>
              <p:nvPr/>
            </p:nvSpPr>
            <p:spPr bwMode="auto">
              <a:xfrm>
                <a:off x="1128" y="3428"/>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3" name="Rectangle 33">
                <a:extLst>
                  <a:ext uri="{FF2B5EF4-FFF2-40B4-BE49-F238E27FC236}">
                    <a16:creationId xmlns:a16="http://schemas.microsoft.com/office/drawing/2014/main" id="{DAEB078C-9BEB-8145-4C26-43F037302A46}"/>
                  </a:ext>
                </a:extLst>
              </p:cNvPr>
              <p:cNvSpPr>
                <a:spLocks noChangeArrowheads="1"/>
              </p:cNvSpPr>
              <p:nvPr/>
            </p:nvSpPr>
            <p:spPr bwMode="auto">
              <a:xfrm>
                <a:off x="1824" y="3676"/>
                <a:ext cx="48"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4" name="Rectangle 34">
                <a:extLst>
                  <a:ext uri="{FF2B5EF4-FFF2-40B4-BE49-F238E27FC236}">
                    <a16:creationId xmlns:a16="http://schemas.microsoft.com/office/drawing/2014/main" id="{2E1F62C3-C80D-BEAE-2709-CC318D8650DB}"/>
                  </a:ext>
                </a:extLst>
              </p:cNvPr>
              <p:cNvSpPr>
                <a:spLocks noChangeArrowheads="1"/>
              </p:cNvSpPr>
              <p:nvPr/>
            </p:nvSpPr>
            <p:spPr bwMode="auto">
              <a:xfrm>
                <a:off x="1216" y="3452"/>
                <a:ext cx="48"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5" name="Rectangle 35">
                <a:extLst>
                  <a:ext uri="{FF2B5EF4-FFF2-40B4-BE49-F238E27FC236}">
                    <a16:creationId xmlns:a16="http://schemas.microsoft.com/office/drawing/2014/main" id="{84D76B87-79C0-2709-4E36-2CBF1EA0DE52}"/>
                  </a:ext>
                </a:extLst>
              </p:cNvPr>
              <p:cNvSpPr>
                <a:spLocks noChangeArrowheads="1"/>
              </p:cNvSpPr>
              <p:nvPr/>
            </p:nvSpPr>
            <p:spPr bwMode="auto">
              <a:xfrm>
                <a:off x="1296" y="3452"/>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6" name="Rectangle 36">
                <a:extLst>
                  <a:ext uri="{FF2B5EF4-FFF2-40B4-BE49-F238E27FC236}">
                    <a16:creationId xmlns:a16="http://schemas.microsoft.com/office/drawing/2014/main" id="{56AE9ACF-7DFC-BF14-BF65-D7BD6FAD787C}"/>
                  </a:ext>
                </a:extLst>
              </p:cNvPr>
              <p:cNvSpPr>
                <a:spLocks noChangeArrowheads="1"/>
              </p:cNvSpPr>
              <p:nvPr/>
            </p:nvSpPr>
            <p:spPr bwMode="auto">
              <a:xfrm>
                <a:off x="1384" y="3468"/>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7" name="Rectangle 37">
                <a:extLst>
                  <a:ext uri="{FF2B5EF4-FFF2-40B4-BE49-F238E27FC236}">
                    <a16:creationId xmlns:a16="http://schemas.microsoft.com/office/drawing/2014/main" id="{AA449466-0961-DDFF-267B-45F7DA346D2E}"/>
                  </a:ext>
                </a:extLst>
              </p:cNvPr>
              <p:cNvSpPr>
                <a:spLocks noChangeArrowheads="1"/>
              </p:cNvSpPr>
              <p:nvPr/>
            </p:nvSpPr>
            <p:spPr bwMode="auto">
              <a:xfrm>
                <a:off x="1472" y="3500"/>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8" name="Rectangle 38">
                <a:extLst>
                  <a:ext uri="{FF2B5EF4-FFF2-40B4-BE49-F238E27FC236}">
                    <a16:creationId xmlns:a16="http://schemas.microsoft.com/office/drawing/2014/main" id="{D8A635AA-D62A-3118-4C70-9223D92B1E81}"/>
                  </a:ext>
                </a:extLst>
              </p:cNvPr>
              <p:cNvSpPr>
                <a:spLocks noChangeArrowheads="1"/>
              </p:cNvSpPr>
              <p:nvPr/>
            </p:nvSpPr>
            <p:spPr bwMode="auto">
              <a:xfrm>
                <a:off x="1560" y="3532"/>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89" name="Rectangle 39">
                <a:extLst>
                  <a:ext uri="{FF2B5EF4-FFF2-40B4-BE49-F238E27FC236}">
                    <a16:creationId xmlns:a16="http://schemas.microsoft.com/office/drawing/2014/main" id="{9065ADB9-2FEF-4D79-7E61-BE33CCA463A6}"/>
                  </a:ext>
                </a:extLst>
              </p:cNvPr>
              <p:cNvSpPr>
                <a:spLocks noChangeArrowheads="1"/>
              </p:cNvSpPr>
              <p:nvPr/>
            </p:nvSpPr>
            <p:spPr bwMode="auto">
              <a:xfrm>
                <a:off x="1648" y="3572"/>
                <a:ext cx="56" cy="88"/>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0" name="Rectangle 40">
                <a:extLst>
                  <a:ext uri="{FF2B5EF4-FFF2-40B4-BE49-F238E27FC236}">
                    <a16:creationId xmlns:a16="http://schemas.microsoft.com/office/drawing/2014/main" id="{390E7922-5654-5AC8-4E89-EA45589838FA}"/>
                  </a:ext>
                </a:extLst>
              </p:cNvPr>
              <p:cNvSpPr>
                <a:spLocks noChangeArrowheads="1"/>
              </p:cNvSpPr>
              <p:nvPr/>
            </p:nvSpPr>
            <p:spPr bwMode="auto">
              <a:xfrm>
                <a:off x="1736" y="3620"/>
                <a:ext cx="56" cy="80"/>
              </a:xfrm>
              <a:prstGeom prst="rect">
                <a:avLst/>
              </a:prstGeom>
              <a:solidFill>
                <a:srgbClr val="009999"/>
              </a:solidFill>
              <a:ln w="25400">
                <a:solidFill>
                  <a:srgbClr val="009999"/>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36891" name="Rectangle 41">
                <a:extLst>
                  <a:ext uri="{FF2B5EF4-FFF2-40B4-BE49-F238E27FC236}">
                    <a16:creationId xmlns:a16="http://schemas.microsoft.com/office/drawing/2014/main" id="{DDC0A9E5-4716-D306-1725-F9521D25624B}"/>
                  </a:ext>
                </a:extLst>
              </p:cNvPr>
              <p:cNvSpPr>
                <a:spLocks noChangeArrowheads="1"/>
              </p:cNvSpPr>
              <p:nvPr/>
            </p:nvSpPr>
            <p:spPr bwMode="auto">
              <a:xfrm rot="720000">
                <a:off x="997" y="3354"/>
                <a:ext cx="104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latin typeface="Arial Rounded MT Bold" panose="020F0704030504030204" pitchFamily="34" charset="0"/>
                  </a:rPr>
                  <a:t>secondary bonding</a:t>
                </a:r>
                <a:endParaRPr lang="en-US" altLang="en-US" sz="2400"/>
              </a:p>
            </p:txBody>
          </p:sp>
        </p:gr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pic>
        <p:nvPicPr>
          <p:cNvPr id="6" name="object 6"/>
          <p:cNvPicPr/>
          <p:nvPr/>
        </p:nvPicPr>
        <p:blipFill>
          <a:blip r:embed="rId3" cstate="print"/>
          <a:stretch>
            <a:fillRect/>
          </a:stretch>
        </p:blipFill>
        <p:spPr>
          <a:xfrm>
            <a:off x="702584" y="1764103"/>
            <a:ext cx="7783498" cy="46037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456170" cy="81280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95" dirty="0">
                <a:solidFill>
                  <a:srgbClr val="C00000"/>
                </a:solidFill>
                <a:latin typeface="Arial"/>
                <a:cs typeface="Arial"/>
              </a:rPr>
              <a:t> </a:t>
            </a:r>
            <a:r>
              <a:rPr sz="1800" b="1" dirty="0">
                <a:latin typeface="Arial"/>
                <a:cs typeface="Arial"/>
              </a:rPr>
              <a:t>WHY</a:t>
            </a:r>
            <a:r>
              <a:rPr sz="1800" b="1" spc="-30" dirty="0">
                <a:latin typeface="Arial"/>
                <a:cs typeface="Arial"/>
              </a:rPr>
              <a:t> </a:t>
            </a:r>
            <a:r>
              <a:rPr sz="1800" b="1" spc="-5" dirty="0">
                <a:latin typeface="Arial"/>
                <a:cs typeface="Arial"/>
              </a:rPr>
              <a:t>STUDY</a:t>
            </a:r>
            <a:r>
              <a:rPr sz="1800" b="1" spc="-105" dirty="0">
                <a:latin typeface="Arial"/>
                <a:cs typeface="Arial"/>
              </a:rPr>
              <a:t> </a:t>
            </a:r>
            <a:r>
              <a:rPr sz="1800" b="1" spc="-30" dirty="0">
                <a:latin typeface="Arial"/>
                <a:cs typeface="Arial"/>
              </a:rPr>
              <a:t>ATOMIC</a:t>
            </a:r>
            <a:r>
              <a:rPr sz="1800" b="1" spc="-5" dirty="0">
                <a:latin typeface="Arial"/>
                <a:cs typeface="Arial"/>
              </a:rPr>
              <a:t> STRUCTURE</a:t>
            </a:r>
            <a:r>
              <a:rPr sz="1800" b="1" spc="-65" dirty="0">
                <a:latin typeface="Arial"/>
                <a:cs typeface="Arial"/>
              </a:rPr>
              <a:t> </a:t>
            </a:r>
            <a:r>
              <a:rPr sz="1800" b="1" dirty="0">
                <a:latin typeface="Arial"/>
                <a:cs typeface="Arial"/>
              </a:rPr>
              <a:t>AND</a:t>
            </a:r>
            <a:r>
              <a:rPr sz="1800" b="1" spc="-5" dirty="0">
                <a:latin typeface="Arial"/>
                <a:cs typeface="Arial"/>
              </a:rPr>
              <a:t> </a:t>
            </a:r>
            <a:r>
              <a:rPr sz="1800" b="1" spc="-20" dirty="0">
                <a:latin typeface="Arial"/>
                <a:cs typeface="Arial"/>
              </a:rPr>
              <a:t>INTERATOMIC</a:t>
            </a:r>
            <a:r>
              <a:rPr sz="1800" b="1" spc="-5" dirty="0">
                <a:latin typeface="Arial"/>
                <a:cs typeface="Arial"/>
              </a:rPr>
              <a:t> BONDING?</a:t>
            </a:r>
            <a:endParaRPr sz="1800">
              <a:latin typeface="Arial"/>
              <a:cs typeface="Arial"/>
            </a:endParaRPr>
          </a:p>
          <a:p>
            <a:pPr>
              <a:lnSpc>
                <a:spcPct val="100000"/>
              </a:lnSpc>
              <a:spcBef>
                <a:spcPts val="50"/>
              </a:spcBef>
            </a:pPr>
            <a:endParaRPr sz="1800">
              <a:latin typeface="Arial"/>
              <a:cs typeface="Arial"/>
            </a:endParaRPr>
          </a:p>
          <a:p>
            <a:pPr marL="298450" indent="-285750">
              <a:lnSpc>
                <a:spcPct val="100000"/>
              </a:lnSpc>
              <a:buClr>
                <a:srgbClr val="C00000"/>
              </a:buClr>
              <a:buFont typeface="Wingdings"/>
              <a:buChar char=""/>
              <a:tabLst>
                <a:tab pos="297815" algn="l"/>
                <a:tab pos="298450" algn="l"/>
              </a:tabLst>
            </a:pPr>
            <a:r>
              <a:rPr sz="1600" spc="-5" dirty="0">
                <a:latin typeface="Microsoft Sans Serif"/>
                <a:cs typeface="Microsoft Sans Serif"/>
              </a:rPr>
              <a:t>An</a:t>
            </a:r>
            <a:r>
              <a:rPr sz="1600" spc="10" dirty="0">
                <a:latin typeface="Microsoft Sans Serif"/>
                <a:cs typeface="Microsoft Sans Serif"/>
              </a:rPr>
              <a:t> </a:t>
            </a:r>
            <a:r>
              <a:rPr sz="1600" spc="-5" dirty="0">
                <a:latin typeface="Microsoft Sans Serif"/>
                <a:cs typeface="Microsoft Sans Serif"/>
              </a:rPr>
              <a:t>important</a:t>
            </a:r>
            <a:r>
              <a:rPr sz="1600" spc="20" dirty="0">
                <a:latin typeface="Microsoft Sans Serif"/>
                <a:cs typeface="Microsoft Sans Serif"/>
              </a:rPr>
              <a:t> </a:t>
            </a:r>
            <a:r>
              <a:rPr sz="1600" spc="-5" dirty="0">
                <a:latin typeface="Microsoft Sans Serif"/>
                <a:cs typeface="Microsoft Sans Serif"/>
              </a:rPr>
              <a:t>reason</a:t>
            </a:r>
            <a:r>
              <a:rPr sz="1600" spc="15" dirty="0">
                <a:latin typeface="Microsoft Sans Serif"/>
                <a:cs typeface="Microsoft Sans Serif"/>
              </a:rPr>
              <a:t> </a:t>
            </a:r>
            <a:r>
              <a:rPr sz="1600" dirty="0">
                <a:latin typeface="Microsoft Sans Serif"/>
                <a:cs typeface="Microsoft Sans Serif"/>
              </a:rPr>
              <a:t>to</a:t>
            </a:r>
            <a:r>
              <a:rPr sz="1600" spc="10" dirty="0">
                <a:latin typeface="Microsoft Sans Serif"/>
                <a:cs typeface="Microsoft Sans Serif"/>
              </a:rPr>
              <a:t> </a:t>
            </a:r>
            <a:r>
              <a:rPr sz="1600" spc="-5" dirty="0">
                <a:latin typeface="Microsoft Sans Serif"/>
                <a:cs typeface="Microsoft Sans Serif"/>
              </a:rPr>
              <a:t>have</a:t>
            </a:r>
            <a:r>
              <a:rPr sz="1600" spc="15" dirty="0">
                <a:latin typeface="Microsoft Sans Serif"/>
                <a:cs typeface="Microsoft Sans Serif"/>
              </a:rPr>
              <a:t> </a:t>
            </a:r>
            <a:r>
              <a:rPr sz="1600" spc="-5" dirty="0">
                <a:latin typeface="Microsoft Sans Serif"/>
                <a:cs typeface="Microsoft Sans Serif"/>
              </a:rPr>
              <a:t>an</a:t>
            </a:r>
            <a:endParaRPr sz="1600">
              <a:latin typeface="Microsoft Sans Serif"/>
              <a:cs typeface="Microsoft Sans Serif"/>
            </a:endParaRPr>
          </a:p>
        </p:txBody>
      </p:sp>
      <p:sp>
        <p:nvSpPr>
          <p:cNvPr id="7" name="object 7"/>
          <p:cNvSpPr txBox="1"/>
          <p:nvPr/>
        </p:nvSpPr>
        <p:spPr>
          <a:xfrm>
            <a:off x="525632" y="2213355"/>
            <a:ext cx="3559810" cy="3926840"/>
          </a:xfrm>
          <a:prstGeom prst="rect">
            <a:avLst/>
          </a:prstGeom>
        </p:spPr>
        <p:txBody>
          <a:bodyPr vert="horz" wrap="square" lIns="0" tIns="10795" rIns="0" bIns="0" rtlCol="0">
            <a:spAutoFit/>
          </a:bodyPr>
          <a:lstStyle/>
          <a:p>
            <a:pPr marL="298450" marR="5080">
              <a:lnSpc>
                <a:spcPct val="100800"/>
              </a:lnSpc>
              <a:spcBef>
                <a:spcPts val="85"/>
              </a:spcBef>
            </a:pPr>
            <a:r>
              <a:rPr sz="1600" spc="-5" dirty="0">
                <a:latin typeface="Microsoft Sans Serif"/>
                <a:cs typeface="Microsoft Sans Serif"/>
              </a:rPr>
              <a:t>understanding</a:t>
            </a:r>
            <a:r>
              <a:rPr sz="1600" spc="10" dirty="0">
                <a:latin typeface="Microsoft Sans Serif"/>
                <a:cs typeface="Microsoft Sans Serif"/>
              </a:rPr>
              <a:t> </a:t>
            </a:r>
            <a:r>
              <a:rPr sz="1600" spc="-5" dirty="0">
                <a:latin typeface="Microsoft Sans Serif"/>
                <a:cs typeface="Microsoft Sans Serif"/>
              </a:rPr>
              <a:t>of</a:t>
            </a:r>
            <a:r>
              <a:rPr sz="1600" spc="25" dirty="0">
                <a:latin typeface="Microsoft Sans Serif"/>
                <a:cs typeface="Microsoft Sans Serif"/>
              </a:rPr>
              <a:t> </a:t>
            </a:r>
            <a:r>
              <a:rPr sz="1600" spc="-5" dirty="0">
                <a:latin typeface="Microsoft Sans Serif"/>
                <a:cs typeface="Microsoft Sans Serif"/>
              </a:rPr>
              <a:t>interatomic </a:t>
            </a:r>
            <a:r>
              <a:rPr sz="1600" dirty="0">
                <a:latin typeface="Microsoft Sans Serif"/>
                <a:cs typeface="Microsoft Sans Serif"/>
              </a:rPr>
              <a:t> </a:t>
            </a:r>
            <a:r>
              <a:rPr sz="1600" spc="-10" dirty="0">
                <a:latin typeface="Microsoft Sans Serif"/>
                <a:cs typeface="Microsoft Sans Serif"/>
              </a:rPr>
              <a:t>bonding</a:t>
            </a:r>
            <a:r>
              <a:rPr sz="1600" spc="15" dirty="0">
                <a:latin typeface="Microsoft Sans Serif"/>
                <a:cs typeface="Microsoft Sans Serif"/>
              </a:rPr>
              <a:t> </a:t>
            </a:r>
            <a:r>
              <a:rPr sz="1600" spc="-10" dirty="0">
                <a:latin typeface="Microsoft Sans Serif"/>
                <a:cs typeface="Microsoft Sans Serif"/>
              </a:rPr>
              <a:t>in</a:t>
            </a:r>
            <a:r>
              <a:rPr sz="1600" spc="15" dirty="0">
                <a:latin typeface="Microsoft Sans Serif"/>
                <a:cs typeface="Microsoft Sans Serif"/>
              </a:rPr>
              <a:t> </a:t>
            </a:r>
            <a:r>
              <a:rPr sz="1600" spc="-10" dirty="0">
                <a:latin typeface="Microsoft Sans Serif"/>
                <a:cs typeface="Microsoft Sans Serif"/>
              </a:rPr>
              <a:t>solids</a:t>
            </a:r>
            <a:r>
              <a:rPr sz="1600" spc="20" dirty="0">
                <a:latin typeface="Microsoft Sans Serif"/>
                <a:cs typeface="Microsoft Sans Serif"/>
              </a:rPr>
              <a:t> </a:t>
            </a:r>
            <a:r>
              <a:rPr sz="1600" spc="-10" dirty="0">
                <a:latin typeface="Microsoft Sans Serif"/>
                <a:cs typeface="Microsoft Sans Serif"/>
              </a:rPr>
              <a:t>is</a:t>
            </a:r>
            <a:r>
              <a:rPr sz="1600" spc="20" dirty="0">
                <a:latin typeface="Microsoft Sans Serif"/>
                <a:cs typeface="Microsoft Sans Serif"/>
              </a:rPr>
              <a:t> </a:t>
            </a:r>
            <a:r>
              <a:rPr sz="1600" dirty="0">
                <a:latin typeface="Microsoft Sans Serif"/>
                <a:cs typeface="Microsoft Sans Serif"/>
              </a:rPr>
              <a:t>that,</a:t>
            </a:r>
            <a:r>
              <a:rPr sz="1600" spc="30" dirty="0">
                <a:latin typeface="Microsoft Sans Serif"/>
                <a:cs typeface="Microsoft Sans Serif"/>
              </a:rPr>
              <a:t> </a:t>
            </a:r>
            <a:r>
              <a:rPr sz="1600" spc="-10" dirty="0">
                <a:latin typeface="Microsoft Sans Serif"/>
                <a:cs typeface="Microsoft Sans Serif"/>
              </a:rPr>
              <a:t>in</a:t>
            </a:r>
            <a:r>
              <a:rPr sz="1600" spc="15" dirty="0">
                <a:latin typeface="Microsoft Sans Serif"/>
                <a:cs typeface="Microsoft Sans Serif"/>
              </a:rPr>
              <a:t> </a:t>
            </a:r>
            <a:r>
              <a:rPr sz="1600" spc="-5" dirty="0">
                <a:latin typeface="Microsoft Sans Serif"/>
                <a:cs typeface="Microsoft Sans Serif"/>
              </a:rPr>
              <a:t>some </a:t>
            </a:r>
            <a:r>
              <a:rPr sz="1600" dirty="0">
                <a:latin typeface="Microsoft Sans Serif"/>
                <a:cs typeface="Microsoft Sans Serif"/>
              </a:rPr>
              <a:t> </a:t>
            </a:r>
            <a:r>
              <a:rPr sz="1600" spc="-5" dirty="0">
                <a:latin typeface="Microsoft Sans Serif"/>
                <a:cs typeface="Microsoft Sans Serif"/>
              </a:rPr>
              <a:t>instances,</a:t>
            </a:r>
            <a:r>
              <a:rPr sz="1600" spc="25" dirty="0">
                <a:latin typeface="Microsoft Sans Serif"/>
                <a:cs typeface="Microsoft Sans Serif"/>
              </a:rPr>
              <a:t> </a:t>
            </a:r>
            <a:r>
              <a:rPr sz="1600" dirty="0">
                <a:latin typeface="Microsoft Sans Serif"/>
                <a:cs typeface="Microsoft Sans Serif"/>
              </a:rPr>
              <a:t>the</a:t>
            </a:r>
            <a:r>
              <a:rPr sz="1600" spc="15" dirty="0">
                <a:latin typeface="Microsoft Sans Serif"/>
                <a:cs typeface="Microsoft Sans Serif"/>
              </a:rPr>
              <a:t> </a:t>
            </a:r>
            <a:r>
              <a:rPr sz="1600" dirty="0">
                <a:latin typeface="Microsoft Sans Serif"/>
                <a:cs typeface="Microsoft Sans Serif"/>
              </a:rPr>
              <a:t>type</a:t>
            </a:r>
            <a:r>
              <a:rPr sz="1600" spc="20" dirty="0">
                <a:latin typeface="Microsoft Sans Serif"/>
                <a:cs typeface="Microsoft Sans Serif"/>
              </a:rPr>
              <a:t> </a:t>
            </a:r>
            <a:r>
              <a:rPr sz="1600" spc="-5" dirty="0">
                <a:latin typeface="Microsoft Sans Serif"/>
                <a:cs typeface="Microsoft Sans Serif"/>
              </a:rPr>
              <a:t>of</a:t>
            </a:r>
            <a:r>
              <a:rPr sz="1600" spc="25" dirty="0">
                <a:latin typeface="Microsoft Sans Serif"/>
                <a:cs typeface="Microsoft Sans Serif"/>
              </a:rPr>
              <a:t> </a:t>
            </a:r>
            <a:r>
              <a:rPr sz="1600" spc="-5" dirty="0">
                <a:latin typeface="Microsoft Sans Serif"/>
                <a:cs typeface="Microsoft Sans Serif"/>
              </a:rPr>
              <a:t>bond</a:t>
            </a:r>
            <a:r>
              <a:rPr sz="1600" spc="15" dirty="0">
                <a:latin typeface="Microsoft Sans Serif"/>
                <a:cs typeface="Microsoft Sans Serif"/>
              </a:rPr>
              <a:t> </a:t>
            </a:r>
            <a:r>
              <a:rPr sz="1600" spc="-10" dirty="0">
                <a:latin typeface="Microsoft Sans Serif"/>
                <a:cs typeface="Microsoft Sans Serif"/>
              </a:rPr>
              <a:t>allows </a:t>
            </a:r>
            <a:r>
              <a:rPr sz="1600" spc="-5" dirty="0">
                <a:latin typeface="Microsoft Sans Serif"/>
                <a:cs typeface="Microsoft Sans Serif"/>
              </a:rPr>
              <a:t> us</a:t>
            </a:r>
            <a:r>
              <a:rPr sz="1600" spc="15" dirty="0">
                <a:latin typeface="Microsoft Sans Serif"/>
                <a:cs typeface="Microsoft Sans Serif"/>
              </a:rPr>
              <a:t> </a:t>
            </a:r>
            <a:r>
              <a:rPr sz="1600" dirty="0">
                <a:latin typeface="Microsoft Sans Serif"/>
                <a:cs typeface="Microsoft Sans Serif"/>
              </a:rPr>
              <a:t>to</a:t>
            </a:r>
            <a:r>
              <a:rPr sz="1600" spc="10" dirty="0">
                <a:latin typeface="Microsoft Sans Serif"/>
                <a:cs typeface="Microsoft Sans Serif"/>
              </a:rPr>
              <a:t> </a:t>
            </a:r>
            <a:r>
              <a:rPr sz="1600" spc="-10" dirty="0">
                <a:latin typeface="Microsoft Sans Serif"/>
                <a:cs typeface="Microsoft Sans Serif"/>
              </a:rPr>
              <a:t>explain</a:t>
            </a:r>
            <a:r>
              <a:rPr sz="1600" spc="15" dirty="0">
                <a:latin typeface="Microsoft Sans Serif"/>
                <a:cs typeface="Microsoft Sans Serif"/>
              </a:rPr>
              <a:t> </a:t>
            </a:r>
            <a:r>
              <a:rPr sz="1600" dirty="0">
                <a:latin typeface="Microsoft Sans Serif"/>
                <a:cs typeface="Microsoft Sans Serif"/>
              </a:rPr>
              <a:t>a</a:t>
            </a:r>
            <a:r>
              <a:rPr sz="1600" spc="10" dirty="0">
                <a:latin typeface="Microsoft Sans Serif"/>
                <a:cs typeface="Microsoft Sans Serif"/>
              </a:rPr>
              <a:t> </a:t>
            </a:r>
            <a:r>
              <a:rPr sz="1600" spc="-10" dirty="0">
                <a:latin typeface="Microsoft Sans Serif"/>
                <a:cs typeface="Microsoft Sans Serif"/>
              </a:rPr>
              <a:t>material’s</a:t>
            </a:r>
            <a:r>
              <a:rPr sz="1600" spc="15" dirty="0">
                <a:latin typeface="Microsoft Sans Serif"/>
                <a:cs typeface="Microsoft Sans Serif"/>
              </a:rPr>
              <a:t> </a:t>
            </a:r>
            <a:r>
              <a:rPr sz="1600" spc="-5" dirty="0">
                <a:latin typeface="Microsoft Sans Serif"/>
                <a:cs typeface="Microsoft Sans Serif"/>
              </a:rPr>
              <a:t>properties.</a:t>
            </a:r>
            <a:endParaRPr sz="1600">
              <a:latin typeface="Microsoft Sans Serif"/>
              <a:cs typeface="Microsoft Sans Serif"/>
            </a:endParaRPr>
          </a:p>
          <a:p>
            <a:pPr marL="298450" marR="304800" indent="-285750">
              <a:lnSpc>
                <a:spcPts val="1900"/>
              </a:lnSpc>
              <a:spcBef>
                <a:spcPts val="55"/>
              </a:spcBef>
              <a:buClr>
                <a:srgbClr val="C00000"/>
              </a:buClr>
              <a:buFont typeface="Wingdings"/>
              <a:buChar char=""/>
              <a:tabLst>
                <a:tab pos="297815" algn="l"/>
                <a:tab pos="298450" algn="l"/>
              </a:tabLst>
            </a:pPr>
            <a:r>
              <a:rPr sz="1600" spc="-5" dirty="0">
                <a:latin typeface="Microsoft Sans Serif"/>
                <a:cs typeface="Microsoft Sans Serif"/>
              </a:rPr>
              <a:t>For</a:t>
            </a:r>
            <a:r>
              <a:rPr sz="1600" spc="10" dirty="0">
                <a:latin typeface="Microsoft Sans Serif"/>
                <a:cs typeface="Microsoft Sans Serif"/>
              </a:rPr>
              <a:t> </a:t>
            </a:r>
            <a:r>
              <a:rPr sz="1600" spc="-5" dirty="0">
                <a:latin typeface="Microsoft Sans Serif"/>
                <a:cs typeface="Microsoft Sans Serif"/>
              </a:rPr>
              <a:t>example,</a:t>
            </a:r>
            <a:r>
              <a:rPr sz="1600" spc="20" dirty="0">
                <a:latin typeface="Microsoft Sans Serif"/>
                <a:cs typeface="Microsoft Sans Serif"/>
              </a:rPr>
              <a:t> </a:t>
            </a:r>
            <a:r>
              <a:rPr sz="1600" spc="-5" dirty="0">
                <a:latin typeface="Microsoft Sans Serif"/>
                <a:cs typeface="Microsoft Sans Serif"/>
              </a:rPr>
              <a:t>consider</a:t>
            </a:r>
            <a:r>
              <a:rPr sz="1600" spc="10" dirty="0">
                <a:latin typeface="Microsoft Sans Serif"/>
                <a:cs typeface="Microsoft Sans Serif"/>
              </a:rPr>
              <a:t> </a:t>
            </a:r>
            <a:r>
              <a:rPr sz="1600" spc="-5" dirty="0">
                <a:latin typeface="Microsoft Sans Serif"/>
                <a:cs typeface="Microsoft Sans Serif"/>
              </a:rPr>
              <a:t>carbon, </a:t>
            </a:r>
            <a:r>
              <a:rPr sz="1600" dirty="0">
                <a:latin typeface="Microsoft Sans Serif"/>
                <a:cs typeface="Microsoft Sans Serif"/>
              </a:rPr>
              <a:t> </a:t>
            </a:r>
            <a:r>
              <a:rPr sz="1600" spc="-10" dirty="0">
                <a:latin typeface="Microsoft Sans Serif"/>
                <a:cs typeface="Microsoft Sans Serif"/>
              </a:rPr>
              <a:t>which</a:t>
            </a:r>
            <a:r>
              <a:rPr sz="1600" spc="10" dirty="0">
                <a:latin typeface="Microsoft Sans Serif"/>
                <a:cs typeface="Microsoft Sans Serif"/>
              </a:rPr>
              <a:t> </a:t>
            </a:r>
            <a:r>
              <a:rPr sz="1600" spc="-5" dirty="0">
                <a:latin typeface="Microsoft Sans Serif"/>
                <a:cs typeface="Microsoft Sans Serif"/>
              </a:rPr>
              <a:t>may</a:t>
            </a:r>
            <a:r>
              <a:rPr sz="1600" spc="15" dirty="0">
                <a:latin typeface="Microsoft Sans Serif"/>
                <a:cs typeface="Microsoft Sans Serif"/>
              </a:rPr>
              <a:t> </a:t>
            </a:r>
            <a:r>
              <a:rPr sz="1600" spc="-5" dirty="0">
                <a:latin typeface="Microsoft Sans Serif"/>
                <a:cs typeface="Microsoft Sans Serif"/>
              </a:rPr>
              <a:t>exist</a:t>
            </a:r>
            <a:r>
              <a:rPr sz="1600" spc="20" dirty="0">
                <a:latin typeface="Microsoft Sans Serif"/>
                <a:cs typeface="Microsoft Sans Serif"/>
              </a:rPr>
              <a:t> </a:t>
            </a:r>
            <a:r>
              <a:rPr sz="1600" spc="-5" dirty="0">
                <a:latin typeface="Microsoft Sans Serif"/>
                <a:cs typeface="Microsoft Sans Serif"/>
              </a:rPr>
              <a:t>as</a:t>
            </a:r>
            <a:r>
              <a:rPr sz="1600" spc="15" dirty="0">
                <a:latin typeface="Microsoft Sans Serif"/>
                <a:cs typeface="Microsoft Sans Serif"/>
              </a:rPr>
              <a:t> </a:t>
            </a:r>
            <a:r>
              <a:rPr sz="1600" spc="-5" dirty="0">
                <a:latin typeface="Microsoft Sans Serif"/>
                <a:cs typeface="Microsoft Sans Serif"/>
              </a:rPr>
              <a:t>both</a:t>
            </a:r>
            <a:r>
              <a:rPr sz="1600" spc="10" dirty="0">
                <a:latin typeface="Microsoft Sans Serif"/>
                <a:cs typeface="Microsoft Sans Serif"/>
              </a:rPr>
              <a:t> </a:t>
            </a:r>
            <a:r>
              <a:rPr sz="1600" spc="-5" dirty="0">
                <a:latin typeface="Microsoft Sans Serif"/>
                <a:cs typeface="Microsoft Sans Serif"/>
              </a:rPr>
              <a:t>graphite </a:t>
            </a:r>
            <a:r>
              <a:rPr sz="1600" spc="-409" dirty="0">
                <a:latin typeface="Microsoft Sans Serif"/>
                <a:cs typeface="Microsoft Sans Serif"/>
              </a:rPr>
              <a:t> </a:t>
            </a:r>
            <a:r>
              <a:rPr sz="1600" spc="-5" dirty="0">
                <a:latin typeface="Microsoft Sans Serif"/>
                <a:cs typeface="Microsoft Sans Serif"/>
              </a:rPr>
              <a:t>and</a:t>
            </a:r>
            <a:r>
              <a:rPr sz="1600" spc="15" dirty="0">
                <a:latin typeface="Microsoft Sans Serif"/>
                <a:cs typeface="Microsoft Sans Serif"/>
              </a:rPr>
              <a:t> </a:t>
            </a:r>
            <a:r>
              <a:rPr sz="1600" spc="-10" dirty="0">
                <a:latin typeface="Microsoft Sans Serif"/>
                <a:cs typeface="Microsoft Sans Serif"/>
              </a:rPr>
              <a:t>diamond.</a:t>
            </a:r>
            <a:endParaRPr sz="1600">
              <a:latin typeface="Microsoft Sans Serif"/>
              <a:cs typeface="Microsoft Sans Serif"/>
            </a:endParaRPr>
          </a:p>
          <a:p>
            <a:pPr marL="298450" indent="-285750">
              <a:lnSpc>
                <a:spcPts val="1850"/>
              </a:lnSpc>
              <a:buClr>
                <a:srgbClr val="C00000"/>
              </a:buClr>
              <a:buFont typeface="Wingdings"/>
              <a:buChar char=""/>
              <a:tabLst>
                <a:tab pos="297815" algn="l"/>
                <a:tab pos="298450" algn="l"/>
              </a:tabLst>
            </a:pPr>
            <a:r>
              <a:rPr sz="1600" spc="-5" dirty="0">
                <a:latin typeface="Microsoft Sans Serif"/>
                <a:cs typeface="Microsoft Sans Serif"/>
              </a:rPr>
              <a:t>Whereas</a:t>
            </a:r>
            <a:r>
              <a:rPr sz="1600" spc="15" dirty="0">
                <a:latin typeface="Microsoft Sans Serif"/>
                <a:cs typeface="Microsoft Sans Serif"/>
              </a:rPr>
              <a:t> </a:t>
            </a:r>
            <a:r>
              <a:rPr sz="1600" spc="-5" dirty="0">
                <a:latin typeface="Microsoft Sans Serif"/>
                <a:cs typeface="Microsoft Sans Serif"/>
              </a:rPr>
              <a:t>graphite</a:t>
            </a:r>
            <a:r>
              <a:rPr sz="1600" spc="10" dirty="0">
                <a:latin typeface="Microsoft Sans Serif"/>
                <a:cs typeface="Microsoft Sans Serif"/>
              </a:rPr>
              <a:t> </a:t>
            </a:r>
            <a:r>
              <a:rPr sz="1600" spc="-10" dirty="0">
                <a:latin typeface="Microsoft Sans Serif"/>
                <a:cs typeface="Microsoft Sans Serif"/>
              </a:rPr>
              <a:t>is</a:t>
            </a:r>
            <a:r>
              <a:rPr sz="1600" spc="15" dirty="0">
                <a:latin typeface="Microsoft Sans Serif"/>
                <a:cs typeface="Microsoft Sans Serif"/>
              </a:rPr>
              <a:t> </a:t>
            </a:r>
            <a:r>
              <a:rPr sz="1600" spc="-10" dirty="0">
                <a:latin typeface="Microsoft Sans Serif"/>
                <a:cs typeface="Microsoft Sans Serif"/>
              </a:rPr>
              <a:t>relatively</a:t>
            </a:r>
            <a:r>
              <a:rPr sz="1600" spc="15" dirty="0">
                <a:latin typeface="Microsoft Sans Serif"/>
                <a:cs typeface="Microsoft Sans Serif"/>
              </a:rPr>
              <a:t> </a:t>
            </a:r>
            <a:r>
              <a:rPr sz="1600" dirty="0">
                <a:latin typeface="Microsoft Sans Serif"/>
                <a:cs typeface="Microsoft Sans Serif"/>
              </a:rPr>
              <a:t>soft</a:t>
            </a:r>
            <a:endParaRPr sz="1600">
              <a:latin typeface="Microsoft Sans Serif"/>
              <a:cs typeface="Microsoft Sans Serif"/>
            </a:endParaRPr>
          </a:p>
          <a:p>
            <a:pPr marL="298450" marR="554355">
              <a:lnSpc>
                <a:spcPts val="1900"/>
              </a:lnSpc>
              <a:spcBef>
                <a:spcPts val="150"/>
              </a:spcBef>
            </a:pPr>
            <a:r>
              <a:rPr sz="1600" spc="-5" dirty="0">
                <a:latin typeface="Microsoft Sans Serif"/>
                <a:cs typeface="Microsoft Sans Serif"/>
              </a:rPr>
              <a:t>and</a:t>
            </a:r>
            <a:r>
              <a:rPr sz="1600" spc="10" dirty="0">
                <a:latin typeface="Microsoft Sans Serif"/>
                <a:cs typeface="Microsoft Sans Serif"/>
              </a:rPr>
              <a:t> </a:t>
            </a:r>
            <a:r>
              <a:rPr sz="1600" spc="-5" dirty="0">
                <a:latin typeface="Microsoft Sans Serif"/>
                <a:cs typeface="Microsoft Sans Serif"/>
              </a:rPr>
              <a:t>has</a:t>
            </a:r>
            <a:r>
              <a:rPr sz="1600" spc="20" dirty="0">
                <a:latin typeface="Microsoft Sans Serif"/>
                <a:cs typeface="Microsoft Sans Serif"/>
              </a:rPr>
              <a:t> </a:t>
            </a:r>
            <a:r>
              <a:rPr sz="1600" dirty="0">
                <a:latin typeface="Microsoft Sans Serif"/>
                <a:cs typeface="Microsoft Sans Serif"/>
              </a:rPr>
              <a:t>a</a:t>
            </a:r>
            <a:r>
              <a:rPr sz="1600" spc="15" dirty="0">
                <a:latin typeface="Microsoft Sans Serif"/>
                <a:cs typeface="Microsoft Sans Serif"/>
              </a:rPr>
              <a:t> </a:t>
            </a:r>
            <a:r>
              <a:rPr sz="1600" spc="-5" dirty="0">
                <a:latin typeface="Microsoft Sans Serif"/>
                <a:cs typeface="Microsoft Sans Serif"/>
              </a:rPr>
              <a:t>“greasy”</a:t>
            </a:r>
            <a:r>
              <a:rPr sz="1600" spc="20" dirty="0">
                <a:latin typeface="Microsoft Sans Serif"/>
                <a:cs typeface="Microsoft Sans Serif"/>
              </a:rPr>
              <a:t> </a:t>
            </a:r>
            <a:r>
              <a:rPr sz="1600" spc="-5" dirty="0">
                <a:latin typeface="Microsoft Sans Serif"/>
                <a:cs typeface="Microsoft Sans Serif"/>
              </a:rPr>
              <a:t>feel</a:t>
            </a:r>
            <a:r>
              <a:rPr sz="1600" spc="10" dirty="0">
                <a:latin typeface="Microsoft Sans Serif"/>
                <a:cs typeface="Microsoft Sans Serif"/>
              </a:rPr>
              <a:t> </a:t>
            </a:r>
            <a:r>
              <a:rPr sz="1600" dirty="0">
                <a:latin typeface="Microsoft Sans Serif"/>
                <a:cs typeface="Microsoft Sans Serif"/>
              </a:rPr>
              <a:t>to</a:t>
            </a:r>
            <a:r>
              <a:rPr sz="1600" spc="15" dirty="0">
                <a:latin typeface="Microsoft Sans Serif"/>
                <a:cs typeface="Microsoft Sans Serif"/>
              </a:rPr>
              <a:t> </a:t>
            </a:r>
            <a:r>
              <a:rPr sz="1600" spc="-5" dirty="0">
                <a:latin typeface="Microsoft Sans Serif"/>
                <a:cs typeface="Microsoft Sans Serif"/>
              </a:rPr>
              <a:t>it, </a:t>
            </a:r>
            <a:r>
              <a:rPr sz="1600" dirty="0">
                <a:latin typeface="Microsoft Sans Serif"/>
                <a:cs typeface="Microsoft Sans Serif"/>
              </a:rPr>
              <a:t> </a:t>
            </a:r>
            <a:r>
              <a:rPr sz="1600" spc="-10" dirty="0">
                <a:latin typeface="Microsoft Sans Serif"/>
                <a:cs typeface="Microsoft Sans Serif"/>
              </a:rPr>
              <a:t>diamond</a:t>
            </a:r>
            <a:r>
              <a:rPr sz="1600" spc="5" dirty="0">
                <a:latin typeface="Microsoft Sans Serif"/>
                <a:cs typeface="Microsoft Sans Serif"/>
              </a:rPr>
              <a:t> </a:t>
            </a:r>
            <a:r>
              <a:rPr sz="1600" spc="-10" dirty="0">
                <a:latin typeface="Microsoft Sans Serif"/>
                <a:cs typeface="Microsoft Sans Serif"/>
              </a:rPr>
              <a:t>is</a:t>
            </a:r>
            <a:r>
              <a:rPr sz="1600" spc="15" dirty="0">
                <a:latin typeface="Microsoft Sans Serif"/>
                <a:cs typeface="Microsoft Sans Serif"/>
              </a:rPr>
              <a:t> </a:t>
            </a:r>
            <a:r>
              <a:rPr sz="1600" dirty="0">
                <a:latin typeface="Microsoft Sans Serif"/>
                <a:cs typeface="Microsoft Sans Serif"/>
              </a:rPr>
              <a:t>the</a:t>
            </a:r>
            <a:r>
              <a:rPr sz="1600" spc="10" dirty="0">
                <a:latin typeface="Microsoft Sans Serif"/>
                <a:cs typeface="Microsoft Sans Serif"/>
              </a:rPr>
              <a:t> </a:t>
            </a:r>
            <a:r>
              <a:rPr sz="1600" spc="-5" dirty="0">
                <a:latin typeface="Microsoft Sans Serif"/>
                <a:cs typeface="Microsoft Sans Serif"/>
              </a:rPr>
              <a:t>hardest</a:t>
            </a:r>
            <a:r>
              <a:rPr sz="1600" spc="15" dirty="0">
                <a:latin typeface="Microsoft Sans Serif"/>
                <a:cs typeface="Microsoft Sans Serif"/>
              </a:rPr>
              <a:t> </a:t>
            </a:r>
            <a:r>
              <a:rPr sz="1600" spc="-5" dirty="0">
                <a:latin typeface="Microsoft Sans Serif"/>
                <a:cs typeface="Microsoft Sans Serif"/>
              </a:rPr>
              <a:t>known </a:t>
            </a:r>
            <a:r>
              <a:rPr sz="1600" spc="-409" dirty="0">
                <a:latin typeface="Microsoft Sans Serif"/>
                <a:cs typeface="Microsoft Sans Serif"/>
              </a:rPr>
              <a:t> </a:t>
            </a:r>
            <a:r>
              <a:rPr sz="1600" spc="-10" dirty="0">
                <a:latin typeface="Microsoft Sans Serif"/>
                <a:cs typeface="Microsoft Sans Serif"/>
              </a:rPr>
              <a:t>material.</a:t>
            </a:r>
            <a:endParaRPr sz="1600">
              <a:latin typeface="Microsoft Sans Serif"/>
              <a:cs typeface="Microsoft Sans Serif"/>
            </a:endParaRPr>
          </a:p>
          <a:p>
            <a:pPr marL="298450" indent="-285750">
              <a:lnSpc>
                <a:spcPts val="1830"/>
              </a:lnSpc>
              <a:buClr>
                <a:srgbClr val="C00000"/>
              </a:buClr>
              <a:buFont typeface="Wingdings"/>
              <a:buChar char=""/>
              <a:tabLst>
                <a:tab pos="297815" algn="l"/>
                <a:tab pos="298450" algn="l"/>
              </a:tabLst>
            </a:pPr>
            <a:r>
              <a:rPr sz="1600" spc="-10" dirty="0">
                <a:latin typeface="Microsoft Sans Serif"/>
                <a:cs typeface="Microsoft Sans Serif"/>
              </a:rPr>
              <a:t>This</a:t>
            </a:r>
            <a:r>
              <a:rPr sz="1600" spc="15" dirty="0">
                <a:latin typeface="Microsoft Sans Serif"/>
                <a:cs typeface="Microsoft Sans Serif"/>
              </a:rPr>
              <a:t> </a:t>
            </a:r>
            <a:r>
              <a:rPr sz="1600" spc="-5" dirty="0">
                <a:latin typeface="Microsoft Sans Serif"/>
                <a:cs typeface="Microsoft Sans Serif"/>
              </a:rPr>
              <a:t>dramatic</a:t>
            </a:r>
            <a:r>
              <a:rPr sz="1600" spc="20" dirty="0">
                <a:latin typeface="Microsoft Sans Serif"/>
                <a:cs typeface="Microsoft Sans Serif"/>
              </a:rPr>
              <a:t> </a:t>
            </a:r>
            <a:r>
              <a:rPr sz="1600" spc="-10" dirty="0">
                <a:latin typeface="Microsoft Sans Serif"/>
                <a:cs typeface="Microsoft Sans Serif"/>
              </a:rPr>
              <a:t>disparity</a:t>
            </a:r>
            <a:r>
              <a:rPr sz="1600" spc="20" dirty="0">
                <a:latin typeface="Microsoft Sans Serif"/>
                <a:cs typeface="Microsoft Sans Serif"/>
              </a:rPr>
              <a:t> </a:t>
            </a:r>
            <a:r>
              <a:rPr sz="1600" spc="-10" dirty="0">
                <a:latin typeface="Microsoft Sans Serif"/>
                <a:cs typeface="Microsoft Sans Serif"/>
              </a:rPr>
              <a:t>in</a:t>
            </a:r>
            <a:r>
              <a:rPr sz="1600" spc="15" dirty="0">
                <a:latin typeface="Microsoft Sans Serif"/>
                <a:cs typeface="Microsoft Sans Serif"/>
              </a:rPr>
              <a:t> </a:t>
            </a:r>
            <a:r>
              <a:rPr sz="1600" spc="-5" dirty="0">
                <a:latin typeface="Microsoft Sans Serif"/>
                <a:cs typeface="Microsoft Sans Serif"/>
              </a:rPr>
              <a:t>properties</a:t>
            </a:r>
            <a:endParaRPr sz="1600">
              <a:latin typeface="Microsoft Sans Serif"/>
              <a:cs typeface="Microsoft Sans Serif"/>
            </a:endParaRPr>
          </a:p>
          <a:p>
            <a:pPr marL="298450">
              <a:lnSpc>
                <a:spcPct val="100000"/>
              </a:lnSpc>
            </a:pPr>
            <a:r>
              <a:rPr sz="1600" spc="-10" dirty="0">
                <a:latin typeface="Microsoft Sans Serif"/>
                <a:cs typeface="Microsoft Sans Serif"/>
              </a:rPr>
              <a:t>is</a:t>
            </a:r>
            <a:r>
              <a:rPr sz="1600" spc="15" dirty="0">
                <a:latin typeface="Microsoft Sans Serif"/>
                <a:cs typeface="Microsoft Sans Serif"/>
              </a:rPr>
              <a:t> </a:t>
            </a:r>
            <a:r>
              <a:rPr sz="1600" spc="-10" dirty="0">
                <a:latin typeface="Microsoft Sans Serif"/>
                <a:cs typeface="Microsoft Sans Serif"/>
              </a:rPr>
              <a:t>directly</a:t>
            </a:r>
            <a:r>
              <a:rPr sz="1600" spc="20" dirty="0">
                <a:latin typeface="Microsoft Sans Serif"/>
                <a:cs typeface="Microsoft Sans Serif"/>
              </a:rPr>
              <a:t> </a:t>
            </a:r>
            <a:r>
              <a:rPr sz="1600" spc="-5" dirty="0">
                <a:latin typeface="Microsoft Sans Serif"/>
                <a:cs typeface="Microsoft Sans Serif"/>
              </a:rPr>
              <a:t>attributable</a:t>
            </a:r>
            <a:r>
              <a:rPr sz="1600" spc="15" dirty="0">
                <a:latin typeface="Microsoft Sans Serif"/>
                <a:cs typeface="Microsoft Sans Serif"/>
              </a:rPr>
              <a:t> </a:t>
            </a:r>
            <a:r>
              <a:rPr sz="1600" dirty="0">
                <a:latin typeface="Microsoft Sans Serif"/>
                <a:cs typeface="Microsoft Sans Serif"/>
              </a:rPr>
              <a:t>to</a:t>
            </a:r>
            <a:r>
              <a:rPr sz="1600" spc="15" dirty="0">
                <a:latin typeface="Microsoft Sans Serif"/>
                <a:cs typeface="Microsoft Sans Serif"/>
              </a:rPr>
              <a:t> </a:t>
            </a:r>
            <a:r>
              <a:rPr sz="1600" dirty="0">
                <a:latin typeface="Microsoft Sans Serif"/>
                <a:cs typeface="Microsoft Sans Serif"/>
              </a:rPr>
              <a:t>a</a:t>
            </a:r>
            <a:r>
              <a:rPr sz="1600" spc="15" dirty="0">
                <a:latin typeface="Microsoft Sans Serif"/>
                <a:cs typeface="Microsoft Sans Serif"/>
              </a:rPr>
              <a:t> </a:t>
            </a:r>
            <a:r>
              <a:rPr sz="1600" dirty="0">
                <a:latin typeface="Microsoft Sans Serif"/>
                <a:cs typeface="Microsoft Sans Serif"/>
              </a:rPr>
              <a:t>type</a:t>
            </a:r>
            <a:r>
              <a:rPr sz="1600" spc="15" dirty="0">
                <a:latin typeface="Microsoft Sans Serif"/>
                <a:cs typeface="Microsoft Sans Serif"/>
              </a:rPr>
              <a:t> </a:t>
            </a:r>
            <a:r>
              <a:rPr sz="1600" spc="-5" dirty="0">
                <a:latin typeface="Microsoft Sans Serif"/>
                <a:cs typeface="Microsoft Sans Serif"/>
              </a:rPr>
              <a:t>of</a:t>
            </a:r>
            <a:endParaRPr sz="1600">
              <a:latin typeface="Microsoft Sans Serif"/>
              <a:cs typeface="Microsoft Sans Serif"/>
            </a:endParaRPr>
          </a:p>
          <a:p>
            <a:pPr marL="298450" marR="596900">
              <a:lnSpc>
                <a:spcPts val="1900"/>
              </a:lnSpc>
              <a:spcBef>
                <a:spcPts val="155"/>
              </a:spcBef>
            </a:pPr>
            <a:r>
              <a:rPr sz="1600" spc="-5" dirty="0">
                <a:latin typeface="Microsoft Sans Serif"/>
                <a:cs typeface="Microsoft Sans Serif"/>
              </a:rPr>
              <a:t>interatomic</a:t>
            </a:r>
            <a:r>
              <a:rPr sz="1600" spc="10" dirty="0">
                <a:latin typeface="Microsoft Sans Serif"/>
                <a:cs typeface="Microsoft Sans Serif"/>
              </a:rPr>
              <a:t> </a:t>
            </a:r>
            <a:r>
              <a:rPr sz="1600" spc="-10" dirty="0">
                <a:latin typeface="Microsoft Sans Serif"/>
                <a:cs typeface="Microsoft Sans Serif"/>
              </a:rPr>
              <a:t>bonding</a:t>
            </a:r>
            <a:r>
              <a:rPr sz="1600" spc="10" dirty="0">
                <a:latin typeface="Microsoft Sans Serif"/>
                <a:cs typeface="Microsoft Sans Serif"/>
              </a:rPr>
              <a:t> </a:t>
            </a:r>
            <a:r>
              <a:rPr sz="1600" spc="-5" dirty="0">
                <a:latin typeface="Microsoft Sans Serif"/>
                <a:cs typeface="Microsoft Sans Serif"/>
              </a:rPr>
              <a:t>found</a:t>
            </a:r>
            <a:r>
              <a:rPr sz="1600" spc="10" dirty="0">
                <a:latin typeface="Microsoft Sans Serif"/>
                <a:cs typeface="Microsoft Sans Serif"/>
              </a:rPr>
              <a:t> </a:t>
            </a:r>
            <a:r>
              <a:rPr sz="1600" spc="-10" dirty="0">
                <a:latin typeface="Microsoft Sans Serif"/>
                <a:cs typeface="Microsoft Sans Serif"/>
              </a:rPr>
              <a:t>in </a:t>
            </a:r>
            <a:r>
              <a:rPr sz="1600" spc="-5" dirty="0">
                <a:latin typeface="Microsoft Sans Serif"/>
                <a:cs typeface="Microsoft Sans Serif"/>
              </a:rPr>
              <a:t> graphite</a:t>
            </a:r>
            <a:r>
              <a:rPr sz="1600" spc="5" dirty="0">
                <a:latin typeface="Microsoft Sans Serif"/>
                <a:cs typeface="Microsoft Sans Serif"/>
              </a:rPr>
              <a:t> </a:t>
            </a:r>
            <a:r>
              <a:rPr sz="1600" spc="-5" dirty="0">
                <a:latin typeface="Microsoft Sans Serif"/>
                <a:cs typeface="Microsoft Sans Serif"/>
              </a:rPr>
              <a:t>that</a:t>
            </a:r>
            <a:r>
              <a:rPr sz="1600" spc="15" dirty="0">
                <a:latin typeface="Microsoft Sans Serif"/>
                <a:cs typeface="Microsoft Sans Serif"/>
              </a:rPr>
              <a:t> </a:t>
            </a:r>
            <a:r>
              <a:rPr sz="1600" spc="-5" dirty="0">
                <a:latin typeface="Microsoft Sans Serif"/>
                <a:cs typeface="Microsoft Sans Serif"/>
              </a:rPr>
              <a:t>does</a:t>
            </a:r>
            <a:r>
              <a:rPr sz="1600" spc="15" dirty="0">
                <a:latin typeface="Microsoft Sans Serif"/>
                <a:cs typeface="Microsoft Sans Serif"/>
              </a:rPr>
              <a:t> </a:t>
            </a:r>
            <a:r>
              <a:rPr sz="1600" spc="-5" dirty="0">
                <a:latin typeface="Microsoft Sans Serif"/>
                <a:cs typeface="Microsoft Sans Serif"/>
              </a:rPr>
              <a:t>not</a:t>
            </a:r>
            <a:r>
              <a:rPr sz="1600" spc="15" dirty="0">
                <a:latin typeface="Microsoft Sans Serif"/>
                <a:cs typeface="Microsoft Sans Serif"/>
              </a:rPr>
              <a:t> </a:t>
            </a:r>
            <a:r>
              <a:rPr sz="1600" spc="-5" dirty="0">
                <a:latin typeface="Microsoft Sans Serif"/>
                <a:cs typeface="Microsoft Sans Serif"/>
              </a:rPr>
              <a:t>exist</a:t>
            </a:r>
            <a:r>
              <a:rPr sz="1600" spc="15" dirty="0">
                <a:latin typeface="Microsoft Sans Serif"/>
                <a:cs typeface="Microsoft Sans Serif"/>
              </a:rPr>
              <a:t> </a:t>
            </a:r>
            <a:r>
              <a:rPr sz="1600" spc="-10" dirty="0">
                <a:latin typeface="Microsoft Sans Serif"/>
                <a:cs typeface="Microsoft Sans Serif"/>
              </a:rPr>
              <a:t>in </a:t>
            </a:r>
            <a:r>
              <a:rPr sz="1600" spc="-409" dirty="0">
                <a:latin typeface="Microsoft Sans Serif"/>
                <a:cs typeface="Microsoft Sans Serif"/>
              </a:rPr>
              <a:t> </a:t>
            </a:r>
            <a:r>
              <a:rPr sz="1600" spc="-10" dirty="0">
                <a:latin typeface="Microsoft Sans Serif"/>
                <a:cs typeface="Microsoft Sans Serif"/>
              </a:rPr>
              <a:t>diamond.</a:t>
            </a:r>
            <a:endParaRPr sz="1600">
              <a:latin typeface="Microsoft Sans Serif"/>
              <a:cs typeface="Microsoft Sans Serif"/>
            </a:endParaRPr>
          </a:p>
        </p:txBody>
      </p:sp>
      <p:pic>
        <p:nvPicPr>
          <p:cNvPr id="8" name="object 8"/>
          <p:cNvPicPr/>
          <p:nvPr/>
        </p:nvPicPr>
        <p:blipFill>
          <a:blip r:embed="rId3" cstate="print"/>
          <a:stretch>
            <a:fillRect/>
          </a:stretch>
        </p:blipFill>
        <p:spPr>
          <a:xfrm>
            <a:off x="4454049" y="2821833"/>
            <a:ext cx="4155693" cy="3099161"/>
          </a:xfrm>
          <a:prstGeom prst="rect">
            <a:avLst/>
          </a:prstGeom>
        </p:spPr>
      </p:pic>
      <p:sp>
        <p:nvSpPr>
          <p:cNvPr id="9" name="object 9"/>
          <p:cNvSpPr txBox="1"/>
          <p:nvPr/>
        </p:nvSpPr>
        <p:spPr>
          <a:xfrm>
            <a:off x="5142711" y="6283452"/>
            <a:ext cx="3467735" cy="147320"/>
          </a:xfrm>
          <a:prstGeom prst="rect">
            <a:avLst/>
          </a:prstGeom>
        </p:spPr>
        <p:txBody>
          <a:bodyPr vert="horz" wrap="square" lIns="0" tIns="12700" rIns="0" bIns="0" rtlCol="0">
            <a:spAutoFit/>
          </a:bodyPr>
          <a:lstStyle/>
          <a:p>
            <a:pPr marL="12700">
              <a:lnSpc>
                <a:spcPct val="100000"/>
              </a:lnSpc>
              <a:spcBef>
                <a:spcPts val="100"/>
              </a:spcBef>
            </a:pPr>
            <a:r>
              <a:rPr sz="800" u="sng" spc="-10" dirty="0">
                <a:solidFill>
                  <a:srgbClr val="0563C1"/>
                </a:solidFill>
                <a:uFill>
                  <a:solidFill>
                    <a:srgbClr val="0563C1"/>
                  </a:solidFill>
                </a:uFill>
                <a:latin typeface="Tahoma"/>
                <a:cs typeface="Tahoma"/>
              </a:rPr>
              <a:t>https://</a:t>
            </a:r>
            <a:r>
              <a:rPr sz="800" u="sng" spc="-10" dirty="0">
                <a:solidFill>
                  <a:srgbClr val="0563C1"/>
                </a:solidFill>
                <a:uFill>
                  <a:solidFill>
                    <a:srgbClr val="0563C1"/>
                  </a:solidFill>
                </a:uFill>
                <a:latin typeface="Tahoma"/>
                <a:cs typeface="Tahoma"/>
                <a:hlinkClick r:id="rId4"/>
              </a:rPr>
              <a:t>www.petragems.com/blog/difference-between-diamond-and-graphite/</a:t>
            </a:r>
            <a:endParaRPr sz="800">
              <a:latin typeface="Tahoma"/>
              <a:cs typeface="Tahoma"/>
            </a:endParaRPr>
          </a:p>
        </p:txBody>
      </p:sp>
      <p:sp>
        <p:nvSpPr>
          <p:cNvPr id="10" name="object 10"/>
          <p:cNvSpPr txBox="1"/>
          <p:nvPr/>
        </p:nvSpPr>
        <p:spPr>
          <a:xfrm>
            <a:off x="5618217" y="2363723"/>
            <a:ext cx="1809114" cy="238760"/>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404040"/>
                </a:solidFill>
                <a:latin typeface="Arial"/>
                <a:cs typeface="Arial"/>
              </a:rPr>
              <a:t>Diamond</a:t>
            </a:r>
            <a:r>
              <a:rPr sz="1400" b="1" spc="-45" dirty="0">
                <a:solidFill>
                  <a:srgbClr val="404040"/>
                </a:solidFill>
                <a:latin typeface="Arial"/>
                <a:cs typeface="Arial"/>
              </a:rPr>
              <a:t> </a:t>
            </a:r>
            <a:r>
              <a:rPr sz="1400" b="1" spc="-5" dirty="0">
                <a:solidFill>
                  <a:srgbClr val="404040"/>
                </a:solidFill>
                <a:latin typeface="Arial"/>
                <a:cs typeface="Arial"/>
              </a:rPr>
              <a:t>vs</a:t>
            </a:r>
            <a:r>
              <a:rPr sz="1400" b="1" spc="-40" dirty="0">
                <a:solidFill>
                  <a:srgbClr val="404040"/>
                </a:solidFill>
                <a:latin typeface="Arial"/>
                <a:cs typeface="Arial"/>
              </a:rPr>
              <a:t> </a:t>
            </a:r>
            <a:r>
              <a:rPr sz="1400" b="1" spc="-5" dirty="0">
                <a:solidFill>
                  <a:srgbClr val="404040"/>
                </a:solidFill>
                <a:latin typeface="Arial"/>
                <a:cs typeface="Arial"/>
              </a:rPr>
              <a:t>Graphite</a:t>
            </a:r>
            <a:endParaRPr sz="140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a:extLst>
              <a:ext uri="{FF2B5EF4-FFF2-40B4-BE49-F238E27FC236}">
                <a16:creationId xmlns:a16="http://schemas.microsoft.com/office/drawing/2014/main" id="{5DA942A6-1721-02E2-36E9-79C8C99C4A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E8BA53F-558A-4AD7-ACA1-A1CAFE4321B6}" type="slidenum">
              <a:rPr lang="en-US" altLang="en-US" sz="1200"/>
              <a:pPr>
                <a:spcBef>
                  <a:spcPct val="0"/>
                </a:spcBef>
                <a:buFontTx/>
                <a:buNone/>
              </a:pPr>
              <a:t>40</a:t>
            </a:fld>
            <a:endParaRPr lang="en-US" altLang="en-US" sz="1200"/>
          </a:p>
        </p:txBody>
      </p:sp>
      <p:sp>
        <p:nvSpPr>
          <p:cNvPr id="33795" name="Rectangle 3">
            <a:extLst>
              <a:ext uri="{FF2B5EF4-FFF2-40B4-BE49-F238E27FC236}">
                <a16:creationId xmlns:a16="http://schemas.microsoft.com/office/drawing/2014/main" id="{8461F744-B3D6-1E9A-AB98-BE04D6EC8EEE}"/>
              </a:ext>
            </a:extLst>
          </p:cNvPr>
          <p:cNvSpPr>
            <a:spLocks noChangeArrowheads="1"/>
          </p:cNvSpPr>
          <p:nvPr/>
        </p:nvSpPr>
        <p:spPr bwMode="auto">
          <a:xfrm>
            <a:off x="341313" y="1174750"/>
            <a:ext cx="7905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Type</a:t>
            </a:r>
            <a:endParaRPr lang="en-US" altLang="en-US" sz="2400">
              <a:latin typeface="Times" panose="02020603050405020304" pitchFamily="18" charset="0"/>
            </a:endParaRPr>
          </a:p>
        </p:txBody>
      </p:sp>
      <p:sp>
        <p:nvSpPr>
          <p:cNvPr id="33796" name="Rectangle 4">
            <a:extLst>
              <a:ext uri="{FF2B5EF4-FFF2-40B4-BE49-F238E27FC236}">
                <a16:creationId xmlns:a16="http://schemas.microsoft.com/office/drawing/2014/main" id="{1233F921-4AF3-3938-0C62-ADFBD0493530}"/>
              </a:ext>
            </a:extLst>
          </p:cNvPr>
          <p:cNvSpPr>
            <a:spLocks noChangeArrowheads="1"/>
          </p:cNvSpPr>
          <p:nvPr/>
        </p:nvSpPr>
        <p:spPr bwMode="auto">
          <a:xfrm>
            <a:off x="341313" y="1746250"/>
            <a:ext cx="6445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Ionic</a:t>
            </a:r>
            <a:endParaRPr lang="en-US" altLang="en-US" sz="2400">
              <a:latin typeface="Times" panose="02020603050405020304" pitchFamily="18" charset="0"/>
            </a:endParaRPr>
          </a:p>
        </p:txBody>
      </p:sp>
      <p:sp>
        <p:nvSpPr>
          <p:cNvPr id="33797" name="Rectangle 5">
            <a:extLst>
              <a:ext uri="{FF2B5EF4-FFF2-40B4-BE49-F238E27FC236}">
                <a16:creationId xmlns:a16="http://schemas.microsoft.com/office/drawing/2014/main" id="{AFE18BC7-B790-3BAD-8EB5-0B7B632501C1}"/>
              </a:ext>
            </a:extLst>
          </p:cNvPr>
          <p:cNvSpPr>
            <a:spLocks noChangeArrowheads="1"/>
          </p:cNvSpPr>
          <p:nvPr/>
        </p:nvSpPr>
        <p:spPr bwMode="auto">
          <a:xfrm>
            <a:off x="341313" y="2590800"/>
            <a:ext cx="12033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Covalent</a:t>
            </a:r>
            <a:endParaRPr lang="en-US" altLang="en-US" sz="2400">
              <a:latin typeface="Times" panose="02020603050405020304" pitchFamily="18" charset="0"/>
            </a:endParaRPr>
          </a:p>
        </p:txBody>
      </p:sp>
      <p:sp>
        <p:nvSpPr>
          <p:cNvPr id="33798" name="Rectangle 6">
            <a:extLst>
              <a:ext uri="{FF2B5EF4-FFF2-40B4-BE49-F238E27FC236}">
                <a16:creationId xmlns:a16="http://schemas.microsoft.com/office/drawing/2014/main" id="{88447367-E302-EF36-0E49-6FBA2AC76E9D}"/>
              </a:ext>
            </a:extLst>
          </p:cNvPr>
          <p:cNvSpPr>
            <a:spLocks noChangeArrowheads="1"/>
          </p:cNvSpPr>
          <p:nvPr/>
        </p:nvSpPr>
        <p:spPr bwMode="auto">
          <a:xfrm>
            <a:off x="341313" y="4013200"/>
            <a:ext cx="10334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Metallic</a:t>
            </a:r>
            <a:endParaRPr lang="en-US" altLang="en-US" sz="2400">
              <a:latin typeface="Times" panose="02020603050405020304" pitchFamily="18" charset="0"/>
            </a:endParaRPr>
          </a:p>
        </p:txBody>
      </p:sp>
      <p:sp>
        <p:nvSpPr>
          <p:cNvPr id="33799" name="Rectangle 7">
            <a:extLst>
              <a:ext uri="{FF2B5EF4-FFF2-40B4-BE49-F238E27FC236}">
                <a16:creationId xmlns:a16="http://schemas.microsoft.com/office/drawing/2014/main" id="{97A235C7-FDC3-F9FB-4516-BA335F4BC6DD}"/>
              </a:ext>
            </a:extLst>
          </p:cNvPr>
          <p:cNvSpPr>
            <a:spLocks noChangeArrowheads="1"/>
          </p:cNvSpPr>
          <p:nvPr/>
        </p:nvSpPr>
        <p:spPr bwMode="auto">
          <a:xfrm>
            <a:off x="341313" y="5351463"/>
            <a:ext cx="14573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Secondary</a:t>
            </a:r>
            <a:endParaRPr lang="en-US" altLang="en-US" sz="2400">
              <a:latin typeface="Times" panose="02020603050405020304" pitchFamily="18" charset="0"/>
            </a:endParaRPr>
          </a:p>
        </p:txBody>
      </p:sp>
      <p:sp>
        <p:nvSpPr>
          <p:cNvPr id="33800" name="Rectangle 8">
            <a:extLst>
              <a:ext uri="{FF2B5EF4-FFF2-40B4-BE49-F238E27FC236}">
                <a16:creationId xmlns:a16="http://schemas.microsoft.com/office/drawing/2014/main" id="{A95F1E28-C84D-BE5F-CF0C-805D3D1E67A6}"/>
              </a:ext>
            </a:extLst>
          </p:cNvPr>
          <p:cNvSpPr>
            <a:spLocks noChangeArrowheads="1"/>
          </p:cNvSpPr>
          <p:nvPr/>
        </p:nvSpPr>
        <p:spPr bwMode="auto">
          <a:xfrm>
            <a:off x="2138363" y="1174750"/>
            <a:ext cx="205581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Bond Energy</a:t>
            </a:r>
            <a:endParaRPr lang="en-US" altLang="en-US" sz="2400">
              <a:latin typeface="Times" panose="02020603050405020304" pitchFamily="18" charset="0"/>
            </a:endParaRPr>
          </a:p>
        </p:txBody>
      </p:sp>
      <p:sp>
        <p:nvSpPr>
          <p:cNvPr id="33801" name="Rectangle 9">
            <a:extLst>
              <a:ext uri="{FF2B5EF4-FFF2-40B4-BE49-F238E27FC236}">
                <a16:creationId xmlns:a16="http://schemas.microsoft.com/office/drawing/2014/main" id="{264105EA-3970-1500-C2E3-F1C3219C76BB}"/>
              </a:ext>
            </a:extLst>
          </p:cNvPr>
          <p:cNvSpPr>
            <a:spLocks noChangeArrowheads="1"/>
          </p:cNvSpPr>
          <p:nvPr/>
        </p:nvSpPr>
        <p:spPr bwMode="auto">
          <a:xfrm>
            <a:off x="2138363" y="1746250"/>
            <a:ext cx="86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Large!</a:t>
            </a:r>
            <a:endParaRPr lang="en-US" altLang="en-US" sz="2400">
              <a:latin typeface="Times" panose="02020603050405020304" pitchFamily="18" charset="0"/>
            </a:endParaRPr>
          </a:p>
        </p:txBody>
      </p:sp>
      <p:sp>
        <p:nvSpPr>
          <p:cNvPr id="33802" name="Rectangle 10">
            <a:extLst>
              <a:ext uri="{FF2B5EF4-FFF2-40B4-BE49-F238E27FC236}">
                <a16:creationId xmlns:a16="http://schemas.microsoft.com/office/drawing/2014/main" id="{3FE16DF4-0829-CE41-AF86-8547DE5167BE}"/>
              </a:ext>
            </a:extLst>
          </p:cNvPr>
          <p:cNvSpPr>
            <a:spLocks noChangeArrowheads="1"/>
          </p:cNvSpPr>
          <p:nvPr/>
        </p:nvSpPr>
        <p:spPr bwMode="auto">
          <a:xfrm>
            <a:off x="2138363" y="2627313"/>
            <a:ext cx="1117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Variable</a:t>
            </a:r>
            <a:endParaRPr lang="en-US" altLang="en-US" sz="2400">
              <a:latin typeface="Times" panose="02020603050405020304" pitchFamily="18" charset="0"/>
            </a:endParaRPr>
          </a:p>
        </p:txBody>
      </p:sp>
      <p:sp>
        <p:nvSpPr>
          <p:cNvPr id="33803" name="Rectangle 11">
            <a:extLst>
              <a:ext uri="{FF2B5EF4-FFF2-40B4-BE49-F238E27FC236}">
                <a16:creationId xmlns:a16="http://schemas.microsoft.com/office/drawing/2014/main" id="{A228C823-5B5B-851A-7265-7F28435CD704}"/>
              </a:ext>
            </a:extLst>
          </p:cNvPr>
          <p:cNvSpPr>
            <a:spLocks noChangeArrowheads="1"/>
          </p:cNvSpPr>
          <p:nvPr/>
        </p:nvSpPr>
        <p:spPr bwMode="auto">
          <a:xfrm>
            <a:off x="2138363" y="2982913"/>
            <a:ext cx="19986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large-Diamond</a:t>
            </a:r>
            <a:endParaRPr lang="en-US" altLang="en-US" sz="2400">
              <a:latin typeface="Times" panose="02020603050405020304" pitchFamily="18" charset="0"/>
            </a:endParaRPr>
          </a:p>
        </p:txBody>
      </p:sp>
      <p:sp>
        <p:nvSpPr>
          <p:cNvPr id="33804" name="Rectangle 12">
            <a:extLst>
              <a:ext uri="{FF2B5EF4-FFF2-40B4-BE49-F238E27FC236}">
                <a16:creationId xmlns:a16="http://schemas.microsoft.com/office/drawing/2014/main" id="{8C108D62-4090-32DC-F47D-89954E0E1D91}"/>
              </a:ext>
            </a:extLst>
          </p:cNvPr>
          <p:cNvSpPr>
            <a:spLocks noChangeArrowheads="1"/>
          </p:cNvSpPr>
          <p:nvPr/>
        </p:nvSpPr>
        <p:spPr bwMode="auto">
          <a:xfrm>
            <a:off x="2138363" y="3338513"/>
            <a:ext cx="19145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small-Bismuth</a:t>
            </a:r>
            <a:endParaRPr lang="en-US" altLang="en-US" sz="2400">
              <a:latin typeface="Times" panose="02020603050405020304" pitchFamily="18" charset="0"/>
            </a:endParaRPr>
          </a:p>
        </p:txBody>
      </p:sp>
      <p:sp>
        <p:nvSpPr>
          <p:cNvPr id="33805" name="Rectangle 13">
            <a:extLst>
              <a:ext uri="{FF2B5EF4-FFF2-40B4-BE49-F238E27FC236}">
                <a16:creationId xmlns:a16="http://schemas.microsoft.com/office/drawing/2014/main" id="{4A6585A4-D4E8-EC52-4AF0-7023BD7281AE}"/>
              </a:ext>
            </a:extLst>
          </p:cNvPr>
          <p:cNvSpPr>
            <a:spLocks noChangeArrowheads="1"/>
          </p:cNvSpPr>
          <p:nvPr/>
        </p:nvSpPr>
        <p:spPr bwMode="auto">
          <a:xfrm>
            <a:off x="2138363" y="4049713"/>
            <a:ext cx="1117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Variable</a:t>
            </a:r>
            <a:endParaRPr lang="en-US" altLang="en-US" sz="2400">
              <a:latin typeface="Times" panose="02020603050405020304" pitchFamily="18" charset="0"/>
            </a:endParaRPr>
          </a:p>
        </p:txBody>
      </p:sp>
      <p:sp>
        <p:nvSpPr>
          <p:cNvPr id="33806" name="Rectangle 14">
            <a:extLst>
              <a:ext uri="{FF2B5EF4-FFF2-40B4-BE49-F238E27FC236}">
                <a16:creationId xmlns:a16="http://schemas.microsoft.com/office/drawing/2014/main" id="{C6B749DF-7E94-CF9A-EDF4-18085260097A}"/>
              </a:ext>
            </a:extLst>
          </p:cNvPr>
          <p:cNvSpPr>
            <a:spLocks noChangeArrowheads="1"/>
          </p:cNvSpPr>
          <p:nvPr/>
        </p:nvSpPr>
        <p:spPr bwMode="auto">
          <a:xfrm>
            <a:off x="2138363" y="4405313"/>
            <a:ext cx="20494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large-Tungsten</a:t>
            </a:r>
            <a:endParaRPr lang="en-US" altLang="en-US" sz="2400">
              <a:latin typeface="Times" panose="02020603050405020304" pitchFamily="18" charset="0"/>
            </a:endParaRPr>
          </a:p>
        </p:txBody>
      </p:sp>
      <p:sp>
        <p:nvSpPr>
          <p:cNvPr id="33807" name="Rectangle 15">
            <a:extLst>
              <a:ext uri="{FF2B5EF4-FFF2-40B4-BE49-F238E27FC236}">
                <a16:creationId xmlns:a16="http://schemas.microsoft.com/office/drawing/2014/main" id="{2811693C-D6FE-149A-04B9-7F05C9670F75}"/>
              </a:ext>
            </a:extLst>
          </p:cNvPr>
          <p:cNvSpPr>
            <a:spLocks noChangeArrowheads="1"/>
          </p:cNvSpPr>
          <p:nvPr/>
        </p:nvSpPr>
        <p:spPr bwMode="auto">
          <a:xfrm>
            <a:off x="2138363" y="4760913"/>
            <a:ext cx="19129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small-Mercury</a:t>
            </a:r>
            <a:endParaRPr lang="en-US" altLang="en-US" sz="2400">
              <a:latin typeface="Times" panose="02020603050405020304" pitchFamily="18" charset="0"/>
            </a:endParaRPr>
          </a:p>
        </p:txBody>
      </p:sp>
      <p:sp>
        <p:nvSpPr>
          <p:cNvPr id="33808" name="Rectangle 16">
            <a:extLst>
              <a:ext uri="{FF2B5EF4-FFF2-40B4-BE49-F238E27FC236}">
                <a16:creationId xmlns:a16="http://schemas.microsoft.com/office/drawing/2014/main" id="{C0A90A03-6576-19D8-8BB0-D3899F943330}"/>
              </a:ext>
            </a:extLst>
          </p:cNvPr>
          <p:cNvSpPr>
            <a:spLocks noChangeArrowheads="1"/>
          </p:cNvSpPr>
          <p:nvPr/>
        </p:nvSpPr>
        <p:spPr bwMode="auto">
          <a:xfrm>
            <a:off x="2138363" y="5351463"/>
            <a:ext cx="1117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smallest</a:t>
            </a:r>
            <a:endParaRPr lang="en-US" altLang="en-US" sz="2400">
              <a:latin typeface="Times" panose="02020603050405020304" pitchFamily="18" charset="0"/>
            </a:endParaRPr>
          </a:p>
        </p:txBody>
      </p:sp>
      <p:sp>
        <p:nvSpPr>
          <p:cNvPr id="33809" name="Rectangle 17">
            <a:extLst>
              <a:ext uri="{FF2B5EF4-FFF2-40B4-BE49-F238E27FC236}">
                <a16:creationId xmlns:a16="http://schemas.microsoft.com/office/drawing/2014/main" id="{798FAE26-4A10-221A-3747-9DF6BFC3BF48}"/>
              </a:ext>
            </a:extLst>
          </p:cNvPr>
          <p:cNvSpPr>
            <a:spLocks noChangeArrowheads="1"/>
          </p:cNvSpPr>
          <p:nvPr/>
        </p:nvSpPr>
        <p:spPr bwMode="auto">
          <a:xfrm>
            <a:off x="5630863" y="1162050"/>
            <a:ext cx="171926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rgbClr val="000000"/>
                </a:solidFill>
              </a:rPr>
              <a:t>Comments</a:t>
            </a:r>
            <a:endParaRPr lang="en-US" altLang="en-US" sz="2400">
              <a:latin typeface="Times" panose="02020603050405020304" pitchFamily="18" charset="0"/>
            </a:endParaRPr>
          </a:p>
        </p:txBody>
      </p:sp>
      <p:sp>
        <p:nvSpPr>
          <p:cNvPr id="33810" name="Rectangle 18">
            <a:extLst>
              <a:ext uri="{FF2B5EF4-FFF2-40B4-BE49-F238E27FC236}">
                <a16:creationId xmlns:a16="http://schemas.microsoft.com/office/drawing/2014/main" id="{3D9D2F47-9792-D736-983E-B18F50F46966}"/>
              </a:ext>
            </a:extLst>
          </p:cNvPr>
          <p:cNvSpPr>
            <a:spLocks noChangeArrowheads="1"/>
          </p:cNvSpPr>
          <p:nvPr/>
        </p:nvSpPr>
        <p:spPr bwMode="auto">
          <a:xfrm>
            <a:off x="6775450" y="1568450"/>
            <a:ext cx="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panose="02020603050405020304" pitchFamily="18" charset="0"/>
            </a:endParaRPr>
          </a:p>
        </p:txBody>
      </p:sp>
      <p:sp>
        <p:nvSpPr>
          <p:cNvPr id="33811" name="Rectangle 19">
            <a:extLst>
              <a:ext uri="{FF2B5EF4-FFF2-40B4-BE49-F238E27FC236}">
                <a16:creationId xmlns:a16="http://schemas.microsoft.com/office/drawing/2014/main" id="{8BEA3CFB-AE8E-6E13-E32F-36BA381E90F6}"/>
              </a:ext>
            </a:extLst>
          </p:cNvPr>
          <p:cNvSpPr>
            <a:spLocks noChangeArrowheads="1"/>
          </p:cNvSpPr>
          <p:nvPr/>
        </p:nvSpPr>
        <p:spPr bwMode="auto">
          <a:xfrm>
            <a:off x="4775200" y="1758950"/>
            <a:ext cx="345598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Nondirectional (</a:t>
            </a:r>
            <a:r>
              <a:rPr lang="en-US" altLang="en-US" sz="2400">
                <a:solidFill>
                  <a:srgbClr val="0000AA"/>
                </a:solidFill>
              </a:rPr>
              <a:t>ceramics</a:t>
            </a:r>
            <a:r>
              <a:rPr lang="en-US" altLang="en-US" sz="2400">
                <a:solidFill>
                  <a:srgbClr val="000000"/>
                </a:solidFill>
              </a:rPr>
              <a:t>)</a:t>
            </a:r>
          </a:p>
        </p:txBody>
      </p:sp>
      <p:sp>
        <p:nvSpPr>
          <p:cNvPr id="33812" name="Rectangle 20">
            <a:extLst>
              <a:ext uri="{FF2B5EF4-FFF2-40B4-BE49-F238E27FC236}">
                <a16:creationId xmlns:a16="http://schemas.microsoft.com/office/drawing/2014/main" id="{97ACC8A6-B3AB-1BB3-4202-7CBB91D337D3}"/>
              </a:ext>
            </a:extLst>
          </p:cNvPr>
          <p:cNvSpPr>
            <a:spLocks noChangeArrowheads="1"/>
          </p:cNvSpPr>
          <p:nvPr/>
        </p:nvSpPr>
        <p:spPr bwMode="auto">
          <a:xfrm>
            <a:off x="4775200" y="2587625"/>
            <a:ext cx="3624263"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Directional</a:t>
            </a:r>
          </a:p>
          <a:p>
            <a:pPr>
              <a:spcBef>
                <a:spcPct val="0"/>
              </a:spcBef>
              <a:buFontTx/>
              <a:buNone/>
            </a:pPr>
            <a:r>
              <a:rPr lang="en-US" altLang="en-US" sz="2400"/>
              <a:t>(</a:t>
            </a:r>
            <a:r>
              <a:rPr lang="en-US" altLang="en-US" sz="2400">
                <a:solidFill>
                  <a:srgbClr val="3366FF"/>
                </a:solidFill>
              </a:rPr>
              <a:t>semiconductors</a:t>
            </a:r>
            <a:r>
              <a:rPr lang="en-US" altLang="en-US" sz="2400">
                <a:solidFill>
                  <a:srgbClr val="000000"/>
                </a:solidFill>
              </a:rPr>
              <a:t>, </a:t>
            </a:r>
            <a:r>
              <a:rPr lang="en-US" altLang="en-US" sz="2400">
                <a:solidFill>
                  <a:srgbClr val="0000AA"/>
                </a:solidFill>
              </a:rPr>
              <a:t>ceramics</a:t>
            </a:r>
          </a:p>
          <a:p>
            <a:pPr>
              <a:spcBef>
                <a:spcPct val="0"/>
              </a:spcBef>
              <a:buFontTx/>
              <a:buNone/>
            </a:pPr>
            <a:r>
              <a:rPr lang="en-US" altLang="en-US" sz="2400">
                <a:solidFill>
                  <a:srgbClr val="006600"/>
                </a:solidFill>
              </a:rPr>
              <a:t>polymer </a:t>
            </a:r>
            <a:r>
              <a:rPr lang="en-US" altLang="en-US" sz="2400">
                <a:solidFill>
                  <a:srgbClr val="000000"/>
                </a:solidFill>
              </a:rPr>
              <a:t>chains)</a:t>
            </a:r>
          </a:p>
        </p:txBody>
      </p:sp>
      <p:sp>
        <p:nvSpPr>
          <p:cNvPr id="33813" name="Rectangle 23">
            <a:extLst>
              <a:ext uri="{FF2B5EF4-FFF2-40B4-BE49-F238E27FC236}">
                <a16:creationId xmlns:a16="http://schemas.microsoft.com/office/drawing/2014/main" id="{AEB240A2-A3B3-80C1-7246-90826ACCFE47}"/>
              </a:ext>
            </a:extLst>
          </p:cNvPr>
          <p:cNvSpPr>
            <a:spLocks noChangeArrowheads="1"/>
          </p:cNvSpPr>
          <p:nvPr/>
        </p:nvSpPr>
        <p:spPr bwMode="auto">
          <a:xfrm>
            <a:off x="4775200" y="4405313"/>
            <a:ext cx="31337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Nondirectional (</a:t>
            </a:r>
            <a:r>
              <a:rPr lang="en-US" altLang="en-US" sz="2400">
                <a:solidFill>
                  <a:srgbClr val="FF0000"/>
                </a:solidFill>
              </a:rPr>
              <a:t>metals</a:t>
            </a:r>
            <a:r>
              <a:rPr lang="en-US" altLang="en-US" sz="2400">
                <a:solidFill>
                  <a:srgbClr val="000000"/>
                </a:solidFill>
              </a:rPr>
              <a:t>)</a:t>
            </a:r>
          </a:p>
        </p:txBody>
      </p:sp>
      <p:sp>
        <p:nvSpPr>
          <p:cNvPr id="33814" name="Rectangle 24">
            <a:extLst>
              <a:ext uri="{FF2B5EF4-FFF2-40B4-BE49-F238E27FC236}">
                <a16:creationId xmlns:a16="http://schemas.microsoft.com/office/drawing/2014/main" id="{90B5A0DA-E49C-52A7-A9ED-D349DCBC2F61}"/>
              </a:ext>
            </a:extLst>
          </p:cNvPr>
          <p:cNvSpPr>
            <a:spLocks noChangeArrowheads="1"/>
          </p:cNvSpPr>
          <p:nvPr/>
        </p:nvSpPr>
        <p:spPr bwMode="auto">
          <a:xfrm>
            <a:off x="4775200" y="5351463"/>
            <a:ext cx="2795588"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Directional</a:t>
            </a:r>
          </a:p>
          <a:p>
            <a:pPr>
              <a:spcBef>
                <a:spcPct val="0"/>
              </a:spcBef>
              <a:buFontTx/>
              <a:buNone/>
            </a:pPr>
            <a:r>
              <a:rPr lang="en-US" altLang="en-US" sz="2400">
                <a:solidFill>
                  <a:srgbClr val="000000"/>
                </a:solidFill>
              </a:rPr>
              <a:t>inter-chain (</a:t>
            </a:r>
            <a:r>
              <a:rPr lang="en-US" altLang="en-US" sz="2400">
                <a:solidFill>
                  <a:srgbClr val="006600"/>
                </a:solidFill>
              </a:rPr>
              <a:t>polymer</a:t>
            </a:r>
            <a:r>
              <a:rPr lang="en-US" altLang="en-US" sz="2400">
                <a:solidFill>
                  <a:srgbClr val="000000"/>
                </a:solidFill>
              </a:rPr>
              <a:t>)</a:t>
            </a:r>
          </a:p>
          <a:p>
            <a:pPr>
              <a:spcBef>
                <a:spcPct val="0"/>
              </a:spcBef>
              <a:buFontTx/>
              <a:buNone/>
            </a:pPr>
            <a:r>
              <a:rPr lang="en-US" altLang="en-US" sz="2400">
                <a:solidFill>
                  <a:srgbClr val="000000"/>
                </a:solidFill>
              </a:rPr>
              <a:t>inter-molecular</a:t>
            </a:r>
          </a:p>
        </p:txBody>
      </p:sp>
      <p:sp>
        <p:nvSpPr>
          <p:cNvPr id="33815" name="Rectangle 27">
            <a:extLst>
              <a:ext uri="{FF2B5EF4-FFF2-40B4-BE49-F238E27FC236}">
                <a16:creationId xmlns:a16="http://schemas.microsoft.com/office/drawing/2014/main" id="{6A4FD57E-862B-FED6-B5D9-86EC675DC1E4}"/>
              </a:ext>
            </a:extLst>
          </p:cNvPr>
          <p:cNvSpPr>
            <a:spLocks noGrp="1" noChangeArrowheads="1"/>
          </p:cNvSpPr>
          <p:nvPr>
            <p:ph type="title" idx="4294967295"/>
          </p:nvPr>
        </p:nvSpPr>
        <p:spPr/>
        <p:txBody>
          <a:bodyPr/>
          <a:lstStyle/>
          <a:p>
            <a:r>
              <a:rPr lang="en-US" altLang="en-US">
                <a:ea typeface="ＭＳ Ｐゴシック" panose="020B0600070205080204" pitchFamily="34" charset="-128"/>
              </a:rPr>
              <a:t>Summary:  Bonding</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78237" y="1449387"/>
            <a:ext cx="1703387" cy="576261"/>
          </a:xfrm>
          <a:prstGeom prst="rect">
            <a:avLst/>
          </a:prstGeom>
        </p:spPr>
      </p:pic>
      <p:pic>
        <p:nvPicPr>
          <p:cNvPr id="3" name="object 3"/>
          <p:cNvPicPr/>
          <p:nvPr/>
        </p:nvPicPr>
        <p:blipFill>
          <a:blip r:embed="rId3" cstate="print"/>
          <a:stretch>
            <a:fillRect/>
          </a:stretch>
        </p:blipFill>
        <p:spPr>
          <a:xfrm>
            <a:off x="185738" y="6334125"/>
            <a:ext cx="346075" cy="347663"/>
          </a:xfrm>
          <a:prstGeom prst="rect">
            <a:avLst/>
          </a:prstGeom>
        </p:spPr>
      </p:pic>
      <p:pic>
        <p:nvPicPr>
          <p:cNvPr id="4" name="object 4"/>
          <p:cNvPicPr/>
          <p:nvPr/>
        </p:nvPicPr>
        <p:blipFill>
          <a:blip r:embed="rId4" cstate="print"/>
          <a:stretch>
            <a:fillRect/>
          </a:stretch>
        </p:blipFill>
        <p:spPr>
          <a:xfrm>
            <a:off x="2715895" y="6315075"/>
            <a:ext cx="336550" cy="393700"/>
          </a:xfrm>
          <a:prstGeom prst="rect">
            <a:avLst/>
          </a:prstGeom>
        </p:spPr>
      </p:pic>
      <p:pic>
        <p:nvPicPr>
          <p:cNvPr id="5" name="object 5"/>
          <p:cNvPicPr/>
          <p:nvPr/>
        </p:nvPicPr>
        <p:blipFill>
          <a:blip r:embed="rId5" cstate="print"/>
          <a:stretch>
            <a:fillRect/>
          </a:stretch>
        </p:blipFill>
        <p:spPr>
          <a:xfrm>
            <a:off x="3993832" y="6351587"/>
            <a:ext cx="347661" cy="346074"/>
          </a:xfrm>
          <a:prstGeom prst="rect">
            <a:avLst/>
          </a:prstGeom>
        </p:spPr>
      </p:pic>
      <p:sp>
        <p:nvSpPr>
          <p:cNvPr id="6" name="object 6"/>
          <p:cNvSpPr txBox="1"/>
          <p:nvPr/>
        </p:nvSpPr>
        <p:spPr>
          <a:xfrm>
            <a:off x="610552" y="6387591"/>
            <a:ext cx="1892300" cy="223520"/>
          </a:xfrm>
          <a:prstGeom prst="rect">
            <a:avLst/>
          </a:prstGeom>
        </p:spPr>
        <p:txBody>
          <a:bodyPr vert="horz" wrap="square" lIns="0" tIns="12700" rIns="0" bIns="0" rtlCol="0">
            <a:spAutoFit/>
          </a:bodyPr>
          <a:lstStyle/>
          <a:p>
            <a:pPr marL="12700">
              <a:lnSpc>
                <a:spcPct val="100000"/>
              </a:lnSpc>
              <a:spcBef>
                <a:spcPts val="100"/>
              </a:spcBef>
            </a:pPr>
            <a:r>
              <a:rPr sz="1300" spc="-10" dirty="0">
                <a:solidFill>
                  <a:srgbClr val="FFFFFF"/>
                </a:solidFill>
                <a:latin typeface="Tahoma"/>
                <a:cs typeface="Tahoma"/>
              </a:rPr>
              <a:t>schoolchemicalenergyutm</a:t>
            </a:r>
            <a:endParaRPr sz="1300">
              <a:latin typeface="Tahoma"/>
              <a:cs typeface="Tahoma"/>
            </a:endParaRPr>
          </a:p>
        </p:txBody>
      </p:sp>
      <p:sp>
        <p:nvSpPr>
          <p:cNvPr id="7" name="object 7"/>
          <p:cNvSpPr txBox="1"/>
          <p:nvPr/>
        </p:nvSpPr>
        <p:spPr>
          <a:xfrm>
            <a:off x="3111817" y="6387591"/>
            <a:ext cx="700405" cy="223520"/>
          </a:xfrm>
          <a:prstGeom prst="rect">
            <a:avLst/>
          </a:prstGeom>
        </p:spPr>
        <p:txBody>
          <a:bodyPr vert="horz" wrap="square" lIns="0" tIns="12700" rIns="0" bIns="0" rtlCol="0">
            <a:spAutoFit/>
          </a:bodyPr>
          <a:lstStyle/>
          <a:p>
            <a:pPr marL="12700">
              <a:lnSpc>
                <a:spcPct val="100000"/>
              </a:lnSpc>
              <a:spcBef>
                <a:spcPts val="100"/>
              </a:spcBef>
            </a:pPr>
            <a:r>
              <a:rPr sz="1300" dirty="0">
                <a:solidFill>
                  <a:srgbClr val="FFFFFF"/>
                </a:solidFill>
                <a:latin typeface="Tahoma"/>
                <a:cs typeface="Tahoma"/>
              </a:rPr>
              <a:t>ut</a:t>
            </a:r>
            <a:r>
              <a:rPr sz="1300" spc="-5" dirty="0">
                <a:solidFill>
                  <a:srgbClr val="FFFFFF"/>
                </a:solidFill>
                <a:latin typeface="Tahoma"/>
                <a:cs typeface="Tahoma"/>
              </a:rPr>
              <a:t>m</a:t>
            </a:r>
            <a:r>
              <a:rPr sz="1300" spc="-10" dirty="0">
                <a:solidFill>
                  <a:srgbClr val="FFFFFF"/>
                </a:solidFill>
                <a:latin typeface="Tahoma"/>
                <a:cs typeface="Tahoma"/>
              </a:rPr>
              <a:t>_</a:t>
            </a:r>
            <a:r>
              <a:rPr sz="1300" spc="-15" dirty="0">
                <a:solidFill>
                  <a:srgbClr val="FFFFFF"/>
                </a:solidFill>
                <a:latin typeface="Tahoma"/>
                <a:cs typeface="Tahoma"/>
              </a:rPr>
              <a:t>f</a:t>
            </a:r>
            <a:r>
              <a:rPr sz="1300" dirty="0">
                <a:solidFill>
                  <a:srgbClr val="FFFFFF"/>
                </a:solidFill>
                <a:latin typeface="Tahoma"/>
                <a:cs typeface="Tahoma"/>
              </a:rPr>
              <a:t>c</a:t>
            </a:r>
            <a:r>
              <a:rPr sz="1300" spc="-10" dirty="0">
                <a:solidFill>
                  <a:srgbClr val="FFFFFF"/>
                </a:solidFill>
                <a:latin typeface="Tahoma"/>
                <a:cs typeface="Tahoma"/>
              </a:rPr>
              <a:t>e</a:t>
            </a:r>
            <a:r>
              <a:rPr sz="1300" dirty="0">
                <a:solidFill>
                  <a:srgbClr val="FFFFFF"/>
                </a:solidFill>
                <a:latin typeface="Tahoma"/>
                <a:cs typeface="Tahoma"/>
              </a:rPr>
              <a:t>e</a:t>
            </a:r>
            <a:endParaRPr sz="1300">
              <a:latin typeface="Tahoma"/>
              <a:cs typeface="Tahoma"/>
            </a:endParaRPr>
          </a:p>
        </p:txBody>
      </p:sp>
      <p:sp>
        <p:nvSpPr>
          <p:cNvPr id="8" name="object 8"/>
          <p:cNvSpPr txBox="1"/>
          <p:nvPr/>
        </p:nvSpPr>
        <p:spPr>
          <a:xfrm>
            <a:off x="4420234" y="6415023"/>
            <a:ext cx="610235" cy="223520"/>
          </a:xfrm>
          <a:prstGeom prst="rect">
            <a:avLst/>
          </a:prstGeom>
        </p:spPr>
        <p:txBody>
          <a:bodyPr vert="horz" wrap="square" lIns="0" tIns="12700" rIns="0" bIns="0" rtlCol="0">
            <a:spAutoFit/>
          </a:bodyPr>
          <a:lstStyle/>
          <a:p>
            <a:pPr marL="12700">
              <a:lnSpc>
                <a:spcPct val="100000"/>
              </a:lnSpc>
              <a:spcBef>
                <a:spcPts val="100"/>
              </a:spcBef>
            </a:pPr>
            <a:r>
              <a:rPr sz="1300" spc="-10" dirty="0">
                <a:solidFill>
                  <a:srgbClr val="FFFFFF"/>
                </a:solidFill>
                <a:latin typeface="Tahoma"/>
                <a:cs typeface="Tahoma"/>
              </a:rPr>
              <a:t>skt_utm</a:t>
            </a:r>
            <a:endParaRPr sz="1300">
              <a:latin typeface="Tahoma"/>
              <a:cs typeface="Tahoma"/>
            </a:endParaRPr>
          </a:p>
        </p:txBody>
      </p:sp>
      <p:sp>
        <p:nvSpPr>
          <p:cNvPr id="9" name="object 9"/>
          <p:cNvSpPr txBox="1"/>
          <p:nvPr/>
        </p:nvSpPr>
        <p:spPr>
          <a:xfrm>
            <a:off x="6301740" y="6177741"/>
            <a:ext cx="2470785" cy="447040"/>
          </a:xfrm>
          <a:prstGeom prst="rect">
            <a:avLst/>
          </a:prstGeom>
        </p:spPr>
        <p:txBody>
          <a:bodyPr vert="horz" wrap="square" lIns="0" tIns="42545" rIns="0" bIns="0" rtlCol="0">
            <a:spAutoFit/>
          </a:bodyPr>
          <a:lstStyle/>
          <a:p>
            <a:pPr marR="12065" algn="r">
              <a:lnSpc>
                <a:spcPct val="100000"/>
              </a:lnSpc>
              <a:spcBef>
                <a:spcPts val="335"/>
              </a:spcBef>
            </a:pPr>
            <a:r>
              <a:rPr sz="1300" spc="-15" dirty="0">
                <a:solidFill>
                  <a:srgbClr val="FFFFFF"/>
                </a:solidFill>
                <a:latin typeface="Tahoma"/>
                <a:cs typeface="Tahoma"/>
                <a:hlinkClick r:id="rId6"/>
              </a:rPr>
              <a:t>www.utm.my</a:t>
            </a:r>
            <a:endParaRPr sz="1300">
              <a:latin typeface="Tahoma"/>
              <a:cs typeface="Tahoma"/>
            </a:endParaRPr>
          </a:p>
          <a:p>
            <a:pPr marR="5080" algn="r">
              <a:lnSpc>
                <a:spcPct val="100000"/>
              </a:lnSpc>
              <a:spcBef>
                <a:spcPts val="200"/>
              </a:spcBef>
            </a:pPr>
            <a:r>
              <a:rPr sz="1100" spc="-5" dirty="0">
                <a:solidFill>
                  <a:srgbClr val="FFFFFF"/>
                </a:solidFill>
                <a:latin typeface="Tahoma"/>
                <a:cs typeface="Tahoma"/>
              </a:rPr>
              <a:t>Innovative</a:t>
            </a:r>
            <a:r>
              <a:rPr sz="1100" spc="350" dirty="0">
                <a:solidFill>
                  <a:srgbClr val="FFFFFF"/>
                </a:solidFill>
                <a:latin typeface="Tahoma"/>
                <a:cs typeface="Tahoma"/>
              </a:rPr>
              <a:t> </a:t>
            </a:r>
            <a:r>
              <a:rPr sz="1100" dirty="0">
                <a:solidFill>
                  <a:srgbClr val="FFFFFF"/>
                </a:solidFill>
                <a:latin typeface="Tahoma"/>
                <a:cs typeface="Tahoma"/>
              </a:rPr>
              <a:t>·</a:t>
            </a:r>
            <a:r>
              <a:rPr sz="1100" spc="345" dirty="0">
                <a:solidFill>
                  <a:srgbClr val="FFFFFF"/>
                </a:solidFill>
                <a:latin typeface="Tahoma"/>
                <a:cs typeface="Tahoma"/>
              </a:rPr>
              <a:t> </a:t>
            </a:r>
            <a:r>
              <a:rPr sz="1100" dirty="0">
                <a:solidFill>
                  <a:srgbClr val="FFFFFF"/>
                </a:solidFill>
                <a:latin typeface="Tahoma"/>
                <a:cs typeface="Tahoma"/>
              </a:rPr>
              <a:t>Entrepreneurial</a:t>
            </a:r>
            <a:r>
              <a:rPr sz="1100" spc="350" dirty="0">
                <a:solidFill>
                  <a:srgbClr val="FFFFFF"/>
                </a:solidFill>
                <a:latin typeface="Tahoma"/>
                <a:cs typeface="Tahoma"/>
              </a:rPr>
              <a:t> </a:t>
            </a:r>
            <a:r>
              <a:rPr sz="1100" dirty="0">
                <a:solidFill>
                  <a:srgbClr val="FFFFFF"/>
                </a:solidFill>
                <a:latin typeface="Tahoma"/>
                <a:cs typeface="Tahoma"/>
              </a:rPr>
              <a:t>·</a:t>
            </a:r>
            <a:r>
              <a:rPr sz="1100" spc="345" dirty="0">
                <a:solidFill>
                  <a:srgbClr val="FFFFFF"/>
                </a:solidFill>
                <a:latin typeface="Tahoma"/>
                <a:cs typeface="Tahoma"/>
              </a:rPr>
              <a:t> </a:t>
            </a:r>
            <a:r>
              <a:rPr sz="1100" dirty="0">
                <a:solidFill>
                  <a:srgbClr val="FFFFFF"/>
                </a:solidFill>
                <a:latin typeface="Tahoma"/>
                <a:cs typeface="Tahoma"/>
              </a:rPr>
              <a:t>Global</a:t>
            </a:r>
            <a:endParaRPr sz="1100">
              <a:latin typeface="Tahoma"/>
              <a:cs typeface="Tahoma"/>
            </a:endParaRPr>
          </a:p>
        </p:txBody>
      </p:sp>
      <p:sp>
        <p:nvSpPr>
          <p:cNvPr id="10" name="object 10"/>
          <p:cNvSpPr txBox="1"/>
          <p:nvPr/>
        </p:nvSpPr>
        <p:spPr>
          <a:xfrm>
            <a:off x="2684461" y="3793744"/>
            <a:ext cx="3775710" cy="223520"/>
          </a:xfrm>
          <a:prstGeom prst="rect">
            <a:avLst/>
          </a:prstGeom>
        </p:spPr>
        <p:txBody>
          <a:bodyPr vert="horz" wrap="square" lIns="0" tIns="12700" rIns="0" bIns="0" rtlCol="0">
            <a:spAutoFit/>
          </a:bodyPr>
          <a:lstStyle/>
          <a:p>
            <a:pPr marL="12700">
              <a:lnSpc>
                <a:spcPct val="100000"/>
              </a:lnSpc>
              <a:spcBef>
                <a:spcPts val="100"/>
              </a:spcBef>
            </a:pPr>
            <a:r>
              <a:rPr sz="1300" b="1" spc="-10" dirty="0">
                <a:solidFill>
                  <a:srgbClr val="FFFFFF"/>
                </a:solidFill>
                <a:latin typeface="Tahoma"/>
                <a:cs typeface="Tahoma"/>
                <a:hlinkClick r:id="rId7"/>
              </a:rPr>
              <a:t>http://engineering.utm.my/chemicalenergy/</a:t>
            </a:r>
            <a:endParaRPr sz="1300">
              <a:latin typeface="Tahoma"/>
              <a:cs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30803" y="1429003"/>
            <a:ext cx="241363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C00000"/>
                </a:solidFill>
                <a:latin typeface="Arial"/>
                <a:cs typeface="Arial"/>
              </a:rPr>
              <a:t>I</a:t>
            </a:r>
            <a:r>
              <a:rPr sz="1800" b="1" spc="465" dirty="0">
                <a:solidFill>
                  <a:srgbClr val="C00000"/>
                </a:solidFill>
                <a:latin typeface="Arial"/>
                <a:cs typeface="Arial"/>
              </a:rPr>
              <a:t> </a:t>
            </a:r>
            <a:r>
              <a:rPr sz="1800" b="1" spc="-5" dirty="0">
                <a:latin typeface="Arial"/>
                <a:cs typeface="Arial"/>
              </a:rPr>
              <a:t>2.1</a:t>
            </a:r>
            <a:r>
              <a:rPr sz="1800" b="1" spc="465" dirty="0">
                <a:latin typeface="Arial"/>
                <a:cs typeface="Arial"/>
              </a:rPr>
              <a:t> </a:t>
            </a:r>
            <a:r>
              <a:rPr sz="1800" b="1" spc="-5" dirty="0">
                <a:latin typeface="Arial"/>
                <a:cs typeface="Arial"/>
              </a:rPr>
              <a:t>INTRODUCTION</a:t>
            </a:r>
            <a:endParaRPr sz="1800">
              <a:latin typeface="Arial"/>
              <a:cs typeface="Arial"/>
            </a:endParaRPr>
          </a:p>
        </p:txBody>
      </p:sp>
      <p:sp>
        <p:nvSpPr>
          <p:cNvPr id="7" name="object 7"/>
          <p:cNvSpPr txBox="1"/>
          <p:nvPr/>
        </p:nvSpPr>
        <p:spPr>
          <a:xfrm>
            <a:off x="864677" y="3011932"/>
            <a:ext cx="7301230" cy="2211070"/>
          </a:xfrm>
          <a:prstGeom prst="rect">
            <a:avLst/>
          </a:prstGeom>
        </p:spPr>
        <p:txBody>
          <a:bodyPr vert="horz" wrap="square" lIns="0" tIns="22860" rIns="0" bIns="0" rtlCol="0">
            <a:spAutoFit/>
          </a:bodyPr>
          <a:lstStyle/>
          <a:p>
            <a:pPr marL="298450" marR="33655" indent="-285750" algn="just">
              <a:lnSpc>
                <a:spcPts val="1900"/>
              </a:lnSpc>
              <a:spcBef>
                <a:spcPts val="180"/>
              </a:spcBef>
              <a:buFont typeface="Wingdings"/>
              <a:buChar char=""/>
              <a:tabLst>
                <a:tab pos="298450" algn="l"/>
              </a:tabLst>
            </a:pPr>
            <a:r>
              <a:rPr sz="1600" spc="-5" dirty="0">
                <a:latin typeface="Microsoft Sans Serif"/>
                <a:cs typeface="Microsoft Sans Serif"/>
              </a:rPr>
              <a:t>Some of </a:t>
            </a:r>
            <a:r>
              <a:rPr sz="1600" dirty="0">
                <a:latin typeface="Microsoft Sans Serif"/>
                <a:cs typeface="Microsoft Sans Serif"/>
              </a:rPr>
              <a:t>the </a:t>
            </a:r>
            <a:r>
              <a:rPr sz="1600" spc="-5" dirty="0">
                <a:latin typeface="Microsoft Sans Serif"/>
                <a:cs typeface="Microsoft Sans Serif"/>
              </a:rPr>
              <a:t>important </a:t>
            </a:r>
            <a:r>
              <a:rPr sz="1600" b="1" spc="-5" dirty="0">
                <a:latin typeface="Arial"/>
                <a:cs typeface="Arial"/>
              </a:rPr>
              <a:t>properties </a:t>
            </a:r>
            <a:r>
              <a:rPr sz="1600" spc="-5" dirty="0">
                <a:latin typeface="Microsoft Sans Serif"/>
                <a:cs typeface="Microsoft Sans Serif"/>
              </a:rPr>
              <a:t>of </a:t>
            </a:r>
            <a:r>
              <a:rPr sz="1600" spc="-10" dirty="0">
                <a:latin typeface="Microsoft Sans Serif"/>
                <a:cs typeface="Microsoft Sans Serif"/>
              </a:rPr>
              <a:t>solid materials </a:t>
            </a:r>
            <a:r>
              <a:rPr sz="1600" b="1" spc="-5" dirty="0">
                <a:latin typeface="Arial"/>
                <a:cs typeface="Arial"/>
              </a:rPr>
              <a:t>depend on geometrical </a:t>
            </a:r>
            <a:r>
              <a:rPr sz="1600" b="1" dirty="0">
                <a:latin typeface="Arial"/>
                <a:cs typeface="Arial"/>
              </a:rPr>
              <a:t> </a:t>
            </a:r>
            <a:r>
              <a:rPr sz="1600" b="1" spc="-5" dirty="0">
                <a:latin typeface="Arial"/>
                <a:cs typeface="Arial"/>
              </a:rPr>
              <a:t>atomic arrangements</a:t>
            </a:r>
            <a:r>
              <a:rPr sz="1600" spc="-5" dirty="0">
                <a:latin typeface="Microsoft Sans Serif"/>
                <a:cs typeface="Microsoft Sans Serif"/>
              </a:rPr>
              <a:t>, and </a:t>
            </a:r>
            <a:r>
              <a:rPr sz="1600" spc="-10" dirty="0">
                <a:latin typeface="Microsoft Sans Serif"/>
                <a:cs typeface="Microsoft Sans Serif"/>
              </a:rPr>
              <a:t>also </a:t>
            </a:r>
            <a:r>
              <a:rPr sz="1600" dirty="0">
                <a:latin typeface="Microsoft Sans Serif"/>
                <a:cs typeface="Microsoft Sans Serif"/>
              </a:rPr>
              <a:t>the </a:t>
            </a:r>
            <a:r>
              <a:rPr sz="1600" spc="-5" dirty="0">
                <a:latin typeface="Microsoft Sans Serif"/>
                <a:cs typeface="Microsoft Sans Serif"/>
              </a:rPr>
              <a:t>interactions that exist among constituent </a:t>
            </a:r>
            <a:r>
              <a:rPr sz="1600" dirty="0">
                <a:latin typeface="Microsoft Sans Serif"/>
                <a:cs typeface="Microsoft Sans Serif"/>
              </a:rPr>
              <a:t> </a:t>
            </a:r>
            <a:r>
              <a:rPr sz="1600" spc="-5" dirty="0">
                <a:latin typeface="Microsoft Sans Serif"/>
                <a:cs typeface="Microsoft Sans Serif"/>
              </a:rPr>
              <a:t>atoms</a:t>
            </a:r>
            <a:r>
              <a:rPr sz="1600" spc="20"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10" dirty="0">
                <a:latin typeface="Microsoft Sans Serif"/>
                <a:cs typeface="Microsoft Sans Serif"/>
              </a:rPr>
              <a:t>molecules.</a:t>
            </a:r>
            <a:endParaRPr sz="1600">
              <a:latin typeface="Microsoft Sans Serif"/>
              <a:cs typeface="Microsoft Sans Serif"/>
            </a:endParaRPr>
          </a:p>
          <a:p>
            <a:pPr marL="298450" indent="-285750">
              <a:lnSpc>
                <a:spcPts val="1830"/>
              </a:lnSpc>
              <a:buFont typeface="Wingdings"/>
              <a:buChar char=""/>
              <a:tabLst>
                <a:tab pos="297815" algn="l"/>
                <a:tab pos="298450" algn="l"/>
              </a:tabLst>
            </a:pPr>
            <a:r>
              <a:rPr sz="1600" spc="-15" dirty="0">
                <a:latin typeface="Microsoft Sans Serif"/>
                <a:cs typeface="Microsoft Sans Serif"/>
              </a:rPr>
              <a:t>We</a:t>
            </a:r>
            <a:r>
              <a:rPr sz="1600" spc="20" dirty="0">
                <a:latin typeface="Microsoft Sans Serif"/>
                <a:cs typeface="Microsoft Sans Serif"/>
              </a:rPr>
              <a:t> </a:t>
            </a:r>
            <a:r>
              <a:rPr sz="1600" spc="-15" dirty="0">
                <a:latin typeface="Microsoft Sans Serif"/>
                <a:cs typeface="Microsoft Sans Serif"/>
              </a:rPr>
              <a:t>will</a:t>
            </a:r>
            <a:r>
              <a:rPr sz="1600" spc="20" dirty="0">
                <a:latin typeface="Microsoft Sans Serif"/>
                <a:cs typeface="Microsoft Sans Serif"/>
              </a:rPr>
              <a:t> </a:t>
            </a:r>
            <a:r>
              <a:rPr sz="1600" spc="-5" dirty="0">
                <a:latin typeface="Microsoft Sans Serif"/>
                <a:cs typeface="Microsoft Sans Serif"/>
              </a:rPr>
              <a:t>be</a:t>
            </a:r>
            <a:r>
              <a:rPr sz="1600" spc="25" dirty="0">
                <a:latin typeface="Microsoft Sans Serif"/>
                <a:cs typeface="Microsoft Sans Serif"/>
              </a:rPr>
              <a:t> </a:t>
            </a:r>
            <a:r>
              <a:rPr sz="1600" spc="-5" dirty="0">
                <a:latin typeface="Microsoft Sans Serif"/>
                <a:cs typeface="Microsoft Sans Serif"/>
              </a:rPr>
              <a:t>covering</a:t>
            </a:r>
            <a:r>
              <a:rPr sz="1600" spc="25" dirty="0">
                <a:latin typeface="Microsoft Sans Serif"/>
                <a:cs typeface="Microsoft Sans Serif"/>
              </a:rPr>
              <a:t> </a:t>
            </a:r>
            <a:r>
              <a:rPr sz="1600" b="1" spc="-5" dirty="0">
                <a:latin typeface="Arial"/>
                <a:cs typeface="Arial"/>
              </a:rPr>
              <a:t>atomic</a:t>
            </a:r>
            <a:r>
              <a:rPr sz="1600" b="1" spc="5" dirty="0">
                <a:latin typeface="Arial"/>
                <a:cs typeface="Arial"/>
              </a:rPr>
              <a:t> </a:t>
            </a:r>
            <a:r>
              <a:rPr sz="1600" b="1" spc="-5" dirty="0">
                <a:latin typeface="Arial"/>
                <a:cs typeface="Arial"/>
              </a:rPr>
              <a:t>structure</a:t>
            </a:r>
            <a:r>
              <a:rPr sz="1600" spc="-5" dirty="0">
                <a:latin typeface="Microsoft Sans Serif"/>
                <a:cs typeface="Microsoft Sans Serif"/>
              </a:rPr>
              <a:t>,</a:t>
            </a:r>
            <a:r>
              <a:rPr sz="1600" spc="35" dirty="0">
                <a:latin typeface="Microsoft Sans Serif"/>
                <a:cs typeface="Microsoft Sans Serif"/>
              </a:rPr>
              <a:t> </a:t>
            </a:r>
            <a:r>
              <a:rPr sz="1600" b="1" spc="-5" dirty="0">
                <a:latin typeface="Arial"/>
                <a:cs typeface="Arial"/>
              </a:rPr>
              <a:t>electron</a:t>
            </a:r>
            <a:r>
              <a:rPr sz="1600" b="1" spc="5" dirty="0">
                <a:latin typeface="Arial"/>
                <a:cs typeface="Arial"/>
              </a:rPr>
              <a:t> </a:t>
            </a:r>
            <a:r>
              <a:rPr sz="1600" b="1" spc="-5" dirty="0">
                <a:latin typeface="Arial"/>
                <a:cs typeface="Arial"/>
              </a:rPr>
              <a:t>configurations</a:t>
            </a:r>
            <a:r>
              <a:rPr sz="1600" b="1" dirty="0">
                <a:latin typeface="Arial"/>
                <a:cs typeface="Arial"/>
              </a:rPr>
              <a:t> </a:t>
            </a:r>
            <a:r>
              <a:rPr sz="1600" spc="-10" dirty="0">
                <a:latin typeface="Microsoft Sans Serif"/>
                <a:cs typeface="Microsoft Sans Serif"/>
              </a:rPr>
              <a:t>in</a:t>
            </a:r>
            <a:r>
              <a:rPr sz="1600" spc="25"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5" dirty="0">
                <a:latin typeface="Microsoft Sans Serif"/>
                <a:cs typeface="Microsoft Sans Serif"/>
              </a:rPr>
              <a:t>and</a:t>
            </a:r>
            <a:endParaRPr sz="1600">
              <a:latin typeface="Microsoft Sans Serif"/>
              <a:cs typeface="Microsoft Sans Serif"/>
            </a:endParaRPr>
          </a:p>
          <a:p>
            <a:pPr marL="298450" marR="767080">
              <a:lnSpc>
                <a:spcPts val="1900"/>
              </a:lnSpc>
              <a:spcBef>
                <a:spcPts val="175"/>
              </a:spcBef>
            </a:pPr>
            <a:r>
              <a:rPr sz="1600" dirty="0">
                <a:latin typeface="Microsoft Sans Serif"/>
                <a:cs typeface="Microsoft Sans Serif"/>
              </a:rPr>
              <a:t>the</a:t>
            </a:r>
            <a:r>
              <a:rPr sz="1600" spc="20" dirty="0">
                <a:latin typeface="Microsoft Sans Serif"/>
                <a:cs typeface="Microsoft Sans Serif"/>
              </a:rPr>
              <a:t> </a:t>
            </a:r>
            <a:r>
              <a:rPr sz="1600" b="1" spc="-5" dirty="0">
                <a:latin typeface="Arial"/>
                <a:cs typeface="Arial"/>
              </a:rPr>
              <a:t>periodic</a:t>
            </a:r>
            <a:r>
              <a:rPr sz="1600" b="1" spc="5" dirty="0">
                <a:latin typeface="Arial"/>
                <a:cs typeface="Arial"/>
              </a:rPr>
              <a:t> </a:t>
            </a:r>
            <a:r>
              <a:rPr sz="1600" b="1" spc="-5" dirty="0">
                <a:latin typeface="Arial"/>
                <a:cs typeface="Arial"/>
              </a:rPr>
              <a:t>table</a:t>
            </a:r>
            <a:r>
              <a:rPr sz="1600" spc="-5"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various</a:t>
            </a:r>
            <a:r>
              <a:rPr sz="1600" spc="30" dirty="0">
                <a:latin typeface="Microsoft Sans Serif"/>
                <a:cs typeface="Microsoft Sans Serif"/>
              </a:rPr>
              <a:t> </a:t>
            </a:r>
            <a:r>
              <a:rPr sz="1600" spc="-5" dirty="0">
                <a:latin typeface="Microsoft Sans Serif"/>
                <a:cs typeface="Microsoft Sans Serif"/>
              </a:rPr>
              <a:t>types</a:t>
            </a:r>
            <a:r>
              <a:rPr sz="1600" spc="30" dirty="0">
                <a:latin typeface="Microsoft Sans Serif"/>
                <a:cs typeface="Microsoft Sans Serif"/>
              </a:rPr>
              <a:t> </a:t>
            </a:r>
            <a:r>
              <a:rPr sz="1600" spc="-5" dirty="0">
                <a:latin typeface="Microsoft Sans Serif"/>
                <a:cs typeface="Microsoft Sans Serif"/>
              </a:rPr>
              <a:t>of</a:t>
            </a:r>
            <a:r>
              <a:rPr sz="1600" spc="25" dirty="0">
                <a:latin typeface="Microsoft Sans Serif"/>
                <a:cs typeface="Microsoft Sans Serif"/>
              </a:rPr>
              <a:t> </a:t>
            </a:r>
            <a:r>
              <a:rPr sz="1600" b="1" spc="-5" dirty="0">
                <a:latin typeface="Arial"/>
                <a:cs typeface="Arial"/>
              </a:rPr>
              <a:t>primary</a:t>
            </a:r>
            <a:r>
              <a:rPr sz="1600" b="1" spc="5" dirty="0">
                <a:latin typeface="Arial"/>
                <a:cs typeface="Arial"/>
              </a:rPr>
              <a:t> </a:t>
            </a:r>
            <a:r>
              <a:rPr sz="1600" b="1" spc="-5" dirty="0">
                <a:latin typeface="Arial"/>
                <a:cs typeface="Arial"/>
              </a:rPr>
              <a:t>and</a:t>
            </a:r>
            <a:r>
              <a:rPr sz="1600" b="1" dirty="0">
                <a:latin typeface="Arial"/>
                <a:cs typeface="Arial"/>
              </a:rPr>
              <a:t> </a:t>
            </a:r>
            <a:r>
              <a:rPr sz="1600" b="1" spc="-5" dirty="0">
                <a:latin typeface="Arial"/>
                <a:cs typeface="Arial"/>
              </a:rPr>
              <a:t>secondary </a:t>
            </a:r>
            <a:r>
              <a:rPr sz="1600" b="1" spc="-425" dirty="0">
                <a:latin typeface="Arial"/>
                <a:cs typeface="Arial"/>
              </a:rPr>
              <a:t> </a:t>
            </a:r>
            <a:r>
              <a:rPr sz="1600" b="1" dirty="0">
                <a:latin typeface="Arial"/>
                <a:cs typeface="Arial"/>
              </a:rPr>
              <a:t>interatomic </a:t>
            </a:r>
            <a:r>
              <a:rPr sz="1600" b="1" spc="-5" dirty="0">
                <a:latin typeface="Arial"/>
                <a:cs typeface="Arial"/>
              </a:rPr>
              <a:t>bonds</a:t>
            </a:r>
            <a:r>
              <a:rPr sz="1600" b="1" spc="5" dirty="0">
                <a:latin typeface="Arial"/>
                <a:cs typeface="Arial"/>
              </a:rPr>
              <a:t> </a:t>
            </a:r>
            <a:r>
              <a:rPr sz="1600" spc="-5" dirty="0">
                <a:latin typeface="Microsoft Sans Serif"/>
                <a:cs typeface="Microsoft Sans Serif"/>
              </a:rPr>
              <a:t>that</a:t>
            </a:r>
            <a:r>
              <a:rPr sz="1600" spc="30" dirty="0">
                <a:latin typeface="Microsoft Sans Serif"/>
                <a:cs typeface="Microsoft Sans Serif"/>
              </a:rPr>
              <a:t> </a:t>
            </a:r>
            <a:r>
              <a:rPr sz="1600" spc="-10" dirty="0">
                <a:latin typeface="Microsoft Sans Serif"/>
                <a:cs typeface="Microsoft Sans Serif"/>
              </a:rPr>
              <a:t>hold</a:t>
            </a:r>
            <a:r>
              <a:rPr sz="1600" spc="25" dirty="0">
                <a:latin typeface="Microsoft Sans Serif"/>
                <a:cs typeface="Microsoft Sans Serif"/>
              </a:rPr>
              <a:t> </a:t>
            </a:r>
            <a:r>
              <a:rPr sz="1600" spc="-5" dirty="0">
                <a:latin typeface="Microsoft Sans Serif"/>
                <a:cs typeface="Microsoft Sans Serif"/>
              </a:rPr>
              <a:t>together</a:t>
            </a:r>
            <a:r>
              <a:rPr sz="1600" spc="2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atoms</a:t>
            </a:r>
            <a:r>
              <a:rPr sz="1600" spc="25" dirty="0">
                <a:latin typeface="Microsoft Sans Serif"/>
                <a:cs typeface="Microsoft Sans Serif"/>
              </a:rPr>
              <a:t> </a:t>
            </a:r>
            <a:r>
              <a:rPr sz="1600" spc="-10" dirty="0">
                <a:latin typeface="Microsoft Sans Serif"/>
                <a:cs typeface="Microsoft Sans Serif"/>
              </a:rPr>
              <a:t>comprising</a:t>
            </a:r>
            <a:r>
              <a:rPr sz="1600" spc="2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solid.</a:t>
            </a:r>
            <a:endParaRPr sz="1600">
              <a:latin typeface="Microsoft Sans Serif"/>
              <a:cs typeface="Microsoft Sans Serif"/>
            </a:endParaRPr>
          </a:p>
          <a:p>
            <a:pPr>
              <a:lnSpc>
                <a:spcPct val="100000"/>
              </a:lnSpc>
              <a:spcBef>
                <a:spcPts val="20"/>
              </a:spcBef>
            </a:pPr>
            <a:endParaRPr sz="1650">
              <a:latin typeface="Microsoft Sans Serif"/>
              <a:cs typeface="Microsoft Sans Serif"/>
            </a:endParaRPr>
          </a:p>
          <a:p>
            <a:pPr marL="298450" marR="165735" indent="-285750">
              <a:lnSpc>
                <a:spcPts val="1900"/>
              </a:lnSpc>
              <a:buFont typeface="Wingdings"/>
              <a:buChar char=""/>
              <a:tabLst>
                <a:tab pos="297815" algn="l"/>
                <a:tab pos="298450" algn="l"/>
              </a:tabLst>
            </a:pPr>
            <a:r>
              <a:rPr sz="1600" b="1" spc="-10" dirty="0">
                <a:latin typeface="Arial"/>
                <a:cs typeface="Arial"/>
              </a:rPr>
              <a:t>COURSE</a:t>
            </a:r>
            <a:r>
              <a:rPr sz="1600" b="1" spc="5" dirty="0">
                <a:latin typeface="Arial"/>
                <a:cs typeface="Arial"/>
              </a:rPr>
              <a:t> </a:t>
            </a:r>
            <a:r>
              <a:rPr sz="1600" b="1" spc="-10" dirty="0">
                <a:latin typeface="Arial"/>
                <a:cs typeface="Arial"/>
              </a:rPr>
              <a:t>LEARNING</a:t>
            </a:r>
            <a:r>
              <a:rPr sz="1600" b="1" spc="15" dirty="0">
                <a:latin typeface="Arial"/>
                <a:cs typeface="Arial"/>
              </a:rPr>
              <a:t> </a:t>
            </a:r>
            <a:r>
              <a:rPr sz="1600" b="1" spc="-5" dirty="0">
                <a:latin typeface="Arial"/>
                <a:cs typeface="Arial"/>
              </a:rPr>
              <a:t>OUTCOME</a:t>
            </a:r>
            <a:r>
              <a:rPr sz="1600" b="1" spc="5" dirty="0">
                <a:latin typeface="Arial"/>
                <a:cs typeface="Arial"/>
              </a:rPr>
              <a:t> </a:t>
            </a:r>
            <a:r>
              <a:rPr sz="1600"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describe</a:t>
            </a:r>
            <a:r>
              <a:rPr sz="1600" spc="30" dirty="0">
                <a:latin typeface="Microsoft Sans Serif"/>
                <a:cs typeface="Microsoft Sans Serif"/>
              </a:rPr>
              <a:t> </a:t>
            </a:r>
            <a:r>
              <a:rPr sz="1600" spc="-5" dirty="0">
                <a:latin typeface="Microsoft Sans Serif"/>
                <a:cs typeface="Microsoft Sans Serif"/>
              </a:rPr>
              <a:t>types</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atomic</a:t>
            </a:r>
            <a:r>
              <a:rPr sz="1600" spc="30" dirty="0">
                <a:latin typeface="Microsoft Sans Serif"/>
                <a:cs typeface="Microsoft Sans Serif"/>
              </a:rPr>
              <a:t> </a:t>
            </a:r>
            <a:r>
              <a:rPr sz="1600" spc="-10" dirty="0">
                <a:latin typeface="Microsoft Sans Serif"/>
                <a:cs typeface="Microsoft Sans Serif"/>
              </a:rPr>
              <a:t>bonding</a:t>
            </a:r>
            <a:r>
              <a:rPr sz="1600" spc="30" dirty="0">
                <a:latin typeface="Microsoft Sans Serif"/>
                <a:cs typeface="Microsoft Sans Serif"/>
              </a:rPr>
              <a:t> </a:t>
            </a:r>
            <a:r>
              <a:rPr sz="1600" spc="-10" dirty="0">
                <a:latin typeface="Microsoft Sans Serif"/>
                <a:cs typeface="Microsoft Sans Serif"/>
              </a:rPr>
              <a:t>(ionic, </a:t>
            </a:r>
            <a:r>
              <a:rPr sz="1600" spc="-409" dirty="0">
                <a:latin typeface="Microsoft Sans Serif"/>
                <a:cs typeface="Microsoft Sans Serif"/>
              </a:rPr>
              <a:t> </a:t>
            </a:r>
            <a:r>
              <a:rPr sz="1600" spc="-5" dirty="0">
                <a:latin typeface="Microsoft Sans Serif"/>
                <a:cs typeface="Microsoft Sans Serif"/>
              </a:rPr>
              <a:t>covalent,</a:t>
            </a:r>
            <a:r>
              <a:rPr sz="1600" spc="30" dirty="0">
                <a:latin typeface="Microsoft Sans Serif"/>
                <a:cs typeface="Microsoft Sans Serif"/>
              </a:rPr>
              <a:t> </a:t>
            </a:r>
            <a:r>
              <a:rPr sz="1600" spc="-10" dirty="0">
                <a:latin typeface="Microsoft Sans Serif"/>
                <a:cs typeface="Microsoft Sans Serif"/>
              </a:rPr>
              <a:t>metallic,</a:t>
            </a:r>
            <a:r>
              <a:rPr sz="1600" spc="35" dirty="0">
                <a:latin typeface="Microsoft Sans Serif"/>
                <a:cs typeface="Microsoft Sans Serif"/>
              </a:rPr>
              <a:t> </a:t>
            </a:r>
            <a:r>
              <a:rPr sz="1600" spc="-5" dirty="0">
                <a:latin typeface="Microsoft Sans Serif"/>
                <a:cs typeface="Microsoft Sans Serif"/>
              </a:rPr>
              <a:t>secondary)</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relate</a:t>
            </a:r>
            <a:r>
              <a:rPr sz="1600" spc="25" dirty="0">
                <a:latin typeface="Microsoft Sans Serif"/>
                <a:cs typeface="Microsoft Sans Serif"/>
              </a:rPr>
              <a:t> </a:t>
            </a:r>
            <a:r>
              <a:rPr sz="1600" spc="-10" dirty="0">
                <a:latin typeface="Microsoft Sans Serif"/>
                <a:cs typeface="Microsoft Sans Serif"/>
              </a:rPr>
              <a:t>bonding</a:t>
            </a:r>
            <a:r>
              <a:rPr sz="1600" spc="25" dirty="0">
                <a:latin typeface="Microsoft Sans Serif"/>
                <a:cs typeface="Microsoft Sans Serif"/>
              </a:rPr>
              <a:t> </a:t>
            </a:r>
            <a:r>
              <a:rPr sz="1600" dirty="0">
                <a:latin typeface="Microsoft Sans Serif"/>
                <a:cs typeface="Microsoft Sans Serif"/>
              </a:rPr>
              <a:t>to</a:t>
            </a:r>
            <a:r>
              <a:rPr sz="1600" spc="25" dirty="0">
                <a:latin typeface="Microsoft Sans Serif"/>
                <a:cs typeface="Microsoft Sans Serif"/>
              </a:rPr>
              <a:t> </a:t>
            </a:r>
            <a:r>
              <a:rPr sz="1600" spc="-10" dirty="0">
                <a:latin typeface="Microsoft Sans Serif"/>
                <a:cs typeface="Microsoft Sans Serif"/>
              </a:rPr>
              <a:t>materials</a:t>
            </a:r>
            <a:r>
              <a:rPr sz="1600" spc="30" dirty="0">
                <a:latin typeface="Microsoft Sans Serif"/>
                <a:cs typeface="Microsoft Sans Serif"/>
              </a:rPr>
              <a:t> </a:t>
            </a:r>
            <a:r>
              <a:rPr sz="1600" spc="-5" dirty="0">
                <a:latin typeface="Microsoft Sans Serif"/>
                <a:cs typeface="Microsoft Sans Serif"/>
              </a:rPr>
              <a:t>properties.</a:t>
            </a:r>
            <a:endParaRPr sz="1600">
              <a:latin typeface="Microsoft Sans Serif"/>
              <a:cs typeface="Microsoft Sans Serif"/>
            </a:endParaRPr>
          </a:p>
        </p:txBody>
      </p:sp>
      <p:pic>
        <p:nvPicPr>
          <p:cNvPr id="8" name="object 8"/>
          <p:cNvPicPr/>
          <p:nvPr/>
        </p:nvPicPr>
        <p:blipFill>
          <a:blip r:embed="rId3" cstate="print"/>
          <a:stretch>
            <a:fillRect/>
          </a:stretch>
        </p:blipFill>
        <p:spPr>
          <a:xfrm>
            <a:off x="1099539" y="2235792"/>
            <a:ext cx="6815402" cy="46718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5"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spc="-5" dirty="0">
                <a:solidFill>
                  <a:srgbClr val="FFFFFF"/>
                </a:solidFill>
                <a:latin typeface="Tahoma"/>
                <a:cs typeface="Tahoma"/>
              </a:rPr>
              <a:t>Innovative</a:t>
            </a:r>
            <a:r>
              <a:rPr sz="900" spc="280" dirty="0">
                <a:solidFill>
                  <a:srgbClr val="FFFFFF"/>
                </a:solidFill>
                <a:latin typeface="Tahoma"/>
                <a:cs typeface="Tahoma"/>
              </a:rPr>
              <a:t> </a:t>
            </a:r>
            <a:r>
              <a:rPr sz="900" dirty="0">
                <a:solidFill>
                  <a:srgbClr val="FFC000"/>
                </a:solidFill>
                <a:latin typeface="Tahoma"/>
                <a:cs typeface="Tahoma"/>
              </a:rPr>
              <a:t>·  </a:t>
            </a:r>
            <a:r>
              <a:rPr sz="900" spc="-5" dirty="0">
                <a:solidFill>
                  <a:srgbClr val="FFFFFF"/>
                </a:solidFill>
                <a:latin typeface="Tahoma"/>
                <a:cs typeface="Tahoma"/>
              </a:rPr>
              <a:t>Entrepreneurial</a:t>
            </a:r>
            <a:r>
              <a:rPr sz="900" spc="280" dirty="0">
                <a:solidFill>
                  <a:srgbClr val="FFFFFF"/>
                </a:solidFill>
                <a:latin typeface="Tahoma"/>
                <a:cs typeface="Tahoma"/>
              </a:rPr>
              <a:t> </a:t>
            </a:r>
            <a:r>
              <a:rPr sz="900" dirty="0">
                <a:solidFill>
                  <a:srgbClr val="FFC000"/>
                </a:solidFill>
                <a:latin typeface="Tahoma"/>
                <a:cs typeface="Tahoma"/>
              </a:rPr>
              <a:t>·</a:t>
            </a:r>
            <a:r>
              <a:rPr sz="900" spc="280" dirty="0">
                <a:solidFill>
                  <a:srgbClr val="FFC000"/>
                </a:solidFill>
                <a:latin typeface="Tahoma"/>
                <a:cs typeface="Tahoma"/>
              </a:rPr>
              <a:t> </a:t>
            </a:r>
            <a:r>
              <a:rPr sz="900" spc="-5"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xfrm>
            <a:off x="710565" y="526795"/>
            <a:ext cx="2616200" cy="574040"/>
          </a:xfrm>
          <a:prstGeom prst="rect">
            <a:avLst/>
          </a:prstGeom>
        </p:spPr>
        <p:txBody>
          <a:bodyPr vert="horz" wrap="square" lIns="0" tIns="12700" rIns="0" bIns="0" rtlCol="0">
            <a:spAutoFit/>
          </a:bodyPr>
          <a:lstStyle/>
          <a:p>
            <a:pPr marL="12700">
              <a:lnSpc>
                <a:spcPct val="100000"/>
              </a:lnSpc>
              <a:spcBef>
                <a:spcPts val="100"/>
              </a:spcBef>
            </a:pPr>
            <a:r>
              <a:rPr spc="-5" dirty="0"/>
              <a:t>CHAPTER</a:t>
            </a:r>
            <a:r>
              <a:rPr spc="-70" dirty="0"/>
              <a:t> </a:t>
            </a:r>
            <a:r>
              <a:rPr dirty="0"/>
              <a:t>2</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spc="-5"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449432" y="1429003"/>
            <a:ext cx="7958455" cy="5002908"/>
          </a:xfrm>
          <a:prstGeom prst="rect">
            <a:avLst/>
          </a:prstGeom>
        </p:spPr>
        <p:txBody>
          <a:bodyPr vert="horz" wrap="square" lIns="0" tIns="12700" rIns="0" bIns="0" rtlCol="0">
            <a:spAutoFit/>
          </a:bodyPr>
          <a:lstStyle/>
          <a:p>
            <a:pPr marL="93980">
              <a:lnSpc>
                <a:spcPct val="100000"/>
              </a:lnSpc>
              <a:spcBef>
                <a:spcPts val="100"/>
              </a:spcBef>
            </a:pPr>
            <a:r>
              <a:rPr sz="1800" b="1" dirty="0">
                <a:solidFill>
                  <a:srgbClr val="C00000"/>
                </a:solidFill>
                <a:latin typeface="Arial"/>
                <a:cs typeface="Arial"/>
              </a:rPr>
              <a:t>I</a:t>
            </a:r>
            <a:r>
              <a:rPr sz="1800" b="1" spc="484" dirty="0">
                <a:solidFill>
                  <a:srgbClr val="C00000"/>
                </a:solidFill>
                <a:latin typeface="Arial"/>
                <a:cs typeface="Arial"/>
              </a:rPr>
              <a:t> </a:t>
            </a:r>
            <a:r>
              <a:rPr sz="1800" b="1" spc="-5" dirty="0">
                <a:latin typeface="Arial"/>
                <a:cs typeface="Arial"/>
              </a:rPr>
              <a:t>2.2</a:t>
            </a:r>
            <a:r>
              <a:rPr sz="1800" b="1" spc="425" dirty="0">
                <a:latin typeface="Arial"/>
                <a:cs typeface="Arial"/>
              </a:rPr>
              <a:t> </a:t>
            </a:r>
            <a:r>
              <a:rPr sz="1800" b="1" spc="-30" dirty="0">
                <a:latin typeface="Arial"/>
                <a:cs typeface="Arial"/>
              </a:rPr>
              <a:t>ATOMIC</a:t>
            </a:r>
            <a:r>
              <a:rPr sz="1800" b="1" spc="-5" dirty="0">
                <a:latin typeface="Arial"/>
                <a:cs typeface="Arial"/>
              </a:rPr>
              <a:t> STRUCTURE </a:t>
            </a:r>
            <a:r>
              <a:rPr sz="1800" b="1" dirty="0">
                <a:latin typeface="Arial"/>
                <a:cs typeface="Arial"/>
              </a:rPr>
              <a:t>-</a:t>
            </a:r>
            <a:r>
              <a:rPr sz="1800" b="1" spc="-5" dirty="0">
                <a:latin typeface="Arial"/>
                <a:cs typeface="Arial"/>
              </a:rPr>
              <a:t> </a:t>
            </a:r>
            <a:r>
              <a:rPr sz="1800" b="1" spc="-15" dirty="0">
                <a:latin typeface="Arial"/>
                <a:cs typeface="Arial"/>
              </a:rPr>
              <a:t>FUNDAMENTAL</a:t>
            </a:r>
            <a:r>
              <a:rPr sz="1800" b="1" spc="-40" dirty="0">
                <a:latin typeface="Arial"/>
                <a:cs typeface="Arial"/>
              </a:rPr>
              <a:t> </a:t>
            </a:r>
            <a:r>
              <a:rPr sz="1800" b="1" spc="-5" dirty="0">
                <a:latin typeface="Arial"/>
                <a:cs typeface="Arial"/>
              </a:rPr>
              <a:t>CONCEPTS</a:t>
            </a:r>
            <a:endParaRPr sz="1800" dirty="0">
              <a:latin typeface="Arial"/>
              <a:cs typeface="Arial"/>
            </a:endParaRPr>
          </a:p>
          <a:p>
            <a:pPr>
              <a:lnSpc>
                <a:spcPct val="100000"/>
              </a:lnSpc>
            </a:pPr>
            <a:endParaRPr sz="1850" dirty="0">
              <a:latin typeface="Arial"/>
              <a:cs typeface="Arial"/>
            </a:endParaRPr>
          </a:p>
          <a:p>
            <a:pPr marL="374650" marR="433705" indent="-285750">
              <a:lnSpc>
                <a:spcPts val="1900"/>
              </a:lnSpc>
              <a:buClr>
                <a:srgbClr val="C00000"/>
              </a:buClr>
              <a:buFont typeface="Wingdings"/>
              <a:buChar char=""/>
              <a:tabLst>
                <a:tab pos="374015" algn="l"/>
                <a:tab pos="374650" algn="l"/>
              </a:tabLst>
            </a:pPr>
            <a:r>
              <a:rPr sz="1600" spc="-5" dirty="0">
                <a:latin typeface="Microsoft Sans Serif"/>
                <a:cs typeface="Microsoft Sans Serif"/>
              </a:rPr>
              <a:t>Each</a:t>
            </a:r>
            <a:r>
              <a:rPr sz="1600" spc="25" dirty="0">
                <a:latin typeface="Microsoft Sans Serif"/>
                <a:cs typeface="Microsoft Sans Serif"/>
              </a:rPr>
              <a:t> </a:t>
            </a:r>
            <a:r>
              <a:rPr sz="1600" spc="-5" dirty="0">
                <a:latin typeface="Microsoft Sans Serif"/>
                <a:cs typeface="Microsoft Sans Serif"/>
              </a:rPr>
              <a:t>atom</a:t>
            </a:r>
            <a:r>
              <a:rPr sz="1600" spc="30" dirty="0">
                <a:latin typeface="Microsoft Sans Serif"/>
                <a:cs typeface="Microsoft Sans Serif"/>
              </a:rPr>
              <a:t> </a:t>
            </a:r>
            <a:r>
              <a:rPr sz="1600" spc="-5" dirty="0">
                <a:latin typeface="Microsoft Sans Serif"/>
                <a:cs typeface="Microsoft Sans Serif"/>
              </a:rPr>
              <a:t>consists</a:t>
            </a:r>
            <a:r>
              <a:rPr sz="1600" spc="35"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5" dirty="0">
                <a:latin typeface="Microsoft Sans Serif"/>
                <a:cs typeface="Microsoft Sans Serif"/>
              </a:rPr>
              <a:t>very</a:t>
            </a:r>
            <a:r>
              <a:rPr sz="1600" spc="35" dirty="0">
                <a:latin typeface="Microsoft Sans Serif"/>
                <a:cs typeface="Microsoft Sans Serif"/>
              </a:rPr>
              <a:t> </a:t>
            </a:r>
            <a:r>
              <a:rPr sz="1600" spc="-10" dirty="0">
                <a:latin typeface="Microsoft Sans Serif"/>
                <a:cs typeface="Microsoft Sans Serif"/>
              </a:rPr>
              <a:t>small</a:t>
            </a:r>
            <a:r>
              <a:rPr sz="1600" spc="20" dirty="0">
                <a:latin typeface="Microsoft Sans Serif"/>
                <a:cs typeface="Microsoft Sans Serif"/>
              </a:rPr>
              <a:t> </a:t>
            </a:r>
            <a:r>
              <a:rPr sz="1600" spc="-10" dirty="0">
                <a:latin typeface="Microsoft Sans Serif"/>
                <a:cs typeface="Microsoft Sans Serif"/>
              </a:rPr>
              <a:t>nucleus</a:t>
            </a:r>
            <a:r>
              <a:rPr sz="1600" spc="30" dirty="0">
                <a:latin typeface="Microsoft Sans Serif"/>
                <a:cs typeface="Microsoft Sans Serif"/>
              </a:rPr>
              <a:t> </a:t>
            </a:r>
            <a:r>
              <a:rPr sz="1600" spc="-5" dirty="0">
                <a:latin typeface="Microsoft Sans Serif"/>
                <a:cs typeface="Microsoft Sans Serif"/>
              </a:rPr>
              <a:t>composed</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protons</a:t>
            </a:r>
            <a:r>
              <a:rPr sz="1600" spc="30" dirty="0">
                <a:latin typeface="Microsoft Sans Serif"/>
                <a:cs typeface="Microsoft Sans Serif"/>
              </a:rPr>
              <a:t> </a:t>
            </a:r>
            <a:r>
              <a:rPr sz="1600" spc="-5" dirty="0">
                <a:latin typeface="Microsoft Sans Serif"/>
                <a:cs typeface="Microsoft Sans Serif"/>
              </a:rPr>
              <a:t>and</a:t>
            </a:r>
            <a:r>
              <a:rPr sz="1600" spc="30" dirty="0">
                <a:latin typeface="Microsoft Sans Serif"/>
                <a:cs typeface="Microsoft Sans Serif"/>
              </a:rPr>
              <a:t> </a:t>
            </a:r>
            <a:r>
              <a:rPr sz="1600" spc="-5" dirty="0">
                <a:latin typeface="Microsoft Sans Serif"/>
                <a:cs typeface="Microsoft Sans Serif"/>
              </a:rPr>
              <a:t>neutrons, </a:t>
            </a:r>
            <a:r>
              <a:rPr sz="1600" spc="-409" dirty="0">
                <a:latin typeface="Microsoft Sans Serif"/>
                <a:cs typeface="Microsoft Sans Serif"/>
              </a:rPr>
              <a:t> </a:t>
            </a:r>
            <a:r>
              <a:rPr sz="1600" spc="-10" dirty="0">
                <a:latin typeface="Microsoft Sans Serif"/>
                <a:cs typeface="Microsoft Sans Serif"/>
              </a:rPr>
              <a:t>which</a:t>
            </a:r>
            <a:r>
              <a:rPr sz="1600" spc="15" dirty="0">
                <a:latin typeface="Microsoft Sans Serif"/>
                <a:cs typeface="Microsoft Sans Serif"/>
              </a:rPr>
              <a:t> </a:t>
            </a:r>
            <a:r>
              <a:rPr sz="1600" spc="-10" dirty="0">
                <a:latin typeface="Microsoft Sans Serif"/>
                <a:cs typeface="Microsoft Sans Serif"/>
              </a:rPr>
              <a:t>is</a:t>
            </a:r>
            <a:r>
              <a:rPr sz="1600" spc="25" dirty="0">
                <a:latin typeface="Microsoft Sans Serif"/>
                <a:cs typeface="Microsoft Sans Serif"/>
              </a:rPr>
              <a:t> </a:t>
            </a:r>
            <a:r>
              <a:rPr sz="1600" spc="-10" dirty="0">
                <a:latin typeface="Microsoft Sans Serif"/>
                <a:cs typeface="Microsoft Sans Serif"/>
              </a:rPr>
              <a:t>encircled</a:t>
            </a:r>
            <a:r>
              <a:rPr sz="1600" spc="20" dirty="0">
                <a:latin typeface="Microsoft Sans Serif"/>
                <a:cs typeface="Microsoft Sans Serif"/>
              </a:rPr>
              <a:t> </a:t>
            </a:r>
            <a:r>
              <a:rPr sz="1600" spc="-5" dirty="0">
                <a:latin typeface="Microsoft Sans Serif"/>
                <a:cs typeface="Microsoft Sans Serif"/>
              </a:rPr>
              <a:t>by</a:t>
            </a:r>
            <a:r>
              <a:rPr sz="1600" spc="25" dirty="0">
                <a:latin typeface="Microsoft Sans Serif"/>
                <a:cs typeface="Microsoft Sans Serif"/>
              </a:rPr>
              <a:t> </a:t>
            </a:r>
            <a:r>
              <a:rPr sz="1600" spc="-5" dirty="0">
                <a:latin typeface="Microsoft Sans Serif"/>
                <a:cs typeface="Microsoft Sans Serif"/>
              </a:rPr>
              <a:t>moving</a:t>
            </a:r>
            <a:r>
              <a:rPr sz="1600" spc="20" dirty="0">
                <a:latin typeface="Microsoft Sans Serif"/>
                <a:cs typeface="Microsoft Sans Serif"/>
              </a:rPr>
              <a:t> </a:t>
            </a:r>
            <a:r>
              <a:rPr sz="1600" spc="-5" dirty="0">
                <a:latin typeface="Microsoft Sans Serif"/>
                <a:cs typeface="Microsoft Sans Serif"/>
              </a:rPr>
              <a:t>electrons.</a:t>
            </a:r>
            <a:endParaRPr sz="1600" dirty="0">
              <a:latin typeface="Microsoft Sans Serif"/>
              <a:cs typeface="Microsoft Sans Serif"/>
            </a:endParaRPr>
          </a:p>
          <a:p>
            <a:pPr marL="374650" indent="-285750">
              <a:lnSpc>
                <a:spcPts val="1820"/>
              </a:lnSpc>
              <a:buClr>
                <a:srgbClr val="C00000"/>
              </a:buClr>
              <a:buFont typeface="Wingdings"/>
              <a:buChar char=""/>
              <a:tabLst>
                <a:tab pos="374015" algn="l"/>
                <a:tab pos="374650" algn="l"/>
              </a:tabLst>
            </a:pPr>
            <a:r>
              <a:rPr sz="1600" spc="-5" dirty="0">
                <a:latin typeface="Microsoft Sans Serif"/>
                <a:cs typeface="Microsoft Sans Serif"/>
              </a:rPr>
              <a:t>Both</a:t>
            </a:r>
            <a:r>
              <a:rPr sz="1600" spc="20"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protons</a:t>
            </a:r>
            <a:r>
              <a:rPr sz="1600" spc="30" dirty="0">
                <a:latin typeface="Microsoft Sans Serif"/>
                <a:cs typeface="Microsoft Sans Serif"/>
              </a:rPr>
              <a:t> </a:t>
            </a:r>
            <a:r>
              <a:rPr sz="1600" spc="-5" dirty="0">
                <a:latin typeface="Microsoft Sans Serif"/>
                <a:cs typeface="Microsoft Sans Serif"/>
              </a:rPr>
              <a:t>are</a:t>
            </a:r>
            <a:r>
              <a:rPr sz="1600" spc="20" dirty="0">
                <a:latin typeface="Microsoft Sans Serif"/>
                <a:cs typeface="Microsoft Sans Serif"/>
              </a:rPr>
              <a:t> </a:t>
            </a:r>
            <a:r>
              <a:rPr sz="1600" spc="-10" dirty="0">
                <a:latin typeface="Microsoft Sans Serif"/>
                <a:cs typeface="Microsoft Sans Serif"/>
              </a:rPr>
              <a:t>electrically</a:t>
            </a:r>
            <a:r>
              <a:rPr sz="1600" spc="30" dirty="0">
                <a:latin typeface="Microsoft Sans Serif"/>
                <a:cs typeface="Microsoft Sans Serif"/>
              </a:rPr>
              <a:t> </a:t>
            </a:r>
            <a:r>
              <a:rPr sz="1600" spc="-5" dirty="0">
                <a:latin typeface="Microsoft Sans Serif"/>
                <a:cs typeface="Microsoft Sans Serif"/>
              </a:rPr>
              <a:t>charged,</a:t>
            </a:r>
            <a:r>
              <a:rPr sz="1600" spc="3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charge</a:t>
            </a:r>
            <a:r>
              <a:rPr sz="1600" spc="25" dirty="0">
                <a:latin typeface="Microsoft Sans Serif"/>
                <a:cs typeface="Microsoft Sans Serif"/>
              </a:rPr>
              <a:t> </a:t>
            </a:r>
            <a:r>
              <a:rPr sz="1600" spc="-5" dirty="0">
                <a:latin typeface="Microsoft Sans Serif"/>
                <a:cs typeface="Microsoft Sans Serif"/>
              </a:rPr>
              <a:t>magnitude</a:t>
            </a:r>
            <a:r>
              <a:rPr sz="1600" spc="20" dirty="0">
                <a:latin typeface="Microsoft Sans Serif"/>
                <a:cs typeface="Microsoft Sans Serif"/>
              </a:rPr>
              <a:t> </a:t>
            </a:r>
            <a:r>
              <a:rPr sz="1600" spc="-10" dirty="0">
                <a:latin typeface="Microsoft Sans Serif"/>
                <a:cs typeface="Microsoft Sans Serif"/>
              </a:rPr>
              <a:t>being</a:t>
            </a:r>
            <a:endParaRPr sz="1600" dirty="0">
              <a:latin typeface="Microsoft Sans Serif"/>
              <a:cs typeface="Microsoft Sans Serif"/>
            </a:endParaRPr>
          </a:p>
          <a:p>
            <a:pPr marL="374650">
              <a:lnSpc>
                <a:spcPts val="1910"/>
              </a:lnSpc>
            </a:pPr>
            <a:r>
              <a:rPr sz="1600" spc="-5" dirty="0">
                <a:latin typeface="Microsoft Sans Serif"/>
                <a:cs typeface="Microsoft Sans Serif"/>
              </a:rPr>
              <a:t>1.60</a:t>
            </a:r>
            <a:r>
              <a:rPr sz="1600" spc="25" dirty="0">
                <a:latin typeface="Microsoft Sans Serif"/>
                <a:cs typeface="Microsoft Sans Serif"/>
              </a:rPr>
              <a:t> </a:t>
            </a:r>
            <a:r>
              <a:rPr sz="1600" spc="-375" dirty="0">
                <a:latin typeface="Verdana"/>
                <a:cs typeface="Verdana"/>
              </a:rPr>
              <a:t>×</a:t>
            </a:r>
            <a:r>
              <a:rPr sz="1600" spc="-285" dirty="0">
                <a:latin typeface="Verdana"/>
                <a:cs typeface="Verdana"/>
              </a:rPr>
              <a:t> </a:t>
            </a:r>
            <a:r>
              <a:rPr sz="1600" spc="-100" dirty="0">
                <a:latin typeface="Microsoft Sans Serif"/>
                <a:cs typeface="Microsoft Sans Serif"/>
              </a:rPr>
              <a:t>10</a:t>
            </a:r>
            <a:r>
              <a:rPr sz="1650" spc="-150" baseline="25252" dirty="0">
                <a:latin typeface="Verdana"/>
                <a:cs typeface="Verdana"/>
              </a:rPr>
              <a:t>−19</a:t>
            </a:r>
            <a:r>
              <a:rPr sz="1650" spc="-165" baseline="25252" dirty="0">
                <a:latin typeface="Verdana"/>
                <a:cs typeface="Verdana"/>
              </a:rPr>
              <a:t> </a:t>
            </a:r>
            <a:r>
              <a:rPr sz="1600" dirty="0">
                <a:latin typeface="Microsoft Sans Serif"/>
                <a:cs typeface="Microsoft Sans Serif"/>
              </a:rPr>
              <a:t>C</a:t>
            </a:r>
            <a:r>
              <a:rPr sz="1600" spc="20" dirty="0">
                <a:latin typeface="Microsoft Sans Serif"/>
                <a:cs typeface="Microsoft Sans Serif"/>
              </a:rPr>
              <a:t> </a:t>
            </a:r>
            <a:r>
              <a:rPr sz="1600" spc="-5" dirty="0">
                <a:latin typeface="Microsoft Sans Serif"/>
                <a:cs typeface="Microsoft Sans Serif"/>
              </a:rPr>
              <a:t>(coulomb).</a:t>
            </a:r>
            <a:r>
              <a:rPr sz="1600" spc="40" dirty="0">
                <a:latin typeface="Microsoft Sans Serif"/>
                <a:cs typeface="Microsoft Sans Serif"/>
              </a:rPr>
              <a:t> </a:t>
            </a:r>
            <a:r>
              <a:rPr sz="1600" spc="-5" dirty="0">
                <a:latin typeface="Microsoft Sans Serif"/>
                <a:cs typeface="Microsoft Sans Serif"/>
              </a:rPr>
              <a:t>Electrons</a:t>
            </a:r>
            <a:r>
              <a:rPr sz="1600" spc="30" dirty="0">
                <a:latin typeface="Microsoft Sans Serif"/>
                <a:cs typeface="Microsoft Sans Serif"/>
              </a:rPr>
              <a:t> </a:t>
            </a:r>
            <a:r>
              <a:rPr sz="1600" spc="-5" dirty="0">
                <a:latin typeface="Microsoft Sans Serif"/>
                <a:cs typeface="Microsoft Sans Serif"/>
              </a:rPr>
              <a:t>are</a:t>
            </a:r>
            <a:r>
              <a:rPr sz="1600" spc="30" dirty="0">
                <a:latin typeface="Microsoft Sans Serif"/>
                <a:cs typeface="Microsoft Sans Serif"/>
              </a:rPr>
              <a:t> </a:t>
            </a:r>
            <a:r>
              <a:rPr sz="1600" spc="-10" dirty="0">
                <a:latin typeface="Microsoft Sans Serif"/>
                <a:cs typeface="Microsoft Sans Serif"/>
              </a:rPr>
              <a:t>negatively</a:t>
            </a:r>
            <a:r>
              <a:rPr sz="1600" spc="30" dirty="0">
                <a:latin typeface="Microsoft Sans Serif"/>
                <a:cs typeface="Microsoft Sans Serif"/>
              </a:rPr>
              <a:t> </a:t>
            </a:r>
            <a:r>
              <a:rPr sz="1600" spc="-5" dirty="0">
                <a:latin typeface="Microsoft Sans Serif"/>
                <a:cs typeface="Microsoft Sans Serif"/>
              </a:rPr>
              <a:t>charged,</a:t>
            </a:r>
            <a:r>
              <a:rPr sz="1600" spc="40" dirty="0">
                <a:latin typeface="Microsoft Sans Serif"/>
                <a:cs typeface="Microsoft Sans Serif"/>
              </a:rPr>
              <a:t> </a:t>
            </a:r>
            <a:r>
              <a:rPr sz="1600" spc="-5" dirty="0">
                <a:latin typeface="Microsoft Sans Serif"/>
                <a:cs typeface="Microsoft Sans Serif"/>
              </a:rPr>
              <a:t>protons</a:t>
            </a:r>
            <a:r>
              <a:rPr sz="1600" spc="30"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10" dirty="0">
                <a:latin typeface="Microsoft Sans Serif"/>
                <a:cs typeface="Microsoft Sans Serif"/>
              </a:rPr>
              <a:t>positive,</a:t>
            </a:r>
            <a:endParaRPr sz="1600" dirty="0">
              <a:latin typeface="Microsoft Sans Serif"/>
              <a:cs typeface="Microsoft Sans Serif"/>
            </a:endParaRPr>
          </a:p>
          <a:p>
            <a:pPr marL="374650">
              <a:lnSpc>
                <a:spcPts val="1910"/>
              </a:lnSpc>
              <a:spcBef>
                <a:spcPts val="95"/>
              </a:spcBef>
            </a:pPr>
            <a:r>
              <a:rPr sz="1600" spc="-15" dirty="0">
                <a:latin typeface="Microsoft Sans Serif"/>
                <a:cs typeface="Microsoft Sans Serif"/>
              </a:rPr>
              <a:t>while</a:t>
            </a:r>
            <a:r>
              <a:rPr sz="1600" spc="15" dirty="0">
                <a:latin typeface="Microsoft Sans Serif"/>
                <a:cs typeface="Microsoft Sans Serif"/>
              </a:rPr>
              <a:t> </a:t>
            </a:r>
            <a:r>
              <a:rPr sz="1600" spc="-5" dirty="0">
                <a:latin typeface="Microsoft Sans Serif"/>
                <a:cs typeface="Microsoft Sans Serif"/>
              </a:rPr>
              <a:t>neutrons</a:t>
            </a:r>
            <a:r>
              <a:rPr sz="1600" spc="25" dirty="0">
                <a:latin typeface="Microsoft Sans Serif"/>
                <a:cs typeface="Microsoft Sans Serif"/>
              </a:rPr>
              <a:t> </a:t>
            </a:r>
            <a:r>
              <a:rPr sz="1600" spc="-5" dirty="0">
                <a:latin typeface="Microsoft Sans Serif"/>
                <a:cs typeface="Microsoft Sans Serif"/>
              </a:rPr>
              <a:t>are</a:t>
            </a:r>
            <a:r>
              <a:rPr sz="1600" spc="15" dirty="0">
                <a:latin typeface="Microsoft Sans Serif"/>
                <a:cs typeface="Microsoft Sans Serif"/>
              </a:rPr>
              <a:t> </a:t>
            </a:r>
            <a:r>
              <a:rPr sz="1600" spc="-10" dirty="0">
                <a:latin typeface="Microsoft Sans Serif"/>
                <a:cs typeface="Microsoft Sans Serif"/>
              </a:rPr>
              <a:t>electrically</a:t>
            </a:r>
            <a:r>
              <a:rPr sz="1600" spc="25" dirty="0">
                <a:latin typeface="Microsoft Sans Serif"/>
                <a:cs typeface="Microsoft Sans Serif"/>
              </a:rPr>
              <a:t> </a:t>
            </a:r>
            <a:r>
              <a:rPr sz="1600" spc="-5" dirty="0">
                <a:latin typeface="Microsoft Sans Serif"/>
                <a:cs typeface="Microsoft Sans Serif"/>
              </a:rPr>
              <a:t>neutral.</a:t>
            </a:r>
            <a:endParaRPr sz="1600" dirty="0">
              <a:latin typeface="Microsoft Sans Serif"/>
              <a:cs typeface="Microsoft Sans Serif"/>
            </a:endParaRPr>
          </a:p>
          <a:p>
            <a:pPr marL="374650" marR="93980" indent="-285750">
              <a:lnSpc>
                <a:spcPts val="1900"/>
              </a:lnSpc>
              <a:spcBef>
                <a:spcPts val="70"/>
              </a:spcBef>
              <a:buClr>
                <a:srgbClr val="C00000"/>
              </a:buClr>
              <a:buFont typeface="Wingdings"/>
              <a:buChar char=""/>
              <a:tabLst>
                <a:tab pos="374015" algn="l"/>
                <a:tab pos="374650" algn="l"/>
              </a:tabLst>
            </a:pPr>
            <a:r>
              <a:rPr sz="1600" spc="-5" dirty="0">
                <a:latin typeface="Microsoft Sans Serif"/>
                <a:cs typeface="Microsoft Sans Serif"/>
              </a:rPr>
              <a:t>Protons</a:t>
            </a:r>
            <a:r>
              <a:rPr sz="1600" spc="25" dirty="0">
                <a:latin typeface="Microsoft Sans Serif"/>
                <a:cs typeface="Microsoft Sans Serif"/>
              </a:rPr>
              <a:t> </a:t>
            </a:r>
            <a:r>
              <a:rPr sz="1600" spc="-5" dirty="0">
                <a:latin typeface="Microsoft Sans Serif"/>
                <a:cs typeface="Microsoft Sans Serif"/>
              </a:rPr>
              <a:t>and</a:t>
            </a:r>
            <a:r>
              <a:rPr sz="1600" spc="25" dirty="0">
                <a:latin typeface="Microsoft Sans Serif"/>
                <a:cs typeface="Microsoft Sans Serif"/>
              </a:rPr>
              <a:t> </a:t>
            </a:r>
            <a:r>
              <a:rPr sz="1600" spc="-5" dirty="0">
                <a:latin typeface="Microsoft Sans Serif"/>
                <a:cs typeface="Microsoft Sans Serif"/>
              </a:rPr>
              <a:t>neutrons</a:t>
            </a:r>
            <a:r>
              <a:rPr sz="1600" spc="25" dirty="0">
                <a:latin typeface="Microsoft Sans Serif"/>
                <a:cs typeface="Microsoft Sans Serif"/>
              </a:rPr>
              <a:t> </a:t>
            </a:r>
            <a:r>
              <a:rPr sz="1600" spc="-5" dirty="0">
                <a:latin typeface="Microsoft Sans Serif"/>
                <a:cs typeface="Microsoft Sans Serif"/>
              </a:rPr>
              <a:t>have</a:t>
            </a:r>
            <a:r>
              <a:rPr sz="1600" spc="25" dirty="0">
                <a:latin typeface="Microsoft Sans Serif"/>
                <a:cs typeface="Microsoft Sans Serif"/>
              </a:rPr>
              <a:t> </a:t>
            </a:r>
            <a:r>
              <a:rPr sz="1600" spc="-5" dirty="0">
                <a:latin typeface="Microsoft Sans Serif"/>
                <a:cs typeface="Microsoft Sans Serif"/>
              </a:rPr>
              <a:t>approximately</a:t>
            </a:r>
            <a:r>
              <a:rPr sz="1600" spc="25"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same</a:t>
            </a:r>
            <a:r>
              <a:rPr sz="1600" spc="20" dirty="0">
                <a:latin typeface="Microsoft Sans Serif"/>
                <a:cs typeface="Microsoft Sans Serif"/>
              </a:rPr>
              <a:t> </a:t>
            </a:r>
            <a:r>
              <a:rPr sz="1600" spc="-5" dirty="0">
                <a:latin typeface="Microsoft Sans Serif"/>
                <a:cs typeface="Microsoft Sans Serif"/>
              </a:rPr>
              <a:t>mass,</a:t>
            </a:r>
            <a:r>
              <a:rPr sz="1600" spc="35" dirty="0">
                <a:latin typeface="Microsoft Sans Serif"/>
                <a:cs typeface="Microsoft Sans Serif"/>
              </a:rPr>
              <a:t> </a:t>
            </a:r>
            <a:r>
              <a:rPr sz="1600" spc="-5" dirty="0">
                <a:latin typeface="Microsoft Sans Serif"/>
                <a:cs typeface="Microsoft Sans Serif"/>
              </a:rPr>
              <a:t>1.67</a:t>
            </a:r>
            <a:r>
              <a:rPr sz="1600" spc="20" dirty="0">
                <a:latin typeface="Microsoft Sans Serif"/>
                <a:cs typeface="Microsoft Sans Serif"/>
              </a:rPr>
              <a:t> </a:t>
            </a:r>
            <a:r>
              <a:rPr sz="1600" spc="-375" dirty="0">
                <a:latin typeface="Verdana"/>
                <a:cs typeface="Verdana"/>
              </a:rPr>
              <a:t>×</a:t>
            </a:r>
            <a:r>
              <a:rPr sz="1600" spc="-290" dirty="0">
                <a:latin typeface="Verdana"/>
                <a:cs typeface="Verdana"/>
              </a:rPr>
              <a:t> </a:t>
            </a:r>
            <a:r>
              <a:rPr sz="1600" spc="-100" dirty="0">
                <a:latin typeface="Microsoft Sans Serif"/>
                <a:cs typeface="Microsoft Sans Serif"/>
              </a:rPr>
              <a:t>10</a:t>
            </a:r>
            <a:r>
              <a:rPr sz="1650" spc="-150" baseline="25252" dirty="0">
                <a:latin typeface="Verdana"/>
                <a:cs typeface="Verdana"/>
              </a:rPr>
              <a:t>−27</a:t>
            </a:r>
            <a:r>
              <a:rPr sz="1650" spc="52" baseline="25252" dirty="0">
                <a:latin typeface="Verdana"/>
                <a:cs typeface="Verdana"/>
              </a:rPr>
              <a:t> </a:t>
            </a:r>
            <a:r>
              <a:rPr sz="1600" dirty="0">
                <a:latin typeface="Microsoft Sans Serif"/>
                <a:cs typeface="Microsoft Sans Serif"/>
              </a:rPr>
              <a:t>kg</a:t>
            </a:r>
            <a:r>
              <a:rPr sz="1600" spc="25" dirty="0">
                <a:latin typeface="Microsoft Sans Serif"/>
                <a:cs typeface="Microsoft Sans Serif"/>
              </a:rPr>
              <a:t> </a:t>
            </a:r>
            <a:r>
              <a:rPr sz="1600" dirty="0">
                <a:latin typeface="Microsoft Sans Serif"/>
                <a:cs typeface="Microsoft Sans Serif"/>
              </a:rPr>
              <a:t>(1</a:t>
            </a:r>
            <a:r>
              <a:rPr sz="1600" spc="20" dirty="0">
                <a:latin typeface="Microsoft Sans Serif"/>
                <a:cs typeface="Microsoft Sans Serif"/>
              </a:rPr>
              <a:t> </a:t>
            </a:r>
            <a:r>
              <a:rPr sz="1600" spc="-5" dirty="0">
                <a:latin typeface="Microsoft Sans Serif"/>
                <a:cs typeface="Microsoft Sans Serif"/>
              </a:rPr>
              <a:t>amu), </a:t>
            </a:r>
            <a:r>
              <a:rPr sz="1600" spc="-409" dirty="0">
                <a:latin typeface="Microsoft Sans Serif"/>
                <a:cs typeface="Microsoft Sans Serif"/>
              </a:rPr>
              <a:t> </a:t>
            </a:r>
            <a:r>
              <a:rPr sz="1600" spc="-10" dirty="0">
                <a:latin typeface="Microsoft Sans Serif"/>
                <a:cs typeface="Microsoft Sans Serif"/>
              </a:rPr>
              <a:t>significantly</a:t>
            </a:r>
            <a:r>
              <a:rPr sz="1600" spc="25" dirty="0">
                <a:latin typeface="Microsoft Sans Serif"/>
                <a:cs typeface="Microsoft Sans Serif"/>
              </a:rPr>
              <a:t> </a:t>
            </a:r>
            <a:r>
              <a:rPr sz="1600" spc="-10" dirty="0">
                <a:latin typeface="Microsoft Sans Serif"/>
                <a:cs typeface="Microsoft Sans Serif"/>
              </a:rPr>
              <a:t>larger</a:t>
            </a:r>
            <a:r>
              <a:rPr sz="1600" spc="25" dirty="0">
                <a:latin typeface="Microsoft Sans Serif"/>
                <a:cs typeface="Microsoft Sans Serif"/>
              </a:rPr>
              <a:t> </a:t>
            </a:r>
            <a:r>
              <a:rPr sz="1600" spc="-5" dirty="0">
                <a:latin typeface="Microsoft Sans Serif"/>
                <a:cs typeface="Microsoft Sans Serif"/>
              </a:rPr>
              <a:t>than</a:t>
            </a:r>
            <a:r>
              <a:rPr sz="1600" spc="20" dirty="0">
                <a:latin typeface="Microsoft Sans Serif"/>
                <a:cs typeface="Microsoft Sans Serif"/>
              </a:rPr>
              <a:t> </a:t>
            </a:r>
            <a:r>
              <a:rPr sz="1600" spc="-5" dirty="0">
                <a:latin typeface="Microsoft Sans Serif"/>
                <a:cs typeface="Microsoft Sans Serif"/>
              </a:rPr>
              <a:t>that</a:t>
            </a:r>
            <a:r>
              <a:rPr sz="1600" spc="30" dirty="0">
                <a:latin typeface="Microsoft Sans Serif"/>
                <a:cs typeface="Microsoft Sans Serif"/>
              </a:rPr>
              <a:t> </a:t>
            </a:r>
            <a:r>
              <a:rPr sz="1600" spc="-5" dirty="0">
                <a:latin typeface="Microsoft Sans Serif"/>
                <a:cs typeface="Microsoft Sans Serif"/>
              </a:rPr>
              <a:t>of</a:t>
            </a:r>
            <a:r>
              <a:rPr sz="1600" spc="35" dirty="0">
                <a:latin typeface="Microsoft Sans Serif"/>
                <a:cs typeface="Microsoft Sans Serif"/>
              </a:rPr>
              <a:t> </a:t>
            </a:r>
            <a:r>
              <a:rPr sz="1600" spc="-5" dirty="0">
                <a:latin typeface="Microsoft Sans Serif"/>
                <a:cs typeface="Microsoft Sans Serif"/>
              </a:rPr>
              <a:t>an</a:t>
            </a:r>
            <a:r>
              <a:rPr sz="1600" spc="20" dirty="0">
                <a:latin typeface="Microsoft Sans Serif"/>
                <a:cs typeface="Microsoft Sans Serif"/>
              </a:rPr>
              <a:t> </a:t>
            </a:r>
            <a:r>
              <a:rPr sz="1600" spc="-5" dirty="0">
                <a:latin typeface="Microsoft Sans Serif"/>
                <a:cs typeface="Microsoft Sans Serif"/>
              </a:rPr>
              <a:t>electron,</a:t>
            </a:r>
            <a:r>
              <a:rPr sz="1600" spc="30" dirty="0">
                <a:latin typeface="Microsoft Sans Serif"/>
                <a:cs typeface="Microsoft Sans Serif"/>
              </a:rPr>
              <a:t> </a:t>
            </a:r>
            <a:r>
              <a:rPr sz="1600" spc="-35" dirty="0">
                <a:latin typeface="Microsoft Sans Serif"/>
                <a:cs typeface="Microsoft Sans Serif"/>
              </a:rPr>
              <a:t>9.11</a:t>
            </a:r>
            <a:r>
              <a:rPr sz="1600" spc="20" dirty="0">
                <a:latin typeface="Microsoft Sans Serif"/>
                <a:cs typeface="Microsoft Sans Serif"/>
              </a:rPr>
              <a:t> </a:t>
            </a:r>
            <a:r>
              <a:rPr sz="1600" spc="-375" dirty="0">
                <a:latin typeface="Verdana"/>
                <a:cs typeface="Verdana"/>
              </a:rPr>
              <a:t>×</a:t>
            </a:r>
            <a:r>
              <a:rPr sz="1600" spc="-290" dirty="0">
                <a:latin typeface="Verdana"/>
                <a:cs typeface="Verdana"/>
              </a:rPr>
              <a:t> </a:t>
            </a:r>
            <a:r>
              <a:rPr sz="1600" spc="-100" dirty="0">
                <a:latin typeface="Microsoft Sans Serif"/>
                <a:cs typeface="Microsoft Sans Serif"/>
              </a:rPr>
              <a:t>10</a:t>
            </a:r>
            <a:r>
              <a:rPr sz="1650" spc="-150" baseline="25252" dirty="0">
                <a:latin typeface="Verdana"/>
                <a:cs typeface="Verdana"/>
              </a:rPr>
              <a:t>−31</a:t>
            </a:r>
            <a:r>
              <a:rPr sz="1650" spc="-172" baseline="25252" dirty="0">
                <a:latin typeface="Verdana"/>
                <a:cs typeface="Verdana"/>
              </a:rPr>
              <a:t> </a:t>
            </a:r>
            <a:r>
              <a:rPr sz="1600" spc="-5" dirty="0">
                <a:latin typeface="Microsoft Sans Serif"/>
                <a:cs typeface="Microsoft Sans Serif"/>
              </a:rPr>
              <a:t>kg.</a:t>
            </a:r>
            <a:endParaRPr sz="1600" dirty="0">
              <a:latin typeface="Microsoft Sans Serif"/>
              <a:cs typeface="Microsoft Sans Serif"/>
            </a:endParaRPr>
          </a:p>
          <a:p>
            <a:pPr>
              <a:lnSpc>
                <a:spcPct val="100000"/>
              </a:lnSpc>
              <a:spcBef>
                <a:spcPts val="10"/>
              </a:spcBef>
              <a:buClr>
                <a:srgbClr val="C00000"/>
              </a:buClr>
              <a:buFont typeface="Wingdings"/>
              <a:buChar char=""/>
            </a:pPr>
            <a:endParaRPr sz="1500" dirty="0">
              <a:latin typeface="Microsoft Sans Serif"/>
              <a:cs typeface="Microsoft Sans Serif"/>
            </a:endParaRPr>
          </a:p>
          <a:p>
            <a:pPr marL="374650" marR="263525" indent="-285750">
              <a:lnSpc>
                <a:spcPct val="105000"/>
              </a:lnSpc>
              <a:buClr>
                <a:srgbClr val="C00000"/>
              </a:buClr>
              <a:buFont typeface="Wingdings"/>
              <a:buChar char=""/>
              <a:tabLst>
                <a:tab pos="374015" algn="l"/>
                <a:tab pos="374650" algn="l"/>
              </a:tabLst>
            </a:pPr>
            <a:r>
              <a:rPr sz="1600" b="1" spc="-25" dirty="0">
                <a:latin typeface="Arial"/>
                <a:cs typeface="Arial"/>
              </a:rPr>
              <a:t>ATOMIC</a:t>
            </a:r>
            <a:r>
              <a:rPr sz="1600" b="1" dirty="0">
                <a:latin typeface="Arial"/>
                <a:cs typeface="Arial"/>
              </a:rPr>
              <a:t> </a:t>
            </a:r>
            <a:r>
              <a:rPr sz="1600" b="1" spc="-10" dirty="0">
                <a:latin typeface="Arial"/>
                <a:cs typeface="Arial"/>
              </a:rPr>
              <a:t>NUMBER,</a:t>
            </a:r>
            <a:r>
              <a:rPr sz="1600" b="1" spc="15" dirty="0">
                <a:latin typeface="Arial"/>
                <a:cs typeface="Arial"/>
              </a:rPr>
              <a:t> </a:t>
            </a:r>
            <a:r>
              <a:rPr sz="1600" b="1" dirty="0">
                <a:latin typeface="Arial"/>
                <a:cs typeface="Arial"/>
              </a:rPr>
              <a:t>Z</a:t>
            </a:r>
            <a:r>
              <a:rPr sz="1600" b="1" spc="5" dirty="0">
                <a:latin typeface="Arial"/>
                <a:cs typeface="Arial"/>
              </a:rPr>
              <a:t> </a:t>
            </a:r>
            <a:r>
              <a:rPr sz="1600" dirty="0">
                <a:latin typeface="Microsoft Sans Serif"/>
                <a:cs typeface="Microsoft Sans Serif"/>
              </a:rPr>
              <a:t>-</a:t>
            </a:r>
            <a:r>
              <a:rPr sz="1600" spc="30" dirty="0">
                <a:latin typeface="Microsoft Sans Serif"/>
                <a:cs typeface="Microsoft Sans Serif"/>
              </a:rPr>
              <a:t> </a:t>
            </a:r>
            <a:r>
              <a:rPr sz="1600" spc="-5" dirty="0">
                <a:latin typeface="Microsoft Sans Serif"/>
                <a:cs typeface="Microsoft Sans Serif"/>
              </a:rPr>
              <a:t>Each</a:t>
            </a:r>
            <a:r>
              <a:rPr sz="1600" spc="20" dirty="0">
                <a:latin typeface="Microsoft Sans Serif"/>
                <a:cs typeface="Microsoft Sans Serif"/>
              </a:rPr>
              <a:t> </a:t>
            </a:r>
            <a:r>
              <a:rPr sz="1600" spc="-10" dirty="0">
                <a:latin typeface="Microsoft Sans Serif"/>
                <a:cs typeface="Microsoft Sans Serif"/>
              </a:rPr>
              <a:t>chemical</a:t>
            </a:r>
            <a:r>
              <a:rPr sz="1600" spc="20" dirty="0">
                <a:latin typeface="Microsoft Sans Serif"/>
                <a:cs typeface="Microsoft Sans Serif"/>
              </a:rPr>
              <a:t> </a:t>
            </a:r>
            <a:r>
              <a:rPr sz="1600" spc="-10" dirty="0">
                <a:latin typeface="Microsoft Sans Serif"/>
                <a:cs typeface="Microsoft Sans Serif"/>
              </a:rPr>
              <a:t>element</a:t>
            </a:r>
            <a:r>
              <a:rPr sz="1600" spc="3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spc="-5" dirty="0">
                <a:latin typeface="Microsoft Sans Serif"/>
                <a:cs typeface="Microsoft Sans Serif"/>
              </a:rPr>
              <a:t>characterized</a:t>
            </a:r>
            <a:r>
              <a:rPr sz="1600" spc="20" dirty="0">
                <a:latin typeface="Microsoft Sans Serif"/>
                <a:cs typeface="Microsoft Sans Serif"/>
              </a:rPr>
              <a:t> </a:t>
            </a:r>
            <a:r>
              <a:rPr sz="1600" spc="-5" dirty="0">
                <a:latin typeface="Microsoft Sans Serif"/>
                <a:cs typeface="Microsoft Sans Serif"/>
              </a:rPr>
              <a:t>by</a:t>
            </a:r>
            <a:r>
              <a:rPr sz="1600" spc="30" dirty="0">
                <a:latin typeface="Microsoft Sans Serif"/>
                <a:cs typeface="Microsoft Sans Serif"/>
              </a:rPr>
              <a:t> </a:t>
            </a:r>
            <a:r>
              <a:rPr sz="1600" dirty="0">
                <a:latin typeface="Microsoft Sans Serif"/>
                <a:cs typeface="Microsoft Sans Serif"/>
              </a:rPr>
              <a:t>the</a:t>
            </a:r>
            <a:r>
              <a:rPr sz="1600" spc="25" dirty="0">
                <a:latin typeface="Microsoft Sans Serif"/>
                <a:cs typeface="Microsoft Sans Serif"/>
              </a:rPr>
              <a:t> </a:t>
            </a:r>
            <a:r>
              <a:rPr sz="1600" spc="-5" dirty="0">
                <a:latin typeface="Microsoft Sans Serif"/>
                <a:cs typeface="Microsoft Sans Serif"/>
              </a:rPr>
              <a:t>number</a:t>
            </a:r>
            <a:r>
              <a:rPr sz="1600" spc="30" dirty="0">
                <a:latin typeface="Microsoft Sans Serif"/>
                <a:cs typeface="Microsoft Sans Serif"/>
              </a:rPr>
              <a:t> </a:t>
            </a:r>
            <a:r>
              <a:rPr sz="1600" spc="-5" dirty="0">
                <a:latin typeface="Microsoft Sans Serif"/>
                <a:cs typeface="Microsoft Sans Serif"/>
              </a:rPr>
              <a:t>of </a:t>
            </a:r>
            <a:r>
              <a:rPr sz="1600" spc="-409" dirty="0">
                <a:latin typeface="Microsoft Sans Serif"/>
                <a:cs typeface="Microsoft Sans Serif"/>
              </a:rPr>
              <a:t> </a:t>
            </a:r>
            <a:r>
              <a:rPr sz="1600" spc="-5" dirty="0">
                <a:latin typeface="Microsoft Sans Serif"/>
                <a:cs typeface="Microsoft Sans Serif"/>
              </a:rPr>
              <a:t>protons</a:t>
            </a:r>
            <a:r>
              <a:rPr sz="1600" spc="20" dirty="0">
                <a:latin typeface="Microsoft Sans Serif"/>
                <a:cs typeface="Microsoft Sans Serif"/>
              </a:rPr>
              <a:t> </a:t>
            </a:r>
            <a:r>
              <a:rPr sz="1600" spc="-10" dirty="0">
                <a:latin typeface="Microsoft Sans Serif"/>
                <a:cs typeface="Microsoft Sans Serif"/>
              </a:rPr>
              <a:t>in</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nucleus.</a:t>
            </a:r>
            <a:endParaRPr sz="1600" dirty="0">
              <a:latin typeface="Microsoft Sans Serif"/>
              <a:cs typeface="Microsoft Sans Serif"/>
            </a:endParaRPr>
          </a:p>
          <a:p>
            <a:pPr marL="374650" marR="360680" indent="-285750">
              <a:lnSpc>
                <a:spcPts val="1900"/>
              </a:lnSpc>
              <a:spcBef>
                <a:spcPts val="60"/>
              </a:spcBef>
              <a:buClr>
                <a:srgbClr val="C00000"/>
              </a:buClr>
              <a:buFont typeface="Wingdings"/>
              <a:buChar char=""/>
              <a:tabLst>
                <a:tab pos="374015" algn="l"/>
                <a:tab pos="374650" algn="l"/>
              </a:tabLst>
            </a:pPr>
            <a:r>
              <a:rPr sz="1600" b="1" spc="-25" dirty="0">
                <a:latin typeface="Arial"/>
                <a:cs typeface="Arial"/>
              </a:rPr>
              <a:t>ATOMIC</a:t>
            </a:r>
            <a:r>
              <a:rPr sz="1600" b="1" dirty="0">
                <a:latin typeface="Arial"/>
                <a:cs typeface="Arial"/>
              </a:rPr>
              <a:t> </a:t>
            </a:r>
            <a:r>
              <a:rPr sz="1600" b="1" spc="-5" dirty="0">
                <a:latin typeface="Arial"/>
                <a:cs typeface="Arial"/>
              </a:rPr>
              <a:t>MASS,</a:t>
            </a:r>
            <a:r>
              <a:rPr sz="1600" b="1" spc="-50" dirty="0">
                <a:latin typeface="Arial"/>
                <a:cs typeface="Arial"/>
              </a:rPr>
              <a:t> </a:t>
            </a:r>
            <a:r>
              <a:rPr sz="1600" b="1" dirty="0">
                <a:latin typeface="Arial"/>
                <a:cs typeface="Arial"/>
              </a:rPr>
              <a:t>A</a:t>
            </a:r>
            <a:r>
              <a:rPr sz="1600" b="1" spc="-60" dirty="0">
                <a:latin typeface="Arial"/>
                <a:cs typeface="Arial"/>
              </a:rPr>
              <a:t> </a:t>
            </a:r>
            <a:r>
              <a:rPr sz="1600" dirty="0">
                <a:latin typeface="Microsoft Sans Serif"/>
                <a:cs typeface="Microsoft Sans Serif"/>
              </a:rPr>
              <a:t>-</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specific</a:t>
            </a:r>
            <a:r>
              <a:rPr sz="1600" spc="25" dirty="0">
                <a:latin typeface="Microsoft Sans Serif"/>
                <a:cs typeface="Microsoft Sans Serif"/>
              </a:rPr>
              <a:t> </a:t>
            </a:r>
            <a:r>
              <a:rPr sz="1600" spc="-5" dirty="0">
                <a:latin typeface="Microsoft Sans Serif"/>
                <a:cs typeface="Microsoft Sans Serif"/>
              </a:rPr>
              <a:t>atom</a:t>
            </a:r>
            <a:r>
              <a:rPr sz="1600" spc="25" dirty="0">
                <a:latin typeface="Microsoft Sans Serif"/>
                <a:cs typeface="Microsoft Sans Serif"/>
              </a:rPr>
              <a:t> </a:t>
            </a:r>
            <a:r>
              <a:rPr sz="1600" spc="-5" dirty="0">
                <a:latin typeface="Microsoft Sans Serif"/>
                <a:cs typeface="Microsoft Sans Serif"/>
              </a:rPr>
              <a:t>may</a:t>
            </a:r>
            <a:r>
              <a:rPr sz="1600" spc="25" dirty="0">
                <a:latin typeface="Microsoft Sans Serif"/>
                <a:cs typeface="Microsoft Sans Serif"/>
              </a:rPr>
              <a:t> </a:t>
            </a:r>
            <a:r>
              <a:rPr sz="1600" spc="-5" dirty="0">
                <a:latin typeface="Microsoft Sans Serif"/>
                <a:cs typeface="Microsoft Sans Serif"/>
              </a:rPr>
              <a:t>be</a:t>
            </a:r>
            <a:r>
              <a:rPr sz="1600" spc="20" dirty="0">
                <a:latin typeface="Microsoft Sans Serif"/>
                <a:cs typeface="Microsoft Sans Serif"/>
              </a:rPr>
              <a:t> </a:t>
            </a:r>
            <a:r>
              <a:rPr sz="1600" spc="-5" dirty="0">
                <a:latin typeface="Microsoft Sans Serif"/>
                <a:cs typeface="Microsoft Sans Serif"/>
              </a:rPr>
              <a:t>expressed</a:t>
            </a:r>
            <a:r>
              <a:rPr sz="1600" spc="25" dirty="0">
                <a:latin typeface="Microsoft Sans Serif"/>
                <a:cs typeface="Microsoft Sans Serif"/>
              </a:rPr>
              <a:t> </a:t>
            </a:r>
            <a:r>
              <a:rPr sz="1600" spc="-5" dirty="0">
                <a:latin typeface="Microsoft Sans Serif"/>
                <a:cs typeface="Microsoft Sans Serif"/>
              </a:rPr>
              <a:t>as</a:t>
            </a:r>
            <a:r>
              <a:rPr sz="1600" spc="2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sum</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the </a:t>
            </a:r>
            <a:r>
              <a:rPr sz="1600" spc="5" dirty="0">
                <a:latin typeface="Microsoft Sans Serif"/>
                <a:cs typeface="Microsoft Sans Serif"/>
              </a:rPr>
              <a:t> </a:t>
            </a:r>
            <a:r>
              <a:rPr sz="1600" spc="-5" dirty="0">
                <a:latin typeface="Microsoft Sans Serif"/>
                <a:cs typeface="Microsoft Sans Serif"/>
              </a:rPr>
              <a:t>masses</a:t>
            </a:r>
            <a:r>
              <a:rPr sz="1600" spc="2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protons</a:t>
            </a:r>
            <a:r>
              <a:rPr sz="1600" spc="25" dirty="0">
                <a:latin typeface="Microsoft Sans Serif"/>
                <a:cs typeface="Microsoft Sans Serif"/>
              </a:rPr>
              <a:t> </a:t>
            </a:r>
            <a:r>
              <a:rPr sz="1600" spc="-5" dirty="0">
                <a:latin typeface="Microsoft Sans Serif"/>
                <a:cs typeface="Microsoft Sans Serif"/>
              </a:rPr>
              <a:t>and</a:t>
            </a:r>
            <a:r>
              <a:rPr sz="1600" spc="20" dirty="0">
                <a:latin typeface="Microsoft Sans Serif"/>
                <a:cs typeface="Microsoft Sans Serif"/>
              </a:rPr>
              <a:t> </a:t>
            </a:r>
            <a:r>
              <a:rPr sz="1600" spc="-5" dirty="0">
                <a:latin typeface="Microsoft Sans Serif"/>
                <a:cs typeface="Microsoft Sans Serif"/>
              </a:rPr>
              <a:t>neutrons</a:t>
            </a:r>
            <a:r>
              <a:rPr sz="1600" spc="25" dirty="0">
                <a:latin typeface="Microsoft Sans Serif"/>
                <a:cs typeface="Microsoft Sans Serif"/>
              </a:rPr>
              <a:t> </a:t>
            </a:r>
            <a:r>
              <a:rPr sz="1600" spc="-10" dirty="0">
                <a:latin typeface="Microsoft Sans Serif"/>
                <a:cs typeface="Microsoft Sans Serif"/>
              </a:rPr>
              <a:t>within</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nucleus.</a:t>
            </a:r>
            <a:r>
              <a:rPr sz="1600" spc="-60" dirty="0">
                <a:latin typeface="Microsoft Sans Serif"/>
                <a:cs typeface="Microsoft Sans Serif"/>
              </a:rPr>
              <a:t> </a:t>
            </a:r>
            <a:r>
              <a:rPr sz="1600" spc="-5" dirty="0">
                <a:latin typeface="Microsoft Sans Serif"/>
                <a:cs typeface="Microsoft Sans Serif"/>
              </a:rPr>
              <a:t>Although</a:t>
            </a:r>
            <a:r>
              <a:rPr sz="1600" spc="2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number</a:t>
            </a:r>
            <a:r>
              <a:rPr sz="1600" spc="25" dirty="0">
                <a:latin typeface="Microsoft Sans Serif"/>
                <a:cs typeface="Microsoft Sans Serif"/>
              </a:rPr>
              <a:t> </a:t>
            </a:r>
            <a:r>
              <a:rPr sz="1600" spc="-5" dirty="0">
                <a:latin typeface="Microsoft Sans Serif"/>
                <a:cs typeface="Microsoft Sans Serif"/>
              </a:rPr>
              <a:t>of </a:t>
            </a:r>
            <a:r>
              <a:rPr sz="1600" dirty="0">
                <a:latin typeface="Microsoft Sans Serif"/>
                <a:cs typeface="Microsoft Sans Serif"/>
              </a:rPr>
              <a:t> </a:t>
            </a:r>
            <a:r>
              <a:rPr sz="1600" spc="-5" dirty="0">
                <a:latin typeface="Microsoft Sans Serif"/>
                <a:cs typeface="Microsoft Sans Serif"/>
              </a:rPr>
              <a:t>protons</a:t>
            </a:r>
            <a:r>
              <a:rPr sz="1600" spc="25" dirty="0">
                <a:latin typeface="Microsoft Sans Serif"/>
                <a:cs typeface="Microsoft Sans Serif"/>
              </a:rPr>
              <a:t> </a:t>
            </a:r>
            <a:r>
              <a:rPr sz="1600" spc="-10" dirty="0">
                <a:latin typeface="Microsoft Sans Serif"/>
                <a:cs typeface="Microsoft Sans Serif"/>
              </a:rPr>
              <a:t>is</a:t>
            </a:r>
            <a:r>
              <a:rPr sz="1600" spc="30"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same</a:t>
            </a:r>
            <a:r>
              <a:rPr sz="1600" spc="20" dirty="0">
                <a:latin typeface="Microsoft Sans Serif"/>
                <a:cs typeface="Microsoft Sans Serif"/>
              </a:rPr>
              <a:t> </a:t>
            </a:r>
            <a:r>
              <a:rPr sz="1600" dirty="0">
                <a:latin typeface="Microsoft Sans Serif"/>
                <a:cs typeface="Microsoft Sans Serif"/>
              </a:rPr>
              <a:t>for</a:t>
            </a:r>
            <a:r>
              <a:rPr sz="1600" spc="30" dirty="0">
                <a:latin typeface="Microsoft Sans Serif"/>
                <a:cs typeface="Microsoft Sans Serif"/>
              </a:rPr>
              <a:t> </a:t>
            </a:r>
            <a:r>
              <a:rPr sz="1600" spc="-15" dirty="0">
                <a:latin typeface="Microsoft Sans Serif"/>
                <a:cs typeface="Microsoft Sans Serif"/>
              </a:rPr>
              <a:t>all</a:t>
            </a:r>
            <a:r>
              <a:rPr sz="1600" spc="15" dirty="0">
                <a:latin typeface="Microsoft Sans Serif"/>
                <a:cs typeface="Microsoft Sans Serif"/>
              </a:rPr>
              <a:t> </a:t>
            </a:r>
            <a:r>
              <a:rPr sz="1600" spc="-5" dirty="0">
                <a:latin typeface="Microsoft Sans Serif"/>
                <a:cs typeface="Microsoft Sans Serif"/>
              </a:rPr>
              <a:t>atoms</a:t>
            </a:r>
            <a:r>
              <a:rPr sz="1600" spc="3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10" dirty="0">
                <a:latin typeface="Microsoft Sans Serif"/>
                <a:cs typeface="Microsoft Sans Serif"/>
              </a:rPr>
              <a:t>given</a:t>
            </a:r>
            <a:r>
              <a:rPr sz="1600" spc="20" dirty="0">
                <a:latin typeface="Microsoft Sans Serif"/>
                <a:cs typeface="Microsoft Sans Serif"/>
              </a:rPr>
              <a:t> </a:t>
            </a:r>
            <a:r>
              <a:rPr sz="1600" spc="-5" dirty="0">
                <a:latin typeface="Microsoft Sans Serif"/>
                <a:cs typeface="Microsoft Sans Serif"/>
              </a:rPr>
              <a:t>element,</a:t>
            </a:r>
            <a:r>
              <a:rPr sz="1600" spc="35" dirty="0">
                <a:latin typeface="Microsoft Sans Serif"/>
                <a:cs typeface="Microsoft Sans Serif"/>
              </a:rPr>
              <a:t> </a:t>
            </a:r>
            <a:r>
              <a:rPr sz="1600" dirty="0">
                <a:latin typeface="Microsoft Sans Serif"/>
                <a:cs typeface="Microsoft Sans Serif"/>
              </a:rPr>
              <a:t>the</a:t>
            </a:r>
            <a:r>
              <a:rPr sz="1600" spc="20" dirty="0">
                <a:latin typeface="Microsoft Sans Serif"/>
                <a:cs typeface="Microsoft Sans Serif"/>
              </a:rPr>
              <a:t> </a:t>
            </a:r>
            <a:r>
              <a:rPr sz="1600" spc="-5" dirty="0">
                <a:latin typeface="Microsoft Sans Serif"/>
                <a:cs typeface="Microsoft Sans Serif"/>
              </a:rPr>
              <a:t>number</a:t>
            </a:r>
            <a:r>
              <a:rPr sz="1600" spc="30"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neutrons</a:t>
            </a:r>
            <a:r>
              <a:rPr sz="1600" spc="30" dirty="0">
                <a:latin typeface="Microsoft Sans Serif"/>
                <a:cs typeface="Microsoft Sans Serif"/>
              </a:rPr>
              <a:t> </a:t>
            </a:r>
            <a:r>
              <a:rPr sz="1600" spc="-5" dirty="0">
                <a:latin typeface="Microsoft Sans Serif"/>
                <a:cs typeface="Microsoft Sans Serif"/>
              </a:rPr>
              <a:t>(N) </a:t>
            </a:r>
            <a:r>
              <a:rPr sz="1600" spc="-409" dirty="0">
                <a:latin typeface="Microsoft Sans Serif"/>
                <a:cs typeface="Microsoft Sans Serif"/>
              </a:rPr>
              <a:t> </a:t>
            </a:r>
            <a:r>
              <a:rPr sz="1600" spc="-5" dirty="0">
                <a:latin typeface="Microsoft Sans Serif"/>
                <a:cs typeface="Microsoft Sans Serif"/>
              </a:rPr>
              <a:t>may</a:t>
            </a:r>
            <a:r>
              <a:rPr sz="1600" spc="20" dirty="0">
                <a:latin typeface="Microsoft Sans Serif"/>
                <a:cs typeface="Microsoft Sans Serif"/>
              </a:rPr>
              <a:t> </a:t>
            </a:r>
            <a:r>
              <a:rPr sz="1600" spc="-5" dirty="0">
                <a:latin typeface="Microsoft Sans Serif"/>
                <a:cs typeface="Microsoft Sans Serif"/>
              </a:rPr>
              <a:t>vary</a:t>
            </a:r>
            <a:r>
              <a:rPr sz="1600" spc="25" dirty="0">
                <a:latin typeface="Microsoft Sans Serif"/>
                <a:cs typeface="Microsoft Sans Serif"/>
              </a:rPr>
              <a:t> </a:t>
            </a:r>
            <a:r>
              <a:rPr sz="1600" spc="-5" dirty="0">
                <a:latin typeface="Microsoft Sans Serif"/>
                <a:cs typeface="Microsoft Sans Serif"/>
              </a:rPr>
              <a:t>(</a:t>
            </a:r>
            <a:r>
              <a:rPr sz="1600" b="1" spc="-5" dirty="0">
                <a:latin typeface="Arial"/>
                <a:cs typeface="Arial"/>
              </a:rPr>
              <a:t>ISOTOPES</a:t>
            </a:r>
            <a:r>
              <a:rPr sz="1600" spc="-5" dirty="0">
                <a:latin typeface="Microsoft Sans Serif"/>
                <a:cs typeface="Microsoft Sans Serif"/>
              </a:rPr>
              <a:t>).</a:t>
            </a:r>
            <a:endParaRPr sz="1600" dirty="0">
              <a:latin typeface="Microsoft Sans Serif"/>
              <a:cs typeface="Microsoft Sans Serif"/>
            </a:endParaRPr>
          </a:p>
          <a:p>
            <a:pPr marL="374650" indent="-285750">
              <a:lnSpc>
                <a:spcPts val="1910"/>
              </a:lnSpc>
              <a:spcBef>
                <a:spcPts val="20"/>
              </a:spcBef>
              <a:buClr>
                <a:srgbClr val="C00000"/>
              </a:buClr>
              <a:buFont typeface="Wingdings"/>
              <a:buChar char=""/>
              <a:tabLst>
                <a:tab pos="374015" algn="l"/>
                <a:tab pos="374650" algn="l"/>
              </a:tabLst>
            </a:pPr>
            <a:r>
              <a:rPr sz="1600" b="1" spc="-25" dirty="0">
                <a:latin typeface="Arial"/>
                <a:cs typeface="Arial"/>
              </a:rPr>
              <a:t>ATOMIC</a:t>
            </a:r>
            <a:r>
              <a:rPr sz="1600" b="1" dirty="0">
                <a:latin typeface="Arial"/>
                <a:cs typeface="Arial"/>
              </a:rPr>
              <a:t> </a:t>
            </a:r>
            <a:r>
              <a:rPr sz="1600" b="1" spc="-5" dirty="0">
                <a:latin typeface="Arial"/>
                <a:cs typeface="Arial"/>
              </a:rPr>
              <a:t>MASS</a:t>
            </a:r>
            <a:r>
              <a:rPr sz="1600" b="1" dirty="0">
                <a:latin typeface="Arial"/>
                <a:cs typeface="Arial"/>
              </a:rPr>
              <a:t> </a:t>
            </a:r>
            <a:r>
              <a:rPr sz="1600" b="1" spc="-40" dirty="0">
                <a:latin typeface="Arial"/>
                <a:cs typeface="Arial"/>
              </a:rPr>
              <a:t>UNIT,</a:t>
            </a:r>
            <a:r>
              <a:rPr sz="1600" b="1" spc="10" dirty="0">
                <a:latin typeface="Arial"/>
                <a:cs typeface="Arial"/>
              </a:rPr>
              <a:t> </a:t>
            </a:r>
            <a:r>
              <a:rPr sz="1600" b="1" spc="-5" dirty="0">
                <a:latin typeface="Arial"/>
                <a:cs typeface="Arial"/>
              </a:rPr>
              <a:t>amu</a:t>
            </a:r>
            <a:r>
              <a:rPr sz="1600" b="1" dirty="0">
                <a:latin typeface="Arial"/>
                <a:cs typeface="Arial"/>
              </a:rPr>
              <a:t> </a:t>
            </a:r>
            <a:r>
              <a:rPr sz="1600" spc="-5" dirty="0">
                <a:latin typeface="Microsoft Sans Serif"/>
                <a:cs typeface="Microsoft Sans Serif"/>
              </a:rPr>
              <a:t>may</a:t>
            </a:r>
            <a:r>
              <a:rPr sz="1600" spc="25" dirty="0">
                <a:latin typeface="Microsoft Sans Serif"/>
                <a:cs typeface="Microsoft Sans Serif"/>
              </a:rPr>
              <a:t> </a:t>
            </a:r>
            <a:r>
              <a:rPr sz="1600" spc="-5" dirty="0">
                <a:latin typeface="Microsoft Sans Serif"/>
                <a:cs typeface="Microsoft Sans Serif"/>
              </a:rPr>
              <a:t>be</a:t>
            </a:r>
            <a:r>
              <a:rPr sz="1600" spc="20" dirty="0">
                <a:latin typeface="Microsoft Sans Serif"/>
                <a:cs typeface="Microsoft Sans Serif"/>
              </a:rPr>
              <a:t> </a:t>
            </a:r>
            <a:r>
              <a:rPr sz="1600" spc="-5" dirty="0">
                <a:latin typeface="Microsoft Sans Serif"/>
                <a:cs typeface="Microsoft Sans Serif"/>
              </a:rPr>
              <a:t>used</a:t>
            </a:r>
            <a:r>
              <a:rPr sz="1600" spc="20" dirty="0">
                <a:latin typeface="Microsoft Sans Serif"/>
                <a:cs typeface="Microsoft Sans Serif"/>
              </a:rPr>
              <a:t> </a:t>
            </a:r>
            <a:r>
              <a:rPr sz="1600" dirty="0">
                <a:latin typeface="Microsoft Sans Serif"/>
                <a:cs typeface="Microsoft Sans Serif"/>
              </a:rPr>
              <a:t>for</a:t>
            </a:r>
            <a:r>
              <a:rPr sz="1600" spc="25" dirty="0">
                <a:latin typeface="Microsoft Sans Serif"/>
                <a:cs typeface="Microsoft Sans Serif"/>
              </a:rPr>
              <a:t> </a:t>
            </a:r>
            <a:r>
              <a:rPr sz="1600" spc="-5" dirty="0">
                <a:latin typeface="Microsoft Sans Serif"/>
                <a:cs typeface="Microsoft Sans Serif"/>
              </a:rPr>
              <a:t>computations</a:t>
            </a:r>
            <a:r>
              <a:rPr sz="1600" spc="25" dirty="0">
                <a:latin typeface="Microsoft Sans Serif"/>
                <a:cs typeface="Microsoft Sans Serif"/>
              </a:rPr>
              <a:t> </a:t>
            </a:r>
            <a:r>
              <a:rPr sz="1600" spc="-5" dirty="0">
                <a:latin typeface="Microsoft Sans Serif"/>
                <a:cs typeface="Microsoft Sans Serif"/>
              </a:rPr>
              <a:t>of</a:t>
            </a:r>
            <a:r>
              <a:rPr sz="1600" spc="30" dirty="0">
                <a:latin typeface="Microsoft Sans Serif"/>
                <a:cs typeface="Microsoft Sans Serif"/>
              </a:rPr>
              <a:t> </a:t>
            </a:r>
            <a:r>
              <a:rPr sz="1600" spc="-5" dirty="0">
                <a:latin typeface="Microsoft Sans Serif"/>
                <a:cs typeface="Microsoft Sans Serif"/>
              </a:rPr>
              <a:t>atomic</a:t>
            </a:r>
            <a:r>
              <a:rPr sz="1600" spc="25" dirty="0">
                <a:latin typeface="Microsoft Sans Serif"/>
                <a:cs typeface="Microsoft Sans Serif"/>
              </a:rPr>
              <a:t> </a:t>
            </a:r>
            <a:r>
              <a:rPr sz="1600" spc="-10" dirty="0">
                <a:latin typeface="Microsoft Sans Serif"/>
                <a:cs typeface="Microsoft Sans Serif"/>
              </a:rPr>
              <a:t>weight.</a:t>
            </a:r>
            <a:endParaRPr sz="1600" dirty="0">
              <a:latin typeface="Microsoft Sans Serif"/>
              <a:cs typeface="Microsoft Sans Serif"/>
            </a:endParaRPr>
          </a:p>
          <a:p>
            <a:pPr marL="374650" marR="270510" indent="-285750">
              <a:lnSpc>
                <a:spcPts val="1900"/>
              </a:lnSpc>
              <a:spcBef>
                <a:spcPts val="70"/>
              </a:spcBef>
              <a:buClr>
                <a:srgbClr val="C00000"/>
              </a:buClr>
              <a:buFont typeface="Wingdings"/>
              <a:buChar char=""/>
              <a:tabLst>
                <a:tab pos="374015" algn="l"/>
                <a:tab pos="374650" algn="l"/>
              </a:tabLst>
            </a:pPr>
            <a:r>
              <a:rPr sz="1600" dirty="0">
                <a:latin typeface="Microsoft Sans Serif"/>
                <a:cs typeface="Microsoft Sans Serif"/>
              </a:rPr>
              <a:t>In</a:t>
            </a:r>
            <a:r>
              <a:rPr sz="1600" spc="20" dirty="0">
                <a:latin typeface="Microsoft Sans Serif"/>
                <a:cs typeface="Microsoft Sans Serif"/>
              </a:rPr>
              <a:t> </a:t>
            </a:r>
            <a:r>
              <a:rPr sz="1600" spc="-5" dirty="0">
                <a:latin typeface="Microsoft Sans Serif"/>
                <a:cs typeface="Microsoft Sans Serif"/>
              </a:rPr>
              <a:t>one</a:t>
            </a:r>
            <a:r>
              <a:rPr sz="1600" spc="25" dirty="0">
                <a:latin typeface="Microsoft Sans Serif"/>
                <a:cs typeface="Microsoft Sans Serif"/>
              </a:rPr>
              <a:t> </a:t>
            </a:r>
            <a:r>
              <a:rPr sz="1600" b="1" spc="-5" dirty="0">
                <a:latin typeface="Arial"/>
                <a:cs typeface="Arial"/>
              </a:rPr>
              <a:t>MOLE</a:t>
            </a:r>
            <a:r>
              <a:rPr sz="1600" b="1" spc="5" dirty="0">
                <a:latin typeface="Arial"/>
                <a:cs typeface="Arial"/>
              </a:rPr>
              <a:t> </a:t>
            </a:r>
            <a:r>
              <a:rPr sz="1600" spc="-5" dirty="0">
                <a:latin typeface="Microsoft Sans Serif"/>
                <a:cs typeface="Microsoft Sans Serif"/>
              </a:rPr>
              <a:t>of</a:t>
            </a:r>
            <a:r>
              <a:rPr sz="1600" spc="35" dirty="0">
                <a:latin typeface="Microsoft Sans Serif"/>
                <a:cs typeface="Microsoft Sans Serif"/>
              </a:rPr>
              <a:t> </a:t>
            </a:r>
            <a:r>
              <a:rPr sz="1600" dirty="0">
                <a:latin typeface="Microsoft Sans Serif"/>
                <a:cs typeface="Microsoft Sans Serif"/>
              </a:rPr>
              <a:t>a</a:t>
            </a:r>
            <a:r>
              <a:rPr sz="1600" spc="25" dirty="0">
                <a:latin typeface="Microsoft Sans Serif"/>
                <a:cs typeface="Microsoft Sans Serif"/>
              </a:rPr>
              <a:t> </a:t>
            </a:r>
            <a:r>
              <a:rPr sz="1600" spc="-5" dirty="0">
                <a:latin typeface="Microsoft Sans Serif"/>
                <a:cs typeface="Microsoft Sans Serif"/>
              </a:rPr>
              <a:t>substance</a:t>
            </a:r>
            <a:r>
              <a:rPr sz="1600" spc="25" dirty="0">
                <a:latin typeface="Microsoft Sans Serif"/>
                <a:cs typeface="Microsoft Sans Serif"/>
              </a:rPr>
              <a:t> </a:t>
            </a:r>
            <a:r>
              <a:rPr sz="1600" spc="-5" dirty="0">
                <a:latin typeface="Microsoft Sans Serif"/>
                <a:cs typeface="Microsoft Sans Serif"/>
              </a:rPr>
              <a:t>there</a:t>
            </a:r>
            <a:r>
              <a:rPr sz="1600" spc="25" dirty="0">
                <a:latin typeface="Microsoft Sans Serif"/>
                <a:cs typeface="Microsoft Sans Serif"/>
              </a:rPr>
              <a:t> </a:t>
            </a:r>
            <a:r>
              <a:rPr sz="1600" spc="-5" dirty="0">
                <a:latin typeface="Microsoft Sans Serif"/>
                <a:cs typeface="Microsoft Sans Serif"/>
              </a:rPr>
              <a:t>are</a:t>
            </a:r>
            <a:r>
              <a:rPr sz="1600" spc="25" dirty="0">
                <a:latin typeface="Microsoft Sans Serif"/>
                <a:cs typeface="Microsoft Sans Serif"/>
              </a:rPr>
              <a:t> </a:t>
            </a:r>
            <a:r>
              <a:rPr sz="1600" spc="-5" dirty="0">
                <a:latin typeface="Microsoft Sans Serif"/>
                <a:cs typeface="Microsoft Sans Serif"/>
              </a:rPr>
              <a:t>6.022</a:t>
            </a:r>
            <a:r>
              <a:rPr sz="1600" spc="25" dirty="0">
                <a:latin typeface="Microsoft Sans Serif"/>
                <a:cs typeface="Microsoft Sans Serif"/>
              </a:rPr>
              <a:t> </a:t>
            </a:r>
            <a:r>
              <a:rPr sz="1600" spc="-375" dirty="0">
                <a:latin typeface="Verdana"/>
                <a:cs typeface="Verdana"/>
              </a:rPr>
              <a:t>×</a:t>
            </a:r>
            <a:r>
              <a:rPr sz="1600" spc="-285" dirty="0">
                <a:latin typeface="Verdana"/>
                <a:cs typeface="Verdana"/>
              </a:rPr>
              <a:t> </a:t>
            </a:r>
            <a:r>
              <a:rPr sz="1600" spc="-55" dirty="0">
                <a:latin typeface="Microsoft Sans Serif"/>
                <a:cs typeface="Microsoft Sans Serif"/>
              </a:rPr>
              <a:t>10</a:t>
            </a:r>
            <a:r>
              <a:rPr sz="1650" spc="-82" baseline="25252" dirty="0">
                <a:latin typeface="Verdana"/>
                <a:cs typeface="Verdana"/>
              </a:rPr>
              <a:t>23</a:t>
            </a:r>
            <a:r>
              <a:rPr sz="1650" spc="60" baseline="25252" dirty="0">
                <a:latin typeface="Verdana"/>
                <a:cs typeface="Verdana"/>
              </a:rPr>
              <a:t> </a:t>
            </a:r>
            <a:r>
              <a:rPr sz="1600" spc="-10" dirty="0">
                <a:latin typeface="Microsoft Sans Serif"/>
                <a:cs typeface="Microsoft Sans Serif"/>
              </a:rPr>
              <a:t>(Avogadro’s</a:t>
            </a:r>
            <a:r>
              <a:rPr sz="1600" spc="30" dirty="0">
                <a:latin typeface="Microsoft Sans Serif"/>
                <a:cs typeface="Microsoft Sans Serif"/>
              </a:rPr>
              <a:t> </a:t>
            </a:r>
            <a:r>
              <a:rPr sz="1600" spc="-5" dirty="0">
                <a:latin typeface="Microsoft Sans Serif"/>
                <a:cs typeface="Microsoft Sans Serif"/>
              </a:rPr>
              <a:t>number)</a:t>
            </a:r>
            <a:r>
              <a:rPr sz="1600" spc="30" dirty="0">
                <a:latin typeface="Microsoft Sans Serif"/>
                <a:cs typeface="Microsoft Sans Serif"/>
              </a:rPr>
              <a:t> </a:t>
            </a:r>
            <a:r>
              <a:rPr sz="1600" spc="-5" dirty="0">
                <a:latin typeface="Microsoft Sans Serif"/>
                <a:cs typeface="Microsoft Sans Serif"/>
              </a:rPr>
              <a:t>atoms </a:t>
            </a:r>
            <a:r>
              <a:rPr sz="1600" spc="-409" dirty="0">
                <a:latin typeface="Microsoft Sans Serif"/>
                <a:cs typeface="Microsoft Sans Serif"/>
              </a:rPr>
              <a:t> </a:t>
            </a:r>
            <a:r>
              <a:rPr sz="1600" spc="-5" dirty="0">
                <a:latin typeface="Microsoft Sans Serif"/>
                <a:cs typeface="Microsoft Sans Serif"/>
              </a:rPr>
              <a:t>or</a:t>
            </a:r>
            <a:r>
              <a:rPr sz="1600" spc="20" dirty="0">
                <a:latin typeface="Microsoft Sans Serif"/>
                <a:cs typeface="Microsoft Sans Serif"/>
              </a:rPr>
              <a:t> </a:t>
            </a:r>
            <a:r>
              <a:rPr sz="1600" spc="-10" dirty="0">
                <a:latin typeface="Microsoft Sans Serif"/>
                <a:cs typeface="Microsoft Sans Serif"/>
              </a:rPr>
              <a:t>molecules.</a:t>
            </a:r>
            <a:endParaRPr sz="1600" dirty="0">
              <a:latin typeface="Microsoft Sans Serif"/>
              <a:cs typeface="Microsoft Sans Serif"/>
            </a:endParaRPr>
          </a:p>
          <a:p>
            <a:pPr marL="2381885">
              <a:lnSpc>
                <a:spcPts val="1830"/>
              </a:lnSpc>
            </a:pPr>
            <a:r>
              <a:rPr sz="1600" dirty="0">
                <a:latin typeface="Microsoft Sans Serif"/>
                <a:cs typeface="Microsoft Sans Serif"/>
              </a:rPr>
              <a:t>1</a:t>
            </a:r>
            <a:r>
              <a:rPr sz="1600" spc="15" dirty="0">
                <a:latin typeface="Microsoft Sans Serif"/>
                <a:cs typeface="Microsoft Sans Serif"/>
              </a:rPr>
              <a:t> </a:t>
            </a:r>
            <a:r>
              <a:rPr sz="1600" spc="-5" dirty="0">
                <a:latin typeface="Microsoft Sans Serif"/>
                <a:cs typeface="Microsoft Sans Serif"/>
              </a:rPr>
              <a:t>amu/atom</a:t>
            </a:r>
            <a:r>
              <a:rPr sz="1600" spc="20" dirty="0">
                <a:latin typeface="Microsoft Sans Serif"/>
                <a:cs typeface="Microsoft Sans Serif"/>
              </a:rPr>
              <a:t> </a:t>
            </a:r>
            <a:r>
              <a:rPr sz="1600" spc="-5" dirty="0">
                <a:latin typeface="Microsoft Sans Serif"/>
                <a:cs typeface="Microsoft Sans Serif"/>
              </a:rPr>
              <a:t>(or</a:t>
            </a:r>
            <a:r>
              <a:rPr sz="1600" spc="25" dirty="0">
                <a:latin typeface="Microsoft Sans Serif"/>
                <a:cs typeface="Microsoft Sans Serif"/>
              </a:rPr>
              <a:t> </a:t>
            </a:r>
            <a:r>
              <a:rPr sz="1600" spc="-10" dirty="0">
                <a:latin typeface="Microsoft Sans Serif"/>
                <a:cs typeface="Microsoft Sans Serif"/>
              </a:rPr>
              <a:t>molecule)</a:t>
            </a:r>
            <a:r>
              <a:rPr sz="1600" spc="20" dirty="0">
                <a:latin typeface="Microsoft Sans Serif"/>
                <a:cs typeface="Microsoft Sans Serif"/>
              </a:rPr>
              <a:t> </a:t>
            </a:r>
            <a:r>
              <a:rPr sz="1600" dirty="0">
                <a:latin typeface="Microsoft Sans Serif"/>
                <a:cs typeface="Microsoft Sans Serif"/>
              </a:rPr>
              <a:t>=</a:t>
            </a:r>
            <a:r>
              <a:rPr sz="1600" spc="20" dirty="0">
                <a:latin typeface="Microsoft Sans Serif"/>
                <a:cs typeface="Microsoft Sans Serif"/>
              </a:rPr>
              <a:t> </a:t>
            </a:r>
            <a:r>
              <a:rPr sz="1600" dirty="0">
                <a:latin typeface="Microsoft Sans Serif"/>
                <a:cs typeface="Microsoft Sans Serif"/>
              </a:rPr>
              <a:t>1</a:t>
            </a:r>
            <a:r>
              <a:rPr sz="1600" spc="20" dirty="0">
                <a:latin typeface="Microsoft Sans Serif"/>
                <a:cs typeface="Microsoft Sans Serif"/>
              </a:rPr>
              <a:t> </a:t>
            </a:r>
            <a:r>
              <a:rPr sz="1600" spc="-5" dirty="0">
                <a:latin typeface="Microsoft Sans Serif"/>
                <a:cs typeface="Microsoft Sans Serif"/>
              </a:rPr>
              <a:t>g/mol</a:t>
            </a:r>
            <a:endParaRPr sz="1600" dirty="0">
              <a:latin typeface="Microsoft Sans Serif"/>
              <a:cs typeface="Microsoft Sans Serif"/>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p:txBody>
          <a:bodyPr/>
          <a:lstStyle/>
          <a:p>
            <a:fld id="{AAB6FC32-CBD4-426E-B86C-6DE75F23C970}" type="slidenum">
              <a:rPr lang="en-US" altLang="en-US"/>
              <a:pPr/>
              <a:t>7</a:t>
            </a:fld>
            <a:endParaRPr lang="en-US" altLang="en-US"/>
          </a:p>
        </p:txBody>
      </p:sp>
      <p:sp>
        <p:nvSpPr>
          <p:cNvPr id="30725" name="Text Box 5"/>
          <p:cNvSpPr txBox="1">
            <a:spLocks noChangeArrowheads="1"/>
          </p:cNvSpPr>
          <p:nvPr/>
        </p:nvSpPr>
        <p:spPr bwMode="auto">
          <a:xfrm>
            <a:off x="922338" y="490538"/>
            <a:ext cx="71469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dirty="0">
                <a:solidFill>
                  <a:schemeClr val="tx2"/>
                </a:solidFill>
              </a:rPr>
              <a:t>The Structure of the Atom</a:t>
            </a:r>
          </a:p>
        </p:txBody>
      </p:sp>
      <p:sp>
        <p:nvSpPr>
          <p:cNvPr id="30726" name="Rectangle 6"/>
          <p:cNvSpPr>
            <a:spLocks noChangeArrowheads="1"/>
          </p:cNvSpPr>
          <p:nvPr/>
        </p:nvSpPr>
        <p:spPr bwMode="auto">
          <a:xfrm>
            <a:off x="593725" y="1817688"/>
            <a:ext cx="7940675" cy="287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a:latin typeface="Verdana" panose="020B0604030504040204" pitchFamily="34" charset="0"/>
              </a:rPr>
              <a:t>The </a:t>
            </a:r>
            <a:r>
              <a:rPr lang="en-US" altLang="en-US" sz="2000">
                <a:solidFill>
                  <a:schemeClr val="accent2"/>
                </a:solidFill>
                <a:latin typeface="Verdana" panose="020B0604030504040204" pitchFamily="34" charset="0"/>
              </a:rPr>
              <a:t>atomic number</a:t>
            </a:r>
            <a:r>
              <a:rPr lang="en-US" altLang="en-US" sz="2000">
                <a:latin typeface="Verdana" panose="020B0604030504040204" pitchFamily="34" charset="0"/>
              </a:rPr>
              <a:t> of an element is equal to the number of electrons or protons in each atom.</a:t>
            </a:r>
          </a:p>
          <a:p>
            <a:pPr eaLnBrk="1" hangingPunct="1">
              <a:spcBef>
                <a:spcPct val="20000"/>
              </a:spcBef>
              <a:buClr>
                <a:schemeClr val="accent2"/>
              </a:buClr>
              <a:buFont typeface="Wingdings" panose="05000000000000000000" pitchFamily="2" charset="2"/>
              <a:buChar char="o"/>
            </a:pPr>
            <a:r>
              <a:rPr lang="en-US" altLang="en-US" sz="2000">
                <a:latin typeface="Verdana" panose="020B0604030504040204" pitchFamily="34" charset="0"/>
              </a:rPr>
              <a:t>The </a:t>
            </a:r>
            <a:r>
              <a:rPr lang="en-US" altLang="en-US" sz="2000">
                <a:solidFill>
                  <a:srgbClr val="0066FF"/>
                </a:solidFill>
                <a:latin typeface="Verdana" panose="020B0604030504040204" pitchFamily="34" charset="0"/>
              </a:rPr>
              <a:t>atomic mass</a:t>
            </a:r>
            <a:r>
              <a:rPr lang="en-US" altLang="en-US" sz="2000">
                <a:latin typeface="Verdana" panose="020B0604030504040204" pitchFamily="34" charset="0"/>
              </a:rPr>
              <a:t> of an element is equal to the average number of protons and neutrons in the atom.</a:t>
            </a:r>
          </a:p>
          <a:p>
            <a:pPr eaLnBrk="1" hangingPunct="1">
              <a:spcBef>
                <a:spcPct val="20000"/>
              </a:spcBef>
              <a:buClr>
                <a:schemeClr val="accent2"/>
              </a:buClr>
              <a:buFont typeface="Wingdings" panose="05000000000000000000" pitchFamily="2" charset="2"/>
              <a:buChar char="o"/>
            </a:pPr>
            <a:r>
              <a:rPr lang="en-US" altLang="en-US" sz="2000">
                <a:latin typeface="Verdana" panose="020B0604030504040204" pitchFamily="34" charset="0"/>
              </a:rPr>
              <a:t>The </a:t>
            </a:r>
            <a:r>
              <a:rPr lang="en-US" altLang="en-US" sz="2000">
                <a:solidFill>
                  <a:schemeClr val="accent2"/>
                </a:solidFill>
                <a:latin typeface="Verdana" panose="020B0604030504040204" pitchFamily="34" charset="0"/>
              </a:rPr>
              <a:t>Avogadro number</a:t>
            </a:r>
            <a:r>
              <a:rPr lang="en-US" altLang="en-US" sz="2000">
                <a:latin typeface="Verdana" panose="020B0604030504040204" pitchFamily="34" charset="0"/>
              </a:rPr>
              <a:t> of an element is the number of atoms or molecules in a mole.</a:t>
            </a:r>
          </a:p>
          <a:p>
            <a:pPr eaLnBrk="1" hangingPunct="1">
              <a:spcBef>
                <a:spcPct val="20000"/>
              </a:spcBef>
              <a:buClr>
                <a:schemeClr val="accent2"/>
              </a:buClr>
              <a:buFont typeface="Wingdings" panose="05000000000000000000" pitchFamily="2" charset="2"/>
              <a:buChar char="o"/>
            </a:pPr>
            <a:r>
              <a:rPr lang="en-US" altLang="en-US" sz="2000">
                <a:latin typeface="Verdana" panose="020B0604030504040204" pitchFamily="34" charset="0"/>
              </a:rPr>
              <a:t>The </a:t>
            </a:r>
            <a:r>
              <a:rPr lang="en-US" altLang="en-US" sz="2000">
                <a:solidFill>
                  <a:srgbClr val="0066FF"/>
                </a:solidFill>
                <a:latin typeface="Verdana" panose="020B0604030504040204" pitchFamily="34" charset="0"/>
              </a:rPr>
              <a:t>atomic mass unit</a:t>
            </a:r>
            <a:r>
              <a:rPr lang="en-US" altLang="en-US" sz="2000">
                <a:latin typeface="Verdana" panose="020B0604030504040204" pitchFamily="34" charset="0"/>
              </a:rPr>
              <a:t> of an element is the mass of an atom expressed as 1/12 the mass of a carbon atom.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a:extLst>
              <a:ext uri="{FF2B5EF4-FFF2-40B4-BE49-F238E27FC236}">
                <a16:creationId xmlns:a16="http://schemas.microsoft.com/office/drawing/2014/main" id="{2625F7B5-3400-7C29-C7B1-66DEFD27499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D76D448-6A5E-42F9-B949-65BC97CF9F15}" type="slidenum">
              <a:rPr lang="en-US" altLang="en-US" sz="1200"/>
              <a:pPr>
                <a:spcBef>
                  <a:spcPct val="0"/>
                </a:spcBef>
                <a:buFontTx/>
                <a:buNone/>
              </a:pPr>
              <a:t>8</a:t>
            </a:fld>
            <a:endParaRPr lang="en-US" altLang="en-US" sz="1200"/>
          </a:p>
        </p:txBody>
      </p:sp>
      <p:sp>
        <p:nvSpPr>
          <p:cNvPr id="3075" name="Rectangle 2">
            <a:extLst>
              <a:ext uri="{FF2B5EF4-FFF2-40B4-BE49-F238E27FC236}">
                <a16:creationId xmlns:a16="http://schemas.microsoft.com/office/drawing/2014/main" id="{A22E15E9-8903-A917-3628-3E2F2E0AC79C}"/>
              </a:ext>
            </a:extLst>
          </p:cNvPr>
          <p:cNvSpPr>
            <a:spLocks noGrp="1" noChangeArrowheads="1"/>
          </p:cNvSpPr>
          <p:nvPr>
            <p:ph type="title"/>
          </p:nvPr>
        </p:nvSpPr>
        <p:spPr>
          <a:xfrm>
            <a:off x="171450" y="381000"/>
            <a:ext cx="8786813" cy="685800"/>
          </a:xfrm>
        </p:spPr>
        <p:txBody>
          <a:bodyPr/>
          <a:lstStyle/>
          <a:p>
            <a:r>
              <a:rPr lang="en-US" altLang="en-US">
                <a:ea typeface="ＭＳ Ｐゴシック" panose="020B0600070205080204" pitchFamily="34" charset="-128"/>
              </a:rPr>
              <a:t>Atomic Structure (Freshman Chem.)</a:t>
            </a:r>
          </a:p>
        </p:txBody>
      </p:sp>
      <p:sp>
        <p:nvSpPr>
          <p:cNvPr id="3076" name="Rectangle 3">
            <a:extLst>
              <a:ext uri="{FF2B5EF4-FFF2-40B4-BE49-F238E27FC236}">
                <a16:creationId xmlns:a16="http://schemas.microsoft.com/office/drawing/2014/main" id="{2E0CB71A-AD87-F08B-DEEC-B09FC8A39EAD}"/>
              </a:ext>
            </a:extLst>
          </p:cNvPr>
          <p:cNvSpPr>
            <a:spLocks noGrp="1" noChangeArrowheads="1"/>
          </p:cNvSpPr>
          <p:nvPr>
            <p:ph type="body" idx="1"/>
          </p:nvPr>
        </p:nvSpPr>
        <p:spPr>
          <a:xfrm>
            <a:off x="685800" y="1219200"/>
            <a:ext cx="7989888" cy="4876800"/>
          </a:xfrm>
        </p:spPr>
        <p:txBody>
          <a:bodyPr/>
          <a:lstStyle/>
          <a:p>
            <a:pPr>
              <a:lnSpc>
                <a:spcPct val="90000"/>
              </a:lnSpc>
            </a:pPr>
            <a:r>
              <a:rPr lang="en-US" altLang="en-US" sz="2400" dirty="0">
                <a:ea typeface="ＭＳ Ｐゴシック" panose="020B0600070205080204" pitchFamily="34" charset="-128"/>
                <a:cs typeface="Times New Roman" panose="02020603050405020304" pitchFamily="18" charset="0"/>
              </a:rPr>
              <a:t>atom – 	</a:t>
            </a:r>
            <a:r>
              <a:rPr lang="en-US" altLang="en-US" sz="2400" dirty="0">
                <a:solidFill>
                  <a:srgbClr val="3333CC"/>
                </a:solidFill>
                <a:ea typeface="ＭＳ Ｐゴシック" panose="020B0600070205080204" pitchFamily="34" charset="-128"/>
                <a:cs typeface="Times New Roman" panose="02020603050405020304" pitchFamily="18" charset="0"/>
              </a:rPr>
              <a:t>electrons</a:t>
            </a:r>
            <a:r>
              <a:rPr lang="en-US" altLang="en-US" sz="2400" dirty="0">
                <a:ea typeface="ＭＳ Ｐゴシック" panose="020B0600070205080204" pitchFamily="34" charset="-128"/>
                <a:cs typeface="Times New Roman" panose="02020603050405020304" pitchFamily="18" charset="0"/>
              </a:rPr>
              <a:t> –  9.11 x 10</a:t>
            </a:r>
            <a:r>
              <a:rPr lang="en-US" altLang="en-US" sz="2400" baseline="30000" dirty="0">
                <a:ea typeface="ＭＳ Ｐゴシック" panose="020B0600070205080204" pitchFamily="34" charset="-128"/>
                <a:cs typeface="Times New Roman" panose="02020603050405020304" pitchFamily="18" charset="0"/>
              </a:rPr>
              <a:t>-31</a:t>
            </a:r>
            <a:r>
              <a:rPr lang="en-US" altLang="en-US" sz="2400" dirty="0">
                <a:ea typeface="ＭＳ Ｐゴシック" panose="020B0600070205080204" pitchFamily="34" charset="-128"/>
                <a:cs typeface="Times New Roman" panose="02020603050405020304" pitchFamily="18" charset="0"/>
              </a:rPr>
              <a:t> kg </a:t>
            </a:r>
            <a:br>
              <a:rPr lang="en-US" altLang="en-US" sz="2400" dirty="0">
                <a:ea typeface="ＭＳ Ｐゴシック" panose="020B0600070205080204" pitchFamily="34" charset="-128"/>
                <a:cs typeface="Times New Roman" panose="02020603050405020304" pitchFamily="18" charset="0"/>
              </a:rPr>
            </a:br>
            <a:r>
              <a:rPr lang="en-US" altLang="en-US" sz="2400" dirty="0">
                <a:ea typeface="ＭＳ Ｐゴシック" panose="020B0600070205080204" pitchFamily="34" charset="-128"/>
                <a:cs typeface="Times New Roman" panose="02020603050405020304" pitchFamily="18" charset="0"/>
              </a:rPr>
              <a:t>	     	</a:t>
            </a:r>
            <a:r>
              <a:rPr lang="en-US" altLang="en-US" sz="2400" dirty="0">
                <a:solidFill>
                  <a:srgbClr val="3333CC"/>
                </a:solidFill>
                <a:ea typeface="ＭＳ Ｐゴシック" panose="020B0600070205080204" pitchFamily="34" charset="-128"/>
                <a:cs typeface="Times New Roman" panose="02020603050405020304" pitchFamily="18" charset="0"/>
              </a:rPr>
              <a:t>protons</a:t>
            </a:r>
            <a:r>
              <a:rPr lang="en-US" altLang="en-US" sz="2400" dirty="0">
                <a:ea typeface="ＭＳ Ｐゴシック" panose="020B0600070205080204" pitchFamily="34" charset="-128"/>
                <a:cs typeface="Times New Roman" panose="02020603050405020304" pitchFamily="18" charset="0"/>
              </a:rPr>
              <a:t> </a:t>
            </a:r>
            <a:br>
              <a:rPr lang="en-US" altLang="en-US" sz="2400" dirty="0">
                <a:ea typeface="ＭＳ Ｐゴシック" panose="020B0600070205080204" pitchFamily="34" charset="-128"/>
                <a:cs typeface="Times New Roman" panose="02020603050405020304" pitchFamily="18" charset="0"/>
              </a:rPr>
            </a:br>
            <a:r>
              <a:rPr lang="en-US" altLang="en-US" sz="2400" dirty="0">
                <a:ea typeface="ＭＳ Ｐゴシック" panose="020B0600070205080204" pitchFamily="34" charset="-128"/>
                <a:cs typeface="Times New Roman" panose="02020603050405020304" pitchFamily="18" charset="0"/>
              </a:rPr>
              <a:t>	      	</a:t>
            </a:r>
            <a:r>
              <a:rPr lang="en-US" altLang="en-US" sz="2400" dirty="0">
                <a:solidFill>
                  <a:srgbClr val="3333CC"/>
                </a:solidFill>
                <a:ea typeface="ＭＳ Ｐゴシック" panose="020B0600070205080204" pitchFamily="34" charset="-128"/>
                <a:cs typeface="Times New Roman" panose="02020603050405020304" pitchFamily="18" charset="0"/>
              </a:rPr>
              <a:t>neutrons</a:t>
            </a:r>
            <a:br>
              <a:rPr lang="en-US" altLang="en-US" sz="2400" dirty="0">
                <a:ea typeface="ＭＳ Ｐゴシック" panose="020B0600070205080204" pitchFamily="34" charset="-128"/>
                <a:cs typeface="Times New Roman" panose="02020603050405020304" pitchFamily="18" charset="0"/>
              </a:rPr>
            </a:br>
            <a:endParaRPr lang="en-US" altLang="en-US" sz="1000" dirty="0">
              <a:ea typeface="ＭＳ Ｐゴシック" panose="020B0600070205080204" pitchFamily="34" charset="-128"/>
              <a:cs typeface="Times New Roman" panose="02020603050405020304" pitchFamily="18" charset="0"/>
            </a:endParaRPr>
          </a:p>
          <a:p>
            <a:pPr>
              <a:lnSpc>
                <a:spcPct val="90000"/>
              </a:lnSpc>
            </a:pPr>
            <a:r>
              <a:rPr lang="en-US" altLang="en-US" sz="2400" dirty="0">
                <a:solidFill>
                  <a:srgbClr val="3333CC"/>
                </a:solidFill>
                <a:ea typeface="ＭＳ Ｐゴシック" panose="020B0600070205080204" pitchFamily="34" charset="-128"/>
                <a:cs typeface="Times New Roman" panose="02020603050405020304" pitchFamily="18" charset="0"/>
              </a:rPr>
              <a:t>atomic number</a:t>
            </a:r>
            <a:r>
              <a:rPr lang="en-US" altLang="en-US" sz="2400" dirty="0">
                <a:ea typeface="ＭＳ Ｐゴシック" panose="020B0600070205080204" pitchFamily="34" charset="-128"/>
                <a:cs typeface="Times New Roman" panose="02020603050405020304" pitchFamily="18" charset="0"/>
              </a:rPr>
              <a:t> = # of protons in nucleus of atom</a:t>
            </a:r>
            <a:br>
              <a:rPr lang="en-US" altLang="en-US" sz="2400" dirty="0">
                <a:ea typeface="ＭＳ Ｐゴシック" panose="020B0600070205080204" pitchFamily="34" charset="-128"/>
                <a:cs typeface="Times New Roman" panose="02020603050405020304" pitchFamily="18" charset="0"/>
              </a:rPr>
            </a:br>
            <a:r>
              <a:rPr lang="en-US" altLang="en-US" sz="2400" dirty="0">
                <a:ea typeface="ＭＳ Ｐゴシック" panose="020B0600070205080204" pitchFamily="34" charset="-128"/>
                <a:cs typeface="Times New Roman" panose="02020603050405020304" pitchFamily="18" charset="0"/>
              </a:rPr>
              <a:t>		          = # of electrons of neutral species</a:t>
            </a:r>
          </a:p>
          <a:p>
            <a:pPr>
              <a:lnSpc>
                <a:spcPct val="90000"/>
              </a:lnSpc>
              <a:buFontTx/>
              <a:buNone/>
            </a:pPr>
            <a:r>
              <a:rPr lang="en-US" altLang="en-US" sz="1800" dirty="0">
                <a:ea typeface="ＭＳ Ｐゴシック" panose="020B0600070205080204" pitchFamily="34" charset="-128"/>
                <a:cs typeface="Times New Roman" panose="02020603050405020304" pitchFamily="18" charset="0"/>
              </a:rPr>
              <a:t> </a:t>
            </a:r>
            <a:endParaRPr lang="en-US" altLang="en-US" sz="1000" dirty="0">
              <a:ea typeface="ＭＳ Ｐゴシック" panose="020B0600070205080204" pitchFamily="34" charset="-128"/>
              <a:cs typeface="Times New Roman" panose="02020603050405020304" pitchFamily="18" charset="0"/>
            </a:endParaRPr>
          </a:p>
          <a:p>
            <a:pPr>
              <a:lnSpc>
                <a:spcPct val="90000"/>
              </a:lnSpc>
            </a:pPr>
            <a:r>
              <a:rPr lang="en-US" altLang="en-US" sz="2400" dirty="0">
                <a:ea typeface="ＭＳ Ｐゴシック" panose="020B0600070205080204" pitchFamily="34" charset="-128"/>
                <a:cs typeface="Times New Roman" panose="02020603050405020304" pitchFamily="18" charset="0"/>
              </a:rPr>
              <a:t>A [=] </a:t>
            </a:r>
            <a:r>
              <a:rPr lang="en-US" altLang="en-US" sz="2400" dirty="0">
                <a:solidFill>
                  <a:srgbClr val="3333CC"/>
                </a:solidFill>
                <a:ea typeface="ＭＳ Ｐゴシック" panose="020B0600070205080204" pitchFamily="34" charset="-128"/>
                <a:cs typeface="Times New Roman" panose="02020603050405020304" pitchFamily="18" charset="0"/>
              </a:rPr>
              <a:t>atomic mass unit</a:t>
            </a:r>
            <a:r>
              <a:rPr lang="en-US" altLang="en-US" sz="2400" dirty="0">
                <a:ea typeface="ＭＳ Ｐゴシック" panose="020B0600070205080204" pitchFamily="34" charset="-128"/>
                <a:cs typeface="Times New Roman" panose="02020603050405020304" pitchFamily="18" charset="0"/>
              </a:rPr>
              <a:t> = amu =  1/12 mass of </a:t>
            </a:r>
            <a:r>
              <a:rPr lang="en-US" altLang="en-US" sz="2400" baseline="30000" dirty="0">
                <a:ea typeface="ＭＳ Ｐゴシック" panose="020B0600070205080204" pitchFamily="34" charset="-128"/>
                <a:cs typeface="Times New Roman" panose="02020603050405020304" pitchFamily="18" charset="0"/>
              </a:rPr>
              <a:t>12</a:t>
            </a:r>
            <a:r>
              <a:rPr lang="en-US" altLang="en-US" sz="2400" dirty="0">
                <a:ea typeface="ＭＳ Ｐゴシック" panose="020B0600070205080204" pitchFamily="34" charset="-128"/>
                <a:cs typeface="Times New Roman" panose="02020603050405020304" pitchFamily="18" charset="0"/>
              </a:rPr>
              <a:t>C</a:t>
            </a:r>
            <a:br>
              <a:rPr lang="en-US" altLang="en-US" sz="2400" dirty="0">
                <a:ea typeface="ＭＳ Ｐゴシック" panose="020B0600070205080204" pitchFamily="34" charset="-128"/>
                <a:cs typeface="Times New Roman" panose="02020603050405020304" pitchFamily="18" charset="0"/>
              </a:rPr>
            </a:br>
            <a:r>
              <a:rPr lang="en-US" altLang="en-US" sz="2400" dirty="0">
                <a:ea typeface="ＭＳ Ｐゴシック" panose="020B0600070205080204" pitchFamily="34" charset="-128"/>
                <a:cs typeface="Times New Roman" panose="02020603050405020304" pitchFamily="18" charset="0"/>
              </a:rPr>
              <a:t> </a:t>
            </a:r>
            <a:br>
              <a:rPr lang="en-US" altLang="en-US" sz="2400" dirty="0">
                <a:ea typeface="ＭＳ Ｐゴシック" panose="020B0600070205080204" pitchFamily="34" charset="-128"/>
                <a:cs typeface="Times New Roman" panose="02020603050405020304" pitchFamily="18" charset="0"/>
              </a:rPr>
            </a:br>
            <a:r>
              <a:rPr lang="en-US" altLang="en-US" sz="2400" dirty="0">
                <a:solidFill>
                  <a:srgbClr val="3333CC"/>
                </a:solidFill>
                <a:ea typeface="ＭＳ Ｐゴシック" panose="020B0600070205080204" pitchFamily="34" charset="-128"/>
                <a:cs typeface="Times New Roman" panose="02020603050405020304" pitchFamily="18" charset="0"/>
              </a:rPr>
              <a:t>Atomic </a:t>
            </a:r>
            <a:r>
              <a:rPr lang="en-US" altLang="en-US" sz="2400" dirty="0" err="1">
                <a:solidFill>
                  <a:srgbClr val="3333CC"/>
                </a:solidFill>
                <a:ea typeface="ＭＳ Ｐゴシック" panose="020B0600070205080204" pitchFamily="34" charset="-128"/>
                <a:cs typeface="Times New Roman" panose="02020603050405020304" pitchFamily="18" charset="0"/>
              </a:rPr>
              <a:t>wt</a:t>
            </a:r>
            <a:r>
              <a:rPr lang="en-US" altLang="en-US" sz="2400" dirty="0">
                <a:ea typeface="ＭＳ Ｐゴシック" panose="020B0600070205080204" pitchFamily="34" charset="-128"/>
                <a:cs typeface="Times New Roman" panose="02020603050405020304" pitchFamily="18" charset="0"/>
              </a:rPr>
              <a:t> = </a:t>
            </a:r>
            <a:r>
              <a:rPr lang="en-US" altLang="en-US" sz="2400" dirty="0" err="1">
                <a:ea typeface="ＭＳ Ｐゴシック" panose="020B0600070205080204" pitchFamily="34" charset="-128"/>
                <a:cs typeface="Times New Roman" panose="02020603050405020304" pitchFamily="18" charset="0"/>
              </a:rPr>
              <a:t>wt</a:t>
            </a:r>
            <a:r>
              <a:rPr lang="en-US" altLang="en-US" sz="2400" dirty="0">
                <a:ea typeface="ＭＳ Ｐゴシック" panose="020B0600070205080204" pitchFamily="34" charset="-128"/>
                <a:cs typeface="Times New Roman" panose="02020603050405020304" pitchFamily="18" charset="0"/>
              </a:rPr>
              <a:t> of 6.022 x 10</a:t>
            </a:r>
            <a:r>
              <a:rPr lang="en-US" altLang="en-US" sz="2400" baseline="30000" dirty="0">
                <a:ea typeface="ＭＳ Ｐゴシック" panose="020B0600070205080204" pitchFamily="34" charset="-128"/>
                <a:cs typeface="Times New Roman" panose="02020603050405020304" pitchFamily="18" charset="0"/>
              </a:rPr>
              <a:t>23</a:t>
            </a:r>
            <a:r>
              <a:rPr lang="en-US" altLang="en-US" sz="2400" dirty="0">
                <a:ea typeface="ＭＳ Ｐゴシック" panose="020B0600070205080204" pitchFamily="34" charset="-128"/>
                <a:cs typeface="Times New Roman" panose="02020603050405020304" pitchFamily="18" charset="0"/>
              </a:rPr>
              <a:t> molecules or atoms</a:t>
            </a:r>
            <a:br>
              <a:rPr lang="en-US" altLang="en-US" sz="2400" dirty="0">
                <a:ea typeface="ＭＳ Ｐゴシック" panose="020B0600070205080204" pitchFamily="34" charset="-128"/>
                <a:cs typeface="Times New Roman" panose="02020603050405020304" pitchFamily="18" charset="0"/>
              </a:rPr>
            </a:br>
            <a:r>
              <a:rPr lang="en-US" altLang="en-US" sz="1800" dirty="0">
                <a:ea typeface="ＭＳ Ｐゴシック" panose="020B0600070205080204" pitchFamily="34" charset="-128"/>
                <a:cs typeface="Times New Roman" panose="02020603050405020304" pitchFamily="18" charset="0"/>
              </a:rPr>
              <a:t> </a:t>
            </a:r>
            <a:br>
              <a:rPr lang="en-US" altLang="en-US" sz="1800" dirty="0">
                <a:ea typeface="ＭＳ Ｐゴシック" panose="020B0600070205080204" pitchFamily="34" charset="-128"/>
                <a:cs typeface="Times New Roman" panose="02020603050405020304" pitchFamily="18" charset="0"/>
              </a:rPr>
            </a:br>
            <a:r>
              <a:rPr lang="en-US" altLang="en-US" sz="2400" dirty="0">
                <a:ea typeface="ＭＳ Ｐゴシック" panose="020B0600070205080204" pitchFamily="34" charset="-128"/>
                <a:cs typeface="Times New Roman" panose="02020603050405020304" pitchFamily="18" charset="0"/>
              </a:rPr>
              <a:t>		1 amu/atom = 1g/mol</a:t>
            </a:r>
            <a:br>
              <a:rPr lang="en-US" altLang="en-US" sz="2400" dirty="0">
                <a:ea typeface="ＭＳ Ｐゴシック" panose="020B0600070205080204" pitchFamily="34" charset="-128"/>
                <a:cs typeface="Times New Roman" panose="02020603050405020304" pitchFamily="18" charset="0"/>
              </a:rPr>
            </a:br>
            <a:endParaRPr lang="en-US" altLang="en-US" sz="1200" dirty="0">
              <a:ea typeface="ＭＳ Ｐゴシック" panose="020B0600070205080204" pitchFamily="34" charset="-128"/>
              <a:cs typeface="Times New Roman" panose="02020603050405020304" pitchFamily="18" charset="0"/>
            </a:endParaRPr>
          </a:p>
          <a:p>
            <a:pPr>
              <a:lnSpc>
                <a:spcPct val="90000"/>
              </a:lnSpc>
              <a:buFontTx/>
              <a:buNone/>
            </a:pPr>
            <a:r>
              <a:rPr lang="en-US" altLang="en-US" sz="2400" dirty="0">
                <a:ea typeface="ＭＳ Ｐゴシック" panose="020B0600070205080204" pitchFamily="34" charset="-128"/>
                <a:cs typeface="Times New Roman" panose="02020603050405020304" pitchFamily="18" charset="0"/>
              </a:rPr>
              <a:t>		C    12.011</a:t>
            </a:r>
            <a:br>
              <a:rPr lang="en-US" altLang="en-US" sz="2400" dirty="0">
                <a:ea typeface="ＭＳ Ｐゴシック" panose="020B0600070205080204" pitchFamily="34" charset="-128"/>
                <a:cs typeface="Times New Roman" panose="02020603050405020304" pitchFamily="18" charset="0"/>
              </a:rPr>
            </a:br>
            <a:r>
              <a:rPr lang="en-US" altLang="en-US" sz="2400" dirty="0">
                <a:ea typeface="ＭＳ Ｐゴシック" panose="020B0600070205080204" pitchFamily="34" charset="-128"/>
                <a:cs typeface="Times New Roman" panose="02020603050405020304" pitchFamily="18" charset="0"/>
              </a:rPr>
              <a:t>	H    1.008 etc.</a:t>
            </a:r>
          </a:p>
        </p:txBody>
      </p:sp>
      <p:sp>
        <p:nvSpPr>
          <p:cNvPr id="3077" name="Text Box 4">
            <a:extLst>
              <a:ext uri="{FF2B5EF4-FFF2-40B4-BE49-F238E27FC236}">
                <a16:creationId xmlns:a16="http://schemas.microsoft.com/office/drawing/2014/main" id="{DD6E9AD9-594E-8E23-B917-8DE211F1A31B}"/>
              </a:ext>
            </a:extLst>
          </p:cNvPr>
          <p:cNvSpPr txBox="1">
            <a:spLocks noChangeArrowheads="1"/>
          </p:cNvSpPr>
          <p:nvPr/>
        </p:nvSpPr>
        <p:spPr bwMode="auto">
          <a:xfrm>
            <a:off x="3795713" y="1497013"/>
            <a:ext cx="2925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en-US" altLang="en-US" sz="4400">
                <a:latin typeface="Times New Roman" panose="02020603050405020304" pitchFamily="18" charset="0"/>
              </a:rPr>
              <a:t>}</a:t>
            </a:r>
            <a:r>
              <a:rPr lang="en-US" altLang="en-US" sz="2400"/>
              <a:t> 1.67 x 10</a:t>
            </a:r>
            <a:r>
              <a:rPr lang="en-US" altLang="en-US" sz="2400" baseline="30000"/>
              <a:t>-27</a:t>
            </a:r>
            <a:r>
              <a:rPr lang="en-US" altLang="en-US" sz="2400"/>
              <a:t> kg</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a:extLst>
              <a:ext uri="{FF2B5EF4-FFF2-40B4-BE49-F238E27FC236}">
                <a16:creationId xmlns:a16="http://schemas.microsoft.com/office/drawing/2014/main" id="{5AA476F7-ABA4-3752-AE2D-F1A6D4F973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5E46FBD-3AC5-42F5-8F52-A81995D609DF}" type="slidenum">
              <a:rPr lang="en-US" altLang="en-US" sz="1200"/>
              <a:pPr>
                <a:spcBef>
                  <a:spcPct val="0"/>
                </a:spcBef>
                <a:buFontTx/>
                <a:buNone/>
              </a:pPr>
              <a:t>9</a:t>
            </a:fld>
            <a:endParaRPr lang="en-US" altLang="en-US" sz="1200"/>
          </a:p>
        </p:txBody>
      </p:sp>
      <p:sp>
        <p:nvSpPr>
          <p:cNvPr id="4099" name="Rectangle 2">
            <a:extLst>
              <a:ext uri="{FF2B5EF4-FFF2-40B4-BE49-F238E27FC236}">
                <a16:creationId xmlns:a16="http://schemas.microsoft.com/office/drawing/2014/main" id="{F6984B82-0B82-D64F-CC58-2A136411BC60}"/>
              </a:ext>
            </a:extLst>
          </p:cNvPr>
          <p:cNvSpPr>
            <a:spLocks noChangeArrowheads="1"/>
          </p:cNvSpPr>
          <p:nvPr/>
        </p:nvSpPr>
        <p:spPr bwMode="auto">
          <a:xfrm>
            <a:off x="0" y="2978150"/>
            <a:ext cx="8824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CA" altLang="en-US" b="1" dirty="0"/>
              <a:t>number of neutrons = N</a:t>
            </a:r>
            <a:endParaRPr lang="en-CA" altLang="en-US" dirty="0"/>
          </a:p>
          <a:p>
            <a:pPr algn="ctr">
              <a:spcBef>
                <a:spcPct val="0"/>
              </a:spcBef>
              <a:buFontTx/>
              <a:buNone/>
            </a:pPr>
            <a:r>
              <a:rPr lang="en-CA" altLang="en-US" b="1" dirty="0"/>
              <a:t>number of protons = Z</a:t>
            </a:r>
          </a:p>
          <a:p>
            <a:pPr algn="ctr">
              <a:spcBef>
                <a:spcPct val="0"/>
              </a:spcBef>
              <a:buFontTx/>
              <a:buNone/>
            </a:pPr>
            <a:r>
              <a:rPr lang="en-CA" altLang="en-US" b="1" dirty="0"/>
              <a:t>                              A= Z + N </a:t>
            </a:r>
            <a:r>
              <a:rPr lang="en-CA" altLang="en-US" dirty="0"/>
              <a:t>	</a:t>
            </a:r>
            <a:r>
              <a:rPr lang="en-CA" altLang="en-US" sz="2400" dirty="0"/>
              <a:t>			</a:t>
            </a:r>
            <a:endParaRPr lang="en-CA" altLang="en-US" dirty="0"/>
          </a:p>
        </p:txBody>
      </p:sp>
      <p:sp>
        <p:nvSpPr>
          <p:cNvPr id="4100" name="Rectangle 2">
            <a:extLst>
              <a:ext uri="{FF2B5EF4-FFF2-40B4-BE49-F238E27FC236}">
                <a16:creationId xmlns:a16="http://schemas.microsoft.com/office/drawing/2014/main" id="{DEEA54DC-FA09-FB11-1289-E51E3AD4BB9D}"/>
              </a:ext>
            </a:extLst>
          </p:cNvPr>
          <p:cNvSpPr>
            <a:spLocks noChangeArrowheads="1"/>
          </p:cNvSpPr>
          <p:nvPr/>
        </p:nvSpPr>
        <p:spPr bwMode="auto">
          <a:xfrm>
            <a:off x="0" y="620713"/>
            <a:ext cx="8697913"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CA" altLang="en-US" sz="2800" b="1">
                <a:latin typeface="Calibri" panose="020F0502020204030204" pitchFamily="34" charset="0"/>
                <a:cs typeface="Times New Roman" panose="02020603050405020304" pitchFamily="18" charset="0"/>
              </a:rPr>
              <a:t>	AVAGADRO’S NUMBER =</a:t>
            </a:r>
            <a:r>
              <a:rPr lang="en-US" altLang="en-US" sz="2800" b="1">
                <a:solidFill>
                  <a:srgbClr val="000000"/>
                </a:solidFill>
                <a:cs typeface="Arial" panose="020B0604020202020204" pitchFamily="34" charset="0"/>
              </a:rPr>
              <a:t> </a:t>
            </a:r>
            <a:r>
              <a:rPr lang="en-CA" altLang="en-US" sz="1300">
                <a:cs typeface="Arial" panose="020B0604020202020204" pitchFamily="34" charset="0"/>
              </a:rPr>
              <a:t> </a:t>
            </a:r>
            <a:r>
              <a:rPr lang="en-US" altLang="en-US" sz="2800" b="1">
                <a:latin typeface="Calibri" panose="020F0502020204030204" pitchFamily="34" charset="0"/>
                <a:cs typeface="Times New Roman" panose="02020603050405020304" pitchFamily="18" charset="0"/>
              </a:rPr>
              <a:t>6.022 x 10</a:t>
            </a:r>
            <a:r>
              <a:rPr lang="en-US" altLang="en-US" sz="2800" b="1" baseline="30000">
                <a:latin typeface="Calibri" panose="020F0502020204030204" pitchFamily="34" charset="0"/>
                <a:cs typeface="Times New Roman" panose="02020603050405020304" pitchFamily="18" charset="0"/>
              </a:rPr>
              <a:t>23</a:t>
            </a:r>
            <a:r>
              <a:rPr lang="en-US" altLang="en-US" sz="2800" b="1">
                <a:latin typeface="Calibri" panose="020F0502020204030204" pitchFamily="34" charset="0"/>
                <a:cs typeface="Times New Roman" panose="02020603050405020304" pitchFamily="18" charset="0"/>
              </a:rPr>
              <a:t>   = N</a:t>
            </a:r>
            <a:r>
              <a:rPr lang="en-US" altLang="en-US" sz="2800" b="1" baseline="-30000">
                <a:latin typeface="Calibri" panose="020F0502020204030204" pitchFamily="34" charset="0"/>
                <a:cs typeface="Times New Roman" panose="02020603050405020304" pitchFamily="18" charset="0"/>
              </a:rPr>
              <a:t>A</a:t>
            </a:r>
            <a:endParaRPr lang="en-CA" altLang="en-US" sz="1300">
              <a:cs typeface="Times New Roman" panose="02020603050405020304" pitchFamily="18" charset="0"/>
            </a:endParaRPr>
          </a:p>
          <a:p>
            <a:pPr>
              <a:spcBef>
                <a:spcPct val="0"/>
              </a:spcBef>
              <a:buFontTx/>
              <a:buNone/>
            </a:pPr>
            <a:endParaRPr lang="en-CA" altLang="en-US" sz="2800" b="1">
              <a:latin typeface="Calibri" panose="020F0502020204030204" pitchFamily="34" charset="0"/>
              <a:cs typeface="Times New Roman" panose="02020603050405020304" pitchFamily="18" charset="0"/>
            </a:endParaRPr>
          </a:p>
          <a:p>
            <a:pPr>
              <a:spcBef>
                <a:spcPct val="0"/>
              </a:spcBef>
              <a:buFontTx/>
              <a:buNone/>
            </a:pPr>
            <a:r>
              <a:rPr lang="en-CA" altLang="en-US" sz="2800" b="1">
                <a:latin typeface="Calibri" panose="020F0502020204030204" pitchFamily="34" charset="0"/>
                <a:cs typeface="Times New Roman" panose="02020603050405020304" pitchFamily="18" charset="0"/>
              </a:rPr>
              <a:t>	ATOMIC  OR MOLECULAR   WEIGHT =</a:t>
            </a:r>
            <a:r>
              <a:rPr lang="en-CA" altLang="en-US" sz="1300">
                <a:cs typeface="Times New Roman" panose="02020603050405020304" pitchFamily="18" charset="0"/>
              </a:rPr>
              <a:t> </a:t>
            </a:r>
          </a:p>
          <a:p>
            <a:pPr>
              <a:spcBef>
                <a:spcPct val="0"/>
              </a:spcBef>
              <a:buFontTx/>
              <a:buNone/>
            </a:pPr>
            <a:r>
              <a:rPr lang="en-US" altLang="en-US" sz="2800" b="1">
                <a:solidFill>
                  <a:srgbClr val="000000"/>
                </a:solidFill>
                <a:latin typeface="Calibri" panose="020F0502020204030204" pitchFamily="34" charset="0"/>
                <a:cs typeface="Times New Roman" panose="02020603050405020304" pitchFamily="18" charset="0"/>
              </a:rPr>
              <a:t>	N</a:t>
            </a:r>
            <a:r>
              <a:rPr lang="en-US" altLang="en-US" sz="2800" b="1" baseline="-30000">
                <a:solidFill>
                  <a:srgbClr val="000000"/>
                </a:solidFill>
                <a:latin typeface="Calibri" panose="020F0502020204030204" pitchFamily="34" charset="0"/>
                <a:cs typeface="Times New Roman" panose="02020603050405020304" pitchFamily="18" charset="0"/>
              </a:rPr>
              <a:t>A</a:t>
            </a:r>
            <a:r>
              <a:rPr lang="en-US" altLang="en-US" sz="2800" b="1">
                <a:solidFill>
                  <a:srgbClr val="000000"/>
                </a:solidFill>
                <a:latin typeface="Calibri" panose="020F0502020204030204" pitchFamily="34" charset="0"/>
                <a:cs typeface="Times New Roman" panose="02020603050405020304" pitchFamily="18" charset="0"/>
              </a:rPr>
              <a:t> x WEIGHT PER ATOM. </a:t>
            </a:r>
            <a:endParaRPr lang="en-US" altLang="en-US" sz="2400">
              <a:solidFill>
                <a:srgbClr val="000000"/>
              </a:solidFill>
              <a:cs typeface="Times New Roman" panose="02020603050405020304" pitchFamily="18" charset="0"/>
            </a:endParaRPr>
          </a:p>
          <a:p>
            <a:pPr>
              <a:spcBef>
                <a:spcPct val="0"/>
              </a:spcBef>
              <a:buFontTx/>
              <a:buNone/>
            </a:pPr>
            <a:endParaRPr lang="en-CA" altLang="en-US" sz="1300">
              <a:cs typeface="Times New Roman" panose="02020603050405020304" pitchFamily="18" charset="0"/>
            </a:endParaRPr>
          </a:p>
          <a:p>
            <a:pPr algn="ctr">
              <a:spcBef>
                <a:spcPct val="0"/>
              </a:spcBef>
              <a:buFontTx/>
              <a:buNone/>
            </a:pPr>
            <a:r>
              <a:rPr lang="en-CA" altLang="en-US" sz="1300" b="1">
                <a:cs typeface="Times New Roman" panose="02020603050405020304" pitchFamily="18" charset="0"/>
              </a:rPr>
              <a:t>                        </a:t>
            </a:r>
            <a:endParaRPr lang="en-US" altLang="en-US" sz="2400">
              <a:cs typeface="Times New Roman" panose="02020603050405020304" pitchFamily="18"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3508</TotalTime>
  <Words>3765</Words>
  <Application>Microsoft Office PowerPoint</Application>
  <PresentationFormat>On-screen Show (4:3)</PresentationFormat>
  <Paragraphs>558</Paragraphs>
  <Slides>41</Slides>
  <Notes>14</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7" baseType="lpstr">
      <vt:lpstr>ＭＳ Ｐゴシック</vt:lpstr>
      <vt:lpstr>Arial</vt:lpstr>
      <vt:lpstr>Arial Bold</vt:lpstr>
      <vt:lpstr>Arial MT</vt:lpstr>
      <vt:lpstr>Arial Rounded MT Bold</vt:lpstr>
      <vt:lpstr>Calibri</vt:lpstr>
      <vt:lpstr>Lucida Sans Unicode</vt:lpstr>
      <vt:lpstr>Microsoft Sans Serif</vt:lpstr>
      <vt:lpstr>Symbol</vt:lpstr>
      <vt:lpstr>Tahoma</vt:lpstr>
      <vt:lpstr>Times</vt:lpstr>
      <vt:lpstr>Times New Roman</vt:lpstr>
      <vt:lpstr>Verdana</vt:lpstr>
      <vt:lpstr>Wingdings</vt:lpstr>
      <vt:lpstr>UTMocw template</vt:lpstr>
      <vt:lpstr>Equation</vt:lpstr>
      <vt:lpstr>SETG 2363 Material Engineering</vt:lpstr>
      <vt:lpstr>PowerPoint Presentation</vt:lpstr>
      <vt:lpstr>Chapter 2: Atomic Structure &amp; Interatomic Bonding</vt:lpstr>
      <vt:lpstr>CHAPTER 2</vt:lpstr>
      <vt:lpstr>CHAPTER 2</vt:lpstr>
      <vt:lpstr>CHAPTER 2</vt:lpstr>
      <vt:lpstr>PowerPoint Presentation</vt:lpstr>
      <vt:lpstr>Atomic Structure (Freshman Chem.)</vt:lpstr>
      <vt:lpstr>PowerPoint Presentation</vt:lpstr>
      <vt:lpstr>PowerPoint Presentation</vt:lpstr>
      <vt:lpstr>PowerPoint Presentation</vt:lpstr>
      <vt:lpstr>PowerPoint Presentation</vt:lpstr>
      <vt:lpstr>BOHR ATOM </vt:lpstr>
      <vt:lpstr>Atomic Structure</vt:lpstr>
      <vt:lpstr>CHAPTER 2</vt:lpstr>
      <vt:lpstr>PowerPoint Presentation</vt:lpstr>
      <vt:lpstr>Electronegativity</vt:lpstr>
      <vt:lpstr>The Periodic Table</vt:lpstr>
      <vt:lpstr>CHAPTER 2</vt:lpstr>
      <vt:lpstr>PowerPoint Presentation</vt:lpstr>
      <vt:lpstr>FORCES AND ENERGIES</vt:lpstr>
      <vt:lpstr>CHAPTER 2</vt:lpstr>
      <vt:lpstr>Ionic Bonding</vt:lpstr>
      <vt:lpstr>PowerPoint Presentation</vt:lpstr>
      <vt:lpstr>Ionic Bonding</vt:lpstr>
      <vt:lpstr>Examples:  Ionic Bonding</vt:lpstr>
      <vt:lpstr>CHAPTER 2</vt:lpstr>
      <vt:lpstr>Covalent Bonding</vt:lpstr>
      <vt:lpstr>CHAPTER 2</vt:lpstr>
      <vt:lpstr>METALLIC BONDING</vt:lpstr>
      <vt:lpstr>CHAPTER 2</vt:lpstr>
      <vt:lpstr>CHAPTER 2</vt:lpstr>
      <vt:lpstr>CHAPTER 2</vt:lpstr>
      <vt:lpstr>CHAPTER 2</vt:lpstr>
      <vt:lpstr>SECONDARY BONDING</vt:lpstr>
      <vt:lpstr>Properties From Bonding: Tm</vt:lpstr>
      <vt:lpstr>Properties From Bonding :  a</vt:lpstr>
      <vt:lpstr>Summary:  Primary Bonds</vt:lpstr>
      <vt:lpstr>CHAPTER 2</vt:lpstr>
      <vt:lpstr>Summary:  Bonding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82</cp:revision>
  <cp:lastPrinted>2013-09-09T16:12:58Z</cp:lastPrinted>
  <dcterms:created xsi:type="dcterms:W3CDTF">2013-08-28T02:41:09Z</dcterms:created>
  <dcterms:modified xsi:type="dcterms:W3CDTF">2024-10-09T04:19:57Z</dcterms:modified>
</cp:coreProperties>
</file>