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g"/>
  <Override PartName="/ppt/media/image5.jpg" ContentType="image/jpg"/>
  <Override PartName="/ppt/media/image6.jpg" ContentType="image/jpg"/>
  <Override PartName="/ppt/media/image10.jpg" ContentType="image/jpg"/>
  <Override PartName="/ppt/media/image11.jpg" ContentType="image/jpg"/>
  <Override PartName="/ppt/media/image13.jpg" ContentType="image/jpg"/>
  <Override PartName="/ppt/media/image14.jpg" ContentType="image/jpg"/>
  <Override PartName="/ppt/media/image15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78" r:id="rId3"/>
    <p:sldId id="258" r:id="rId4"/>
    <p:sldId id="27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84" r:id="rId15"/>
    <p:sldId id="289" r:id="rId16"/>
    <p:sldId id="298" r:id="rId17"/>
    <p:sldId id="302" r:id="rId18"/>
    <p:sldId id="300" r:id="rId19"/>
    <p:sldId id="296" r:id="rId20"/>
    <p:sldId id="301" r:id="rId21"/>
    <p:sldId id="271" r:id="rId22"/>
    <p:sldId id="290" r:id="rId23"/>
    <p:sldId id="272" r:id="rId24"/>
    <p:sldId id="273" r:id="rId25"/>
    <p:sldId id="274" r:id="rId26"/>
    <p:sldId id="275" r:id="rId27"/>
    <p:sldId id="276" r:id="rId28"/>
    <p:sldId id="277" r:id="rId29"/>
    <p:sldId id="280" r:id="rId30"/>
    <p:sldId id="281" r:id="rId31"/>
    <p:sldId id="303" r:id="rId32"/>
    <p:sldId id="282" r:id="rId33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9CD4629F-1390-54EF-CAA3-C1E41FC5CB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2EFCF68-19D7-4BB2-AC41-C4042D69E6CA}" type="slidenum">
              <a:rPr lang="en-US" altLang="en-US" sz="1200">
                <a:latin typeface="Times" panose="02020603050405020304" pitchFamily="18" charset="0"/>
              </a:rPr>
              <a:pPr/>
              <a:t>14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49155" name="Rectangle 1026">
            <a:extLst>
              <a:ext uri="{FF2B5EF4-FFF2-40B4-BE49-F238E27FC236}">
                <a16:creationId xmlns:a16="http://schemas.microsoft.com/office/drawing/2014/main" id="{66C50970-AAF5-CC4E-25B1-FD4AE1962CF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1027">
            <a:extLst>
              <a:ext uri="{FF2B5EF4-FFF2-40B4-BE49-F238E27FC236}">
                <a16:creationId xmlns:a16="http://schemas.microsoft.com/office/drawing/2014/main" id="{CC0CD155-DC29-5D90-6668-34491CB21E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7BC61A9B-3028-0176-2942-4720216B06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76B3802-7DC0-44AF-B19D-F94F13443202}" type="slidenum">
              <a:rPr lang="en-US" altLang="en-US" sz="1200">
                <a:latin typeface="Times" panose="02020603050405020304" pitchFamily="18" charset="0"/>
              </a:rPr>
              <a:pPr/>
              <a:t>15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1EB8FB57-F7F4-42D3-9693-2E713235C5B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E0D82DB3-1221-5770-2C72-B995ADE059B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en-US">
                <a:latin typeface="Times" panose="02020603050405020304" pitchFamily="18" charset="0"/>
                <a:cs typeface="Times New Roman" panose="02020603050405020304" pitchFamily="18" charset="0"/>
              </a:rPr>
              <a:t>Metals have high thermal &amp; electrical conductivity because valence electrons are free to roam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5E7766B2-1351-885E-D14B-92F6EA0B29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D18905D-0C81-40EF-9DC8-60D55E401984}" type="slidenum">
              <a:rPr lang="en-US" altLang="en-US" sz="1200">
                <a:latin typeface="Times" panose="02020603050405020304" pitchFamily="18" charset="0"/>
              </a:rPr>
              <a:pPr/>
              <a:t>16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2227" name="Rectangle 1026">
            <a:extLst>
              <a:ext uri="{FF2B5EF4-FFF2-40B4-BE49-F238E27FC236}">
                <a16:creationId xmlns:a16="http://schemas.microsoft.com/office/drawing/2014/main" id="{B68D2F1E-5A74-AD20-77B9-A1478A80E83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1027">
            <a:extLst>
              <a:ext uri="{FF2B5EF4-FFF2-40B4-BE49-F238E27FC236}">
                <a16:creationId xmlns:a16="http://schemas.microsoft.com/office/drawing/2014/main" id="{11DAEC09-0B7A-6F4A-5BE5-08ACA6E3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3811B809-0F8C-7D2D-795E-92FD5C0BB9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A0F68EB-0492-4B2D-927F-66BBEF0600A2}" type="slidenum">
              <a:rPr lang="en-US" altLang="en-US" sz="1200">
                <a:latin typeface="Times" panose="02020603050405020304" pitchFamily="18" charset="0"/>
              </a:rPr>
              <a:pPr/>
              <a:t>17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A9F3A58-846D-1FAD-ED32-1ADCFE9EF19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03499BC4-BDB5-2D45-1A92-EB918903EB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84018EA1-F849-2EAE-9DDE-A96F110208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F151B92-0984-4EA2-9A6C-40972A02B7F9}" type="slidenum">
              <a:rPr lang="en-US" altLang="en-US" sz="1200">
                <a:latin typeface="Times" panose="02020603050405020304" pitchFamily="18" charset="0"/>
              </a:rPr>
              <a:pPr/>
              <a:t>18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01A78560-16D3-CF69-7B40-3913C803E9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ACCE64FD-7D50-E2A1-F528-8CD54721C3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2C1A513E-C334-6174-BB36-2B43987D25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DC5F84C1-BAE6-4B37-A536-5D72E88538EB}" type="slidenum">
              <a:rPr lang="en-US" altLang="en-US" sz="1200">
                <a:latin typeface="Times" panose="02020603050405020304" pitchFamily="18" charset="0"/>
              </a:rPr>
              <a:pPr/>
              <a:t>19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B2B904B2-EF08-C5DD-B331-6CC53B5C698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9EABBAEE-8E6B-7D87-0380-32D10DF076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B59E6D42-6620-CCC9-7992-8570069933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31BD229-0150-4DE2-9EA5-B664FBC62E32}" type="slidenum">
              <a:rPr lang="en-US" altLang="en-US" sz="1200">
                <a:latin typeface="Times" panose="02020603050405020304" pitchFamily="18" charset="0"/>
              </a:rPr>
              <a:pPr/>
              <a:t>20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9BAA5870-D4A4-0D36-90DA-734B6074F6C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6F0BE0A5-3B8C-3D9B-CC47-C30D9B39E8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C19B75BB-AC7A-4913-4E5B-ED13C7194F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52A137D-E2DF-48EA-BD17-EAF2BC1A4AB0}" type="slidenum">
              <a:rPr lang="en-US" altLang="en-US" sz="1200">
                <a:latin typeface="Times" panose="02020603050405020304" pitchFamily="18" charset="0"/>
              </a:rPr>
              <a:pPr/>
              <a:t>22</a:t>
            </a:fld>
            <a:endParaRPr lang="en-US" altLang="en-US" sz="1200">
              <a:latin typeface="Times" panose="02020603050405020304" pitchFamily="18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92A7615C-C7E3-4122-C8D0-069F49AA908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50D8717D-72DE-A9AC-5856-8087A07E8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261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9/29/2024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6.png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engineering.utm.my/chemicalenerg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tm.my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://www.utm.my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engineering.utm.my/chemicalenerg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tm.my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SETG 2363</a:t>
            </a:r>
            <a:br>
              <a:rPr lang="en-US" dirty="0"/>
            </a:br>
            <a:r>
              <a:rPr lang="en-US" dirty="0"/>
              <a:t>Material Engineering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  <p:pic>
        <p:nvPicPr>
          <p:cNvPr id="6" name="object 4">
            <a:extLst>
              <a:ext uri="{FF2B5EF4-FFF2-40B4-BE49-F238E27FC236}">
                <a16:creationId xmlns:a16="http://schemas.microsoft.com/office/drawing/2014/main" id="{93DC5878-5D86-E696-3E64-6F479D45980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id="{A19AA3F2-C532-E4B8-C526-7656D5BF59CE}"/>
              </a:ext>
            </a:extLst>
          </p:cNvPr>
          <p:cNvSpPr txBox="1"/>
          <p:nvPr/>
        </p:nvSpPr>
        <p:spPr>
          <a:xfrm>
            <a:off x="980280" y="3806952"/>
            <a:ext cx="13500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FEBRUARY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63AD6C1-52AD-A996-20B8-C6429DAAE760}"/>
              </a:ext>
            </a:extLst>
          </p:cNvPr>
          <p:cNvSpPr txBox="1">
            <a:spLocks/>
          </p:cNvSpPr>
          <p:nvPr/>
        </p:nvSpPr>
        <p:spPr bwMode="auto">
          <a:xfrm>
            <a:off x="-228600" y="6152515"/>
            <a:ext cx="3505200" cy="42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Credits: Dr </a:t>
            </a:r>
            <a:r>
              <a:rPr lang="en-US" sz="1600" dirty="0" err="1"/>
              <a:t>Zulhairun</a:t>
            </a:r>
            <a:r>
              <a:rPr lang="en-US" sz="1600" dirty="0"/>
              <a:t> Abdul Karim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3" y="1429003"/>
            <a:ext cx="1968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INTRODUCTION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9147" y="3121625"/>
            <a:ext cx="923925" cy="19812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99072" y="2177260"/>
            <a:ext cx="2544353" cy="300176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21199" y="1766490"/>
            <a:ext cx="1402693" cy="359727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3683" y="5608828"/>
            <a:ext cx="6941820" cy="754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1270" algn="ctr">
              <a:lnSpc>
                <a:spcPct val="99400"/>
              </a:lnSpc>
              <a:spcBef>
                <a:spcPts val="110"/>
              </a:spcBef>
            </a:pP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familiar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item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fabricated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from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three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different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types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beverage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container.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Beverages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marketed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aluminum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(metal)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cans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(left),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glass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(ceramic)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bottles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(center),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plastic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(polymer)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bottles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(right).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3" y="1429003"/>
            <a:ext cx="7540625" cy="2757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1.1</a:t>
            </a:r>
            <a:r>
              <a:rPr sz="1800" b="1" spc="484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HISTORICAL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PERSPECTIVE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631825" marR="5080" indent="-285750">
              <a:lnSpc>
                <a:spcPct val="99400"/>
              </a:lnSpc>
              <a:spcBef>
                <a:spcPts val="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20" dirty="0">
                <a:latin typeface="Microsoft Sans Serif"/>
                <a:cs typeface="Microsoft Sans Serif"/>
              </a:rPr>
              <a:t>Historically,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development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advancement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societies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been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intimately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tied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members’</a:t>
            </a:r>
            <a:r>
              <a:rPr sz="1600" spc="-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ability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produce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manipulate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fill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needs.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9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Early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civilizations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designated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level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  <a:spcBef>
                <a:spcPts val="70"/>
              </a:spcBef>
            </a:pPr>
            <a:r>
              <a:rPr sz="1600" spc="-5" dirty="0">
                <a:latin typeface="Microsoft Sans Serif"/>
                <a:cs typeface="Microsoft Sans Serif"/>
              </a:rPr>
              <a:t>development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(Stone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Age,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Bronze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Age,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Iron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Age).</a:t>
            </a:r>
            <a:endParaRPr sz="1600">
              <a:latin typeface="Microsoft Sans Serif"/>
              <a:cs typeface="Microsoft Sans Serif"/>
            </a:endParaRPr>
          </a:p>
          <a:p>
            <a:pPr marL="631825" marR="231775" indent="-285750">
              <a:lnSpc>
                <a:spcPts val="1900"/>
              </a:lnSpc>
              <a:spcBef>
                <a:spcPts val="70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It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discovered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could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altered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heat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treatments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addition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other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substances.</a:t>
            </a:r>
            <a:endParaRPr sz="1600">
              <a:latin typeface="Microsoft Sans Serif"/>
              <a:cs typeface="Microsoft Sans Serif"/>
            </a:endParaRPr>
          </a:p>
          <a:p>
            <a:pPr marL="631825" marR="575310" indent="-285750">
              <a:lnSpc>
                <a:spcPts val="1900"/>
              </a:lnSpc>
              <a:spcBef>
                <a:spcPts val="1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recently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scientists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came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understand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relationships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between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elements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8788" y="4448351"/>
            <a:ext cx="6865519" cy="24096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7999"/>
                </a:lnTo>
                <a:lnTo>
                  <a:pt x="9144000" y="6857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3288"/>
            <a:ext cx="9144000" cy="66268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583170" cy="251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1.2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MATERIALS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SCIENCE </a:t>
            </a:r>
            <a:r>
              <a:rPr sz="1800" spc="-5" dirty="0">
                <a:latin typeface="Arial MT"/>
                <a:cs typeface="Arial MT"/>
              </a:rPr>
              <a:t>versus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b="1" spc="-20" dirty="0">
                <a:latin typeface="Arial"/>
                <a:cs typeface="Arial"/>
              </a:rPr>
              <a:t>MATERIAL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ENGINEERING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Arial"/>
              <a:cs typeface="Arial"/>
            </a:endParaRPr>
          </a:p>
          <a:p>
            <a:pPr marL="631825" marR="301625" indent="-285750">
              <a:lnSpc>
                <a:spcPts val="190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20" dirty="0">
                <a:latin typeface="Microsoft Sans Serif"/>
                <a:cs typeface="Microsoft Sans Serif"/>
              </a:rPr>
              <a:t>“</a:t>
            </a:r>
            <a:r>
              <a:rPr sz="1600" b="1" spc="-20" dirty="0">
                <a:latin typeface="Arial"/>
                <a:cs typeface="Arial"/>
              </a:rPr>
              <a:t>MATERIALS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SCIENCE</a:t>
            </a:r>
            <a:r>
              <a:rPr sz="1600" spc="-10" dirty="0">
                <a:latin typeface="Microsoft Sans Serif"/>
                <a:cs typeface="Microsoft Sans Serif"/>
              </a:rPr>
              <a:t>”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involves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investigating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relationships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exist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between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materials.</a:t>
            </a:r>
            <a:endParaRPr sz="1600">
              <a:latin typeface="Microsoft Sans Serif"/>
              <a:cs typeface="Microsoft Sans Serif"/>
            </a:endParaRPr>
          </a:p>
          <a:p>
            <a:pPr marL="631825" marR="5080" indent="-285750">
              <a:lnSpc>
                <a:spcPts val="1900"/>
              </a:lnSpc>
              <a:spcBef>
                <a:spcPts val="1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20" dirty="0">
                <a:latin typeface="Microsoft Sans Serif"/>
                <a:cs typeface="Microsoft Sans Serif"/>
              </a:rPr>
              <a:t>“</a:t>
            </a:r>
            <a:r>
              <a:rPr sz="1600" b="1" spc="-20" dirty="0">
                <a:latin typeface="Arial"/>
                <a:cs typeface="Arial"/>
              </a:rPr>
              <a:t>MATERIALS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ENGINEERING</a:t>
            </a:r>
            <a:r>
              <a:rPr sz="1600" spc="-5" dirty="0">
                <a:latin typeface="Microsoft Sans Serif"/>
                <a:cs typeface="Microsoft Sans Serif"/>
              </a:rPr>
              <a:t>”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basis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structure–property 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correlations,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designing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engineering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produce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  <a:spcBef>
                <a:spcPts val="10"/>
              </a:spcBef>
            </a:pPr>
            <a:r>
              <a:rPr sz="1600" spc="-5" dirty="0">
                <a:latin typeface="Microsoft Sans Serif"/>
                <a:cs typeface="Microsoft Sans Serif"/>
              </a:rPr>
              <a:t>predetermined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set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9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role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scientist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develop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synthesize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new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materials.</a:t>
            </a:r>
            <a:endParaRPr sz="1600">
              <a:latin typeface="Arial"/>
              <a:cs typeface="Arial"/>
            </a:endParaRPr>
          </a:p>
          <a:p>
            <a:pPr marL="631825" marR="43180" indent="-285750">
              <a:lnSpc>
                <a:spcPts val="1920"/>
              </a:lnSpc>
              <a:spcBef>
                <a:spcPts val="50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engineer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called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upon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create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new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products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or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systems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using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existing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and/or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develop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techniques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processing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4677" y="5136388"/>
            <a:ext cx="7367905" cy="100393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298450" marR="520065" indent="-285750">
              <a:lnSpc>
                <a:spcPct val="103699"/>
              </a:lnSpc>
              <a:spcBef>
                <a:spcPts val="25"/>
              </a:spcBef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Above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four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components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discipline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science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engineering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interrelationship.</a:t>
            </a:r>
            <a:endParaRPr sz="1600">
              <a:latin typeface="Microsoft Sans Serif"/>
              <a:cs typeface="Microsoft Sans Serif"/>
            </a:endParaRPr>
          </a:p>
          <a:p>
            <a:pPr marL="298450" marR="5080" indent="-285750">
              <a:lnSpc>
                <a:spcPts val="1900"/>
              </a:lnSpc>
              <a:spcBef>
                <a:spcPts val="60"/>
              </a:spcBef>
              <a:buFont typeface="Wingdings"/>
              <a:buChar char=""/>
              <a:tabLst>
                <a:tab pos="297815" algn="l"/>
                <a:tab pos="29845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will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depend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how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processed,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material’s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performance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will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function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9539" y="4485833"/>
            <a:ext cx="6815402" cy="46718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9" name="Rectangle 33">
            <a:extLst>
              <a:ext uri="{FF2B5EF4-FFF2-40B4-BE49-F238E27FC236}">
                <a16:creationId xmlns:a16="http://schemas.microsoft.com/office/drawing/2014/main" id="{F14C188D-A4EB-91DE-3705-337CA8DB25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Structure, Processing, &amp; Properties</a:t>
            </a:r>
          </a:p>
        </p:txBody>
      </p:sp>
      <p:sp>
        <p:nvSpPr>
          <p:cNvPr id="21506" name="Slide Number Placeholder 3">
            <a:extLst>
              <a:ext uri="{FF2B5EF4-FFF2-40B4-BE49-F238E27FC236}">
                <a16:creationId xmlns:a16="http://schemas.microsoft.com/office/drawing/2014/main" id="{9B04CFC8-7826-D1FB-D190-A39CFB402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B9DBE7C-68A4-4EC7-AAB3-6CD23DF663DC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21507" name="Rectangle 6">
            <a:extLst>
              <a:ext uri="{FF2B5EF4-FFF2-40B4-BE49-F238E27FC236}">
                <a16:creationId xmlns:a16="http://schemas.microsoft.com/office/drawing/2014/main" id="{0DC52DE8-C241-4C7F-8DAE-DF529916F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3" y="5737225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08" name="Rectangle 11">
            <a:extLst>
              <a:ext uri="{FF2B5EF4-FFF2-40B4-BE49-F238E27FC236}">
                <a16:creationId xmlns:a16="http://schemas.microsoft.com/office/drawing/2014/main" id="{585E5186-F451-4E63-0CE0-8F94085D8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75" y="1341438"/>
            <a:ext cx="4176713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200">
                <a:solidFill>
                  <a:srgbClr val="000000"/>
                </a:solidFill>
              </a:rPr>
              <a:t>ex:  hardness vs structure of steel</a:t>
            </a:r>
            <a:endParaRPr lang="en-US" altLang="en-US" sz="2200">
              <a:latin typeface="Times" panose="02020603050405020304" pitchFamily="18" charset="0"/>
            </a:endParaRPr>
          </a:p>
        </p:txBody>
      </p:sp>
      <p:sp>
        <p:nvSpPr>
          <p:cNvPr id="21509" name="Rectangle 13">
            <a:extLst>
              <a:ext uri="{FF2B5EF4-FFF2-40B4-BE49-F238E27FC236}">
                <a16:creationId xmlns:a16="http://schemas.microsoft.com/office/drawing/2014/main" id="{5D2F9AFA-DF9D-531D-0244-A89C62CA1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3" y="987425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10" name="Rectangle 15">
            <a:extLst>
              <a:ext uri="{FF2B5EF4-FFF2-40B4-BE49-F238E27FC236}">
                <a16:creationId xmlns:a16="http://schemas.microsoft.com/office/drawing/2014/main" id="{1239B498-BA07-B8BA-586D-73105260E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020763"/>
            <a:ext cx="46307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 •  </a:t>
            </a:r>
            <a:r>
              <a:rPr lang="en-US" altLang="en-US">
                <a:solidFill>
                  <a:schemeClr val="accent2"/>
                </a:solidFill>
              </a:rPr>
              <a:t>Properties </a:t>
            </a:r>
            <a:r>
              <a:rPr lang="en-US" altLang="en-US">
                <a:solidFill>
                  <a:srgbClr val="000000"/>
                </a:solidFill>
              </a:rPr>
              <a:t>depend on</a:t>
            </a:r>
            <a:r>
              <a:rPr lang="en-US" altLang="en-US">
                <a:solidFill>
                  <a:schemeClr val="accent2"/>
                </a:solidFill>
              </a:rPr>
              <a:t> structure</a:t>
            </a:r>
            <a:r>
              <a:rPr lang="en-US" altLang="en-US">
                <a:solidFill>
                  <a:srgbClr val="000000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11" name="Rectangle 17">
            <a:extLst>
              <a:ext uri="{FF2B5EF4-FFF2-40B4-BE49-F238E27FC236}">
                <a16:creationId xmlns:a16="http://schemas.microsoft.com/office/drawing/2014/main" id="{49FA2C95-7638-F9AB-9A88-43B976C2E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3200400"/>
            <a:ext cx="26797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Data obtained from Figs. 10.30(a)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and 10.32 with 4 wt% C composition,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and from Fig. 11.14 and associated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discussion, </a:t>
            </a:r>
            <a:r>
              <a:rPr lang="en-US" altLang="en-US" sz="1200" i="1">
                <a:solidFill>
                  <a:srgbClr val="000000"/>
                </a:solidFill>
              </a:rPr>
              <a:t>Callister &amp; Rethwisch 8e</a:t>
            </a:r>
            <a:r>
              <a:rPr lang="en-US" altLang="en-US" sz="1200">
                <a:solidFill>
                  <a:srgbClr val="000000"/>
                </a:solidFill>
              </a:rPr>
              <a:t>.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Micrographs adapted from (a) Fig.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10.19; (b) Fig. 9.30;(c) Fig. 10.33;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and (d) Fig. 10.21, </a:t>
            </a:r>
            <a:r>
              <a:rPr lang="en-US" altLang="en-US" sz="1200" i="1">
                <a:solidFill>
                  <a:srgbClr val="000000"/>
                </a:solidFill>
              </a:rPr>
              <a:t>Callister &amp; Rethwisch 8e</a:t>
            </a:r>
            <a:r>
              <a:rPr lang="en-US" altLang="en-US" sz="12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1512" name="Rectangle 18">
            <a:extLst>
              <a:ext uri="{FF2B5EF4-FFF2-40B4-BE49-F238E27FC236}">
                <a16:creationId xmlns:a16="http://schemas.microsoft.com/office/drawing/2014/main" id="{9CACD4DC-13FF-9EEA-DCB9-C75E5DBA5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3438525"/>
            <a:ext cx="428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13" name="Rectangle 20">
            <a:extLst>
              <a:ext uri="{FF2B5EF4-FFF2-40B4-BE49-F238E27FC236}">
                <a16:creationId xmlns:a16="http://schemas.microsoft.com/office/drawing/2014/main" id="{D2939D6E-97F1-8633-EFCD-A5FDFB42E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3616325"/>
            <a:ext cx="428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14" name="Rectangle 22">
            <a:extLst>
              <a:ext uri="{FF2B5EF4-FFF2-40B4-BE49-F238E27FC236}">
                <a16:creationId xmlns:a16="http://schemas.microsoft.com/office/drawing/2014/main" id="{D588843D-2238-C54E-C082-DD7CCEBD5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3794125"/>
            <a:ext cx="428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15" name="Rectangle 25">
            <a:extLst>
              <a:ext uri="{FF2B5EF4-FFF2-40B4-BE49-F238E27FC236}">
                <a16:creationId xmlns:a16="http://schemas.microsoft.com/office/drawing/2014/main" id="{A996A0A5-D82A-F00B-66FB-2CAB3D4CE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4149725"/>
            <a:ext cx="428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16" name="Rectangle 27">
            <a:extLst>
              <a:ext uri="{FF2B5EF4-FFF2-40B4-BE49-F238E27FC236}">
                <a16:creationId xmlns:a16="http://schemas.microsoft.com/office/drawing/2014/main" id="{DB7D4D93-A664-8744-2D95-24C4E3C78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5413" y="4327525"/>
            <a:ext cx="428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17" name="Rectangle 29">
            <a:extLst>
              <a:ext uri="{FF2B5EF4-FFF2-40B4-BE49-F238E27FC236}">
                <a16:creationId xmlns:a16="http://schemas.microsoft.com/office/drawing/2014/main" id="{08F7DA7A-9A58-4666-EE25-D84421024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75" y="6065838"/>
            <a:ext cx="44719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200">
                <a:solidFill>
                  <a:srgbClr val="000000"/>
                </a:solidFill>
              </a:rPr>
              <a:t>ex:  structure vs cooling rate of steel</a:t>
            </a:r>
            <a:endParaRPr lang="en-US" altLang="en-US" sz="2200">
              <a:latin typeface="Times" panose="02020603050405020304" pitchFamily="18" charset="0"/>
            </a:endParaRPr>
          </a:p>
        </p:txBody>
      </p:sp>
      <p:sp>
        <p:nvSpPr>
          <p:cNvPr id="21518" name="Rectangle 30">
            <a:extLst>
              <a:ext uri="{FF2B5EF4-FFF2-40B4-BE49-F238E27FC236}">
                <a16:creationId xmlns:a16="http://schemas.microsoft.com/office/drawing/2014/main" id="{2D16E5F2-625E-E886-4DD4-A83E3913D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734050"/>
            <a:ext cx="48847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 •  </a:t>
            </a:r>
            <a:r>
              <a:rPr lang="en-US" altLang="en-US">
                <a:solidFill>
                  <a:schemeClr val="accent2"/>
                </a:solidFill>
              </a:rPr>
              <a:t>Processing </a:t>
            </a:r>
            <a:r>
              <a:rPr lang="en-US" altLang="en-US">
                <a:solidFill>
                  <a:srgbClr val="000000"/>
                </a:solidFill>
              </a:rPr>
              <a:t>can change</a:t>
            </a:r>
            <a:r>
              <a:rPr lang="en-US" altLang="en-US">
                <a:solidFill>
                  <a:schemeClr val="accent2"/>
                </a:solidFill>
              </a:rPr>
              <a:t> structure</a:t>
            </a:r>
            <a:r>
              <a:rPr lang="en-US" altLang="en-US">
                <a:solidFill>
                  <a:srgbClr val="000000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1520" name="Text Box 35">
            <a:extLst>
              <a:ext uri="{FF2B5EF4-FFF2-40B4-BE49-F238E27FC236}">
                <a16:creationId xmlns:a16="http://schemas.microsoft.com/office/drawing/2014/main" id="{5D2580A8-C25B-B4E4-462A-7D62033E793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392113" y="3589338"/>
            <a:ext cx="241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Hardness (BHN)</a:t>
            </a:r>
          </a:p>
        </p:txBody>
      </p:sp>
      <p:sp>
        <p:nvSpPr>
          <p:cNvPr id="21521" name="Rectangle 38">
            <a:extLst>
              <a:ext uri="{FF2B5EF4-FFF2-40B4-BE49-F238E27FC236}">
                <a16:creationId xmlns:a16="http://schemas.microsoft.com/office/drawing/2014/main" id="{8F05CA51-777D-2504-A5A6-0620EB912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308600"/>
            <a:ext cx="2181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Cooling Rate (</a:t>
            </a: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</a:rPr>
              <a:t>ºC/s)</a:t>
            </a: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1522" name="Rectangle 39">
            <a:extLst>
              <a:ext uri="{FF2B5EF4-FFF2-40B4-BE49-F238E27FC236}">
                <a16:creationId xmlns:a16="http://schemas.microsoft.com/office/drawing/2014/main" id="{377BD3B9-83F6-1086-2F62-DB0F5D0F2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0" y="4978400"/>
            <a:ext cx="1270000" cy="241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grpSp>
        <p:nvGrpSpPr>
          <p:cNvPr id="21523" name="Group 42">
            <a:extLst>
              <a:ext uri="{FF2B5EF4-FFF2-40B4-BE49-F238E27FC236}">
                <a16:creationId xmlns:a16="http://schemas.microsoft.com/office/drawing/2014/main" id="{4A0551CF-D923-540C-9E58-50B24BE48FDC}"/>
              </a:ext>
            </a:extLst>
          </p:cNvPr>
          <p:cNvGrpSpPr>
            <a:grpSpLocks/>
          </p:cNvGrpSpPr>
          <p:nvPr/>
        </p:nvGrpSpPr>
        <p:grpSpPr bwMode="auto">
          <a:xfrm>
            <a:off x="2425700" y="2197100"/>
            <a:ext cx="127000" cy="2743200"/>
            <a:chOff x="1528" y="1384"/>
            <a:chExt cx="80" cy="1728"/>
          </a:xfrm>
        </p:grpSpPr>
        <p:sp>
          <p:nvSpPr>
            <p:cNvPr id="21609" name="Freeform 40">
              <a:extLst>
                <a:ext uri="{FF2B5EF4-FFF2-40B4-BE49-F238E27FC236}">
                  <a16:creationId xmlns:a16="http://schemas.microsoft.com/office/drawing/2014/main" id="{909ADA02-760F-7B7B-B929-B37CDBE8A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" y="1384"/>
              <a:ext cx="80" cy="64"/>
            </a:xfrm>
            <a:custGeom>
              <a:avLst/>
              <a:gdLst>
                <a:gd name="T0" fmla="*/ 40 w 80"/>
                <a:gd name="T1" fmla="*/ 0 h 64"/>
                <a:gd name="T2" fmla="*/ 80 w 80"/>
                <a:gd name="T3" fmla="*/ 64 h 64"/>
                <a:gd name="T4" fmla="*/ 40 w 80"/>
                <a:gd name="T5" fmla="*/ 40 h 64"/>
                <a:gd name="T6" fmla="*/ 0 w 80"/>
                <a:gd name="T7" fmla="*/ 64 h 64"/>
                <a:gd name="T8" fmla="*/ 40 w 80"/>
                <a:gd name="T9" fmla="*/ 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0"/>
                <a:gd name="T16" fmla="*/ 0 h 64"/>
                <a:gd name="T17" fmla="*/ 80 w 80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0" h="64">
                  <a:moveTo>
                    <a:pt x="40" y="0"/>
                  </a:moveTo>
                  <a:lnTo>
                    <a:pt x="80" y="64"/>
                  </a:lnTo>
                  <a:lnTo>
                    <a:pt x="40" y="40"/>
                  </a:lnTo>
                  <a:lnTo>
                    <a:pt x="0" y="6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21610" name="Line 41">
              <a:extLst>
                <a:ext uri="{FF2B5EF4-FFF2-40B4-BE49-F238E27FC236}">
                  <a16:creationId xmlns:a16="http://schemas.microsoft.com/office/drawing/2014/main" id="{8674091C-FF71-3C86-812C-D3D1F766B2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8" y="1424"/>
              <a:ext cx="1" cy="16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21524" name="Group 45">
            <a:extLst>
              <a:ext uri="{FF2B5EF4-FFF2-40B4-BE49-F238E27FC236}">
                <a16:creationId xmlns:a16="http://schemas.microsoft.com/office/drawing/2014/main" id="{904EBF01-3BEA-CDE8-C187-C0709894241D}"/>
              </a:ext>
            </a:extLst>
          </p:cNvPr>
          <p:cNvGrpSpPr>
            <a:grpSpLocks/>
          </p:cNvGrpSpPr>
          <p:nvPr/>
        </p:nvGrpSpPr>
        <p:grpSpPr bwMode="auto">
          <a:xfrm>
            <a:off x="2489200" y="4876800"/>
            <a:ext cx="3657600" cy="127000"/>
            <a:chOff x="1568" y="3072"/>
            <a:chExt cx="2304" cy="80"/>
          </a:xfrm>
        </p:grpSpPr>
        <p:sp>
          <p:nvSpPr>
            <p:cNvPr id="21607" name="Freeform 43">
              <a:extLst>
                <a:ext uri="{FF2B5EF4-FFF2-40B4-BE49-F238E27FC236}">
                  <a16:creationId xmlns:a16="http://schemas.microsoft.com/office/drawing/2014/main" id="{01668E26-A4E7-03AE-EA74-63470DCBB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8" y="3072"/>
              <a:ext cx="64" cy="80"/>
            </a:xfrm>
            <a:custGeom>
              <a:avLst/>
              <a:gdLst>
                <a:gd name="T0" fmla="*/ 64 w 64"/>
                <a:gd name="T1" fmla="*/ 40 h 80"/>
                <a:gd name="T2" fmla="*/ 0 w 64"/>
                <a:gd name="T3" fmla="*/ 80 h 80"/>
                <a:gd name="T4" fmla="*/ 24 w 64"/>
                <a:gd name="T5" fmla="*/ 40 h 80"/>
                <a:gd name="T6" fmla="*/ 0 w 64"/>
                <a:gd name="T7" fmla="*/ 0 h 80"/>
                <a:gd name="T8" fmla="*/ 64 w 64"/>
                <a:gd name="T9" fmla="*/ 40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80"/>
                <a:gd name="T17" fmla="*/ 64 w 64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80">
                  <a:moveTo>
                    <a:pt x="64" y="40"/>
                  </a:moveTo>
                  <a:lnTo>
                    <a:pt x="0" y="80"/>
                  </a:lnTo>
                  <a:lnTo>
                    <a:pt x="24" y="40"/>
                  </a:lnTo>
                  <a:lnTo>
                    <a:pt x="0" y="0"/>
                  </a:lnTo>
                  <a:lnTo>
                    <a:pt x="64" y="4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MY"/>
            </a:p>
          </p:txBody>
        </p:sp>
        <p:sp>
          <p:nvSpPr>
            <p:cNvPr id="21608" name="Line 44">
              <a:extLst>
                <a:ext uri="{FF2B5EF4-FFF2-40B4-BE49-F238E27FC236}">
                  <a16:creationId xmlns:a16="http://schemas.microsoft.com/office/drawing/2014/main" id="{24E8E201-1C6C-1E38-417E-97E926957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8" y="3112"/>
              <a:ext cx="226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sp>
        <p:nvSpPr>
          <p:cNvPr id="21525" name="Line 46">
            <a:extLst>
              <a:ext uri="{FF2B5EF4-FFF2-40B4-BE49-F238E27FC236}">
                <a16:creationId xmlns:a16="http://schemas.microsoft.com/office/drawing/2014/main" id="{AEBD8E2E-315E-2719-D248-9C4E06DCA2B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4940300"/>
            <a:ext cx="1143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26" name="Line 47">
            <a:extLst>
              <a:ext uri="{FF2B5EF4-FFF2-40B4-BE49-F238E27FC236}">
                <a16:creationId xmlns:a16="http://schemas.microsoft.com/office/drawing/2014/main" id="{32414980-E9F2-CD20-B56F-231EF655DD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4470400"/>
            <a:ext cx="1143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27" name="Line 48">
            <a:extLst>
              <a:ext uri="{FF2B5EF4-FFF2-40B4-BE49-F238E27FC236}">
                <a16:creationId xmlns:a16="http://schemas.microsoft.com/office/drawing/2014/main" id="{4314514C-B9FB-D16D-03AA-8C093DA6223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3987800"/>
            <a:ext cx="1143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28" name="Line 49">
            <a:extLst>
              <a:ext uri="{FF2B5EF4-FFF2-40B4-BE49-F238E27FC236}">
                <a16:creationId xmlns:a16="http://schemas.microsoft.com/office/drawing/2014/main" id="{FBC87382-7E24-0416-1483-37919C9D7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3505200"/>
            <a:ext cx="1143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29" name="Line 50">
            <a:extLst>
              <a:ext uri="{FF2B5EF4-FFF2-40B4-BE49-F238E27FC236}">
                <a16:creationId xmlns:a16="http://schemas.microsoft.com/office/drawing/2014/main" id="{2EC244B2-5317-FE2F-3B5B-9E1339D59B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3022600"/>
            <a:ext cx="1143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30" name="Line 51">
            <a:extLst>
              <a:ext uri="{FF2B5EF4-FFF2-40B4-BE49-F238E27FC236}">
                <a16:creationId xmlns:a16="http://schemas.microsoft.com/office/drawing/2014/main" id="{A749C55F-CB12-DB28-6E8C-7F87953518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4900" y="2540000"/>
            <a:ext cx="114300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31" name="Line 52">
            <a:extLst>
              <a:ext uri="{FF2B5EF4-FFF2-40B4-BE49-F238E27FC236}">
                <a16:creationId xmlns:a16="http://schemas.microsoft.com/office/drawing/2014/main" id="{A09BDDF1-B698-97A9-BD86-96C40440BD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9200" y="4927600"/>
            <a:ext cx="1588" cy="1143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32" name="Line 53">
            <a:extLst>
              <a:ext uri="{FF2B5EF4-FFF2-40B4-BE49-F238E27FC236}">
                <a16:creationId xmlns:a16="http://schemas.microsoft.com/office/drawing/2014/main" id="{40EE8A1C-3235-A932-831B-512A8A8487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75000" y="4927600"/>
            <a:ext cx="1588" cy="1143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33" name="Line 54">
            <a:extLst>
              <a:ext uri="{FF2B5EF4-FFF2-40B4-BE49-F238E27FC236}">
                <a16:creationId xmlns:a16="http://schemas.microsoft.com/office/drawing/2014/main" id="{ED799E55-F8F8-C698-B6E6-3F7B3E84E2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48100" y="4927600"/>
            <a:ext cx="1588" cy="1143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34" name="Line 55">
            <a:extLst>
              <a:ext uri="{FF2B5EF4-FFF2-40B4-BE49-F238E27FC236}">
                <a16:creationId xmlns:a16="http://schemas.microsoft.com/office/drawing/2014/main" id="{FBFC9368-0F48-DE00-E61B-3B0F0067C5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21200" y="4927600"/>
            <a:ext cx="1588" cy="1143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MY"/>
          </a:p>
        </p:txBody>
      </p:sp>
      <p:sp>
        <p:nvSpPr>
          <p:cNvPr id="21535" name="Rectangle 58">
            <a:extLst>
              <a:ext uri="{FF2B5EF4-FFF2-40B4-BE49-F238E27FC236}">
                <a16:creationId xmlns:a16="http://schemas.microsoft.com/office/drawing/2014/main" id="{0FBB8BA1-0476-7D5A-217D-A88990258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4787900"/>
            <a:ext cx="423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100</a:t>
            </a:r>
            <a:endParaRPr lang="en-US" altLang="en-US"/>
          </a:p>
        </p:txBody>
      </p:sp>
      <p:sp>
        <p:nvSpPr>
          <p:cNvPr id="21536" name="Rectangle 59">
            <a:extLst>
              <a:ext uri="{FF2B5EF4-FFF2-40B4-BE49-F238E27FC236}">
                <a16:creationId xmlns:a16="http://schemas.microsoft.com/office/drawing/2014/main" id="{EF06D062-41C5-DCCF-326A-16CCE9E77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430530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2</a:t>
            </a:r>
            <a:endParaRPr lang="en-US" altLang="en-US"/>
          </a:p>
        </p:txBody>
      </p:sp>
      <p:sp>
        <p:nvSpPr>
          <p:cNvPr id="21537" name="Rectangle 60">
            <a:extLst>
              <a:ext uri="{FF2B5EF4-FFF2-40B4-BE49-F238E27FC236}">
                <a16:creationId xmlns:a16="http://schemas.microsoft.com/office/drawing/2014/main" id="{0E2178C1-02BE-5331-D685-8EE0A6842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43053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00</a:t>
            </a:r>
            <a:endParaRPr lang="en-US" altLang="en-US"/>
          </a:p>
        </p:txBody>
      </p:sp>
      <p:sp>
        <p:nvSpPr>
          <p:cNvPr id="21538" name="Rectangle 61">
            <a:extLst>
              <a:ext uri="{FF2B5EF4-FFF2-40B4-BE49-F238E27FC236}">
                <a16:creationId xmlns:a16="http://schemas.microsoft.com/office/drawing/2014/main" id="{5749E375-C4D0-F017-8B9E-45E95089D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382270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3</a:t>
            </a:r>
            <a:endParaRPr lang="en-US" altLang="en-US"/>
          </a:p>
        </p:txBody>
      </p:sp>
      <p:sp>
        <p:nvSpPr>
          <p:cNvPr id="21539" name="Rectangle 62">
            <a:extLst>
              <a:ext uri="{FF2B5EF4-FFF2-40B4-BE49-F238E27FC236}">
                <a16:creationId xmlns:a16="http://schemas.microsoft.com/office/drawing/2014/main" id="{B2AEDD79-ECC5-A0A3-90E0-368CB4A62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38227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00</a:t>
            </a:r>
            <a:endParaRPr lang="en-US" altLang="en-US"/>
          </a:p>
        </p:txBody>
      </p:sp>
      <p:sp>
        <p:nvSpPr>
          <p:cNvPr id="21540" name="Rectangle 63">
            <a:extLst>
              <a:ext uri="{FF2B5EF4-FFF2-40B4-BE49-F238E27FC236}">
                <a16:creationId xmlns:a16="http://schemas.microsoft.com/office/drawing/2014/main" id="{A98D515C-A769-A175-6AAB-96A0A8ACC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334010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21541" name="Rectangle 64">
            <a:extLst>
              <a:ext uri="{FF2B5EF4-FFF2-40B4-BE49-F238E27FC236}">
                <a16:creationId xmlns:a16="http://schemas.microsoft.com/office/drawing/2014/main" id="{4ECDB4B6-2183-7123-41EE-510B526F6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33401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00</a:t>
            </a:r>
            <a:endParaRPr lang="en-US" altLang="en-US"/>
          </a:p>
        </p:txBody>
      </p:sp>
      <p:sp>
        <p:nvSpPr>
          <p:cNvPr id="21542" name="Rectangle 65">
            <a:extLst>
              <a:ext uri="{FF2B5EF4-FFF2-40B4-BE49-F238E27FC236}">
                <a16:creationId xmlns:a16="http://schemas.microsoft.com/office/drawing/2014/main" id="{A9340CAF-43E8-3461-31D9-AAED062A5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287020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5</a:t>
            </a:r>
            <a:endParaRPr lang="en-US" altLang="en-US"/>
          </a:p>
        </p:txBody>
      </p:sp>
      <p:sp>
        <p:nvSpPr>
          <p:cNvPr id="21543" name="Rectangle 66">
            <a:extLst>
              <a:ext uri="{FF2B5EF4-FFF2-40B4-BE49-F238E27FC236}">
                <a16:creationId xmlns:a16="http://schemas.microsoft.com/office/drawing/2014/main" id="{422A3F43-4819-2789-3E7B-D35222B91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28702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00</a:t>
            </a:r>
            <a:endParaRPr lang="en-US" altLang="en-US"/>
          </a:p>
        </p:txBody>
      </p:sp>
      <p:sp>
        <p:nvSpPr>
          <p:cNvPr id="21544" name="Rectangle 67">
            <a:extLst>
              <a:ext uri="{FF2B5EF4-FFF2-40B4-BE49-F238E27FC236}">
                <a16:creationId xmlns:a16="http://schemas.microsoft.com/office/drawing/2014/main" id="{7C7BEBB7-4B58-6CA6-5843-CA122863B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9600" y="238760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6</a:t>
            </a:r>
            <a:endParaRPr lang="en-US" altLang="en-US"/>
          </a:p>
        </p:txBody>
      </p:sp>
      <p:sp>
        <p:nvSpPr>
          <p:cNvPr id="21545" name="Rectangle 68">
            <a:extLst>
              <a:ext uri="{FF2B5EF4-FFF2-40B4-BE49-F238E27FC236}">
                <a16:creationId xmlns:a16="http://schemas.microsoft.com/office/drawing/2014/main" id="{44AAAC3B-CAC6-D502-DDD9-720876615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23876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00</a:t>
            </a:r>
            <a:endParaRPr lang="en-US" altLang="en-US"/>
          </a:p>
        </p:txBody>
      </p:sp>
      <p:sp>
        <p:nvSpPr>
          <p:cNvPr id="21546" name="Rectangle 69">
            <a:extLst>
              <a:ext uri="{FF2B5EF4-FFF2-40B4-BE49-F238E27FC236}">
                <a16:creationId xmlns:a16="http://schemas.microsoft.com/office/drawing/2014/main" id="{14A46321-65A6-F54C-F12F-4A2B8A892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041900"/>
            <a:ext cx="4937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0.01</a:t>
            </a:r>
            <a:endParaRPr lang="en-US" altLang="en-US"/>
          </a:p>
        </p:txBody>
      </p:sp>
      <p:sp>
        <p:nvSpPr>
          <p:cNvPr id="21547" name="Rectangle 70">
            <a:extLst>
              <a:ext uri="{FF2B5EF4-FFF2-40B4-BE49-F238E27FC236}">
                <a16:creationId xmlns:a16="http://schemas.microsoft.com/office/drawing/2014/main" id="{4A1D7345-C417-E33E-49D5-02C5EBFAF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5041900"/>
            <a:ext cx="352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0.1</a:t>
            </a:r>
            <a:endParaRPr lang="en-US" altLang="en-US"/>
          </a:p>
        </p:txBody>
      </p:sp>
      <p:sp>
        <p:nvSpPr>
          <p:cNvPr id="21548" name="Rectangle 71">
            <a:extLst>
              <a:ext uri="{FF2B5EF4-FFF2-40B4-BE49-F238E27FC236}">
                <a16:creationId xmlns:a16="http://schemas.microsoft.com/office/drawing/2014/main" id="{7727E840-3869-CB3C-2267-817653142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900" y="5041900"/>
            <a:ext cx="141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1</a:t>
            </a:r>
            <a:endParaRPr lang="en-US" altLang="en-US"/>
          </a:p>
        </p:txBody>
      </p:sp>
      <p:sp>
        <p:nvSpPr>
          <p:cNvPr id="21549" name="Rectangle 72">
            <a:extLst>
              <a:ext uri="{FF2B5EF4-FFF2-40B4-BE49-F238E27FC236}">
                <a16:creationId xmlns:a16="http://schemas.microsoft.com/office/drawing/2014/main" id="{2891061B-2C54-2CE6-30A1-1EC87477C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50419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10</a:t>
            </a:r>
            <a:endParaRPr lang="en-US" altLang="en-US"/>
          </a:p>
        </p:txBody>
      </p:sp>
      <p:sp>
        <p:nvSpPr>
          <p:cNvPr id="21550" name="Rectangle 73">
            <a:extLst>
              <a:ext uri="{FF2B5EF4-FFF2-40B4-BE49-F238E27FC236}">
                <a16:creationId xmlns:a16="http://schemas.microsoft.com/office/drawing/2014/main" id="{2406544B-4499-C138-8E39-E8CDA91D9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041900"/>
            <a:ext cx="423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100</a:t>
            </a:r>
            <a:endParaRPr lang="en-US" altLang="en-US"/>
          </a:p>
        </p:txBody>
      </p:sp>
      <p:sp>
        <p:nvSpPr>
          <p:cNvPr id="21551" name="Rectangle 74">
            <a:extLst>
              <a:ext uri="{FF2B5EF4-FFF2-40B4-BE49-F238E27FC236}">
                <a16:creationId xmlns:a16="http://schemas.microsoft.com/office/drawing/2014/main" id="{914AEFF8-3ABA-CEA7-BB36-1C00E9A3A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041900"/>
            <a:ext cx="56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</a:rPr>
              <a:t>1000</a:t>
            </a:r>
            <a:endParaRPr lang="en-US" altLang="en-US"/>
          </a:p>
        </p:txBody>
      </p:sp>
      <p:grpSp>
        <p:nvGrpSpPr>
          <p:cNvPr id="21552" name="Group 136">
            <a:extLst>
              <a:ext uri="{FF2B5EF4-FFF2-40B4-BE49-F238E27FC236}">
                <a16:creationId xmlns:a16="http://schemas.microsoft.com/office/drawing/2014/main" id="{C963027C-3EFA-698B-768A-88DA8A7F6AEC}"/>
              </a:ext>
            </a:extLst>
          </p:cNvPr>
          <p:cNvGrpSpPr>
            <a:grpSpLocks/>
          </p:cNvGrpSpPr>
          <p:nvPr/>
        </p:nvGrpSpPr>
        <p:grpSpPr bwMode="auto">
          <a:xfrm>
            <a:off x="5626100" y="1955800"/>
            <a:ext cx="1174750" cy="1060450"/>
            <a:chOff x="3544" y="1232"/>
            <a:chExt cx="740" cy="668"/>
          </a:xfrm>
        </p:grpSpPr>
        <p:sp>
          <p:nvSpPr>
            <p:cNvPr id="21594" name="Oval 77">
              <a:extLst>
                <a:ext uri="{FF2B5EF4-FFF2-40B4-BE49-F238E27FC236}">
                  <a16:creationId xmlns:a16="http://schemas.microsoft.com/office/drawing/2014/main" id="{EC9CF3A9-0126-A4F8-BE66-4B6764BEB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4" y="1544"/>
              <a:ext cx="104" cy="104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pic>
          <p:nvPicPr>
            <p:cNvPr id="21595" name="Picture 103">
              <a:extLst>
                <a:ext uri="{FF2B5EF4-FFF2-40B4-BE49-F238E27FC236}">
                  <a16:creationId xmlns:a16="http://schemas.microsoft.com/office/drawing/2014/main" id="{1616108C-2B34-EC51-855D-640B0D092A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4" y="1248"/>
              <a:ext cx="576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96" name="Rectangle 104">
              <a:extLst>
                <a:ext uri="{FF2B5EF4-FFF2-40B4-BE49-F238E27FC236}">
                  <a16:creationId xmlns:a16="http://schemas.microsoft.com/office/drawing/2014/main" id="{D01AE3B1-4DE2-B5EA-BB5B-5BE389A8D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4" y="1232"/>
              <a:ext cx="200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97" name="Rectangle 105">
              <a:extLst>
                <a:ext uri="{FF2B5EF4-FFF2-40B4-BE49-F238E27FC236}">
                  <a16:creationId xmlns:a16="http://schemas.microsoft.com/office/drawing/2014/main" id="{DEC69C0C-4C68-5805-34C9-CDA39F064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4" y="1232"/>
              <a:ext cx="1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(d)</a:t>
              </a:r>
              <a:endParaRPr lang="en-US" altLang="en-US"/>
            </a:p>
          </p:txBody>
        </p:sp>
        <p:grpSp>
          <p:nvGrpSpPr>
            <p:cNvPr id="21598" name="Group 135">
              <a:extLst>
                <a:ext uri="{FF2B5EF4-FFF2-40B4-BE49-F238E27FC236}">
                  <a16:creationId xmlns:a16="http://schemas.microsoft.com/office/drawing/2014/main" id="{A03EC5A0-77F5-9294-98A3-2C8695046F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0" y="1760"/>
              <a:ext cx="456" cy="136"/>
              <a:chOff x="3760" y="1760"/>
              <a:chExt cx="456" cy="136"/>
            </a:xfrm>
          </p:grpSpPr>
          <p:grpSp>
            <p:nvGrpSpPr>
              <p:cNvPr id="21601" name="Group 109">
                <a:extLst>
                  <a:ext uri="{FF2B5EF4-FFF2-40B4-BE49-F238E27FC236}">
                    <a16:creationId xmlns:a16="http://schemas.microsoft.com/office/drawing/2014/main" id="{105D0B9E-7734-8615-860A-7ADC929E16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60" y="1784"/>
                <a:ext cx="456" cy="80"/>
                <a:chOff x="3760" y="1784"/>
                <a:chExt cx="456" cy="80"/>
              </a:xfrm>
            </p:grpSpPr>
            <p:sp>
              <p:nvSpPr>
                <p:cNvPr id="21604" name="Freeform 106">
                  <a:extLst>
                    <a:ext uri="{FF2B5EF4-FFF2-40B4-BE49-F238E27FC236}">
                      <a16:creationId xmlns:a16="http://schemas.microsoft.com/office/drawing/2014/main" id="{2A17A2AB-8D87-F256-B4B4-BBA0163D66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0" y="1784"/>
                  <a:ext cx="64" cy="80"/>
                </a:xfrm>
                <a:custGeom>
                  <a:avLst/>
                  <a:gdLst>
                    <a:gd name="T0" fmla="*/ 0 w 64"/>
                    <a:gd name="T1" fmla="*/ 40 h 80"/>
                    <a:gd name="T2" fmla="*/ 64 w 64"/>
                    <a:gd name="T3" fmla="*/ 0 h 80"/>
                    <a:gd name="T4" fmla="*/ 40 w 64"/>
                    <a:gd name="T5" fmla="*/ 40 h 80"/>
                    <a:gd name="T6" fmla="*/ 64 w 64"/>
                    <a:gd name="T7" fmla="*/ 80 h 80"/>
                    <a:gd name="T8" fmla="*/ 0 w 64"/>
                    <a:gd name="T9" fmla="*/ 40 h 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4"/>
                    <a:gd name="T16" fmla="*/ 0 h 80"/>
                    <a:gd name="T17" fmla="*/ 64 w 64"/>
                    <a:gd name="T18" fmla="*/ 80 h 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4" h="80">
                      <a:moveTo>
                        <a:pt x="0" y="40"/>
                      </a:moveTo>
                      <a:lnTo>
                        <a:pt x="64" y="0"/>
                      </a:lnTo>
                      <a:lnTo>
                        <a:pt x="40" y="40"/>
                      </a:lnTo>
                      <a:lnTo>
                        <a:pt x="64" y="8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21605" name="Freeform 107">
                  <a:extLst>
                    <a:ext uri="{FF2B5EF4-FFF2-40B4-BE49-F238E27FC236}">
                      <a16:creationId xmlns:a16="http://schemas.microsoft.com/office/drawing/2014/main" id="{EDCEE42A-D304-65D1-889D-CD3382C5CD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52" y="1784"/>
                  <a:ext cx="64" cy="80"/>
                </a:xfrm>
                <a:custGeom>
                  <a:avLst/>
                  <a:gdLst>
                    <a:gd name="T0" fmla="*/ 64 w 64"/>
                    <a:gd name="T1" fmla="*/ 40 h 80"/>
                    <a:gd name="T2" fmla="*/ 0 w 64"/>
                    <a:gd name="T3" fmla="*/ 80 h 80"/>
                    <a:gd name="T4" fmla="*/ 24 w 64"/>
                    <a:gd name="T5" fmla="*/ 40 h 80"/>
                    <a:gd name="T6" fmla="*/ 0 w 64"/>
                    <a:gd name="T7" fmla="*/ 0 h 80"/>
                    <a:gd name="T8" fmla="*/ 64 w 64"/>
                    <a:gd name="T9" fmla="*/ 40 h 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4"/>
                    <a:gd name="T16" fmla="*/ 0 h 80"/>
                    <a:gd name="T17" fmla="*/ 64 w 64"/>
                    <a:gd name="T18" fmla="*/ 80 h 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4" h="80">
                      <a:moveTo>
                        <a:pt x="64" y="40"/>
                      </a:moveTo>
                      <a:lnTo>
                        <a:pt x="0" y="80"/>
                      </a:lnTo>
                      <a:lnTo>
                        <a:pt x="24" y="40"/>
                      </a:lnTo>
                      <a:lnTo>
                        <a:pt x="0" y="0"/>
                      </a:lnTo>
                      <a:lnTo>
                        <a:pt x="64" y="4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MY"/>
                </a:p>
              </p:txBody>
            </p:sp>
            <p:sp>
              <p:nvSpPr>
                <p:cNvPr id="21606" name="Line 108">
                  <a:extLst>
                    <a:ext uri="{FF2B5EF4-FFF2-40B4-BE49-F238E27FC236}">
                      <a16:creationId xmlns:a16="http://schemas.microsoft.com/office/drawing/2014/main" id="{EC9F44E9-9F25-6973-1661-BF6EAA68D4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800" y="1824"/>
                  <a:ext cx="376" cy="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</p:grpSp>
          <p:sp>
            <p:nvSpPr>
              <p:cNvPr id="21602" name="Rectangle 110">
                <a:extLst>
                  <a:ext uri="{FF2B5EF4-FFF2-40B4-BE49-F238E27FC236}">
                    <a16:creationId xmlns:a16="http://schemas.microsoft.com/office/drawing/2014/main" id="{0B5C5ADB-52B0-DE8E-12C1-112127E62A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60"/>
                <a:ext cx="312" cy="13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603" name="Rectangle 111">
                <a:extLst>
                  <a:ext uri="{FF2B5EF4-FFF2-40B4-BE49-F238E27FC236}">
                    <a16:creationId xmlns:a16="http://schemas.microsoft.com/office/drawing/2014/main" id="{66E4BD2D-7038-9DE7-361C-122E7CA95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0" y="1760"/>
                <a:ext cx="300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 sz="1400">
                    <a:solidFill>
                      <a:srgbClr val="000000"/>
                    </a:solidFill>
                  </a:rPr>
                  <a:t>30</a:t>
                </a:r>
                <a:r>
                  <a:rPr lang="en-US" altLang="en-US" sz="80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14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m</a:t>
                </a:r>
                <a:r>
                  <a:rPr lang="en-US" altLang="en-US" sz="1400">
                    <a:solidFill>
                      <a:srgbClr val="000000"/>
                    </a:solidFill>
                  </a:rPr>
                  <a:t>m</a:t>
                </a:r>
                <a:endParaRPr lang="en-US" altLang="en-US"/>
              </a:p>
            </p:txBody>
          </p:sp>
        </p:grpSp>
        <p:sp>
          <p:nvSpPr>
            <p:cNvPr id="21599" name="Line 127">
              <a:extLst>
                <a:ext uri="{FF2B5EF4-FFF2-40B4-BE49-F238E27FC236}">
                  <a16:creationId xmlns:a16="http://schemas.microsoft.com/office/drawing/2014/main" id="{D2EDC1F2-38A4-051C-ACBA-4F30F67E49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4" y="1544"/>
              <a:ext cx="72" cy="32"/>
            </a:xfrm>
            <a:prstGeom prst="line">
              <a:avLst/>
            </a:prstGeom>
            <a:noFill/>
            <a:ln w="127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1600" name="Rectangle 128">
              <a:extLst>
                <a:ext uri="{FF2B5EF4-FFF2-40B4-BE49-F238E27FC236}">
                  <a16:creationId xmlns:a16="http://schemas.microsoft.com/office/drawing/2014/main" id="{0FD1AAB8-AC6B-B55D-5700-C739B3A11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0" y="1244"/>
              <a:ext cx="584" cy="656"/>
            </a:xfrm>
            <a:prstGeom prst="rect">
              <a:avLst/>
            </a:prstGeom>
            <a:noFill/>
            <a:ln w="12700">
              <a:solidFill>
                <a:srgbClr val="99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1553" name="Group 137">
            <a:extLst>
              <a:ext uri="{FF2B5EF4-FFF2-40B4-BE49-F238E27FC236}">
                <a16:creationId xmlns:a16="http://schemas.microsoft.com/office/drawing/2014/main" id="{2BB0A928-9103-A171-DA17-FE06C85E68F4}"/>
              </a:ext>
            </a:extLst>
          </p:cNvPr>
          <p:cNvGrpSpPr>
            <a:grpSpLocks/>
          </p:cNvGrpSpPr>
          <p:nvPr/>
        </p:nvGrpSpPr>
        <p:grpSpPr bwMode="auto">
          <a:xfrm>
            <a:off x="4597400" y="2933700"/>
            <a:ext cx="1271588" cy="2108200"/>
            <a:chOff x="2896" y="1848"/>
            <a:chExt cx="801" cy="1328"/>
          </a:xfrm>
        </p:grpSpPr>
        <p:sp>
          <p:nvSpPr>
            <p:cNvPr id="21580" name="Line 56">
              <a:extLst>
                <a:ext uri="{FF2B5EF4-FFF2-40B4-BE49-F238E27FC236}">
                  <a16:creationId xmlns:a16="http://schemas.microsoft.com/office/drawing/2014/main" id="{FBE38707-5999-51FE-5B97-721C1F7AC3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72" y="3104"/>
              <a:ext cx="1" cy="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1581" name="Line 57">
              <a:extLst>
                <a:ext uri="{FF2B5EF4-FFF2-40B4-BE49-F238E27FC236}">
                  <a16:creationId xmlns:a16="http://schemas.microsoft.com/office/drawing/2014/main" id="{FBD9E802-1EE3-33B5-B86D-E1D08ECA96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6" y="3104"/>
              <a:ext cx="1" cy="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1582" name="Oval 78">
              <a:extLst>
                <a:ext uri="{FF2B5EF4-FFF2-40B4-BE49-F238E27FC236}">
                  <a16:creationId xmlns:a16="http://schemas.microsoft.com/office/drawing/2014/main" id="{04801E8C-02EC-B0B9-2C52-3B8DA4832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4" y="2280"/>
              <a:ext cx="104" cy="104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pic>
          <p:nvPicPr>
            <p:cNvPr id="21583" name="Picture 115">
              <a:extLst>
                <a:ext uri="{FF2B5EF4-FFF2-40B4-BE49-F238E27FC236}">
                  <a16:creationId xmlns:a16="http://schemas.microsoft.com/office/drawing/2014/main" id="{E99D4036-1ACB-A344-6221-FE6733302C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4" y="1864"/>
              <a:ext cx="608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84" name="Rectangle 116">
              <a:extLst>
                <a:ext uri="{FF2B5EF4-FFF2-40B4-BE49-F238E27FC236}">
                  <a16:creationId xmlns:a16="http://schemas.microsoft.com/office/drawing/2014/main" id="{1E24C193-DDBA-4D6C-EB6E-64B03EE12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6" y="1848"/>
              <a:ext cx="200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85" name="Rectangle 117">
              <a:extLst>
                <a:ext uri="{FF2B5EF4-FFF2-40B4-BE49-F238E27FC236}">
                  <a16:creationId xmlns:a16="http://schemas.microsoft.com/office/drawing/2014/main" id="{45CE53CF-928B-B200-8623-011E934DC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6" y="1848"/>
              <a:ext cx="1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(c)</a:t>
              </a:r>
              <a:endParaRPr lang="en-US" altLang="en-US"/>
            </a:p>
          </p:txBody>
        </p:sp>
        <p:grpSp>
          <p:nvGrpSpPr>
            <p:cNvPr id="21586" name="Group 121">
              <a:extLst>
                <a:ext uri="{FF2B5EF4-FFF2-40B4-BE49-F238E27FC236}">
                  <a16:creationId xmlns:a16="http://schemas.microsoft.com/office/drawing/2014/main" id="{F45AC721-26CC-4599-BEFE-1554DA1F55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92" y="2400"/>
              <a:ext cx="448" cy="80"/>
              <a:chOff x="2992" y="2400"/>
              <a:chExt cx="448" cy="80"/>
            </a:xfrm>
          </p:grpSpPr>
          <p:sp>
            <p:nvSpPr>
              <p:cNvPr id="21591" name="Freeform 118">
                <a:extLst>
                  <a:ext uri="{FF2B5EF4-FFF2-40B4-BE49-F238E27FC236}">
                    <a16:creationId xmlns:a16="http://schemas.microsoft.com/office/drawing/2014/main" id="{1B7877E1-BD3A-8D17-53B3-41E3CA341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2" y="2400"/>
                <a:ext cx="64" cy="80"/>
              </a:xfrm>
              <a:custGeom>
                <a:avLst/>
                <a:gdLst>
                  <a:gd name="T0" fmla="*/ 0 w 64"/>
                  <a:gd name="T1" fmla="*/ 40 h 80"/>
                  <a:gd name="T2" fmla="*/ 64 w 64"/>
                  <a:gd name="T3" fmla="*/ 0 h 80"/>
                  <a:gd name="T4" fmla="*/ 40 w 64"/>
                  <a:gd name="T5" fmla="*/ 40 h 80"/>
                  <a:gd name="T6" fmla="*/ 64 w 64"/>
                  <a:gd name="T7" fmla="*/ 80 h 80"/>
                  <a:gd name="T8" fmla="*/ 0 w 64"/>
                  <a:gd name="T9" fmla="*/ 4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0" y="40"/>
                    </a:moveTo>
                    <a:lnTo>
                      <a:pt x="64" y="0"/>
                    </a:lnTo>
                    <a:lnTo>
                      <a:pt x="40" y="40"/>
                    </a:lnTo>
                    <a:lnTo>
                      <a:pt x="64" y="8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21592" name="Freeform 119">
                <a:extLst>
                  <a:ext uri="{FF2B5EF4-FFF2-40B4-BE49-F238E27FC236}">
                    <a16:creationId xmlns:a16="http://schemas.microsoft.com/office/drawing/2014/main" id="{C9FDBA50-1C9C-1902-0A65-F6BAEC198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6" y="2400"/>
                <a:ext cx="64" cy="80"/>
              </a:xfrm>
              <a:custGeom>
                <a:avLst/>
                <a:gdLst>
                  <a:gd name="T0" fmla="*/ 64 w 64"/>
                  <a:gd name="T1" fmla="*/ 40 h 80"/>
                  <a:gd name="T2" fmla="*/ 0 w 64"/>
                  <a:gd name="T3" fmla="*/ 80 h 80"/>
                  <a:gd name="T4" fmla="*/ 24 w 64"/>
                  <a:gd name="T5" fmla="*/ 40 h 80"/>
                  <a:gd name="T6" fmla="*/ 0 w 64"/>
                  <a:gd name="T7" fmla="*/ 0 h 80"/>
                  <a:gd name="T8" fmla="*/ 64 w 64"/>
                  <a:gd name="T9" fmla="*/ 4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64" y="40"/>
                    </a:moveTo>
                    <a:lnTo>
                      <a:pt x="0" y="80"/>
                    </a:lnTo>
                    <a:lnTo>
                      <a:pt x="24" y="40"/>
                    </a:lnTo>
                    <a:lnTo>
                      <a:pt x="0" y="0"/>
                    </a:lnTo>
                    <a:lnTo>
                      <a:pt x="64" y="4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21593" name="Line 120">
                <a:extLst>
                  <a:ext uri="{FF2B5EF4-FFF2-40B4-BE49-F238E27FC236}">
                    <a16:creationId xmlns:a16="http://schemas.microsoft.com/office/drawing/2014/main" id="{8BBE2E14-9675-6C47-6D69-67114FB267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32" y="2440"/>
                <a:ext cx="36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21587" name="Rectangle 122">
              <a:extLst>
                <a:ext uri="{FF2B5EF4-FFF2-40B4-BE49-F238E27FC236}">
                  <a16:creationId xmlns:a16="http://schemas.microsoft.com/office/drawing/2014/main" id="{C3DF99AD-272D-143B-6EC5-E98BD2C9D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8" y="2376"/>
              <a:ext cx="240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88" name="Rectangle 123">
              <a:extLst>
                <a:ext uri="{FF2B5EF4-FFF2-40B4-BE49-F238E27FC236}">
                  <a16:creationId xmlns:a16="http://schemas.microsoft.com/office/drawing/2014/main" id="{7DBF32D0-7B17-1F4B-37C2-E2CA5D87B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8" y="2376"/>
              <a:ext cx="23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400">
                  <a:solidFill>
                    <a:srgbClr val="000000"/>
                  </a:solidFill>
                </a:rPr>
                <a:t>4</a:t>
              </a:r>
              <a:r>
                <a:rPr lang="en-US" altLang="en-US" sz="800">
                  <a:solidFill>
                    <a:srgbClr val="000000"/>
                  </a:solidFill>
                </a:rPr>
                <a:t> </a:t>
              </a:r>
              <a:r>
                <a:rPr lang="en-US" altLang="en-US" sz="1400">
                  <a:solidFill>
                    <a:srgbClr val="000000"/>
                  </a:solidFill>
                  <a:latin typeface="Symbol" panose="05050102010706020507" pitchFamily="18" charset="2"/>
                </a:rPr>
                <a:t>m</a:t>
              </a:r>
              <a:r>
                <a:rPr lang="en-US" altLang="en-US" sz="1400">
                  <a:solidFill>
                    <a:srgbClr val="000000"/>
                  </a:solidFill>
                </a:rPr>
                <a:t>m</a:t>
              </a:r>
              <a:endParaRPr lang="en-US" altLang="en-US"/>
            </a:p>
          </p:txBody>
        </p:sp>
        <p:sp>
          <p:nvSpPr>
            <p:cNvPr id="21589" name="Line 129">
              <a:extLst>
                <a:ext uri="{FF2B5EF4-FFF2-40B4-BE49-F238E27FC236}">
                  <a16:creationId xmlns:a16="http://schemas.microsoft.com/office/drawing/2014/main" id="{1EDE31E7-CB48-2684-EB95-D73C185F4D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2" y="2216"/>
              <a:ext cx="48" cy="72"/>
            </a:xfrm>
            <a:prstGeom prst="line">
              <a:avLst/>
            </a:prstGeom>
            <a:noFill/>
            <a:ln w="127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1590" name="Rectangle 130">
              <a:extLst>
                <a:ext uri="{FF2B5EF4-FFF2-40B4-BE49-F238E27FC236}">
                  <a16:creationId xmlns:a16="http://schemas.microsoft.com/office/drawing/2014/main" id="{0956E22E-43F6-4171-6541-F0DB5548D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1860"/>
              <a:ext cx="600" cy="656"/>
            </a:xfrm>
            <a:prstGeom prst="rect">
              <a:avLst/>
            </a:prstGeom>
            <a:noFill/>
            <a:ln w="12700">
              <a:solidFill>
                <a:srgbClr val="99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1554" name="Group 138">
            <a:extLst>
              <a:ext uri="{FF2B5EF4-FFF2-40B4-BE49-F238E27FC236}">
                <a16:creationId xmlns:a16="http://schemas.microsoft.com/office/drawing/2014/main" id="{AB78F3E9-F9FE-9078-C23F-3F02FE4EB257}"/>
              </a:ext>
            </a:extLst>
          </p:cNvPr>
          <p:cNvGrpSpPr>
            <a:grpSpLocks/>
          </p:cNvGrpSpPr>
          <p:nvPr/>
        </p:nvGrpSpPr>
        <p:grpSpPr bwMode="auto">
          <a:xfrm>
            <a:off x="3530600" y="3346450"/>
            <a:ext cx="971550" cy="1301750"/>
            <a:chOff x="2224" y="2108"/>
            <a:chExt cx="612" cy="820"/>
          </a:xfrm>
        </p:grpSpPr>
        <p:sp>
          <p:nvSpPr>
            <p:cNvPr id="21568" name="Oval 76">
              <a:extLst>
                <a:ext uri="{FF2B5EF4-FFF2-40B4-BE49-F238E27FC236}">
                  <a16:creationId xmlns:a16="http://schemas.microsoft.com/office/drawing/2014/main" id="{8BBF755C-3721-17D0-FA24-47E0E4693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2" y="2824"/>
              <a:ext cx="104" cy="104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pic>
          <p:nvPicPr>
            <p:cNvPr id="21569" name="Picture 91">
              <a:extLst>
                <a:ext uri="{FF2B5EF4-FFF2-40B4-BE49-F238E27FC236}">
                  <a16:creationId xmlns:a16="http://schemas.microsoft.com/office/drawing/2014/main" id="{495AE1A6-4D60-06BD-193F-F99E0F3D02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4" y="2112"/>
              <a:ext cx="600" cy="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70" name="Rectangle 92">
              <a:extLst>
                <a:ext uri="{FF2B5EF4-FFF2-40B4-BE49-F238E27FC236}">
                  <a16:creationId xmlns:a16="http://schemas.microsoft.com/office/drawing/2014/main" id="{43EB86D9-605D-652F-7BFB-E2953A2CB0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2112"/>
              <a:ext cx="200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71" name="Rectangle 93">
              <a:extLst>
                <a:ext uri="{FF2B5EF4-FFF2-40B4-BE49-F238E27FC236}">
                  <a16:creationId xmlns:a16="http://schemas.microsoft.com/office/drawing/2014/main" id="{160A5E99-D5FC-B97A-EA02-358125E20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2112"/>
              <a:ext cx="1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(b)</a:t>
              </a:r>
              <a:endParaRPr lang="en-US" altLang="en-US"/>
            </a:p>
          </p:txBody>
        </p:sp>
        <p:grpSp>
          <p:nvGrpSpPr>
            <p:cNvPr id="21572" name="Group 97">
              <a:extLst>
                <a:ext uri="{FF2B5EF4-FFF2-40B4-BE49-F238E27FC236}">
                  <a16:creationId xmlns:a16="http://schemas.microsoft.com/office/drawing/2014/main" id="{F7E77FA7-D5CE-BB40-D08B-9AF6295E68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64" y="2648"/>
              <a:ext cx="456" cy="80"/>
              <a:chOff x="2264" y="2648"/>
              <a:chExt cx="456" cy="80"/>
            </a:xfrm>
          </p:grpSpPr>
          <p:sp>
            <p:nvSpPr>
              <p:cNvPr id="21577" name="Freeform 94">
                <a:extLst>
                  <a:ext uri="{FF2B5EF4-FFF2-40B4-BE49-F238E27FC236}">
                    <a16:creationId xmlns:a16="http://schemas.microsoft.com/office/drawing/2014/main" id="{D1AD3D1E-4D1A-E4FA-0EA5-B313642E5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4" y="2648"/>
                <a:ext cx="64" cy="80"/>
              </a:xfrm>
              <a:custGeom>
                <a:avLst/>
                <a:gdLst>
                  <a:gd name="T0" fmla="*/ 0 w 64"/>
                  <a:gd name="T1" fmla="*/ 40 h 80"/>
                  <a:gd name="T2" fmla="*/ 64 w 64"/>
                  <a:gd name="T3" fmla="*/ 0 h 80"/>
                  <a:gd name="T4" fmla="*/ 40 w 64"/>
                  <a:gd name="T5" fmla="*/ 40 h 80"/>
                  <a:gd name="T6" fmla="*/ 64 w 64"/>
                  <a:gd name="T7" fmla="*/ 80 h 80"/>
                  <a:gd name="T8" fmla="*/ 0 w 64"/>
                  <a:gd name="T9" fmla="*/ 4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0" y="40"/>
                    </a:moveTo>
                    <a:lnTo>
                      <a:pt x="64" y="0"/>
                    </a:lnTo>
                    <a:lnTo>
                      <a:pt x="40" y="40"/>
                    </a:lnTo>
                    <a:lnTo>
                      <a:pt x="64" y="8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21578" name="Freeform 95">
                <a:extLst>
                  <a:ext uri="{FF2B5EF4-FFF2-40B4-BE49-F238E27FC236}">
                    <a16:creationId xmlns:a16="http://schemas.microsoft.com/office/drawing/2014/main" id="{75B42AEA-6EFC-70D9-52F2-D90307B0B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6" y="2648"/>
                <a:ext cx="64" cy="80"/>
              </a:xfrm>
              <a:custGeom>
                <a:avLst/>
                <a:gdLst>
                  <a:gd name="T0" fmla="*/ 64 w 64"/>
                  <a:gd name="T1" fmla="*/ 40 h 80"/>
                  <a:gd name="T2" fmla="*/ 0 w 64"/>
                  <a:gd name="T3" fmla="*/ 80 h 80"/>
                  <a:gd name="T4" fmla="*/ 24 w 64"/>
                  <a:gd name="T5" fmla="*/ 40 h 80"/>
                  <a:gd name="T6" fmla="*/ 0 w 64"/>
                  <a:gd name="T7" fmla="*/ 0 h 80"/>
                  <a:gd name="T8" fmla="*/ 64 w 64"/>
                  <a:gd name="T9" fmla="*/ 4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64" y="40"/>
                    </a:moveTo>
                    <a:lnTo>
                      <a:pt x="0" y="80"/>
                    </a:lnTo>
                    <a:lnTo>
                      <a:pt x="24" y="40"/>
                    </a:lnTo>
                    <a:lnTo>
                      <a:pt x="0" y="0"/>
                    </a:lnTo>
                    <a:lnTo>
                      <a:pt x="64" y="4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21579" name="Line 96">
                <a:extLst>
                  <a:ext uri="{FF2B5EF4-FFF2-40B4-BE49-F238E27FC236}">
                    <a16:creationId xmlns:a16="http://schemas.microsoft.com/office/drawing/2014/main" id="{504DF840-8DDC-EAA7-C1E1-7C93FB0D2E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4" y="2688"/>
                <a:ext cx="37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21573" name="Rectangle 98">
              <a:extLst>
                <a:ext uri="{FF2B5EF4-FFF2-40B4-BE49-F238E27FC236}">
                  <a16:creationId xmlns:a16="http://schemas.microsoft.com/office/drawing/2014/main" id="{AE1DD99D-7F58-DF08-496C-B4D1D472B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4" y="2632"/>
              <a:ext cx="312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74" name="Rectangle 99">
              <a:extLst>
                <a:ext uri="{FF2B5EF4-FFF2-40B4-BE49-F238E27FC236}">
                  <a16:creationId xmlns:a16="http://schemas.microsoft.com/office/drawing/2014/main" id="{6FB69436-A07E-B46F-D591-82C3C40ED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4" y="2632"/>
              <a:ext cx="30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400">
                  <a:solidFill>
                    <a:srgbClr val="000000"/>
                  </a:solidFill>
                </a:rPr>
                <a:t>30</a:t>
              </a:r>
              <a:r>
                <a:rPr lang="en-US" altLang="en-US" sz="800">
                  <a:solidFill>
                    <a:srgbClr val="000000"/>
                  </a:solidFill>
                </a:rPr>
                <a:t> </a:t>
              </a:r>
              <a:r>
                <a:rPr lang="en-US" altLang="en-US" sz="1400">
                  <a:solidFill>
                    <a:srgbClr val="000000"/>
                  </a:solidFill>
                  <a:latin typeface="Symbol" panose="05050102010706020507" pitchFamily="18" charset="2"/>
                </a:rPr>
                <a:t>m</a:t>
              </a:r>
              <a:r>
                <a:rPr lang="en-US" altLang="en-US" sz="1400">
                  <a:solidFill>
                    <a:srgbClr val="000000"/>
                  </a:solidFill>
                </a:rPr>
                <a:t>m</a:t>
              </a:r>
              <a:endParaRPr lang="en-US" altLang="en-US"/>
            </a:p>
          </p:txBody>
        </p:sp>
        <p:sp>
          <p:nvSpPr>
            <p:cNvPr id="21575" name="Rectangle 131">
              <a:extLst>
                <a:ext uri="{FF2B5EF4-FFF2-40B4-BE49-F238E27FC236}">
                  <a16:creationId xmlns:a16="http://schemas.microsoft.com/office/drawing/2014/main" id="{76C8D534-5805-490E-2B20-F51E46F2D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8" y="2108"/>
              <a:ext cx="608" cy="656"/>
            </a:xfrm>
            <a:prstGeom prst="rect">
              <a:avLst/>
            </a:prstGeom>
            <a:noFill/>
            <a:ln w="12700">
              <a:solidFill>
                <a:srgbClr val="99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76" name="Line 132">
              <a:extLst>
                <a:ext uri="{FF2B5EF4-FFF2-40B4-BE49-F238E27FC236}">
                  <a16:creationId xmlns:a16="http://schemas.microsoft.com/office/drawing/2014/main" id="{B0310632-BB32-D477-1A44-0AA3A97CAB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0" y="2768"/>
              <a:ext cx="40" cy="64"/>
            </a:xfrm>
            <a:prstGeom prst="line">
              <a:avLst/>
            </a:prstGeom>
            <a:noFill/>
            <a:ln w="127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</p:grpSp>
      <p:grpSp>
        <p:nvGrpSpPr>
          <p:cNvPr id="21555" name="Group 139">
            <a:extLst>
              <a:ext uri="{FF2B5EF4-FFF2-40B4-BE49-F238E27FC236}">
                <a16:creationId xmlns:a16="http://schemas.microsoft.com/office/drawing/2014/main" id="{D389C010-779C-DEF0-D067-476B77AD551D}"/>
              </a:ext>
            </a:extLst>
          </p:cNvPr>
          <p:cNvGrpSpPr>
            <a:grpSpLocks/>
          </p:cNvGrpSpPr>
          <p:nvPr/>
        </p:nvGrpSpPr>
        <p:grpSpPr bwMode="auto">
          <a:xfrm>
            <a:off x="2508250" y="3517900"/>
            <a:ext cx="901700" cy="1333500"/>
            <a:chOff x="1580" y="2216"/>
            <a:chExt cx="568" cy="840"/>
          </a:xfrm>
        </p:grpSpPr>
        <p:sp>
          <p:nvSpPr>
            <p:cNvPr id="21556" name="Oval 75">
              <a:extLst>
                <a:ext uri="{FF2B5EF4-FFF2-40B4-BE49-F238E27FC236}">
                  <a16:creationId xmlns:a16="http://schemas.microsoft.com/office/drawing/2014/main" id="{A62A57BF-191C-3A57-0D16-2E09F0608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4" y="2952"/>
              <a:ext cx="104" cy="104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pic>
          <p:nvPicPr>
            <p:cNvPr id="21557" name="Picture 79">
              <a:extLst>
                <a:ext uri="{FF2B5EF4-FFF2-40B4-BE49-F238E27FC236}">
                  <a16:creationId xmlns:a16="http://schemas.microsoft.com/office/drawing/2014/main" id="{DCC46655-47E4-75CB-3E50-50A4E0DDFB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2" y="2224"/>
              <a:ext cx="552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8" name="Rectangle 80">
              <a:extLst>
                <a:ext uri="{FF2B5EF4-FFF2-40B4-BE49-F238E27FC236}">
                  <a16:creationId xmlns:a16="http://schemas.microsoft.com/office/drawing/2014/main" id="{D9B0C2C1-5CD5-FDD7-E68F-818AC72CB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2" y="2216"/>
              <a:ext cx="200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59" name="Rectangle 81">
              <a:extLst>
                <a:ext uri="{FF2B5EF4-FFF2-40B4-BE49-F238E27FC236}">
                  <a16:creationId xmlns:a16="http://schemas.microsoft.com/office/drawing/2014/main" id="{A05AC314-DC43-C9FB-7BA5-26B0CA100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2" y="2216"/>
              <a:ext cx="17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(a)</a:t>
              </a:r>
              <a:endParaRPr lang="en-US" altLang="en-US"/>
            </a:p>
          </p:txBody>
        </p:sp>
        <p:grpSp>
          <p:nvGrpSpPr>
            <p:cNvPr id="21560" name="Group 85">
              <a:extLst>
                <a:ext uri="{FF2B5EF4-FFF2-40B4-BE49-F238E27FC236}">
                  <a16:creationId xmlns:a16="http://schemas.microsoft.com/office/drawing/2014/main" id="{A483E932-E483-C1D8-BC1A-8D2A018A15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2760"/>
              <a:ext cx="456" cy="80"/>
              <a:chOff x="1632" y="2760"/>
              <a:chExt cx="456" cy="80"/>
            </a:xfrm>
          </p:grpSpPr>
          <p:sp>
            <p:nvSpPr>
              <p:cNvPr id="21565" name="Freeform 82">
                <a:extLst>
                  <a:ext uri="{FF2B5EF4-FFF2-40B4-BE49-F238E27FC236}">
                    <a16:creationId xmlns:a16="http://schemas.microsoft.com/office/drawing/2014/main" id="{8D82AF2F-5A11-F8D4-45FF-361DBF167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2" y="2760"/>
                <a:ext cx="64" cy="80"/>
              </a:xfrm>
              <a:custGeom>
                <a:avLst/>
                <a:gdLst>
                  <a:gd name="T0" fmla="*/ 0 w 64"/>
                  <a:gd name="T1" fmla="*/ 40 h 80"/>
                  <a:gd name="T2" fmla="*/ 64 w 64"/>
                  <a:gd name="T3" fmla="*/ 0 h 80"/>
                  <a:gd name="T4" fmla="*/ 40 w 64"/>
                  <a:gd name="T5" fmla="*/ 40 h 80"/>
                  <a:gd name="T6" fmla="*/ 64 w 64"/>
                  <a:gd name="T7" fmla="*/ 80 h 80"/>
                  <a:gd name="T8" fmla="*/ 0 w 64"/>
                  <a:gd name="T9" fmla="*/ 4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0" y="40"/>
                    </a:moveTo>
                    <a:lnTo>
                      <a:pt x="64" y="0"/>
                    </a:lnTo>
                    <a:lnTo>
                      <a:pt x="40" y="40"/>
                    </a:lnTo>
                    <a:lnTo>
                      <a:pt x="64" y="8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21566" name="Freeform 83">
                <a:extLst>
                  <a:ext uri="{FF2B5EF4-FFF2-40B4-BE49-F238E27FC236}">
                    <a16:creationId xmlns:a16="http://schemas.microsoft.com/office/drawing/2014/main" id="{1FE5BCDD-05CE-1FAC-7E66-4479255EE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4" y="2760"/>
                <a:ext cx="64" cy="80"/>
              </a:xfrm>
              <a:custGeom>
                <a:avLst/>
                <a:gdLst>
                  <a:gd name="T0" fmla="*/ 64 w 64"/>
                  <a:gd name="T1" fmla="*/ 40 h 80"/>
                  <a:gd name="T2" fmla="*/ 0 w 64"/>
                  <a:gd name="T3" fmla="*/ 80 h 80"/>
                  <a:gd name="T4" fmla="*/ 24 w 64"/>
                  <a:gd name="T5" fmla="*/ 40 h 80"/>
                  <a:gd name="T6" fmla="*/ 0 w 64"/>
                  <a:gd name="T7" fmla="*/ 0 h 80"/>
                  <a:gd name="T8" fmla="*/ 64 w 64"/>
                  <a:gd name="T9" fmla="*/ 40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80"/>
                  <a:gd name="T17" fmla="*/ 64 w 6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80">
                    <a:moveTo>
                      <a:pt x="64" y="40"/>
                    </a:moveTo>
                    <a:lnTo>
                      <a:pt x="0" y="80"/>
                    </a:lnTo>
                    <a:lnTo>
                      <a:pt x="24" y="40"/>
                    </a:lnTo>
                    <a:lnTo>
                      <a:pt x="0" y="0"/>
                    </a:lnTo>
                    <a:lnTo>
                      <a:pt x="64" y="4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21567" name="Line 84">
                <a:extLst>
                  <a:ext uri="{FF2B5EF4-FFF2-40B4-BE49-F238E27FC236}">
                    <a16:creationId xmlns:a16="http://schemas.microsoft.com/office/drawing/2014/main" id="{EB0827BB-CBE7-1010-4A73-C073DC34DB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2" y="2800"/>
                <a:ext cx="376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21561" name="Rectangle 86">
              <a:extLst>
                <a:ext uri="{FF2B5EF4-FFF2-40B4-BE49-F238E27FC236}">
                  <a16:creationId xmlns:a16="http://schemas.microsoft.com/office/drawing/2014/main" id="{62843575-0AD1-1BAE-BFCB-945C765F0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" y="2736"/>
              <a:ext cx="312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62" name="Rectangle 87">
              <a:extLst>
                <a:ext uri="{FF2B5EF4-FFF2-40B4-BE49-F238E27FC236}">
                  <a16:creationId xmlns:a16="http://schemas.microsoft.com/office/drawing/2014/main" id="{1F25AFEA-6A4E-006E-0524-88EBB56BE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4" y="2736"/>
              <a:ext cx="300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400">
                  <a:solidFill>
                    <a:srgbClr val="000000"/>
                  </a:solidFill>
                </a:rPr>
                <a:t>30</a:t>
              </a:r>
              <a:r>
                <a:rPr lang="en-US" altLang="en-US" sz="800">
                  <a:solidFill>
                    <a:srgbClr val="000000"/>
                  </a:solidFill>
                </a:rPr>
                <a:t> </a:t>
              </a:r>
              <a:r>
                <a:rPr lang="en-US" altLang="en-US" sz="1400">
                  <a:solidFill>
                    <a:srgbClr val="000000"/>
                  </a:solidFill>
                  <a:latin typeface="Symbol" panose="05050102010706020507" pitchFamily="18" charset="2"/>
                </a:rPr>
                <a:t>m</a:t>
              </a:r>
              <a:r>
                <a:rPr lang="en-US" altLang="en-US" sz="1400">
                  <a:solidFill>
                    <a:srgbClr val="000000"/>
                  </a:solidFill>
                </a:rPr>
                <a:t>m</a:t>
              </a:r>
              <a:endParaRPr lang="en-US" altLang="en-US"/>
            </a:p>
          </p:txBody>
        </p:sp>
        <p:sp>
          <p:nvSpPr>
            <p:cNvPr id="21563" name="Rectangle 133">
              <a:extLst>
                <a:ext uri="{FF2B5EF4-FFF2-40B4-BE49-F238E27FC236}">
                  <a16:creationId xmlns:a16="http://schemas.microsoft.com/office/drawing/2014/main" id="{DE89B5E9-B79B-4080-9924-47DC725BC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0" y="2220"/>
              <a:ext cx="568" cy="656"/>
            </a:xfrm>
            <a:prstGeom prst="rect">
              <a:avLst/>
            </a:prstGeom>
            <a:noFill/>
            <a:ln w="12700">
              <a:solidFill>
                <a:srgbClr val="99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1564" name="Line 134">
              <a:extLst>
                <a:ext uri="{FF2B5EF4-FFF2-40B4-BE49-F238E27FC236}">
                  <a16:creationId xmlns:a16="http://schemas.microsoft.com/office/drawing/2014/main" id="{9651BC8A-8FA2-CDDA-9A8B-6378154D44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12" y="2880"/>
              <a:ext cx="88" cy="88"/>
            </a:xfrm>
            <a:prstGeom prst="line">
              <a:avLst/>
            </a:prstGeom>
            <a:noFill/>
            <a:ln w="127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2E595A53-5385-B290-90D3-C060D0DD1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3C504FD-AD5B-48D6-99E7-E250766ED81E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FC1922F4-1C35-5099-C112-FF1E546FF4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Types of Materials</a:t>
            </a:r>
            <a:endParaRPr lang="en-US" altLang="en-US">
              <a:cs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1F378BF-476E-60ED-E121-64716FB8D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90600"/>
            <a:ext cx="7796213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kern="0" dirty="0">
                <a:solidFill>
                  <a:srgbClr val="FF0000"/>
                </a:solidFill>
                <a:latin typeface="+mn-lt"/>
                <a:ea typeface="+mn-ea"/>
                <a:cs typeface="Times New Roman" pitchFamily="16" charset="0"/>
              </a:rPr>
              <a:t>Metals</a:t>
            </a:r>
            <a:r>
              <a:rPr lang="en-US" sz="2000" kern="0" dirty="0">
                <a:latin typeface="+mn-lt"/>
                <a:ea typeface="+mn-ea"/>
                <a:cs typeface="Times New Roman" pitchFamily="16" charset="0"/>
              </a:rPr>
              <a:t>: 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  <a:ea typeface="+mn-ea"/>
                <a:cs typeface="Times New Roman" pitchFamily="16" charset="0"/>
              </a:rPr>
              <a:t>Strong, ductile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  <a:ea typeface="+mn-ea"/>
                <a:cs typeface="Times New Roman" pitchFamily="16" charset="0"/>
              </a:rPr>
              <a:t>High thermal &amp; electrical conductivity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r>
              <a:rPr lang="en-US" sz="2000" kern="0" dirty="0">
                <a:latin typeface="+mn-lt"/>
                <a:ea typeface="+mn-ea"/>
                <a:cs typeface="Times New Roman" pitchFamily="16" charset="0"/>
              </a:rPr>
              <a:t>Opaque, reflective.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6B8958B-B9F1-432E-A1AC-DB116E5EF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667000"/>
            <a:ext cx="7796213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>
                <a:solidFill>
                  <a:srgbClr val="00CC00"/>
                </a:solidFill>
                <a:cs typeface="Times New Roman" panose="02020603050405020304" pitchFamily="18" charset="0"/>
              </a:rPr>
              <a:t>Polymers/plastics</a:t>
            </a:r>
            <a:r>
              <a:rPr lang="en-US" altLang="en-US" sz="2000">
                <a:cs typeface="Times New Roman" panose="02020603050405020304" pitchFamily="18" charset="0"/>
              </a:rPr>
              <a:t>: Covalent bonding </a:t>
            </a:r>
            <a:r>
              <a:rPr lang="en-US" altLang="en-US" sz="2000"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2000">
                <a:cs typeface="Times New Roman" panose="02020603050405020304" pitchFamily="18" charset="0"/>
              </a:rPr>
              <a:t>  sharing of e’s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000">
                <a:cs typeface="Times New Roman" panose="02020603050405020304" pitchFamily="18" charset="0"/>
              </a:rPr>
              <a:t>Soft, ductile, low strength, low density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000">
                <a:cs typeface="Times New Roman" panose="02020603050405020304" pitchFamily="18" charset="0"/>
              </a:rPr>
              <a:t>Thermal &amp; electrical insulators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000">
                <a:cs typeface="Times New Roman" panose="02020603050405020304" pitchFamily="18" charset="0"/>
              </a:rPr>
              <a:t>Optically translucent or transparent.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14E2B25-9E56-E798-739D-D9C518C03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7796213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dirty="0">
                <a:solidFill>
                  <a:srgbClr val="0000FF"/>
                </a:solidFill>
                <a:cs typeface="Times New Roman" panose="02020603050405020304" pitchFamily="18" charset="0"/>
              </a:rPr>
              <a:t>Ceramics</a:t>
            </a:r>
            <a:r>
              <a:rPr lang="en-US" altLang="en-US" sz="2000" dirty="0">
                <a:cs typeface="Times New Roman" panose="02020603050405020304" pitchFamily="18" charset="0"/>
              </a:rPr>
              <a:t>: ionic bonding (refractory) – compounds of metallic &amp; non-metallic elements (oxides, carbides, nitrides, sulfides)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000" dirty="0">
                <a:cs typeface="Times New Roman" panose="02020603050405020304" pitchFamily="18" charset="0"/>
              </a:rPr>
              <a:t>Brittle, glassy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000" dirty="0">
                <a:cs typeface="Times New Roman" panose="02020603050405020304" pitchFamily="18" charset="0"/>
              </a:rPr>
              <a:t>Non-conducting (insulators)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1799F4F4-695A-A7F2-F3A0-BC0DA996B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4556A9F-073A-4DE6-A560-677D68E8E9BA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51A8A598-4499-6B3E-213C-6E5973BF18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ELECTRICAL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8D3203FD-F254-7D7B-2EE3-E8434C2EC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925" y="1133475"/>
            <a:ext cx="4476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•  Electrical Resistivity of Copper: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B6F19FFB-A323-447D-391A-AB4B02A9A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25" y="5486400"/>
            <a:ext cx="71199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•  Adding “</a:t>
            </a:r>
            <a:r>
              <a:rPr lang="en-US" altLang="en-US">
                <a:solidFill>
                  <a:schemeClr val="accent2"/>
                </a:solidFill>
              </a:rPr>
              <a:t>impurity</a:t>
            </a:r>
            <a:r>
              <a:rPr lang="en-US" altLang="en-US"/>
              <a:t>” atoms to Cu increases </a:t>
            </a:r>
            <a:r>
              <a:rPr lang="en-US" altLang="en-US">
                <a:solidFill>
                  <a:schemeClr val="accent2"/>
                </a:solidFill>
              </a:rPr>
              <a:t>resistivity</a:t>
            </a:r>
            <a:r>
              <a:rPr lang="en-US" altLang="en-US"/>
              <a:t>.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450ACBAD-B894-D846-EEC1-E5BD7D290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75" y="5867400"/>
            <a:ext cx="49672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•  </a:t>
            </a:r>
            <a:r>
              <a:rPr lang="en-US" altLang="en-US">
                <a:solidFill>
                  <a:schemeClr val="accent2"/>
                </a:solidFill>
              </a:rPr>
              <a:t>Deforming</a:t>
            </a:r>
            <a:r>
              <a:rPr lang="en-US" altLang="en-US"/>
              <a:t> Cu increases </a:t>
            </a:r>
            <a:r>
              <a:rPr lang="en-US" altLang="en-US">
                <a:solidFill>
                  <a:schemeClr val="accent2"/>
                </a:solidFill>
              </a:rPr>
              <a:t>resistivity</a:t>
            </a:r>
            <a:r>
              <a:rPr lang="en-US" altLang="en-US"/>
              <a:t>.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9091CA2F-C56A-4C9C-1297-9E9016C9D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863" y="1779588"/>
            <a:ext cx="257175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 Fig. 18.8, </a:t>
            </a:r>
            <a:r>
              <a:rPr lang="en-US" altLang="en-US" sz="1200" i="1">
                <a:solidFill>
                  <a:srgbClr val="000000"/>
                </a:solidFill>
              </a:rPr>
              <a:t>Callister &amp; Rethwisch 8e. </a:t>
            </a:r>
            <a:r>
              <a:rPr lang="en-US" altLang="en-US" sz="1200">
                <a:solidFill>
                  <a:srgbClr val="000000"/>
                </a:solidFill>
              </a:rPr>
              <a:t>(Fig. 18.8 adapted from: J.O. Linde, </a:t>
            </a:r>
            <a:r>
              <a:rPr lang="en-US" altLang="en-US" sz="1200" i="1">
                <a:solidFill>
                  <a:srgbClr val="000000"/>
                </a:solidFill>
              </a:rPr>
              <a:t>Ann Physik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  <a:r>
              <a:rPr lang="en-US" altLang="en-US" sz="1200" b="1">
                <a:solidFill>
                  <a:srgbClr val="000000"/>
                </a:solidFill>
              </a:rPr>
              <a:t>5</a:t>
            </a:r>
            <a:r>
              <a:rPr lang="en-US" altLang="en-US" sz="1200">
                <a:solidFill>
                  <a:srgbClr val="000000"/>
                </a:solidFill>
              </a:rPr>
              <a:t>, 219 (1932); and C.A. Wert and R.M. Thomson, </a:t>
            </a:r>
            <a:r>
              <a:rPr lang="en-US" altLang="en-US" sz="1200" i="1">
                <a:solidFill>
                  <a:srgbClr val="000000"/>
                </a:solidFill>
              </a:rPr>
              <a:t>Physics of Solids</a:t>
            </a:r>
            <a:r>
              <a:rPr lang="en-US" altLang="en-US" sz="1200">
                <a:solidFill>
                  <a:srgbClr val="000000"/>
                </a:solidFill>
              </a:rPr>
              <a:t>, 2nd edition, McGraw-Hill Company, New York, 1970.)</a:t>
            </a:r>
          </a:p>
        </p:txBody>
      </p:sp>
      <p:grpSp>
        <p:nvGrpSpPr>
          <p:cNvPr id="24584" name="Group 49">
            <a:extLst>
              <a:ext uri="{FF2B5EF4-FFF2-40B4-BE49-F238E27FC236}">
                <a16:creationId xmlns:a16="http://schemas.microsoft.com/office/drawing/2014/main" id="{F93E54A8-ECA2-658E-BB25-CAB4DE81A74F}"/>
              </a:ext>
            </a:extLst>
          </p:cNvPr>
          <p:cNvGrpSpPr>
            <a:grpSpLocks/>
          </p:cNvGrpSpPr>
          <p:nvPr/>
        </p:nvGrpSpPr>
        <p:grpSpPr bwMode="auto">
          <a:xfrm>
            <a:off x="1092200" y="1552575"/>
            <a:ext cx="5591175" cy="3748088"/>
            <a:chOff x="688" y="978"/>
            <a:chExt cx="3522" cy="2361"/>
          </a:xfrm>
        </p:grpSpPr>
        <p:sp>
          <p:nvSpPr>
            <p:cNvPr id="24585" name="Rectangle 9">
              <a:extLst>
                <a:ext uri="{FF2B5EF4-FFF2-40B4-BE49-F238E27FC236}">
                  <a16:creationId xmlns:a16="http://schemas.microsoft.com/office/drawing/2014/main" id="{CCA3B768-B4F7-BC1B-0C84-AF1AE1C87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" y="1082"/>
              <a:ext cx="2248" cy="2040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86" name="Rectangle 10">
              <a:extLst>
                <a:ext uri="{FF2B5EF4-FFF2-40B4-BE49-F238E27FC236}">
                  <a16:creationId xmlns:a16="http://schemas.microsoft.com/office/drawing/2014/main" id="{7883B96D-0D4B-39D2-1A2C-E260F483D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8" y="3106"/>
              <a:ext cx="51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i="1">
                  <a:solidFill>
                    <a:srgbClr val="000000"/>
                  </a:solidFill>
                </a:rPr>
                <a:t>T</a:t>
              </a:r>
              <a:r>
                <a:rPr lang="en-US" altLang="en-US">
                  <a:solidFill>
                    <a:srgbClr val="000000"/>
                  </a:solidFill>
                </a:rPr>
                <a:t> (ºC)</a:t>
              </a:r>
              <a:endParaRPr lang="en-US" altLang="en-US"/>
            </a:p>
          </p:txBody>
        </p:sp>
        <p:sp>
          <p:nvSpPr>
            <p:cNvPr id="24587" name="Line 11">
              <a:extLst>
                <a:ext uri="{FF2B5EF4-FFF2-40B4-BE49-F238E27FC236}">
                  <a16:creationId xmlns:a16="http://schemas.microsoft.com/office/drawing/2014/main" id="{E615EEFC-42C4-EE8D-4E03-ACAEDCD3A7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8" y="3018"/>
              <a:ext cx="1" cy="10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88" name="Line 12">
              <a:extLst>
                <a:ext uri="{FF2B5EF4-FFF2-40B4-BE49-F238E27FC236}">
                  <a16:creationId xmlns:a16="http://schemas.microsoft.com/office/drawing/2014/main" id="{2B18BFE1-FD43-BDB0-DCB7-BE201FAA4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94" y="3018"/>
              <a:ext cx="1" cy="10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89" name="Line 13">
              <a:extLst>
                <a:ext uri="{FF2B5EF4-FFF2-40B4-BE49-F238E27FC236}">
                  <a16:creationId xmlns:a16="http://schemas.microsoft.com/office/drawing/2014/main" id="{DF244EB1-11C8-6B09-6886-C611F70B15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50" y="3018"/>
              <a:ext cx="1" cy="10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90" name="Line 14">
              <a:extLst>
                <a:ext uri="{FF2B5EF4-FFF2-40B4-BE49-F238E27FC236}">
                  <a16:creationId xmlns:a16="http://schemas.microsoft.com/office/drawing/2014/main" id="{828A958B-FA5B-DB3C-376B-279DD8108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6" y="3018"/>
              <a:ext cx="1" cy="10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91" name="Line 15">
              <a:extLst>
                <a:ext uri="{FF2B5EF4-FFF2-40B4-BE49-F238E27FC236}">
                  <a16:creationId xmlns:a16="http://schemas.microsoft.com/office/drawing/2014/main" id="{21FEC8A0-2C1B-8C1D-4AED-E0FB4F6B7D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62" y="3018"/>
              <a:ext cx="1" cy="10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92" name="Line 16">
              <a:extLst>
                <a:ext uri="{FF2B5EF4-FFF2-40B4-BE49-F238E27FC236}">
                  <a16:creationId xmlns:a16="http://schemas.microsoft.com/office/drawing/2014/main" id="{748FB11E-1914-81E8-88F6-5367187D13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18" y="3018"/>
              <a:ext cx="1" cy="10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93" name="Rectangle 17">
              <a:extLst>
                <a:ext uri="{FF2B5EF4-FFF2-40B4-BE49-F238E27FC236}">
                  <a16:creationId xmlns:a16="http://schemas.microsoft.com/office/drawing/2014/main" id="{19AB799C-03D0-BF99-4B22-8A58A11F4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0" y="3106"/>
              <a:ext cx="35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-200</a:t>
              </a:r>
              <a:endParaRPr lang="en-US" altLang="en-US"/>
            </a:p>
          </p:txBody>
        </p:sp>
        <p:sp>
          <p:nvSpPr>
            <p:cNvPr id="24594" name="Rectangle 18">
              <a:extLst>
                <a:ext uri="{FF2B5EF4-FFF2-40B4-BE49-F238E27FC236}">
                  <a16:creationId xmlns:a16="http://schemas.microsoft.com/office/drawing/2014/main" id="{1A37ABF2-60A2-2D7D-E9AA-88CAAAF0F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8" y="3106"/>
              <a:ext cx="35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-100</a:t>
              </a:r>
              <a:endParaRPr lang="en-US" altLang="en-US"/>
            </a:p>
          </p:txBody>
        </p:sp>
        <p:sp>
          <p:nvSpPr>
            <p:cNvPr id="24595" name="Rectangle 19">
              <a:extLst>
                <a:ext uri="{FF2B5EF4-FFF2-40B4-BE49-F238E27FC236}">
                  <a16:creationId xmlns:a16="http://schemas.microsoft.com/office/drawing/2014/main" id="{8B4F8B62-A690-7717-B87E-6A67DA67B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" y="3106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0</a:t>
              </a:r>
              <a:endParaRPr lang="en-US" altLang="en-US"/>
            </a:p>
          </p:txBody>
        </p:sp>
        <p:sp>
          <p:nvSpPr>
            <p:cNvPr id="24596" name="Line 20">
              <a:extLst>
                <a:ext uri="{FF2B5EF4-FFF2-40B4-BE49-F238E27FC236}">
                  <a16:creationId xmlns:a16="http://schemas.microsoft.com/office/drawing/2014/main" id="{A4794C53-3446-89FE-F790-EA8CA07288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8" y="2450"/>
              <a:ext cx="1624" cy="576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97" name="Line 22">
              <a:extLst>
                <a:ext uri="{FF2B5EF4-FFF2-40B4-BE49-F238E27FC236}">
                  <a16:creationId xmlns:a16="http://schemas.microsoft.com/office/drawing/2014/main" id="{3A037547-8AF2-E004-E228-105D8321AA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2" y="1978"/>
              <a:ext cx="1624" cy="576"/>
            </a:xfrm>
            <a:prstGeom prst="line">
              <a:avLst/>
            </a:prstGeom>
            <a:noFill/>
            <a:ln w="57150">
              <a:solidFill>
                <a:srgbClr val="CC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98" name="Line 24">
              <a:extLst>
                <a:ext uri="{FF2B5EF4-FFF2-40B4-BE49-F238E27FC236}">
                  <a16:creationId xmlns:a16="http://schemas.microsoft.com/office/drawing/2014/main" id="{E60CAB8A-5B6D-01D4-5BEB-D567416820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0" y="1842"/>
              <a:ext cx="1624" cy="576"/>
            </a:xfrm>
            <a:prstGeom prst="line">
              <a:avLst/>
            </a:prstGeom>
            <a:noFill/>
            <a:ln w="5715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599" name="Line 26">
              <a:extLst>
                <a:ext uri="{FF2B5EF4-FFF2-40B4-BE49-F238E27FC236}">
                  <a16:creationId xmlns:a16="http://schemas.microsoft.com/office/drawing/2014/main" id="{586CB98E-8532-BC2E-4F01-4082932BE5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78" y="1570"/>
              <a:ext cx="1624" cy="584"/>
            </a:xfrm>
            <a:prstGeom prst="line">
              <a:avLst/>
            </a:prstGeom>
            <a:noFill/>
            <a:ln w="57150">
              <a:solidFill>
                <a:srgbClr val="FF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600" name="Line 28">
              <a:extLst>
                <a:ext uri="{FF2B5EF4-FFF2-40B4-BE49-F238E27FC236}">
                  <a16:creationId xmlns:a16="http://schemas.microsoft.com/office/drawing/2014/main" id="{E76CE9B1-7A84-156C-923D-56A365EA93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4" y="1098"/>
              <a:ext cx="1672" cy="656"/>
            </a:xfrm>
            <a:prstGeom prst="line">
              <a:avLst/>
            </a:prstGeom>
            <a:noFill/>
            <a:ln w="57150">
              <a:solidFill>
                <a:srgbClr val="FF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601" name="Rectangle 30">
              <a:extLst>
                <a:ext uri="{FF2B5EF4-FFF2-40B4-BE49-F238E27FC236}">
                  <a16:creationId xmlns:a16="http://schemas.microsoft.com/office/drawing/2014/main" id="{983F5972-1612-F10F-C6F0-5A988782DE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60000">
              <a:off x="1819" y="1324"/>
              <a:ext cx="117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FF9966"/>
                  </a:solidFill>
                </a:rPr>
                <a:t>Cu + 3.32 at%Ni</a:t>
              </a:r>
              <a:endParaRPr lang="en-US" altLang="en-US"/>
            </a:p>
          </p:txBody>
        </p:sp>
        <p:sp>
          <p:nvSpPr>
            <p:cNvPr id="24602" name="Rectangle 31">
              <a:extLst>
                <a:ext uri="{FF2B5EF4-FFF2-40B4-BE49-F238E27FC236}">
                  <a16:creationId xmlns:a16="http://schemas.microsoft.com/office/drawing/2014/main" id="{C76CCBA9-0AD5-E990-0ACA-AF5C7E5327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140000">
              <a:off x="2004" y="1694"/>
              <a:ext cx="117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FF9966"/>
                  </a:solidFill>
                </a:rPr>
                <a:t>Cu + 2.16 at%Ni</a:t>
              </a:r>
              <a:endParaRPr lang="en-US" altLang="en-US"/>
            </a:p>
          </p:txBody>
        </p:sp>
        <p:sp>
          <p:nvSpPr>
            <p:cNvPr id="24603" name="Rectangle 32">
              <a:extLst>
                <a:ext uri="{FF2B5EF4-FFF2-40B4-BE49-F238E27FC236}">
                  <a16:creationId xmlns:a16="http://schemas.microsoft.com/office/drawing/2014/main" id="{876BFC13-DD17-7CC6-BEEC-E109FE74F9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00000">
              <a:off x="1698" y="1954"/>
              <a:ext cx="189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FF6600"/>
                  </a:solidFill>
                </a:rPr>
                <a:t>deformed Cu + 1.12 at%Ni</a:t>
              </a:r>
              <a:endParaRPr lang="en-US" altLang="en-US"/>
            </a:p>
          </p:txBody>
        </p:sp>
        <p:sp>
          <p:nvSpPr>
            <p:cNvPr id="24604" name="Line 33">
              <a:extLst>
                <a:ext uri="{FF2B5EF4-FFF2-40B4-BE49-F238E27FC236}">
                  <a16:creationId xmlns:a16="http://schemas.microsoft.com/office/drawing/2014/main" id="{1F9FB99F-BC34-352A-C901-FD32B5A5FA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2" y="2794"/>
              <a:ext cx="9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605" name="Line 34">
              <a:extLst>
                <a:ext uri="{FF2B5EF4-FFF2-40B4-BE49-F238E27FC236}">
                  <a16:creationId xmlns:a16="http://schemas.microsoft.com/office/drawing/2014/main" id="{70145D02-2E1E-FF48-5F92-1FD302C63F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2" y="2442"/>
              <a:ext cx="9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606" name="Line 35">
              <a:extLst>
                <a:ext uri="{FF2B5EF4-FFF2-40B4-BE49-F238E27FC236}">
                  <a16:creationId xmlns:a16="http://schemas.microsoft.com/office/drawing/2014/main" id="{71E6D826-F989-1CDA-D087-B99617A2EE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2" y="2098"/>
              <a:ext cx="9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607" name="Line 36">
              <a:extLst>
                <a:ext uri="{FF2B5EF4-FFF2-40B4-BE49-F238E27FC236}">
                  <a16:creationId xmlns:a16="http://schemas.microsoft.com/office/drawing/2014/main" id="{1A485F85-FE08-2D04-B1D3-95846F129E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2" y="1754"/>
              <a:ext cx="9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608" name="Line 37">
              <a:extLst>
                <a:ext uri="{FF2B5EF4-FFF2-40B4-BE49-F238E27FC236}">
                  <a16:creationId xmlns:a16="http://schemas.microsoft.com/office/drawing/2014/main" id="{A138B75D-672E-7A97-3E98-06FAC83232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2" y="1402"/>
              <a:ext cx="96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4609" name="Rectangle 38">
              <a:extLst>
                <a:ext uri="{FF2B5EF4-FFF2-40B4-BE49-F238E27FC236}">
                  <a16:creationId xmlns:a16="http://schemas.microsoft.com/office/drawing/2014/main" id="{29B55C5B-5DC5-175F-5555-D7B1D13BB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674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1</a:t>
              </a:r>
              <a:endParaRPr lang="en-US" altLang="en-US"/>
            </a:p>
          </p:txBody>
        </p:sp>
        <p:sp>
          <p:nvSpPr>
            <p:cNvPr id="24610" name="Rectangle 39">
              <a:extLst>
                <a:ext uri="{FF2B5EF4-FFF2-40B4-BE49-F238E27FC236}">
                  <a16:creationId xmlns:a16="http://schemas.microsoft.com/office/drawing/2014/main" id="{65DAD476-C00C-9A46-1148-98AF1D60A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338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2</a:t>
              </a:r>
              <a:endParaRPr lang="en-US" altLang="en-US"/>
            </a:p>
          </p:txBody>
        </p:sp>
        <p:sp>
          <p:nvSpPr>
            <p:cNvPr id="24611" name="Rectangle 40">
              <a:extLst>
                <a:ext uri="{FF2B5EF4-FFF2-40B4-BE49-F238E27FC236}">
                  <a16:creationId xmlns:a16="http://schemas.microsoft.com/office/drawing/2014/main" id="{F95B5C44-0359-2AFF-FA80-3C5B440F7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1994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3</a:t>
              </a:r>
              <a:endParaRPr lang="en-US" altLang="en-US"/>
            </a:p>
          </p:txBody>
        </p:sp>
        <p:sp>
          <p:nvSpPr>
            <p:cNvPr id="24612" name="Rectangle 41">
              <a:extLst>
                <a:ext uri="{FF2B5EF4-FFF2-40B4-BE49-F238E27FC236}">
                  <a16:creationId xmlns:a16="http://schemas.microsoft.com/office/drawing/2014/main" id="{E7B24850-2469-21BD-6BDB-2D0BA0D521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1658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4</a:t>
              </a:r>
              <a:endParaRPr lang="en-US" altLang="en-US"/>
            </a:p>
          </p:txBody>
        </p:sp>
        <p:sp>
          <p:nvSpPr>
            <p:cNvPr id="24613" name="Rectangle 42">
              <a:extLst>
                <a:ext uri="{FF2B5EF4-FFF2-40B4-BE49-F238E27FC236}">
                  <a16:creationId xmlns:a16="http://schemas.microsoft.com/office/drawing/2014/main" id="{25E640AE-C42A-9D75-E55A-288462A08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1314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5</a:t>
              </a:r>
              <a:endParaRPr lang="en-US" altLang="en-US"/>
            </a:p>
          </p:txBody>
        </p:sp>
        <p:sp>
          <p:nvSpPr>
            <p:cNvPr id="24614" name="Rectangle 43">
              <a:extLst>
                <a:ext uri="{FF2B5EF4-FFF2-40B4-BE49-F238E27FC236}">
                  <a16:creationId xmlns:a16="http://schemas.microsoft.com/office/drawing/2014/main" id="{F086E56F-9CE1-89EA-E967-40FD160F1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978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6</a:t>
              </a:r>
              <a:endParaRPr lang="en-US" altLang="en-US"/>
            </a:p>
          </p:txBody>
        </p:sp>
        <p:sp>
          <p:nvSpPr>
            <p:cNvPr id="24615" name="Rectangle 44">
              <a:extLst>
                <a:ext uri="{FF2B5EF4-FFF2-40B4-BE49-F238E27FC236}">
                  <a16:creationId xmlns:a16="http://schemas.microsoft.com/office/drawing/2014/main" id="{9475051F-D1C2-9EC4-7468-6AB7ADE4F8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38" y="1945"/>
              <a:ext cx="113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Resistivity, </a:t>
              </a:r>
              <a:r>
                <a:rPr lang="en-US" altLang="en-US">
                  <a:solidFill>
                    <a:srgbClr val="000000"/>
                  </a:solidFill>
                  <a:latin typeface="Symbol" panose="05050102010706020507" pitchFamily="18" charset="2"/>
                </a:rPr>
                <a:t>r</a:t>
              </a:r>
              <a:r>
                <a:rPr lang="en-US" altLang="en-US">
                  <a:solidFill>
                    <a:srgbClr val="000000"/>
                  </a:solidFill>
                </a:rPr>
                <a:t> </a:t>
              </a:r>
              <a:endParaRPr lang="en-US" altLang="en-US"/>
            </a:p>
          </p:txBody>
        </p:sp>
        <p:sp>
          <p:nvSpPr>
            <p:cNvPr id="24616" name="Rectangle 45">
              <a:extLst>
                <a:ext uri="{FF2B5EF4-FFF2-40B4-BE49-F238E27FC236}">
                  <a16:creationId xmlns:a16="http://schemas.microsoft.com/office/drawing/2014/main" id="{F3C9B639-50E4-7F4F-AB1F-AE1FFD8EA7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593" y="2052"/>
              <a:ext cx="95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000000"/>
                  </a:solidFill>
                </a:rPr>
                <a:t>(10</a:t>
              </a:r>
              <a:r>
                <a:rPr lang="en-US" altLang="en-US" sz="2000" baseline="30000">
                  <a:solidFill>
                    <a:srgbClr val="000000"/>
                  </a:solidFill>
                </a:rPr>
                <a:t>-8</a:t>
              </a:r>
              <a:r>
                <a:rPr lang="en-US" altLang="en-US" sz="2000">
                  <a:solidFill>
                    <a:srgbClr val="000000"/>
                  </a:solidFill>
                </a:rPr>
                <a:t> Ohm-m)</a:t>
              </a:r>
              <a:endParaRPr lang="en-US" altLang="en-US"/>
            </a:p>
          </p:txBody>
        </p:sp>
        <p:sp>
          <p:nvSpPr>
            <p:cNvPr id="24617" name="Rectangle 46">
              <a:extLst>
                <a:ext uri="{FF2B5EF4-FFF2-40B4-BE49-F238E27FC236}">
                  <a16:creationId xmlns:a16="http://schemas.microsoft.com/office/drawing/2014/main" id="{8EF624E8-38E7-4DD8-D4C8-0B767CAE3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0" y="3010"/>
              <a:ext cx="9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>
                  <a:solidFill>
                    <a:srgbClr val="000000"/>
                  </a:solidFill>
                </a:rPr>
                <a:t>0</a:t>
              </a:r>
              <a:endParaRPr lang="en-US" altLang="en-US"/>
            </a:p>
          </p:txBody>
        </p:sp>
        <p:sp>
          <p:nvSpPr>
            <p:cNvPr id="24618" name="Rectangle 47">
              <a:extLst>
                <a:ext uri="{FF2B5EF4-FFF2-40B4-BE49-F238E27FC236}">
                  <a16:creationId xmlns:a16="http://schemas.microsoft.com/office/drawing/2014/main" id="{CFDD1DBE-0AE0-687A-D4C1-E9F0C34767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140000">
              <a:off x="2092" y="2342"/>
              <a:ext cx="117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CC6600"/>
                  </a:solidFill>
                </a:rPr>
                <a:t>Cu + 1.12 at%Ni</a:t>
              </a:r>
              <a:endParaRPr lang="en-US" altLang="en-US"/>
            </a:p>
          </p:txBody>
        </p:sp>
        <p:sp>
          <p:nvSpPr>
            <p:cNvPr id="24619" name="Rectangle 48">
              <a:extLst>
                <a:ext uri="{FF2B5EF4-FFF2-40B4-BE49-F238E27FC236}">
                  <a16:creationId xmlns:a16="http://schemas.microsoft.com/office/drawing/2014/main" id="{75605992-8E50-ED4F-1B49-61434B029B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140000">
              <a:off x="2617" y="2716"/>
              <a:ext cx="69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663300"/>
                  </a:solidFill>
                </a:rPr>
                <a:t>“Pure” Cu</a:t>
              </a:r>
              <a:endParaRPr lang="en-US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>
            <a:extLst>
              <a:ext uri="{FF2B5EF4-FFF2-40B4-BE49-F238E27FC236}">
                <a16:creationId xmlns:a16="http://schemas.microsoft.com/office/drawing/2014/main" id="{7ADCB514-D2E1-06B1-1781-BED4224B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DCB867D-E573-4C36-8532-BA4F34769CE6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pic>
        <p:nvPicPr>
          <p:cNvPr id="25603" name="Picture 39">
            <a:extLst>
              <a:ext uri="{FF2B5EF4-FFF2-40B4-BE49-F238E27FC236}">
                <a16:creationId xmlns:a16="http://schemas.microsoft.com/office/drawing/2014/main" id="{8FFFD04D-7367-AEE5-8FCE-4A1ADE97C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1819275"/>
            <a:ext cx="2301875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3">
            <a:extLst>
              <a:ext uri="{FF2B5EF4-FFF2-40B4-BE49-F238E27FC236}">
                <a16:creationId xmlns:a16="http://schemas.microsoft.com/office/drawing/2014/main" id="{DDDC8726-27CB-36C7-F04F-5F6473D4A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01613"/>
            <a:ext cx="7772400" cy="533400"/>
          </a:xfrm>
        </p:spPr>
        <p:txBody>
          <a:bodyPr/>
          <a:lstStyle/>
          <a:p>
            <a:r>
              <a:rPr lang="en-US" altLang="en-US"/>
              <a:t>THERMAL</a:t>
            </a:r>
          </a:p>
        </p:txBody>
      </p:sp>
      <p:sp>
        <p:nvSpPr>
          <p:cNvPr id="25605" name="Rectangle 4">
            <a:extLst>
              <a:ext uri="{FF2B5EF4-FFF2-40B4-BE49-F238E27FC236}">
                <a16:creationId xmlns:a16="http://schemas.microsoft.com/office/drawing/2014/main" id="{105535DF-698C-4DA5-30B9-981636E8E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733425"/>
            <a:ext cx="386715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•  Space Shuttle Tiles:</a:t>
            </a:r>
          </a:p>
          <a:p>
            <a:r>
              <a:rPr lang="en-US" altLang="en-US" sz="2200"/>
              <a:t>    -- Silica fiber insulation</a:t>
            </a:r>
          </a:p>
          <a:p>
            <a:r>
              <a:rPr lang="en-US" altLang="en-US" sz="2200"/>
              <a:t>       offers low </a:t>
            </a:r>
            <a:r>
              <a:rPr lang="en-US" altLang="en-US" sz="2200">
                <a:solidFill>
                  <a:schemeClr val="accent2"/>
                </a:solidFill>
              </a:rPr>
              <a:t>heat conduction</a:t>
            </a:r>
            <a:r>
              <a:rPr lang="en-US" altLang="en-US" sz="2200"/>
              <a:t>.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5606" name="Rectangle 5">
            <a:extLst>
              <a:ext uri="{FF2B5EF4-FFF2-40B4-BE49-F238E27FC236}">
                <a16:creationId xmlns:a16="http://schemas.microsoft.com/office/drawing/2014/main" id="{F8710104-960C-5DC2-0161-D8BB3B0EE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733425"/>
            <a:ext cx="40386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•  </a:t>
            </a:r>
            <a:r>
              <a:rPr lang="en-US" altLang="en-US">
                <a:solidFill>
                  <a:schemeClr val="accent2"/>
                </a:solidFill>
              </a:rPr>
              <a:t>Thermal Conductivity</a:t>
            </a:r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>
                <a:solidFill>
                  <a:srgbClr val="000000"/>
                </a:solidFill>
              </a:rPr>
              <a:t>    of Copper:</a:t>
            </a:r>
            <a:endParaRPr lang="en-US" altLang="en-US" sz="2200"/>
          </a:p>
          <a:p>
            <a:r>
              <a:rPr lang="en-US" altLang="en-US" sz="2200"/>
              <a:t>    -- It decreases when</a:t>
            </a:r>
          </a:p>
          <a:p>
            <a:r>
              <a:rPr lang="en-US" altLang="en-US" sz="2200"/>
              <a:t>       you add zinc!</a:t>
            </a:r>
            <a:endParaRPr lang="en-US" altLang="en-US" sz="2200">
              <a:latin typeface="Times" panose="02020603050405020304" pitchFamily="18" charset="0"/>
            </a:endParaRPr>
          </a:p>
        </p:txBody>
      </p:sp>
      <p:sp>
        <p:nvSpPr>
          <p:cNvPr id="25607" name="Rectangle 8">
            <a:extLst>
              <a:ext uri="{FF2B5EF4-FFF2-40B4-BE49-F238E27FC236}">
                <a16:creationId xmlns:a16="http://schemas.microsoft.com/office/drawing/2014/main" id="{9633A527-F161-CAD9-5778-CE6D98E46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105400"/>
            <a:ext cx="16002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Fig. 19.4W, </a:t>
            </a:r>
            <a:r>
              <a:rPr lang="en-US" altLang="en-US" sz="1200" i="1">
                <a:solidFill>
                  <a:srgbClr val="000000"/>
                </a:solidFill>
              </a:rPr>
              <a:t>Callister 6e.  </a:t>
            </a:r>
            <a:r>
              <a:rPr lang="en-US" altLang="en-US" sz="1200">
                <a:solidFill>
                  <a:srgbClr val="000000"/>
                </a:solidFill>
              </a:rPr>
              <a:t>(Courtesy of Lockheed Aerospace Ceramics Systems, Sunnyvale, CA)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(Note:  "W" denotes fig. is on CD-ROM.)</a:t>
            </a:r>
          </a:p>
        </p:txBody>
      </p:sp>
      <p:sp>
        <p:nvSpPr>
          <p:cNvPr id="25608" name="Rectangle 9">
            <a:extLst>
              <a:ext uri="{FF2B5EF4-FFF2-40B4-BE49-F238E27FC236}">
                <a16:creationId xmlns:a16="http://schemas.microsoft.com/office/drawing/2014/main" id="{CB9FF003-0F08-5005-B3AA-75D27545B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5105400"/>
            <a:ext cx="32766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 Fig. 19.4, </a:t>
            </a:r>
            <a:r>
              <a:rPr lang="en-US" altLang="en-US" sz="1200" i="1">
                <a:solidFill>
                  <a:srgbClr val="000000"/>
                </a:solidFill>
              </a:rPr>
              <a:t>Callister &amp; Rethwisch 8e. </a:t>
            </a:r>
            <a:r>
              <a:rPr lang="en-US" altLang="en-US" sz="1200">
                <a:solidFill>
                  <a:srgbClr val="000000"/>
                </a:solidFill>
              </a:rPr>
              <a:t>(Fig. 19.4 is adapted from </a:t>
            </a:r>
            <a:r>
              <a:rPr lang="en-US" altLang="en-US" sz="1200" i="1">
                <a:solidFill>
                  <a:srgbClr val="000000"/>
                </a:solidFill>
              </a:rPr>
              <a:t>Metals Handbook: Properties and Selection: Nonferrous alloys and Pure Metals</a:t>
            </a:r>
            <a:r>
              <a:rPr lang="en-US" altLang="en-US" sz="1200">
                <a:solidFill>
                  <a:srgbClr val="000000"/>
                </a:solidFill>
              </a:rPr>
              <a:t>, Vol. 2, 9th ed., H. Baker, (Managing Editor), American Society for Metals, 1979, p. 315.)</a:t>
            </a:r>
          </a:p>
        </p:txBody>
      </p:sp>
      <p:grpSp>
        <p:nvGrpSpPr>
          <p:cNvPr id="25609" name="Group 10">
            <a:extLst>
              <a:ext uri="{FF2B5EF4-FFF2-40B4-BE49-F238E27FC236}">
                <a16:creationId xmlns:a16="http://schemas.microsoft.com/office/drawing/2014/main" id="{970C7D3A-8191-AF07-9503-31AAB82654AC}"/>
              </a:ext>
            </a:extLst>
          </p:cNvPr>
          <p:cNvGrpSpPr>
            <a:grpSpLocks/>
          </p:cNvGrpSpPr>
          <p:nvPr/>
        </p:nvGrpSpPr>
        <p:grpSpPr bwMode="auto">
          <a:xfrm>
            <a:off x="4879975" y="2076450"/>
            <a:ext cx="3886200" cy="2921000"/>
            <a:chOff x="2928" y="1344"/>
            <a:chExt cx="2448" cy="1840"/>
          </a:xfrm>
        </p:grpSpPr>
        <p:sp>
          <p:nvSpPr>
            <p:cNvPr id="25615" name="AutoShape 11">
              <a:extLst>
                <a:ext uri="{FF2B5EF4-FFF2-40B4-BE49-F238E27FC236}">
                  <a16:creationId xmlns:a16="http://schemas.microsoft.com/office/drawing/2014/main" id="{8B6F0E90-8F1B-D165-78C6-A8105792DEC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928" y="1344"/>
              <a:ext cx="2448" cy="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MY"/>
            </a:p>
          </p:txBody>
        </p:sp>
        <p:pic>
          <p:nvPicPr>
            <p:cNvPr id="25616" name="Picture 12">
              <a:extLst>
                <a:ext uri="{FF2B5EF4-FFF2-40B4-BE49-F238E27FC236}">
                  <a16:creationId xmlns:a16="http://schemas.microsoft.com/office/drawing/2014/main" id="{12E2E11A-4460-7E38-11BD-893CA29249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0" y="1352"/>
              <a:ext cx="2040" cy="1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7" name="Rectangle 13">
              <a:extLst>
                <a:ext uri="{FF2B5EF4-FFF2-40B4-BE49-F238E27FC236}">
                  <a16:creationId xmlns:a16="http://schemas.microsoft.com/office/drawing/2014/main" id="{8C51B855-A484-37AA-2147-80982BED6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8" y="3000"/>
              <a:ext cx="1616" cy="1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18" name="Rectangle 14">
              <a:extLst>
                <a:ext uri="{FF2B5EF4-FFF2-40B4-BE49-F238E27FC236}">
                  <a16:creationId xmlns:a16="http://schemas.microsoft.com/office/drawing/2014/main" id="{E3842494-AB34-D892-7903-F4958AF4C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8" y="3000"/>
              <a:ext cx="15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Composition (wt% Zinc)</a:t>
              </a:r>
              <a:endParaRPr lang="en-US" altLang="en-US"/>
            </a:p>
          </p:txBody>
        </p:sp>
        <p:sp>
          <p:nvSpPr>
            <p:cNvPr id="25619" name="Rectangle 15">
              <a:extLst>
                <a:ext uri="{FF2B5EF4-FFF2-40B4-BE49-F238E27FC236}">
                  <a16:creationId xmlns:a16="http://schemas.microsoft.com/office/drawing/2014/main" id="{53BD50C4-8065-AC24-C75F-16CD93C2D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" y="1608"/>
              <a:ext cx="336" cy="15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20" name="Rectangle 16">
              <a:extLst>
                <a:ext uri="{FF2B5EF4-FFF2-40B4-BE49-F238E27FC236}">
                  <a16:creationId xmlns:a16="http://schemas.microsoft.com/office/drawing/2014/main" id="{4A37FE9E-FBDA-0578-60DC-A1D6D0B614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330" y="2163"/>
              <a:ext cx="13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Thermal Conductivity </a:t>
              </a:r>
              <a:endParaRPr lang="en-US" altLang="en-US"/>
            </a:p>
          </p:txBody>
        </p:sp>
        <p:sp>
          <p:nvSpPr>
            <p:cNvPr id="25621" name="Rectangle 17">
              <a:extLst>
                <a:ext uri="{FF2B5EF4-FFF2-40B4-BE49-F238E27FC236}">
                  <a16:creationId xmlns:a16="http://schemas.microsoft.com/office/drawing/2014/main" id="{9693F8C7-43B8-EC95-C47C-CDCFCAC33C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899" y="2155"/>
              <a:ext cx="5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(W/m-K)</a:t>
              </a:r>
              <a:endParaRPr lang="en-US" altLang="en-US"/>
            </a:p>
          </p:txBody>
        </p:sp>
        <p:sp>
          <p:nvSpPr>
            <p:cNvPr id="25622" name="Line 18">
              <a:extLst>
                <a:ext uri="{FF2B5EF4-FFF2-40B4-BE49-F238E27FC236}">
                  <a16:creationId xmlns:a16="http://schemas.microsoft.com/office/drawing/2014/main" id="{6EC75C07-0545-C178-AA80-D1846A16B1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96" y="2496"/>
              <a:ext cx="8" cy="8"/>
            </a:xfrm>
            <a:prstGeom prst="line">
              <a:avLst/>
            </a:prstGeom>
            <a:noFill/>
            <a:ln w="25400">
              <a:solidFill>
                <a:srgbClr val="CC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5623" name="Rectangle 19">
              <a:extLst>
                <a:ext uri="{FF2B5EF4-FFF2-40B4-BE49-F238E27FC236}">
                  <a16:creationId xmlns:a16="http://schemas.microsoft.com/office/drawing/2014/main" id="{276B6FEA-5C61-10A9-A571-338B066E2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1544"/>
              <a:ext cx="240" cy="13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24" name="Rectangle 20">
              <a:extLst>
                <a:ext uri="{FF2B5EF4-FFF2-40B4-BE49-F238E27FC236}">
                  <a16:creationId xmlns:a16="http://schemas.microsoft.com/office/drawing/2014/main" id="{7615E5B5-00A1-A3B3-8C9C-7ED891F0E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560"/>
              <a:ext cx="2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400</a:t>
              </a:r>
              <a:endParaRPr lang="en-US" altLang="en-US"/>
            </a:p>
          </p:txBody>
        </p:sp>
        <p:sp>
          <p:nvSpPr>
            <p:cNvPr id="25625" name="Rectangle 21">
              <a:extLst>
                <a:ext uri="{FF2B5EF4-FFF2-40B4-BE49-F238E27FC236}">
                  <a16:creationId xmlns:a16="http://schemas.microsoft.com/office/drawing/2014/main" id="{EF3D4992-AFB7-E22A-571F-B1EF66172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" y="1880"/>
              <a:ext cx="2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300</a:t>
              </a:r>
              <a:endParaRPr lang="en-US" altLang="en-US"/>
            </a:p>
          </p:txBody>
        </p:sp>
        <p:sp>
          <p:nvSpPr>
            <p:cNvPr id="25626" name="Rectangle 22">
              <a:extLst>
                <a:ext uri="{FF2B5EF4-FFF2-40B4-BE49-F238E27FC236}">
                  <a16:creationId xmlns:a16="http://schemas.microsoft.com/office/drawing/2014/main" id="{8253D2F2-4AD7-187A-EC2C-15C7BC5408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" y="2168"/>
              <a:ext cx="2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200</a:t>
              </a:r>
              <a:endParaRPr lang="en-US" altLang="en-US"/>
            </a:p>
          </p:txBody>
        </p:sp>
        <p:sp>
          <p:nvSpPr>
            <p:cNvPr id="25627" name="Rectangle 23">
              <a:extLst>
                <a:ext uri="{FF2B5EF4-FFF2-40B4-BE49-F238E27FC236}">
                  <a16:creationId xmlns:a16="http://schemas.microsoft.com/office/drawing/2014/main" id="{AF780D59-1CB3-3DA7-E2ED-D9E4D2F49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" y="2480"/>
              <a:ext cx="2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100</a:t>
              </a:r>
              <a:endParaRPr lang="en-US" altLang="en-US"/>
            </a:p>
          </p:txBody>
        </p:sp>
        <p:sp>
          <p:nvSpPr>
            <p:cNvPr id="25628" name="Rectangle 24">
              <a:extLst>
                <a:ext uri="{FF2B5EF4-FFF2-40B4-BE49-F238E27FC236}">
                  <a16:creationId xmlns:a16="http://schemas.microsoft.com/office/drawing/2014/main" id="{AD8832A9-EC67-9B49-C758-0FA8274BB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4" y="2760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0</a:t>
              </a:r>
              <a:endParaRPr lang="en-US" altLang="en-US"/>
            </a:p>
          </p:txBody>
        </p:sp>
        <p:sp>
          <p:nvSpPr>
            <p:cNvPr id="25629" name="Rectangle 25">
              <a:extLst>
                <a:ext uri="{FF2B5EF4-FFF2-40B4-BE49-F238E27FC236}">
                  <a16:creationId xmlns:a16="http://schemas.microsoft.com/office/drawing/2014/main" id="{612FA6E1-556E-499C-9A8A-BEE6E2842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8" y="2888"/>
              <a:ext cx="1544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30" name="Rectangle 26">
              <a:extLst>
                <a:ext uri="{FF2B5EF4-FFF2-40B4-BE49-F238E27FC236}">
                  <a16:creationId xmlns:a16="http://schemas.microsoft.com/office/drawing/2014/main" id="{33EE0CD6-C317-69EA-2E41-0B6345E2D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2872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0</a:t>
              </a:r>
              <a:endParaRPr lang="en-US" altLang="en-US"/>
            </a:p>
          </p:txBody>
        </p:sp>
        <p:sp>
          <p:nvSpPr>
            <p:cNvPr id="25631" name="Rectangle 27">
              <a:extLst>
                <a:ext uri="{FF2B5EF4-FFF2-40B4-BE49-F238E27FC236}">
                  <a16:creationId xmlns:a16="http://schemas.microsoft.com/office/drawing/2014/main" id="{7BEA7634-43F8-ED27-D747-0968FDD5C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0" y="2872"/>
              <a:ext cx="1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10</a:t>
              </a:r>
              <a:endParaRPr lang="en-US" altLang="en-US"/>
            </a:p>
          </p:txBody>
        </p:sp>
        <p:sp>
          <p:nvSpPr>
            <p:cNvPr id="25632" name="Rectangle 28">
              <a:extLst>
                <a:ext uri="{FF2B5EF4-FFF2-40B4-BE49-F238E27FC236}">
                  <a16:creationId xmlns:a16="http://schemas.microsoft.com/office/drawing/2014/main" id="{9A543B5A-8B82-A6FE-D1B3-60EA501054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" y="2872"/>
              <a:ext cx="1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20</a:t>
              </a:r>
              <a:endParaRPr lang="en-US" altLang="en-US"/>
            </a:p>
          </p:txBody>
        </p:sp>
        <p:sp>
          <p:nvSpPr>
            <p:cNvPr id="25633" name="Rectangle 29">
              <a:extLst>
                <a:ext uri="{FF2B5EF4-FFF2-40B4-BE49-F238E27FC236}">
                  <a16:creationId xmlns:a16="http://schemas.microsoft.com/office/drawing/2014/main" id="{47F3CC58-F379-F000-9058-6AC629F4D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2872"/>
              <a:ext cx="1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30</a:t>
              </a:r>
              <a:endParaRPr lang="en-US" altLang="en-US"/>
            </a:p>
          </p:txBody>
        </p:sp>
        <p:sp>
          <p:nvSpPr>
            <p:cNvPr id="25634" name="Rectangle 30">
              <a:extLst>
                <a:ext uri="{FF2B5EF4-FFF2-40B4-BE49-F238E27FC236}">
                  <a16:creationId xmlns:a16="http://schemas.microsoft.com/office/drawing/2014/main" id="{32A30C5C-1021-C29E-8B1C-119040426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0" y="2872"/>
              <a:ext cx="1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40</a:t>
              </a:r>
              <a:endParaRPr lang="en-US" altLang="en-US"/>
            </a:p>
          </p:txBody>
        </p:sp>
        <p:sp>
          <p:nvSpPr>
            <p:cNvPr id="25635" name="Rectangle 31">
              <a:extLst>
                <a:ext uri="{FF2B5EF4-FFF2-40B4-BE49-F238E27FC236}">
                  <a16:creationId xmlns:a16="http://schemas.microsoft.com/office/drawing/2014/main" id="{531CC34E-3C18-1747-7674-E7A894626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2" y="1472"/>
              <a:ext cx="280" cy="14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5636" name="Freeform 32">
              <a:extLst>
                <a:ext uri="{FF2B5EF4-FFF2-40B4-BE49-F238E27FC236}">
                  <a16:creationId xmlns:a16="http://schemas.microsoft.com/office/drawing/2014/main" id="{7FBE0EE4-4E65-85A0-36BD-1EACDFEF1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" y="1680"/>
              <a:ext cx="1296" cy="816"/>
            </a:xfrm>
            <a:custGeom>
              <a:avLst/>
              <a:gdLst>
                <a:gd name="T0" fmla="*/ 0 w 1296"/>
                <a:gd name="T1" fmla="*/ 0 h 816"/>
                <a:gd name="T2" fmla="*/ 8 w 1296"/>
                <a:gd name="T3" fmla="*/ 48 h 816"/>
                <a:gd name="T4" fmla="*/ 16 w 1296"/>
                <a:gd name="T5" fmla="*/ 104 h 816"/>
                <a:gd name="T6" fmla="*/ 24 w 1296"/>
                <a:gd name="T7" fmla="*/ 160 h 816"/>
                <a:gd name="T8" fmla="*/ 40 w 1296"/>
                <a:gd name="T9" fmla="*/ 224 h 816"/>
                <a:gd name="T10" fmla="*/ 64 w 1296"/>
                <a:gd name="T11" fmla="*/ 304 h 816"/>
                <a:gd name="T12" fmla="*/ 112 w 1296"/>
                <a:gd name="T13" fmla="*/ 384 h 816"/>
                <a:gd name="T14" fmla="*/ 152 w 1296"/>
                <a:gd name="T15" fmla="*/ 448 h 816"/>
                <a:gd name="T16" fmla="*/ 208 w 1296"/>
                <a:gd name="T17" fmla="*/ 512 h 816"/>
                <a:gd name="T18" fmla="*/ 280 w 1296"/>
                <a:gd name="T19" fmla="*/ 576 h 816"/>
                <a:gd name="T20" fmla="*/ 376 w 1296"/>
                <a:gd name="T21" fmla="*/ 632 h 816"/>
                <a:gd name="T22" fmla="*/ 464 w 1296"/>
                <a:gd name="T23" fmla="*/ 672 h 816"/>
                <a:gd name="T24" fmla="*/ 560 w 1296"/>
                <a:gd name="T25" fmla="*/ 704 h 816"/>
                <a:gd name="T26" fmla="*/ 672 w 1296"/>
                <a:gd name="T27" fmla="*/ 736 h 816"/>
                <a:gd name="T28" fmla="*/ 728 w 1296"/>
                <a:gd name="T29" fmla="*/ 744 h 816"/>
                <a:gd name="T30" fmla="*/ 792 w 1296"/>
                <a:gd name="T31" fmla="*/ 760 h 816"/>
                <a:gd name="T32" fmla="*/ 880 w 1296"/>
                <a:gd name="T33" fmla="*/ 776 h 816"/>
                <a:gd name="T34" fmla="*/ 984 w 1296"/>
                <a:gd name="T35" fmla="*/ 792 h 816"/>
                <a:gd name="T36" fmla="*/ 1104 w 1296"/>
                <a:gd name="T37" fmla="*/ 800 h 816"/>
                <a:gd name="T38" fmla="*/ 1240 w 1296"/>
                <a:gd name="T39" fmla="*/ 816 h 816"/>
                <a:gd name="T40" fmla="*/ 1296 w 1296"/>
                <a:gd name="T41" fmla="*/ 816 h 8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96"/>
                <a:gd name="T64" fmla="*/ 0 h 816"/>
                <a:gd name="T65" fmla="*/ 1296 w 1296"/>
                <a:gd name="T66" fmla="*/ 816 h 8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96" h="816">
                  <a:moveTo>
                    <a:pt x="0" y="0"/>
                  </a:moveTo>
                  <a:lnTo>
                    <a:pt x="8" y="48"/>
                  </a:lnTo>
                  <a:lnTo>
                    <a:pt x="16" y="104"/>
                  </a:lnTo>
                  <a:lnTo>
                    <a:pt x="24" y="160"/>
                  </a:lnTo>
                  <a:lnTo>
                    <a:pt x="40" y="224"/>
                  </a:lnTo>
                  <a:lnTo>
                    <a:pt x="64" y="304"/>
                  </a:lnTo>
                  <a:lnTo>
                    <a:pt x="112" y="384"/>
                  </a:lnTo>
                  <a:lnTo>
                    <a:pt x="152" y="448"/>
                  </a:lnTo>
                  <a:lnTo>
                    <a:pt x="208" y="512"/>
                  </a:lnTo>
                  <a:lnTo>
                    <a:pt x="280" y="576"/>
                  </a:lnTo>
                  <a:lnTo>
                    <a:pt x="376" y="632"/>
                  </a:lnTo>
                  <a:lnTo>
                    <a:pt x="464" y="672"/>
                  </a:lnTo>
                  <a:lnTo>
                    <a:pt x="560" y="704"/>
                  </a:lnTo>
                  <a:lnTo>
                    <a:pt x="672" y="736"/>
                  </a:lnTo>
                  <a:lnTo>
                    <a:pt x="728" y="744"/>
                  </a:lnTo>
                  <a:lnTo>
                    <a:pt x="792" y="760"/>
                  </a:lnTo>
                  <a:lnTo>
                    <a:pt x="880" y="776"/>
                  </a:lnTo>
                  <a:lnTo>
                    <a:pt x="984" y="792"/>
                  </a:lnTo>
                  <a:lnTo>
                    <a:pt x="1104" y="800"/>
                  </a:lnTo>
                  <a:lnTo>
                    <a:pt x="1240" y="816"/>
                  </a:lnTo>
                  <a:lnTo>
                    <a:pt x="1296" y="816"/>
                  </a:lnTo>
                </a:path>
              </a:pathLst>
            </a:custGeom>
            <a:noFill/>
            <a:ln w="38100">
              <a:solidFill>
                <a:srgbClr val="CC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5637" name="Rectangle 33">
              <a:extLst>
                <a:ext uri="{FF2B5EF4-FFF2-40B4-BE49-F238E27FC236}">
                  <a16:creationId xmlns:a16="http://schemas.microsoft.com/office/drawing/2014/main" id="{CE28AC76-F8CB-1701-E540-E63A0CAB5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1496"/>
              <a:ext cx="1456" cy="137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5610" name="Group 40">
            <a:extLst>
              <a:ext uri="{FF2B5EF4-FFF2-40B4-BE49-F238E27FC236}">
                <a16:creationId xmlns:a16="http://schemas.microsoft.com/office/drawing/2014/main" id="{F190DAB5-EA07-25F6-B4E0-F94A150D7269}"/>
              </a:ext>
            </a:extLst>
          </p:cNvPr>
          <p:cNvGrpSpPr>
            <a:grpSpLocks/>
          </p:cNvGrpSpPr>
          <p:nvPr/>
        </p:nvGrpSpPr>
        <p:grpSpPr bwMode="auto">
          <a:xfrm>
            <a:off x="546100" y="4241800"/>
            <a:ext cx="2965450" cy="2349500"/>
            <a:chOff x="344" y="2672"/>
            <a:chExt cx="1868" cy="1480"/>
          </a:xfrm>
        </p:grpSpPr>
        <p:pic>
          <p:nvPicPr>
            <p:cNvPr id="25612" name="Picture 34">
              <a:extLst>
                <a:ext uri="{FF2B5EF4-FFF2-40B4-BE49-F238E27FC236}">
                  <a16:creationId xmlns:a16="http://schemas.microsoft.com/office/drawing/2014/main" id="{4CD321A5-3CDC-9AFC-3AE0-E4FC89DD99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" y="2672"/>
              <a:ext cx="1857" cy="1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3" name="Line 35">
              <a:extLst>
                <a:ext uri="{FF2B5EF4-FFF2-40B4-BE49-F238E27FC236}">
                  <a16:creationId xmlns:a16="http://schemas.microsoft.com/office/drawing/2014/main" id="{8D0238F1-70C4-FE78-D29C-6FF6B171D3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" y="4119"/>
              <a:ext cx="18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5614" name="Rectangle 36">
              <a:extLst>
                <a:ext uri="{FF2B5EF4-FFF2-40B4-BE49-F238E27FC236}">
                  <a16:creationId xmlns:a16="http://schemas.microsoft.com/office/drawing/2014/main" id="{2FF0BDB6-8D1E-1FF8-FAEE-1FE4147FE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" y="4049"/>
              <a:ext cx="547" cy="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en-US" altLang="en-US" sz="2000"/>
                <a:t>100</a:t>
              </a:r>
              <a:r>
                <a:rPr lang="en-US" altLang="en-US" sz="800"/>
                <a:t> </a:t>
              </a:r>
              <a:r>
                <a:rPr lang="en-US" altLang="en-US" sz="2000">
                  <a:latin typeface="Symbol" panose="05050102010706020507" pitchFamily="18" charset="2"/>
                </a:rPr>
                <a:t>m</a:t>
              </a:r>
              <a:r>
                <a:rPr lang="en-US" altLang="en-US" sz="2000"/>
                <a:t>m</a:t>
              </a:r>
              <a:r>
                <a:rPr lang="en-US" altLang="en-US"/>
                <a:t> </a:t>
              </a:r>
            </a:p>
          </p:txBody>
        </p:sp>
      </p:grpSp>
      <p:sp>
        <p:nvSpPr>
          <p:cNvPr id="25611" name="Rectangle 42">
            <a:extLst>
              <a:ext uri="{FF2B5EF4-FFF2-40B4-BE49-F238E27FC236}">
                <a16:creationId xmlns:a16="http://schemas.microsoft.com/office/drawing/2014/main" id="{5E69A8D7-C494-3218-CD09-5DB1536B9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063" y="1912938"/>
            <a:ext cx="1851025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 chapter-opening photograph, Chapter 17, </a:t>
            </a:r>
            <a:r>
              <a:rPr lang="en-US" altLang="en-US" sz="1200" i="1">
                <a:solidFill>
                  <a:srgbClr val="000000"/>
                </a:solidFill>
              </a:rPr>
              <a:t>Callister &amp; Rethwisch 3e. </a:t>
            </a:r>
            <a:r>
              <a:rPr lang="en-US" altLang="en-US" sz="1200">
                <a:solidFill>
                  <a:srgbClr val="000000"/>
                </a:solidFill>
              </a:rPr>
              <a:t>(Courtesy of Lockheed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Missiles and Space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Company, Inc.)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>
            <a:extLst>
              <a:ext uri="{FF2B5EF4-FFF2-40B4-BE49-F238E27FC236}">
                <a16:creationId xmlns:a16="http://schemas.microsoft.com/office/drawing/2014/main" id="{B91067B7-B86E-6CF2-6877-B418EF0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B6A06D76-2A1F-4266-9B61-5768E68369A7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F90FF13-FCD8-22D9-9598-F8C35D989F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MAGNETIC</a:t>
            </a:r>
          </a:p>
        </p:txBody>
      </p:sp>
      <p:sp>
        <p:nvSpPr>
          <p:cNvPr id="26628" name="Rectangle 5">
            <a:extLst>
              <a:ext uri="{FF2B5EF4-FFF2-40B4-BE49-F238E27FC236}">
                <a16:creationId xmlns:a16="http://schemas.microsoft.com/office/drawing/2014/main" id="{C3397AF6-AAA8-4F10-79B2-DDD1F9115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977900"/>
            <a:ext cx="403860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>
                <a:solidFill>
                  <a:srgbClr val="000000"/>
                </a:solidFill>
              </a:rPr>
              <a:t>•  </a:t>
            </a:r>
            <a:r>
              <a:rPr lang="en-US" altLang="en-US">
                <a:solidFill>
                  <a:schemeClr val="accent2"/>
                </a:solidFill>
              </a:rPr>
              <a:t>Magnetic Permeability</a:t>
            </a:r>
            <a:endParaRPr lang="en-US" altLang="en-US">
              <a:solidFill>
                <a:srgbClr val="000000"/>
              </a:solidFill>
            </a:endParaRPr>
          </a:p>
          <a:p>
            <a:r>
              <a:rPr lang="en-US" altLang="en-US">
                <a:solidFill>
                  <a:srgbClr val="000000"/>
                </a:solidFill>
              </a:rPr>
              <a:t>     vs. Composition:</a:t>
            </a:r>
          </a:p>
          <a:p>
            <a:r>
              <a:rPr lang="en-US" altLang="en-US" sz="2200"/>
              <a:t>     -- Adding 3 atomic % Si</a:t>
            </a:r>
          </a:p>
          <a:p>
            <a:r>
              <a:rPr lang="en-US" altLang="en-US" sz="2200"/>
              <a:t>        makes Fe a better</a:t>
            </a:r>
          </a:p>
          <a:p>
            <a:r>
              <a:rPr lang="en-US" altLang="en-US" sz="2200"/>
              <a:t>        recording medium!</a:t>
            </a:r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ACF148E2-C3D4-F35B-EC34-69E154646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181600"/>
            <a:ext cx="28717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 C.R.  Barrett, W.D.  Nix, and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A.S. Tetelman, </a:t>
            </a:r>
            <a:r>
              <a:rPr lang="en-US" altLang="en-US" sz="1200" i="1">
                <a:solidFill>
                  <a:srgbClr val="000000"/>
                </a:solidFill>
              </a:rPr>
              <a:t>The Principles of</a:t>
            </a:r>
          </a:p>
          <a:p>
            <a:r>
              <a:rPr lang="en-US" altLang="en-US" sz="1200" i="1">
                <a:solidFill>
                  <a:srgbClr val="000000"/>
                </a:solidFill>
              </a:rPr>
              <a:t>Engineering Materials</a:t>
            </a:r>
            <a:r>
              <a:rPr lang="en-US" altLang="en-US" sz="1200">
                <a:solidFill>
                  <a:srgbClr val="000000"/>
                </a:solidFill>
              </a:rPr>
              <a:t>,  Fig. 1-7(a), p. 9,</a:t>
            </a:r>
          </a:p>
          <a:p>
            <a:pPr>
              <a:buFont typeface="Times" panose="02020603050405020304" pitchFamily="18" charset="0"/>
              <a:buAutoNum type="arabicPeriod" startAt="1973"/>
            </a:pPr>
            <a:r>
              <a:rPr lang="en-US" altLang="en-US" sz="1200">
                <a:solidFill>
                  <a:srgbClr val="000000"/>
                </a:solidFill>
              </a:rPr>
              <a:t>Electronically reproduced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 sz="1200">
                <a:solidFill>
                  <a:srgbClr val="000000"/>
                </a:solidFill>
              </a:rPr>
              <a:t>by permission of Pearson Education, Inc.,</a:t>
            </a:r>
          </a:p>
          <a:p>
            <a:pPr>
              <a:buFont typeface="Times" panose="02020603050405020304" pitchFamily="18" charset="0"/>
              <a:buNone/>
            </a:pPr>
            <a:r>
              <a:rPr lang="en-US" altLang="en-US" sz="1200">
                <a:solidFill>
                  <a:srgbClr val="000000"/>
                </a:solidFill>
              </a:rPr>
              <a:t>Upper Saddle River, New Jersey.</a:t>
            </a:r>
          </a:p>
        </p:txBody>
      </p:sp>
      <p:sp>
        <p:nvSpPr>
          <p:cNvPr id="26630" name="Rectangle 7">
            <a:extLst>
              <a:ext uri="{FF2B5EF4-FFF2-40B4-BE49-F238E27FC236}">
                <a16:creationId xmlns:a16="http://schemas.microsoft.com/office/drawing/2014/main" id="{3F0D0FCC-BF43-C3FB-3614-A8FED2852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399088"/>
            <a:ext cx="32766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Fig. 20.23, </a:t>
            </a:r>
            <a:r>
              <a:rPr lang="en-US" altLang="en-US" sz="1200" i="1">
                <a:solidFill>
                  <a:srgbClr val="000000"/>
                </a:solidFill>
              </a:rPr>
              <a:t>Callister &amp; Rethwisch 8e.</a:t>
            </a:r>
          </a:p>
        </p:txBody>
      </p:sp>
      <p:sp>
        <p:nvSpPr>
          <p:cNvPr id="26631" name="Rectangle 8">
            <a:extLst>
              <a:ext uri="{FF2B5EF4-FFF2-40B4-BE49-F238E27FC236}">
                <a16:creationId xmlns:a16="http://schemas.microsoft.com/office/drawing/2014/main" id="{60D79152-E604-C720-2B87-FAE87EBC2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" y="977900"/>
            <a:ext cx="2919413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•  </a:t>
            </a:r>
            <a:r>
              <a:rPr lang="en-US" altLang="en-US">
                <a:solidFill>
                  <a:schemeClr val="accent2"/>
                </a:solidFill>
              </a:rPr>
              <a:t>Magnetic Storage</a:t>
            </a:r>
            <a:r>
              <a:rPr lang="en-US" altLang="en-US">
                <a:solidFill>
                  <a:srgbClr val="000000"/>
                </a:solidFill>
              </a:rPr>
              <a:t>:</a:t>
            </a:r>
          </a:p>
          <a:p>
            <a:r>
              <a:rPr lang="en-US" altLang="en-US" sz="2200"/>
              <a:t>    -- Recording medium</a:t>
            </a:r>
          </a:p>
          <a:p>
            <a:r>
              <a:rPr lang="en-US" altLang="en-US" sz="2200"/>
              <a:t>       is magnetized by</a:t>
            </a:r>
          </a:p>
          <a:p>
            <a:r>
              <a:rPr lang="en-US" altLang="en-US" sz="2200"/>
              <a:t>       recording head.</a:t>
            </a:r>
          </a:p>
        </p:txBody>
      </p:sp>
      <p:grpSp>
        <p:nvGrpSpPr>
          <p:cNvPr id="26632" name="Group 22">
            <a:extLst>
              <a:ext uri="{FF2B5EF4-FFF2-40B4-BE49-F238E27FC236}">
                <a16:creationId xmlns:a16="http://schemas.microsoft.com/office/drawing/2014/main" id="{0CF16C5D-DB04-1302-B95E-640876B0AA9C}"/>
              </a:ext>
            </a:extLst>
          </p:cNvPr>
          <p:cNvGrpSpPr>
            <a:grpSpLocks/>
          </p:cNvGrpSpPr>
          <p:nvPr/>
        </p:nvGrpSpPr>
        <p:grpSpPr bwMode="auto">
          <a:xfrm>
            <a:off x="4911725" y="3070225"/>
            <a:ext cx="2794000" cy="2063750"/>
            <a:chOff x="3094" y="1934"/>
            <a:chExt cx="1760" cy="1300"/>
          </a:xfrm>
        </p:grpSpPr>
        <p:sp>
          <p:nvSpPr>
            <p:cNvPr id="26634" name="Rectangle 10">
              <a:extLst>
                <a:ext uri="{FF2B5EF4-FFF2-40B4-BE49-F238E27FC236}">
                  <a16:creationId xmlns:a16="http://schemas.microsoft.com/office/drawing/2014/main" id="{96E27BCB-32D8-5B3E-A542-38C11BB70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3042"/>
              <a:ext cx="10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000000"/>
                  </a:solidFill>
                </a:rPr>
                <a:t>Magnetic Field</a:t>
              </a:r>
              <a:endParaRPr lang="en-US" altLang="en-US" sz="2000"/>
            </a:p>
          </p:txBody>
        </p:sp>
        <p:sp>
          <p:nvSpPr>
            <p:cNvPr id="26635" name="Rectangle 11">
              <a:extLst>
                <a:ext uri="{FF2B5EF4-FFF2-40B4-BE49-F238E27FC236}">
                  <a16:creationId xmlns:a16="http://schemas.microsoft.com/office/drawing/2014/main" id="{1068AA0D-DBB1-672D-3A60-ACB848F6AE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692" y="2382"/>
              <a:ext cx="99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000000"/>
                  </a:solidFill>
                </a:rPr>
                <a:t>Magnetization</a:t>
              </a:r>
              <a:endParaRPr lang="en-US" altLang="en-US" sz="2000"/>
            </a:p>
          </p:txBody>
        </p:sp>
        <p:sp>
          <p:nvSpPr>
            <p:cNvPr id="26636" name="Rectangle 12">
              <a:extLst>
                <a:ext uri="{FF2B5EF4-FFF2-40B4-BE49-F238E27FC236}">
                  <a16:creationId xmlns:a16="http://schemas.microsoft.com/office/drawing/2014/main" id="{1488C303-DD74-D8C7-0F0D-223D02B11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4" y="1934"/>
              <a:ext cx="1152" cy="1080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6637" name="Freeform 13">
              <a:extLst>
                <a:ext uri="{FF2B5EF4-FFF2-40B4-BE49-F238E27FC236}">
                  <a16:creationId xmlns:a16="http://schemas.microsoft.com/office/drawing/2014/main" id="{DA102B0A-C134-3B24-6419-02F8B132E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8" y="2370"/>
              <a:ext cx="904" cy="640"/>
            </a:xfrm>
            <a:custGeom>
              <a:avLst/>
              <a:gdLst>
                <a:gd name="T0" fmla="*/ 0 w 904"/>
                <a:gd name="T1" fmla="*/ 640 h 640"/>
                <a:gd name="T2" fmla="*/ 96 w 904"/>
                <a:gd name="T3" fmla="*/ 552 h 640"/>
                <a:gd name="T4" fmla="*/ 256 w 904"/>
                <a:gd name="T5" fmla="*/ 400 h 640"/>
                <a:gd name="T6" fmla="*/ 432 w 904"/>
                <a:gd name="T7" fmla="*/ 248 h 640"/>
                <a:gd name="T8" fmla="*/ 616 w 904"/>
                <a:gd name="T9" fmla="*/ 128 h 640"/>
                <a:gd name="T10" fmla="*/ 808 w 904"/>
                <a:gd name="T11" fmla="*/ 32 h 640"/>
                <a:gd name="T12" fmla="*/ 904 w 904"/>
                <a:gd name="T13" fmla="*/ 0 h 6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04"/>
                <a:gd name="T22" fmla="*/ 0 h 640"/>
                <a:gd name="T23" fmla="*/ 904 w 904"/>
                <a:gd name="T24" fmla="*/ 640 h 6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04" h="640">
                  <a:moveTo>
                    <a:pt x="0" y="640"/>
                  </a:moveTo>
                  <a:lnTo>
                    <a:pt x="96" y="552"/>
                  </a:lnTo>
                  <a:lnTo>
                    <a:pt x="256" y="400"/>
                  </a:lnTo>
                  <a:lnTo>
                    <a:pt x="432" y="248"/>
                  </a:lnTo>
                  <a:lnTo>
                    <a:pt x="616" y="128"/>
                  </a:lnTo>
                  <a:lnTo>
                    <a:pt x="808" y="32"/>
                  </a:lnTo>
                  <a:lnTo>
                    <a:pt x="904" y="0"/>
                  </a:lnTo>
                </a:path>
              </a:pathLst>
            </a:custGeom>
            <a:noFill/>
            <a:ln w="38100">
              <a:solidFill>
                <a:srgbClr val="99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26638" name="Rectangle 16">
              <a:extLst>
                <a:ext uri="{FF2B5EF4-FFF2-40B4-BE49-F238E27FC236}">
                  <a16:creationId xmlns:a16="http://schemas.microsoft.com/office/drawing/2014/main" id="{F68D9664-F393-A271-2F9A-1418DF1FE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0" y="1978"/>
              <a:ext cx="65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000000"/>
                  </a:solidFill>
                </a:rPr>
                <a:t>Fe+3%Si</a:t>
              </a:r>
              <a:endParaRPr lang="en-US" altLang="en-US"/>
            </a:p>
          </p:txBody>
        </p:sp>
        <p:sp>
          <p:nvSpPr>
            <p:cNvPr id="26639" name="Rectangle 17">
              <a:extLst>
                <a:ext uri="{FF2B5EF4-FFF2-40B4-BE49-F238E27FC236}">
                  <a16:creationId xmlns:a16="http://schemas.microsoft.com/office/drawing/2014/main" id="{C2D51062-348D-5474-E371-6373820C8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0" y="2306"/>
              <a:ext cx="18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rgbClr val="993300"/>
                  </a:solidFill>
                </a:rPr>
                <a:t>Fe</a:t>
              </a:r>
              <a:endParaRPr lang="en-US" altLang="en-US"/>
            </a:p>
          </p:txBody>
        </p:sp>
        <p:sp>
          <p:nvSpPr>
            <p:cNvPr id="26640" name="Freeform 21">
              <a:extLst>
                <a:ext uri="{FF2B5EF4-FFF2-40B4-BE49-F238E27FC236}">
                  <a16:creationId xmlns:a16="http://schemas.microsoft.com/office/drawing/2014/main" id="{B9969AC4-EF13-6339-8278-1FE88D43D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" y="2044"/>
              <a:ext cx="763" cy="960"/>
            </a:xfrm>
            <a:custGeom>
              <a:avLst/>
              <a:gdLst>
                <a:gd name="T0" fmla="*/ 0 w 763"/>
                <a:gd name="T1" fmla="*/ 960 h 960"/>
                <a:gd name="T2" fmla="*/ 109 w 763"/>
                <a:gd name="T3" fmla="*/ 800 h 960"/>
                <a:gd name="T4" fmla="*/ 269 w 763"/>
                <a:gd name="T5" fmla="*/ 443 h 960"/>
                <a:gd name="T6" fmla="*/ 414 w 763"/>
                <a:gd name="T7" fmla="*/ 189 h 960"/>
                <a:gd name="T8" fmla="*/ 763 w 763"/>
                <a:gd name="T9" fmla="*/ 0 h 9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3"/>
                <a:gd name="T16" fmla="*/ 0 h 960"/>
                <a:gd name="T17" fmla="*/ 763 w 763"/>
                <a:gd name="T18" fmla="*/ 960 h 9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3" h="960">
                  <a:moveTo>
                    <a:pt x="0" y="960"/>
                  </a:moveTo>
                  <a:cubicBezTo>
                    <a:pt x="32" y="923"/>
                    <a:pt x="64" y="886"/>
                    <a:pt x="109" y="800"/>
                  </a:cubicBezTo>
                  <a:cubicBezTo>
                    <a:pt x="154" y="714"/>
                    <a:pt x="218" y="545"/>
                    <a:pt x="269" y="443"/>
                  </a:cubicBezTo>
                  <a:cubicBezTo>
                    <a:pt x="320" y="341"/>
                    <a:pt x="332" y="263"/>
                    <a:pt x="414" y="189"/>
                  </a:cubicBezTo>
                  <a:cubicBezTo>
                    <a:pt x="496" y="115"/>
                    <a:pt x="629" y="57"/>
                    <a:pt x="763" y="0"/>
                  </a:cubicBezTo>
                </a:path>
              </a:pathLst>
            </a:custGeom>
            <a:noFill/>
            <a:ln w="38100">
              <a:solidFill>
                <a:srgbClr val="55555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</p:grpSp>
      <p:pic>
        <p:nvPicPr>
          <p:cNvPr id="26633" name="Picture 17" descr="Fig_20_23.png">
            <a:extLst>
              <a:ext uri="{FF2B5EF4-FFF2-40B4-BE49-F238E27FC236}">
                <a16:creationId xmlns:a16="http://schemas.microsoft.com/office/drawing/2014/main" id="{F3B242CA-4E99-4891-1519-76412FF82D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2652713"/>
            <a:ext cx="4392613" cy="261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12">
            <a:extLst>
              <a:ext uri="{FF2B5EF4-FFF2-40B4-BE49-F238E27FC236}">
                <a16:creationId xmlns:a16="http://schemas.microsoft.com/office/drawing/2014/main" id="{279F7514-8D89-BC74-28C3-66BA908AC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OPTICAL</a:t>
            </a:r>
          </a:p>
        </p:txBody>
      </p:sp>
      <p:sp>
        <p:nvSpPr>
          <p:cNvPr id="27650" name="Slide Number Placeholder 3">
            <a:extLst>
              <a:ext uri="{FF2B5EF4-FFF2-40B4-BE49-F238E27FC236}">
                <a16:creationId xmlns:a16="http://schemas.microsoft.com/office/drawing/2014/main" id="{8B09958F-E46C-0C14-1A0A-0FD5F26C9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03F6E91-429B-40A2-9A7B-B23933A51E2E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84D4FF11-EB99-30A4-6E6C-69C7AE202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3" y="1066800"/>
            <a:ext cx="69723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•  </a:t>
            </a:r>
            <a:r>
              <a:rPr lang="en-US" altLang="en-US">
                <a:solidFill>
                  <a:schemeClr val="accent2"/>
                </a:solidFill>
              </a:rPr>
              <a:t>Transmittance</a:t>
            </a:r>
            <a:r>
              <a:rPr lang="en-US" altLang="en-US"/>
              <a:t>:</a:t>
            </a:r>
            <a:r>
              <a:rPr lang="en-US" altLang="en-US">
                <a:solidFill>
                  <a:srgbClr val="4D4D4D"/>
                </a:solidFill>
              </a:rPr>
              <a:t> </a:t>
            </a:r>
          </a:p>
          <a:p>
            <a:r>
              <a:rPr lang="en-US" altLang="en-US" sz="2200"/>
              <a:t>    -- Aluminum oxide may be transparent, translucent, or</a:t>
            </a:r>
          </a:p>
          <a:p>
            <a:r>
              <a:rPr lang="en-US" altLang="en-US" sz="2200"/>
              <a:t>       opaque depending on the material structure. </a:t>
            </a:r>
          </a:p>
        </p:txBody>
      </p:sp>
      <p:sp>
        <p:nvSpPr>
          <p:cNvPr id="27652" name="Rectangle 8">
            <a:extLst>
              <a:ext uri="{FF2B5EF4-FFF2-40B4-BE49-F238E27FC236}">
                <a16:creationId xmlns:a16="http://schemas.microsoft.com/office/drawing/2014/main" id="{1EF9467F-6409-B52C-7237-EE6443D6E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5030788"/>
            <a:ext cx="18780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 Fig. 1.2,</a:t>
            </a:r>
          </a:p>
          <a:p>
            <a:r>
              <a:rPr lang="en-US" altLang="en-US" sz="1200" i="1">
                <a:solidFill>
                  <a:srgbClr val="000000"/>
                </a:solidFill>
              </a:rPr>
              <a:t>Callister &amp; Rethwisch 8e.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(Specimen preparation,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P.A. Lessing; photo by S. Tanner.)</a:t>
            </a:r>
          </a:p>
        </p:txBody>
      </p:sp>
      <p:grpSp>
        <p:nvGrpSpPr>
          <p:cNvPr id="27653" name="Group 16">
            <a:extLst>
              <a:ext uri="{FF2B5EF4-FFF2-40B4-BE49-F238E27FC236}">
                <a16:creationId xmlns:a16="http://schemas.microsoft.com/office/drawing/2014/main" id="{6ACE13DA-DD53-470E-C075-64522E4448E0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2362200"/>
            <a:ext cx="6496050" cy="3822700"/>
            <a:chOff x="336" y="1488"/>
            <a:chExt cx="4092" cy="2408"/>
          </a:xfrm>
        </p:grpSpPr>
        <p:pic>
          <p:nvPicPr>
            <p:cNvPr id="27655" name="Picture 15" descr="Photo of optical flats-nn">
              <a:extLst>
                <a:ext uri="{FF2B5EF4-FFF2-40B4-BE49-F238E27FC236}">
                  <a16:creationId xmlns:a16="http://schemas.microsoft.com/office/drawing/2014/main" id="{8DD6C2E8-E598-7D83-2EB4-CCDF7E01C4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" y="1907"/>
              <a:ext cx="3178" cy="1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6" name="Line 4">
              <a:extLst>
                <a:ext uri="{FF2B5EF4-FFF2-40B4-BE49-F238E27FC236}">
                  <a16:creationId xmlns:a16="http://schemas.microsoft.com/office/drawing/2014/main" id="{CE95E009-CC5E-35AF-CF37-D6E64E5F98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1" y="1872"/>
              <a:ext cx="656" cy="10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27657" name="Line 5">
              <a:extLst>
                <a:ext uri="{FF2B5EF4-FFF2-40B4-BE49-F238E27FC236}">
                  <a16:creationId xmlns:a16="http://schemas.microsoft.com/office/drawing/2014/main" id="{66E1A5AF-C19E-E9D7-0AD3-27276139C9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1" y="1904"/>
              <a:ext cx="64" cy="9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27658" name="Line 6">
              <a:extLst>
                <a:ext uri="{FF2B5EF4-FFF2-40B4-BE49-F238E27FC236}">
                  <a16:creationId xmlns:a16="http://schemas.microsoft.com/office/drawing/2014/main" id="{E9A269BC-C792-2A2F-A4BA-9E20B5A069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43" y="1872"/>
              <a:ext cx="328" cy="8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27659" name="Rectangle 9">
              <a:extLst>
                <a:ext uri="{FF2B5EF4-FFF2-40B4-BE49-F238E27FC236}">
                  <a16:creationId xmlns:a16="http://schemas.microsoft.com/office/drawing/2014/main" id="{649489B6-E82E-722F-B2C3-B81A200288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680"/>
              <a:ext cx="92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000">
                  <a:solidFill>
                    <a:schemeClr val="tx2"/>
                  </a:solidFill>
                </a:rPr>
                <a:t>single crystal</a:t>
              </a:r>
            </a:p>
          </p:txBody>
        </p:sp>
        <p:sp>
          <p:nvSpPr>
            <p:cNvPr id="27660" name="Rectangle 10">
              <a:extLst>
                <a:ext uri="{FF2B5EF4-FFF2-40B4-BE49-F238E27FC236}">
                  <a16:creationId xmlns:a16="http://schemas.microsoft.com/office/drawing/2014/main" id="{CC76180E-59C6-ADC6-2353-7A6E0D933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" y="1488"/>
              <a:ext cx="845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en-US" altLang="en-US" sz="2000">
                  <a:solidFill>
                    <a:schemeClr val="tx2"/>
                  </a:solidFill>
                </a:rPr>
                <a:t>polycrystal:</a:t>
              </a:r>
            </a:p>
            <a:p>
              <a:pPr algn="ctr"/>
              <a:r>
                <a:rPr lang="en-US" altLang="en-US" sz="2000">
                  <a:solidFill>
                    <a:schemeClr val="tx2"/>
                  </a:solidFill>
                </a:rPr>
                <a:t>low porosity</a:t>
              </a:r>
            </a:p>
          </p:txBody>
        </p:sp>
        <p:sp>
          <p:nvSpPr>
            <p:cNvPr id="27661" name="Rectangle 11">
              <a:extLst>
                <a:ext uri="{FF2B5EF4-FFF2-40B4-BE49-F238E27FC236}">
                  <a16:creationId xmlns:a16="http://schemas.microsoft.com/office/drawing/2014/main" id="{9484C9FA-89FB-FAB6-AC25-9FA34342D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1" y="1488"/>
              <a:ext cx="907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en-US" altLang="en-US" sz="2000">
                  <a:solidFill>
                    <a:schemeClr val="tx2"/>
                  </a:solidFill>
                </a:rPr>
                <a:t>polycrystal:</a:t>
              </a:r>
            </a:p>
            <a:p>
              <a:pPr algn="ctr"/>
              <a:r>
                <a:rPr lang="en-US" altLang="en-US" sz="2000">
                  <a:solidFill>
                    <a:schemeClr val="tx2"/>
                  </a:solidFill>
                </a:rPr>
                <a:t>high porosity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93833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>
            <a:extLst>
              <a:ext uri="{FF2B5EF4-FFF2-40B4-BE49-F238E27FC236}">
                <a16:creationId xmlns:a16="http://schemas.microsoft.com/office/drawing/2014/main" id="{42491D08-7054-C475-F4F8-903CBEEC33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DETERIORATIVE</a:t>
            </a:r>
          </a:p>
        </p:txBody>
      </p:sp>
      <p:sp>
        <p:nvSpPr>
          <p:cNvPr id="3076" name="Slide Number Placeholder 6">
            <a:extLst>
              <a:ext uri="{FF2B5EF4-FFF2-40B4-BE49-F238E27FC236}">
                <a16:creationId xmlns:a16="http://schemas.microsoft.com/office/drawing/2014/main" id="{416E7737-B951-43F0-FB74-A2BF3341C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F320B89-BC1F-4394-9F77-1AE74BB3C611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06D9A282-C904-5117-6F32-BE2683826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66800"/>
            <a:ext cx="3036888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•  Stress &amp; Saltwater...</a:t>
            </a:r>
          </a:p>
          <a:p>
            <a:r>
              <a:rPr lang="en-US" altLang="en-US" sz="2200"/>
              <a:t>    -- causes cracks! </a:t>
            </a:r>
            <a:endParaRPr lang="en-US" altLang="en-US" sz="2200">
              <a:latin typeface="Times" panose="02020603050405020304" pitchFamily="18" charset="0"/>
            </a:endParaRPr>
          </a:p>
        </p:txBody>
      </p:sp>
      <p:sp>
        <p:nvSpPr>
          <p:cNvPr id="3079" name="Rectangle 9">
            <a:extLst>
              <a:ext uri="{FF2B5EF4-FFF2-40B4-BE49-F238E27FC236}">
                <a16:creationId xmlns:a16="http://schemas.microsoft.com/office/drawing/2014/main" id="{E6C0F79C-835B-17A6-3D16-A63C3357A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114800"/>
            <a:ext cx="3276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 chapter-opening photograph, Chapter 16, </a:t>
            </a:r>
            <a:r>
              <a:rPr lang="en-US" altLang="en-US" sz="1200" i="1">
                <a:solidFill>
                  <a:srgbClr val="000000"/>
                </a:solidFill>
              </a:rPr>
              <a:t>Callister &amp; Rethwisch 3e.</a:t>
            </a:r>
          </a:p>
          <a:p>
            <a:r>
              <a:rPr lang="en-US" altLang="en-US" sz="1200">
                <a:solidFill>
                  <a:srgbClr val="000000"/>
                </a:solidFill>
              </a:rPr>
              <a:t>(from </a:t>
            </a:r>
            <a:r>
              <a:rPr lang="en-US" altLang="en-US" sz="1200" i="1">
                <a:solidFill>
                  <a:srgbClr val="000000"/>
                </a:solidFill>
              </a:rPr>
              <a:t>Marine Corrosion, Causes, and Prevention</a:t>
            </a:r>
            <a:r>
              <a:rPr lang="en-US" altLang="en-US" sz="1200">
                <a:solidFill>
                  <a:srgbClr val="000000"/>
                </a:solidFill>
              </a:rPr>
              <a:t>, John Wiley and Sons, Inc., 1975.)</a:t>
            </a:r>
          </a:p>
        </p:txBody>
      </p:sp>
      <p:grpSp>
        <p:nvGrpSpPr>
          <p:cNvPr id="3080" name="Group 10">
            <a:extLst>
              <a:ext uri="{FF2B5EF4-FFF2-40B4-BE49-F238E27FC236}">
                <a16:creationId xmlns:a16="http://schemas.microsoft.com/office/drawing/2014/main" id="{AFBB6838-D541-394C-0982-A349AB45B814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4572000"/>
            <a:ext cx="4495800" cy="2095500"/>
            <a:chOff x="2688" y="2880"/>
            <a:chExt cx="2832" cy="1320"/>
          </a:xfrm>
        </p:grpSpPr>
        <p:grpSp>
          <p:nvGrpSpPr>
            <p:cNvPr id="3116" name="Group 11">
              <a:extLst>
                <a:ext uri="{FF2B5EF4-FFF2-40B4-BE49-F238E27FC236}">
                  <a16:creationId xmlns:a16="http://schemas.microsoft.com/office/drawing/2014/main" id="{5799C46D-7492-9AE9-B5EE-552CAF4080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96" y="2880"/>
              <a:ext cx="1424" cy="991"/>
              <a:chOff x="4096" y="2880"/>
              <a:chExt cx="1424" cy="991"/>
            </a:xfrm>
          </p:grpSpPr>
          <p:grpSp>
            <p:nvGrpSpPr>
              <p:cNvPr id="3119" name="Group 12">
                <a:extLst>
                  <a:ext uri="{FF2B5EF4-FFF2-40B4-BE49-F238E27FC236}">
                    <a16:creationId xmlns:a16="http://schemas.microsoft.com/office/drawing/2014/main" id="{6339BE7D-66A9-1B7B-11DE-8C020829BF2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096" y="2880"/>
                <a:ext cx="1424" cy="991"/>
                <a:chOff x="4096" y="2880"/>
                <a:chExt cx="1424" cy="991"/>
              </a:xfrm>
            </p:grpSpPr>
            <p:sp>
              <p:nvSpPr>
                <p:cNvPr id="3122" name="AutoShape 13">
                  <a:extLst>
                    <a:ext uri="{FF2B5EF4-FFF2-40B4-BE49-F238E27FC236}">
                      <a16:creationId xmlns:a16="http://schemas.microsoft.com/office/drawing/2014/main" id="{E4755C10-7421-45C1-E4DB-D190D290DBCC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096" y="2880"/>
                  <a:ext cx="1424" cy="9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MY"/>
                </a:p>
              </p:txBody>
            </p:sp>
            <p:pic>
              <p:nvPicPr>
                <p:cNvPr id="3123" name="Picture 14">
                  <a:extLst>
                    <a:ext uri="{FF2B5EF4-FFF2-40B4-BE49-F238E27FC236}">
                      <a16:creationId xmlns:a16="http://schemas.microsoft.com/office/drawing/2014/main" id="{5A9AAEE6-3A7F-709F-9F5D-3116D6F22A8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02" y="2886"/>
                  <a:ext cx="1399" cy="9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120" name="Line 15">
                <a:extLst>
                  <a:ext uri="{FF2B5EF4-FFF2-40B4-BE49-F238E27FC236}">
                    <a16:creationId xmlns:a16="http://schemas.microsoft.com/office/drawing/2014/main" id="{0987D35E-1190-279A-8643-7A1FCDDA91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58" y="2954"/>
                <a:ext cx="100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MY"/>
              </a:p>
            </p:txBody>
          </p:sp>
          <p:sp>
            <p:nvSpPr>
              <p:cNvPr id="3121" name="Rectangle 16">
                <a:extLst>
                  <a:ext uri="{FF2B5EF4-FFF2-40B4-BE49-F238E27FC236}">
                    <a16:creationId xmlns:a16="http://schemas.microsoft.com/office/drawing/2014/main" id="{50890AA1-25B0-2E96-371E-9C54CDE06A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2" y="2880"/>
                <a:ext cx="354" cy="1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 sz="1400">
                    <a:solidFill>
                      <a:srgbClr val="000000"/>
                    </a:solidFill>
                  </a:rPr>
                  <a:t>4</a:t>
                </a:r>
                <a:r>
                  <a:rPr lang="en-US" altLang="en-US" sz="80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14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m</a:t>
                </a:r>
                <a:r>
                  <a:rPr lang="en-US" altLang="en-US" sz="1400">
                    <a:solidFill>
                      <a:srgbClr val="000000"/>
                    </a:solidFill>
                  </a:rPr>
                  <a:t>m</a:t>
                </a:r>
              </a:p>
            </p:txBody>
          </p:sp>
        </p:grpSp>
        <p:sp>
          <p:nvSpPr>
            <p:cNvPr id="3117" name="Rectangle 17">
              <a:extLst>
                <a:ext uri="{FF2B5EF4-FFF2-40B4-BE49-F238E27FC236}">
                  <a16:creationId xmlns:a16="http://schemas.microsoft.com/office/drawing/2014/main" id="{CDF48963-E771-C2B4-4605-B16E74EBE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2928"/>
              <a:ext cx="1440" cy="5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200"/>
                <a:t>-- material:</a:t>
              </a:r>
            </a:p>
            <a:p>
              <a:r>
                <a:rPr lang="en-US" altLang="en-US" sz="1800"/>
                <a:t>    </a:t>
              </a:r>
              <a:r>
                <a:rPr lang="en-US" altLang="en-US" sz="1600"/>
                <a:t>7150-T651 Al "alloy"</a:t>
              </a:r>
            </a:p>
            <a:p>
              <a:r>
                <a:rPr lang="en-US" altLang="en-US" sz="1600"/>
                <a:t>     (Zn,Cu,Mg,Zr)</a:t>
              </a:r>
            </a:p>
          </p:txBody>
        </p:sp>
        <p:sp>
          <p:nvSpPr>
            <p:cNvPr id="3118" name="Rectangle 18">
              <a:extLst>
                <a:ext uri="{FF2B5EF4-FFF2-40B4-BE49-F238E27FC236}">
                  <a16:creationId xmlns:a16="http://schemas.microsoft.com/office/drawing/2014/main" id="{A12C5A07-9618-D4BC-4E5A-AF5656399D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3735"/>
              <a:ext cx="2448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200">
                  <a:solidFill>
                    <a:srgbClr val="000000"/>
                  </a:solidFill>
                </a:rPr>
                <a:t>Adapted from Fig. 11.26, </a:t>
              </a:r>
              <a:br>
                <a:rPr lang="en-US" altLang="en-US" sz="1200">
                  <a:solidFill>
                    <a:srgbClr val="000000"/>
                  </a:solidFill>
                </a:rPr>
              </a:br>
              <a:r>
                <a:rPr lang="en-US" altLang="en-US" sz="1200" i="1">
                  <a:solidFill>
                    <a:srgbClr val="000000"/>
                  </a:solidFill>
                </a:rPr>
                <a:t>Callister &amp; Rethwisch 8e. </a:t>
              </a:r>
              <a:r>
                <a:rPr lang="en-US" altLang="en-US" sz="1200">
                  <a:solidFill>
                    <a:srgbClr val="000000"/>
                  </a:solidFill>
                </a:rPr>
                <a:t>(Provided courtesy of G.H. Narayanan and A.G. Miller, Boeing Commercial Airplane Company.)</a:t>
              </a:r>
            </a:p>
          </p:txBody>
        </p:sp>
      </p:grpSp>
      <p:sp>
        <p:nvSpPr>
          <p:cNvPr id="3081" name="Rectangle 20">
            <a:extLst>
              <a:ext uri="{FF2B5EF4-FFF2-40B4-BE49-F238E27FC236}">
                <a16:creationId xmlns:a16="http://schemas.microsoft.com/office/drawing/2014/main" id="{88D6A3CB-5921-6352-4484-DE84E97AE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1066800"/>
            <a:ext cx="3540125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•  Heat treatment:</a:t>
            </a:r>
            <a:r>
              <a:rPr lang="en-US" altLang="en-US" sz="2200"/>
              <a:t>  slows</a:t>
            </a:r>
            <a:endParaRPr lang="en-US" altLang="en-US"/>
          </a:p>
          <a:p>
            <a:r>
              <a:rPr lang="en-US" altLang="en-US" sz="2200"/>
              <a:t>    crack speed in salt water! </a:t>
            </a:r>
          </a:p>
        </p:txBody>
      </p:sp>
      <p:sp>
        <p:nvSpPr>
          <p:cNvPr id="3082" name="Rectangle 21">
            <a:extLst>
              <a:ext uri="{FF2B5EF4-FFF2-40B4-BE49-F238E27FC236}">
                <a16:creationId xmlns:a16="http://schemas.microsoft.com/office/drawing/2014/main" id="{BEB0D34D-297B-AC9D-1A98-47D081155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733800"/>
            <a:ext cx="46482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Adapted from Fig. 11.20(b), R.W. Hertzberg, "Deformation and Fracture Mechanics of Engineering Materials" (4th ed.), p. 505, John Wiley and Sons, 1996.  (Original source:  Markus O. Speidel, Brown Boveri Co.)</a:t>
            </a:r>
          </a:p>
        </p:txBody>
      </p:sp>
      <p:grpSp>
        <p:nvGrpSpPr>
          <p:cNvPr id="3083" name="Group 60">
            <a:extLst>
              <a:ext uri="{FF2B5EF4-FFF2-40B4-BE49-F238E27FC236}">
                <a16:creationId xmlns:a16="http://schemas.microsoft.com/office/drawing/2014/main" id="{DED0D2D9-2850-37AB-4D82-D2970CEE0204}"/>
              </a:ext>
            </a:extLst>
          </p:cNvPr>
          <p:cNvGrpSpPr>
            <a:grpSpLocks/>
          </p:cNvGrpSpPr>
          <p:nvPr/>
        </p:nvGrpSpPr>
        <p:grpSpPr bwMode="auto">
          <a:xfrm>
            <a:off x="4713288" y="1889125"/>
            <a:ext cx="3194050" cy="1736725"/>
            <a:chOff x="2969" y="1190"/>
            <a:chExt cx="2012" cy="1094"/>
          </a:xfrm>
        </p:grpSpPr>
        <p:sp>
          <p:nvSpPr>
            <p:cNvPr id="3086" name="Rectangle 23">
              <a:extLst>
                <a:ext uri="{FF2B5EF4-FFF2-40B4-BE49-F238E27FC236}">
                  <a16:creationId xmlns:a16="http://schemas.microsoft.com/office/drawing/2014/main" id="{A2204431-91C8-4B2E-27E3-52C3CA550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1383"/>
              <a:ext cx="43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500">
                  <a:solidFill>
                    <a:srgbClr val="990000"/>
                  </a:solidFill>
                </a:rPr>
                <a:t>“held at </a:t>
              </a:r>
              <a:endParaRPr lang="en-US" altLang="en-US"/>
            </a:p>
          </p:txBody>
        </p:sp>
        <p:sp>
          <p:nvSpPr>
            <p:cNvPr id="3087" name="Rectangle 24">
              <a:extLst>
                <a:ext uri="{FF2B5EF4-FFF2-40B4-BE49-F238E27FC236}">
                  <a16:creationId xmlns:a16="http://schemas.microsoft.com/office/drawing/2014/main" id="{D71D6EB0-A1D6-0D04-6023-71BE04F028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1523"/>
              <a:ext cx="778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500">
                  <a:solidFill>
                    <a:srgbClr val="990000"/>
                  </a:solidFill>
                </a:rPr>
                <a:t>160</a:t>
              </a:r>
              <a:r>
                <a:rPr lang="en-US" altLang="en-US" sz="1500">
                  <a:solidFill>
                    <a:srgbClr val="990000"/>
                  </a:solidFill>
                  <a:cs typeface="Arial" panose="020B0604020202020204" pitchFamily="34" charset="0"/>
                </a:rPr>
                <a:t>ºC for 1 hr </a:t>
              </a:r>
              <a:endParaRPr lang="en-US" altLang="en-US">
                <a:cs typeface="Arial" panose="020B0604020202020204" pitchFamily="34" charset="0"/>
              </a:endParaRPr>
            </a:p>
          </p:txBody>
        </p:sp>
        <p:sp>
          <p:nvSpPr>
            <p:cNvPr id="3088" name="Rectangle 25">
              <a:extLst>
                <a:ext uri="{FF2B5EF4-FFF2-40B4-BE49-F238E27FC236}">
                  <a16:creationId xmlns:a16="http://schemas.microsoft.com/office/drawing/2014/main" id="{7DA2150F-5225-1274-2CE4-1AE8CD7C4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1662"/>
              <a:ext cx="76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500">
                  <a:solidFill>
                    <a:srgbClr val="990000"/>
                  </a:solidFill>
                </a:rPr>
                <a:t>before testing”</a:t>
              </a:r>
              <a:endParaRPr lang="en-US" altLang="en-US"/>
            </a:p>
          </p:txBody>
        </p:sp>
        <p:grpSp>
          <p:nvGrpSpPr>
            <p:cNvPr id="3089" name="Group 26">
              <a:extLst>
                <a:ext uri="{FF2B5EF4-FFF2-40B4-BE49-F238E27FC236}">
                  <a16:creationId xmlns:a16="http://schemas.microsoft.com/office/drawing/2014/main" id="{A1BB322B-A430-CEC9-899F-67F80D29AC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8" y="2114"/>
              <a:ext cx="1442" cy="67"/>
              <a:chOff x="3428" y="2114"/>
              <a:chExt cx="1442" cy="67"/>
            </a:xfrm>
          </p:grpSpPr>
          <p:sp>
            <p:nvSpPr>
              <p:cNvPr id="3114" name="Freeform 27">
                <a:extLst>
                  <a:ext uri="{FF2B5EF4-FFF2-40B4-BE49-F238E27FC236}">
                    <a16:creationId xmlns:a16="http://schemas.microsoft.com/office/drawing/2014/main" id="{9CC70620-B3FE-E9B8-2BE4-7ACE7B9DB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7" y="2114"/>
                <a:ext cx="73" cy="67"/>
              </a:xfrm>
              <a:custGeom>
                <a:avLst/>
                <a:gdLst>
                  <a:gd name="T0" fmla="*/ 73 w 73"/>
                  <a:gd name="T1" fmla="*/ 33 h 67"/>
                  <a:gd name="T2" fmla="*/ 0 w 73"/>
                  <a:gd name="T3" fmla="*/ 67 h 67"/>
                  <a:gd name="T4" fmla="*/ 27 w 73"/>
                  <a:gd name="T5" fmla="*/ 33 h 67"/>
                  <a:gd name="T6" fmla="*/ 0 w 73"/>
                  <a:gd name="T7" fmla="*/ 0 h 67"/>
                  <a:gd name="T8" fmla="*/ 73 w 73"/>
                  <a:gd name="T9" fmla="*/ 33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3"/>
                  <a:gd name="T16" fmla="*/ 0 h 67"/>
                  <a:gd name="T17" fmla="*/ 73 w 73"/>
                  <a:gd name="T18" fmla="*/ 67 h 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3" h="67">
                    <a:moveTo>
                      <a:pt x="73" y="33"/>
                    </a:moveTo>
                    <a:lnTo>
                      <a:pt x="0" y="67"/>
                    </a:lnTo>
                    <a:lnTo>
                      <a:pt x="27" y="33"/>
                    </a:lnTo>
                    <a:lnTo>
                      <a:pt x="0" y="0"/>
                    </a:lnTo>
                    <a:lnTo>
                      <a:pt x="73" y="33"/>
                    </a:lnTo>
                    <a:close/>
                  </a:path>
                </a:pathLst>
              </a:custGeom>
              <a:solidFill>
                <a:srgbClr val="000000"/>
              </a:solidFill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3115" name="Line 28">
                <a:extLst>
                  <a:ext uri="{FF2B5EF4-FFF2-40B4-BE49-F238E27FC236}">
                    <a16:creationId xmlns:a16="http://schemas.microsoft.com/office/drawing/2014/main" id="{028CF391-D1FA-3D6B-E73E-DE561636D8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28" y="2147"/>
                <a:ext cx="1396" cy="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3090" name="Line 29">
              <a:extLst>
                <a:ext uri="{FF2B5EF4-FFF2-40B4-BE49-F238E27FC236}">
                  <a16:creationId xmlns:a16="http://schemas.microsoft.com/office/drawing/2014/main" id="{C9275B94-FE20-223D-9100-055029B1FA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34" y="2061"/>
              <a:ext cx="1" cy="8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091" name="Line 30">
              <a:extLst>
                <a:ext uri="{FF2B5EF4-FFF2-40B4-BE49-F238E27FC236}">
                  <a16:creationId xmlns:a16="http://schemas.microsoft.com/office/drawing/2014/main" id="{F0A2C350-9AF3-B6A9-0D33-C2BA01F8A7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7" y="2061"/>
              <a:ext cx="1" cy="8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092" name="Line 31">
              <a:extLst>
                <a:ext uri="{FF2B5EF4-FFF2-40B4-BE49-F238E27FC236}">
                  <a16:creationId xmlns:a16="http://schemas.microsoft.com/office/drawing/2014/main" id="{01895760-6E73-48D1-EF6D-CF1B0D207B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59" y="2061"/>
              <a:ext cx="1" cy="8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093" name="Line 32">
              <a:extLst>
                <a:ext uri="{FF2B5EF4-FFF2-40B4-BE49-F238E27FC236}">
                  <a16:creationId xmlns:a16="http://schemas.microsoft.com/office/drawing/2014/main" id="{5ED5B416-3F87-695D-1531-7A4D742EDC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2" y="2061"/>
              <a:ext cx="1" cy="8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094" name="Line 33">
              <a:extLst>
                <a:ext uri="{FF2B5EF4-FFF2-40B4-BE49-F238E27FC236}">
                  <a16:creationId xmlns:a16="http://schemas.microsoft.com/office/drawing/2014/main" id="{33447A5A-A8CE-09FA-80E9-C0EB339359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85" y="2061"/>
              <a:ext cx="1" cy="8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095" name="Line 34">
              <a:extLst>
                <a:ext uri="{FF2B5EF4-FFF2-40B4-BE49-F238E27FC236}">
                  <a16:creationId xmlns:a16="http://schemas.microsoft.com/office/drawing/2014/main" id="{44463D99-299D-65E8-9433-2F64A7D6FE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97" y="2054"/>
              <a:ext cx="1" cy="9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096" name="Rectangle 35">
              <a:extLst>
                <a:ext uri="{FF2B5EF4-FFF2-40B4-BE49-F238E27FC236}">
                  <a16:creationId xmlns:a16="http://schemas.microsoft.com/office/drawing/2014/main" id="{8483972E-B9A7-2F5D-3250-C777C755C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4" y="2121"/>
              <a:ext cx="915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700">
                  <a:solidFill>
                    <a:srgbClr val="000000"/>
                  </a:solidFill>
                </a:rPr>
                <a:t>increasing load</a:t>
              </a:r>
              <a:endParaRPr lang="en-US" altLang="en-US"/>
            </a:p>
          </p:txBody>
        </p:sp>
        <p:sp>
          <p:nvSpPr>
            <p:cNvPr id="3097" name="Rectangle 36">
              <a:extLst>
                <a:ext uri="{FF2B5EF4-FFF2-40B4-BE49-F238E27FC236}">
                  <a16:creationId xmlns:a16="http://schemas.microsoft.com/office/drawing/2014/main" id="{BA55B25C-A0EF-971C-31A4-F75ED40C1C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510" y="1649"/>
              <a:ext cx="108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700">
                  <a:solidFill>
                    <a:srgbClr val="000000"/>
                  </a:solidFill>
                </a:rPr>
                <a:t>crack speed (m/s)</a:t>
              </a:r>
              <a:endParaRPr lang="en-US" altLang="en-US"/>
            </a:p>
          </p:txBody>
        </p:sp>
        <p:grpSp>
          <p:nvGrpSpPr>
            <p:cNvPr id="3098" name="Group 37">
              <a:extLst>
                <a:ext uri="{FF2B5EF4-FFF2-40B4-BE49-F238E27FC236}">
                  <a16:creationId xmlns:a16="http://schemas.microsoft.com/office/drawing/2014/main" id="{D945BE6C-3E40-6663-BD9A-DDB4FCC472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95" y="1200"/>
              <a:ext cx="66" cy="957"/>
              <a:chOff x="3395" y="1170"/>
              <a:chExt cx="66" cy="957"/>
            </a:xfrm>
          </p:grpSpPr>
          <p:sp>
            <p:nvSpPr>
              <p:cNvPr id="3112" name="Freeform 38">
                <a:extLst>
                  <a:ext uri="{FF2B5EF4-FFF2-40B4-BE49-F238E27FC236}">
                    <a16:creationId xmlns:a16="http://schemas.microsoft.com/office/drawing/2014/main" id="{22A51794-0F0F-DFBA-ECCA-4ACD4B396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5" y="1170"/>
                <a:ext cx="66" cy="74"/>
              </a:xfrm>
              <a:custGeom>
                <a:avLst/>
                <a:gdLst>
                  <a:gd name="T0" fmla="*/ 33 w 66"/>
                  <a:gd name="T1" fmla="*/ 0 h 74"/>
                  <a:gd name="T2" fmla="*/ 66 w 66"/>
                  <a:gd name="T3" fmla="*/ 74 h 74"/>
                  <a:gd name="T4" fmla="*/ 33 w 66"/>
                  <a:gd name="T5" fmla="*/ 47 h 74"/>
                  <a:gd name="T6" fmla="*/ 0 w 66"/>
                  <a:gd name="T7" fmla="*/ 74 h 74"/>
                  <a:gd name="T8" fmla="*/ 33 w 66"/>
                  <a:gd name="T9" fmla="*/ 0 h 7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74"/>
                  <a:gd name="T17" fmla="*/ 66 w 66"/>
                  <a:gd name="T18" fmla="*/ 74 h 7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74">
                    <a:moveTo>
                      <a:pt x="33" y="0"/>
                    </a:moveTo>
                    <a:lnTo>
                      <a:pt x="66" y="74"/>
                    </a:lnTo>
                    <a:lnTo>
                      <a:pt x="33" y="47"/>
                    </a:lnTo>
                    <a:lnTo>
                      <a:pt x="0" y="74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 w="111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MY"/>
              </a:p>
            </p:txBody>
          </p:sp>
          <p:sp>
            <p:nvSpPr>
              <p:cNvPr id="3113" name="Line 39">
                <a:extLst>
                  <a:ext uri="{FF2B5EF4-FFF2-40B4-BE49-F238E27FC236}">
                    <a16:creationId xmlns:a16="http://schemas.microsoft.com/office/drawing/2014/main" id="{CF5F3CA3-3BAD-0390-B5DE-A2AE7AF2E1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28" y="1217"/>
                <a:ext cx="1" cy="91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MY"/>
              </a:p>
            </p:txBody>
          </p:sp>
        </p:grpSp>
        <p:sp>
          <p:nvSpPr>
            <p:cNvPr id="3099" name="Freeform 40">
              <a:extLst>
                <a:ext uri="{FF2B5EF4-FFF2-40B4-BE49-F238E27FC236}">
                  <a16:creationId xmlns:a16="http://schemas.microsoft.com/office/drawing/2014/main" id="{40C9A52D-14B2-44FA-6EB0-BF5CA8DFF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" y="1277"/>
              <a:ext cx="465" cy="684"/>
            </a:xfrm>
            <a:custGeom>
              <a:avLst/>
              <a:gdLst>
                <a:gd name="T0" fmla="*/ 0 w 465"/>
                <a:gd name="T1" fmla="*/ 684 h 684"/>
                <a:gd name="T2" fmla="*/ 73 w 465"/>
                <a:gd name="T3" fmla="*/ 186 h 684"/>
                <a:gd name="T4" fmla="*/ 93 w 465"/>
                <a:gd name="T5" fmla="*/ 66 h 684"/>
                <a:gd name="T6" fmla="*/ 133 w 465"/>
                <a:gd name="T7" fmla="*/ 6 h 684"/>
                <a:gd name="T8" fmla="*/ 153 w 465"/>
                <a:gd name="T9" fmla="*/ 0 h 684"/>
                <a:gd name="T10" fmla="*/ 465 w 465"/>
                <a:gd name="T11" fmla="*/ 6 h 6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5"/>
                <a:gd name="T19" fmla="*/ 0 h 684"/>
                <a:gd name="T20" fmla="*/ 465 w 465"/>
                <a:gd name="T21" fmla="*/ 684 h 6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5" h="684">
                  <a:moveTo>
                    <a:pt x="0" y="684"/>
                  </a:moveTo>
                  <a:lnTo>
                    <a:pt x="73" y="186"/>
                  </a:lnTo>
                  <a:lnTo>
                    <a:pt x="93" y="66"/>
                  </a:lnTo>
                  <a:lnTo>
                    <a:pt x="133" y="6"/>
                  </a:lnTo>
                  <a:lnTo>
                    <a:pt x="153" y="0"/>
                  </a:lnTo>
                  <a:lnTo>
                    <a:pt x="465" y="6"/>
                  </a:ln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100" name="Rectangle 41">
              <a:extLst>
                <a:ext uri="{FF2B5EF4-FFF2-40B4-BE49-F238E27FC236}">
                  <a16:creationId xmlns:a16="http://schemas.microsoft.com/office/drawing/2014/main" id="{D9FED016-150E-E947-9D87-6188709DD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1237"/>
              <a:ext cx="33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500">
                  <a:solidFill>
                    <a:srgbClr val="000099"/>
                  </a:solidFill>
                </a:rPr>
                <a:t>“as-is”</a:t>
              </a:r>
              <a:endParaRPr lang="en-US" altLang="en-US"/>
            </a:p>
          </p:txBody>
        </p:sp>
        <p:sp>
          <p:nvSpPr>
            <p:cNvPr id="3101" name="Freeform 42">
              <a:extLst>
                <a:ext uri="{FF2B5EF4-FFF2-40B4-BE49-F238E27FC236}">
                  <a16:creationId xmlns:a16="http://schemas.microsoft.com/office/drawing/2014/main" id="{9DC78663-553C-C961-70DA-657A3348D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4" y="1489"/>
              <a:ext cx="392" cy="246"/>
            </a:xfrm>
            <a:custGeom>
              <a:avLst/>
              <a:gdLst>
                <a:gd name="T0" fmla="*/ 392 w 392"/>
                <a:gd name="T1" fmla="*/ 0 h 246"/>
                <a:gd name="T2" fmla="*/ 192 w 392"/>
                <a:gd name="T3" fmla="*/ 0 h 246"/>
                <a:gd name="T4" fmla="*/ 133 w 392"/>
                <a:gd name="T5" fmla="*/ 20 h 246"/>
                <a:gd name="T6" fmla="*/ 73 w 392"/>
                <a:gd name="T7" fmla="*/ 80 h 246"/>
                <a:gd name="T8" fmla="*/ 13 w 392"/>
                <a:gd name="T9" fmla="*/ 200 h 246"/>
                <a:gd name="T10" fmla="*/ 0 w 392"/>
                <a:gd name="T11" fmla="*/ 246 h 2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2"/>
                <a:gd name="T19" fmla="*/ 0 h 246"/>
                <a:gd name="T20" fmla="*/ 392 w 392"/>
                <a:gd name="T21" fmla="*/ 246 h 2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2" h="246">
                  <a:moveTo>
                    <a:pt x="392" y="0"/>
                  </a:moveTo>
                  <a:lnTo>
                    <a:pt x="192" y="0"/>
                  </a:lnTo>
                  <a:lnTo>
                    <a:pt x="133" y="20"/>
                  </a:lnTo>
                  <a:lnTo>
                    <a:pt x="73" y="80"/>
                  </a:lnTo>
                  <a:lnTo>
                    <a:pt x="13" y="200"/>
                  </a:lnTo>
                  <a:lnTo>
                    <a:pt x="0" y="246"/>
                  </a:lnTo>
                </a:path>
              </a:pathLst>
            </a:custGeom>
            <a:noFill/>
            <a:ln w="5715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102" name="Rectangle 43">
              <a:extLst>
                <a:ext uri="{FF2B5EF4-FFF2-40B4-BE49-F238E27FC236}">
                  <a16:creationId xmlns:a16="http://schemas.microsoft.com/office/drawing/2014/main" id="{860A3862-2A17-0F30-DAF8-A138F685F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" y="1802"/>
              <a:ext cx="13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500">
                  <a:solidFill>
                    <a:srgbClr val="000000"/>
                  </a:solidFill>
                </a:rPr>
                <a:t>10</a:t>
              </a:r>
              <a:endParaRPr lang="en-US" altLang="en-US"/>
            </a:p>
          </p:txBody>
        </p:sp>
        <p:sp>
          <p:nvSpPr>
            <p:cNvPr id="3103" name="Rectangle 44">
              <a:extLst>
                <a:ext uri="{FF2B5EF4-FFF2-40B4-BE49-F238E27FC236}">
                  <a16:creationId xmlns:a16="http://schemas.microsoft.com/office/drawing/2014/main" id="{4CF58403-39C3-C02A-9216-066247C0C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75"/>
              <a:ext cx="15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300">
                  <a:solidFill>
                    <a:srgbClr val="000000"/>
                  </a:solidFill>
                </a:rPr>
                <a:t>-10</a:t>
              </a:r>
              <a:endParaRPr lang="en-US" altLang="en-US" sz="2000"/>
            </a:p>
          </p:txBody>
        </p:sp>
        <p:sp>
          <p:nvSpPr>
            <p:cNvPr id="3104" name="Rectangle 45">
              <a:extLst>
                <a:ext uri="{FF2B5EF4-FFF2-40B4-BE49-F238E27FC236}">
                  <a16:creationId xmlns:a16="http://schemas.microsoft.com/office/drawing/2014/main" id="{BC04A38D-2901-CB69-2E92-92315B780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2" y="1237"/>
              <a:ext cx="133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500">
                  <a:solidFill>
                    <a:srgbClr val="000000"/>
                  </a:solidFill>
                </a:rPr>
                <a:t>10</a:t>
              </a:r>
              <a:endParaRPr lang="en-US" altLang="en-US"/>
            </a:p>
          </p:txBody>
        </p:sp>
        <p:sp>
          <p:nvSpPr>
            <p:cNvPr id="3105" name="Rectangle 46">
              <a:extLst>
                <a:ext uri="{FF2B5EF4-FFF2-40B4-BE49-F238E27FC236}">
                  <a16:creationId xmlns:a16="http://schemas.microsoft.com/office/drawing/2014/main" id="{AC593E57-36DC-309F-AB6B-1F7C7BA50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5" y="1210"/>
              <a:ext cx="92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300">
                  <a:solidFill>
                    <a:srgbClr val="000000"/>
                  </a:solidFill>
                </a:rPr>
                <a:t>-8</a:t>
              </a:r>
              <a:endParaRPr lang="en-US" altLang="en-US" sz="2000"/>
            </a:p>
          </p:txBody>
        </p:sp>
        <p:sp>
          <p:nvSpPr>
            <p:cNvPr id="3106" name="Line 47">
              <a:extLst>
                <a:ext uri="{FF2B5EF4-FFF2-40B4-BE49-F238E27FC236}">
                  <a16:creationId xmlns:a16="http://schemas.microsoft.com/office/drawing/2014/main" id="{0177F05C-8BAC-0AAE-B1F1-FD960D0EB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8" y="1297"/>
              <a:ext cx="60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107" name="Line 48">
              <a:extLst>
                <a:ext uri="{FF2B5EF4-FFF2-40B4-BE49-F238E27FC236}">
                  <a16:creationId xmlns:a16="http://schemas.microsoft.com/office/drawing/2014/main" id="{A5C0A586-3FB9-AEF4-B8ED-7099A23B3A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8" y="1576"/>
              <a:ext cx="60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108" name="Line 49">
              <a:extLst>
                <a:ext uri="{FF2B5EF4-FFF2-40B4-BE49-F238E27FC236}">
                  <a16:creationId xmlns:a16="http://schemas.microsoft.com/office/drawing/2014/main" id="{1F2C603C-FAF9-D3D9-11A9-2BDF45244B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8" y="1855"/>
              <a:ext cx="60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MY"/>
            </a:p>
          </p:txBody>
        </p:sp>
        <p:sp>
          <p:nvSpPr>
            <p:cNvPr id="3109" name="Rectangle 50">
              <a:extLst>
                <a:ext uri="{FF2B5EF4-FFF2-40B4-BE49-F238E27FC236}">
                  <a16:creationId xmlns:a16="http://schemas.microsoft.com/office/drawing/2014/main" id="{2ABEF28B-22EA-098E-6109-D7536AAB4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" y="1802"/>
              <a:ext cx="720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000">
                  <a:solidFill>
                    <a:srgbClr val="000000"/>
                  </a:solidFill>
                </a:rPr>
                <a:t>Alloy 7178 tested in </a:t>
              </a:r>
              <a:endParaRPr lang="en-US" altLang="en-US"/>
            </a:p>
          </p:txBody>
        </p:sp>
        <p:sp>
          <p:nvSpPr>
            <p:cNvPr id="3110" name="Rectangle 51">
              <a:extLst>
                <a:ext uri="{FF2B5EF4-FFF2-40B4-BE49-F238E27FC236}">
                  <a16:creationId xmlns:a16="http://schemas.microsoft.com/office/drawing/2014/main" id="{3EF65B89-CBEB-7517-BAA8-CDCEFA1AA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" y="1895"/>
              <a:ext cx="885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000">
                  <a:solidFill>
                    <a:srgbClr val="000000"/>
                  </a:solidFill>
                </a:rPr>
                <a:t>saturated aqueous NaCl </a:t>
              </a:r>
              <a:endParaRPr lang="en-US" altLang="en-US"/>
            </a:p>
          </p:txBody>
        </p:sp>
        <p:sp>
          <p:nvSpPr>
            <p:cNvPr id="3111" name="Rectangle 52">
              <a:extLst>
                <a:ext uri="{FF2B5EF4-FFF2-40B4-BE49-F238E27FC236}">
                  <a16:creationId xmlns:a16="http://schemas.microsoft.com/office/drawing/2014/main" id="{08C3B272-B317-0167-C7B1-323ABA351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3" y="1988"/>
              <a:ext cx="56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1000">
                  <a:solidFill>
                    <a:srgbClr val="000000"/>
                  </a:solidFill>
                </a:rPr>
                <a:t>solution at 23</a:t>
              </a:r>
              <a:r>
                <a:rPr lang="en-US" altLang="en-US" sz="1000">
                  <a:solidFill>
                    <a:srgbClr val="000000"/>
                  </a:solidFill>
                  <a:cs typeface="Arial" panose="020B0604020202020204" pitchFamily="34" charset="0"/>
                </a:rPr>
                <a:t>ºC</a:t>
              </a:r>
              <a:endParaRPr lang="en-US" altLang="en-US">
                <a:cs typeface="Arial" panose="020B0604020202020204" pitchFamily="34" charset="0"/>
              </a:endParaRPr>
            </a:p>
          </p:txBody>
        </p:sp>
      </p:grpSp>
      <p:grpSp>
        <p:nvGrpSpPr>
          <p:cNvPr id="3084" name="Group 59">
            <a:extLst>
              <a:ext uri="{FF2B5EF4-FFF2-40B4-BE49-F238E27FC236}">
                <a16:creationId xmlns:a16="http://schemas.microsoft.com/office/drawing/2014/main" id="{23DDCB02-B8BF-1CEF-5DF9-E66E47DDB266}"/>
              </a:ext>
            </a:extLst>
          </p:cNvPr>
          <p:cNvGrpSpPr>
            <a:grpSpLocks/>
          </p:cNvGrpSpPr>
          <p:nvPr/>
        </p:nvGrpSpPr>
        <p:grpSpPr bwMode="auto">
          <a:xfrm>
            <a:off x="627063" y="1490663"/>
            <a:ext cx="3316287" cy="2519362"/>
            <a:chOff x="395" y="939"/>
            <a:chExt cx="2089" cy="1587"/>
          </a:xfrm>
        </p:grpSpPr>
        <p:graphicFrame>
          <p:nvGraphicFramePr>
            <p:cNvPr id="3074" name="Object 0">
              <a:extLst>
                <a:ext uri="{FF2B5EF4-FFF2-40B4-BE49-F238E27FC236}">
                  <a16:creationId xmlns:a16="http://schemas.microsoft.com/office/drawing/2014/main" id="{33E8F9E5-E933-A62B-10E7-E9B45A1868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5" y="1151"/>
            <a:ext cx="1388" cy="1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4" imgW="914402" imgH="1011595" progId="Photoshop.Image.9">
                    <p:embed/>
                  </p:oleObj>
                </mc:Choice>
                <mc:Fallback>
                  <p:oleObj name="Image" r:id="rId4" imgW="914402" imgH="1011595" progId="Photoshop.Image.9">
                    <p:embed/>
                    <p:pic>
                      <p:nvPicPr>
                        <p:cNvPr id="3074" name="Object 0">
                          <a:extLst>
                            <a:ext uri="{FF2B5EF4-FFF2-40B4-BE49-F238E27FC236}">
                              <a16:creationId xmlns:a16="http://schemas.microsoft.com/office/drawing/2014/main" id="{33E8F9E5-E933-A62B-10E7-E9B45A18680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" y="1151"/>
                          <a:ext cx="1388" cy="1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prstDash val="dash"/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5" name="Line 8">
              <a:extLst>
                <a:ext uri="{FF2B5EF4-FFF2-40B4-BE49-F238E27FC236}">
                  <a16:creationId xmlns:a16="http://schemas.microsoft.com/office/drawing/2014/main" id="{93BDAE9A-F290-3CCE-41B2-A2CA5424BD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52" y="1416"/>
              <a:ext cx="528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  <p:graphicFrame>
          <p:nvGraphicFramePr>
            <p:cNvPr id="3075" name="Object 1">
              <a:extLst>
                <a:ext uri="{FF2B5EF4-FFF2-40B4-BE49-F238E27FC236}">
                  <a16:creationId xmlns:a16="http://schemas.microsoft.com/office/drawing/2014/main" id="{0CBC0962-A05A-6FFC-4A83-BB60E748E68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83" y="939"/>
            <a:ext cx="401" cy="13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6" imgW="133920" imgH="462944" progId="Photoshop.Image.9">
                    <p:embed/>
                  </p:oleObj>
                </mc:Choice>
                <mc:Fallback>
                  <p:oleObj name="Image" r:id="rId6" imgW="133920" imgH="462944" progId="Photoshop.Image.9">
                    <p:embed/>
                    <p:pic>
                      <p:nvPicPr>
                        <p:cNvPr id="3075" name="Object 1">
                          <a:extLst>
                            <a:ext uri="{FF2B5EF4-FFF2-40B4-BE49-F238E27FC236}">
                              <a16:creationId xmlns:a16="http://schemas.microsoft.com/office/drawing/2014/main" id="{0CBC0962-A05A-6FFC-4A83-BB60E748E68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3" y="939"/>
                          <a:ext cx="401" cy="13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prstDash val="dash"/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677784" cy="471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1.3</a:t>
            </a:r>
            <a:r>
              <a:rPr sz="1800" b="1" spc="48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WHY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STUDY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MATERIALS?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Arial"/>
              <a:cs typeface="Arial"/>
            </a:endParaRPr>
          </a:p>
          <a:p>
            <a:pPr marL="631825" indent="-286385">
              <a:lnSpc>
                <a:spcPts val="191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Answer: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DECISION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MAKING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 marL="631825" marR="5080" indent="-285750">
              <a:lnSpc>
                <a:spcPct val="9940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Applied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scientist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engineer,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whether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mechanical,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civil,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chemical,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electrical,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will</a:t>
            </a:r>
            <a:r>
              <a:rPr sz="1600" spc="6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one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time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another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exposed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7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design</a:t>
            </a:r>
            <a:r>
              <a:rPr sz="1600" spc="7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problem</a:t>
            </a:r>
            <a:r>
              <a:rPr sz="1600" spc="8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involving </a:t>
            </a:r>
            <a:r>
              <a:rPr sz="1600" spc="-5" dirty="0">
                <a:latin typeface="Microsoft Sans Serif"/>
                <a:cs typeface="Microsoft Sans Serif"/>
              </a:rPr>
              <a:t> materials.</a:t>
            </a:r>
            <a:endParaRPr sz="1600">
              <a:latin typeface="Microsoft Sans Serif"/>
              <a:cs typeface="Microsoft Sans Serif"/>
            </a:endParaRPr>
          </a:p>
          <a:p>
            <a:pPr marL="631825" marR="38735" indent="-285750">
              <a:lnSpc>
                <a:spcPts val="1900"/>
              </a:lnSpc>
              <a:spcBef>
                <a:spcPts val="150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Many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times,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problem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selecting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right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from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many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thousands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available.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"/>
            </a:pPr>
            <a:endParaRPr sz="1500">
              <a:latin typeface="Microsoft Sans Serif"/>
              <a:cs typeface="Microsoft Sans Serif"/>
            </a:endParaRPr>
          </a:p>
          <a:p>
            <a:pPr marL="359410" algn="ctr">
              <a:lnSpc>
                <a:spcPts val="3815"/>
              </a:lnSpc>
            </a:pPr>
            <a:r>
              <a:rPr sz="3200" b="1" spc="-5" dirty="0">
                <a:latin typeface="Arial"/>
                <a:cs typeface="Arial"/>
              </a:rPr>
              <a:t>How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strong?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How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stable?</a:t>
            </a:r>
            <a:endParaRPr sz="3200">
              <a:latin typeface="Arial"/>
              <a:cs typeface="Arial"/>
            </a:endParaRPr>
          </a:p>
          <a:p>
            <a:pPr marL="360045" algn="ctr">
              <a:lnSpc>
                <a:spcPts val="3815"/>
              </a:lnSpc>
            </a:pPr>
            <a:r>
              <a:rPr sz="3200" b="1" spc="-5" dirty="0">
                <a:latin typeface="Arial"/>
                <a:cs typeface="Arial"/>
              </a:rPr>
              <a:t>How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heavy?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How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much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the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cost?</a:t>
            </a:r>
            <a:endParaRPr sz="3200">
              <a:latin typeface="Arial"/>
              <a:cs typeface="Arial"/>
            </a:endParaRPr>
          </a:p>
          <a:p>
            <a:pPr marL="631825" indent="-286385">
              <a:lnSpc>
                <a:spcPts val="1910"/>
              </a:lnSpc>
              <a:spcBef>
                <a:spcPts val="2080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Often,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some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compromise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inevitable.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91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familiar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engineer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scientist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various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characteristics</a:t>
            </a:r>
            <a:endParaRPr sz="1600">
              <a:latin typeface="Microsoft Sans Serif"/>
              <a:cs typeface="Microsoft Sans Serif"/>
            </a:endParaRPr>
          </a:p>
          <a:p>
            <a:pPr marL="631825" marR="487680">
              <a:lnSpc>
                <a:spcPts val="1900"/>
              </a:lnSpc>
              <a:spcBef>
                <a:spcPts val="155"/>
              </a:spcBef>
            </a:pP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20" dirty="0">
                <a:latin typeface="Microsoft Sans Serif"/>
                <a:cs typeface="Microsoft Sans Serif"/>
              </a:rPr>
              <a:t>structure–property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relationships,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well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processing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techniques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proficient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confident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will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making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judicious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choices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based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these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criteria.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Rectangle 38">
            <a:extLst>
              <a:ext uri="{FF2B5EF4-FFF2-40B4-BE49-F238E27FC236}">
                <a16:creationId xmlns:a16="http://schemas.microsoft.com/office/drawing/2014/main" id="{CFB3516F-EE7D-08DE-4472-151F60AB6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Materials Selection Process</a:t>
            </a:r>
          </a:p>
        </p:txBody>
      </p:sp>
      <p:sp>
        <p:nvSpPr>
          <p:cNvPr id="23554" name="Slide Number Placeholder 3">
            <a:extLst>
              <a:ext uri="{FF2B5EF4-FFF2-40B4-BE49-F238E27FC236}">
                <a16:creationId xmlns:a16="http://schemas.microsoft.com/office/drawing/2014/main" id="{5E33E70F-6438-92F7-3C3A-D5925E7EB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5CA6876-9DCF-454F-B740-3B03B963E6E8}" type="slidenum">
              <a:rPr lang="en-US" altLang="en-US" sz="1200"/>
              <a:pPr/>
              <a:t>22</a:t>
            </a:fld>
            <a:endParaRPr lang="en-US" altLang="en-US" sz="1200"/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F8D82F90-B766-1762-B449-D9C39238E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374775"/>
            <a:ext cx="2968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>
                <a:solidFill>
                  <a:srgbClr val="000000"/>
                </a:solidFill>
              </a:rPr>
              <a:t>1.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3556" name="Rectangle 6">
            <a:extLst>
              <a:ext uri="{FF2B5EF4-FFF2-40B4-BE49-F238E27FC236}">
                <a16:creationId xmlns:a16="http://schemas.microsoft.com/office/drawing/2014/main" id="{C267A26B-DE78-ADDB-94B1-79EACB3CE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5700" y="1374775"/>
            <a:ext cx="23209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Pick  </a:t>
            </a:r>
            <a:r>
              <a:rPr lang="en-US" altLang="en-US">
                <a:solidFill>
                  <a:schemeClr val="accent2"/>
                </a:solidFill>
              </a:rPr>
              <a:t>Application</a:t>
            </a:r>
            <a:r>
              <a:rPr lang="en-US" altLang="en-US">
                <a:solidFill>
                  <a:srgbClr val="006699"/>
                </a:solidFill>
              </a:rPr>
              <a:t> 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23557" name="Rectangle 8">
            <a:extLst>
              <a:ext uri="{FF2B5EF4-FFF2-40B4-BE49-F238E27FC236}">
                <a16:creationId xmlns:a16="http://schemas.microsoft.com/office/drawing/2014/main" id="{EB1C77B2-EBD7-09EE-FE38-1390AEF0D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2125" y="1374775"/>
            <a:ext cx="40830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Determine required </a:t>
            </a:r>
            <a:r>
              <a:rPr lang="en-US" altLang="en-US">
                <a:solidFill>
                  <a:schemeClr val="accent2"/>
                </a:solidFill>
              </a:rPr>
              <a:t>Properties</a:t>
            </a:r>
            <a:endParaRPr lang="en-US" altLang="en-US">
              <a:latin typeface="Times" panose="02020603050405020304" pitchFamily="18" charset="0"/>
            </a:endParaRPr>
          </a:p>
        </p:txBody>
      </p:sp>
      <p:sp>
        <p:nvSpPr>
          <p:cNvPr id="15383" name="Rectangle 23">
            <a:extLst>
              <a:ext uri="{FF2B5EF4-FFF2-40B4-BE49-F238E27FC236}">
                <a16:creationId xmlns:a16="http://schemas.microsoft.com/office/drawing/2014/main" id="{BC6E6C74-0DD0-6947-2ACC-93B6D7972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950" y="4651375"/>
            <a:ext cx="6119813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200">
                <a:solidFill>
                  <a:srgbClr val="000000"/>
                </a:solidFill>
              </a:rPr>
              <a:t>Processing:  changes </a:t>
            </a:r>
            <a:r>
              <a:rPr lang="en-US" altLang="en-US" sz="2200" i="1">
                <a:solidFill>
                  <a:srgbClr val="000000"/>
                </a:solidFill>
              </a:rPr>
              <a:t>structure</a:t>
            </a:r>
            <a:r>
              <a:rPr lang="en-US" altLang="en-US" sz="2200">
                <a:solidFill>
                  <a:srgbClr val="000000"/>
                </a:solidFill>
              </a:rPr>
              <a:t> and overall </a:t>
            </a:r>
            <a:r>
              <a:rPr lang="en-US" altLang="en-US" sz="2200" i="1">
                <a:solidFill>
                  <a:srgbClr val="000000"/>
                </a:solidFill>
              </a:rPr>
              <a:t>shape</a:t>
            </a:r>
            <a:endParaRPr lang="en-US" altLang="en-US" sz="2200">
              <a:solidFill>
                <a:srgbClr val="000000"/>
              </a:solidFill>
            </a:endParaRPr>
          </a:p>
          <a:p>
            <a:r>
              <a:rPr lang="en-US" altLang="en-US" sz="2200">
                <a:solidFill>
                  <a:srgbClr val="000000"/>
                </a:solidFill>
              </a:rPr>
              <a:t>ex:  casting, sintering, vapor deposition, doping</a:t>
            </a:r>
          </a:p>
          <a:p>
            <a:r>
              <a:rPr lang="en-US" altLang="en-US" sz="2200">
                <a:solidFill>
                  <a:srgbClr val="000000"/>
                </a:solidFill>
              </a:rPr>
              <a:t>        forming, joining, annealing.</a:t>
            </a:r>
          </a:p>
        </p:txBody>
      </p:sp>
      <p:sp>
        <p:nvSpPr>
          <p:cNvPr id="23559" name="Rectangle 27">
            <a:extLst>
              <a:ext uri="{FF2B5EF4-FFF2-40B4-BE49-F238E27FC236}">
                <a16:creationId xmlns:a16="http://schemas.microsoft.com/office/drawing/2014/main" id="{68938F2E-112E-4F6A-B247-9D6B140EA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950" y="1895475"/>
            <a:ext cx="534193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200">
                <a:solidFill>
                  <a:srgbClr val="000000"/>
                </a:solidFill>
              </a:rPr>
              <a:t>Properties:  mechanical, electrical, thermal,</a:t>
            </a:r>
          </a:p>
          <a:p>
            <a:r>
              <a:rPr lang="en-US" altLang="en-US" sz="2200">
                <a:solidFill>
                  <a:srgbClr val="000000"/>
                </a:solidFill>
              </a:rPr>
              <a:t>magnetic, optical, deteriorative.</a:t>
            </a:r>
          </a:p>
        </p:txBody>
      </p:sp>
      <p:sp>
        <p:nvSpPr>
          <p:cNvPr id="15391" name="Rectangle 31">
            <a:extLst>
              <a:ext uri="{FF2B5EF4-FFF2-40B4-BE49-F238E27FC236}">
                <a16:creationId xmlns:a16="http://schemas.microsoft.com/office/drawing/2014/main" id="{4BFF41D2-9852-766B-4E7C-973A7B439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950" y="3470275"/>
            <a:ext cx="403701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200">
                <a:solidFill>
                  <a:srgbClr val="000000"/>
                </a:solidFill>
              </a:rPr>
              <a:t>Material:  structure, composition.</a:t>
            </a:r>
            <a:endParaRPr lang="en-US" altLang="en-US" sz="2200">
              <a:latin typeface="Times" panose="02020603050405020304" pitchFamily="18" charset="0"/>
            </a:endParaRP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F7668544-3634-9D07-903C-91129F45E75A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000375"/>
            <a:ext cx="6807200" cy="427038"/>
            <a:chOff x="609600" y="3000375"/>
            <a:chExt cx="6807200" cy="427038"/>
          </a:xfrm>
        </p:grpSpPr>
        <p:sp>
          <p:nvSpPr>
            <p:cNvPr id="23569" name="Rectangle 11">
              <a:extLst>
                <a:ext uri="{FF2B5EF4-FFF2-40B4-BE49-F238E27FC236}">
                  <a16:creationId xmlns:a16="http://schemas.microsoft.com/office/drawing/2014/main" id="{28F0C079-EC47-2F24-F075-6FA4F082E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" y="3000375"/>
              <a:ext cx="296863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800">
                  <a:solidFill>
                    <a:srgbClr val="000000"/>
                  </a:solidFill>
                </a:rPr>
                <a:t>2.</a:t>
              </a:r>
              <a:endParaRPr lang="en-US" altLang="en-US">
                <a:latin typeface="Times" panose="02020603050405020304" pitchFamily="18" charset="0"/>
              </a:endParaRPr>
            </a:p>
          </p:txBody>
        </p:sp>
        <p:sp>
          <p:nvSpPr>
            <p:cNvPr id="23570" name="Rectangle 13">
              <a:extLst>
                <a:ext uri="{FF2B5EF4-FFF2-40B4-BE49-F238E27FC236}">
                  <a16:creationId xmlns:a16="http://schemas.microsoft.com/office/drawing/2014/main" id="{5D19F5EB-4E53-519B-9698-3D6134494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5700" y="3000375"/>
              <a:ext cx="1389063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chemeClr val="accent2"/>
                  </a:solidFill>
                </a:rPr>
                <a:t>Properties</a:t>
              </a:r>
              <a:endParaRPr lang="en-US" altLang="en-US">
                <a:solidFill>
                  <a:schemeClr val="accent2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71" name="Rectangle 15">
              <a:extLst>
                <a:ext uri="{FF2B5EF4-FFF2-40B4-BE49-F238E27FC236}">
                  <a16:creationId xmlns:a16="http://schemas.microsoft.com/office/drawing/2014/main" id="{FD865C1E-B396-81E0-1A1F-A56062F67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7888" y="3000375"/>
              <a:ext cx="3998912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6699"/>
                  </a:solidFill>
                </a:rPr>
                <a:t> </a:t>
              </a:r>
              <a:r>
                <a:rPr lang="en-US" altLang="en-US"/>
                <a:t>Identify candidate </a:t>
              </a:r>
              <a:r>
                <a:rPr lang="en-US" altLang="en-US">
                  <a:solidFill>
                    <a:schemeClr val="accent2"/>
                  </a:solidFill>
                </a:rPr>
                <a:t>Material(s)</a:t>
              </a:r>
              <a:endParaRPr lang="en-US" altLang="en-US">
                <a:latin typeface="Times" panose="02020603050405020304" pitchFamily="18" charset="0"/>
              </a:endParaRPr>
            </a:p>
          </p:txBody>
        </p:sp>
        <p:sp>
          <p:nvSpPr>
            <p:cNvPr id="23572" name="Line 34">
              <a:extLst>
                <a:ext uri="{FF2B5EF4-FFF2-40B4-BE49-F238E27FC236}">
                  <a16:creationId xmlns:a16="http://schemas.microsoft.com/office/drawing/2014/main" id="{F815E562-8BDF-DA87-50EE-42DC1C8EB5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400" y="3200400"/>
              <a:ext cx="533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</p:grpSp>
      <p:sp>
        <p:nvSpPr>
          <p:cNvPr id="23562" name="Line 35">
            <a:extLst>
              <a:ext uri="{FF2B5EF4-FFF2-40B4-BE49-F238E27FC236}">
                <a16:creationId xmlns:a16="http://schemas.microsoft.com/office/drawing/2014/main" id="{9B43DBC3-538E-9463-EED7-EDBE8C9FB77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5875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MY"/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6FE67D11-048E-2E12-CE2E-48E80E5D7BF3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4181475"/>
            <a:ext cx="6251575" cy="427038"/>
            <a:chOff x="609600" y="4181475"/>
            <a:chExt cx="6251575" cy="427038"/>
          </a:xfrm>
        </p:grpSpPr>
        <p:sp>
          <p:nvSpPr>
            <p:cNvPr id="23565" name="Rectangle 17">
              <a:extLst>
                <a:ext uri="{FF2B5EF4-FFF2-40B4-BE49-F238E27FC236}">
                  <a16:creationId xmlns:a16="http://schemas.microsoft.com/office/drawing/2014/main" id="{57CBD5B9-F34C-DB45-8703-A44F4F05D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" y="4181475"/>
              <a:ext cx="296863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2800">
                  <a:solidFill>
                    <a:srgbClr val="000000"/>
                  </a:solidFill>
                </a:rPr>
                <a:t>3.</a:t>
              </a:r>
              <a:endParaRPr lang="en-US" altLang="en-US">
                <a:latin typeface="Times" panose="02020603050405020304" pitchFamily="18" charset="0"/>
              </a:endParaRPr>
            </a:p>
          </p:txBody>
        </p:sp>
        <p:sp>
          <p:nvSpPr>
            <p:cNvPr id="23566" name="Rectangle 19">
              <a:extLst>
                <a:ext uri="{FF2B5EF4-FFF2-40B4-BE49-F238E27FC236}">
                  <a16:creationId xmlns:a16="http://schemas.microsoft.com/office/drawing/2014/main" id="{5F6B4C46-BBAB-55EE-0386-C48BE015F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5700" y="4181475"/>
              <a:ext cx="1084263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chemeClr val="accent2"/>
                  </a:solidFill>
                </a:rPr>
                <a:t>Material</a:t>
              </a:r>
              <a:endParaRPr lang="en-US" altLang="en-US">
                <a:solidFill>
                  <a:schemeClr val="accent2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23567" name="Rectangle 22">
              <a:extLst>
                <a:ext uri="{FF2B5EF4-FFF2-40B4-BE49-F238E27FC236}">
                  <a16:creationId xmlns:a16="http://schemas.microsoft.com/office/drawing/2014/main" id="{7E99DDD0-F4D3-DDAE-1271-F7F3B2F73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8788" y="4181475"/>
              <a:ext cx="3862387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6699"/>
                  </a:solidFill>
                </a:rPr>
                <a:t> </a:t>
              </a:r>
              <a:r>
                <a:rPr lang="en-US" altLang="en-US"/>
                <a:t>Identify required </a:t>
              </a:r>
              <a:r>
                <a:rPr lang="en-US" altLang="en-US">
                  <a:solidFill>
                    <a:schemeClr val="accent2"/>
                  </a:solidFill>
                </a:rPr>
                <a:t>Processing</a:t>
              </a:r>
              <a:endParaRPr lang="en-US" altLang="en-US">
                <a:latin typeface="Times" panose="02020603050405020304" pitchFamily="18" charset="0"/>
              </a:endParaRPr>
            </a:p>
          </p:txBody>
        </p:sp>
        <p:sp>
          <p:nvSpPr>
            <p:cNvPr id="23568" name="Line 36">
              <a:extLst>
                <a:ext uri="{FF2B5EF4-FFF2-40B4-BE49-F238E27FC236}">
                  <a16:creationId xmlns:a16="http://schemas.microsoft.com/office/drawing/2014/main" id="{4492A7A4-AE20-C5BF-F4A0-8B65E85BA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38400" y="4368800"/>
              <a:ext cx="533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3" grpId="0"/>
      <p:bldP spid="1539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983220" cy="312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1.4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CLASSIFICATION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OF </a:t>
            </a:r>
            <a:r>
              <a:rPr sz="1800" b="1" spc="-20" dirty="0">
                <a:latin typeface="Arial"/>
                <a:cs typeface="Arial"/>
              </a:rPr>
              <a:t>MATERIALS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Arial"/>
              <a:cs typeface="Arial"/>
            </a:endParaRPr>
          </a:p>
          <a:p>
            <a:pPr marL="631825" indent="-286385">
              <a:lnSpc>
                <a:spcPts val="187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Solid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been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generally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grouped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three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basic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classifications: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2830"/>
              </a:lnSpc>
            </a:pPr>
            <a:r>
              <a:rPr sz="2400" b="1" spc="-5" dirty="0">
                <a:latin typeface="Arial"/>
                <a:cs typeface="Arial"/>
              </a:rPr>
              <a:t>metals,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ceramics,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and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polymers.</a:t>
            </a:r>
            <a:endParaRPr sz="2400">
              <a:latin typeface="Arial"/>
              <a:cs typeface="Arial"/>
            </a:endParaRPr>
          </a:p>
          <a:p>
            <a:pPr marL="631825" marR="98425" indent="-285750">
              <a:lnSpc>
                <a:spcPts val="1900"/>
              </a:lnSpc>
              <a:spcBef>
                <a:spcPts val="18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Most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fall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distinct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grouping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another,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although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some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intermediates.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281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2400" b="1" spc="-5" dirty="0">
                <a:latin typeface="Arial"/>
                <a:cs typeface="Arial"/>
              </a:rPr>
              <a:t>composites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combinations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two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above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three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4"/>
              </a:lnSpc>
              <a:spcBef>
                <a:spcPts val="5"/>
              </a:spcBef>
            </a:pPr>
            <a:r>
              <a:rPr sz="1600" spc="-10" dirty="0">
                <a:latin typeface="Microsoft Sans Serif"/>
                <a:cs typeface="Microsoft Sans Serif"/>
              </a:rPr>
              <a:t>basic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 classes.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287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Another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classification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2400" b="1" spc="-5" dirty="0">
                <a:latin typeface="Arial"/>
                <a:cs typeface="Arial"/>
              </a:rPr>
              <a:t>advanced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40" dirty="0">
                <a:latin typeface="Arial"/>
                <a:cs typeface="Arial"/>
              </a:rPr>
              <a:t>materials</a:t>
            </a:r>
            <a:r>
              <a:rPr sz="1600" spc="40" dirty="0">
                <a:latin typeface="Microsoft Sans Serif"/>
                <a:cs typeface="Microsoft Sans Serif"/>
              </a:rPr>
              <a:t>—those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high-</a:t>
            </a:r>
            <a:endParaRPr sz="1600">
              <a:latin typeface="Microsoft Sans Serif"/>
              <a:cs typeface="Microsoft Sans Serif"/>
            </a:endParaRPr>
          </a:p>
          <a:p>
            <a:pPr marL="631825" marR="54610">
              <a:lnSpc>
                <a:spcPct val="100000"/>
              </a:lnSpc>
              <a:spcBef>
                <a:spcPts val="10"/>
              </a:spcBef>
            </a:pPr>
            <a:r>
              <a:rPr sz="1600" spc="-5" dirty="0">
                <a:latin typeface="Microsoft Sans Serif"/>
                <a:cs typeface="Microsoft Sans Serif"/>
              </a:rPr>
              <a:t>technology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40" dirty="0">
                <a:latin typeface="Microsoft Sans Serif"/>
                <a:cs typeface="Microsoft Sans Serif"/>
              </a:rPr>
              <a:t>applications— </a:t>
            </a:r>
            <a:r>
              <a:rPr sz="1600" spc="-5" dirty="0">
                <a:latin typeface="Microsoft Sans Serif"/>
                <a:cs typeface="Microsoft Sans Serif"/>
              </a:rPr>
              <a:t>viz.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semiconductors,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biomaterials,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smart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materials, </a:t>
            </a:r>
            <a:r>
              <a:rPr sz="1600" b="1" spc="-4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 nanoengineered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materials.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966709" cy="4229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5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1.4.1</a:t>
            </a:r>
            <a:r>
              <a:rPr sz="1800" b="1" spc="459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METALS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631825" marR="5080" indent="-285750">
              <a:lnSpc>
                <a:spcPct val="99400"/>
              </a:lnSpc>
              <a:spcBef>
                <a:spcPts val="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group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metallic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elements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(such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iron,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aluminum,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copper,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titanium,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gold,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nickel),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often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also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non-metallic </a:t>
            </a:r>
            <a:r>
              <a:rPr sz="1600" spc="-5" dirty="0">
                <a:latin typeface="Microsoft Sans Serif"/>
                <a:cs typeface="Microsoft Sans Serif"/>
              </a:rPr>
              <a:t> elements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(for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example,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carbon,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nitrogen,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oxygen)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small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amounts.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9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alloys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arranged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very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orderly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manner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</a:t>
            </a:r>
            <a:r>
              <a:rPr sz="1600" b="1" spc="-5" dirty="0">
                <a:latin typeface="Arial"/>
                <a:cs typeface="Arial"/>
              </a:rPr>
              <a:t>pack</a:t>
            </a:r>
            <a:endParaRPr sz="1600">
              <a:latin typeface="Arial"/>
              <a:cs typeface="Arial"/>
            </a:endParaRPr>
          </a:p>
          <a:p>
            <a:pPr marL="631825">
              <a:lnSpc>
                <a:spcPts val="1910"/>
              </a:lnSpc>
              <a:spcBef>
                <a:spcPts val="70"/>
              </a:spcBef>
            </a:pPr>
            <a:r>
              <a:rPr sz="1600" b="1" spc="-5" dirty="0">
                <a:latin typeface="Arial"/>
                <a:cs typeface="Arial"/>
              </a:rPr>
              <a:t>atom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arrangement</a:t>
            </a:r>
            <a:r>
              <a:rPr sz="1600" spc="-5" dirty="0">
                <a:latin typeface="Microsoft Sans Serif"/>
                <a:cs typeface="Microsoft Sans Serif"/>
              </a:rPr>
              <a:t>).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9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comparison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ceramics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dense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 marL="631825" marR="101600" indent="-285750">
              <a:lnSpc>
                <a:spcPct val="9940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terms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mechanical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characteristics,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stiff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strong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yet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ductile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(i.e.,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capable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large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amounts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deformation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without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fracture),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resistant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to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fracture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which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accounts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widespread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structural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latin typeface="Microsoft Sans Serif"/>
                <a:cs typeface="Microsoft Sans Serif"/>
              </a:rPr>
              <a:t>applications.</a:t>
            </a:r>
            <a:endParaRPr sz="1600">
              <a:latin typeface="Microsoft Sans Serif"/>
              <a:cs typeface="Microsoft Sans Serif"/>
            </a:endParaRPr>
          </a:p>
          <a:p>
            <a:pPr marL="631825" marR="343535" indent="-285750">
              <a:lnSpc>
                <a:spcPct val="99200"/>
              </a:lnSpc>
              <a:spcBef>
                <a:spcPts val="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Metallic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large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nonlocalized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electrons;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these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electrons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bound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particular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atoms.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Therefore,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extremely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good conductors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of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electricity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heat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not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transparent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visible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light;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polished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surface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lustrous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appearance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ct val="100000"/>
              </a:lnSpc>
              <a:spcBef>
                <a:spcPts val="70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Some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(viz.,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Fe,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Ni)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desirable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magnetic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947025" cy="3977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1.4.2</a:t>
            </a:r>
            <a:r>
              <a:rPr sz="1800" b="1" spc="47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CERAMICS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Arial"/>
              <a:cs typeface="Arial"/>
            </a:endParaRPr>
          </a:p>
          <a:p>
            <a:pPr marL="631825" marR="214629" indent="-285750" algn="just">
              <a:lnSpc>
                <a:spcPts val="1900"/>
              </a:lnSpc>
              <a:buFont typeface="Wingdings"/>
              <a:buChar char=""/>
              <a:tabLst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Ceramics are compounds between </a:t>
            </a:r>
            <a:r>
              <a:rPr sz="1600" spc="-10" dirty="0">
                <a:latin typeface="Microsoft Sans Serif"/>
                <a:cs typeface="Microsoft Sans Serif"/>
              </a:rPr>
              <a:t>metallic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spc="-10" dirty="0">
                <a:latin typeface="Microsoft Sans Serif"/>
                <a:cs typeface="Microsoft Sans Serif"/>
              </a:rPr>
              <a:t>nonmetallic </a:t>
            </a:r>
            <a:r>
              <a:rPr sz="1600" spc="-5" dirty="0">
                <a:latin typeface="Microsoft Sans Serif"/>
                <a:cs typeface="Microsoft Sans Serif"/>
              </a:rPr>
              <a:t>elements; they are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most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frequently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oxides,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nitrides,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carbides.</a:t>
            </a:r>
            <a:endParaRPr sz="1600">
              <a:latin typeface="Microsoft Sans Serif"/>
              <a:cs typeface="Microsoft Sans Serif"/>
            </a:endParaRPr>
          </a:p>
          <a:p>
            <a:pPr marL="631825" marR="194310" indent="-285750" algn="just">
              <a:lnSpc>
                <a:spcPts val="1900"/>
              </a:lnSpc>
              <a:spcBef>
                <a:spcPts val="15"/>
              </a:spcBef>
              <a:buFont typeface="Wingdings"/>
              <a:buChar char=""/>
              <a:tabLst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Examples, </a:t>
            </a:r>
            <a:r>
              <a:rPr sz="1600" spc="-10" dirty="0">
                <a:latin typeface="Microsoft Sans Serif"/>
                <a:cs typeface="Microsoft Sans Serif"/>
              </a:rPr>
              <a:t>aluminum oxide </a:t>
            </a:r>
            <a:r>
              <a:rPr sz="1600" spc="-5" dirty="0">
                <a:latin typeface="Microsoft Sans Serif"/>
                <a:cs typeface="Microsoft Sans Serif"/>
              </a:rPr>
              <a:t>(or </a:t>
            </a:r>
            <a:r>
              <a:rPr sz="1600" spc="-10" dirty="0">
                <a:latin typeface="Microsoft Sans Serif"/>
                <a:cs typeface="Microsoft Sans Serif"/>
              </a:rPr>
              <a:t>alumina, </a:t>
            </a:r>
            <a:r>
              <a:rPr sz="1600" spc="-5" dirty="0">
                <a:latin typeface="Microsoft Sans Serif"/>
                <a:cs typeface="Microsoft Sans Serif"/>
              </a:rPr>
              <a:t>Al2O3), </a:t>
            </a:r>
            <a:r>
              <a:rPr sz="1600" spc="-10" dirty="0">
                <a:latin typeface="Microsoft Sans Serif"/>
                <a:cs typeface="Microsoft Sans Serif"/>
              </a:rPr>
              <a:t>silicon dioxide </a:t>
            </a:r>
            <a:r>
              <a:rPr sz="1600" spc="-5" dirty="0">
                <a:latin typeface="Microsoft Sans Serif"/>
                <a:cs typeface="Microsoft Sans Serif"/>
              </a:rPr>
              <a:t>(or </a:t>
            </a:r>
            <a:r>
              <a:rPr sz="1600" spc="-10" dirty="0">
                <a:latin typeface="Microsoft Sans Serif"/>
                <a:cs typeface="Microsoft Sans Serif"/>
              </a:rPr>
              <a:t>silica, </a:t>
            </a:r>
            <a:r>
              <a:rPr sz="1600" spc="-5" dirty="0">
                <a:latin typeface="Microsoft Sans Serif"/>
                <a:cs typeface="Microsoft Sans Serif"/>
              </a:rPr>
              <a:t>SiO2),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silicon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carbide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(SiC),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silicon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nitride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(Si3N4),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traditional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40" dirty="0">
                <a:latin typeface="Microsoft Sans Serif"/>
                <a:cs typeface="Microsoft Sans Serif"/>
              </a:rPr>
              <a:t>ceramics—those</a:t>
            </a:r>
            <a:endParaRPr sz="1600">
              <a:latin typeface="Microsoft Sans Serif"/>
              <a:cs typeface="Microsoft Sans Serif"/>
            </a:endParaRPr>
          </a:p>
          <a:p>
            <a:pPr marL="631825" algn="just">
              <a:lnSpc>
                <a:spcPts val="1910"/>
              </a:lnSpc>
              <a:spcBef>
                <a:spcPts val="10"/>
              </a:spcBef>
            </a:pPr>
            <a:r>
              <a:rPr sz="1600" spc="-5" dirty="0">
                <a:latin typeface="Microsoft Sans Serif"/>
                <a:cs typeface="Microsoft Sans Serif"/>
              </a:rPr>
              <a:t>composed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clay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minerals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(i.e.,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porcelain),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well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cement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glass.</a:t>
            </a:r>
            <a:endParaRPr sz="1600">
              <a:latin typeface="Microsoft Sans Serif"/>
              <a:cs typeface="Microsoft Sans Serif"/>
            </a:endParaRPr>
          </a:p>
          <a:p>
            <a:pPr marL="631825" marR="135890" indent="-285750" algn="just">
              <a:lnSpc>
                <a:spcPct val="99400"/>
              </a:lnSpc>
              <a:buFont typeface="Wingdings"/>
              <a:buChar char=""/>
              <a:tabLst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Ceramic materials </a:t>
            </a:r>
            <a:r>
              <a:rPr sz="1600" spc="-5" dirty="0">
                <a:latin typeface="Microsoft Sans Serif"/>
                <a:cs typeface="Microsoft Sans Serif"/>
              </a:rPr>
              <a:t>are </a:t>
            </a:r>
            <a:r>
              <a:rPr sz="1600" spc="-10" dirty="0">
                <a:latin typeface="Microsoft Sans Serif"/>
                <a:cs typeface="Microsoft Sans Serif"/>
              </a:rPr>
              <a:t>relatively </a:t>
            </a:r>
            <a:r>
              <a:rPr sz="1600" b="1" dirty="0">
                <a:latin typeface="Arial"/>
                <a:cs typeface="Arial"/>
              </a:rPr>
              <a:t>stiff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b="1" spc="30" dirty="0">
                <a:latin typeface="Arial"/>
                <a:cs typeface="Arial"/>
              </a:rPr>
              <a:t>strong</a:t>
            </a:r>
            <a:r>
              <a:rPr sz="1600" spc="30" dirty="0">
                <a:latin typeface="Microsoft Sans Serif"/>
                <a:cs typeface="Microsoft Sans Serif"/>
              </a:rPr>
              <a:t>—stiffnesses </a:t>
            </a:r>
            <a:r>
              <a:rPr sz="1600" spc="-5" dirty="0">
                <a:latin typeface="Microsoft Sans Serif"/>
                <a:cs typeface="Microsoft Sans Serif"/>
              </a:rPr>
              <a:t>and strengths are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comparable </a:t>
            </a:r>
            <a:r>
              <a:rPr sz="1600" dirty="0">
                <a:latin typeface="Microsoft Sans Serif"/>
                <a:cs typeface="Microsoft Sans Serif"/>
              </a:rPr>
              <a:t>to </a:t>
            </a:r>
            <a:r>
              <a:rPr sz="1600" spc="-5" dirty="0">
                <a:latin typeface="Microsoft Sans Serif"/>
                <a:cs typeface="Microsoft Sans Serif"/>
              </a:rPr>
              <a:t>those of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5" dirty="0">
                <a:latin typeface="Microsoft Sans Serif"/>
                <a:cs typeface="Microsoft Sans Serif"/>
              </a:rPr>
              <a:t>metals, but they are </a:t>
            </a:r>
            <a:r>
              <a:rPr sz="1600" b="1" spc="-5" dirty="0">
                <a:latin typeface="Arial"/>
                <a:cs typeface="Arial"/>
              </a:rPr>
              <a:t>extremely </a:t>
            </a:r>
            <a:r>
              <a:rPr sz="1600" b="1" dirty="0">
                <a:latin typeface="Arial"/>
                <a:cs typeface="Arial"/>
              </a:rPr>
              <a:t>brittle </a:t>
            </a:r>
            <a:r>
              <a:rPr sz="1600" spc="-5" dirty="0">
                <a:latin typeface="Microsoft Sans Serif"/>
                <a:cs typeface="Microsoft Sans Serif"/>
              </a:rPr>
              <a:t>(lack </a:t>
            </a:r>
            <a:r>
              <a:rPr sz="1600" spc="-10" dirty="0">
                <a:latin typeface="Microsoft Sans Serif"/>
                <a:cs typeface="Microsoft Sans Serif"/>
              </a:rPr>
              <a:t>ductility) </a:t>
            </a:r>
            <a:r>
              <a:rPr sz="1600" spc="-5" dirty="0">
                <a:latin typeface="Microsoft Sans Serif"/>
                <a:cs typeface="Microsoft Sans Serif"/>
              </a:rPr>
              <a:t> and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highly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susceptible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fracture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 algn="just">
              <a:lnSpc>
                <a:spcPts val="1895"/>
              </a:lnSpc>
              <a:buFont typeface="Wingdings"/>
              <a:buChar char=""/>
              <a:tabLst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Ceramics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typically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insulative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passage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heat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electricity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(i.e.,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endParaRPr sz="1600">
              <a:latin typeface="Microsoft Sans Serif"/>
              <a:cs typeface="Microsoft Sans Serif"/>
            </a:endParaRPr>
          </a:p>
          <a:p>
            <a:pPr marL="631825" algn="just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latin typeface="Microsoft Sans Serif"/>
                <a:cs typeface="Microsoft Sans Serif"/>
              </a:rPr>
              <a:t>low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electrical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conductivities.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 algn="just">
              <a:lnSpc>
                <a:spcPts val="1895"/>
              </a:lnSpc>
              <a:buFont typeface="Wingdings"/>
              <a:buChar char=""/>
              <a:tabLst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Ceramics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resistant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to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high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temperatures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harsh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environments</a:t>
            </a:r>
            <a:endParaRPr sz="1600">
              <a:latin typeface="Arial"/>
              <a:cs typeface="Arial"/>
            </a:endParaRPr>
          </a:p>
          <a:p>
            <a:pPr marL="631825" algn="just">
              <a:lnSpc>
                <a:spcPts val="1910"/>
              </a:lnSpc>
            </a:pPr>
            <a:r>
              <a:rPr sz="1600" spc="-5" dirty="0">
                <a:latin typeface="Microsoft Sans Serif"/>
                <a:cs typeface="Microsoft Sans Serif"/>
              </a:rPr>
              <a:t>than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polymers.</a:t>
            </a:r>
            <a:endParaRPr sz="1600">
              <a:latin typeface="Microsoft Sans Serif"/>
              <a:cs typeface="Microsoft Sans Serif"/>
            </a:endParaRPr>
          </a:p>
          <a:p>
            <a:pPr marL="631825" marR="97155" indent="-285750" algn="just">
              <a:lnSpc>
                <a:spcPts val="1900"/>
              </a:lnSpc>
              <a:spcBef>
                <a:spcPts val="80"/>
              </a:spcBef>
              <a:buFont typeface="Wingdings"/>
              <a:buChar char=""/>
              <a:tabLst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Ceramics </a:t>
            </a:r>
            <a:r>
              <a:rPr sz="1600" b="1" spc="-5" dirty="0">
                <a:latin typeface="Arial"/>
                <a:cs typeface="Arial"/>
              </a:rPr>
              <a:t>may be transparent, translucent, or opaque</a:t>
            </a:r>
            <a:r>
              <a:rPr sz="1600" spc="-5" dirty="0">
                <a:latin typeface="Microsoft Sans Serif"/>
                <a:cs typeface="Microsoft Sans Serif"/>
              </a:rPr>
              <a:t>, and some of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10" dirty="0">
                <a:latin typeface="Microsoft Sans Serif"/>
                <a:cs typeface="Microsoft Sans Serif"/>
              </a:rPr>
              <a:t>oxide </a:t>
            </a:r>
            <a:r>
              <a:rPr sz="1600" spc="-5" dirty="0">
                <a:latin typeface="Microsoft Sans Serif"/>
                <a:cs typeface="Microsoft Sans Serif"/>
              </a:rPr>
              <a:t> ceramics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(e.g.,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Fe3O4)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exhibit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magnetic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behavior.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869555" cy="471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5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1.4.3</a:t>
            </a:r>
            <a:r>
              <a:rPr sz="1800" b="1" spc="465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POLYMERS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50">
              <a:latin typeface="Arial"/>
              <a:cs typeface="Arial"/>
            </a:endParaRPr>
          </a:p>
          <a:p>
            <a:pPr marL="631825" marR="202565" indent="-285750">
              <a:lnSpc>
                <a:spcPct val="99400"/>
              </a:lnSpc>
              <a:spcBef>
                <a:spcPts val="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Polymers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include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familiar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plastic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rubber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materials.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Many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organic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compounds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chemically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based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carbon,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hydrogen,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other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nonmetallic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elements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(viz.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O,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Si).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9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Polymers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very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large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molecular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structures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often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chain-like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nature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  <a:spcBef>
                <a:spcPts val="70"/>
              </a:spcBef>
            </a:pP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backbone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carbon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atoms.</a:t>
            </a:r>
            <a:endParaRPr sz="1600">
              <a:latin typeface="Microsoft Sans Serif"/>
              <a:cs typeface="Microsoft Sans Serif"/>
            </a:endParaRPr>
          </a:p>
          <a:p>
            <a:pPr marL="631825" marR="37465" indent="-285750">
              <a:lnSpc>
                <a:spcPts val="1900"/>
              </a:lnSpc>
              <a:spcBef>
                <a:spcPts val="70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Some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familiar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polyethylene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(PE),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nylon,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poly(vinyl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chloride)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(PVC),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polycarbonate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(PC),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polystyrene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(PS),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silicone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rubber.</a:t>
            </a:r>
            <a:endParaRPr sz="1600">
              <a:latin typeface="Microsoft Sans Serif"/>
              <a:cs typeface="Microsoft Sans Serif"/>
            </a:endParaRPr>
          </a:p>
          <a:p>
            <a:pPr marL="631825" marR="165735" indent="-285750">
              <a:lnSpc>
                <a:spcPts val="1900"/>
              </a:lnSpc>
              <a:spcBef>
                <a:spcPts val="1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Polymers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typically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low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densities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stiff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strong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ceramics.</a:t>
            </a:r>
            <a:endParaRPr sz="1600">
              <a:latin typeface="Microsoft Sans Serif"/>
              <a:cs typeface="Microsoft Sans Serif"/>
            </a:endParaRPr>
          </a:p>
          <a:p>
            <a:pPr marL="631825" marR="308610" indent="-285750">
              <a:lnSpc>
                <a:spcPts val="1900"/>
              </a:lnSpc>
              <a:spcBef>
                <a:spcPts val="8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Many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extremely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ductile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</a:t>
            </a:r>
            <a:r>
              <a:rPr sz="1600" b="1" dirty="0">
                <a:latin typeface="Arial"/>
                <a:cs typeface="Arial"/>
              </a:rPr>
              <a:t> pliable </a:t>
            </a:r>
            <a:r>
              <a:rPr sz="1600" spc="-5" dirty="0">
                <a:latin typeface="Microsoft Sans Serif"/>
                <a:cs typeface="Microsoft Sans Serif"/>
              </a:rPr>
              <a:t>(i.e.,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plastic),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which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means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easily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formed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complex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shapes.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3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general,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inert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chemically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unreactive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large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number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</a:pPr>
            <a:r>
              <a:rPr sz="1600" spc="-5" dirty="0">
                <a:latin typeface="Microsoft Sans Serif"/>
                <a:cs typeface="Microsoft Sans Serif"/>
              </a:rPr>
              <a:t>of environments.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91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One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major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drawback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tendency</a:t>
            </a:r>
            <a:r>
              <a:rPr sz="1600" b="1" dirty="0">
                <a:latin typeface="Arial"/>
                <a:cs typeface="Arial"/>
              </a:rPr>
              <a:t> to</a:t>
            </a:r>
            <a:r>
              <a:rPr sz="1600" b="1" spc="-5" dirty="0">
                <a:latin typeface="Arial"/>
                <a:cs typeface="Arial"/>
              </a:rPr>
              <a:t> soften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and/or</a:t>
            </a:r>
            <a:endParaRPr sz="1600">
              <a:latin typeface="Arial"/>
              <a:cs typeface="Arial"/>
            </a:endParaRPr>
          </a:p>
          <a:p>
            <a:pPr marL="631825">
              <a:lnSpc>
                <a:spcPts val="1910"/>
              </a:lnSpc>
              <a:spcBef>
                <a:spcPts val="75"/>
              </a:spcBef>
            </a:pPr>
            <a:r>
              <a:rPr sz="1600" b="1" spc="-5" dirty="0">
                <a:latin typeface="Arial"/>
                <a:cs typeface="Arial"/>
              </a:rPr>
              <a:t>decompose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modest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temperatures,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which,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some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instances,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limits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9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Furthermore,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they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low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electrical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conductivities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</a:t>
            </a:r>
            <a:r>
              <a:rPr sz="1600" b="1" spc="-5" dirty="0">
                <a:latin typeface="Arial"/>
                <a:cs typeface="Arial"/>
              </a:rPr>
              <a:t>insulative</a:t>
            </a:r>
            <a:r>
              <a:rPr sz="1600" spc="-5" dirty="0">
                <a:latin typeface="Microsoft Sans Serif"/>
                <a:cs typeface="Microsoft Sans Serif"/>
              </a:rPr>
              <a:t>)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</a:pPr>
            <a:r>
              <a:rPr sz="1600" b="1" spc="-5" dirty="0">
                <a:latin typeface="Arial"/>
                <a:cs typeface="Arial"/>
              </a:rPr>
              <a:t>nonmagnetic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876540" cy="4955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5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1.4.4</a:t>
            </a:r>
            <a:r>
              <a:rPr sz="1800" b="1" spc="46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COMPOSITES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Arial"/>
              <a:cs typeface="Arial"/>
            </a:endParaRPr>
          </a:p>
          <a:p>
            <a:pPr marL="631825" marR="5080" indent="-285750">
              <a:lnSpc>
                <a:spcPts val="190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-7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composite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composed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two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individual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which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from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ceramics,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polymers.</a:t>
            </a:r>
            <a:endParaRPr sz="1600">
              <a:latin typeface="Microsoft Sans Serif"/>
              <a:cs typeface="Microsoft Sans Serif"/>
            </a:endParaRPr>
          </a:p>
          <a:p>
            <a:pPr marL="631825" marR="28575" indent="-285750">
              <a:lnSpc>
                <a:spcPts val="1900"/>
              </a:lnSpc>
              <a:spcBef>
                <a:spcPts val="1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design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goal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composite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to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achieve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combination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of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properties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displayed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single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also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incorporate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best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  <a:spcBef>
                <a:spcPts val="10"/>
              </a:spcBef>
            </a:pPr>
            <a:r>
              <a:rPr sz="1600" spc="-5" dirty="0">
                <a:latin typeface="Microsoft Sans Serif"/>
                <a:cs typeface="Microsoft Sans Serif"/>
              </a:rPr>
              <a:t>characteristics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each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component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materials.</a:t>
            </a:r>
            <a:endParaRPr sz="1600">
              <a:latin typeface="Microsoft Sans Serif"/>
              <a:cs typeface="Microsoft Sans Serif"/>
            </a:endParaRPr>
          </a:p>
          <a:p>
            <a:pPr marL="631825" marR="252729" indent="-285750">
              <a:lnSpc>
                <a:spcPct val="9940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One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most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common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familiar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composites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fiberglass,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which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small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glass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fibers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embedded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polymeric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(normally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epoxy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polyester).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95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glass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fibers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strong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stiff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(but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also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brittle),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whereas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endParaRPr sz="1600">
              <a:latin typeface="Microsoft Sans Serif"/>
              <a:cs typeface="Microsoft Sans Serif"/>
            </a:endParaRPr>
          </a:p>
          <a:p>
            <a:pPr marL="631825" marR="238125">
              <a:lnSpc>
                <a:spcPts val="1900"/>
              </a:lnSpc>
              <a:spcBef>
                <a:spcPts val="150"/>
              </a:spcBef>
            </a:pPr>
            <a:r>
              <a:rPr sz="1600" spc="-5" dirty="0">
                <a:latin typeface="Microsoft Sans Serif"/>
                <a:cs typeface="Microsoft Sans Serif"/>
              </a:rPr>
              <a:t>polymer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ductile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(but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also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weak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flexible).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Thus,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resulting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fiberglass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stiff,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strong,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flexible,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ductile.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addition,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low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density.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3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Another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example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“carbon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fiber-reinforced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polymer”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“CFRP”)</a:t>
            </a:r>
            <a:endParaRPr sz="1600">
              <a:latin typeface="Microsoft Sans Serif"/>
              <a:cs typeface="Microsoft Sans Serif"/>
            </a:endParaRPr>
          </a:p>
          <a:p>
            <a:pPr marL="631825" marR="19685">
              <a:lnSpc>
                <a:spcPts val="1900"/>
              </a:lnSpc>
              <a:spcBef>
                <a:spcPts val="80"/>
              </a:spcBef>
            </a:pPr>
            <a:r>
              <a:rPr sz="1600" spc="35" dirty="0">
                <a:latin typeface="Microsoft Sans Serif"/>
                <a:cs typeface="Microsoft Sans Serif"/>
              </a:rPr>
              <a:t>composite—carbon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fibers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embedded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polymer.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CFRP</a:t>
            </a:r>
            <a:r>
              <a:rPr sz="1600" spc="-5" dirty="0">
                <a:latin typeface="Microsoft Sans Serif"/>
                <a:cs typeface="Microsoft Sans Serif"/>
              </a:rPr>
              <a:t> 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stiffer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stronger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glass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fiber-reinforced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yet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  <a:spcBef>
                <a:spcPts val="5"/>
              </a:spcBef>
            </a:pPr>
            <a:r>
              <a:rPr sz="1600" b="1" spc="-5" dirty="0">
                <a:latin typeface="Arial"/>
                <a:cs typeface="Arial"/>
              </a:rPr>
              <a:t>expensive</a:t>
            </a:r>
            <a:r>
              <a:rPr sz="1600" spc="-5" dirty="0"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  <a:p>
            <a:pPr marL="631825" marR="45720" indent="-285750">
              <a:lnSpc>
                <a:spcPct val="9940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CFRP</a:t>
            </a:r>
            <a:r>
              <a:rPr sz="1600" spc="-5" dirty="0">
                <a:latin typeface="Microsoft Sans Serif"/>
                <a:cs typeface="Microsoft Sans Serif"/>
              </a:rPr>
              <a:t> composites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some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aircraft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aerospace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applications,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well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high-tech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sporting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equipment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(e.g.,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bicycles,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golf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clubs,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tennis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rackets,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skis/snowboards).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992109" cy="4229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1.5</a:t>
            </a:r>
            <a:r>
              <a:rPr sz="1800" b="1" spc="41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ADVANCED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MATERIALS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50">
              <a:latin typeface="Arial"/>
              <a:cs typeface="Arial"/>
            </a:endParaRPr>
          </a:p>
          <a:p>
            <a:pPr marL="631825" marR="368300" indent="-285750">
              <a:lnSpc>
                <a:spcPct val="9920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Advanced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device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product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operates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functions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using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relatively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intricate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sophisticated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principles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such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electronic </a:t>
            </a:r>
            <a:r>
              <a:rPr sz="1600" spc="-5" dirty="0">
                <a:latin typeface="Microsoft Sans Serif"/>
                <a:cs typeface="Microsoft Sans Serif"/>
              </a:rPr>
              <a:t> equipment,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computers,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fiber-optic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systems,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spacecraft,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aircraft,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military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rocketry.</a:t>
            </a:r>
            <a:endParaRPr sz="1600">
              <a:latin typeface="Microsoft Sans Serif"/>
              <a:cs typeface="Microsoft Sans Serif"/>
            </a:endParaRPr>
          </a:p>
          <a:p>
            <a:pPr marL="631825" marR="215900" indent="-285750">
              <a:lnSpc>
                <a:spcPts val="1900"/>
              </a:lnSpc>
              <a:spcBef>
                <a:spcPts val="15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advanced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typically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traditional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whose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enhanced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unique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also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b="1" dirty="0">
                <a:latin typeface="Arial"/>
                <a:cs typeface="Arial"/>
              </a:rPr>
              <a:t>newly </a:t>
            </a:r>
            <a:r>
              <a:rPr sz="1600" b="1" spc="-5" dirty="0">
                <a:latin typeface="Arial"/>
                <a:cs typeface="Arial"/>
              </a:rPr>
              <a:t>developed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high-performance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materials.</a:t>
            </a:r>
            <a:endParaRPr sz="1600">
              <a:latin typeface="Microsoft Sans Serif"/>
              <a:cs typeface="Microsoft Sans Serif"/>
            </a:endParaRPr>
          </a:p>
          <a:p>
            <a:pPr marL="631825" marR="255904" indent="-285750">
              <a:lnSpc>
                <a:spcPts val="1900"/>
              </a:lnSpc>
              <a:spcBef>
                <a:spcPts val="10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Advanced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include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semiconductors,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biomaterials,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smart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materials,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 nanoengineered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materials.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Wingdings"/>
              <a:buChar char=""/>
            </a:pPr>
            <a:endParaRPr sz="1650">
              <a:latin typeface="Arial"/>
              <a:cs typeface="Arial"/>
            </a:endParaRPr>
          </a:p>
          <a:p>
            <a:pPr marL="631825" marR="5080" indent="-285750">
              <a:lnSpc>
                <a:spcPct val="100299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b="1" spc="-5" dirty="0">
                <a:latin typeface="Arial"/>
                <a:cs typeface="Arial"/>
              </a:rPr>
              <a:t>SEMICONDUCTORS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intermediate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between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conductors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(viz.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metal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alloys)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insulators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(viz.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ceramics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polymers).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Semiconductors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unique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structure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allows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their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conductivity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controlled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stimulation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currents,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electromagnetic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fields,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even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light.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6577" y="546100"/>
            <a:ext cx="7694930" cy="538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0" marR="24765" indent="-28575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35915" algn="l"/>
                <a:tab pos="336550" algn="l"/>
              </a:tabLst>
            </a:pPr>
            <a:r>
              <a:rPr sz="1600" b="1" spc="-15" dirty="0">
                <a:latin typeface="Arial"/>
                <a:cs typeface="Arial"/>
              </a:rPr>
              <a:t>BIOMATERIALS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employed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components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implanted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into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human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body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replacement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diseased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damaged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body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parts.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must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not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produce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toxic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substances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must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compatible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body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tissues</a:t>
            </a:r>
            <a:r>
              <a:rPr sz="1600" spc="4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(i.e.,</a:t>
            </a:r>
            <a:r>
              <a:rPr sz="1600" spc="5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must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cause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adverse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biological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reactions).</a:t>
            </a:r>
            <a:r>
              <a:rPr sz="1600" spc="-5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All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above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materials—metals, 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ceramics,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polymers,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composites,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30" dirty="0">
                <a:latin typeface="Microsoft Sans Serif"/>
                <a:cs typeface="Microsoft Sans Serif"/>
              </a:rPr>
              <a:t>semiconductors—may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biomaterials.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1600">
              <a:latin typeface="Microsoft Sans Serif"/>
              <a:cs typeface="Microsoft Sans Serif"/>
            </a:endParaRPr>
          </a:p>
          <a:p>
            <a:pPr marL="336550" marR="113664" indent="-285750">
              <a:lnSpc>
                <a:spcPct val="100299"/>
              </a:lnSpc>
              <a:buFont typeface="Wingdings"/>
              <a:buChar char=""/>
              <a:tabLst>
                <a:tab pos="335915" algn="l"/>
                <a:tab pos="336550" algn="l"/>
              </a:tabLst>
            </a:pPr>
            <a:r>
              <a:rPr sz="1600" b="1" spc="-5" dirty="0">
                <a:latin typeface="Arial"/>
                <a:cs typeface="Arial"/>
              </a:rPr>
              <a:t>SMART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MATERIAL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system)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include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some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type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sensor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detects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input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signal)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actuator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performs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responsive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adaptive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function).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Actuators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called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upon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change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shape,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position,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natural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frequency,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mechanical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characteristics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response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changes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temperature,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light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intensity,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fields,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and/or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magnetic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fields.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Wingdings"/>
              <a:buChar char=""/>
            </a:pPr>
            <a:endParaRPr sz="1600">
              <a:latin typeface="Microsoft Sans Serif"/>
              <a:cs typeface="Microsoft Sans Serif"/>
            </a:endParaRPr>
          </a:p>
          <a:p>
            <a:pPr marL="336550" marR="55880" indent="-285750">
              <a:lnSpc>
                <a:spcPct val="100299"/>
              </a:lnSpc>
              <a:buFont typeface="Wingdings"/>
              <a:buChar char=""/>
              <a:tabLst>
                <a:tab pos="335915" algn="l"/>
                <a:tab pos="336550" algn="l"/>
              </a:tabLst>
            </a:pPr>
            <a:r>
              <a:rPr sz="1600" b="1" spc="-10" dirty="0">
                <a:latin typeface="Arial"/>
                <a:cs typeface="Arial"/>
              </a:rPr>
              <a:t>NANOENGINEERED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MATERIALS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regards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manipulation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molecules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new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structures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thus,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design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new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built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from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simple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atomic-level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constituents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(i.e.,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“materials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design”).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This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ability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carefully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arrange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provides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opportunities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develop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mechanical,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electrical,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magnetic,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other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properties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not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otherwise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possible.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“nano”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prefix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denotes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dimensions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structural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entities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order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nanometer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80" dirty="0">
                <a:latin typeface="Microsoft Sans Serif"/>
                <a:cs typeface="Microsoft Sans Serif"/>
              </a:rPr>
              <a:t>(10</a:t>
            </a:r>
            <a:r>
              <a:rPr sz="1650" spc="-120" baseline="25252" dirty="0">
                <a:latin typeface="Verdana"/>
                <a:cs typeface="Verdana"/>
              </a:rPr>
              <a:t>−9</a:t>
            </a:r>
            <a:r>
              <a:rPr sz="1650" spc="-172" baseline="25252" dirty="0">
                <a:latin typeface="Verdana"/>
                <a:cs typeface="Verdana"/>
              </a:rPr>
              <a:t> </a:t>
            </a:r>
            <a:r>
              <a:rPr sz="1600" spc="130" dirty="0">
                <a:latin typeface="Microsoft Sans Serif"/>
                <a:cs typeface="Microsoft Sans Serif"/>
              </a:rPr>
              <a:t>m)—as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rule,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less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100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nanometers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(equivalent </a:t>
            </a:r>
            <a:r>
              <a:rPr sz="1600" spc="-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approximately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500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atom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diameters).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Examples: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carbon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nanotubes,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graphene,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boron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nitride,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etc.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5671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MATERIAL</a:t>
            </a:r>
            <a:r>
              <a:rPr spc="-140" dirty="0"/>
              <a:t> </a:t>
            </a:r>
            <a:r>
              <a:rPr spc="-5" dirty="0"/>
              <a:t>ENGINEERING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2722" y="1429003"/>
            <a:ext cx="7309484" cy="5069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COURSE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OUTLINE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 dirty="0">
              <a:latin typeface="Arial"/>
              <a:cs typeface="Arial"/>
            </a:endParaRPr>
          </a:p>
          <a:p>
            <a:pPr marL="120014" marR="5080">
              <a:lnSpc>
                <a:spcPct val="99400"/>
              </a:lnSpc>
            </a:pPr>
            <a:r>
              <a:rPr sz="1800" b="1" spc="-35" dirty="0">
                <a:latin typeface="Arial"/>
                <a:cs typeface="Arial"/>
              </a:rPr>
              <a:t>PART</a:t>
            </a:r>
            <a:r>
              <a:rPr sz="1800" b="1" dirty="0">
                <a:latin typeface="Arial"/>
                <a:cs typeface="Arial"/>
              </a:rPr>
              <a:t> 1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-5" dirty="0">
                <a:latin typeface="Arial MT"/>
                <a:cs typeface="Arial MT"/>
              </a:rPr>
              <a:t> introductory of </a:t>
            </a:r>
            <a:r>
              <a:rPr sz="1800" b="1" spc="-5" dirty="0">
                <a:latin typeface="Arial MT"/>
                <a:cs typeface="Arial MT"/>
              </a:rPr>
              <a:t>Materials Engineering</a:t>
            </a:r>
            <a:r>
              <a:rPr sz="1800" spc="-5" dirty="0">
                <a:latin typeface="Arial MT"/>
                <a:cs typeface="Arial MT"/>
              </a:rPr>
              <a:t>.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i="1" spc="-5" dirty="0">
                <a:latin typeface="Arial MT"/>
                <a:cs typeface="Arial MT"/>
              </a:rPr>
              <a:t>(</a:t>
            </a:r>
            <a:r>
              <a:rPr lang="en-US" sz="1800" i="1" u="sng" spc="-5" dirty="0">
                <a:latin typeface="Arial MT"/>
                <a:cs typeface="Arial MT"/>
              </a:rPr>
              <a:t>Microstructure – properties relationship of materials</a:t>
            </a:r>
            <a:r>
              <a:rPr lang="en-US" sz="1800" i="1" spc="-5" dirty="0">
                <a:latin typeface="Arial MT"/>
                <a:cs typeface="Arial MT"/>
              </a:rPr>
              <a:t>)</a:t>
            </a:r>
            <a:r>
              <a:rPr sz="1800" spc="-35" dirty="0">
                <a:latin typeface="Arial MT"/>
                <a:cs typeface="Arial MT"/>
              </a:rPr>
              <a:t> Topics</a:t>
            </a:r>
            <a:r>
              <a:rPr sz="1800" spc="-5" dirty="0">
                <a:latin typeface="Arial MT"/>
                <a:cs typeface="Arial MT"/>
              </a:rPr>
              <a:t> include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classification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of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materials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(metals,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ceramics,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polymers,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composites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semiconductors);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atomic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bonds;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crystal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structure;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crystalline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defects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 solid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solutions;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 phase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diagrams.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Main emphasis</a:t>
            </a:r>
            <a:r>
              <a:rPr sz="1800" dirty="0">
                <a:latin typeface="Arial MT"/>
                <a:cs typeface="Arial MT"/>
              </a:rPr>
              <a:t> is </a:t>
            </a:r>
            <a:r>
              <a:rPr sz="1800" spc="-5" dirty="0">
                <a:latin typeface="Arial MT"/>
                <a:cs typeface="Arial MT"/>
              </a:rPr>
              <a:t>on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metals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because metals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are structurally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simplest to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characterize and</a:t>
            </a:r>
            <a:r>
              <a:rPr sz="1800" dirty="0">
                <a:latin typeface="Arial MT"/>
                <a:cs typeface="Arial MT"/>
              </a:rPr>
              <a:t> a 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sound knowledge of structure-property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relation of metals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can be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extended to the study of ceramics and polymers.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 MT"/>
              <a:cs typeface="Arial MT"/>
            </a:endParaRPr>
          </a:p>
          <a:p>
            <a:pPr marL="120014" marR="131445">
              <a:lnSpc>
                <a:spcPct val="100000"/>
              </a:lnSpc>
              <a:spcBef>
                <a:spcPts val="5"/>
              </a:spcBef>
            </a:pPr>
            <a:r>
              <a:rPr sz="1800" b="1" spc="-35" dirty="0">
                <a:latin typeface="Arial"/>
                <a:cs typeface="Arial"/>
              </a:rPr>
              <a:t>PART</a:t>
            </a:r>
            <a:r>
              <a:rPr sz="1800" b="1" dirty="0">
                <a:latin typeface="Arial"/>
                <a:cs typeface="Arial"/>
              </a:rPr>
              <a:t> 2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spc="-5" dirty="0">
                <a:latin typeface="Arial MT"/>
                <a:cs typeface="Arial MT"/>
              </a:rPr>
              <a:t>deals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with </a:t>
            </a:r>
            <a:r>
              <a:rPr sz="1800" b="1" spc="-5" dirty="0">
                <a:latin typeface="Arial MT"/>
                <a:cs typeface="Arial MT"/>
              </a:rPr>
              <a:t>Mechanics</a:t>
            </a:r>
            <a:r>
              <a:rPr sz="1800" b="1" dirty="0">
                <a:latin typeface="Arial MT"/>
                <a:cs typeface="Arial MT"/>
              </a:rPr>
              <a:t> </a:t>
            </a:r>
            <a:r>
              <a:rPr sz="1800" b="1" spc="-5" dirty="0">
                <a:latin typeface="Arial MT"/>
                <a:cs typeface="Arial MT"/>
              </a:rPr>
              <a:t>of Materials</a:t>
            </a:r>
            <a:r>
              <a:rPr sz="1800" spc="-5" dirty="0">
                <a:latin typeface="Arial MT"/>
                <a:cs typeface="Arial MT"/>
              </a:rPr>
              <a:t>.</a:t>
            </a:r>
            <a:r>
              <a:rPr lang="en-US" sz="1800" spc="-5" dirty="0">
                <a:latin typeface="Arial MT"/>
                <a:cs typeface="Arial MT"/>
              </a:rPr>
              <a:t> </a:t>
            </a:r>
            <a:r>
              <a:rPr lang="en-US" sz="1800" i="1" spc="-5" dirty="0">
                <a:latin typeface="Arial MT"/>
                <a:cs typeface="Arial MT"/>
              </a:rPr>
              <a:t>(</a:t>
            </a:r>
            <a:r>
              <a:rPr lang="en-US" sz="1800" i="1" u="sng" spc="-5" dirty="0">
                <a:latin typeface="Arial MT"/>
                <a:cs typeface="Arial MT"/>
              </a:rPr>
              <a:t>Deformation of materials under loading</a:t>
            </a:r>
            <a:r>
              <a:rPr lang="en-US" sz="1800" i="1" spc="-5" dirty="0">
                <a:latin typeface="Arial MT"/>
                <a:cs typeface="Arial MT"/>
              </a:rPr>
              <a:t>)</a:t>
            </a:r>
            <a:r>
              <a:rPr sz="1800" spc="-35" dirty="0">
                <a:latin typeface="Arial MT"/>
                <a:cs typeface="Arial MT"/>
              </a:rPr>
              <a:t> Topics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cover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stress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deformation of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members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under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axial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loading,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torsion</a:t>
            </a:r>
            <a:r>
              <a:rPr sz="1800" dirty="0">
                <a:latin typeface="Arial MT"/>
                <a:cs typeface="Arial MT"/>
              </a:rPr>
              <a:t> in </a:t>
            </a:r>
            <a:r>
              <a:rPr sz="1800" spc="-5" dirty="0">
                <a:latin typeface="Arial MT"/>
                <a:cs typeface="Arial MT"/>
              </a:rPr>
              <a:t>circular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shafts,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analysis and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design of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beams for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bending,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 stress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transformation.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Throughout the course,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strong emphasis</a:t>
            </a:r>
            <a:r>
              <a:rPr sz="1800" dirty="0">
                <a:latin typeface="Arial MT"/>
                <a:cs typeface="Arial MT"/>
              </a:rPr>
              <a:t> is</a:t>
            </a:r>
            <a:r>
              <a:rPr sz="1800" spc="-5" dirty="0">
                <a:latin typeface="Arial MT"/>
                <a:cs typeface="Arial MT"/>
              </a:rPr>
              <a:t> placed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on drawing </a:t>
            </a:r>
            <a:r>
              <a:rPr sz="1800" dirty="0">
                <a:latin typeface="Arial MT"/>
                <a:cs typeface="Arial MT"/>
              </a:rPr>
              <a:t>a </a:t>
            </a:r>
            <a:r>
              <a:rPr sz="1800" spc="-5" dirty="0">
                <a:latin typeface="Arial MT"/>
                <a:cs typeface="Arial MT"/>
              </a:rPr>
              <a:t>free-body diagram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and selecting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appropriate coordinate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system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using the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correct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sign convention.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2616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CHAPTER</a:t>
            </a:r>
            <a:r>
              <a:rPr spc="-70" dirty="0"/>
              <a:t> </a:t>
            </a:r>
            <a:r>
              <a:rPr dirty="0"/>
              <a:t>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0802" y="1429003"/>
            <a:ext cx="7976234" cy="5196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1.</a:t>
            </a:r>
            <a:r>
              <a:rPr sz="1800" b="1" dirty="0">
                <a:latin typeface="Arial"/>
                <a:cs typeface="Arial"/>
              </a:rPr>
              <a:t>6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</a:t>
            </a:r>
            <a:r>
              <a:rPr sz="1800" b="1" spc="-5" dirty="0">
                <a:latin typeface="Arial"/>
                <a:cs typeface="Arial"/>
              </a:rPr>
              <a:t>O</a:t>
            </a:r>
            <a:r>
              <a:rPr sz="1800" b="1" dirty="0">
                <a:latin typeface="Arial"/>
                <a:cs typeface="Arial"/>
              </a:rPr>
              <a:t>D</a:t>
            </a:r>
            <a:r>
              <a:rPr sz="1800" b="1" spc="-5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RN M</a:t>
            </a:r>
            <a:r>
              <a:rPr sz="1800" b="1" spc="-13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T</a:t>
            </a:r>
            <a:r>
              <a:rPr sz="1800" b="1" spc="-5" dirty="0">
                <a:latin typeface="Arial"/>
                <a:cs typeface="Arial"/>
              </a:rPr>
              <a:t>E</a:t>
            </a:r>
            <a:r>
              <a:rPr sz="1800" b="1" dirty="0">
                <a:latin typeface="Arial"/>
                <a:cs typeface="Arial"/>
              </a:rPr>
              <a:t>R</a:t>
            </a:r>
            <a:r>
              <a:rPr sz="1800" b="1" spc="-5" dirty="0">
                <a:latin typeface="Arial"/>
                <a:cs typeface="Arial"/>
              </a:rPr>
              <a:t>I</a:t>
            </a:r>
            <a:r>
              <a:rPr sz="1800" b="1" dirty="0">
                <a:latin typeface="Arial"/>
                <a:cs typeface="Arial"/>
              </a:rPr>
              <a:t>AL</a:t>
            </a:r>
            <a:r>
              <a:rPr sz="1800" b="1" spc="-5" dirty="0">
                <a:latin typeface="Arial"/>
                <a:cs typeface="Arial"/>
              </a:rPr>
              <a:t>S</a:t>
            </a:r>
            <a:r>
              <a:rPr sz="1800" b="1" dirty="0">
                <a:latin typeface="Arial"/>
                <a:cs typeface="Arial"/>
              </a:rPr>
              <a:t>’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-5" dirty="0">
                <a:latin typeface="Arial"/>
                <a:cs typeface="Arial"/>
              </a:rPr>
              <a:t>EE</a:t>
            </a:r>
            <a:r>
              <a:rPr sz="1800" b="1" dirty="0">
                <a:latin typeface="Arial"/>
                <a:cs typeface="Arial"/>
              </a:rPr>
              <a:t>DS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Arial"/>
              <a:cs typeface="Arial"/>
            </a:endParaRPr>
          </a:p>
          <a:p>
            <a:pPr marL="631825" marR="8255" indent="-285750">
              <a:lnSpc>
                <a:spcPct val="100299"/>
              </a:lnSpc>
              <a:spcBef>
                <a:spcPts val="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spite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tremendous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progress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made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discipline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science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engineering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within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past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few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years,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there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still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remain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technological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challenges,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including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development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even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sophisticated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specialized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well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consideration</a:t>
            </a:r>
            <a:r>
              <a:rPr sz="1600" spc="1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environmental</a:t>
            </a:r>
            <a:r>
              <a:rPr sz="1600" spc="1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impact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production.</a:t>
            </a:r>
            <a:endParaRPr sz="1600">
              <a:latin typeface="Microsoft Sans Serif"/>
              <a:cs typeface="Microsoft Sans Serif"/>
            </a:endParaRPr>
          </a:p>
          <a:p>
            <a:pPr marL="631825" marR="350520" indent="-285750">
              <a:lnSpc>
                <a:spcPts val="1900"/>
              </a:lnSpc>
              <a:spcBef>
                <a:spcPts val="55"/>
              </a:spcBef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Significant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quantities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energy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involved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transportation.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Reducing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 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weight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transportation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vehicles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(automobiles,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aircraft,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trains,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etc.),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well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endParaRPr sz="1600">
              <a:latin typeface="Microsoft Sans Serif"/>
              <a:cs typeface="Microsoft Sans Serif"/>
            </a:endParaRPr>
          </a:p>
          <a:p>
            <a:pPr marL="631825" marR="5080">
              <a:lnSpc>
                <a:spcPts val="1900"/>
              </a:lnSpc>
              <a:spcBef>
                <a:spcPts val="15"/>
              </a:spcBef>
            </a:pPr>
            <a:r>
              <a:rPr sz="1600" spc="-10" dirty="0">
                <a:latin typeface="Microsoft Sans Serif"/>
                <a:cs typeface="Microsoft Sans Serif"/>
              </a:rPr>
              <a:t>increasing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engine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operating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temperatures,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will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enhance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fuel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efficiency.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New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high-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strength,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low-density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structural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materials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remain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developed,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well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as</a:t>
            </a:r>
            <a:endParaRPr sz="1600">
              <a:latin typeface="Microsoft Sans Serif"/>
              <a:cs typeface="Microsoft Sans Serif"/>
            </a:endParaRPr>
          </a:p>
          <a:p>
            <a:pPr marL="631825" marR="1156970">
              <a:lnSpc>
                <a:spcPts val="1900"/>
              </a:lnSpc>
              <a:spcBef>
                <a:spcPts val="90"/>
              </a:spcBef>
            </a:pP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that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have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higher-temperature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capabilities,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engine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components.</a:t>
            </a:r>
            <a:endParaRPr sz="1600">
              <a:latin typeface="Microsoft Sans Serif"/>
              <a:cs typeface="Microsoft Sans Serif"/>
            </a:endParaRPr>
          </a:p>
          <a:p>
            <a:pPr marL="631825" indent="-286385">
              <a:lnSpc>
                <a:spcPts val="1830"/>
              </a:lnSpc>
              <a:buFont typeface="Wingdings"/>
              <a:buChar char=""/>
              <a:tabLst>
                <a:tab pos="631825" algn="l"/>
                <a:tab pos="632460" algn="l"/>
              </a:tabLst>
            </a:pPr>
            <a:r>
              <a:rPr sz="1600" spc="-5" dirty="0">
                <a:latin typeface="Microsoft Sans Serif"/>
                <a:cs typeface="Microsoft Sans Serif"/>
              </a:rPr>
              <a:t>There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a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need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new,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economical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sources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energy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present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</a:pPr>
            <a:r>
              <a:rPr sz="1600" spc="-5" dirty="0">
                <a:latin typeface="Microsoft Sans Serif"/>
                <a:cs typeface="Microsoft Sans Serif"/>
              </a:rPr>
              <a:t>resources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20" dirty="0">
                <a:latin typeface="Microsoft Sans Serif"/>
                <a:cs typeface="Microsoft Sans Serif"/>
              </a:rPr>
              <a:t>efficiently.</a:t>
            </a:r>
            <a:r>
              <a:rPr sz="1600" spc="4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We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find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alternative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materials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for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solar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cells</a:t>
            </a:r>
            <a:endParaRPr sz="1600">
              <a:latin typeface="Arial"/>
              <a:cs typeface="Arial"/>
            </a:endParaRPr>
          </a:p>
          <a:p>
            <a:pPr marL="631825">
              <a:lnSpc>
                <a:spcPts val="1910"/>
              </a:lnSpc>
            </a:pPr>
            <a:r>
              <a:rPr sz="1600" spc="-10" dirty="0">
                <a:latin typeface="Microsoft Sans Serif"/>
                <a:cs typeface="Microsoft Sans Serif"/>
              </a:rPr>
              <a:t>which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currently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employ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some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rather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complex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expensive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materials.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New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still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need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developed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latin typeface="Arial"/>
                <a:cs typeface="Arial"/>
              </a:rPr>
              <a:t>more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efficient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fuel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cells</a:t>
            </a:r>
            <a:r>
              <a:rPr sz="1600" spc="-5" dirty="0">
                <a:latin typeface="Microsoft Sans Serif"/>
                <a:cs typeface="Microsoft Sans Serif"/>
              </a:rPr>
              <a:t>,</a:t>
            </a:r>
            <a:r>
              <a:rPr sz="1600" spc="3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and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also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for</a:t>
            </a:r>
            <a:endParaRPr sz="1600">
              <a:latin typeface="Microsoft Sans Serif"/>
              <a:cs typeface="Microsoft Sans Serif"/>
            </a:endParaRPr>
          </a:p>
          <a:p>
            <a:pPr marL="631825">
              <a:lnSpc>
                <a:spcPts val="1895"/>
              </a:lnSpc>
            </a:pPr>
            <a:r>
              <a:rPr sz="1600" b="1" spc="-5" dirty="0">
                <a:latin typeface="Arial"/>
                <a:cs typeface="Arial"/>
              </a:rPr>
              <a:t>better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catalysts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be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used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in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the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production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of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hydrogen.</a:t>
            </a:r>
            <a:endParaRPr sz="1600">
              <a:latin typeface="Microsoft Sans Serif"/>
              <a:cs typeface="Microsoft Sans Serif"/>
            </a:endParaRPr>
          </a:p>
          <a:p>
            <a:pPr marL="631825" marR="76200" indent="-285750" algn="just">
              <a:lnSpc>
                <a:spcPct val="99400"/>
              </a:lnSpc>
              <a:buFont typeface="Wingdings"/>
              <a:buChar char=""/>
              <a:tabLst>
                <a:tab pos="632460" algn="l"/>
              </a:tabLst>
            </a:pPr>
            <a:r>
              <a:rPr sz="1600" dirty="0">
                <a:latin typeface="Microsoft Sans Serif"/>
                <a:cs typeface="Microsoft Sans Serif"/>
              </a:rPr>
              <a:t>In </a:t>
            </a:r>
            <a:r>
              <a:rPr sz="1600" spc="-5" dirty="0">
                <a:latin typeface="Microsoft Sans Serif"/>
                <a:cs typeface="Microsoft Sans Serif"/>
              </a:rPr>
              <a:t>some </a:t>
            </a:r>
            <a:r>
              <a:rPr sz="1600" spc="-10" dirty="0">
                <a:latin typeface="Microsoft Sans Serif"/>
                <a:cs typeface="Microsoft Sans Serif"/>
              </a:rPr>
              <a:t>materials </a:t>
            </a:r>
            <a:r>
              <a:rPr sz="1600" spc="-5" dirty="0">
                <a:latin typeface="Microsoft Sans Serif"/>
                <a:cs typeface="Microsoft Sans Serif"/>
              </a:rPr>
              <a:t>manufacturing processes, toxic substances are produced, and </a:t>
            </a:r>
            <a:r>
              <a:rPr sz="1600" dirty="0">
                <a:latin typeface="Microsoft Sans Serif"/>
                <a:cs typeface="Microsoft Sans Serif"/>
              </a:rPr>
              <a:t> the </a:t>
            </a:r>
            <a:r>
              <a:rPr sz="1600" spc="-10" dirty="0">
                <a:latin typeface="Microsoft Sans Serif"/>
                <a:cs typeface="Microsoft Sans Serif"/>
              </a:rPr>
              <a:t>ecological </a:t>
            </a:r>
            <a:r>
              <a:rPr sz="1600" spc="-5" dirty="0">
                <a:latin typeface="Microsoft Sans Serif"/>
                <a:cs typeface="Microsoft Sans Serif"/>
              </a:rPr>
              <a:t>impact of their </a:t>
            </a:r>
            <a:r>
              <a:rPr sz="1600" spc="-10" dirty="0">
                <a:latin typeface="Microsoft Sans Serif"/>
                <a:cs typeface="Microsoft Sans Serif"/>
              </a:rPr>
              <a:t>disposal </a:t>
            </a:r>
            <a:r>
              <a:rPr sz="1600" spc="-5" dirty="0">
                <a:latin typeface="Microsoft Sans Serif"/>
                <a:cs typeface="Microsoft Sans Serif"/>
              </a:rPr>
              <a:t>must be considered. </a:t>
            </a:r>
            <a:r>
              <a:rPr sz="1600" spc="-15" dirty="0">
                <a:latin typeface="Microsoft Sans Serif"/>
                <a:cs typeface="Microsoft Sans Serif"/>
              </a:rPr>
              <a:t>We </a:t>
            </a:r>
            <a:r>
              <a:rPr sz="1600" spc="-5" dirty="0">
                <a:latin typeface="Microsoft Sans Serif"/>
                <a:cs typeface="Microsoft Sans Serif"/>
              </a:rPr>
              <a:t>need </a:t>
            </a:r>
            <a:r>
              <a:rPr sz="1600" dirty="0">
                <a:latin typeface="Microsoft Sans Serif"/>
                <a:cs typeface="Microsoft Sans Serif"/>
              </a:rPr>
              <a:t>to </a:t>
            </a:r>
            <a:r>
              <a:rPr sz="1600" spc="-5" dirty="0">
                <a:latin typeface="Microsoft Sans Serif"/>
                <a:cs typeface="Microsoft Sans Serif"/>
              </a:rPr>
              <a:t>find ways </a:t>
            </a:r>
            <a:r>
              <a:rPr sz="1600" dirty="0">
                <a:latin typeface="Microsoft Sans Serif"/>
                <a:cs typeface="Microsoft Sans Serif"/>
              </a:rPr>
              <a:t> to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create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materials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dirty="0">
                <a:latin typeface="Microsoft Sans Serif"/>
                <a:cs typeface="Microsoft Sans Serif"/>
              </a:rPr>
              <a:t>from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renewable,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more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environmental</a:t>
            </a:r>
            <a:r>
              <a:rPr sz="1600" spc="20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friendly</a:t>
            </a:r>
            <a:r>
              <a:rPr sz="1600" spc="3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source.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77C3B-2EA3-E50A-FF4F-9BDF2C30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05274-C7AF-DD76-22EC-F7EAB276C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Appreciation of Materials Engineering</a:t>
            </a:r>
          </a:p>
          <a:p>
            <a:pPr lvl="1"/>
            <a:r>
              <a:rPr lang="en-US" dirty="0"/>
              <a:t>High end chip design and production</a:t>
            </a:r>
          </a:p>
          <a:p>
            <a:pPr lvl="1"/>
            <a:r>
              <a:rPr lang="en-US" dirty="0"/>
              <a:t>Organize groups of three</a:t>
            </a:r>
          </a:p>
          <a:p>
            <a:pPr lvl="1"/>
            <a:r>
              <a:rPr lang="en-US" dirty="0"/>
              <a:t>Find info on the topic</a:t>
            </a:r>
          </a:p>
          <a:p>
            <a:pPr lvl="1"/>
            <a:r>
              <a:rPr lang="en-US" dirty="0"/>
              <a:t>Record a 5 minute video of yourselves talking to each other like (nerdy) friends about the incredible aspects of chip design and production.</a:t>
            </a:r>
          </a:p>
          <a:p>
            <a:pPr lvl="1"/>
            <a:r>
              <a:rPr lang="en-US" dirty="0"/>
              <a:t>Upload video to </a:t>
            </a:r>
            <a:r>
              <a:rPr lang="en-US" dirty="0" err="1"/>
              <a:t>Youtube</a:t>
            </a:r>
            <a:r>
              <a:rPr lang="en-US" dirty="0"/>
              <a:t> or </a:t>
            </a:r>
            <a:r>
              <a:rPr lang="en-US" dirty="0" err="1"/>
              <a:t>elearning</a:t>
            </a:r>
            <a:r>
              <a:rPr lang="en-US" dirty="0"/>
              <a:t>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07278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738" y="6334125"/>
            <a:ext cx="346075" cy="3476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5895" y="6315075"/>
            <a:ext cx="336550" cy="3937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32" y="6351587"/>
            <a:ext cx="347661" cy="3460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0552" y="6387591"/>
            <a:ext cx="189230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schoolchemicalenergyutm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1817" y="6387591"/>
            <a:ext cx="7004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ut</a:t>
            </a:r>
            <a:r>
              <a:rPr sz="13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_</a:t>
            </a:r>
            <a:r>
              <a:rPr sz="1300" spc="-1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0234" y="6415023"/>
            <a:ext cx="6102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skt_utm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01740" y="6177741"/>
            <a:ext cx="2470785" cy="4470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R="12065" algn="r">
              <a:lnSpc>
                <a:spcPct val="100000"/>
              </a:lnSpc>
              <a:spcBef>
                <a:spcPts val="335"/>
              </a:spcBef>
            </a:pPr>
            <a:r>
              <a:rPr sz="1300" spc="-15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www.utm.my</a:t>
            </a:r>
            <a:endParaRPr sz="13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200"/>
              </a:spcBef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4461" y="3793744"/>
            <a:ext cx="37757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http://engineering.utm.my/chemicalenergy/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5671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MATERIAL</a:t>
            </a:r>
            <a:r>
              <a:rPr spc="-140" dirty="0"/>
              <a:t> </a:t>
            </a:r>
            <a:r>
              <a:rPr spc="-5" dirty="0"/>
              <a:t>ENGINEERING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2722" y="1429003"/>
            <a:ext cx="7700009" cy="4790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COURSE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LEARNING OUTCOMES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Arial"/>
              <a:cs typeface="Arial"/>
            </a:endParaRPr>
          </a:p>
          <a:p>
            <a:pPr marL="120014">
              <a:lnSpc>
                <a:spcPct val="100000"/>
              </a:lnSpc>
            </a:pPr>
            <a:r>
              <a:rPr sz="1600" spc="-5" dirty="0">
                <a:latin typeface="Arial MT"/>
                <a:cs typeface="Arial MT"/>
              </a:rPr>
              <a:t>By</a:t>
            </a:r>
            <a:r>
              <a:rPr sz="1600" dirty="0">
                <a:latin typeface="Arial MT"/>
                <a:cs typeface="Arial MT"/>
              </a:rPr>
              <a:t> the </a:t>
            </a:r>
            <a:r>
              <a:rPr sz="1600" spc="-5" dirty="0">
                <a:latin typeface="Arial MT"/>
                <a:cs typeface="Arial MT"/>
              </a:rPr>
              <a:t>end of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the</a:t>
            </a:r>
            <a:r>
              <a:rPr sz="1600" spc="-5" dirty="0">
                <a:latin typeface="Arial MT"/>
                <a:cs typeface="Arial MT"/>
              </a:rPr>
              <a:t> course,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students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should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be able</a:t>
            </a:r>
            <a:r>
              <a:rPr sz="1600" dirty="0">
                <a:latin typeface="Arial MT"/>
                <a:cs typeface="Arial MT"/>
              </a:rPr>
              <a:t> to: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50">
              <a:latin typeface="Arial MT"/>
              <a:cs typeface="Arial MT"/>
            </a:endParaRPr>
          </a:p>
          <a:p>
            <a:pPr marL="462915" marR="64135" indent="-342900">
              <a:lnSpc>
                <a:spcPts val="1900"/>
              </a:lnSpc>
              <a:buAutoNum type="arabicPeriod"/>
              <a:tabLst>
                <a:tab pos="462915" algn="l"/>
                <a:tab pos="463550" algn="l"/>
              </a:tabLst>
            </a:pPr>
            <a:r>
              <a:rPr sz="1600" b="1" spc="-5" dirty="0">
                <a:latin typeface="Arial"/>
                <a:cs typeface="Arial"/>
              </a:rPr>
              <a:t>describe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structure-property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traditional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modern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engineering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materials 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(metals,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ceramics,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polymers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composites)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b="1" spc="-5" dirty="0">
                <a:latin typeface="Arial"/>
                <a:cs typeface="Arial"/>
              </a:rPr>
              <a:t>choose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class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materials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for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5" dirty="0">
                <a:latin typeface="Arial MT"/>
                <a:cs typeface="Arial MT"/>
              </a:rPr>
              <a:t> given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application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(i.e.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simple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material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selection);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1700">
              <a:latin typeface="Arial MT"/>
              <a:cs typeface="Arial MT"/>
            </a:endParaRPr>
          </a:p>
          <a:p>
            <a:pPr marL="462915" marR="461645" indent="-342900">
              <a:lnSpc>
                <a:spcPts val="1900"/>
              </a:lnSpc>
              <a:buAutoNum type="arabicPeriod"/>
              <a:tabLst>
                <a:tab pos="462915" algn="l"/>
                <a:tab pos="463550" algn="l"/>
              </a:tabLst>
            </a:pPr>
            <a:r>
              <a:rPr sz="1600" b="1" spc="-5" dirty="0">
                <a:latin typeface="Arial"/>
                <a:cs typeface="Arial"/>
              </a:rPr>
              <a:t>describe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types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atomic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bonding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(ionic,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covalent,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metallic,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secondary)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relate bonding</a:t>
            </a:r>
            <a:r>
              <a:rPr sz="1600" dirty="0">
                <a:latin typeface="Arial MT"/>
                <a:cs typeface="Arial MT"/>
              </a:rPr>
              <a:t> to </a:t>
            </a:r>
            <a:r>
              <a:rPr sz="1600" spc="-5" dirty="0">
                <a:latin typeface="Arial MT"/>
                <a:cs typeface="Arial MT"/>
              </a:rPr>
              <a:t>materials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properties;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1500">
              <a:latin typeface="Arial MT"/>
              <a:cs typeface="Arial MT"/>
            </a:endParaRPr>
          </a:p>
          <a:p>
            <a:pPr marL="462915" marR="5080" indent="-342900">
              <a:lnSpc>
                <a:spcPct val="101899"/>
              </a:lnSpc>
              <a:buAutoNum type="arabicPeriod"/>
              <a:tabLst>
                <a:tab pos="462915" algn="l"/>
                <a:tab pos="463550" algn="l"/>
              </a:tabLst>
            </a:pPr>
            <a:r>
              <a:rPr sz="1600" b="1" spc="-5" dirty="0">
                <a:latin typeface="Arial"/>
                <a:cs typeface="Arial"/>
              </a:rPr>
              <a:t>describe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compare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crystal structure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point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defects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metals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(FCC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 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BCC)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draw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crystallographic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direction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planar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indices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isometric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cubic </a:t>
            </a:r>
            <a:r>
              <a:rPr sz="1600" spc="-4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unit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cells;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AutoNum type="arabicPeriod"/>
            </a:pPr>
            <a:endParaRPr sz="1600">
              <a:latin typeface="Arial MT"/>
              <a:cs typeface="Arial MT"/>
            </a:endParaRPr>
          </a:p>
          <a:p>
            <a:pPr marL="462915" marR="132715" indent="-342900">
              <a:lnSpc>
                <a:spcPct val="100800"/>
              </a:lnSpc>
              <a:spcBef>
                <a:spcPts val="5"/>
              </a:spcBef>
              <a:buAutoNum type="arabicPeriod"/>
              <a:tabLst>
                <a:tab pos="462915" algn="l"/>
                <a:tab pos="463550" algn="l"/>
              </a:tabLst>
            </a:pPr>
            <a:r>
              <a:rPr sz="1600" b="1" spc="-5" dirty="0">
                <a:latin typeface="Arial"/>
                <a:cs typeface="Arial"/>
              </a:rPr>
              <a:t>describe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and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differentiate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eutectoid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eutectic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phase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diagrams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binary </a:t>
            </a:r>
            <a:r>
              <a:rPr sz="1600" dirty="0">
                <a:latin typeface="Arial MT"/>
                <a:cs typeface="Arial MT"/>
              </a:rPr>
              <a:t> systems,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perform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simple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calculations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(lever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rule)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to </a:t>
            </a:r>
            <a:r>
              <a:rPr sz="1600" spc="-5" dirty="0">
                <a:latin typeface="Arial MT"/>
                <a:cs typeface="Arial MT"/>
              </a:rPr>
              <a:t>quantify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phase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composition </a:t>
            </a:r>
            <a:r>
              <a:rPr sz="1600" spc="-4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fraction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using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phase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diagram,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predict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microstructure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function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 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temperature 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composition;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0565" y="988059"/>
            <a:ext cx="7673975" cy="343027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55600" marR="462915" indent="-342900">
              <a:lnSpc>
                <a:spcPts val="1900"/>
              </a:lnSpc>
              <a:spcBef>
                <a:spcPts val="180"/>
              </a:spcBef>
              <a:buAutoNum type="arabicPeriod" startAt="5"/>
              <a:tabLst>
                <a:tab pos="354965" algn="l"/>
                <a:tab pos="355600" algn="l"/>
              </a:tabLst>
            </a:pPr>
            <a:r>
              <a:rPr sz="1600" b="1" spc="-5" dirty="0">
                <a:latin typeface="Arial"/>
                <a:cs typeface="Arial"/>
              </a:rPr>
              <a:t>analyze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structural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members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under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axial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load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torsion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b="1" spc="-5" dirty="0">
                <a:latin typeface="Arial"/>
                <a:cs typeface="Arial"/>
              </a:rPr>
              <a:t>determine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the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corresponding internal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force,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stress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deformation;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AutoNum type="arabicPeriod" startAt="5"/>
            </a:pPr>
            <a:endParaRPr sz="1500">
              <a:latin typeface="Arial MT"/>
              <a:cs typeface="Arial MT"/>
            </a:endParaRPr>
          </a:p>
          <a:p>
            <a:pPr marL="355600" marR="233679" indent="-342900">
              <a:lnSpc>
                <a:spcPct val="103800"/>
              </a:lnSpc>
              <a:buAutoNum type="arabicPeriod" startAt="5"/>
              <a:tabLst>
                <a:tab pos="354965" algn="l"/>
                <a:tab pos="355600" algn="l"/>
              </a:tabLst>
            </a:pPr>
            <a:r>
              <a:rPr sz="1600" b="1" spc="-5" dirty="0">
                <a:latin typeface="Arial"/>
                <a:cs typeface="Arial"/>
              </a:rPr>
              <a:t>solve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problem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related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to the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location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centroid,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moment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inertia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normal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stress </a:t>
            </a:r>
            <a:r>
              <a:rPr sz="1600" spc="-5" dirty="0">
                <a:latin typeface="Arial MT"/>
                <a:cs typeface="Arial MT"/>
              </a:rPr>
              <a:t>due</a:t>
            </a:r>
            <a:r>
              <a:rPr sz="1600" dirty="0">
                <a:latin typeface="Arial MT"/>
                <a:cs typeface="Arial MT"/>
              </a:rPr>
              <a:t> to </a:t>
            </a:r>
            <a:r>
              <a:rPr sz="1600" spc="-5" dirty="0">
                <a:latin typeface="Arial MT"/>
                <a:cs typeface="Arial MT"/>
              </a:rPr>
              <a:t>bending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in</a:t>
            </a:r>
            <a:r>
              <a:rPr sz="1600" dirty="0">
                <a:latin typeface="Arial MT"/>
                <a:cs typeface="Arial MT"/>
              </a:rPr>
              <a:t> a </a:t>
            </a:r>
            <a:r>
              <a:rPr sz="1600" spc="-5" dirty="0">
                <a:latin typeface="Arial MT"/>
                <a:cs typeface="Arial MT"/>
              </a:rPr>
              <a:t>beam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given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cross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section;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AutoNum type="arabicPeriod" startAt="5"/>
            </a:pPr>
            <a:endParaRPr sz="1700">
              <a:latin typeface="Arial MT"/>
              <a:cs typeface="Arial MT"/>
            </a:endParaRPr>
          </a:p>
          <a:p>
            <a:pPr marL="355600" marR="595630" indent="-342900">
              <a:lnSpc>
                <a:spcPts val="1900"/>
              </a:lnSpc>
              <a:buAutoNum type="arabicPeriod" startAt="5"/>
              <a:tabLst>
                <a:tab pos="354965" algn="l"/>
                <a:tab pos="355600" algn="l"/>
              </a:tabLst>
            </a:pPr>
            <a:r>
              <a:rPr sz="1600" b="1" spc="-5" dirty="0">
                <a:latin typeface="Arial"/>
                <a:cs typeface="Arial"/>
              </a:rPr>
              <a:t>solve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the </a:t>
            </a:r>
            <a:r>
              <a:rPr sz="1600" spc="-5" dirty="0">
                <a:latin typeface="Arial MT"/>
                <a:cs typeface="Arial MT"/>
              </a:rPr>
              <a:t>problem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related</a:t>
            </a:r>
            <a:r>
              <a:rPr sz="1600" dirty="0">
                <a:latin typeface="Arial MT"/>
                <a:cs typeface="Arial MT"/>
              </a:rPr>
              <a:t> to the </a:t>
            </a:r>
            <a:r>
              <a:rPr sz="1600" spc="-5" dirty="0">
                <a:latin typeface="Arial MT"/>
                <a:cs typeface="Arial MT"/>
              </a:rPr>
              <a:t>shear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force,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bending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moment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diagrams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of </a:t>
            </a:r>
            <a:r>
              <a:rPr sz="1600" spc="-4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beams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based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allowable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normal</a:t>
            </a:r>
            <a:r>
              <a:rPr sz="1600" dirty="0">
                <a:latin typeface="Arial MT"/>
                <a:cs typeface="Arial MT"/>
              </a:rPr>
              <a:t> stress;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rabicPeriod" startAt="5"/>
            </a:pPr>
            <a:endParaRPr sz="1650">
              <a:latin typeface="Arial MT"/>
              <a:cs typeface="Arial MT"/>
            </a:endParaRPr>
          </a:p>
          <a:p>
            <a:pPr marL="355600" marR="213360" indent="-342900">
              <a:lnSpc>
                <a:spcPct val="100000"/>
              </a:lnSpc>
              <a:buAutoNum type="arabicPeriod" startAt="5"/>
              <a:tabLst>
                <a:tab pos="354965" algn="l"/>
                <a:tab pos="355600" algn="l"/>
              </a:tabLst>
            </a:pPr>
            <a:r>
              <a:rPr sz="1600" b="1" spc="-5" dirty="0">
                <a:latin typeface="Arial"/>
                <a:cs typeface="Arial"/>
              </a:rPr>
              <a:t>apply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Mohr’s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circle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method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to </a:t>
            </a:r>
            <a:r>
              <a:rPr sz="1600" b="1" spc="-5" dirty="0">
                <a:latin typeface="Arial"/>
                <a:cs typeface="Arial"/>
              </a:rPr>
              <a:t>determine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stress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transformation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at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 </a:t>
            </a:r>
            <a:r>
              <a:rPr sz="1600" spc="-5" dirty="0">
                <a:latin typeface="Arial MT"/>
                <a:cs typeface="Arial MT"/>
              </a:rPr>
              <a:t>point 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(principal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stresses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planes,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maximum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shear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stress,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average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normal</a:t>
            </a:r>
            <a:r>
              <a:rPr sz="1600" dirty="0">
                <a:latin typeface="Arial MT"/>
                <a:cs typeface="Arial MT"/>
              </a:rPr>
              <a:t> stress);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Font typeface="Arial"/>
              <a:buAutoNum type="arabicPeriod" startAt="5"/>
            </a:pPr>
            <a:endParaRPr sz="1700">
              <a:latin typeface="Arial MT"/>
              <a:cs typeface="Arial MT"/>
            </a:endParaRPr>
          </a:p>
          <a:p>
            <a:pPr marL="355600" marR="5080" indent="-342900">
              <a:lnSpc>
                <a:spcPts val="1900"/>
              </a:lnSpc>
              <a:buAutoNum type="arabicPeriod" startAt="5"/>
              <a:tabLst>
                <a:tab pos="354965" algn="l"/>
                <a:tab pos="355600" algn="l"/>
              </a:tabLst>
            </a:pPr>
            <a:r>
              <a:rPr sz="1600" b="1" spc="-5" dirty="0">
                <a:latin typeface="Arial"/>
                <a:cs typeface="Arial"/>
              </a:rPr>
              <a:t>function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effectively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individual,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and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member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or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leader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in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diverse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teams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or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multidisciplinary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settings.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MATERIAL</a:t>
            </a:r>
            <a:r>
              <a:rPr spc="-140" dirty="0"/>
              <a:t> </a:t>
            </a:r>
            <a:r>
              <a:rPr spc="-5" dirty="0"/>
              <a:t>ENGINEERING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2722" y="1429003"/>
            <a:ext cx="1638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TEXTBOOKS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0367" y="2192134"/>
            <a:ext cx="2709811" cy="338533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14017" y="5692140"/>
            <a:ext cx="2323465" cy="627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7465" marR="30480" algn="ctr">
              <a:lnSpc>
                <a:spcPct val="98000"/>
              </a:lnSpc>
              <a:spcBef>
                <a:spcPts val="130"/>
              </a:spcBef>
            </a:pPr>
            <a:r>
              <a:rPr sz="1400" b="1" spc="-10" dirty="0">
                <a:latin typeface="Arial"/>
                <a:cs typeface="Arial"/>
              </a:rPr>
              <a:t>Fundamentals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10" dirty="0">
                <a:latin typeface="Arial"/>
                <a:cs typeface="Arial"/>
              </a:rPr>
              <a:t>Materials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Science and </a:t>
            </a:r>
            <a:r>
              <a:rPr sz="1400" b="1" spc="-15" dirty="0">
                <a:latin typeface="Arial"/>
                <a:cs typeface="Arial"/>
              </a:rPr>
              <a:t>Engineering 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 MT"/>
                <a:cs typeface="Arial MT"/>
              </a:rPr>
              <a:t>3</a:t>
            </a:r>
            <a:r>
              <a:rPr sz="1200" baseline="27777" dirty="0">
                <a:solidFill>
                  <a:srgbClr val="595959"/>
                </a:solidFill>
                <a:latin typeface="Arial MT"/>
                <a:cs typeface="Arial MT"/>
              </a:rPr>
              <a:t>rd</a:t>
            </a:r>
            <a:r>
              <a:rPr sz="1200" spc="165" baseline="27777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595959"/>
                </a:solidFill>
                <a:latin typeface="Arial MT"/>
                <a:cs typeface="Arial MT"/>
              </a:rPr>
              <a:t>Edition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81354" y="2253996"/>
            <a:ext cx="20351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40" dirty="0">
                <a:solidFill>
                  <a:srgbClr val="262626"/>
                </a:solidFill>
                <a:latin typeface="Arial"/>
                <a:cs typeface="Arial"/>
              </a:rPr>
              <a:t>Topics</a:t>
            </a:r>
            <a:r>
              <a:rPr sz="1400" b="1" spc="-1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262626"/>
                </a:solidFill>
                <a:latin typeface="Arial"/>
                <a:cs typeface="Arial"/>
              </a:rPr>
              <a:t>Covered</a:t>
            </a:r>
            <a:r>
              <a:rPr sz="1400" b="1" spc="-2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262626"/>
                </a:solidFill>
                <a:latin typeface="Arial"/>
                <a:cs typeface="Arial"/>
              </a:rPr>
              <a:t>(Part</a:t>
            </a:r>
            <a:r>
              <a:rPr sz="1400" b="1" spc="-2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262626"/>
                </a:solidFill>
                <a:latin typeface="Arial"/>
                <a:cs typeface="Arial"/>
              </a:rPr>
              <a:t>1):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81354" y="2671571"/>
            <a:ext cx="4297045" cy="1101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solidFill>
                  <a:srgbClr val="262626"/>
                </a:solidFill>
                <a:latin typeface="Arial"/>
                <a:cs typeface="Arial"/>
              </a:rPr>
              <a:t>Chapter</a:t>
            </a:r>
            <a:r>
              <a:rPr sz="1400" b="1" spc="-2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b="1" spc="-45" dirty="0">
                <a:solidFill>
                  <a:srgbClr val="262626"/>
                </a:solidFill>
                <a:latin typeface="Arial"/>
                <a:cs typeface="Arial"/>
              </a:rPr>
              <a:t>1:</a:t>
            </a:r>
            <a:r>
              <a:rPr sz="1400" b="1" spc="-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spc="10" dirty="0">
                <a:solidFill>
                  <a:srgbClr val="262626"/>
                </a:solidFill>
                <a:latin typeface="Arial MT"/>
                <a:cs typeface="Arial MT"/>
              </a:rPr>
              <a:t>Introduction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01400"/>
              </a:lnSpc>
            </a:pPr>
            <a:r>
              <a:rPr sz="1400" b="1" spc="5" dirty="0">
                <a:solidFill>
                  <a:srgbClr val="262626"/>
                </a:solidFill>
                <a:latin typeface="Arial"/>
                <a:cs typeface="Arial"/>
              </a:rPr>
              <a:t>Chapter </a:t>
            </a:r>
            <a:r>
              <a:rPr sz="1400" b="1" spc="-45" dirty="0">
                <a:solidFill>
                  <a:srgbClr val="262626"/>
                </a:solidFill>
                <a:latin typeface="Arial"/>
                <a:cs typeface="Arial"/>
              </a:rPr>
              <a:t>2: </a:t>
            </a:r>
            <a:r>
              <a:rPr sz="1400" spc="20" dirty="0">
                <a:solidFill>
                  <a:srgbClr val="262626"/>
                </a:solidFill>
                <a:latin typeface="Arial MT"/>
                <a:cs typeface="Arial MT"/>
              </a:rPr>
              <a:t>Atomic </a:t>
            </a:r>
            <a:r>
              <a:rPr sz="1400" spc="5" dirty="0">
                <a:solidFill>
                  <a:srgbClr val="262626"/>
                </a:solidFill>
                <a:latin typeface="Arial MT"/>
                <a:cs typeface="Arial MT"/>
              </a:rPr>
              <a:t>Structure </a:t>
            </a:r>
            <a:r>
              <a:rPr sz="1400" dirty="0">
                <a:solidFill>
                  <a:srgbClr val="262626"/>
                </a:solidFill>
                <a:latin typeface="Arial MT"/>
                <a:cs typeface="Arial MT"/>
              </a:rPr>
              <a:t>and </a:t>
            </a:r>
            <a:r>
              <a:rPr sz="1400" spc="5" dirty="0">
                <a:solidFill>
                  <a:srgbClr val="262626"/>
                </a:solidFill>
                <a:latin typeface="Arial MT"/>
                <a:cs typeface="Arial MT"/>
              </a:rPr>
              <a:t>Interatomic </a:t>
            </a:r>
            <a:r>
              <a:rPr sz="1400" spc="10" dirty="0">
                <a:solidFill>
                  <a:srgbClr val="262626"/>
                </a:solidFill>
                <a:latin typeface="Arial MT"/>
                <a:cs typeface="Arial MT"/>
              </a:rPr>
              <a:t>Bonding </a:t>
            </a:r>
            <a:r>
              <a:rPr sz="1400" spc="-375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1400" b="1" spc="5" dirty="0">
                <a:solidFill>
                  <a:srgbClr val="262626"/>
                </a:solidFill>
                <a:latin typeface="Arial"/>
                <a:cs typeface="Arial"/>
              </a:rPr>
              <a:t>Chapter </a:t>
            </a:r>
            <a:r>
              <a:rPr sz="1400" b="1" spc="-45" dirty="0">
                <a:solidFill>
                  <a:srgbClr val="262626"/>
                </a:solidFill>
                <a:latin typeface="Arial"/>
                <a:cs typeface="Arial"/>
              </a:rPr>
              <a:t>3: </a:t>
            </a:r>
            <a:r>
              <a:rPr sz="1400" dirty="0">
                <a:solidFill>
                  <a:srgbClr val="262626"/>
                </a:solidFill>
                <a:latin typeface="Arial MT"/>
                <a:cs typeface="Arial MT"/>
              </a:rPr>
              <a:t>Structures </a:t>
            </a:r>
            <a:r>
              <a:rPr sz="1400" spc="20" dirty="0">
                <a:solidFill>
                  <a:srgbClr val="262626"/>
                </a:solidFill>
                <a:latin typeface="Arial MT"/>
                <a:cs typeface="Arial MT"/>
              </a:rPr>
              <a:t>of </a:t>
            </a:r>
            <a:r>
              <a:rPr sz="1400" spc="5" dirty="0">
                <a:solidFill>
                  <a:srgbClr val="262626"/>
                </a:solidFill>
                <a:latin typeface="Arial MT"/>
                <a:cs typeface="Arial MT"/>
              </a:rPr>
              <a:t>Metals </a:t>
            </a:r>
            <a:r>
              <a:rPr sz="1400" dirty="0">
                <a:solidFill>
                  <a:srgbClr val="262626"/>
                </a:solidFill>
                <a:latin typeface="Arial MT"/>
                <a:cs typeface="Arial MT"/>
              </a:rPr>
              <a:t>and Ceramics </a:t>
            </a:r>
            <a:r>
              <a:rPr sz="1400" spc="5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1400" b="1" spc="5" dirty="0">
                <a:solidFill>
                  <a:srgbClr val="262626"/>
                </a:solidFill>
                <a:latin typeface="Arial"/>
                <a:cs typeface="Arial"/>
              </a:rPr>
              <a:t>Chapter</a:t>
            </a:r>
            <a:r>
              <a:rPr sz="1400" b="1" spc="-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b="1" spc="-45" dirty="0">
                <a:solidFill>
                  <a:srgbClr val="262626"/>
                </a:solidFill>
                <a:latin typeface="Arial"/>
                <a:cs typeface="Arial"/>
              </a:rPr>
              <a:t>5:</a:t>
            </a:r>
            <a:r>
              <a:rPr sz="1400" b="1" spc="-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262626"/>
                </a:solidFill>
                <a:latin typeface="Arial MT"/>
                <a:cs typeface="Arial MT"/>
              </a:rPr>
              <a:t>Imperfections</a:t>
            </a:r>
            <a:r>
              <a:rPr sz="1400" spc="-5" dirty="0">
                <a:solidFill>
                  <a:srgbClr val="262626"/>
                </a:solidFill>
                <a:latin typeface="Arial MT"/>
                <a:cs typeface="Arial MT"/>
              </a:rPr>
              <a:t> in </a:t>
            </a:r>
            <a:r>
              <a:rPr sz="1400" spc="5" dirty="0">
                <a:solidFill>
                  <a:srgbClr val="262626"/>
                </a:solidFill>
                <a:latin typeface="Arial MT"/>
                <a:cs typeface="Arial MT"/>
              </a:rPr>
              <a:t>Solids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spc="5" dirty="0">
                <a:solidFill>
                  <a:srgbClr val="262626"/>
                </a:solidFill>
                <a:latin typeface="Arial"/>
                <a:cs typeface="Arial"/>
              </a:rPr>
              <a:t>Chapter</a:t>
            </a:r>
            <a:r>
              <a:rPr sz="1400" b="1" spc="-1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262626"/>
                </a:solidFill>
                <a:latin typeface="Arial"/>
                <a:cs typeface="Arial"/>
              </a:rPr>
              <a:t>10:</a:t>
            </a:r>
            <a:r>
              <a:rPr sz="1400" b="1" spc="-1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262626"/>
                </a:solidFill>
                <a:latin typeface="Arial MT"/>
                <a:cs typeface="Arial MT"/>
              </a:rPr>
              <a:t>Phase</a:t>
            </a:r>
            <a:r>
              <a:rPr sz="1400" spc="-15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1400" spc="-10" dirty="0">
                <a:solidFill>
                  <a:srgbClr val="262626"/>
                </a:solidFill>
                <a:latin typeface="Arial MT"/>
                <a:cs typeface="Arial MT"/>
              </a:rPr>
              <a:t>Diagrams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0367" y="2334974"/>
            <a:ext cx="2709811" cy="324727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5671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MATERIAL</a:t>
            </a:r>
            <a:r>
              <a:rPr spc="-140" dirty="0"/>
              <a:t> </a:t>
            </a:r>
            <a:r>
              <a:rPr spc="-5" dirty="0"/>
              <a:t>ENGINEERING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2722" y="1429003"/>
            <a:ext cx="1638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TEXTBOOKS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2129" y="5692140"/>
            <a:ext cx="2047239" cy="4260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latin typeface="Arial"/>
                <a:cs typeface="Arial"/>
              </a:rPr>
              <a:t>Mechanics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10" dirty="0">
                <a:latin typeface="Arial"/>
                <a:cs typeface="Arial"/>
              </a:rPr>
              <a:t>Materials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200" spc="5" dirty="0">
                <a:solidFill>
                  <a:srgbClr val="595959"/>
                </a:solidFill>
                <a:latin typeface="Arial MT"/>
                <a:cs typeface="Arial MT"/>
              </a:rPr>
              <a:t>6</a:t>
            </a:r>
            <a:r>
              <a:rPr sz="1200" spc="7" baseline="27777" dirty="0">
                <a:solidFill>
                  <a:srgbClr val="595959"/>
                </a:solidFill>
                <a:latin typeface="Arial MT"/>
                <a:cs typeface="Arial MT"/>
              </a:rPr>
              <a:t>th</a:t>
            </a:r>
            <a:r>
              <a:rPr sz="1200" spc="120" baseline="27777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595959"/>
                </a:solidFill>
                <a:latin typeface="Arial MT"/>
                <a:cs typeface="Arial MT"/>
              </a:rPr>
              <a:t>Edition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820367" y="1691032"/>
            <a:ext cx="8229600" cy="4094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2300">
              <a:lnSpc>
                <a:spcPct val="100000"/>
              </a:lnSpc>
              <a:spcBef>
                <a:spcPts val="100"/>
              </a:spcBef>
            </a:pPr>
            <a:r>
              <a:rPr sz="2400" spc="-40" dirty="0"/>
              <a:t>Topics</a:t>
            </a:r>
            <a:r>
              <a:rPr sz="2400" spc="-15" dirty="0"/>
              <a:t> </a:t>
            </a:r>
            <a:r>
              <a:rPr sz="2400" spc="-5" dirty="0"/>
              <a:t>Covered</a:t>
            </a:r>
            <a:r>
              <a:rPr sz="2400" spc="-20" dirty="0"/>
              <a:t> </a:t>
            </a:r>
            <a:r>
              <a:rPr sz="2400" spc="-5" dirty="0"/>
              <a:t>(Part</a:t>
            </a:r>
            <a:r>
              <a:rPr sz="2400" spc="-15" dirty="0"/>
              <a:t> </a:t>
            </a:r>
            <a:r>
              <a:rPr sz="2400" spc="-50" dirty="0"/>
              <a:t>2):</a:t>
            </a:r>
          </a:p>
          <a:p>
            <a:pPr marL="3562350" marR="765175" lvl="1">
              <a:lnSpc>
                <a:spcPct val="101400"/>
              </a:lnSpc>
            </a:pPr>
            <a:r>
              <a:rPr sz="2400" spc="5" dirty="0"/>
              <a:t>Chapter </a:t>
            </a:r>
            <a:r>
              <a:rPr sz="2400" spc="-45" dirty="0"/>
              <a:t>1: </a:t>
            </a:r>
            <a:r>
              <a:rPr sz="2400" b="0" spc="10" dirty="0">
                <a:cs typeface="Arial MT"/>
              </a:rPr>
              <a:t>Introduction: </a:t>
            </a:r>
            <a:r>
              <a:rPr sz="2400" b="0" spc="15" dirty="0">
                <a:cs typeface="Arial MT"/>
              </a:rPr>
              <a:t>Concept </a:t>
            </a:r>
            <a:r>
              <a:rPr sz="2400" b="0" spc="20" dirty="0">
                <a:cs typeface="Arial MT"/>
              </a:rPr>
              <a:t>of </a:t>
            </a:r>
            <a:r>
              <a:rPr sz="2400" b="0" spc="-10" dirty="0">
                <a:cs typeface="Arial MT"/>
              </a:rPr>
              <a:t>Stress </a:t>
            </a:r>
            <a:r>
              <a:rPr sz="2400" b="0" spc="-5" dirty="0">
                <a:cs typeface="Arial MT"/>
              </a:rPr>
              <a:t> </a:t>
            </a:r>
            <a:endParaRPr lang="en-US" sz="2400" b="0" spc="-5" dirty="0">
              <a:cs typeface="Arial MT"/>
            </a:endParaRPr>
          </a:p>
          <a:p>
            <a:pPr marL="3562350" marR="765175" lvl="1">
              <a:lnSpc>
                <a:spcPct val="101400"/>
              </a:lnSpc>
            </a:pPr>
            <a:r>
              <a:rPr sz="2400" spc="5" dirty="0"/>
              <a:t>Chapter</a:t>
            </a:r>
            <a:r>
              <a:rPr sz="2400" spc="-5" dirty="0"/>
              <a:t> </a:t>
            </a:r>
            <a:r>
              <a:rPr sz="2400" spc="-45" dirty="0"/>
              <a:t>2:</a:t>
            </a:r>
            <a:r>
              <a:rPr sz="2400" spc="-5" dirty="0"/>
              <a:t> </a:t>
            </a:r>
            <a:r>
              <a:rPr sz="2400" b="0" spc="-10" dirty="0">
                <a:cs typeface="Arial MT"/>
              </a:rPr>
              <a:t>Stress</a:t>
            </a:r>
            <a:r>
              <a:rPr sz="2400" b="0" spc="-5" dirty="0">
                <a:cs typeface="Arial MT"/>
              </a:rPr>
              <a:t> </a:t>
            </a:r>
            <a:r>
              <a:rPr sz="2400" b="0" dirty="0">
                <a:cs typeface="Arial MT"/>
              </a:rPr>
              <a:t>and</a:t>
            </a:r>
            <a:r>
              <a:rPr sz="2400" b="0" spc="-10" dirty="0">
                <a:cs typeface="Arial MT"/>
              </a:rPr>
              <a:t> </a:t>
            </a:r>
            <a:r>
              <a:rPr sz="2400" b="0" spc="-5" dirty="0">
                <a:cs typeface="Arial MT"/>
              </a:rPr>
              <a:t>Strain </a:t>
            </a:r>
            <a:r>
              <a:rPr sz="2400" b="0" spc="-80" dirty="0">
                <a:cs typeface="Arial MT"/>
              </a:rPr>
              <a:t>–</a:t>
            </a:r>
            <a:r>
              <a:rPr sz="2400" b="0" spc="-10" dirty="0">
                <a:cs typeface="Arial MT"/>
              </a:rPr>
              <a:t> Axial</a:t>
            </a:r>
            <a:r>
              <a:rPr sz="2400" b="0" spc="-5" dirty="0">
                <a:cs typeface="Arial MT"/>
              </a:rPr>
              <a:t> </a:t>
            </a:r>
            <a:r>
              <a:rPr sz="2400" b="0" spc="5" dirty="0">
                <a:cs typeface="Arial MT"/>
              </a:rPr>
              <a:t>Loading </a:t>
            </a:r>
            <a:r>
              <a:rPr sz="2400" b="0" spc="-370" dirty="0">
                <a:cs typeface="Arial MT"/>
              </a:rPr>
              <a:t> </a:t>
            </a:r>
            <a:endParaRPr lang="en-US" sz="2400" b="0" spc="-370" dirty="0">
              <a:cs typeface="Arial MT"/>
            </a:endParaRPr>
          </a:p>
          <a:p>
            <a:pPr marL="3562350" marR="765175" lvl="1">
              <a:lnSpc>
                <a:spcPct val="101400"/>
              </a:lnSpc>
            </a:pPr>
            <a:r>
              <a:rPr sz="2400" spc="5" dirty="0"/>
              <a:t>Chapter</a:t>
            </a:r>
            <a:r>
              <a:rPr sz="2400" spc="-5" dirty="0"/>
              <a:t> </a:t>
            </a:r>
            <a:r>
              <a:rPr sz="2400" spc="-45" dirty="0"/>
              <a:t>3:</a:t>
            </a:r>
            <a:r>
              <a:rPr sz="2400" spc="-5" dirty="0"/>
              <a:t> </a:t>
            </a:r>
            <a:r>
              <a:rPr sz="2400" b="0" spc="-30" dirty="0">
                <a:cs typeface="Arial MT"/>
              </a:rPr>
              <a:t>Torsion</a:t>
            </a:r>
          </a:p>
          <a:p>
            <a:pPr marL="3562350" lvl="1">
              <a:spcBef>
                <a:spcPts val="24"/>
              </a:spcBef>
            </a:pPr>
            <a:r>
              <a:rPr sz="2400" spc="5" dirty="0"/>
              <a:t>Chapter</a:t>
            </a:r>
            <a:r>
              <a:rPr sz="2400" spc="-15" dirty="0"/>
              <a:t> </a:t>
            </a:r>
            <a:r>
              <a:rPr sz="2400" spc="-45" dirty="0"/>
              <a:t>4:</a:t>
            </a:r>
            <a:r>
              <a:rPr sz="2400" spc="-20" dirty="0"/>
              <a:t> </a:t>
            </a:r>
            <a:r>
              <a:rPr sz="2400" b="0" spc="-25" dirty="0">
                <a:cs typeface="Arial MT"/>
              </a:rPr>
              <a:t>Pure</a:t>
            </a:r>
            <a:r>
              <a:rPr sz="2400" b="0" spc="-20" dirty="0">
                <a:cs typeface="Arial MT"/>
              </a:rPr>
              <a:t> </a:t>
            </a:r>
            <a:r>
              <a:rPr sz="2400" b="0" spc="5" dirty="0">
                <a:cs typeface="Arial MT"/>
              </a:rPr>
              <a:t>Bending</a:t>
            </a:r>
          </a:p>
          <a:p>
            <a:pPr marL="3562350" lvl="1"/>
            <a:r>
              <a:rPr sz="2400" spc="5" dirty="0"/>
              <a:t>Chapter</a:t>
            </a:r>
            <a:r>
              <a:rPr sz="2400" dirty="0"/>
              <a:t> </a:t>
            </a:r>
            <a:r>
              <a:rPr sz="2400" spc="-45" dirty="0"/>
              <a:t>5:</a:t>
            </a:r>
            <a:r>
              <a:rPr sz="2400" spc="-5" dirty="0"/>
              <a:t> </a:t>
            </a:r>
            <a:r>
              <a:rPr sz="2400" b="0" spc="-10" dirty="0">
                <a:cs typeface="Arial MT"/>
              </a:rPr>
              <a:t>Analysis</a:t>
            </a:r>
            <a:r>
              <a:rPr sz="2400" b="0" dirty="0">
                <a:cs typeface="Arial MT"/>
              </a:rPr>
              <a:t> and</a:t>
            </a:r>
            <a:r>
              <a:rPr sz="2400" b="0" spc="-10" dirty="0">
                <a:cs typeface="Arial MT"/>
              </a:rPr>
              <a:t> Design</a:t>
            </a:r>
            <a:r>
              <a:rPr sz="2400" b="0" dirty="0">
                <a:cs typeface="Arial MT"/>
              </a:rPr>
              <a:t> </a:t>
            </a:r>
            <a:r>
              <a:rPr sz="2400" b="0" spc="20" dirty="0">
                <a:cs typeface="Arial MT"/>
              </a:rPr>
              <a:t>of</a:t>
            </a:r>
            <a:r>
              <a:rPr sz="2400" b="0" spc="-5" dirty="0">
                <a:cs typeface="Arial MT"/>
              </a:rPr>
              <a:t> Beams</a:t>
            </a:r>
            <a:r>
              <a:rPr sz="2400" b="0" dirty="0">
                <a:cs typeface="Arial MT"/>
              </a:rPr>
              <a:t> </a:t>
            </a:r>
            <a:r>
              <a:rPr sz="2400" b="0" spc="10" dirty="0">
                <a:cs typeface="Arial MT"/>
              </a:rPr>
              <a:t>for</a:t>
            </a:r>
            <a:r>
              <a:rPr sz="2400" b="0" spc="-10" dirty="0">
                <a:cs typeface="Arial MT"/>
              </a:rPr>
              <a:t> </a:t>
            </a:r>
            <a:r>
              <a:rPr sz="2400" b="0" spc="5" dirty="0">
                <a:cs typeface="Arial MT"/>
              </a:rPr>
              <a:t>Bending</a:t>
            </a:r>
          </a:p>
          <a:p>
            <a:pPr marL="3562350" lvl="1"/>
            <a:r>
              <a:rPr sz="2400" spc="5" dirty="0"/>
              <a:t>Chapter</a:t>
            </a:r>
            <a:r>
              <a:rPr sz="2400" spc="-10" dirty="0"/>
              <a:t> </a:t>
            </a:r>
            <a:r>
              <a:rPr sz="2400" spc="-45" dirty="0"/>
              <a:t>7:</a:t>
            </a:r>
            <a:r>
              <a:rPr sz="2400" spc="-15" dirty="0"/>
              <a:t> </a:t>
            </a:r>
            <a:r>
              <a:rPr sz="2400" b="0" spc="-10" dirty="0">
                <a:cs typeface="Arial MT"/>
              </a:rPr>
              <a:t>Transformations </a:t>
            </a:r>
            <a:r>
              <a:rPr sz="2400" b="0" spc="20" dirty="0">
                <a:cs typeface="Arial MT"/>
              </a:rPr>
              <a:t>of</a:t>
            </a:r>
            <a:r>
              <a:rPr sz="2400" b="0" spc="-15" dirty="0">
                <a:cs typeface="Arial MT"/>
              </a:rPr>
              <a:t> </a:t>
            </a:r>
            <a:r>
              <a:rPr sz="2400" b="0" spc="-10" dirty="0">
                <a:cs typeface="Arial MT"/>
              </a:rPr>
              <a:t>Stress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84365" y="695903"/>
            <a:ext cx="2012314" cy="41275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32384" algn="r">
              <a:lnSpc>
                <a:spcPct val="100000"/>
              </a:lnSpc>
              <a:spcBef>
                <a:spcPts val="505"/>
              </a:spcBef>
            </a:pPr>
            <a:r>
              <a:rPr sz="1000" spc="-5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www.utm.my</a:t>
            </a:r>
            <a:endParaRPr sz="10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 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9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FFC000"/>
                </a:solidFill>
                <a:latin typeface="Tahoma"/>
                <a:cs typeface="Tahoma"/>
              </a:rPr>
              <a:t>·</a:t>
            </a:r>
            <a:r>
              <a:rPr sz="900" spc="280" dirty="0">
                <a:solidFill>
                  <a:srgbClr val="FFC000"/>
                </a:solidFill>
                <a:latin typeface="Tahoma"/>
                <a:cs typeface="Tahoma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9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0387" y="352425"/>
            <a:ext cx="0" cy="649605"/>
          </a:xfrm>
          <a:custGeom>
            <a:avLst/>
            <a:gdLst/>
            <a:ahLst/>
            <a:cxnLst/>
            <a:rect l="l" t="t" r="r" b="b"/>
            <a:pathLst>
              <a:path h="649605">
                <a:moveTo>
                  <a:pt x="0" y="0"/>
                </a:moveTo>
                <a:lnTo>
                  <a:pt x="1" y="649288"/>
                </a:lnTo>
              </a:path>
            </a:pathLst>
          </a:custGeom>
          <a:ln w="38100">
            <a:solidFill>
              <a:srgbClr val="FFD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565" y="526795"/>
            <a:ext cx="5671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MATERIAL</a:t>
            </a:r>
            <a:r>
              <a:rPr spc="-140" dirty="0"/>
              <a:t> </a:t>
            </a:r>
            <a:r>
              <a:rPr spc="-5" dirty="0"/>
              <a:t>ENGINEERING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0565" y="313435"/>
            <a:ext cx="21374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z="1200" spc="-5" dirty="0">
                <a:solidFill>
                  <a:srgbClr val="FFC000"/>
                </a:solidFill>
                <a:latin typeface="Arial MT"/>
                <a:cs typeface="Arial MT"/>
              </a:rPr>
              <a:t>SETG 2363 SN02 2024/2025-1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2722" y="1429003"/>
            <a:ext cx="1295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GRADING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936" y="1953258"/>
            <a:ext cx="7466572" cy="135824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02720" y="3949319"/>
            <a:ext cx="7296784" cy="1566545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1800" b="1" spc="4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ACADEMIC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HONESTY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AND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PLAGIARISM</a:t>
            </a:r>
            <a:endParaRPr sz="1800" dirty="0">
              <a:latin typeface="Arial"/>
              <a:cs typeface="Arial"/>
            </a:endParaRPr>
          </a:p>
          <a:p>
            <a:pPr marL="192405" marR="5080">
              <a:lnSpc>
                <a:spcPts val="1900"/>
              </a:lnSpc>
              <a:spcBef>
                <a:spcPts val="1190"/>
              </a:spcBef>
            </a:pPr>
            <a:r>
              <a:rPr sz="1600" spc="-35" dirty="0">
                <a:latin typeface="Arial MT"/>
                <a:cs typeface="Arial MT"/>
              </a:rPr>
              <a:t>The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University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15" dirty="0">
                <a:latin typeface="Arial MT"/>
                <a:cs typeface="Arial MT"/>
              </a:rPr>
              <a:t>has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35" dirty="0">
                <a:latin typeface="Arial MT"/>
                <a:cs typeface="Arial MT"/>
              </a:rPr>
              <a:t>a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25" dirty="0">
                <a:latin typeface="Arial MT"/>
                <a:cs typeface="Arial MT"/>
              </a:rPr>
              <a:t>strict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15" dirty="0">
                <a:latin typeface="Arial MT"/>
                <a:cs typeface="Arial MT"/>
              </a:rPr>
              <a:t>policy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5" dirty="0">
                <a:latin typeface="Arial MT"/>
                <a:cs typeface="Arial MT"/>
              </a:rPr>
              <a:t>on </a:t>
            </a:r>
            <a:r>
              <a:rPr sz="1600" spc="10" dirty="0">
                <a:latin typeface="Arial MT"/>
                <a:cs typeface="Arial MT"/>
              </a:rPr>
              <a:t>academic </a:t>
            </a:r>
            <a:r>
              <a:rPr sz="1600" spc="-5" dirty="0">
                <a:latin typeface="Arial MT"/>
                <a:cs typeface="Arial MT"/>
              </a:rPr>
              <a:t>integrity.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-15" dirty="0">
                <a:latin typeface="Arial MT"/>
                <a:cs typeface="Arial MT"/>
              </a:rPr>
              <a:t>Any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15" dirty="0">
                <a:latin typeface="Arial MT"/>
                <a:cs typeface="Arial MT"/>
              </a:rPr>
              <a:t>form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20" dirty="0">
                <a:latin typeface="Arial MT"/>
                <a:cs typeface="Arial MT"/>
              </a:rPr>
              <a:t>of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plagiarism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5" dirty="0">
                <a:latin typeface="Arial MT"/>
                <a:cs typeface="Arial MT"/>
              </a:rPr>
              <a:t>or</a:t>
            </a:r>
            <a:r>
              <a:rPr sz="1600" spc="10" dirty="0">
                <a:latin typeface="Arial MT"/>
                <a:cs typeface="Arial MT"/>
              </a:rPr>
              <a:t> academic</a:t>
            </a:r>
            <a:r>
              <a:rPr sz="1600" spc="5" dirty="0">
                <a:latin typeface="Arial MT"/>
                <a:cs typeface="Arial MT"/>
              </a:rPr>
              <a:t> dishonesty will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b="1" spc="10" dirty="0">
                <a:latin typeface="Arial"/>
                <a:cs typeface="Arial"/>
              </a:rPr>
              <a:t>NOT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10" dirty="0">
                <a:latin typeface="Arial MT"/>
                <a:cs typeface="Arial MT"/>
              </a:rPr>
              <a:t>be</a:t>
            </a:r>
            <a:r>
              <a:rPr sz="1600" spc="5" dirty="0">
                <a:latin typeface="Arial MT"/>
                <a:cs typeface="Arial MT"/>
              </a:rPr>
              <a:t> tolerated </a:t>
            </a:r>
            <a:r>
              <a:rPr sz="1600" spc="-10" dirty="0">
                <a:latin typeface="Arial MT"/>
                <a:cs typeface="Arial MT"/>
              </a:rPr>
              <a:t>in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35" dirty="0">
                <a:latin typeface="Arial MT"/>
                <a:cs typeface="Arial MT"/>
              </a:rPr>
              <a:t>S</a:t>
            </a:r>
            <a:r>
              <a:rPr lang="en-US" sz="1600" spc="-35" dirty="0">
                <a:latin typeface="Arial MT"/>
                <a:cs typeface="Arial MT"/>
              </a:rPr>
              <a:t>E</a:t>
            </a:r>
            <a:r>
              <a:rPr sz="1600" spc="-35" dirty="0">
                <a:latin typeface="Arial MT"/>
                <a:cs typeface="Arial MT"/>
              </a:rPr>
              <a:t>TG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2363.</a:t>
            </a:r>
            <a:endParaRPr sz="16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50" dirty="0">
              <a:latin typeface="Arial MT"/>
              <a:cs typeface="Arial MT"/>
            </a:endParaRPr>
          </a:p>
          <a:p>
            <a:pPr marL="192405">
              <a:lnSpc>
                <a:spcPct val="100000"/>
              </a:lnSpc>
            </a:pPr>
            <a:r>
              <a:rPr sz="1600" spc="-5" dirty="0">
                <a:latin typeface="Arial MT"/>
                <a:cs typeface="Arial MT"/>
              </a:rPr>
              <a:t>If</a:t>
            </a:r>
            <a:r>
              <a:rPr sz="1600" spc="5" dirty="0">
                <a:latin typeface="Arial MT"/>
                <a:cs typeface="Arial MT"/>
              </a:rPr>
              <a:t> you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have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15" dirty="0">
                <a:latin typeface="Arial MT"/>
                <a:cs typeface="Arial MT"/>
              </a:rPr>
              <a:t>any</a:t>
            </a:r>
            <a:r>
              <a:rPr sz="1600" spc="5" dirty="0">
                <a:latin typeface="Arial MT"/>
                <a:cs typeface="Arial MT"/>
              </a:rPr>
              <a:t> questions,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please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15" dirty="0">
                <a:latin typeface="Arial MT"/>
                <a:cs typeface="Arial MT"/>
              </a:rPr>
              <a:t>consult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me.</a:t>
            </a:r>
            <a:endParaRPr sz="1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8237" y="1449387"/>
            <a:ext cx="1703387" cy="57626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738" y="6334125"/>
            <a:ext cx="346075" cy="3476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5895" y="6315075"/>
            <a:ext cx="336550" cy="3937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93832" y="6351587"/>
            <a:ext cx="347661" cy="3460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0552" y="6387591"/>
            <a:ext cx="189230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schoolchemicalenergyutm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11817" y="6387591"/>
            <a:ext cx="7004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ut</a:t>
            </a:r>
            <a:r>
              <a:rPr sz="1300" spc="-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_</a:t>
            </a:r>
            <a:r>
              <a:rPr sz="1300" spc="-1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0234" y="6415023"/>
            <a:ext cx="61023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" dirty="0">
                <a:solidFill>
                  <a:srgbClr val="FFFFFF"/>
                </a:solidFill>
                <a:latin typeface="Tahoma"/>
                <a:cs typeface="Tahoma"/>
              </a:rPr>
              <a:t>skt_utm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01740" y="6177741"/>
            <a:ext cx="2470785" cy="4470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R="12065" algn="r">
              <a:lnSpc>
                <a:spcPct val="100000"/>
              </a:lnSpc>
              <a:spcBef>
                <a:spcPts val="335"/>
              </a:spcBef>
            </a:pPr>
            <a:r>
              <a:rPr sz="1300" spc="-15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www.utm.my</a:t>
            </a:r>
            <a:endParaRPr sz="13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200"/>
              </a:spcBef>
            </a:pPr>
            <a:r>
              <a:rPr sz="1100" spc="-5" dirty="0">
                <a:solidFill>
                  <a:srgbClr val="FFFFFF"/>
                </a:solidFill>
                <a:latin typeface="Tahoma"/>
                <a:cs typeface="Tahoma"/>
              </a:rPr>
              <a:t>Innovative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Entrepreneurial</a:t>
            </a:r>
            <a:r>
              <a:rPr sz="1100" spc="3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·</a:t>
            </a:r>
            <a:r>
              <a:rPr sz="1100" spc="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dirty="0">
                <a:solidFill>
                  <a:srgbClr val="FFFFFF"/>
                </a:solidFill>
                <a:latin typeface="Tahoma"/>
                <a:cs typeface="Tahoma"/>
              </a:rPr>
              <a:t>Global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4461" y="3793744"/>
            <a:ext cx="377571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http://engineering.utm.my/chemicalenergy/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A301EE6-384B-AFE2-3BCD-DDBB4804A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3663C7-C41F-2B00-A65A-C1D9A07B1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3474</TotalTime>
  <Words>3837</Words>
  <Application>Microsoft Office PowerPoint</Application>
  <PresentationFormat>On-screen Show (4:3)</PresentationFormat>
  <Paragraphs>446</Paragraphs>
  <Slides>32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Arial MT</vt:lpstr>
      <vt:lpstr>Calibri</vt:lpstr>
      <vt:lpstr>Microsoft Sans Serif</vt:lpstr>
      <vt:lpstr>Symbol</vt:lpstr>
      <vt:lpstr>Tahoma</vt:lpstr>
      <vt:lpstr>Times</vt:lpstr>
      <vt:lpstr>Times New Roman</vt:lpstr>
      <vt:lpstr>Verdana</vt:lpstr>
      <vt:lpstr>Wingdings</vt:lpstr>
      <vt:lpstr>UTMocw template</vt:lpstr>
      <vt:lpstr>Adobe Photoshop Image</vt:lpstr>
      <vt:lpstr>SETG 2363 Material Engineering</vt:lpstr>
      <vt:lpstr>PowerPoint Presentation</vt:lpstr>
      <vt:lpstr>MATERIAL ENGINEERING</vt:lpstr>
      <vt:lpstr>MATERIAL ENGINEERING</vt:lpstr>
      <vt:lpstr>PowerPoint Presentation</vt:lpstr>
      <vt:lpstr>MATERIAL ENGINEERING</vt:lpstr>
      <vt:lpstr>MATERIAL ENGINEERING</vt:lpstr>
      <vt:lpstr>MATERIAL ENGINEERING</vt:lpstr>
      <vt:lpstr>PowerPoint Presentation</vt:lpstr>
      <vt:lpstr>CHAPTER 1</vt:lpstr>
      <vt:lpstr>CHAPTER 1</vt:lpstr>
      <vt:lpstr>PowerPoint Presentation</vt:lpstr>
      <vt:lpstr>CHAPTER 1</vt:lpstr>
      <vt:lpstr>Structure, Processing, &amp; Properties</vt:lpstr>
      <vt:lpstr>Types of Materials</vt:lpstr>
      <vt:lpstr>ELECTRICAL</vt:lpstr>
      <vt:lpstr>THERMAL</vt:lpstr>
      <vt:lpstr>MAGNETIC</vt:lpstr>
      <vt:lpstr>OPTICAL</vt:lpstr>
      <vt:lpstr>DETERIORATIVE</vt:lpstr>
      <vt:lpstr>CHAPTER 1</vt:lpstr>
      <vt:lpstr>The Materials Selection Process</vt:lpstr>
      <vt:lpstr>CHAPTER 1</vt:lpstr>
      <vt:lpstr>CHAPTER 1</vt:lpstr>
      <vt:lpstr>CHAPTER 1</vt:lpstr>
      <vt:lpstr>CHAPTER 1</vt:lpstr>
      <vt:lpstr>CHAPTER 1</vt:lpstr>
      <vt:lpstr>CHAPTER 1</vt:lpstr>
      <vt:lpstr>PowerPoint Presentation</vt:lpstr>
      <vt:lpstr>CHAPTER 1</vt:lpstr>
      <vt:lpstr>Activity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77</cp:revision>
  <cp:lastPrinted>2013-09-09T16:12:58Z</cp:lastPrinted>
  <dcterms:created xsi:type="dcterms:W3CDTF">2013-08-28T02:41:09Z</dcterms:created>
  <dcterms:modified xsi:type="dcterms:W3CDTF">2024-09-30T02:29:04Z</dcterms:modified>
</cp:coreProperties>
</file>