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handoutMasterIdLst>
    <p:handoutMasterId r:id="rId115"/>
  </p:handoutMasterIdLst>
  <p:sldIdLst>
    <p:sldId id="436" r:id="rId3"/>
    <p:sldId id="458" r:id="rId4"/>
    <p:sldId id="256" r:id="rId5"/>
    <p:sldId id="464" r:id="rId6"/>
    <p:sldId id="437" r:id="rId7"/>
    <p:sldId id="465" r:id="rId8"/>
    <p:sldId id="275" r:id="rId9"/>
    <p:sldId id="455" r:id="rId10"/>
    <p:sldId id="276" r:id="rId11"/>
    <p:sldId id="277" r:id="rId12"/>
    <p:sldId id="278" r:id="rId13"/>
    <p:sldId id="281" r:id="rId14"/>
    <p:sldId id="456" r:id="rId15"/>
    <p:sldId id="282" r:id="rId16"/>
    <p:sldId id="262" r:id="rId17"/>
    <p:sldId id="269" r:id="rId18"/>
    <p:sldId id="467" r:id="rId19"/>
    <p:sldId id="283" r:id="rId20"/>
    <p:sldId id="468" r:id="rId21"/>
    <p:sldId id="469" r:id="rId22"/>
    <p:sldId id="457" r:id="rId23"/>
    <p:sldId id="286" r:id="rId24"/>
    <p:sldId id="285" r:id="rId25"/>
    <p:sldId id="284" r:id="rId26"/>
    <p:sldId id="287" r:id="rId27"/>
    <p:sldId id="288" r:id="rId28"/>
    <p:sldId id="289" r:id="rId29"/>
    <p:sldId id="290" r:id="rId30"/>
    <p:sldId id="292" r:id="rId31"/>
    <p:sldId id="293" r:id="rId32"/>
    <p:sldId id="294" r:id="rId33"/>
    <p:sldId id="295" r:id="rId34"/>
    <p:sldId id="296" r:id="rId35"/>
    <p:sldId id="297" r:id="rId36"/>
    <p:sldId id="298" r:id="rId37"/>
    <p:sldId id="299" r:id="rId38"/>
    <p:sldId id="443" r:id="rId39"/>
    <p:sldId id="444" r:id="rId40"/>
    <p:sldId id="445" r:id="rId41"/>
    <p:sldId id="300" r:id="rId42"/>
    <p:sldId id="446" r:id="rId43"/>
    <p:sldId id="470" r:id="rId44"/>
    <p:sldId id="371" r:id="rId45"/>
    <p:sldId id="372" r:id="rId46"/>
    <p:sldId id="373" r:id="rId47"/>
    <p:sldId id="375" r:id="rId48"/>
    <p:sldId id="376" r:id="rId49"/>
    <p:sldId id="379" r:id="rId50"/>
    <p:sldId id="462" r:id="rId51"/>
    <p:sldId id="461" r:id="rId52"/>
    <p:sldId id="463" r:id="rId53"/>
    <p:sldId id="380" r:id="rId54"/>
    <p:sldId id="381" r:id="rId55"/>
    <p:sldId id="382" r:id="rId56"/>
    <p:sldId id="383" r:id="rId57"/>
    <p:sldId id="384" r:id="rId58"/>
    <p:sldId id="385" r:id="rId59"/>
    <p:sldId id="449" r:id="rId60"/>
    <p:sldId id="450" r:id="rId61"/>
    <p:sldId id="386" r:id="rId62"/>
    <p:sldId id="448" r:id="rId63"/>
    <p:sldId id="387" r:id="rId64"/>
    <p:sldId id="453" r:id="rId65"/>
    <p:sldId id="451" r:id="rId66"/>
    <p:sldId id="452" r:id="rId67"/>
    <p:sldId id="388" r:id="rId68"/>
    <p:sldId id="389" r:id="rId69"/>
    <p:sldId id="440" r:id="rId70"/>
    <p:sldId id="438" r:id="rId71"/>
    <p:sldId id="439" r:id="rId72"/>
    <p:sldId id="390" r:id="rId73"/>
    <p:sldId id="391" r:id="rId74"/>
    <p:sldId id="392" r:id="rId75"/>
    <p:sldId id="441" r:id="rId76"/>
    <p:sldId id="393" r:id="rId77"/>
    <p:sldId id="394" r:id="rId78"/>
    <p:sldId id="395" r:id="rId79"/>
    <p:sldId id="396" r:id="rId80"/>
    <p:sldId id="397" r:id="rId81"/>
    <p:sldId id="398" r:id="rId82"/>
    <p:sldId id="400" r:id="rId83"/>
    <p:sldId id="401" r:id="rId84"/>
    <p:sldId id="402" r:id="rId85"/>
    <p:sldId id="403" r:id="rId86"/>
    <p:sldId id="404" r:id="rId87"/>
    <p:sldId id="405" r:id="rId88"/>
    <p:sldId id="406" r:id="rId89"/>
    <p:sldId id="407" r:id="rId90"/>
    <p:sldId id="408" r:id="rId91"/>
    <p:sldId id="409" r:id="rId92"/>
    <p:sldId id="410" r:id="rId93"/>
    <p:sldId id="411" r:id="rId94"/>
    <p:sldId id="412" r:id="rId95"/>
    <p:sldId id="413" r:id="rId96"/>
    <p:sldId id="414" r:id="rId97"/>
    <p:sldId id="415" r:id="rId98"/>
    <p:sldId id="416" r:id="rId99"/>
    <p:sldId id="417" r:id="rId100"/>
    <p:sldId id="418" r:id="rId101"/>
    <p:sldId id="419" r:id="rId102"/>
    <p:sldId id="420" r:id="rId103"/>
    <p:sldId id="421" r:id="rId104"/>
    <p:sldId id="422" r:id="rId105"/>
    <p:sldId id="423" r:id="rId106"/>
    <p:sldId id="426" r:id="rId107"/>
    <p:sldId id="427" r:id="rId108"/>
    <p:sldId id="428" r:id="rId109"/>
    <p:sldId id="429" r:id="rId110"/>
    <p:sldId id="430" r:id="rId111"/>
    <p:sldId id="459" r:id="rId112"/>
    <p:sldId id="431" r:id="rId113"/>
    <p:sldId id="460" r:id="rId114"/>
  </p:sldIdLst>
  <p:sldSz cx="9144000" cy="6858000" type="screen4x3"/>
  <p:notesSz cx="6662738" cy="9866313"/>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p15:clr>
            <a:srgbClr val="A4A3A4"/>
          </p15:clr>
        </p15:guide>
        <p15:guide id="2" pos="209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3" autoAdjust="0"/>
    <p:restoredTop sz="98444" autoAdjust="0"/>
  </p:normalViewPr>
  <p:slideViewPr>
    <p:cSldViewPr>
      <p:cViewPr varScale="1">
        <p:scale>
          <a:sx n="107" d="100"/>
          <a:sy n="107" d="100"/>
        </p:scale>
        <p:origin x="156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2587"/>
    </p:cViewPr>
  </p:sorterViewPr>
  <p:notesViewPr>
    <p:cSldViewPr>
      <p:cViewPr>
        <p:scale>
          <a:sx n="70" d="100"/>
          <a:sy n="70" d="100"/>
        </p:scale>
        <p:origin x="2218" y="-830"/>
      </p:cViewPr>
      <p:guideLst>
        <p:guide orient="horz" pos="3107"/>
        <p:guide pos="209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viewProps" Target="view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handoutMaster" Target="handoutMasters/handout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a:extLst>
              <a:ext uri="{FF2B5EF4-FFF2-40B4-BE49-F238E27FC236}">
                <a16:creationId xmlns:a16="http://schemas.microsoft.com/office/drawing/2014/main" id="{2DDB0494-BF4E-A1D2-52E6-213D13E33AA9}"/>
              </a:ext>
            </a:extLst>
          </p:cNvPr>
          <p:cNvSpPr>
            <a:spLocks noGrp="1" noChangeArrowheads="1"/>
          </p:cNvSpPr>
          <p:nvPr>
            <p:ph type="hdr" sz="quarter"/>
          </p:nvPr>
        </p:nvSpPr>
        <p:spPr bwMode="auto">
          <a:xfrm>
            <a:off x="0" y="0"/>
            <a:ext cx="288766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r>
              <a:rPr lang="en-US"/>
              <a:t>CHAP 07 - GAS UTILISATION AND EQUIPMENT</a:t>
            </a:r>
          </a:p>
        </p:txBody>
      </p:sp>
      <p:sp>
        <p:nvSpPr>
          <p:cNvPr id="5123" name="Rectangle 1027">
            <a:extLst>
              <a:ext uri="{FF2B5EF4-FFF2-40B4-BE49-F238E27FC236}">
                <a16:creationId xmlns:a16="http://schemas.microsoft.com/office/drawing/2014/main" id="{EFBE87DD-E7D6-57FC-04FA-D12CBC4F2D43}"/>
              </a:ext>
            </a:extLst>
          </p:cNvPr>
          <p:cNvSpPr>
            <a:spLocks noGrp="1" noChangeArrowheads="1"/>
          </p:cNvSpPr>
          <p:nvPr>
            <p:ph type="dt" sz="quarter" idx="1"/>
          </p:nvPr>
        </p:nvSpPr>
        <p:spPr bwMode="auto">
          <a:xfrm>
            <a:off x="3775075" y="0"/>
            <a:ext cx="2757488"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r>
              <a:rPr lang="en-US"/>
              <a:t>S2  1920</a:t>
            </a:r>
          </a:p>
        </p:txBody>
      </p:sp>
      <p:sp>
        <p:nvSpPr>
          <p:cNvPr id="5124" name="Rectangle 1028">
            <a:extLst>
              <a:ext uri="{FF2B5EF4-FFF2-40B4-BE49-F238E27FC236}">
                <a16:creationId xmlns:a16="http://schemas.microsoft.com/office/drawing/2014/main" id="{A89E7769-A144-E7B1-C0E7-AB03F0EA0ABA}"/>
              </a:ext>
            </a:extLst>
          </p:cNvPr>
          <p:cNvSpPr>
            <a:spLocks noGrp="1" noChangeArrowheads="1"/>
          </p:cNvSpPr>
          <p:nvPr>
            <p:ph type="ftr" sz="quarter" idx="2"/>
          </p:nvPr>
        </p:nvSpPr>
        <p:spPr bwMode="auto">
          <a:xfrm>
            <a:off x="0" y="9372600"/>
            <a:ext cx="288766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r>
              <a:rPr lang="en-US"/>
              <a:t>© am2020</a:t>
            </a:r>
          </a:p>
        </p:txBody>
      </p:sp>
      <p:sp>
        <p:nvSpPr>
          <p:cNvPr id="5125" name="Rectangle 1029">
            <a:extLst>
              <a:ext uri="{FF2B5EF4-FFF2-40B4-BE49-F238E27FC236}">
                <a16:creationId xmlns:a16="http://schemas.microsoft.com/office/drawing/2014/main" id="{A82D4FA6-340C-458F-8312-406C2D5E8320}"/>
              </a:ext>
            </a:extLst>
          </p:cNvPr>
          <p:cNvSpPr>
            <a:spLocks noGrp="1" noChangeArrowheads="1"/>
          </p:cNvSpPr>
          <p:nvPr>
            <p:ph type="sldNum" sz="quarter" idx="3"/>
          </p:nvPr>
        </p:nvSpPr>
        <p:spPr bwMode="auto">
          <a:xfrm>
            <a:off x="3775075" y="9372600"/>
            <a:ext cx="288766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E09E42C-69FA-4A49-B0A4-5DFC4CA7B77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CCB5FA0-6ECA-5704-AC3F-DC48DE9C3E2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0325D3-C744-75D0-4EC4-5239565656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0702440-AD1C-B343-16BE-B26CCDAFD907}"/>
              </a:ext>
            </a:extLst>
          </p:cNvPr>
          <p:cNvSpPr>
            <a:spLocks noGrp="1" noChangeArrowheads="1"/>
          </p:cNvSpPr>
          <p:nvPr>
            <p:ph type="sldNum" sz="quarter" idx="12"/>
          </p:nvPr>
        </p:nvSpPr>
        <p:spPr>
          <a:ln/>
        </p:spPr>
        <p:txBody>
          <a:bodyPr/>
          <a:lstStyle>
            <a:lvl1pPr>
              <a:defRPr/>
            </a:lvl1pPr>
          </a:lstStyle>
          <a:p>
            <a:pPr>
              <a:defRPr/>
            </a:pPr>
            <a:fld id="{B3C3F1A8-C6DE-4748-A7B1-7F6365C2A5B6}" type="slidenum">
              <a:rPr lang="en-US" altLang="en-US"/>
              <a:pPr>
                <a:defRPr/>
              </a:pPr>
              <a:t>‹#›</a:t>
            </a:fld>
            <a:endParaRPr lang="en-US" altLang="en-US"/>
          </a:p>
        </p:txBody>
      </p:sp>
    </p:spTree>
    <p:extLst>
      <p:ext uri="{BB962C8B-B14F-4D97-AF65-F5344CB8AC3E}">
        <p14:creationId xmlns:p14="http://schemas.microsoft.com/office/powerpoint/2010/main" val="1355409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A86E37F-D655-BB8A-5922-153D2C62DA5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D54DFF9-B700-5753-97E4-852B37AD8B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2CBB358-66A8-0AAA-C45B-570692A01B4D}"/>
              </a:ext>
            </a:extLst>
          </p:cNvPr>
          <p:cNvSpPr>
            <a:spLocks noGrp="1" noChangeArrowheads="1"/>
          </p:cNvSpPr>
          <p:nvPr>
            <p:ph type="sldNum" sz="quarter" idx="12"/>
          </p:nvPr>
        </p:nvSpPr>
        <p:spPr>
          <a:ln/>
        </p:spPr>
        <p:txBody>
          <a:bodyPr/>
          <a:lstStyle>
            <a:lvl1pPr>
              <a:defRPr/>
            </a:lvl1pPr>
          </a:lstStyle>
          <a:p>
            <a:pPr>
              <a:defRPr/>
            </a:pPr>
            <a:fld id="{3797CA9C-F095-4B0A-99E5-FE298003BAF5}" type="slidenum">
              <a:rPr lang="en-US" altLang="en-US"/>
              <a:pPr>
                <a:defRPr/>
              </a:pPr>
              <a:t>‹#›</a:t>
            </a:fld>
            <a:endParaRPr lang="en-US" altLang="en-US"/>
          </a:p>
        </p:txBody>
      </p:sp>
    </p:spTree>
    <p:extLst>
      <p:ext uri="{BB962C8B-B14F-4D97-AF65-F5344CB8AC3E}">
        <p14:creationId xmlns:p14="http://schemas.microsoft.com/office/powerpoint/2010/main" val="329271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C9F4B24-9131-EBF3-5899-7840B785AA5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B025EB0-64BC-E6AE-0BA4-D36F1827B2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A1312A-9E16-B56F-9630-29BF04AB0E57}"/>
              </a:ext>
            </a:extLst>
          </p:cNvPr>
          <p:cNvSpPr>
            <a:spLocks noGrp="1" noChangeArrowheads="1"/>
          </p:cNvSpPr>
          <p:nvPr>
            <p:ph type="sldNum" sz="quarter" idx="12"/>
          </p:nvPr>
        </p:nvSpPr>
        <p:spPr>
          <a:ln/>
        </p:spPr>
        <p:txBody>
          <a:bodyPr/>
          <a:lstStyle>
            <a:lvl1pPr>
              <a:defRPr/>
            </a:lvl1pPr>
          </a:lstStyle>
          <a:p>
            <a:pPr>
              <a:defRPr/>
            </a:pPr>
            <a:fld id="{FF3CC893-E94D-4B8B-9603-606C3015A264}" type="slidenum">
              <a:rPr lang="en-US" altLang="en-US"/>
              <a:pPr>
                <a:defRPr/>
              </a:pPr>
              <a:t>‹#›</a:t>
            </a:fld>
            <a:endParaRPr lang="en-US" altLang="en-US"/>
          </a:p>
        </p:txBody>
      </p:sp>
    </p:spTree>
    <p:extLst>
      <p:ext uri="{BB962C8B-B14F-4D97-AF65-F5344CB8AC3E}">
        <p14:creationId xmlns:p14="http://schemas.microsoft.com/office/powerpoint/2010/main" val="4001309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a:extLst>
              <a:ext uri="{FF2B5EF4-FFF2-40B4-BE49-F238E27FC236}">
                <a16:creationId xmlns:a16="http://schemas.microsoft.com/office/drawing/2014/main" id="{DD1BD149-08E1-816A-5E19-3FA867A1893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46ACFC-C808-98FA-D53A-1A0DFA65A9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015D082-F4A3-E3FE-911D-00531526B603}"/>
              </a:ext>
            </a:extLst>
          </p:cNvPr>
          <p:cNvSpPr>
            <a:spLocks noGrp="1" noChangeArrowheads="1"/>
          </p:cNvSpPr>
          <p:nvPr>
            <p:ph type="sldNum" sz="quarter" idx="12"/>
          </p:nvPr>
        </p:nvSpPr>
        <p:spPr>
          <a:ln/>
        </p:spPr>
        <p:txBody>
          <a:bodyPr/>
          <a:lstStyle>
            <a:lvl1pPr>
              <a:defRPr/>
            </a:lvl1pPr>
          </a:lstStyle>
          <a:p>
            <a:pPr>
              <a:defRPr/>
            </a:pPr>
            <a:fld id="{863FA495-6EE1-45CC-AE32-7AE105A024BC}" type="slidenum">
              <a:rPr lang="en-US" altLang="en-US"/>
              <a:pPr>
                <a:defRPr/>
              </a:pPr>
              <a:t>‹#›</a:t>
            </a:fld>
            <a:endParaRPr lang="en-US" altLang="en-US"/>
          </a:p>
        </p:txBody>
      </p:sp>
    </p:spTree>
    <p:extLst>
      <p:ext uri="{BB962C8B-B14F-4D97-AF65-F5344CB8AC3E}">
        <p14:creationId xmlns:p14="http://schemas.microsoft.com/office/powerpoint/2010/main" val="215868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6186B33A-827C-1679-CEC1-EC5418CC7495}"/>
              </a:ext>
            </a:extLst>
          </p:cNvPr>
          <p:cNvSpPr>
            <a:spLocks noGrp="1"/>
          </p:cNvSpPr>
          <p:nvPr>
            <p:ph type="dt" sz="half" idx="10"/>
          </p:nvPr>
        </p:nvSpPr>
        <p:spPr/>
        <p:txBody>
          <a:bodyPr/>
          <a:lstStyle>
            <a:lvl1pPr eaLnBrk="0" hangingPunct="0">
              <a:defRPr i="1" baseline="40000"/>
            </a:lvl1pPr>
          </a:lstStyle>
          <a:p>
            <a:pPr>
              <a:defRPr/>
            </a:pPr>
            <a:fld id="{4EE99B9C-8FE7-4DA6-9DFB-F6D15FE9C65C}" type="datetimeFigureOut">
              <a:rPr lang="en-MY"/>
              <a:pPr>
                <a:defRPr/>
              </a:pPr>
              <a:t>19/6/2026</a:t>
            </a:fld>
            <a:endParaRPr lang="en-MY"/>
          </a:p>
        </p:txBody>
      </p:sp>
      <p:sp>
        <p:nvSpPr>
          <p:cNvPr id="5" name="Footer Placeholder 4">
            <a:extLst>
              <a:ext uri="{FF2B5EF4-FFF2-40B4-BE49-F238E27FC236}">
                <a16:creationId xmlns:a16="http://schemas.microsoft.com/office/drawing/2014/main" id="{7F714925-B3F0-492B-62D7-CB6783E127CB}"/>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A19C9639-E3C5-C95A-9B1B-F91FF1C74962}"/>
              </a:ext>
            </a:extLst>
          </p:cNvPr>
          <p:cNvSpPr>
            <a:spLocks noGrp="1"/>
          </p:cNvSpPr>
          <p:nvPr>
            <p:ph type="sldNum" sz="quarter" idx="12"/>
          </p:nvPr>
        </p:nvSpPr>
        <p:spPr/>
        <p:txBody>
          <a:bodyPr/>
          <a:lstStyle>
            <a:lvl1pPr eaLnBrk="0" hangingPunct="0">
              <a:defRPr i="1" baseline="40000"/>
            </a:lvl1pPr>
          </a:lstStyle>
          <a:p>
            <a:pPr>
              <a:defRPr/>
            </a:pPr>
            <a:fld id="{415BF8F6-4395-4B24-A1C9-D40DCC99B95A}" type="slidenum">
              <a:rPr lang="en-MY" altLang="en-US"/>
              <a:pPr>
                <a:defRPr/>
              </a:pPr>
              <a:t>‹#›</a:t>
            </a:fld>
            <a:endParaRPr lang="en-MY" altLang="en-US"/>
          </a:p>
        </p:txBody>
      </p:sp>
    </p:spTree>
    <p:extLst>
      <p:ext uri="{BB962C8B-B14F-4D97-AF65-F5344CB8AC3E}">
        <p14:creationId xmlns:p14="http://schemas.microsoft.com/office/powerpoint/2010/main" val="1650996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9251E341-AAA3-B9F1-E9FC-C28B89C89534}"/>
              </a:ext>
            </a:extLst>
          </p:cNvPr>
          <p:cNvSpPr>
            <a:spLocks noGrp="1"/>
          </p:cNvSpPr>
          <p:nvPr>
            <p:ph type="dt" sz="half" idx="10"/>
          </p:nvPr>
        </p:nvSpPr>
        <p:spPr/>
        <p:txBody>
          <a:bodyPr/>
          <a:lstStyle>
            <a:lvl1pPr eaLnBrk="0" hangingPunct="0">
              <a:defRPr i="1" baseline="40000"/>
            </a:lvl1pPr>
          </a:lstStyle>
          <a:p>
            <a:pPr>
              <a:defRPr/>
            </a:pPr>
            <a:fld id="{68CDE7D5-E9C6-4AB2-A59C-AE3E1A39CECA}" type="datetimeFigureOut">
              <a:rPr lang="en-MY"/>
              <a:pPr>
                <a:defRPr/>
              </a:pPr>
              <a:t>19/6/2026</a:t>
            </a:fld>
            <a:endParaRPr lang="en-MY"/>
          </a:p>
        </p:txBody>
      </p:sp>
      <p:sp>
        <p:nvSpPr>
          <p:cNvPr id="5" name="Footer Placeholder 4">
            <a:extLst>
              <a:ext uri="{FF2B5EF4-FFF2-40B4-BE49-F238E27FC236}">
                <a16:creationId xmlns:a16="http://schemas.microsoft.com/office/drawing/2014/main" id="{C210C38A-FE9B-39C3-1AC7-CC28DBC378EA}"/>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A75F31D3-31A3-BF2C-C249-5854E2D85C73}"/>
              </a:ext>
            </a:extLst>
          </p:cNvPr>
          <p:cNvSpPr>
            <a:spLocks noGrp="1"/>
          </p:cNvSpPr>
          <p:nvPr>
            <p:ph type="sldNum" sz="quarter" idx="12"/>
          </p:nvPr>
        </p:nvSpPr>
        <p:spPr/>
        <p:txBody>
          <a:bodyPr/>
          <a:lstStyle>
            <a:lvl1pPr eaLnBrk="0" hangingPunct="0">
              <a:defRPr i="1" baseline="40000"/>
            </a:lvl1pPr>
          </a:lstStyle>
          <a:p>
            <a:pPr>
              <a:defRPr/>
            </a:pPr>
            <a:fld id="{7BEAADDE-5DE6-496B-BBB5-12ACBAF96A83}" type="slidenum">
              <a:rPr lang="en-MY" altLang="en-US"/>
              <a:pPr>
                <a:defRPr/>
              </a:pPr>
              <a:t>‹#›</a:t>
            </a:fld>
            <a:endParaRPr lang="en-MY" altLang="en-US"/>
          </a:p>
        </p:txBody>
      </p:sp>
    </p:spTree>
    <p:extLst>
      <p:ext uri="{BB962C8B-B14F-4D97-AF65-F5344CB8AC3E}">
        <p14:creationId xmlns:p14="http://schemas.microsoft.com/office/powerpoint/2010/main" val="35306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C49772-5564-3BF6-6B96-944E5A6E538F}"/>
              </a:ext>
            </a:extLst>
          </p:cNvPr>
          <p:cNvSpPr>
            <a:spLocks noGrp="1"/>
          </p:cNvSpPr>
          <p:nvPr>
            <p:ph type="dt" sz="half" idx="10"/>
          </p:nvPr>
        </p:nvSpPr>
        <p:spPr/>
        <p:txBody>
          <a:bodyPr/>
          <a:lstStyle>
            <a:lvl1pPr eaLnBrk="0" hangingPunct="0">
              <a:defRPr i="1" baseline="40000"/>
            </a:lvl1pPr>
          </a:lstStyle>
          <a:p>
            <a:pPr>
              <a:defRPr/>
            </a:pPr>
            <a:fld id="{01074FBE-D6C9-438C-9AF2-8D924FFD371D}" type="datetimeFigureOut">
              <a:rPr lang="en-MY"/>
              <a:pPr>
                <a:defRPr/>
              </a:pPr>
              <a:t>19/6/2026</a:t>
            </a:fld>
            <a:endParaRPr lang="en-MY"/>
          </a:p>
        </p:txBody>
      </p:sp>
      <p:sp>
        <p:nvSpPr>
          <p:cNvPr id="5" name="Footer Placeholder 4">
            <a:extLst>
              <a:ext uri="{FF2B5EF4-FFF2-40B4-BE49-F238E27FC236}">
                <a16:creationId xmlns:a16="http://schemas.microsoft.com/office/drawing/2014/main" id="{87F3F794-5DB3-77DF-99A6-6F8DF660A648}"/>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314F7D70-C95A-D4A6-7B52-62AB6BD5F2A7}"/>
              </a:ext>
            </a:extLst>
          </p:cNvPr>
          <p:cNvSpPr>
            <a:spLocks noGrp="1"/>
          </p:cNvSpPr>
          <p:nvPr>
            <p:ph type="sldNum" sz="quarter" idx="12"/>
          </p:nvPr>
        </p:nvSpPr>
        <p:spPr/>
        <p:txBody>
          <a:bodyPr/>
          <a:lstStyle>
            <a:lvl1pPr eaLnBrk="0" hangingPunct="0">
              <a:defRPr i="1" baseline="40000"/>
            </a:lvl1pPr>
          </a:lstStyle>
          <a:p>
            <a:pPr>
              <a:defRPr/>
            </a:pPr>
            <a:fld id="{D6B30396-7CBB-4E72-817D-5BA404C81966}" type="slidenum">
              <a:rPr lang="en-MY" altLang="en-US"/>
              <a:pPr>
                <a:defRPr/>
              </a:pPr>
              <a:t>‹#›</a:t>
            </a:fld>
            <a:endParaRPr lang="en-MY" altLang="en-US"/>
          </a:p>
        </p:txBody>
      </p:sp>
    </p:spTree>
    <p:extLst>
      <p:ext uri="{BB962C8B-B14F-4D97-AF65-F5344CB8AC3E}">
        <p14:creationId xmlns:p14="http://schemas.microsoft.com/office/powerpoint/2010/main" val="1696834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2BE09190-C83D-B7F2-FDB6-A828BE876D83}"/>
              </a:ext>
            </a:extLst>
          </p:cNvPr>
          <p:cNvSpPr>
            <a:spLocks noGrp="1"/>
          </p:cNvSpPr>
          <p:nvPr>
            <p:ph type="dt" sz="half" idx="10"/>
          </p:nvPr>
        </p:nvSpPr>
        <p:spPr/>
        <p:txBody>
          <a:bodyPr/>
          <a:lstStyle>
            <a:lvl1pPr eaLnBrk="0" hangingPunct="0">
              <a:defRPr i="1" baseline="40000"/>
            </a:lvl1pPr>
          </a:lstStyle>
          <a:p>
            <a:pPr>
              <a:defRPr/>
            </a:pPr>
            <a:fld id="{8CB53C8E-6D64-40FF-9BA1-01729BE6526B}" type="datetimeFigureOut">
              <a:rPr lang="en-MY"/>
              <a:pPr>
                <a:defRPr/>
              </a:pPr>
              <a:t>19/6/2026</a:t>
            </a:fld>
            <a:endParaRPr lang="en-MY"/>
          </a:p>
        </p:txBody>
      </p:sp>
      <p:sp>
        <p:nvSpPr>
          <p:cNvPr id="6" name="Footer Placeholder 4">
            <a:extLst>
              <a:ext uri="{FF2B5EF4-FFF2-40B4-BE49-F238E27FC236}">
                <a16:creationId xmlns:a16="http://schemas.microsoft.com/office/drawing/2014/main" id="{1C20A3D3-E1B3-03E4-E41B-01B3AADA316C}"/>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12DCF9DA-6C8B-A3B6-E84B-50EDCB5E21C3}"/>
              </a:ext>
            </a:extLst>
          </p:cNvPr>
          <p:cNvSpPr>
            <a:spLocks noGrp="1"/>
          </p:cNvSpPr>
          <p:nvPr>
            <p:ph type="sldNum" sz="quarter" idx="12"/>
          </p:nvPr>
        </p:nvSpPr>
        <p:spPr/>
        <p:txBody>
          <a:bodyPr/>
          <a:lstStyle>
            <a:lvl1pPr eaLnBrk="0" hangingPunct="0">
              <a:defRPr i="1" baseline="40000"/>
            </a:lvl1pPr>
          </a:lstStyle>
          <a:p>
            <a:pPr>
              <a:defRPr/>
            </a:pPr>
            <a:fld id="{5E1E8C5C-0334-4BC4-A1A3-1BC98DA6BE4E}" type="slidenum">
              <a:rPr lang="en-MY" altLang="en-US"/>
              <a:pPr>
                <a:defRPr/>
              </a:pPr>
              <a:t>‹#›</a:t>
            </a:fld>
            <a:endParaRPr lang="en-MY" altLang="en-US"/>
          </a:p>
        </p:txBody>
      </p:sp>
    </p:spTree>
    <p:extLst>
      <p:ext uri="{BB962C8B-B14F-4D97-AF65-F5344CB8AC3E}">
        <p14:creationId xmlns:p14="http://schemas.microsoft.com/office/powerpoint/2010/main" val="3213910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694D75F7-D06E-C679-FCDE-5595CDAA27D3}"/>
              </a:ext>
            </a:extLst>
          </p:cNvPr>
          <p:cNvSpPr>
            <a:spLocks noGrp="1"/>
          </p:cNvSpPr>
          <p:nvPr>
            <p:ph type="dt" sz="half" idx="10"/>
          </p:nvPr>
        </p:nvSpPr>
        <p:spPr/>
        <p:txBody>
          <a:bodyPr/>
          <a:lstStyle>
            <a:lvl1pPr eaLnBrk="0" hangingPunct="0">
              <a:defRPr i="1" baseline="40000"/>
            </a:lvl1pPr>
          </a:lstStyle>
          <a:p>
            <a:pPr>
              <a:defRPr/>
            </a:pPr>
            <a:fld id="{D24AE9AB-332D-41E5-9665-16E63A97D618}" type="datetimeFigureOut">
              <a:rPr lang="en-MY"/>
              <a:pPr>
                <a:defRPr/>
              </a:pPr>
              <a:t>19/6/2026</a:t>
            </a:fld>
            <a:endParaRPr lang="en-MY"/>
          </a:p>
        </p:txBody>
      </p:sp>
      <p:sp>
        <p:nvSpPr>
          <p:cNvPr id="8" name="Footer Placeholder 4">
            <a:extLst>
              <a:ext uri="{FF2B5EF4-FFF2-40B4-BE49-F238E27FC236}">
                <a16:creationId xmlns:a16="http://schemas.microsoft.com/office/drawing/2014/main" id="{CC1111B7-9C32-B6A3-53F8-C8555DD1B199}"/>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9" name="Slide Number Placeholder 5">
            <a:extLst>
              <a:ext uri="{FF2B5EF4-FFF2-40B4-BE49-F238E27FC236}">
                <a16:creationId xmlns:a16="http://schemas.microsoft.com/office/drawing/2014/main" id="{958E89AD-6BBC-3F29-1E37-01585D9B8179}"/>
              </a:ext>
            </a:extLst>
          </p:cNvPr>
          <p:cNvSpPr>
            <a:spLocks noGrp="1"/>
          </p:cNvSpPr>
          <p:nvPr>
            <p:ph type="sldNum" sz="quarter" idx="12"/>
          </p:nvPr>
        </p:nvSpPr>
        <p:spPr/>
        <p:txBody>
          <a:bodyPr/>
          <a:lstStyle>
            <a:lvl1pPr eaLnBrk="0" hangingPunct="0">
              <a:defRPr i="1" baseline="40000"/>
            </a:lvl1pPr>
          </a:lstStyle>
          <a:p>
            <a:pPr>
              <a:defRPr/>
            </a:pPr>
            <a:fld id="{95789A80-ED81-498D-8E58-88851C413407}" type="slidenum">
              <a:rPr lang="en-MY" altLang="en-US"/>
              <a:pPr>
                <a:defRPr/>
              </a:pPr>
              <a:t>‹#›</a:t>
            </a:fld>
            <a:endParaRPr lang="en-MY" altLang="en-US"/>
          </a:p>
        </p:txBody>
      </p:sp>
    </p:spTree>
    <p:extLst>
      <p:ext uri="{BB962C8B-B14F-4D97-AF65-F5344CB8AC3E}">
        <p14:creationId xmlns:p14="http://schemas.microsoft.com/office/powerpoint/2010/main" val="3446100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5B78B5EB-C38E-E8E7-9184-26606B3831B5}"/>
              </a:ext>
            </a:extLst>
          </p:cNvPr>
          <p:cNvSpPr>
            <a:spLocks noGrp="1"/>
          </p:cNvSpPr>
          <p:nvPr>
            <p:ph type="dt" sz="half" idx="10"/>
          </p:nvPr>
        </p:nvSpPr>
        <p:spPr/>
        <p:txBody>
          <a:bodyPr/>
          <a:lstStyle>
            <a:lvl1pPr eaLnBrk="0" hangingPunct="0">
              <a:defRPr i="1" baseline="40000"/>
            </a:lvl1pPr>
          </a:lstStyle>
          <a:p>
            <a:pPr>
              <a:defRPr/>
            </a:pPr>
            <a:fld id="{5E15B5E5-6714-44F6-A1FC-6A57202B9E86}" type="datetimeFigureOut">
              <a:rPr lang="en-MY"/>
              <a:pPr>
                <a:defRPr/>
              </a:pPr>
              <a:t>19/6/2026</a:t>
            </a:fld>
            <a:endParaRPr lang="en-MY"/>
          </a:p>
        </p:txBody>
      </p:sp>
      <p:sp>
        <p:nvSpPr>
          <p:cNvPr id="4" name="Footer Placeholder 4">
            <a:extLst>
              <a:ext uri="{FF2B5EF4-FFF2-40B4-BE49-F238E27FC236}">
                <a16:creationId xmlns:a16="http://schemas.microsoft.com/office/drawing/2014/main" id="{F2D06DFD-CB1D-5455-090B-1E1BCAA2DF83}"/>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5" name="Slide Number Placeholder 5">
            <a:extLst>
              <a:ext uri="{FF2B5EF4-FFF2-40B4-BE49-F238E27FC236}">
                <a16:creationId xmlns:a16="http://schemas.microsoft.com/office/drawing/2014/main" id="{327F5308-97D4-5225-F7FA-8D7A5CB50BC2}"/>
              </a:ext>
            </a:extLst>
          </p:cNvPr>
          <p:cNvSpPr>
            <a:spLocks noGrp="1"/>
          </p:cNvSpPr>
          <p:nvPr>
            <p:ph type="sldNum" sz="quarter" idx="12"/>
          </p:nvPr>
        </p:nvSpPr>
        <p:spPr/>
        <p:txBody>
          <a:bodyPr/>
          <a:lstStyle>
            <a:lvl1pPr eaLnBrk="0" hangingPunct="0">
              <a:defRPr i="1" baseline="40000"/>
            </a:lvl1pPr>
          </a:lstStyle>
          <a:p>
            <a:pPr>
              <a:defRPr/>
            </a:pPr>
            <a:fld id="{CE91A6D6-E652-481E-8CFF-89372F14C810}" type="slidenum">
              <a:rPr lang="en-MY" altLang="en-US"/>
              <a:pPr>
                <a:defRPr/>
              </a:pPr>
              <a:t>‹#›</a:t>
            </a:fld>
            <a:endParaRPr lang="en-MY" altLang="en-US"/>
          </a:p>
        </p:txBody>
      </p:sp>
    </p:spTree>
    <p:extLst>
      <p:ext uri="{BB962C8B-B14F-4D97-AF65-F5344CB8AC3E}">
        <p14:creationId xmlns:p14="http://schemas.microsoft.com/office/powerpoint/2010/main" val="615279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E5D5AD9-C78F-53F9-DBFF-1BC011F41D07}"/>
              </a:ext>
            </a:extLst>
          </p:cNvPr>
          <p:cNvSpPr>
            <a:spLocks noGrp="1"/>
          </p:cNvSpPr>
          <p:nvPr>
            <p:ph type="dt" sz="half" idx="10"/>
          </p:nvPr>
        </p:nvSpPr>
        <p:spPr/>
        <p:txBody>
          <a:bodyPr/>
          <a:lstStyle>
            <a:lvl1pPr eaLnBrk="0" hangingPunct="0">
              <a:defRPr i="1" baseline="40000"/>
            </a:lvl1pPr>
          </a:lstStyle>
          <a:p>
            <a:pPr>
              <a:defRPr/>
            </a:pPr>
            <a:fld id="{246FDCCD-8FC2-4B38-A8DD-D81DF5B1A3C6}" type="datetimeFigureOut">
              <a:rPr lang="en-MY"/>
              <a:pPr>
                <a:defRPr/>
              </a:pPr>
              <a:t>19/6/2026</a:t>
            </a:fld>
            <a:endParaRPr lang="en-MY"/>
          </a:p>
        </p:txBody>
      </p:sp>
      <p:sp>
        <p:nvSpPr>
          <p:cNvPr id="3" name="Footer Placeholder 4">
            <a:extLst>
              <a:ext uri="{FF2B5EF4-FFF2-40B4-BE49-F238E27FC236}">
                <a16:creationId xmlns:a16="http://schemas.microsoft.com/office/drawing/2014/main" id="{E2734699-4045-8F5A-6CE1-CDC96CCDF5D9}"/>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4" name="Slide Number Placeholder 5">
            <a:extLst>
              <a:ext uri="{FF2B5EF4-FFF2-40B4-BE49-F238E27FC236}">
                <a16:creationId xmlns:a16="http://schemas.microsoft.com/office/drawing/2014/main" id="{7D145289-C214-A3B9-AFCD-058FFC236987}"/>
              </a:ext>
            </a:extLst>
          </p:cNvPr>
          <p:cNvSpPr>
            <a:spLocks noGrp="1"/>
          </p:cNvSpPr>
          <p:nvPr>
            <p:ph type="sldNum" sz="quarter" idx="12"/>
          </p:nvPr>
        </p:nvSpPr>
        <p:spPr/>
        <p:txBody>
          <a:bodyPr/>
          <a:lstStyle>
            <a:lvl1pPr eaLnBrk="0" hangingPunct="0">
              <a:defRPr i="1" baseline="40000"/>
            </a:lvl1pPr>
          </a:lstStyle>
          <a:p>
            <a:pPr>
              <a:defRPr/>
            </a:pPr>
            <a:fld id="{ADA12685-86B2-4256-A562-F1756AF25AAB}" type="slidenum">
              <a:rPr lang="en-MY" altLang="en-US"/>
              <a:pPr>
                <a:defRPr/>
              </a:pPr>
              <a:t>‹#›</a:t>
            </a:fld>
            <a:endParaRPr lang="en-MY" altLang="en-US"/>
          </a:p>
        </p:txBody>
      </p:sp>
    </p:spTree>
    <p:extLst>
      <p:ext uri="{BB962C8B-B14F-4D97-AF65-F5344CB8AC3E}">
        <p14:creationId xmlns:p14="http://schemas.microsoft.com/office/powerpoint/2010/main" val="3735272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ADD8F3-672D-1660-9ED7-CAF31B88F0C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0C728E-70C5-1F20-A867-AD195941DE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EE67D6A-DDF3-C82E-3732-381C2DCE77E1}"/>
              </a:ext>
            </a:extLst>
          </p:cNvPr>
          <p:cNvSpPr>
            <a:spLocks noGrp="1" noChangeArrowheads="1"/>
          </p:cNvSpPr>
          <p:nvPr>
            <p:ph type="sldNum" sz="quarter" idx="12"/>
          </p:nvPr>
        </p:nvSpPr>
        <p:spPr>
          <a:ln/>
        </p:spPr>
        <p:txBody>
          <a:bodyPr/>
          <a:lstStyle>
            <a:lvl1pPr>
              <a:defRPr/>
            </a:lvl1pPr>
          </a:lstStyle>
          <a:p>
            <a:pPr>
              <a:defRPr/>
            </a:pPr>
            <a:fld id="{A74FD26B-0ED1-4D09-BA77-A87D5426DA26}" type="slidenum">
              <a:rPr lang="en-US" altLang="en-US"/>
              <a:pPr>
                <a:defRPr/>
              </a:pPr>
              <a:t>‹#›</a:t>
            </a:fld>
            <a:endParaRPr lang="en-US" altLang="en-US"/>
          </a:p>
        </p:txBody>
      </p:sp>
    </p:spTree>
    <p:extLst>
      <p:ext uri="{BB962C8B-B14F-4D97-AF65-F5344CB8AC3E}">
        <p14:creationId xmlns:p14="http://schemas.microsoft.com/office/powerpoint/2010/main" val="760367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842752D-6CB8-F455-33DC-254CDED962F3}"/>
              </a:ext>
            </a:extLst>
          </p:cNvPr>
          <p:cNvSpPr>
            <a:spLocks noGrp="1"/>
          </p:cNvSpPr>
          <p:nvPr>
            <p:ph type="dt" sz="half" idx="10"/>
          </p:nvPr>
        </p:nvSpPr>
        <p:spPr/>
        <p:txBody>
          <a:bodyPr/>
          <a:lstStyle>
            <a:lvl1pPr eaLnBrk="0" hangingPunct="0">
              <a:defRPr i="1" baseline="40000"/>
            </a:lvl1pPr>
          </a:lstStyle>
          <a:p>
            <a:pPr>
              <a:defRPr/>
            </a:pPr>
            <a:fld id="{CBE0284E-7570-46A5-8AAB-C0122E7A8E1E}" type="datetimeFigureOut">
              <a:rPr lang="en-MY"/>
              <a:pPr>
                <a:defRPr/>
              </a:pPr>
              <a:t>19/6/2026</a:t>
            </a:fld>
            <a:endParaRPr lang="en-MY"/>
          </a:p>
        </p:txBody>
      </p:sp>
      <p:sp>
        <p:nvSpPr>
          <p:cNvPr id="6" name="Footer Placeholder 4">
            <a:extLst>
              <a:ext uri="{FF2B5EF4-FFF2-40B4-BE49-F238E27FC236}">
                <a16:creationId xmlns:a16="http://schemas.microsoft.com/office/drawing/2014/main" id="{0960A345-5CF4-0EFB-CA47-BC7502A5019D}"/>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935E8F73-CB89-B6F5-CCD5-3D0F1E7D937C}"/>
              </a:ext>
            </a:extLst>
          </p:cNvPr>
          <p:cNvSpPr>
            <a:spLocks noGrp="1"/>
          </p:cNvSpPr>
          <p:nvPr>
            <p:ph type="sldNum" sz="quarter" idx="12"/>
          </p:nvPr>
        </p:nvSpPr>
        <p:spPr/>
        <p:txBody>
          <a:bodyPr/>
          <a:lstStyle>
            <a:lvl1pPr eaLnBrk="0" hangingPunct="0">
              <a:defRPr i="1" baseline="40000"/>
            </a:lvl1pPr>
          </a:lstStyle>
          <a:p>
            <a:pPr>
              <a:defRPr/>
            </a:pPr>
            <a:fld id="{3040D8E0-B80A-4825-83CF-A938DBC5AE21}" type="slidenum">
              <a:rPr lang="en-MY" altLang="en-US"/>
              <a:pPr>
                <a:defRPr/>
              </a:pPr>
              <a:t>‹#›</a:t>
            </a:fld>
            <a:endParaRPr lang="en-MY" altLang="en-US"/>
          </a:p>
        </p:txBody>
      </p:sp>
    </p:spTree>
    <p:extLst>
      <p:ext uri="{BB962C8B-B14F-4D97-AF65-F5344CB8AC3E}">
        <p14:creationId xmlns:p14="http://schemas.microsoft.com/office/powerpoint/2010/main" val="1465826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EBC1F74-2AE3-AF4C-F4B0-8969A5CE9C5A}"/>
              </a:ext>
            </a:extLst>
          </p:cNvPr>
          <p:cNvSpPr>
            <a:spLocks noGrp="1"/>
          </p:cNvSpPr>
          <p:nvPr>
            <p:ph type="dt" sz="half" idx="10"/>
          </p:nvPr>
        </p:nvSpPr>
        <p:spPr/>
        <p:txBody>
          <a:bodyPr/>
          <a:lstStyle>
            <a:lvl1pPr eaLnBrk="0" hangingPunct="0">
              <a:defRPr i="1" baseline="40000"/>
            </a:lvl1pPr>
          </a:lstStyle>
          <a:p>
            <a:pPr>
              <a:defRPr/>
            </a:pPr>
            <a:fld id="{9862BA3A-654E-480E-9C8F-0ADC9AF23000}" type="datetimeFigureOut">
              <a:rPr lang="en-MY"/>
              <a:pPr>
                <a:defRPr/>
              </a:pPr>
              <a:t>19/6/2026</a:t>
            </a:fld>
            <a:endParaRPr lang="en-MY"/>
          </a:p>
        </p:txBody>
      </p:sp>
      <p:sp>
        <p:nvSpPr>
          <p:cNvPr id="6" name="Footer Placeholder 4">
            <a:extLst>
              <a:ext uri="{FF2B5EF4-FFF2-40B4-BE49-F238E27FC236}">
                <a16:creationId xmlns:a16="http://schemas.microsoft.com/office/drawing/2014/main" id="{2E765240-DEA0-F459-C095-75404F611531}"/>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35329C82-40C5-6A40-E590-B0D3025DA98A}"/>
              </a:ext>
            </a:extLst>
          </p:cNvPr>
          <p:cNvSpPr>
            <a:spLocks noGrp="1"/>
          </p:cNvSpPr>
          <p:nvPr>
            <p:ph type="sldNum" sz="quarter" idx="12"/>
          </p:nvPr>
        </p:nvSpPr>
        <p:spPr/>
        <p:txBody>
          <a:bodyPr/>
          <a:lstStyle>
            <a:lvl1pPr eaLnBrk="0" hangingPunct="0">
              <a:defRPr i="1" baseline="40000"/>
            </a:lvl1pPr>
          </a:lstStyle>
          <a:p>
            <a:pPr>
              <a:defRPr/>
            </a:pPr>
            <a:fld id="{D7E07552-9564-4230-938F-F66B59100AE8}" type="slidenum">
              <a:rPr lang="en-MY" altLang="en-US"/>
              <a:pPr>
                <a:defRPr/>
              </a:pPr>
              <a:t>‹#›</a:t>
            </a:fld>
            <a:endParaRPr lang="en-MY" altLang="en-US"/>
          </a:p>
        </p:txBody>
      </p:sp>
    </p:spTree>
    <p:extLst>
      <p:ext uri="{BB962C8B-B14F-4D97-AF65-F5344CB8AC3E}">
        <p14:creationId xmlns:p14="http://schemas.microsoft.com/office/powerpoint/2010/main" val="1824780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A410DE27-C5F3-A3DF-46AA-87C38CE293D5}"/>
              </a:ext>
            </a:extLst>
          </p:cNvPr>
          <p:cNvSpPr>
            <a:spLocks noGrp="1"/>
          </p:cNvSpPr>
          <p:nvPr>
            <p:ph type="dt" sz="half" idx="10"/>
          </p:nvPr>
        </p:nvSpPr>
        <p:spPr/>
        <p:txBody>
          <a:bodyPr/>
          <a:lstStyle>
            <a:lvl1pPr eaLnBrk="0" hangingPunct="0">
              <a:defRPr i="1" baseline="40000"/>
            </a:lvl1pPr>
          </a:lstStyle>
          <a:p>
            <a:pPr>
              <a:defRPr/>
            </a:pPr>
            <a:fld id="{EB286DC9-8248-49E6-B5F4-4B756884B89E}" type="datetimeFigureOut">
              <a:rPr lang="en-MY"/>
              <a:pPr>
                <a:defRPr/>
              </a:pPr>
              <a:t>19/6/2026</a:t>
            </a:fld>
            <a:endParaRPr lang="en-MY"/>
          </a:p>
        </p:txBody>
      </p:sp>
      <p:sp>
        <p:nvSpPr>
          <p:cNvPr id="5" name="Footer Placeholder 4">
            <a:extLst>
              <a:ext uri="{FF2B5EF4-FFF2-40B4-BE49-F238E27FC236}">
                <a16:creationId xmlns:a16="http://schemas.microsoft.com/office/drawing/2014/main" id="{99166702-FD67-6BC6-3490-F573E7EBCC23}"/>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5CA68E6D-9586-8E4C-AC59-95A06FED4A4C}"/>
              </a:ext>
            </a:extLst>
          </p:cNvPr>
          <p:cNvSpPr>
            <a:spLocks noGrp="1"/>
          </p:cNvSpPr>
          <p:nvPr>
            <p:ph type="sldNum" sz="quarter" idx="12"/>
          </p:nvPr>
        </p:nvSpPr>
        <p:spPr/>
        <p:txBody>
          <a:bodyPr/>
          <a:lstStyle>
            <a:lvl1pPr eaLnBrk="0" hangingPunct="0">
              <a:defRPr i="1" baseline="40000"/>
            </a:lvl1pPr>
          </a:lstStyle>
          <a:p>
            <a:pPr>
              <a:defRPr/>
            </a:pPr>
            <a:fld id="{78B39E05-2946-435F-91F3-3F4F03A6E77F}" type="slidenum">
              <a:rPr lang="en-MY" altLang="en-US"/>
              <a:pPr>
                <a:defRPr/>
              </a:pPr>
              <a:t>‹#›</a:t>
            </a:fld>
            <a:endParaRPr lang="en-MY" altLang="en-US"/>
          </a:p>
        </p:txBody>
      </p:sp>
    </p:spTree>
    <p:extLst>
      <p:ext uri="{BB962C8B-B14F-4D97-AF65-F5344CB8AC3E}">
        <p14:creationId xmlns:p14="http://schemas.microsoft.com/office/powerpoint/2010/main" val="2421226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04D7EC04-B427-3C5C-0815-6AECB2A1403D}"/>
              </a:ext>
            </a:extLst>
          </p:cNvPr>
          <p:cNvSpPr>
            <a:spLocks noGrp="1"/>
          </p:cNvSpPr>
          <p:nvPr>
            <p:ph type="dt" sz="half" idx="10"/>
          </p:nvPr>
        </p:nvSpPr>
        <p:spPr/>
        <p:txBody>
          <a:bodyPr/>
          <a:lstStyle>
            <a:lvl1pPr eaLnBrk="0" hangingPunct="0">
              <a:defRPr i="1" baseline="40000"/>
            </a:lvl1pPr>
          </a:lstStyle>
          <a:p>
            <a:pPr>
              <a:defRPr/>
            </a:pPr>
            <a:fld id="{FD7A72E0-E9D0-4B06-9555-96A87AF71E6F}" type="datetimeFigureOut">
              <a:rPr lang="en-MY"/>
              <a:pPr>
                <a:defRPr/>
              </a:pPr>
              <a:t>19/6/2026</a:t>
            </a:fld>
            <a:endParaRPr lang="en-MY"/>
          </a:p>
        </p:txBody>
      </p:sp>
      <p:sp>
        <p:nvSpPr>
          <p:cNvPr id="5" name="Footer Placeholder 4">
            <a:extLst>
              <a:ext uri="{FF2B5EF4-FFF2-40B4-BE49-F238E27FC236}">
                <a16:creationId xmlns:a16="http://schemas.microsoft.com/office/drawing/2014/main" id="{634E29AE-9124-46F8-AC42-52D972234D76}"/>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03411620-5A3F-F3AB-E877-5BA2770551A9}"/>
              </a:ext>
            </a:extLst>
          </p:cNvPr>
          <p:cNvSpPr>
            <a:spLocks noGrp="1"/>
          </p:cNvSpPr>
          <p:nvPr>
            <p:ph type="sldNum" sz="quarter" idx="12"/>
          </p:nvPr>
        </p:nvSpPr>
        <p:spPr/>
        <p:txBody>
          <a:bodyPr/>
          <a:lstStyle>
            <a:lvl1pPr eaLnBrk="0" hangingPunct="0">
              <a:defRPr i="1" baseline="40000"/>
            </a:lvl1pPr>
          </a:lstStyle>
          <a:p>
            <a:pPr>
              <a:defRPr/>
            </a:pPr>
            <a:fld id="{C2AEF2E2-05E5-4692-B29D-87B5125B28F4}" type="slidenum">
              <a:rPr lang="en-MY" altLang="en-US"/>
              <a:pPr>
                <a:defRPr/>
              </a:pPr>
              <a:t>‹#›</a:t>
            </a:fld>
            <a:endParaRPr lang="en-MY" altLang="en-US"/>
          </a:p>
        </p:txBody>
      </p:sp>
    </p:spTree>
    <p:extLst>
      <p:ext uri="{BB962C8B-B14F-4D97-AF65-F5344CB8AC3E}">
        <p14:creationId xmlns:p14="http://schemas.microsoft.com/office/powerpoint/2010/main" val="408816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5AE6AE93-0F35-CB95-6357-D74A208F524F}"/>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7" name="Rectangle 5">
            <a:extLst>
              <a:ext uri="{FF2B5EF4-FFF2-40B4-BE49-F238E27FC236}">
                <a16:creationId xmlns:a16="http://schemas.microsoft.com/office/drawing/2014/main" id="{D4BBDD59-92C5-059B-9683-C899CFE12441}"/>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8" name="Slide Number Placeholder 6">
            <a:extLst>
              <a:ext uri="{FF2B5EF4-FFF2-40B4-BE49-F238E27FC236}">
                <a16:creationId xmlns:a16="http://schemas.microsoft.com/office/drawing/2014/main" id="{EF2B3FD7-FA93-9628-4136-33CAE786AFB9}"/>
              </a:ext>
            </a:extLst>
          </p:cNvPr>
          <p:cNvSpPr>
            <a:spLocks noGrp="1" noChangeArrowheads="1"/>
          </p:cNvSpPr>
          <p:nvPr>
            <p:ph type="sldNum" sz="quarter" idx="12"/>
          </p:nvPr>
        </p:nvSpPr>
        <p:spPr/>
        <p:txBody>
          <a:bodyPr/>
          <a:lstStyle>
            <a:lvl1pPr eaLnBrk="0" hangingPunct="0">
              <a:defRPr i="1" baseline="40000"/>
            </a:lvl1pPr>
          </a:lstStyle>
          <a:p>
            <a:pPr>
              <a:defRPr/>
            </a:pPr>
            <a:fld id="{12331E42-837B-4E8C-BE0C-16AE9B6FCF8F}" type="slidenum">
              <a:rPr lang="en-US" altLang="en-US"/>
              <a:pPr>
                <a:defRPr/>
              </a:pPr>
              <a:t>‹#›</a:t>
            </a:fld>
            <a:endParaRPr lang="en-US" altLang="en-US"/>
          </a:p>
        </p:txBody>
      </p:sp>
    </p:spTree>
    <p:extLst>
      <p:ext uri="{BB962C8B-B14F-4D97-AF65-F5344CB8AC3E}">
        <p14:creationId xmlns:p14="http://schemas.microsoft.com/office/powerpoint/2010/main" val="597654966"/>
      </p:ext>
    </p:extLst>
  </p:cSld>
  <p:clrMapOvr>
    <a:masterClrMapping/>
  </p:clrMapOvr>
  <p:transition advClick="0"/>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AB5987-C09C-B681-3150-89F3D055E8B3}"/>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6" name="Footer Placeholder 5">
            <a:extLst>
              <a:ext uri="{FF2B5EF4-FFF2-40B4-BE49-F238E27FC236}">
                <a16:creationId xmlns:a16="http://schemas.microsoft.com/office/drawing/2014/main" id="{28442DE4-777F-6521-9C62-C6EC1C18C393}"/>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7" name="Slide Number Placeholder 6">
            <a:extLst>
              <a:ext uri="{FF2B5EF4-FFF2-40B4-BE49-F238E27FC236}">
                <a16:creationId xmlns:a16="http://schemas.microsoft.com/office/drawing/2014/main" id="{CACC082F-D6ED-3161-685C-17D3BC7B973E}"/>
              </a:ext>
            </a:extLst>
          </p:cNvPr>
          <p:cNvSpPr>
            <a:spLocks noGrp="1" noChangeArrowheads="1"/>
          </p:cNvSpPr>
          <p:nvPr>
            <p:ph type="sldNum" sz="quarter" idx="12"/>
          </p:nvPr>
        </p:nvSpPr>
        <p:spPr/>
        <p:txBody>
          <a:bodyPr/>
          <a:lstStyle>
            <a:lvl1pPr eaLnBrk="0" hangingPunct="0">
              <a:defRPr i="1" baseline="40000"/>
            </a:lvl1pPr>
          </a:lstStyle>
          <a:p>
            <a:pPr>
              <a:defRPr/>
            </a:pPr>
            <a:fld id="{51806407-0818-4976-A236-62857FFFE66E}" type="slidenum">
              <a:rPr lang="en-US" altLang="en-US"/>
              <a:pPr>
                <a:defRPr/>
              </a:pPr>
              <a:t>‹#›</a:t>
            </a:fld>
            <a:endParaRPr lang="en-US" altLang="en-US"/>
          </a:p>
        </p:txBody>
      </p:sp>
    </p:spTree>
    <p:extLst>
      <p:ext uri="{BB962C8B-B14F-4D97-AF65-F5344CB8AC3E}">
        <p14:creationId xmlns:p14="http://schemas.microsoft.com/office/powerpoint/2010/main" val="2180345247"/>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A8709EA-63D2-8FCA-42BD-FF83AE0A6D2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94E718E-9AF5-1605-2F92-2A1131A2F5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24D20D-01E5-B19F-3792-DADB233F7FBA}"/>
              </a:ext>
            </a:extLst>
          </p:cNvPr>
          <p:cNvSpPr>
            <a:spLocks noGrp="1" noChangeArrowheads="1"/>
          </p:cNvSpPr>
          <p:nvPr>
            <p:ph type="sldNum" sz="quarter" idx="12"/>
          </p:nvPr>
        </p:nvSpPr>
        <p:spPr>
          <a:ln/>
        </p:spPr>
        <p:txBody>
          <a:bodyPr/>
          <a:lstStyle>
            <a:lvl1pPr>
              <a:defRPr/>
            </a:lvl1pPr>
          </a:lstStyle>
          <a:p>
            <a:pPr>
              <a:defRPr/>
            </a:pPr>
            <a:fld id="{D6E70E44-B8B3-4156-9FCB-23640E7EDB2C}" type="slidenum">
              <a:rPr lang="en-US" altLang="en-US"/>
              <a:pPr>
                <a:defRPr/>
              </a:pPr>
              <a:t>‹#›</a:t>
            </a:fld>
            <a:endParaRPr lang="en-US" altLang="en-US"/>
          </a:p>
        </p:txBody>
      </p:sp>
    </p:spTree>
    <p:extLst>
      <p:ext uri="{BB962C8B-B14F-4D97-AF65-F5344CB8AC3E}">
        <p14:creationId xmlns:p14="http://schemas.microsoft.com/office/powerpoint/2010/main" val="3307819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53F6712-290D-C2D0-6F82-0EB6569DE13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9E58F22-2660-46A4-2EBA-16F1F7730D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103F294-63A1-6ED1-C211-DFA0ED56CF16}"/>
              </a:ext>
            </a:extLst>
          </p:cNvPr>
          <p:cNvSpPr>
            <a:spLocks noGrp="1" noChangeArrowheads="1"/>
          </p:cNvSpPr>
          <p:nvPr>
            <p:ph type="sldNum" sz="quarter" idx="12"/>
          </p:nvPr>
        </p:nvSpPr>
        <p:spPr>
          <a:ln/>
        </p:spPr>
        <p:txBody>
          <a:bodyPr/>
          <a:lstStyle>
            <a:lvl1pPr>
              <a:defRPr/>
            </a:lvl1pPr>
          </a:lstStyle>
          <a:p>
            <a:pPr>
              <a:defRPr/>
            </a:pPr>
            <a:fld id="{915D1F3F-2AB7-44A0-9186-5A4C1DF01DB3}" type="slidenum">
              <a:rPr lang="en-US" altLang="en-US"/>
              <a:pPr>
                <a:defRPr/>
              </a:pPr>
              <a:t>‹#›</a:t>
            </a:fld>
            <a:endParaRPr lang="en-US" altLang="en-US"/>
          </a:p>
        </p:txBody>
      </p:sp>
    </p:spTree>
    <p:extLst>
      <p:ext uri="{BB962C8B-B14F-4D97-AF65-F5344CB8AC3E}">
        <p14:creationId xmlns:p14="http://schemas.microsoft.com/office/powerpoint/2010/main" val="3065684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3E9A6C2-B705-4473-B1D0-249D51D859F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E25C8F0-101E-3985-319E-494FB34190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7A7537A-CC5A-3006-6C22-F3DBBBC0E894}"/>
              </a:ext>
            </a:extLst>
          </p:cNvPr>
          <p:cNvSpPr>
            <a:spLocks noGrp="1" noChangeArrowheads="1"/>
          </p:cNvSpPr>
          <p:nvPr>
            <p:ph type="sldNum" sz="quarter" idx="12"/>
          </p:nvPr>
        </p:nvSpPr>
        <p:spPr>
          <a:ln/>
        </p:spPr>
        <p:txBody>
          <a:bodyPr/>
          <a:lstStyle>
            <a:lvl1pPr>
              <a:defRPr/>
            </a:lvl1pPr>
          </a:lstStyle>
          <a:p>
            <a:pPr>
              <a:defRPr/>
            </a:pPr>
            <a:fld id="{36CE60EC-B189-4E84-B852-455DB611DBA6}" type="slidenum">
              <a:rPr lang="en-US" altLang="en-US"/>
              <a:pPr>
                <a:defRPr/>
              </a:pPr>
              <a:t>‹#›</a:t>
            </a:fld>
            <a:endParaRPr lang="en-US" altLang="en-US"/>
          </a:p>
        </p:txBody>
      </p:sp>
    </p:spTree>
    <p:extLst>
      <p:ext uri="{BB962C8B-B14F-4D97-AF65-F5344CB8AC3E}">
        <p14:creationId xmlns:p14="http://schemas.microsoft.com/office/powerpoint/2010/main" val="4070486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7FF77B7-42A9-DC36-A59A-BC7A6E2484F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38A54B58-0132-C144-1F26-3C61BBFAA4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0360F074-DF51-3266-C2D8-5D8CA73ABE9E}"/>
              </a:ext>
            </a:extLst>
          </p:cNvPr>
          <p:cNvSpPr>
            <a:spLocks noGrp="1" noChangeArrowheads="1"/>
          </p:cNvSpPr>
          <p:nvPr>
            <p:ph type="sldNum" sz="quarter" idx="12"/>
          </p:nvPr>
        </p:nvSpPr>
        <p:spPr>
          <a:ln/>
        </p:spPr>
        <p:txBody>
          <a:bodyPr/>
          <a:lstStyle>
            <a:lvl1pPr>
              <a:defRPr/>
            </a:lvl1pPr>
          </a:lstStyle>
          <a:p>
            <a:pPr>
              <a:defRPr/>
            </a:pPr>
            <a:fld id="{78B61CA0-0AEB-4C80-938F-B2B738BCF92D}" type="slidenum">
              <a:rPr lang="en-US" altLang="en-US"/>
              <a:pPr>
                <a:defRPr/>
              </a:pPr>
              <a:t>‹#›</a:t>
            </a:fld>
            <a:endParaRPr lang="en-US" altLang="en-US"/>
          </a:p>
        </p:txBody>
      </p:sp>
    </p:spTree>
    <p:extLst>
      <p:ext uri="{BB962C8B-B14F-4D97-AF65-F5344CB8AC3E}">
        <p14:creationId xmlns:p14="http://schemas.microsoft.com/office/powerpoint/2010/main" val="1985467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5D79DB7-22C7-F771-056D-A5CD3E0E367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1EB98A35-8C92-C22C-664D-992F6BAC46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E255143-E292-5337-82DF-42664B9992C1}"/>
              </a:ext>
            </a:extLst>
          </p:cNvPr>
          <p:cNvSpPr>
            <a:spLocks noGrp="1" noChangeArrowheads="1"/>
          </p:cNvSpPr>
          <p:nvPr>
            <p:ph type="sldNum" sz="quarter" idx="12"/>
          </p:nvPr>
        </p:nvSpPr>
        <p:spPr>
          <a:ln/>
        </p:spPr>
        <p:txBody>
          <a:bodyPr/>
          <a:lstStyle>
            <a:lvl1pPr>
              <a:defRPr/>
            </a:lvl1pPr>
          </a:lstStyle>
          <a:p>
            <a:pPr>
              <a:defRPr/>
            </a:pPr>
            <a:fld id="{D8F841D2-663F-4B6C-81D3-7460C8190FB3}" type="slidenum">
              <a:rPr lang="en-US" altLang="en-US"/>
              <a:pPr>
                <a:defRPr/>
              </a:pPr>
              <a:t>‹#›</a:t>
            </a:fld>
            <a:endParaRPr lang="en-US" altLang="en-US"/>
          </a:p>
        </p:txBody>
      </p:sp>
    </p:spTree>
    <p:extLst>
      <p:ext uri="{BB962C8B-B14F-4D97-AF65-F5344CB8AC3E}">
        <p14:creationId xmlns:p14="http://schemas.microsoft.com/office/powerpoint/2010/main" val="1499796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A003056-F4C5-CA3A-5B43-EB941E650A0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7C36B8E-D27C-4F5D-0D1F-FA8016790A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3E49D5E-3C70-F6F7-0099-1478A1C0EA99}"/>
              </a:ext>
            </a:extLst>
          </p:cNvPr>
          <p:cNvSpPr>
            <a:spLocks noGrp="1" noChangeArrowheads="1"/>
          </p:cNvSpPr>
          <p:nvPr>
            <p:ph type="sldNum" sz="quarter" idx="12"/>
          </p:nvPr>
        </p:nvSpPr>
        <p:spPr>
          <a:ln/>
        </p:spPr>
        <p:txBody>
          <a:bodyPr/>
          <a:lstStyle>
            <a:lvl1pPr>
              <a:defRPr/>
            </a:lvl1pPr>
          </a:lstStyle>
          <a:p>
            <a:pPr>
              <a:defRPr/>
            </a:pPr>
            <a:fld id="{1EFFE11D-0C0C-429D-BE09-00466EA7CAD9}" type="slidenum">
              <a:rPr lang="en-US" altLang="en-US"/>
              <a:pPr>
                <a:defRPr/>
              </a:pPr>
              <a:t>‹#›</a:t>
            </a:fld>
            <a:endParaRPr lang="en-US" altLang="en-US"/>
          </a:p>
        </p:txBody>
      </p:sp>
    </p:spTree>
    <p:extLst>
      <p:ext uri="{BB962C8B-B14F-4D97-AF65-F5344CB8AC3E}">
        <p14:creationId xmlns:p14="http://schemas.microsoft.com/office/powerpoint/2010/main" val="427376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633AC4F-FD86-7801-15E7-02853ABA473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24F9F38-26F1-F36D-6871-78ACA89DDA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66C9FBA-4304-EA60-8113-439EC1DE4AE8}"/>
              </a:ext>
            </a:extLst>
          </p:cNvPr>
          <p:cNvSpPr>
            <a:spLocks noGrp="1" noChangeArrowheads="1"/>
          </p:cNvSpPr>
          <p:nvPr>
            <p:ph type="sldNum" sz="quarter" idx="12"/>
          </p:nvPr>
        </p:nvSpPr>
        <p:spPr>
          <a:ln/>
        </p:spPr>
        <p:txBody>
          <a:bodyPr/>
          <a:lstStyle>
            <a:lvl1pPr>
              <a:defRPr/>
            </a:lvl1pPr>
          </a:lstStyle>
          <a:p>
            <a:pPr>
              <a:defRPr/>
            </a:pPr>
            <a:fld id="{2E6F85B2-1BB4-4930-BF9A-CAD74F980E87}" type="slidenum">
              <a:rPr lang="en-US" altLang="en-US"/>
              <a:pPr>
                <a:defRPr/>
              </a:pPr>
              <a:t>‹#›</a:t>
            </a:fld>
            <a:endParaRPr lang="en-US" altLang="en-US"/>
          </a:p>
        </p:txBody>
      </p:sp>
    </p:spTree>
    <p:extLst>
      <p:ext uri="{BB962C8B-B14F-4D97-AF65-F5344CB8AC3E}">
        <p14:creationId xmlns:p14="http://schemas.microsoft.com/office/powerpoint/2010/main" val="7117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907115F-825F-2FF9-A9C7-B86B0648B3E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BE19053-ABC9-8276-61B9-22150CBABDE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03BD9F8-3CCB-018C-2427-D780BD5D2F91}"/>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a:extLst>
              <a:ext uri="{FF2B5EF4-FFF2-40B4-BE49-F238E27FC236}">
                <a16:creationId xmlns:a16="http://schemas.microsoft.com/office/drawing/2014/main" id="{B65F9A24-CB5C-49A4-94D2-C3B24E0BC27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a:extLst>
              <a:ext uri="{FF2B5EF4-FFF2-40B4-BE49-F238E27FC236}">
                <a16:creationId xmlns:a16="http://schemas.microsoft.com/office/drawing/2014/main" id="{71CCAE6F-625C-A318-EFCA-DC0B778156F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9F67EF7-772B-42F3-9082-56E9411FC5D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 id="2147484112" r:id="rId7"/>
    <p:sldLayoutId id="2147484113" r:id="rId8"/>
    <p:sldLayoutId id="2147484114" r:id="rId9"/>
    <p:sldLayoutId id="2147484115" r:id="rId10"/>
    <p:sldLayoutId id="2147484116" r:id="rId11"/>
    <p:sldLayoutId id="214748411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6725A88-5789-4B5F-E98E-8755F7385F3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2051" name="Text Placeholder 2">
            <a:extLst>
              <a:ext uri="{FF2B5EF4-FFF2-40B4-BE49-F238E27FC236}">
                <a16:creationId xmlns:a16="http://schemas.microsoft.com/office/drawing/2014/main" id="{F55BE21A-A7A0-813D-55AA-6E21230D28A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57B09D55-FCB6-4DB1-3947-DFCC09377BE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baseline="0">
                <a:solidFill>
                  <a:prstClr val="black">
                    <a:tint val="75000"/>
                  </a:prstClr>
                </a:solidFill>
                <a:latin typeface="+mn-lt"/>
                <a:cs typeface="+mn-cs"/>
              </a:defRPr>
            </a:lvl1pPr>
          </a:lstStyle>
          <a:p>
            <a:pPr>
              <a:defRPr/>
            </a:pPr>
            <a:fld id="{A5D1A582-D5F8-46E6-8EBB-1BC6871C50F6}" type="datetimeFigureOut">
              <a:rPr lang="en-MY"/>
              <a:pPr>
                <a:defRPr/>
              </a:pPr>
              <a:t>19/6/2026</a:t>
            </a:fld>
            <a:endParaRPr lang="en-MY"/>
          </a:p>
        </p:txBody>
      </p:sp>
      <p:sp>
        <p:nvSpPr>
          <p:cNvPr id="5" name="Footer Placeholder 4">
            <a:extLst>
              <a:ext uri="{FF2B5EF4-FFF2-40B4-BE49-F238E27FC236}">
                <a16:creationId xmlns:a16="http://schemas.microsoft.com/office/drawing/2014/main" id="{CEE79DFB-31BB-0DF1-143E-1775F7FA34F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baseline="0">
                <a:solidFill>
                  <a:prstClr val="black">
                    <a:tint val="75000"/>
                  </a:prst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45AFD358-0707-AAFD-1AC1-F1CBAAEB067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120A55BB-7868-4B41-981D-7DFCDD600D9A}" type="slidenum">
              <a:rPr lang="en-MY" altLang="en-US"/>
              <a:pPr>
                <a:defRPr/>
              </a:pPr>
              <a:t>‹#›</a:t>
            </a:fld>
            <a:endParaRPr lang="en-MY" altLang="en-US"/>
          </a:p>
        </p:txBody>
      </p:sp>
      <p:pic>
        <p:nvPicPr>
          <p:cNvPr id="2055" name="Picture 7">
            <a:extLst>
              <a:ext uri="{FF2B5EF4-FFF2-40B4-BE49-F238E27FC236}">
                <a16:creationId xmlns:a16="http://schemas.microsoft.com/office/drawing/2014/main" id="{2A62C40C-CE17-4475-79A4-97B2AAB2B10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 id="2147484129" r:id="rId12"/>
    <p:sldLayoutId id="2147484130"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112" charset="0"/>
        </a:defRPr>
      </a:lvl2pPr>
      <a:lvl3pPr algn="ctr" rtl="0" eaLnBrk="0" fontAlgn="base" hangingPunct="0">
        <a:spcBef>
          <a:spcPct val="0"/>
        </a:spcBef>
        <a:spcAft>
          <a:spcPct val="0"/>
        </a:spcAft>
        <a:defRPr sz="4400">
          <a:solidFill>
            <a:schemeClr val="tx1"/>
          </a:solidFill>
          <a:latin typeface="Calibri" pitchFamily="-112" charset="0"/>
        </a:defRPr>
      </a:lvl3pPr>
      <a:lvl4pPr algn="ctr" rtl="0" eaLnBrk="0" fontAlgn="base" hangingPunct="0">
        <a:spcBef>
          <a:spcPct val="0"/>
        </a:spcBef>
        <a:spcAft>
          <a:spcPct val="0"/>
        </a:spcAft>
        <a:defRPr sz="4400">
          <a:solidFill>
            <a:schemeClr val="tx1"/>
          </a:solidFill>
          <a:latin typeface="Calibri" pitchFamily="-112" charset="0"/>
        </a:defRPr>
      </a:lvl4pPr>
      <a:lvl5pPr algn="ctr" rtl="0" eaLnBrk="0" fontAlgn="base" hangingPunct="0">
        <a:spcBef>
          <a:spcPct val="0"/>
        </a:spcBef>
        <a:spcAft>
          <a:spcPct val="0"/>
        </a:spcAft>
        <a:defRPr sz="4400">
          <a:solidFill>
            <a:schemeClr val="tx1"/>
          </a:solidFill>
          <a:latin typeface="Calibri" pitchFamily="-112" charset="0"/>
        </a:defRPr>
      </a:lvl5pPr>
      <a:lvl6pPr marL="457200" algn="ctr" rtl="0" fontAlgn="base">
        <a:spcBef>
          <a:spcPct val="0"/>
        </a:spcBef>
        <a:spcAft>
          <a:spcPct val="0"/>
        </a:spcAft>
        <a:defRPr sz="4400">
          <a:solidFill>
            <a:schemeClr val="tx1"/>
          </a:solidFill>
          <a:latin typeface="Calibri" pitchFamily="-112" charset="0"/>
        </a:defRPr>
      </a:lvl6pPr>
      <a:lvl7pPr marL="914400" algn="ctr" rtl="0" fontAlgn="base">
        <a:spcBef>
          <a:spcPct val="0"/>
        </a:spcBef>
        <a:spcAft>
          <a:spcPct val="0"/>
        </a:spcAft>
        <a:defRPr sz="4400">
          <a:solidFill>
            <a:schemeClr val="tx1"/>
          </a:solidFill>
          <a:latin typeface="Calibri" pitchFamily="-112" charset="0"/>
        </a:defRPr>
      </a:lvl7pPr>
      <a:lvl8pPr marL="1371600" algn="ctr" rtl="0" fontAlgn="base">
        <a:spcBef>
          <a:spcPct val="0"/>
        </a:spcBef>
        <a:spcAft>
          <a:spcPct val="0"/>
        </a:spcAft>
        <a:defRPr sz="4400">
          <a:solidFill>
            <a:schemeClr val="tx1"/>
          </a:solidFill>
          <a:latin typeface="Calibri" pitchFamily="-112" charset="0"/>
        </a:defRPr>
      </a:lvl8pPr>
      <a:lvl9pPr marL="1828800" algn="ctr" rtl="0" fontAlgn="base">
        <a:spcBef>
          <a:spcPct val="0"/>
        </a:spcBef>
        <a:spcAft>
          <a:spcPct val="0"/>
        </a:spcAft>
        <a:defRPr sz="4400">
          <a:solidFill>
            <a:schemeClr val="tx1"/>
          </a:solidFill>
          <a:latin typeface="Calibri" pitchFamily="-112"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oleObject" Target="../embeddings/oleObject44.bin"/><Relationship Id="rId1" Type="http://schemas.openxmlformats.org/officeDocument/2006/relationships/slideLayout" Target="../slideLayouts/slideLayout4.xml"/><Relationship Id="rId5" Type="http://schemas.openxmlformats.org/officeDocument/2006/relationships/image" Target="../media/image77.png"/><Relationship Id="rId4" Type="http://schemas.openxmlformats.org/officeDocument/2006/relationships/oleObject" Target="../embeddings/oleObject45.bin"/></Relationships>
</file>

<file path=ppt/slides/_rels/slide101.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0.png"/><Relationship Id="rId2" Type="http://schemas.openxmlformats.org/officeDocument/2006/relationships/oleObject" Target="../embeddings/oleObject46.bin"/><Relationship Id="rId1" Type="http://schemas.openxmlformats.org/officeDocument/2006/relationships/slideLayout" Target="../slideLayouts/slideLayout4.xml"/><Relationship Id="rId6" Type="http://schemas.openxmlformats.org/officeDocument/2006/relationships/oleObject" Target="../embeddings/oleObject48.bin"/><Relationship Id="rId5" Type="http://schemas.openxmlformats.org/officeDocument/2006/relationships/image" Target="../media/image79.png"/><Relationship Id="rId4" Type="http://schemas.openxmlformats.org/officeDocument/2006/relationships/oleObject" Target="../embeddings/oleObject47.bin"/></Relationships>
</file>

<file path=ppt/slides/_rels/slide10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oleObject" Target="../embeddings/oleObject49.bin"/><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oleObject" Target="../embeddings/oleObject50.bin"/><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oleObject" Target="../embeddings/oleObject51.bin"/><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oleObject" Target="../embeddings/oleObject52.bin"/><Relationship Id="rId1" Type="http://schemas.openxmlformats.org/officeDocument/2006/relationships/slideLayout" Target="../slideLayouts/slideLayout4.xml"/><Relationship Id="rId4" Type="http://schemas.openxmlformats.org/officeDocument/2006/relationships/image" Target="../media/image85.jpeg"/></Relationships>
</file>

<file path=ppt/slides/_rels/slide10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oleObject" Target="../embeddings/oleObject53.bin"/><Relationship Id="rId1" Type="http://schemas.openxmlformats.org/officeDocument/2006/relationships/slideLayout" Target="../slideLayouts/slideLayout4.xml"/><Relationship Id="rId4" Type="http://schemas.openxmlformats.org/officeDocument/2006/relationships/image" Target="../media/image8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oleObject" Target="../embeddings/oleObject54.bin"/><Relationship Id="rId1" Type="http://schemas.openxmlformats.org/officeDocument/2006/relationships/slideLayout" Target="../slideLayouts/slideLayout4.xml"/><Relationship Id="rId4" Type="http://schemas.openxmlformats.org/officeDocument/2006/relationships/image" Target="../media/image90.jpeg"/></Relationships>
</file>

<file path=ppt/slides/_rels/slide11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oleObject" Target="../embeddings/oleObject2.bin"/><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oleObject" Target="../embeddings/oleObject3.bin"/><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oleObject" Target="../embeddings/oleObject4.bin"/><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5.bin"/><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oleObject" Target="../embeddings/oleObject6.bin"/><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oleObject" Target="../embeddings/oleObject7.bin"/><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oleObject" Target="../embeddings/oleObject8.bin"/></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oleObject" Target="../embeddings/oleObject9.bin"/><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oleObject" Target="../embeddings/oleObject10.bin"/><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oleObject" Target="../embeddings/oleObject11.bin"/></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oleObject" Target="../embeddings/oleObject12.bin"/><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oleObject" Target="../embeddings/oleObject13.bin"/><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oleObject" Target="../embeddings/oleObject14.bin"/></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oleObject" Target="../embeddings/oleObject15.bin"/><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oleObject" Target="../embeddings/oleObject16.bin"/><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oleObject" Target="../embeddings/oleObject17.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oleObject" Target="../embeddings/oleObject18.bin"/><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oleObject" Target="../embeddings/oleObject19.bin"/><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oleObject" Target="../embeddings/oleObject20.bin"/><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oleObject" Target="../embeddings/oleObject21.bin"/><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oleObject" Target="../embeddings/oleObject22.bin"/></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oleObject" Target="../embeddings/oleObject23.bin"/><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oleObject" Target="../embeddings/oleObject24.bin"/><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oleObject" Target="../embeddings/oleObject25.bin"/></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oleObject" Target="../embeddings/oleObject26.bin"/><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oleObject" Target="../embeddings/oleObject27.bin"/><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oleObject" Target="../embeddings/oleObject28.bin"/><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oleObject" Target="../embeddings/oleObject29.bin"/><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oleObject" Target="../embeddings/oleObject30.bin"/><Relationship Id="rId1" Type="http://schemas.openxmlformats.org/officeDocument/2006/relationships/slideLayout" Target="../slideLayouts/slideLayout4.xml"/><Relationship Id="rId6" Type="http://schemas.openxmlformats.org/officeDocument/2006/relationships/oleObject" Target="../embeddings/oleObject32.bin"/><Relationship Id="rId5" Type="http://schemas.openxmlformats.org/officeDocument/2006/relationships/image" Target="../media/image64.png"/><Relationship Id="rId4" Type="http://schemas.openxmlformats.org/officeDocument/2006/relationships/oleObject" Target="../embeddings/oleObject31.bin"/></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oleObject" Target="../embeddings/oleObject33.bin"/><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oleObject" Target="../embeddings/oleObject34.bin"/><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oleObject" Target="../embeddings/oleObject35.bin"/><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oleObject" Target="../embeddings/oleObject36.bin"/><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oleObject" Target="../embeddings/oleObject37.bin"/><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oleObject" Target="../embeddings/oleObject38.bin"/><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oleObject" Target="../embeddings/oleObject39.bin"/><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oleObject" Target="../embeddings/oleObject40.bin"/><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oleObject" Target="../embeddings/oleObject41.bin"/><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oleObject" Target="../embeddings/oleObject42.bin"/><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oleObject" Target="../embeddings/oleObject43.bin"/><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25453AA0-AF64-C100-D7ED-E70AD83F511C}"/>
              </a:ext>
            </a:extLst>
          </p:cNvPr>
          <p:cNvSpPr>
            <a:spLocks noGrp="1"/>
          </p:cNvSpPr>
          <p:nvPr>
            <p:ph type="ctrTitle"/>
          </p:nvPr>
        </p:nvSpPr>
        <p:spPr>
          <a:xfrm>
            <a:off x="0" y="1600200"/>
            <a:ext cx="9144000" cy="4648200"/>
          </a:xfrm>
        </p:spPr>
        <p:txBody>
          <a:bodyPr/>
          <a:lstStyle/>
          <a:p>
            <a:pPr marL="342900" indent="-342900">
              <a:spcBef>
                <a:spcPts val="0"/>
              </a:spcBef>
              <a:spcAft>
                <a:spcPts val="0"/>
              </a:spcAft>
              <a:defRPr/>
            </a:pP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u="sng">
                <a:solidFill>
                  <a:srgbClr val="C00000"/>
                </a:solidFill>
                <a:effectLst>
                  <a:outerShdw blurRad="38100" dist="38100" dir="2700000" algn="tl">
                    <a:srgbClr val="000000">
                      <a:alpha val="43137"/>
                    </a:srgbClr>
                  </a:outerShdw>
                </a:effectLst>
                <a:latin typeface="+mn-lt"/>
                <a:cs typeface="Arial" pitchFamily="34" charset="0"/>
              </a:rPr>
              <a:t>LECTURE  06 </a:t>
            </a: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sz="3600" b="1" dirty="0">
                <a:solidFill>
                  <a:srgbClr val="C00000"/>
                </a:solidFill>
                <a:effectLst>
                  <a:outerShdw blurRad="38100" dist="38100" dir="2700000" algn="tl">
                    <a:srgbClr val="000000">
                      <a:alpha val="43137"/>
                    </a:srgbClr>
                  </a:outerShdw>
                </a:effectLst>
              </a:rPr>
              <a:t> GAS UTILIZATION </a:t>
            </a:r>
            <a:br>
              <a:rPr lang="en-US" sz="3600" b="1" dirty="0">
                <a:solidFill>
                  <a:srgbClr val="C00000"/>
                </a:solidFill>
                <a:effectLst>
                  <a:outerShdw blurRad="38100" dist="38100" dir="2700000" algn="tl">
                    <a:srgbClr val="000000">
                      <a:alpha val="43137"/>
                    </a:srgbClr>
                  </a:outerShdw>
                </a:effectLst>
              </a:rPr>
            </a:br>
            <a:r>
              <a:rPr lang="en-US" sz="3600" b="1" dirty="0">
                <a:solidFill>
                  <a:srgbClr val="C00000"/>
                </a:solidFill>
                <a:effectLst>
                  <a:outerShdw blurRad="38100" dist="38100" dir="2700000" algn="tl">
                    <a:srgbClr val="000000">
                      <a:alpha val="43137"/>
                    </a:srgbClr>
                  </a:outerShdw>
                </a:effectLst>
              </a:rPr>
              <a:t>AND </a:t>
            </a:r>
            <a:br>
              <a:rPr lang="en-US" sz="3600" b="1" dirty="0">
                <a:solidFill>
                  <a:srgbClr val="C00000"/>
                </a:solidFill>
                <a:effectLst>
                  <a:outerShdw blurRad="38100" dist="38100" dir="2700000" algn="tl">
                    <a:srgbClr val="000000">
                      <a:alpha val="43137"/>
                    </a:srgbClr>
                  </a:outerShdw>
                </a:effectLst>
              </a:rPr>
            </a:br>
            <a:r>
              <a:rPr lang="en-US" sz="3600" b="1" dirty="0">
                <a:solidFill>
                  <a:srgbClr val="C00000"/>
                </a:solidFill>
                <a:effectLst>
                  <a:outerShdw blurRad="38100" dist="38100" dir="2700000" algn="tl">
                    <a:srgbClr val="000000">
                      <a:alpha val="43137"/>
                    </a:srgbClr>
                  </a:outerShdw>
                </a:effectLst>
              </a:rPr>
              <a:t>EQUIPMENT </a:t>
            </a:r>
            <a:b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br>
            <a:br>
              <a:rPr lang="en-US" sz="5400" b="1" dirty="0">
                <a:solidFill>
                  <a:srgbClr val="C00000"/>
                </a:solidFill>
                <a:effectLst>
                  <a:outerShdw blurRad="38100" dist="38100" dir="2700000" algn="tl">
                    <a:srgbClr val="000000">
                      <a:alpha val="43137"/>
                    </a:srgbClr>
                  </a:outerShdw>
                </a:effectLst>
                <a:latin typeface="+mn-lt"/>
              </a:rPr>
            </a:br>
            <a:r>
              <a:rPr lang="en-US" sz="2400" b="1" dirty="0">
                <a:solidFill>
                  <a:srgbClr val="C00000"/>
                </a:solidFill>
                <a:effectLst>
                  <a:outerShdw blurRad="38100" dist="38100" dir="2700000" algn="tl">
                    <a:srgbClr val="000000">
                      <a:alpha val="43137"/>
                    </a:srgbClr>
                  </a:outerShdw>
                </a:effectLst>
                <a:latin typeface="+mn-lt"/>
              </a:rPr>
              <a:t>Course Outcome ;</a:t>
            </a:r>
            <a:br>
              <a:rPr lang="en-US" sz="2400" b="1" dirty="0">
                <a:solidFill>
                  <a:srgbClr val="C00000"/>
                </a:solidFill>
                <a:effectLst>
                  <a:outerShdw blurRad="38100" dist="38100" dir="2700000" algn="tl">
                    <a:srgbClr val="000000">
                      <a:alpha val="43137"/>
                    </a:srgbClr>
                  </a:outerShdw>
                </a:effectLst>
                <a:latin typeface="+mn-lt"/>
              </a:rPr>
            </a:br>
            <a:br>
              <a:rPr lang="en-US" sz="2400" b="1" dirty="0">
                <a:solidFill>
                  <a:srgbClr val="C00000"/>
                </a:solidFill>
                <a:effectLst>
                  <a:outerShdw blurRad="38100" dist="38100" dir="2700000" algn="tl">
                    <a:srgbClr val="000000">
                      <a:alpha val="43137"/>
                    </a:srgbClr>
                  </a:outerShdw>
                </a:effectLst>
                <a:latin typeface="+mn-lt"/>
              </a:rPr>
            </a:br>
            <a:r>
              <a:rPr lang="en-GB" sz="2400" dirty="0">
                <a:latin typeface="+mn-lt"/>
              </a:rPr>
              <a:t> </a:t>
            </a:r>
            <a:r>
              <a:rPr lang="en-GB" sz="2400" dirty="0"/>
              <a:t>Discuss and compare  the various uses and factors affecting the use of natural gas in various sectors as well as  describe   and compare  energy generating equipment used in each sector of natural gas utilization</a:t>
            </a:r>
            <a:br>
              <a:rPr lang="en-US" sz="2400" dirty="0"/>
            </a:br>
            <a:br>
              <a:rPr lang="en-US" sz="2400" dirty="0"/>
            </a:b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CA9A019-5740-F7BE-520E-56A9A0585EEE}"/>
              </a:ext>
            </a:extLst>
          </p:cNvPr>
          <p:cNvSpPr>
            <a:spLocks noGrp="1" noChangeArrowheads="1"/>
          </p:cNvSpPr>
          <p:nvPr>
            <p:ph type="title"/>
          </p:nvPr>
        </p:nvSpPr>
        <p:spPr/>
        <p:txBody>
          <a:bodyPr/>
          <a:lstStyle/>
          <a:p>
            <a:pPr eaLnBrk="1" hangingPunct="1"/>
            <a:r>
              <a:rPr lang="en-US" altLang="en-US" sz="2800" b="1"/>
              <a:t>ADVANTAGES OF LIQUIFIED PETROLEUM </a:t>
            </a:r>
            <a:br>
              <a:rPr lang="en-US" altLang="en-US" sz="2800" b="1"/>
            </a:br>
            <a:r>
              <a:rPr lang="en-US" altLang="en-US" sz="2800" b="1"/>
              <a:t>GAS (LPG)</a:t>
            </a:r>
          </a:p>
        </p:txBody>
      </p:sp>
      <p:sp>
        <p:nvSpPr>
          <p:cNvPr id="24579" name="Rectangle 3">
            <a:extLst>
              <a:ext uri="{FF2B5EF4-FFF2-40B4-BE49-F238E27FC236}">
                <a16:creationId xmlns:a16="http://schemas.microsoft.com/office/drawing/2014/main" id="{F22B5EC0-577D-E817-129E-8214C10CE86F}"/>
              </a:ext>
            </a:extLst>
          </p:cNvPr>
          <p:cNvSpPr>
            <a:spLocks noGrp="1" noChangeArrowheads="1"/>
          </p:cNvSpPr>
          <p:nvPr>
            <p:ph type="body" sz="half" idx="1"/>
          </p:nvPr>
        </p:nvSpPr>
        <p:spPr/>
        <p:txBody>
          <a:bodyPr/>
          <a:lstStyle/>
          <a:p>
            <a:pPr eaLnBrk="1" hangingPunct="1"/>
            <a:r>
              <a:rPr lang="en-US" altLang="en-US" sz="2400" b="1"/>
              <a:t>Over liquid fuels</a:t>
            </a:r>
          </a:p>
          <a:p>
            <a:pPr eaLnBrk="1" hangingPunct="1"/>
            <a:endParaRPr lang="en-US" altLang="en-US" sz="2400" b="1"/>
          </a:p>
          <a:p>
            <a:pPr lvl="1" eaLnBrk="1" hangingPunct="1"/>
            <a:r>
              <a:rPr lang="en-US" altLang="en-US" sz="2000"/>
              <a:t>Easy handling (moveable cylinder &amp; storage tank</a:t>
            </a:r>
          </a:p>
          <a:p>
            <a:pPr lvl="1" eaLnBrk="1" hangingPunct="1"/>
            <a:r>
              <a:rPr lang="en-US" altLang="en-US" sz="2000"/>
              <a:t>Less pollution</a:t>
            </a:r>
          </a:p>
          <a:p>
            <a:pPr lvl="1" eaLnBrk="1" hangingPunct="1"/>
            <a:r>
              <a:rPr lang="en-US" altLang="en-US" sz="2000"/>
              <a:t>Cleaner working environment</a:t>
            </a:r>
          </a:p>
          <a:p>
            <a:pPr lvl="1" eaLnBrk="1" hangingPunct="1"/>
            <a:r>
              <a:rPr lang="en-US" altLang="en-US" sz="2000"/>
              <a:t>Higher quality products</a:t>
            </a:r>
          </a:p>
          <a:p>
            <a:pPr lvl="1" eaLnBrk="1" hangingPunct="1"/>
            <a:r>
              <a:rPr lang="en-US" altLang="en-US" sz="2000"/>
              <a:t>Direct use</a:t>
            </a:r>
          </a:p>
          <a:p>
            <a:pPr eaLnBrk="1" hangingPunct="1"/>
            <a:endParaRPr lang="en-US" altLang="en-US" sz="2400"/>
          </a:p>
        </p:txBody>
      </p:sp>
      <p:sp>
        <p:nvSpPr>
          <p:cNvPr id="24580" name="Rectangle 5">
            <a:extLst>
              <a:ext uri="{FF2B5EF4-FFF2-40B4-BE49-F238E27FC236}">
                <a16:creationId xmlns:a16="http://schemas.microsoft.com/office/drawing/2014/main" id="{50C615BE-5361-83F8-CE48-B8B13CAA429F}"/>
              </a:ext>
            </a:extLst>
          </p:cNvPr>
          <p:cNvSpPr>
            <a:spLocks noGrp="1" noChangeArrowheads="1"/>
          </p:cNvSpPr>
          <p:nvPr>
            <p:ph type="body" sz="half" idx="2"/>
          </p:nvPr>
        </p:nvSpPr>
        <p:spPr/>
        <p:txBody>
          <a:bodyPr/>
          <a:lstStyle/>
          <a:p>
            <a:pPr eaLnBrk="1" hangingPunct="1"/>
            <a:r>
              <a:rPr lang="en-US" altLang="en-US" sz="2400" b="1"/>
              <a:t>Over natural gas</a:t>
            </a:r>
          </a:p>
          <a:p>
            <a:pPr eaLnBrk="1" hangingPunct="1"/>
            <a:endParaRPr lang="en-US" altLang="en-US" sz="2400" b="1"/>
          </a:p>
          <a:p>
            <a:pPr lvl="1" eaLnBrk="1" hangingPunct="1"/>
            <a:r>
              <a:rPr lang="en-US" altLang="en-US" sz="2000"/>
              <a:t>Higher Calorific Value</a:t>
            </a:r>
          </a:p>
          <a:p>
            <a:pPr lvl="1" eaLnBrk="1" hangingPunct="1"/>
            <a:r>
              <a:rPr lang="en-US" altLang="en-US" sz="2000"/>
              <a:t>Easy handling (moveable cylinder &amp; storage tank</a:t>
            </a:r>
          </a:p>
          <a:p>
            <a:pPr lvl="1" eaLnBrk="1" hangingPunct="1"/>
            <a:endParaRPr lang="en-US" altLang="en-US" sz="2000"/>
          </a:p>
          <a:p>
            <a:pPr lvl="1" eaLnBrk="1" hangingPunct="1"/>
            <a:endParaRPr lang="en-US" alt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1050CE95-9A06-5499-ECCE-0150689274F3}"/>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(Process refining furnace )</a:t>
            </a:r>
          </a:p>
        </p:txBody>
      </p:sp>
      <p:sp>
        <p:nvSpPr>
          <p:cNvPr id="109571" name="Text Box 5">
            <a:extLst>
              <a:ext uri="{FF2B5EF4-FFF2-40B4-BE49-F238E27FC236}">
                <a16:creationId xmlns:a16="http://schemas.microsoft.com/office/drawing/2014/main" id="{4771A27C-25B2-D838-80B9-A07ACB0C80E8}"/>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09572" name="Object 6">
            <a:extLst>
              <a:ext uri="{FF2B5EF4-FFF2-40B4-BE49-F238E27FC236}">
                <a16:creationId xmlns:a16="http://schemas.microsoft.com/office/drawing/2014/main" id="{F1EE985E-6855-A272-CC28-A8DBDA3AA24A}"/>
              </a:ext>
            </a:extLst>
          </p:cNvPr>
          <p:cNvGraphicFramePr>
            <a:graphicFrameLocks noGrp="1" noChangeAspect="1"/>
          </p:cNvGraphicFramePr>
          <p:nvPr>
            <p:ph type="body" sz="half" idx="2"/>
          </p:nvPr>
        </p:nvGraphicFramePr>
        <p:xfrm>
          <a:off x="609600" y="1905000"/>
          <a:ext cx="4495800" cy="2819400"/>
        </p:xfrm>
        <a:graphic>
          <a:graphicData uri="http://schemas.openxmlformats.org/presentationml/2006/ole">
            <mc:AlternateContent xmlns:mc="http://schemas.openxmlformats.org/markup-compatibility/2006">
              <mc:Choice xmlns:v="urn:schemas-microsoft-com:vml" Requires="v">
                <p:oleObj name="Image" r:id="rId2" imgW="35578776" imgH="12734694" progId="Photoshop.Image.6">
                  <p:embed/>
                </p:oleObj>
              </mc:Choice>
              <mc:Fallback>
                <p:oleObj name="Image" r:id="rId2" imgW="35578776" imgH="12734694" progId="Photoshop.Image.6">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05000"/>
                        <a:ext cx="44958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9573" name="Object 7">
            <a:extLst>
              <a:ext uri="{FF2B5EF4-FFF2-40B4-BE49-F238E27FC236}">
                <a16:creationId xmlns:a16="http://schemas.microsoft.com/office/drawing/2014/main" id="{DFB341AB-4FA8-E8A9-C832-0051DFD05F54}"/>
              </a:ext>
            </a:extLst>
          </p:cNvPr>
          <p:cNvGraphicFramePr>
            <a:graphicFrameLocks noChangeAspect="1"/>
          </p:cNvGraphicFramePr>
          <p:nvPr/>
        </p:nvGraphicFramePr>
        <p:xfrm>
          <a:off x="5181600" y="3352800"/>
          <a:ext cx="3733800" cy="3276600"/>
        </p:xfrm>
        <a:graphic>
          <a:graphicData uri="http://schemas.openxmlformats.org/presentationml/2006/ole">
            <mc:AlternateContent xmlns:mc="http://schemas.openxmlformats.org/markup-compatibility/2006">
              <mc:Choice xmlns:v="urn:schemas-microsoft-com:vml" Requires="v">
                <p:oleObj name="Image" r:id="rId4" imgW="23598367" imgH="23862857" progId="Photoshop.Image.6">
                  <p:embed/>
                </p:oleObj>
              </mc:Choice>
              <mc:Fallback>
                <p:oleObj name="Image" r:id="rId4" imgW="23598367" imgH="23862857" progId="Photoshop.Image.6">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3352800"/>
                        <a:ext cx="3733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574" name="AutoShape 14">
            <a:extLst>
              <a:ext uri="{FF2B5EF4-FFF2-40B4-BE49-F238E27FC236}">
                <a16:creationId xmlns:a16="http://schemas.microsoft.com/office/drawing/2014/main" id="{744B7FA4-6B9E-BC04-93F9-0DE861923BFC}"/>
              </a:ext>
            </a:extLst>
          </p:cNvPr>
          <p:cNvSpPr>
            <a:spLocks noChangeArrowheads="1"/>
          </p:cNvSpPr>
          <p:nvPr/>
        </p:nvSpPr>
        <p:spPr bwMode="auto">
          <a:xfrm rot="2700000">
            <a:off x="3848100" y="4686300"/>
            <a:ext cx="1600200" cy="304800"/>
          </a:xfrm>
          <a:prstGeom prst="notchedRightArrow">
            <a:avLst>
              <a:gd name="adj1" fmla="val 50000"/>
              <a:gd name="adj2" fmla="val 131250"/>
            </a:avLst>
          </a:prstGeom>
          <a:solidFill>
            <a:srgbClr val="C0C0C0">
              <a:alpha val="5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Tree>
  </p:cSld>
  <p:clrMapOvr>
    <a:masterClrMapping/>
  </p:clrMapOvr>
  <p:transition spd="slow"/>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8F767FA8-6F09-1689-0455-FB352F5AA330}"/>
              </a:ext>
            </a:extLst>
          </p:cNvPr>
          <p:cNvSpPr>
            <a:spLocks noGrp="1" noChangeArrowheads="1"/>
          </p:cNvSpPr>
          <p:nvPr>
            <p:ph type="title"/>
          </p:nvPr>
        </p:nvSpPr>
        <p:spPr>
          <a:xfrm>
            <a:off x="762000" y="533400"/>
            <a:ext cx="7772400" cy="1143000"/>
          </a:xfrm>
        </p:spPr>
        <p:txBody>
          <a:bodyPr/>
          <a:lstStyle/>
          <a:p>
            <a:pPr eaLnBrk="1" hangingPunct="1"/>
            <a:br>
              <a:rPr lang="en-US" altLang="en-US" sz="2800" b="1"/>
            </a:br>
            <a:r>
              <a:rPr lang="en-US" altLang="en-US" sz="2800" b="1"/>
              <a:t>GAS  UTILISATION EQUIPMENT</a:t>
            </a:r>
            <a:br>
              <a:rPr lang="en-US" altLang="en-US" sz="2800"/>
            </a:br>
            <a:r>
              <a:rPr lang="en-US" altLang="en-US" sz="2800"/>
              <a:t> </a:t>
            </a:r>
            <a:r>
              <a:rPr lang="en-US" altLang="en-US" sz="2400" b="1"/>
              <a:t>Types of  furnace – </a:t>
            </a:r>
            <a:r>
              <a:rPr lang="en-US" altLang="en-US" sz="2400" b="1">
                <a:cs typeface="Times New Roman" panose="02020603050405020304" pitchFamily="18" charset="0"/>
              </a:rPr>
              <a:t>based on orientation of  tubes in </a:t>
            </a:r>
            <a:br>
              <a:rPr lang="en-US" altLang="en-US" sz="2400" b="1">
                <a:cs typeface="Times New Roman" panose="02020603050405020304" pitchFamily="18" charset="0"/>
              </a:rPr>
            </a:br>
            <a:r>
              <a:rPr lang="en-US" altLang="en-US" sz="2400" b="1">
                <a:cs typeface="Times New Roman" panose="02020603050405020304" pitchFamily="18" charset="0"/>
              </a:rPr>
              <a:t>radiant section</a:t>
            </a:r>
            <a:r>
              <a:rPr lang="en-US" altLang="en-US" sz="2800">
                <a:cs typeface="Times New Roman" panose="02020603050405020304" pitchFamily="18" charset="0"/>
              </a:rPr>
              <a:t> </a:t>
            </a:r>
            <a:br>
              <a:rPr lang="en-US" altLang="en-US" sz="2800">
                <a:cs typeface="Times New Roman" panose="02020603050405020304" pitchFamily="18" charset="0"/>
              </a:rPr>
            </a:br>
            <a:endParaRPr lang="en-US" altLang="en-US" sz="2800"/>
          </a:p>
        </p:txBody>
      </p:sp>
      <p:sp>
        <p:nvSpPr>
          <p:cNvPr id="110595" name="Text Box 3">
            <a:extLst>
              <a:ext uri="{FF2B5EF4-FFF2-40B4-BE49-F238E27FC236}">
                <a16:creationId xmlns:a16="http://schemas.microsoft.com/office/drawing/2014/main" id="{C82B01BF-2B50-6279-DAE2-122D5DBC50D9}"/>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10596" name="Object 11">
            <a:extLst>
              <a:ext uri="{FF2B5EF4-FFF2-40B4-BE49-F238E27FC236}">
                <a16:creationId xmlns:a16="http://schemas.microsoft.com/office/drawing/2014/main" id="{0A98C2F3-5DFD-EFB4-A4E8-972DF57E5735}"/>
              </a:ext>
            </a:extLst>
          </p:cNvPr>
          <p:cNvGraphicFramePr>
            <a:graphicFrameLocks noGrp="1" noChangeAspect="1"/>
          </p:cNvGraphicFramePr>
          <p:nvPr>
            <p:ph type="body" sz="half" idx="2"/>
          </p:nvPr>
        </p:nvGraphicFramePr>
        <p:xfrm>
          <a:off x="3352800" y="3140075"/>
          <a:ext cx="2895600" cy="2593975"/>
        </p:xfrm>
        <a:graphic>
          <a:graphicData uri="http://schemas.openxmlformats.org/presentationml/2006/ole">
            <mc:AlternateContent xmlns:mc="http://schemas.openxmlformats.org/markup-compatibility/2006">
              <mc:Choice xmlns:v="urn:schemas-microsoft-com:vml" Requires="v">
                <p:oleObj name="Image" r:id="rId2" imgW="21786122" imgH="19513469" progId="Photoshop.Image.6">
                  <p:embed/>
                </p:oleObj>
              </mc:Choice>
              <mc:Fallback>
                <p:oleObj name="Image" r:id="rId2" imgW="21786122" imgH="19513469" progId="Photoshop.Image.6">
                  <p:embed/>
                  <p:pic>
                    <p:nvPicPr>
                      <p:cNvPr id="0" name="Object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140075"/>
                        <a:ext cx="28956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0597" name="Object 12">
            <a:extLst>
              <a:ext uri="{FF2B5EF4-FFF2-40B4-BE49-F238E27FC236}">
                <a16:creationId xmlns:a16="http://schemas.microsoft.com/office/drawing/2014/main" id="{6CC33BD3-41FA-E762-0919-C7EAFE47103F}"/>
              </a:ext>
            </a:extLst>
          </p:cNvPr>
          <p:cNvGraphicFramePr>
            <a:graphicFrameLocks noChangeAspect="1"/>
          </p:cNvGraphicFramePr>
          <p:nvPr/>
        </p:nvGraphicFramePr>
        <p:xfrm>
          <a:off x="6324600" y="3048000"/>
          <a:ext cx="2568575" cy="2895600"/>
        </p:xfrm>
        <a:graphic>
          <a:graphicData uri="http://schemas.openxmlformats.org/presentationml/2006/ole">
            <mc:AlternateContent xmlns:mc="http://schemas.openxmlformats.org/markup-compatibility/2006">
              <mc:Choice xmlns:v="urn:schemas-microsoft-com:vml" Requires="v">
                <p:oleObj name="Image" r:id="rId4" imgW="19278367" imgH="21746939" progId="Photoshop.Image.6">
                  <p:embed/>
                </p:oleObj>
              </mc:Choice>
              <mc:Fallback>
                <p:oleObj name="Image" r:id="rId4" imgW="19278367" imgH="21746939" progId="Photoshop.Image.6">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3048000"/>
                        <a:ext cx="25685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0598" name="Object 13">
            <a:extLst>
              <a:ext uri="{FF2B5EF4-FFF2-40B4-BE49-F238E27FC236}">
                <a16:creationId xmlns:a16="http://schemas.microsoft.com/office/drawing/2014/main" id="{76008928-A339-36A1-A199-896633F0E39E}"/>
              </a:ext>
            </a:extLst>
          </p:cNvPr>
          <p:cNvGraphicFramePr>
            <a:graphicFrameLocks noChangeAspect="1"/>
          </p:cNvGraphicFramePr>
          <p:nvPr/>
        </p:nvGraphicFramePr>
        <p:xfrm>
          <a:off x="304800" y="3048000"/>
          <a:ext cx="3124200" cy="3124200"/>
        </p:xfrm>
        <a:graphic>
          <a:graphicData uri="http://schemas.openxmlformats.org/presentationml/2006/ole">
            <mc:AlternateContent xmlns:mc="http://schemas.openxmlformats.org/markup-compatibility/2006">
              <mc:Choice xmlns:v="urn:schemas-microsoft-com:vml" Requires="v">
                <p:oleObj name="Image" r:id="rId6" imgW="24293878" imgH="20963265" progId="Photoshop.Image.6">
                  <p:embed/>
                </p:oleObj>
              </mc:Choice>
              <mc:Fallback>
                <p:oleObj name="Image" r:id="rId6" imgW="24293878" imgH="20963265" progId="Photoshop.Image.6">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3048000"/>
                        <a:ext cx="31242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0599" name="Text Box 15">
            <a:extLst>
              <a:ext uri="{FF2B5EF4-FFF2-40B4-BE49-F238E27FC236}">
                <a16:creationId xmlns:a16="http://schemas.microsoft.com/office/drawing/2014/main" id="{A0C81C23-5583-DE54-D143-35C8F8D6169D}"/>
              </a:ext>
            </a:extLst>
          </p:cNvPr>
          <p:cNvSpPr txBox="1">
            <a:spLocks noChangeArrowheads="1"/>
          </p:cNvSpPr>
          <p:nvPr/>
        </p:nvSpPr>
        <p:spPr bwMode="auto">
          <a:xfrm>
            <a:off x="1203325" y="2251075"/>
            <a:ext cx="5911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u="sng"/>
              <a:t>Vertical </a:t>
            </a:r>
            <a:r>
              <a:rPr lang="en-US" altLang="en-US" sz="2400" b="1"/>
              <a:t>                                          </a:t>
            </a:r>
            <a:r>
              <a:rPr lang="en-US" altLang="en-US" sz="2400" b="1" u="sng"/>
              <a:t>Horizontal</a:t>
            </a:r>
          </a:p>
        </p:txBody>
      </p:sp>
      <p:sp>
        <p:nvSpPr>
          <p:cNvPr id="110600" name="Text Box 16">
            <a:extLst>
              <a:ext uri="{FF2B5EF4-FFF2-40B4-BE49-F238E27FC236}">
                <a16:creationId xmlns:a16="http://schemas.microsoft.com/office/drawing/2014/main" id="{1329D2C5-1CD5-857D-224A-5FB5D1FE6BDF}"/>
              </a:ext>
            </a:extLst>
          </p:cNvPr>
          <p:cNvSpPr txBox="1">
            <a:spLocks noChangeArrowheads="1"/>
          </p:cNvSpPr>
          <p:nvPr/>
        </p:nvSpPr>
        <p:spPr bwMode="auto">
          <a:xfrm>
            <a:off x="533400" y="6096000"/>
            <a:ext cx="8610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a:t>Vertical cylindrical furnace        Foor-fired box furnace        Side-fired box furnace</a:t>
            </a:r>
          </a:p>
        </p:txBody>
      </p:sp>
    </p:spTree>
  </p:cSld>
  <p:clrMapOvr>
    <a:masterClrMapping/>
  </p:clrMapOvr>
  <p:transition spd="slow"/>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FFE24AAD-B75B-A25F-F68B-D97E3F8028D3}"/>
              </a:ext>
            </a:extLst>
          </p:cNvPr>
          <p:cNvSpPr>
            <a:spLocks noGrp="1" noChangeArrowheads="1"/>
          </p:cNvSpPr>
          <p:nvPr>
            <p:ph type="title"/>
          </p:nvPr>
        </p:nvSpPr>
        <p:spPr/>
        <p:txBody>
          <a:bodyPr/>
          <a:lstStyle/>
          <a:p>
            <a:pPr eaLnBrk="1" hangingPunct="1"/>
            <a:br>
              <a:rPr lang="en-US" altLang="en-US" sz="2800"/>
            </a:br>
            <a:r>
              <a:rPr lang="en-US" altLang="en-US" sz="2800" b="1"/>
              <a:t>GAS  UTILISATION EQUIPMENT</a:t>
            </a:r>
            <a:br>
              <a:rPr lang="en-US" altLang="en-US" sz="2800"/>
            </a:br>
            <a:r>
              <a:rPr lang="en-US" altLang="en-US" sz="2800"/>
              <a:t> </a:t>
            </a:r>
            <a:r>
              <a:rPr lang="en-US" altLang="en-US" sz="2400" b="1"/>
              <a:t>Types of  furnace – </a:t>
            </a:r>
            <a:r>
              <a:rPr lang="en-US" altLang="en-US" sz="2400" b="1">
                <a:ea typeface="MS Mincho" panose="02020609040205080304" pitchFamily="49" charset="-128"/>
              </a:rPr>
              <a:t>based on  air supply and </a:t>
            </a:r>
            <a:br>
              <a:rPr lang="en-US" altLang="en-US" sz="2400" b="1">
                <a:ea typeface="MS Mincho" panose="02020609040205080304" pitchFamily="49" charset="-128"/>
              </a:rPr>
            </a:br>
            <a:r>
              <a:rPr lang="en-US" altLang="en-US" sz="2400" b="1">
                <a:ea typeface="MS Mincho" panose="02020609040205080304" pitchFamily="49" charset="-128"/>
              </a:rPr>
              <a:t>flue gases removal methods</a:t>
            </a:r>
            <a:r>
              <a:rPr lang="en-US" altLang="en-US" sz="2800">
                <a:ea typeface="MS Mincho" panose="02020609040205080304" pitchFamily="49" charset="-128"/>
              </a:rPr>
              <a:t> </a:t>
            </a:r>
            <a:br>
              <a:rPr lang="en-US" altLang="en-US" sz="2800">
                <a:ea typeface="MS Mincho" panose="02020609040205080304" pitchFamily="49" charset="-128"/>
              </a:rPr>
            </a:br>
            <a:r>
              <a:rPr lang="en-US" altLang="en-US" sz="2800"/>
              <a:t> </a:t>
            </a:r>
          </a:p>
        </p:txBody>
      </p:sp>
      <p:sp>
        <p:nvSpPr>
          <p:cNvPr id="111619" name="Rectangle 3">
            <a:extLst>
              <a:ext uri="{FF2B5EF4-FFF2-40B4-BE49-F238E27FC236}">
                <a16:creationId xmlns:a16="http://schemas.microsoft.com/office/drawing/2014/main" id="{0215ECC5-4C19-D854-362A-D13A6E6554E9}"/>
              </a:ext>
            </a:extLst>
          </p:cNvPr>
          <p:cNvSpPr>
            <a:spLocks noGrp="1" noChangeArrowheads="1"/>
          </p:cNvSpPr>
          <p:nvPr>
            <p:ph type="body" sz="half" idx="1"/>
          </p:nvPr>
        </p:nvSpPr>
        <p:spPr>
          <a:xfrm>
            <a:off x="685800" y="1981200"/>
            <a:ext cx="6858000" cy="533400"/>
          </a:xfrm>
        </p:spPr>
        <p:txBody>
          <a:bodyPr/>
          <a:lstStyle/>
          <a:p>
            <a:pPr eaLnBrk="1" hangingPunct="1"/>
            <a:r>
              <a:rPr lang="en-US" altLang="en-US" sz="2400" b="1">
                <a:ea typeface="MS Mincho" panose="02020609040205080304" pitchFamily="49" charset="-128"/>
              </a:rPr>
              <a:t>induced, forced or natural draft</a:t>
            </a:r>
            <a:r>
              <a:rPr lang="en-US" altLang="en-US" sz="2400" b="1"/>
              <a:t> </a:t>
            </a:r>
          </a:p>
        </p:txBody>
      </p:sp>
      <p:sp>
        <p:nvSpPr>
          <p:cNvPr id="111620" name="Text Box 4">
            <a:extLst>
              <a:ext uri="{FF2B5EF4-FFF2-40B4-BE49-F238E27FC236}">
                <a16:creationId xmlns:a16="http://schemas.microsoft.com/office/drawing/2014/main" id="{C270FABC-8D49-4616-EA2B-52C368EA8B4A}"/>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11621" name="Object 5">
            <a:extLst>
              <a:ext uri="{FF2B5EF4-FFF2-40B4-BE49-F238E27FC236}">
                <a16:creationId xmlns:a16="http://schemas.microsoft.com/office/drawing/2014/main" id="{E002FEFF-732A-BE8D-29EF-6E0DBC73CE29}"/>
              </a:ext>
            </a:extLst>
          </p:cNvPr>
          <p:cNvGraphicFramePr>
            <a:graphicFrameLocks noGrp="1" noChangeAspect="1"/>
          </p:cNvGraphicFramePr>
          <p:nvPr>
            <p:ph type="body" sz="half" idx="2"/>
          </p:nvPr>
        </p:nvGraphicFramePr>
        <p:xfrm>
          <a:off x="1066800" y="2514600"/>
          <a:ext cx="6781800" cy="3733800"/>
        </p:xfrm>
        <a:graphic>
          <a:graphicData uri="http://schemas.openxmlformats.org/presentationml/2006/ole">
            <mc:AlternateContent xmlns:mc="http://schemas.openxmlformats.org/markup-compatibility/2006">
              <mc:Choice xmlns:v="urn:schemas-microsoft-com:vml" Requires="v">
                <p:oleObj name="Image" r:id="rId2" imgW="25332245" imgH="17906939" progId="Photoshop.Image.6">
                  <p:embed/>
                </p:oleObj>
              </mc:Choice>
              <mc:Fallback>
                <p:oleObj name="Image" r:id="rId2" imgW="25332245" imgH="17906939"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514600"/>
                        <a:ext cx="6781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6">
            <a:extLst>
              <a:ext uri="{FF2B5EF4-FFF2-40B4-BE49-F238E27FC236}">
                <a16:creationId xmlns:a16="http://schemas.microsoft.com/office/drawing/2014/main" id="{7637A710-9487-4929-600D-69CE3E59A07B}"/>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Gas-fired  furnace - classification</a:t>
            </a:r>
          </a:p>
        </p:txBody>
      </p:sp>
      <p:sp>
        <p:nvSpPr>
          <p:cNvPr id="112643" name="Rectangle 7">
            <a:extLst>
              <a:ext uri="{FF2B5EF4-FFF2-40B4-BE49-F238E27FC236}">
                <a16:creationId xmlns:a16="http://schemas.microsoft.com/office/drawing/2014/main" id="{5BA84CBD-0EE9-0336-85B8-30162739FCE2}"/>
              </a:ext>
            </a:extLst>
          </p:cNvPr>
          <p:cNvSpPr>
            <a:spLocks noGrp="1" noChangeArrowheads="1"/>
          </p:cNvSpPr>
          <p:nvPr>
            <p:ph type="body" sz="half" idx="1"/>
          </p:nvPr>
        </p:nvSpPr>
        <p:spPr>
          <a:xfrm>
            <a:off x="685800" y="1981200"/>
            <a:ext cx="4800600" cy="4114800"/>
          </a:xfrm>
        </p:spPr>
        <p:txBody>
          <a:bodyPr/>
          <a:lstStyle/>
          <a:p>
            <a:pPr eaLnBrk="1" hangingPunct="1"/>
            <a:r>
              <a:rPr lang="en-US" altLang="en-US"/>
              <a:t>Method of firing</a:t>
            </a:r>
          </a:p>
          <a:p>
            <a:pPr lvl="1" eaLnBrk="1" hangingPunct="1"/>
            <a:r>
              <a:rPr lang="en-US" altLang="en-US"/>
              <a:t>Directly-fired</a:t>
            </a:r>
          </a:p>
          <a:p>
            <a:pPr lvl="2" eaLnBrk="1" hangingPunct="1"/>
            <a:r>
              <a:rPr lang="en-US" altLang="en-US"/>
              <a:t>Process materials directly contact with hot heating gases</a:t>
            </a:r>
          </a:p>
          <a:p>
            <a:pPr lvl="1" eaLnBrk="1" hangingPunct="1"/>
            <a:r>
              <a:rPr lang="en-US" altLang="en-US"/>
              <a:t>Indirectly-fired </a:t>
            </a:r>
          </a:p>
          <a:p>
            <a:pPr lvl="2" eaLnBrk="1" hangingPunct="1"/>
            <a:r>
              <a:rPr lang="en-US" altLang="en-US"/>
              <a:t>Process materials contact with radiation heat transferred from solid partition , e.g. refractory or some other metals, muffle, radiant tube etc</a:t>
            </a:r>
          </a:p>
        </p:txBody>
      </p:sp>
      <p:sp>
        <p:nvSpPr>
          <p:cNvPr id="112644" name="Text Box 4">
            <a:extLst>
              <a:ext uri="{FF2B5EF4-FFF2-40B4-BE49-F238E27FC236}">
                <a16:creationId xmlns:a16="http://schemas.microsoft.com/office/drawing/2014/main" id="{4A40DEC0-61BB-3072-FED9-8943546410C1}"/>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sp>
        <p:nvSpPr>
          <p:cNvPr id="112645" name="Rectangle 9">
            <a:extLst>
              <a:ext uri="{FF2B5EF4-FFF2-40B4-BE49-F238E27FC236}">
                <a16:creationId xmlns:a16="http://schemas.microsoft.com/office/drawing/2014/main" id="{E18D00AB-BCB3-CCE4-594D-1528C75BE5EC}"/>
              </a:ext>
            </a:extLst>
          </p:cNvPr>
          <p:cNvSpPr>
            <a:spLocks noGrp="1" noChangeArrowheads="1"/>
          </p:cNvSpPr>
          <p:nvPr>
            <p:ph type="body" sz="half" idx="2"/>
          </p:nvPr>
        </p:nvSpPr>
        <p:spPr>
          <a:xfrm>
            <a:off x="5334000" y="1981200"/>
            <a:ext cx="3276600" cy="2286000"/>
          </a:xfrm>
        </p:spPr>
        <p:txBody>
          <a:bodyPr/>
          <a:lstStyle/>
          <a:p>
            <a:pPr eaLnBrk="1" hangingPunct="1"/>
            <a:r>
              <a:rPr lang="en-US" altLang="en-US">
                <a:ea typeface="MS Mincho" panose="02020609040205080304" pitchFamily="49" charset="-128"/>
              </a:rPr>
              <a:t>method of load handling </a:t>
            </a:r>
          </a:p>
          <a:p>
            <a:pPr lvl="1" eaLnBrk="1" hangingPunct="1"/>
            <a:r>
              <a:rPr lang="en-US" altLang="en-US">
                <a:ea typeface="MS Mincho" panose="02020609040205080304" pitchFamily="49" charset="-128"/>
              </a:rPr>
              <a:t>intermittent (batch)</a:t>
            </a:r>
          </a:p>
          <a:p>
            <a:pPr lvl="1" eaLnBrk="1" hangingPunct="1"/>
            <a:r>
              <a:rPr lang="en-US" altLang="en-US">
                <a:ea typeface="MS Mincho" panose="02020609040205080304" pitchFamily="49" charset="-128"/>
              </a:rPr>
              <a:t>continuous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95593287-481E-07CF-1420-B1D92928FF24}"/>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a:br>
            <a:r>
              <a:rPr lang="en-US" altLang="en-US" sz="2800"/>
              <a:t> </a:t>
            </a:r>
            <a:r>
              <a:rPr lang="en-US" altLang="en-US" sz="2400" b="1"/>
              <a:t>Directly-fired  furnace – Tunnel or roller hearth kiln (furnace) used in ceramic industry</a:t>
            </a:r>
          </a:p>
        </p:txBody>
      </p:sp>
      <p:sp>
        <p:nvSpPr>
          <p:cNvPr id="113667" name="Text Box 4">
            <a:extLst>
              <a:ext uri="{FF2B5EF4-FFF2-40B4-BE49-F238E27FC236}">
                <a16:creationId xmlns:a16="http://schemas.microsoft.com/office/drawing/2014/main" id="{AC3CF38E-A4D0-C5D1-5E75-AF933D8D08F4}"/>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13668" name="Object 10">
            <a:extLst>
              <a:ext uri="{FF2B5EF4-FFF2-40B4-BE49-F238E27FC236}">
                <a16:creationId xmlns:a16="http://schemas.microsoft.com/office/drawing/2014/main" id="{DCF3B1D1-6B37-272D-C896-93A40ED646C4}"/>
              </a:ext>
            </a:extLst>
          </p:cNvPr>
          <p:cNvGraphicFramePr>
            <a:graphicFrameLocks noChangeAspect="1"/>
          </p:cNvGraphicFramePr>
          <p:nvPr/>
        </p:nvGraphicFramePr>
        <p:xfrm>
          <a:off x="609600" y="1981200"/>
          <a:ext cx="8534400" cy="4749800"/>
        </p:xfrm>
        <a:graphic>
          <a:graphicData uri="http://schemas.openxmlformats.org/presentationml/2006/ole">
            <mc:AlternateContent xmlns:mc="http://schemas.openxmlformats.org/markup-compatibility/2006">
              <mc:Choice xmlns:v="urn:schemas-microsoft-com:vml" Requires="v">
                <p:oleObj name="Image" r:id="rId2" imgW="38400000" imgH="35853061" progId="Photoshop.Image.6">
                  <p:embed/>
                </p:oleObj>
              </mc:Choice>
              <mc:Fallback>
                <p:oleObj name="Image" r:id="rId2" imgW="38400000" imgH="35853061" progId="Photoshop.Image.6">
                  <p:embed/>
                  <p:pic>
                    <p:nvPicPr>
                      <p:cNvPr id="0"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81200"/>
                        <a:ext cx="8534400"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026">
            <a:extLst>
              <a:ext uri="{FF2B5EF4-FFF2-40B4-BE49-F238E27FC236}">
                <a16:creationId xmlns:a16="http://schemas.microsoft.com/office/drawing/2014/main" id="{E6B7FF6F-8664-1130-D6C7-E99F03A6F9E4}"/>
              </a:ext>
            </a:extLst>
          </p:cNvPr>
          <p:cNvSpPr>
            <a:spLocks noGrp="1" noChangeArrowheads="1"/>
          </p:cNvSpPr>
          <p:nvPr>
            <p:ph type="title"/>
          </p:nvPr>
        </p:nvSpPr>
        <p:spPr>
          <a:xfrm>
            <a:off x="685800" y="609600"/>
            <a:ext cx="7772400" cy="990600"/>
          </a:xfrm>
        </p:spPr>
        <p:txBody>
          <a:bodyPr/>
          <a:lstStyle/>
          <a:p>
            <a:pPr eaLnBrk="1" hangingPunct="1"/>
            <a:r>
              <a:rPr lang="en-US" altLang="en-US" sz="2800" b="1"/>
              <a:t>GAS  UTILISATION EQUIPMENT</a:t>
            </a:r>
            <a:br>
              <a:rPr lang="en-US" altLang="en-US" sz="2800"/>
            </a:br>
            <a:r>
              <a:rPr lang="en-US" altLang="en-US" sz="2800"/>
              <a:t> </a:t>
            </a:r>
            <a:r>
              <a:rPr lang="en-US" altLang="en-US" sz="2800" b="1"/>
              <a:t>Boiler</a:t>
            </a:r>
          </a:p>
        </p:txBody>
      </p:sp>
      <p:sp>
        <p:nvSpPr>
          <p:cNvPr id="114691" name="Rectangle 1029">
            <a:extLst>
              <a:ext uri="{FF2B5EF4-FFF2-40B4-BE49-F238E27FC236}">
                <a16:creationId xmlns:a16="http://schemas.microsoft.com/office/drawing/2014/main" id="{58782D2B-0A14-5461-2E44-8184158F6570}"/>
              </a:ext>
            </a:extLst>
          </p:cNvPr>
          <p:cNvSpPr>
            <a:spLocks noGrp="1" noChangeArrowheads="1"/>
          </p:cNvSpPr>
          <p:nvPr>
            <p:ph type="body" sz="half" idx="1"/>
          </p:nvPr>
        </p:nvSpPr>
        <p:spPr>
          <a:xfrm>
            <a:off x="685800" y="1752600"/>
            <a:ext cx="3429000" cy="4572000"/>
          </a:xfrm>
        </p:spPr>
        <p:txBody>
          <a:bodyPr/>
          <a:lstStyle/>
          <a:p>
            <a:pPr eaLnBrk="1" hangingPunct="1">
              <a:lnSpc>
                <a:spcPct val="90000"/>
              </a:lnSpc>
            </a:pPr>
            <a:r>
              <a:rPr lang="en-US" altLang="en-US" sz="2400">
                <a:cs typeface="Times New Roman" panose="02020603050405020304" pitchFamily="18" charset="0"/>
              </a:rPr>
              <a:t>a  pressure vessel type of heat exhange equipment where water is heated (heat energy from flue gases) to produce hot water or steam</a:t>
            </a:r>
            <a:r>
              <a:rPr lang="en-US" altLang="en-US" sz="2400"/>
              <a:t> </a:t>
            </a:r>
          </a:p>
          <a:p>
            <a:pPr eaLnBrk="1" hangingPunct="1">
              <a:lnSpc>
                <a:spcPct val="90000"/>
              </a:lnSpc>
            </a:pPr>
            <a:r>
              <a:rPr lang="en-US" altLang="en-US" sz="2400">
                <a:cs typeface="Times New Roman" panose="02020603050405020304" pitchFamily="18" charset="0"/>
              </a:rPr>
              <a:t>Efficiency of heat transfer from the flue gases to  water is dependent upon  travel time of  flue gases through tubes of  boiler </a:t>
            </a:r>
            <a:endParaRPr lang="en-US" altLang="en-US" sz="2400"/>
          </a:p>
        </p:txBody>
      </p:sp>
      <p:graphicFrame>
        <p:nvGraphicFramePr>
          <p:cNvPr id="114692" name="Object 1030">
            <a:extLst>
              <a:ext uri="{FF2B5EF4-FFF2-40B4-BE49-F238E27FC236}">
                <a16:creationId xmlns:a16="http://schemas.microsoft.com/office/drawing/2014/main" id="{D3502F83-B736-60C4-AA03-6728EEFE5B4C}"/>
              </a:ext>
            </a:extLst>
          </p:cNvPr>
          <p:cNvGraphicFramePr>
            <a:graphicFrameLocks noGrp="1" noChangeAspect="1"/>
          </p:cNvGraphicFramePr>
          <p:nvPr>
            <p:ph type="body" sz="half" idx="2"/>
          </p:nvPr>
        </p:nvGraphicFramePr>
        <p:xfrm>
          <a:off x="4191000" y="2057400"/>
          <a:ext cx="4648200" cy="3614738"/>
        </p:xfrm>
        <a:graphic>
          <a:graphicData uri="http://schemas.openxmlformats.org/presentationml/2006/ole">
            <mc:AlternateContent xmlns:mc="http://schemas.openxmlformats.org/markup-compatibility/2006">
              <mc:Choice xmlns:v="urn:schemas-microsoft-com:vml" Requires="v">
                <p:oleObj name="Image" r:id="rId2" imgW="5993651" imgH="3568254" progId="Photoshop.Image.6">
                  <p:embed/>
                </p:oleObj>
              </mc:Choice>
              <mc:Fallback>
                <p:oleObj name="Image" r:id="rId2" imgW="5993651" imgH="3568254" progId="Photoshop.Image.6">
                  <p:embed/>
                  <p:pic>
                    <p:nvPicPr>
                      <p:cNvPr id="0" name="Object 1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057400"/>
                        <a:ext cx="46482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4693" name="Text Box 1028">
            <a:extLst>
              <a:ext uri="{FF2B5EF4-FFF2-40B4-BE49-F238E27FC236}">
                <a16:creationId xmlns:a16="http://schemas.microsoft.com/office/drawing/2014/main" id="{19BA465E-9726-0D9B-5613-B9130BBF82D8}"/>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sp>
        <p:nvSpPr>
          <p:cNvPr id="6" name="Rectangle 5">
            <a:extLst>
              <a:ext uri="{FF2B5EF4-FFF2-40B4-BE49-F238E27FC236}">
                <a16:creationId xmlns:a16="http://schemas.microsoft.com/office/drawing/2014/main" id="{6A6B9F2B-A159-49DA-8517-9A1233CF5BCD}"/>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23B4A5F1-3AE2-CDFB-4B11-6D0CF47959B7}"/>
              </a:ext>
            </a:extLst>
          </p:cNvPr>
          <p:cNvSpPr>
            <a:spLocks noGrp="1" noChangeArrowheads="1"/>
          </p:cNvSpPr>
          <p:nvPr>
            <p:ph type="title"/>
          </p:nvPr>
        </p:nvSpPr>
        <p:spPr>
          <a:xfrm>
            <a:off x="685800" y="609600"/>
            <a:ext cx="7772400" cy="990600"/>
          </a:xfrm>
        </p:spPr>
        <p:txBody>
          <a:bodyPr/>
          <a:lstStyle/>
          <a:p>
            <a:pPr eaLnBrk="1" hangingPunct="1"/>
            <a:r>
              <a:rPr lang="en-US" altLang="en-US" sz="2800" b="1"/>
              <a:t>GAS  UTILISATION EQUIPMENT</a:t>
            </a:r>
            <a:br>
              <a:rPr lang="en-US" altLang="en-US" sz="2800" b="1"/>
            </a:br>
            <a:r>
              <a:rPr lang="en-US" altLang="en-US" sz="2800" b="1">
                <a:cs typeface="Times New Roman" panose="02020603050405020304" pitchFamily="18" charset="0"/>
              </a:rPr>
              <a:t>Boiler Classification</a:t>
            </a:r>
            <a:r>
              <a:rPr lang="en-US" altLang="en-US" sz="2800" b="1"/>
              <a:t> </a:t>
            </a:r>
          </a:p>
        </p:txBody>
      </p:sp>
      <p:sp>
        <p:nvSpPr>
          <p:cNvPr id="115715" name="Rectangle 3">
            <a:extLst>
              <a:ext uri="{FF2B5EF4-FFF2-40B4-BE49-F238E27FC236}">
                <a16:creationId xmlns:a16="http://schemas.microsoft.com/office/drawing/2014/main" id="{7CD121D2-B31E-E9CD-A470-D7206BA44B39}"/>
              </a:ext>
            </a:extLst>
          </p:cNvPr>
          <p:cNvSpPr>
            <a:spLocks noGrp="1" noChangeArrowheads="1"/>
          </p:cNvSpPr>
          <p:nvPr>
            <p:ph type="body" sz="half" idx="1"/>
          </p:nvPr>
        </p:nvSpPr>
        <p:spPr>
          <a:xfrm>
            <a:off x="685800" y="1752600"/>
            <a:ext cx="7467600" cy="4572000"/>
          </a:xfrm>
        </p:spPr>
        <p:txBody>
          <a:bodyPr/>
          <a:lstStyle/>
          <a:p>
            <a:pPr algn="just" eaLnBrk="1" hangingPunct="1"/>
            <a:endParaRPr lang="en-US" altLang="en-US" sz="2400">
              <a:cs typeface="Times New Roman" panose="02020603050405020304" pitchFamily="18" charset="0"/>
            </a:endParaRPr>
          </a:p>
          <a:p>
            <a:pPr algn="just" eaLnBrk="1" hangingPunct="1"/>
            <a:r>
              <a:rPr lang="en-US" altLang="en-US" sz="2400">
                <a:cs typeface="Times New Roman" panose="02020603050405020304" pitchFamily="18" charset="0"/>
              </a:rPr>
              <a:t>steam or hot water</a:t>
            </a:r>
          </a:p>
          <a:p>
            <a:pPr algn="just" eaLnBrk="1" hangingPunct="1"/>
            <a:r>
              <a:rPr lang="en-US" altLang="en-US" sz="2400">
                <a:cs typeface="Times New Roman" panose="02020603050405020304" pitchFamily="18" charset="0"/>
              </a:rPr>
              <a:t>fire tube or water tube</a:t>
            </a:r>
          </a:p>
          <a:p>
            <a:pPr algn="just" eaLnBrk="1" hangingPunct="1"/>
            <a:r>
              <a:rPr lang="en-US" altLang="en-US" sz="2400">
                <a:cs typeface="Times New Roman" panose="02020603050405020304" pitchFamily="18" charset="0"/>
              </a:rPr>
              <a:t>horizontal flue or vertical flue</a:t>
            </a:r>
          </a:p>
          <a:p>
            <a:pPr eaLnBrk="1" hangingPunct="1"/>
            <a:r>
              <a:rPr lang="en-US" altLang="en-US" sz="2400">
                <a:cs typeface="Times New Roman" panose="02020603050405020304" pitchFamily="18" charset="0"/>
              </a:rPr>
              <a:t>type of boiler and burner combinations (package and non-package) </a:t>
            </a:r>
          </a:p>
        </p:txBody>
      </p:sp>
      <p:sp>
        <p:nvSpPr>
          <p:cNvPr id="115716" name="Text Box 5">
            <a:extLst>
              <a:ext uri="{FF2B5EF4-FFF2-40B4-BE49-F238E27FC236}">
                <a16:creationId xmlns:a16="http://schemas.microsoft.com/office/drawing/2014/main" id="{1642D295-DDC6-CC7C-D4B9-1685DC05EF8B}"/>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sp>
        <p:nvSpPr>
          <p:cNvPr id="5" name="Rectangle 4">
            <a:extLst>
              <a:ext uri="{FF2B5EF4-FFF2-40B4-BE49-F238E27FC236}">
                <a16:creationId xmlns:a16="http://schemas.microsoft.com/office/drawing/2014/main" id="{F9B4EA0B-A94D-454A-95D8-95789D912C50}"/>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7C3D7DDC-E3FC-0E9E-31C8-AF94B39A58A4}"/>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cs typeface="Times New Roman" panose="02020603050405020304" pitchFamily="18" charset="0"/>
              </a:rPr>
              <a:t>Boiler Classification</a:t>
            </a:r>
            <a:r>
              <a:rPr lang="en-US" altLang="en-US" sz="2800" b="1"/>
              <a:t> - </a:t>
            </a:r>
            <a:r>
              <a:rPr lang="en-US" altLang="en-US" sz="2800" b="1">
                <a:cs typeface="Times New Roman" panose="02020603050405020304" pitchFamily="18" charset="0"/>
              </a:rPr>
              <a:t>Steam And Hot Water Boilers </a:t>
            </a:r>
          </a:p>
        </p:txBody>
      </p:sp>
      <p:sp>
        <p:nvSpPr>
          <p:cNvPr id="116739" name="Rectangle 3">
            <a:extLst>
              <a:ext uri="{FF2B5EF4-FFF2-40B4-BE49-F238E27FC236}">
                <a16:creationId xmlns:a16="http://schemas.microsoft.com/office/drawing/2014/main" id="{747844E7-B5B4-C247-674F-1611AF117D59}"/>
              </a:ext>
            </a:extLst>
          </p:cNvPr>
          <p:cNvSpPr>
            <a:spLocks noGrp="1" noChangeArrowheads="1"/>
          </p:cNvSpPr>
          <p:nvPr>
            <p:ph type="body" sz="half" idx="1"/>
          </p:nvPr>
        </p:nvSpPr>
        <p:spPr/>
        <p:txBody>
          <a:bodyPr/>
          <a:lstStyle/>
          <a:p>
            <a:pPr algn="just" eaLnBrk="1" hangingPunct="1"/>
            <a:endParaRPr lang="en-US" altLang="en-US" sz="2400">
              <a:cs typeface="Times New Roman" panose="02020603050405020304" pitchFamily="18" charset="0"/>
            </a:endParaRPr>
          </a:p>
          <a:p>
            <a:pPr algn="just" eaLnBrk="1" hangingPunct="1"/>
            <a:endParaRPr lang="en-US" altLang="en-US" sz="2400">
              <a:cs typeface="Times New Roman" panose="02020603050405020304" pitchFamily="18" charset="0"/>
            </a:endParaRPr>
          </a:p>
        </p:txBody>
      </p:sp>
      <p:sp>
        <p:nvSpPr>
          <p:cNvPr id="116740" name="Rectangle 5">
            <a:extLst>
              <a:ext uri="{FF2B5EF4-FFF2-40B4-BE49-F238E27FC236}">
                <a16:creationId xmlns:a16="http://schemas.microsoft.com/office/drawing/2014/main" id="{A75320B9-102A-C5F8-9521-9C97D899DC4F}"/>
              </a:ext>
            </a:extLst>
          </p:cNvPr>
          <p:cNvSpPr>
            <a:spLocks noGrp="1" noChangeArrowheads="1"/>
          </p:cNvSpPr>
          <p:nvPr>
            <p:ph type="body" sz="half" idx="2"/>
          </p:nvPr>
        </p:nvSpPr>
        <p:spPr>
          <a:xfrm>
            <a:off x="1066800" y="2057400"/>
            <a:ext cx="7391400" cy="4114800"/>
          </a:xfrm>
        </p:spPr>
        <p:txBody>
          <a:bodyPr/>
          <a:lstStyle/>
          <a:p>
            <a:pPr algn="just" eaLnBrk="1" hangingPunct="1"/>
            <a:r>
              <a:rPr lang="en-US" altLang="en-US" sz="2400" i="1">
                <a:cs typeface="Times New Roman" panose="02020603050405020304" pitchFamily="18" charset="0"/>
              </a:rPr>
              <a:t>Steam boilers</a:t>
            </a:r>
            <a:r>
              <a:rPr lang="en-US" altLang="en-US">
                <a:cs typeface="Times New Roman" panose="02020603050405020304" pitchFamily="18" charset="0"/>
              </a:rPr>
              <a:t> </a:t>
            </a:r>
          </a:p>
          <a:p>
            <a:pPr lvl="1" algn="just" eaLnBrk="1" hangingPunct="1"/>
            <a:r>
              <a:rPr lang="en-US" altLang="en-US" sz="2000">
                <a:cs typeface="Times New Roman" panose="02020603050405020304" pitchFamily="18" charset="0"/>
              </a:rPr>
              <a:t>low pressure for building space heating etc</a:t>
            </a:r>
          </a:p>
          <a:p>
            <a:pPr lvl="1" algn="just" eaLnBrk="1" hangingPunct="1"/>
            <a:r>
              <a:rPr lang="en-US" altLang="en-US" sz="2000">
                <a:cs typeface="Times New Roman" panose="02020603050405020304" pitchFamily="18" charset="0"/>
              </a:rPr>
              <a:t>high pressure for power generation (steam turbine), dry cleaning etc.</a:t>
            </a:r>
          </a:p>
          <a:p>
            <a:pPr algn="just" eaLnBrk="1" hangingPunct="1"/>
            <a:r>
              <a:rPr lang="en-US" altLang="en-US" sz="2400" i="1">
                <a:cs typeface="Times New Roman" panose="02020603050405020304" pitchFamily="18" charset="0"/>
              </a:rPr>
              <a:t>Hot water boilers</a:t>
            </a:r>
            <a:r>
              <a:rPr lang="en-US" altLang="en-US" sz="2400">
                <a:cs typeface="Times New Roman" panose="02020603050405020304" pitchFamily="18" charset="0"/>
              </a:rPr>
              <a:t> </a:t>
            </a:r>
          </a:p>
          <a:p>
            <a:pPr lvl="1" algn="just" eaLnBrk="1" hangingPunct="1"/>
            <a:r>
              <a:rPr lang="en-US" altLang="en-US" sz="2000">
                <a:cs typeface="Times New Roman" panose="02020603050405020304" pitchFamily="18" charset="0"/>
              </a:rPr>
              <a:t>Low-medium pressure for conventional space heating of commercial and industrial buildings or  commercial space heating applications involving long runs of distribution piping (e.g. at airports, universities and hospitals)</a:t>
            </a:r>
            <a:endParaRPr lang="en-US" altLang="en-US" sz="2000"/>
          </a:p>
        </p:txBody>
      </p:sp>
      <p:sp>
        <p:nvSpPr>
          <p:cNvPr id="116741" name="Text Box 4">
            <a:extLst>
              <a:ext uri="{FF2B5EF4-FFF2-40B4-BE49-F238E27FC236}">
                <a16:creationId xmlns:a16="http://schemas.microsoft.com/office/drawing/2014/main" id="{F53A549A-F49E-7CDE-570C-A7BE6771C915}"/>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sp>
        <p:nvSpPr>
          <p:cNvPr id="6" name="Rectangle 5">
            <a:extLst>
              <a:ext uri="{FF2B5EF4-FFF2-40B4-BE49-F238E27FC236}">
                <a16:creationId xmlns:a16="http://schemas.microsoft.com/office/drawing/2014/main" id="{ECE0804A-62DD-490A-8671-ED14434844F2}"/>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6">
            <a:extLst>
              <a:ext uri="{FF2B5EF4-FFF2-40B4-BE49-F238E27FC236}">
                <a16:creationId xmlns:a16="http://schemas.microsoft.com/office/drawing/2014/main" id="{F5F0DD9D-EC09-82C2-EA06-6856DBACF773}"/>
              </a:ext>
            </a:extLst>
          </p:cNvPr>
          <p:cNvSpPr>
            <a:spLocks noGrp="1" noChangeArrowheads="1"/>
          </p:cNvSpPr>
          <p:nvPr>
            <p:ph type="title"/>
          </p:nvPr>
        </p:nvSpPr>
        <p:spPr>
          <a:xfrm>
            <a:off x="490538" y="169863"/>
            <a:ext cx="7772400" cy="1066800"/>
          </a:xfrm>
        </p:spPr>
        <p:txBody>
          <a:bodyPr/>
          <a:lstStyle/>
          <a:p>
            <a:pPr eaLnBrk="1" hangingPunct="1"/>
            <a:r>
              <a:rPr lang="en-US" altLang="en-US" sz="2800" b="1"/>
              <a:t>GAS  UTILISATION EQUIPMENT</a:t>
            </a:r>
            <a:br>
              <a:rPr lang="en-US" altLang="en-US" sz="2800" b="1"/>
            </a:br>
            <a:r>
              <a:rPr lang="en-US" altLang="en-US" sz="2800" b="1"/>
              <a:t>Boiler Classification - Fire Tube boiler</a:t>
            </a:r>
            <a:r>
              <a:rPr lang="en-US" altLang="en-US"/>
              <a:t> </a:t>
            </a:r>
          </a:p>
        </p:txBody>
      </p:sp>
      <p:sp>
        <p:nvSpPr>
          <p:cNvPr id="117763" name="Rectangle 7">
            <a:extLst>
              <a:ext uri="{FF2B5EF4-FFF2-40B4-BE49-F238E27FC236}">
                <a16:creationId xmlns:a16="http://schemas.microsoft.com/office/drawing/2014/main" id="{2053A7B9-ECE5-E0DA-A5F8-6602C4A6F81A}"/>
              </a:ext>
            </a:extLst>
          </p:cNvPr>
          <p:cNvSpPr>
            <a:spLocks noGrp="1" noChangeArrowheads="1"/>
          </p:cNvSpPr>
          <p:nvPr>
            <p:ph type="body" sz="half" idx="1"/>
          </p:nvPr>
        </p:nvSpPr>
        <p:spPr/>
        <p:txBody>
          <a:bodyPr/>
          <a:lstStyle/>
          <a:p>
            <a:pPr eaLnBrk="1" hangingPunct="1"/>
            <a:endParaRPr lang="en-US" altLang="en-US"/>
          </a:p>
          <a:p>
            <a:pPr eaLnBrk="1" hangingPunct="1"/>
            <a:endParaRPr lang="en-US" altLang="en-US"/>
          </a:p>
        </p:txBody>
      </p:sp>
      <p:sp>
        <p:nvSpPr>
          <p:cNvPr id="117764" name="Rectangle 8">
            <a:extLst>
              <a:ext uri="{FF2B5EF4-FFF2-40B4-BE49-F238E27FC236}">
                <a16:creationId xmlns:a16="http://schemas.microsoft.com/office/drawing/2014/main" id="{9D7A193C-65C4-5746-B95C-EDD2989A1B40}"/>
              </a:ext>
            </a:extLst>
          </p:cNvPr>
          <p:cNvSpPr>
            <a:spLocks noGrp="1" noChangeArrowheads="1"/>
          </p:cNvSpPr>
          <p:nvPr>
            <p:ph type="body" sz="half" idx="2"/>
          </p:nvPr>
        </p:nvSpPr>
        <p:spPr>
          <a:xfrm>
            <a:off x="179388" y="1579563"/>
            <a:ext cx="4083050" cy="3530600"/>
          </a:xfrm>
        </p:spPr>
        <p:txBody>
          <a:bodyPr/>
          <a:lstStyle/>
          <a:p>
            <a:pPr eaLnBrk="1" hangingPunct="1">
              <a:lnSpc>
                <a:spcPct val="90000"/>
              </a:lnSpc>
            </a:pPr>
            <a:r>
              <a:rPr lang="en-US" altLang="en-US" sz="2000"/>
              <a:t>Hot flue gases generated in  furnace of  boiler, flow through  fire tubes transferring their heat to  boiler water within  shell surrounds  fire tubes</a:t>
            </a:r>
          </a:p>
          <a:p>
            <a:pPr eaLnBrk="1" hangingPunct="1">
              <a:lnSpc>
                <a:spcPct val="90000"/>
              </a:lnSpc>
            </a:pPr>
            <a:r>
              <a:rPr lang="en-US" altLang="en-US" sz="2000"/>
              <a:t>Water or steam pressure on  boiler tubes is exerted on outside which tends to collapse tubes</a:t>
            </a:r>
          </a:p>
          <a:p>
            <a:pPr eaLnBrk="1" hangingPunct="1">
              <a:lnSpc>
                <a:spcPct val="90000"/>
              </a:lnSpc>
            </a:pPr>
            <a:r>
              <a:rPr lang="en-US" altLang="en-US" sz="2000"/>
              <a:t>Requires tubes to be made relatively thick and heavy, placing practical limits on size of fire tube boilers</a:t>
            </a:r>
            <a:r>
              <a:rPr lang="en-US" altLang="en-US"/>
              <a:t> </a:t>
            </a:r>
          </a:p>
        </p:txBody>
      </p:sp>
      <p:sp>
        <p:nvSpPr>
          <p:cNvPr id="117765" name="Text Box 5">
            <a:extLst>
              <a:ext uri="{FF2B5EF4-FFF2-40B4-BE49-F238E27FC236}">
                <a16:creationId xmlns:a16="http://schemas.microsoft.com/office/drawing/2014/main" id="{2943B00C-59FD-DD73-DDB1-4ABC07606B2A}"/>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17766" name="Object 9">
            <a:extLst>
              <a:ext uri="{FF2B5EF4-FFF2-40B4-BE49-F238E27FC236}">
                <a16:creationId xmlns:a16="http://schemas.microsoft.com/office/drawing/2014/main" id="{288DB92A-E37E-60CB-472A-B4119A0FD231}"/>
              </a:ext>
            </a:extLst>
          </p:cNvPr>
          <p:cNvGraphicFramePr>
            <a:graphicFrameLocks noChangeAspect="1"/>
          </p:cNvGraphicFramePr>
          <p:nvPr>
            <p:extLst>
              <p:ext uri="{D42A27DB-BD31-4B8C-83A1-F6EECF244321}">
                <p14:modId xmlns:p14="http://schemas.microsoft.com/office/powerpoint/2010/main" val="1462929910"/>
              </p:ext>
            </p:extLst>
          </p:nvPr>
        </p:nvGraphicFramePr>
        <p:xfrm>
          <a:off x="4726781" y="1157380"/>
          <a:ext cx="3009900" cy="2535238"/>
        </p:xfrm>
        <a:graphic>
          <a:graphicData uri="http://schemas.openxmlformats.org/presentationml/2006/ole">
            <mc:AlternateContent xmlns:mc="http://schemas.openxmlformats.org/markup-compatibility/2006">
              <mc:Choice xmlns:v="urn:schemas-microsoft-com:vml" Requires="v">
                <p:oleObj name="Image" r:id="rId2" imgW="3631746" imgH="2653968" progId="Photoshop.Image.6">
                  <p:embed/>
                </p:oleObj>
              </mc:Choice>
              <mc:Fallback>
                <p:oleObj name="Image" r:id="rId2" imgW="3631746" imgH="2653968" progId="Photoshop.Image.6">
                  <p:embed/>
                  <p:pic>
                    <p:nvPicPr>
                      <p:cNvPr id="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6781" y="1157380"/>
                        <a:ext cx="30099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7767" name="Picture 1">
            <a:extLst>
              <a:ext uri="{FF2B5EF4-FFF2-40B4-BE49-F238E27FC236}">
                <a16:creationId xmlns:a16="http://schemas.microsoft.com/office/drawing/2014/main" id="{2C24F158-C5A2-AB4E-6FBE-DADBC8119F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3740150"/>
            <a:ext cx="3222625"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8DFDAF65-08CC-4AE2-B285-7C644B595361}"/>
              </a:ext>
            </a:extLst>
          </p:cNvPr>
          <p:cNvSpPr/>
          <p:nvPr/>
        </p:nvSpPr>
        <p:spPr>
          <a:xfrm>
            <a:off x="179388" y="169863"/>
            <a:ext cx="8736012" cy="64595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06CFA971-4680-4AE5-978D-8AF5C0F3B4A0}"/>
              </a:ext>
            </a:extLst>
          </p:cNvPr>
          <p:cNvSpPr>
            <a:spLocks noGrp="1" noChangeArrowheads="1"/>
          </p:cNvSpPr>
          <p:nvPr>
            <p:ph type="title"/>
          </p:nvPr>
        </p:nvSpPr>
        <p:spPr>
          <a:xfrm>
            <a:off x="685800" y="33338"/>
            <a:ext cx="7772400" cy="1066800"/>
          </a:xfrm>
        </p:spPr>
        <p:txBody>
          <a:bodyPr/>
          <a:lstStyle/>
          <a:p>
            <a:pPr eaLnBrk="1" hangingPunct="1"/>
            <a:r>
              <a:rPr lang="en-US" altLang="en-US" sz="2800" b="1"/>
              <a:t>GAS  UTILISATION EQUIPMENT</a:t>
            </a:r>
            <a:br>
              <a:rPr lang="en-US" altLang="en-US" sz="2800" b="1"/>
            </a:br>
            <a:r>
              <a:rPr lang="en-US" altLang="en-US" sz="2800" b="1"/>
              <a:t>Boiler Classification - </a:t>
            </a:r>
            <a:r>
              <a:rPr lang="en-US" altLang="en-US" sz="2800" b="1">
                <a:cs typeface="Times New Roman" panose="02020603050405020304" pitchFamily="18" charset="0"/>
              </a:rPr>
              <a:t>Water tube boiler</a:t>
            </a:r>
            <a:r>
              <a:rPr lang="en-US" altLang="en-US" sz="2800">
                <a:cs typeface="Times New Roman" panose="02020603050405020304" pitchFamily="18" charset="0"/>
              </a:rPr>
              <a:t> </a:t>
            </a:r>
          </a:p>
        </p:txBody>
      </p:sp>
      <p:sp>
        <p:nvSpPr>
          <p:cNvPr id="118787" name="Rectangle 3">
            <a:extLst>
              <a:ext uri="{FF2B5EF4-FFF2-40B4-BE49-F238E27FC236}">
                <a16:creationId xmlns:a16="http://schemas.microsoft.com/office/drawing/2014/main" id="{210DCA9D-29B0-AAA4-8F96-7AED63593850}"/>
              </a:ext>
            </a:extLst>
          </p:cNvPr>
          <p:cNvSpPr>
            <a:spLocks noGrp="1" noChangeArrowheads="1"/>
          </p:cNvSpPr>
          <p:nvPr>
            <p:ph type="body" sz="half" idx="1"/>
          </p:nvPr>
        </p:nvSpPr>
        <p:spPr/>
        <p:txBody>
          <a:bodyPr/>
          <a:lstStyle/>
          <a:p>
            <a:pPr eaLnBrk="1" hangingPunct="1"/>
            <a:endParaRPr lang="en-US" altLang="en-US"/>
          </a:p>
          <a:p>
            <a:pPr eaLnBrk="1" hangingPunct="1"/>
            <a:endParaRPr lang="en-US" altLang="en-US"/>
          </a:p>
        </p:txBody>
      </p:sp>
      <p:sp>
        <p:nvSpPr>
          <p:cNvPr id="118788" name="Rectangle 4">
            <a:extLst>
              <a:ext uri="{FF2B5EF4-FFF2-40B4-BE49-F238E27FC236}">
                <a16:creationId xmlns:a16="http://schemas.microsoft.com/office/drawing/2014/main" id="{FBEB95F7-B1B7-6C53-95FA-EB1B8F3E7BB0}"/>
              </a:ext>
            </a:extLst>
          </p:cNvPr>
          <p:cNvSpPr>
            <a:spLocks noGrp="1" noChangeArrowheads="1"/>
          </p:cNvSpPr>
          <p:nvPr>
            <p:ph type="body" sz="half" idx="2"/>
          </p:nvPr>
        </p:nvSpPr>
        <p:spPr>
          <a:xfrm>
            <a:off x="152400" y="1447800"/>
            <a:ext cx="3962400" cy="3429000"/>
          </a:xfrm>
        </p:spPr>
        <p:txBody>
          <a:bodyPr/>
          <a:lstStyle/>
          <a:p>
            <a:pPr algn="just" eaLnBrk="1" hangingPunct="1">
              <a:lnSpc>
                <a:spcPct val="90000"/>
              </a:lnSpc>
            </a:pPr>
            <a:r>
              <a:rPr lang="en-US" altLang="en-US" sz="2000">
                <a:cs typeface="Times New Roman" panose="02020603050405020304" pitchFamily="18" charset="0"/>
              </a:rPr>
              <a:t>hot flue gases flow around the outside of  water tubes - pressure on the tubes is from the inside </a:t>
            </a:r>
          </a:p>
          <a:p>
            <a:pPr algn="just" eaLnBrk="1" hangingPunct="1">
              <a:lnSpc>
                <a:spcPct val="90000"/>
              </a:lnSpc>
            </a:pPr>
            <a:r>
              <a:rPr lang="en-US" altLang="en-US" sz="2000">
                <a:cs typeface="Times New Roman" panose="02020603050405020304" pitchFamily="18" charset="0"/>
              </a:rPr>
              <a:t>This arrangement allows water tube boilers to contain high operating pressures as compared to fire tube boilers</a:t>
            </a:r>
          </a:p>
          <a:p>
            <a:pPr eaLnBrk="1" hangingPunct="1">
              <a:lnSpc>
                <a:spcPct val="90000"/>
              </a:lnSpc>
            </a:pPr>
            <a:r>
              <a:rPr lang="en-US" altLang="en-US" sz="2000">
                <a:cs typeface="Times New Roman" panose="02020603050405020304" pitchFamily="18" charset="0"/>
              </a:rPr>
              <a:t>Water tube boilers can be built in large sizes to operate at highly operating pressures, such as large steam generators for power plant operation</a:t>
            </a:r>
            <a:r>
              <a:rPr lang="en-US" altLang="en-US" sz="2000"/>
              <a:t> </a:t>
            </a:r>
          </a:p>
        </p:txBody>
      </p:sp>
      <p:sp>
        <p:nvSpPr>
          <p:cNvPr id="118789" name="Text Box 5">
            <a:extLst>
              <a:ext uri="{FF2B5EF4-FFF2-40B4-BE49-F238E27FC236}">
                <a16:creationId xmlns:a16="http://schemas.microsoft.com/office/drawing/2014/main" id="{AB6779BA-8DA3-357C-5EB5-DF1373923874}"/>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18790" name="Object 7">
            <a:extLst>
              <a:ext uri="{FF2B5EF4-FFF2-40B4-BE49-F238E27FC236}">
                <a16:creationId xmlns:a16="http://schemas.microsoft.com/office/drawing/2014/main" id="{4B387930-2D4C-C052-4F07-040497D610C3}"/>
              </a:ext>
            </a:extLst>
          </p:cNvPr>
          <p:cNvGraphicFramePr>
            <a:graphicFrameLocks noChangeAspect="1"/>
          </p:cNvGraphicFramePr>
          <p:nvPr>
            <p:extLst>
              <p:ext uri="{D42A27DB-BD31-4B8C-83A1-F6EECF244321}">
                <p14:modId xmlns:p14="http://schemas.microsoft.com/office/powerpoint/2010/main" val="1254446821"/>
              </p:ext>
            </p:extLst>
          </p:nvPr>
        </p:nvGraphicFramePr>
        <p:xfrm>
          <a:off x="5117726" y="1004420"/>
          <a:ext cx="2952750" cy="2551113"/>
        </p:xfrm>
        <a:graphic>
          <a:graphicData uri="http://schemas.openxmlformats.org/presentationml/2006/ole">
            <mc:AlternateContent xmlns:mc="http://schemas.openxmlformats.org/markup-compatibility/2006">
              <mc:Choice xmlns:v="urn:schemas-microsoft-com:vml" Requires="v">
                <p:oleObj name="Image" r:id="rId2" imgW="3555556" imgH="2666667" progId="Photoshop.Image.6">
                  <p:embed/>
                </p:oleObj>
              </mc:Choice>
              <mc:Fallback>
                <p:oleObj name="Image" r:id="rId2" imgW="3555556" imgH="2666667" progId="Photoshop.Image.6">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7726" y="1004420"/>
                        <a:ext cx="2952750"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8791" name="Picture 1">
            <a:extLst>
              <a:ext uri="{FF2B5EF4-FFF2-40B4-BE49-F238E27FC236}">
                <a16:creationId xmlns:a16="http://schemas.microsoft.com/office/drawing/2014/main" id="{D78F7EC5-EED6-04E3-8F69-B872E6915BFB}"/>
              </a:ext>
            </a:extLst>
          </p:cNvPr>
          <p:cNvPicPr>
            <a:picLocks noChangeAspect="1"/>
          </p:cNvPicPr>
          <p:nvPr/>
        </p:nvPicPr>
        <p:blipFill>
          <a:blip r:embed="rId4">
            <a:extLst>
              <a:ext uri="{28A0092B-C50C-407E-A947-70E740481C1C}">
                <a14:useLocalDpi xmlns:a14="http://schemas.microsoft.com/office/drawing/2010/main" val="0"/>
              </a:ext>
            </a:extLst>
          </a:blip>
          <a:srcRect l="2499" t="14445" r="56250" b="7777"/>
          <a:stretch>
            <a:fillRect/>
          </a:stretch>
        </p:blipFill>
        <p:spPr bwMode="auto">
          <a:xfrm>
            <a:off x="5314950" y="3591392"/>
            <a:ext cx="2724150" cy="288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AAC4744C-1DB1-49F6-A730-E1E603552347}"/>
              </a:ext>
            </a:extLst>
          </p:cNvPr>
          <p:cNvSpPr/>
          <p:nvPr/>
        </p:nvSpPr>
        <p:spPr>
          <a:xfrm>
            <a:off x="179388" y="169863"/>
            <a:ext cx="8736012" cy="64595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424ECA5-C808-A8E6-90CC-040BB5F9EA9D}"/>
              </a:ext>
            </a:extLst>
          </p:cNvPr>
          <p:cNvSpPr>
            <a:spLocks noGrp="1" noChangeArrowheads="1"/>
          </p:cNvSpPr>
          <p:nvPr>
            <p:ph type="title"/>
          </p:nvPr>
        </p:nvSpPr>
        <p:spPr/>
        <p:txBody>
          <a:bodyPr/>
          <a:lstStyle/>
          <a:p>
            <a:pPr eaLnBrk="1" hangingPunct="1"/>
            <a:r>
              <a:rPr lang="en-US" altLang="en-US" sz="2800" b="1"/>
              <a:t>DISADVANTAGES OF LIQUIFIED PETROLEUM GAS (LPG)</a:t>
            </a:r>
          </a:p>
        </p:txBody>
      </p:sp>
      <p:sp>
        <p:nvSpPr>
          <p:cNvPr id="25603" name="Rectangle 3">
            <a:extLst>
              <a:ext uri="{FF2B5EF4-FFF2-40B4-BE49-F238E27FC236}">
                <a16:creationId xmlns:a16="http://schemas.microsoft.com/office/drawing/2014/main" id="{C73B2FBC-4CC5-3A4A-F7DA-3115A908D99F}"/>
              </a:ext>
            </a:extLst>
          </p:cNvPr>
          <p:cNvSpPr>
            <a:spLocks noGrp="1" noChangeArrowheads="1"/>
          </p:cNvSpPr>
          <p:nvPr>
            <p:ph type="body" sz="half" idx="1"/>
          </p:nvPr>
        </p:nvSpPr>
        <p:spPr/>
        <p:txBody>
          <a:bodyPr/>
          <a:lstStyle/>
          <a:p>
            <a:pPr eaLnBrk="1" hangingPunct="1"/>
            <a:r>
              <a:rPr lang="en-US" altLang="en-US"/>
              <a:t>Over liquid fuels</a:t>
            </a:r>
          </a:p>
          <a:p>
            <a:pPr eaLnBrk="1" hangingPunct="1"/>
            <a:endParaRPr lang="en-US" altLang="en-US"/>
          </a:p>
          <a:p>
            <a:pPr lvl="1">
              <a:spcBef>
                <a:spcPct val="0"/>
              </a:spcBef>
            </a:pPr>
            <a:r>
              <a:rPr lang="en-US" altLang="en-US"/>
              <a:t>lower Calorific Value</a:t>
            </a:r>
          </a:p>
          <a:p>
            <a:pPr lvl="1">
              <a:spcBef>
                <a:spcPct val="0"/>
              </a:spcBef>
            </a:pPr>
            <a:r>
              <a:rPr lang="en-US" altLang="en-US"/>
              <a:t>LPG leaf-over</a:t>
            </a:r>
          </a:p>
          <a:p>
            <a:pPr lvl="2">
              <a:spcBef>
                <a:spcPct val="0"/>
              </a:spcBef>
            </a:pPr>
            <a:r>
              <a:rPr lang="en-US" altLang="en-US"/>
              <a:t>e.g. </a:t>
            </a:r>
            <a:r>
              <a:rPr lang="en-US" altLang="en-US">
                <a:ea typeface="MS Mincho" panose="02020609040205080304" pitchFamily="49" charset="-128"/>
              </a:rPr>
              <a:t>for 50 kg cylinder, about 5.78 kg of leaf-over with propane and butane fraction of ~ 2.17 w/w% and 97.82 w/w%, respectively</a:t>
            </a:r>
            <a:r>
              <a:rPr lang="en-US" altLang="en-US"/>
              <a:t> </a:t>
            </a:r>
          </a:p>
          <a:p>
            <a:pPr eaLnBrk="1" hangingPunct="1"/>
            <a:endParaRPr lang="en-US" altLang="en-US"/>
          </a:p>
        </p:txBody>
      </p:sp>
      <p:sp>
        <p:nvSpPr>
          <p:cNvPr id="25604" name="Rectangle 4">
            <a:extLst>
              <a:ext uri="{FF2B5EF4-FFF2-40B4-BE49-F238E27FC236}">
                <a16:creationId xmlns:a16="http://schemas.microsoft.com/office/drawing/2014/main" id="{3904574E-27DF-55C3-CE9B-DB95E51F7B6F}"/>
              </a:ext>
            </a:extLst>
          </p:cNvPr>
          <p:cNvSpPr>
            <a:spLocks noGrp="1" noChangeArrowheads="1"/>
          </p:cNvSpPr>
          <p:nvPr>
            <p:ph type="body" sz="half" idx="2"/>
          </p:nvPr>
        </p:nvSpPr>
        <p:spPr/>
        <p:txBody>
          <a:bodyPr/>
          <a:lstStyle/>
          <a:p>
            <a:pPr eaLnBrk="1" hangingPunct="1"/>
            <a:r>
              <a:rPr lang="en-US" altLang="en-US"/>
              <a:t>Over natural gas</a:t>
            </a:r>
          </a:p>
          <a:p>
            <a:pPr eaLnBrk="1" hangingPunct="1"/>
            <a:endParaRPr lang="en-US" altLang="en-US"/>
          </a:p>
          <a:p>
            <a:pPr lvl="1" eaLnBrk="1" hangingPunct="1"/>
            <a:r>
              <a:rPr lang="en-US" altLang="en-US"/>
              <a:t>Higher pollution</a:t>
            </a:r>
          </a:p>
          <a:p>
            <a:pPr lvl="1" eaLnBrk="1" hangingPunct="1"/>
            <a:r>
              <a:rPr lang="en-US" altLang="en-US"/>
              <a:t>More dangerous</a:t>
            </a:r>
          </a:p>
          <a:p>
            <a:pPr lvl="1" eaLnBrk="1" hangingPunct="1"/>
            <a:r>
              <a:rPr lang="en-US" altLang="en-US"/>
              <a:t>Process interruption ??? - Frequent filling</a:t>
            </a:r>
          </a:p>
          <a:p>
            <a:pPr lvl="1" eaLnBrk="1" hangingPunct="1"/>
            <a:endParaRPr lang="en-US" altLang="en-US"/>
          </a:p>
          <a:p>
            <a:pPr lvl="1" eaLnBrk="1" hangingPunct="1"/>
            <a:endParaRPr lang="en-US" alt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5">
            <a:extLst>
              <a:ext uri="{FF2B5EF4-FFF2-40B4-BE49-F238E27FC236}">
                <a16:creationId xmlns:a16="http://schemas.microsoft.com/office/drawing/2014/main" id="{C36903C4-6F88-1617-5EA9-8C2CBE54625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 y="685800"/>
            <a:ext cx="8572500" cy="5638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2C7CF87-A205-4E1C-97F8-919E23CF082C}"/>
              </a:ext>
            </a:extLst>
          </p:cNvPr>
          <p:cNvSpPr/>
          <p:nvPr/>
        </p:nvSpPr>
        <p:spPr>
          <a:xfrm>
            <a:off x="179388" y="169863"/>
            <a:ext cx="8736012" cy="64595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185AF59E-D5FE-E7A7-7A03-E0EEF97210A5}"/>
              </a:ext>
            </a:extLst>
          </p:cNvPr>
          <p:cNvSpPr>
            <a:spLocks noGrp="1" noChangeArrowheads="1"/>
          </p:cNvSpPr>
          <p:nvPr>
            <p:ph type="title"/>
          </p:nvPr>
        </p:nvSpPr>
        <p:spPr>
          <a:xfrm>
            <a:off x="609600" y="457200"/>
            <a:ext cx="7772400" cy="1066800"/>
          </a:xfrm>
        </p:spPr>
        <p:txBody>
          <a:bodyPr/>
          <a:lstStyle/>
          <a:p>
            <a:pPr eaLnBrk="1" hangingPunct="1"/>
            <a:r>
              <a:rPr lang="en-US" altLang="en-US" sz="2800" b="1"/>
              <a:t>GAS  UTILISATION EQUIPMENT</a:t>
            </a:r>
            <a:br>
              <a:rPr lang="en-US" altLang="en-US" sz="2800" b="1"/>
            </a:br>
            <a:r>
              <a:rPr lang="en-US" altLang="en-US" sz="2800" b="1"/>
              <a:t>Boiler Classification - </a:t>
            </a:r>
            <a:r>
              <a:rPr lang="en-US" altLang="en-US" sz="2800" b="1">
                <a:cs typeface="Times New Roman" panose="02020603050405020304" pitchFamily="18" charset="0"/>
              </a:rPr>
              <a:t>Horizontal flue boiler</a:t>
            </a:r>
          </a:p>
        </p:txBody>
      </p:sp>
      <p:sp>
        <p:nvSpPr>
          <p:cNvPr id="120835" name="Rectangle 3">
            <a:extLst>
              <a:ext uri="{FF2B5EF4-FFF2-40B4-BE49-F238E27FC236}">
                <a16:creationId xmlns:a16="http://schemas.microsoft.com/office/drawing/2014/main" id="{DEF78535-8315-D20B-1B0B-C385EFFE9FCF}"/>
              </a:ext>
            </a:extLst>
          </p:cNvPr>
          <p:cNvSpPr>
            <a:spLocks noGrp="1" noChangeArrowheads="1"/>
          </p:cNvSpPr>
          <p:nvPr>
            <p:ph type="body" sz="half" idx="1"/>
          </p:nvPr>
        </p:nvSpPr>
        <p:spPr/>
        <p:txBody>
          <a:bodyPr/>
          <a:lstStyle/>
          <a:p>
            <a:pPr eaLnBrk="1" hangingPunct="1"/>
            <a:endParaRPr lang="en-US" altLang="en-US"/>
          </a:p>
          <a:p>
            <a:pPr eaLnBrk="1" hangingPunct="1"/>
            <a:endParaRPr lang="en-US" altLang="en-US"/>
          </a:p>
        </p:txBody>
      </p:sp>
      <p:sp>
        <p:nvSpPr>
          <p:cNvPr id="120836" name="Rectangle 4">
            <a:extLst>
              <a:ext uri="{FF2B5EF4-FFF2-40B4-BE49-F238E27FC236}">
                <a16:creationId xmlns:a16="http://schemas.microsoft.com/office/drawing/2014/main" id="{0E733CAB-3519-6E9D-BEDA-51EF88C0F7D4}"/>
              </a:ext>
            </a:extLst>
          </p:cNvPr>
          <p:cNvSpPr>
            <a:spLocks noGrp="1" noChangeArrowheads="1"/>
          </p:cNvSpPr>
          <p:nvPr>
            <p:ph type="body" sz="half" idx="2"/>
          </p:nvPr>
        </p:nvSpPr>
        <p:spPr>
          <a:xfrm>
            <a:off x="152400" y="1752600"/>
            <a:ext cx="3429000" cy="4648200"/>
          </a:xfrm>
        </p:spPr>
        <p:txBody>
          <a:bodyPr/>
          <a:lstStyle/>
          <a:p>
            <a:pPr eaLnBrk="1" hangingPunct="1">
              <a:lnSpc>
                <a:spcPct val="90000"/>
              </a:lnSpc>
            </a:pPr>
            <a:r>
              <a:rPr lang="en-US" altLang="en-US" sz="2000">
                <a:cs typeface="Times New Roman" panose="02020603050405020304" pitchFamily="18" charset="0"/>
              </a:rPr>
              <a:t>Flue gases are drawn horizontally across the boiler's heating -surface in a number of (horizontal tubes) passes</a:t>
            </a:r>
          </a:p>
          <a:p>
            <a:pPr eaLnBrk="1" hangingPunct="1">
              <a:lnSpc>
                <a:spcPct val="90000"/>
              </a:lnSpc>
            </a:pPr>
            <a:r>
              <a:rPr lang="en-US" altLang="en-US" sz="2000">
                <a:cs typeface="Times New Roman" panose="02020603050405020304" pitchFamily="18" charset="0"/>
              </a:rPr>
              <a:t>As number of passes in  boiler is increased, efficiency of boiler is increased </a:t>
            </a:r>
          </a:p>
          <a:p>
            <a:pPr eaLnBrk="1" hangingPunct="1">
              <a:lnSpc>
                <a:spcPct val="90000"/>
              </a:lnSpc>
            </a:pPr>
            <a:r>
              <a:rPr lang="en-US" altLang="en-US" sz="2000">
                <a:cs typeface="Times New Roman" panose="02020603050405020304" pitchFamily="18" charset="0"/>
              </a:rPr>
              <a:t>Pressure drop or draft loss across boiler increase with increasing number of passes – uses fan assist or forced draft type of burner</a:t>
            </a:r>
          </a:p>
          <a:p>
            <a:pPr eaLnBrk="1" hangingPunct="1">
              <a:lnSpc>
                <a:spcPct val="90000"/>
              </a:lnSpc>
            </a:pPr>
            <a:endParaRPr lang="en-US" altLang="en-US" sz="2000">
              <a:cs typeface="Times New Roman" panose="02020603050405020304" pitchFamily="18" charset="0"/>
            </a:endParaRPr>
          </a:p>
        </p:txBody>
      </p:sp>
      <p:sp>
        <p:nvSpPr>
          <p:cNvPr id="120837" name="Text Box 5">
            <a:extLst>
              <a:ext uri="{FF2B5EF4-FFF2-40B4-BE49-F238E27FC236}">
                <a16:creationId xmlns:a16="http://schemas.microsoft.com/office/drawing/2014/main" id="{156E69F6-7EC7-7B99-7E56-49B5A5E506B3}"/>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graphicFrame>
        <p:nvGraphicFramePr>
          <p:cNvPr id="120838" name="Object 9">
            <a:extLst>
              <a:ext uri="{FF2B5EF4-FFF2-40B4-BE49-F238E27FC236}">
                <a16:creationId xmlns:a16="http://schemas.microsoft.com/office/drawing/2014/main" id="{20A9ECD2-1712-C734-87F8-909C39688016}"/>
              </a:ext>
            </a:extLst>
          </p:cNvPr>
          <p:cNvGraphicFramePr>
            <a:graphicFrameLocks noChangeAspect="1"/>
          </p:cNvGraphicFramePr>
          <p:nvPr>
            <p:extLst>
              <p:ext uri="{D42A27DB-BD31-4B8C-83A1-F6EECF244321}">
                <p14:modId xmlns:p14="http://schemas.microsoft.com/office/powerpoint/2010/main" val="2650352272"/>
              </p:ext>
            </p:extLst>
          </p:nvPr>
        </p:nvGraphicFramePr>
        <p:xfrm>
          <a:off x="3604281" y="4657726"/>
          <a:ext cx="5181600" cy="1847850"/>
        </p:xfrm>
        <a:graphic>
          <a:graphicData uri="http://schemas.openxmlformats.org/presentationml/2006/ole">
            <mc:AlternateContent xmlns:mc="http://schemas.openxmlformats.org/markup-compatibility/2006">
              <mc:Choice xmlns:v="urn:schemas-microsoft-com:vml" Requires="v">
                <p:oleObj name="Image" r:id="rId2" imgW="4736508" imgH="1688889" progId="Photoshop.Image.6">
                  <p:embed/>
                </p:oleObj>
              </mc:Choice>
              <mc:Fallback>
                <p:oleObj name="Image" r:id="rId2" imgW="4736508" imgH="1688889" progId="Photoshop.Image.6">
                  <p:embed/>
                  <p:pic>
                    <p:nvPicPr>
                      <p:cNvPr id="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4281" y="4657726"/>
                        <a:ext cx="5181600" cy="18478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0839" name="Picture 1">
            <a:extLst>
              <a:ext uri="{FF2B5EF4-FFF2-40B4-BE49-F238E27FC236}">
                <a16:creationId xmlns:a16="http://schemas.microsoft.com/office/drawing/2014/main" id="{8194623F-8EC3-CB0F-1209-7D70F88809E6}"/>
              </a:ext>
            </a:extLst>
          </p:cNvPr>
          <p:cNvPicPr>
            <a:picLocks noChangeAspect="1"/>
          </p:cNvPicPr>
          <p:nvPr/>
        </p:nvPicPr>
        <p:blipFill>
          <a:blip r:embed="rId4">
            <a:extLst>
              <a:ext uri="{28A0092B-C50C-407E-A947-70E740481C1C}">
                <a14:useLocalDpi xmlns:a14="http://schemas.microsoft.com/office/drawing/2010/main" val="0"/>
              </a:ext>
            </a:extLst>
          </a:blip>
          <a:srcRect l="2351" t="13258" r="3606" b="9917"/>
          <a:stretch>
            <a:fillRect/>
          </a:stretch>
        </p:blipFill>
        <p:spPr bwMode="auto">
          <a:xfrm>
            <a:off x="3604281" y="1488141"/>
            <a:ext cx="4845050" cy="2971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CC1BA44-DB93-4C9C-8476-94D60822144F}"/>
              </a:ext>
            </a:extLst>
          </p:cNvPr>
          <p:cNvSpPr/>
          <p:nvPr/>
        </p:nvSpPr>
        <p:spPr>
          <a:xfrm>
            <a:off x="179388" y="169863"/>
            <a:ext cx="8736012" cy="64595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transition spd="slow"/>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4">
            <a:extLst>
              <a:ext uri="{FF2B5EF4-FFF2-40B4-BE49-F238E27FC236}">
                <a16:creationId xmlns:a16="http://schemas.microsoft.com/office/drawing/2014/main" id="{C4EEF5EE-95A5-FD07-794F-490C3B64EB93}"/>
              </a:ext>
            </a:extLst>
          </p:cNvPr>
          <p:cNvSpPr>
            <a:spLocks noGrp="1" noChangeArrowheads="1"/>
          </p:cNvSpPr>
          <p:nvPr>
            <p:ph type="title"/>
          </p:nvPr>
        </p:nvSpPr>
        <p:spPr/>
        <p:txBody>
          <a:bodyPr/>
          <a:lstStyle/>
          <a:p>
            <a:endParaRPr lang="en-MY" altLang="en-US"/>
          </a:p>
        </p:txBody>
      </p:sp>
      <p:sp>
        <p:nvSpPr>
          <p:cNvPr id="121859" name="Table Placeholder 5">
            <a:extLst>
              <a:ext uri="{FF2B5EF4-FFF2-40B4-BE49-F238E27FC236}">
                <a16:creationId xmlns:a16="http://schemas.microsoft.com/office/drawing/2014/main" id="{C78D828C-4747-20E7-0169-17D98F7D58B1}"/>
              </a:ext>
            </a:extLst>
          </p:cNvPr>
          <p:cNvSpPr>
            <a:spLocks noGrp="1" noChangeArrowheads="1" noTextEdit="1"/>
          </p:cNvSpPr>
          <p:nvPr>
            <p:ph type="tbl" idx="1"/>
          </p:nvPr>
        </p:nvSpPr>
        <p:spPr/>
      </p:sp>
      <p:pic>
        <p:nvPicPr>
          <p:cNvPr id="121860" name="Picture 9" descr="A thank you text and stars&#10;&#10;Description automatically generated">
            <a:extLst>
              <a:ext uri="{FF2B5EF4-FFF2-40B4-BE49-F238E27FC236}">
                <a16:creationId xmlns:a16="http://schemas.microsoft.com/office/drawing/2014/main" id="{474D2CFB-0094-186A-6EB6-8D5A971DC9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CE281BB-95A8-B381-FDD7-2A1F7DA0F774}"/>
              </a:ext>
            </a:extLst>
          </p:cNvPr>
          <p:cNvSpPr>
            <a:spLocks noGrp="1" noChangeArrowheads="1"/>
          </p:cNvSpPr>
          <p:nvPr>
            <p:ph type="title"/>
          </p:nvPr>
        </p:nvSpPr>
        <p:spPr>
          <a:xfrm>
            <a:off x="685800" y="609600"/>
            <a:ext cx="7772400" cy="685800"/>
          </a:xfrm>
        </p:spPr>
        <p:txBody>
          <a:bodyPr/>
          <a:lstStyle/>
          <a:p>
            <a:pPr eaLnBrk="1" hangingPunct="1"/>
            <a:r>
              <a:rPr lang="en-US" altLang="en-US" sz="2800" b="1"/>
              <a:t>ADVANTAGES &amp; DISADVANTAGES NATURAL GAS (NG)</a:t>
            </a:r>
          </a:p>
        </p:txBody>
      </p:sp>
      <p:sp>
        <p:nvSpPr>
          <p:cNvPr id="26627" name="Rectangle 3">
            <a:extLst>
              <a:ext uri="{FF2B5EF4-FFF2-40B4-BE49-F238E27FC236}">
                <a16:creationId xmlns:a16="http://schemas.microsoft.com/office/drawing/2014/main" id="{535B9422-75DF-F833-67F5-C56C6824760B}"/>
              </a:ext>
            </a:extLst>
          </p:cNvPr>
          <p:cNvSpPr>
            <a:spLocks noGrp="1" noChangeArrowheads="1"/>
          </p:cNvSpPr>
          <p:nvPr>
            <p:ph type="body" sz="half" idx="1"/>
          </p:nvPr>
        </p:nvSpPr>
        <p:spPr>
          <a:xfrm>
            <a:off x="685800" y="1524000"/>
            <a:ext cx="3810000" cy="4572000"/>
          </a:xfrm>
        </p:spPr>
        <p:txBody>
          <a:bodyPr/>
          <a:lstStyle/>
          <a:p>
            <a:pPr eaLnBrk="1" hangingPunct="1">
              <a:lnSpc>
                <a:spcPct val="90000"/>
              </a:lnSpc>
            </a:pPr>
            <a:r>
              <a:rPr lang="en-US" altLang="en-US"/>
              <a:t>Advantages</a:t>
            </a:r>
          </a:p>
          <a:p>
            <a:pPr lvl="1" eaLnBrk="1" hangingPunct="1">
              <a:lnSpc>
                <a:spcPct val="90000"/>
              </a:lnSpc>
            </a:pPr>
            <a:r>
              <a:rPr lang="en-US" altLang="en-US"/>
              <a:t>Clean fuel</a:t>
            </a:r>
          </a:p>
          <a:p>
            <a:pPr lvl="2" eaLnBrk="1" hangingPunct="1">
              <a:lnSpc>
                <a:spcPct val="90000"/>
              </a:lnSpc>
            </a:pPr>
            <a:r>
              <a:rPr lang="en-US" altLang="en-US">
                <a:ea typeface="MS Mincho" panose="02020609040205080304" pitchFamily="49" charset="-128"/>
              </a:rPr>
              <a:t>low pollution</a:t>
            </a:r>
          </a:p>
          <a:p>
            <a:pPr lvl="2" eaLnBrk="1" hangingPunct="1">
              <a:lnSpc>
                <a:spcPct val="90000"/>
              </a:lnSpc>
            </a:pPr>
            <a:r>
              <a:rPr lang="en-US" altLang="en-US">
                <a:ea typeface="MS Mincho" panose="02020609040205080304" pitchFamily="49" charset="-128"/>
              </a:rPr>
              <a:t>direct firing</a:t>
            </a:r>
          </a:p>
          <a:p>
            <a:pPr lvl="2" eaLnBrk="1" hangingPunct="1">
              <a:lnSpc>
                <a:spcPct val="90000"/>
              </a:lnSpc>
            </a:pPr>
            <a:r>
              <a:rPr lang="en-US" altLang="en-US">
                <a:ea typeface="MS Mincho" panose="02020609040205080304" pitchFamily="49" charset="-128"/>
              </a:rPr>
              <a:t>clean handling</a:t>
            </a:r>
            <a:endParaRPr lang="en-US" altLang="en-US">
              <a:cs typeface="Times New Roman" panose="02020603050405020304" pitchFamily="18" charset="0"/>
            </a:endParaRPr>
          </a:p>
          <a:p>
            <a:pPr lvl="1" eaLnBrk="1" hangingPunct="1">
              <a:lnSpc>
                <a:spcPct val="90000"/>
              </a:lnSpc>
            </a:pPr>
            <a:r>
              <a:rPr lang="en-US" altLang="en-US">
                <a:ea typeface="MS Mincho" panose="02020609040205080304" pitchFamily="49" charset="-128"/>
              </a:rPr>
              <a:t>Reliability of supply</a:t>
            </a:r>
            <a:r>
              <a:rPr lang="en-US" altLang="en-US"/>
              <a:t> </a:t>
            </a:r>
          </a:p>
          <a:p>
            <a:pPr lvl="2" eaLnBrk="1" hangingPunct="1">
              <a:lnSpc>
                <a:spcPct val="90000"/>
              </a:lnSpc>
            </a:pPr>
            <a:r>
              <a:rPr lang="en-US" altLang="en-US"/>
              <a:t>Via pipeline – no storage / pumping</a:t>
            </a:r>
          </a:p>
          <a:p>
            <a:pPr lvl="1" eaLnBrk="1" hangingPunct="1">
              <a:lnSpc>
                <a:spcPct val="90000"/>
              </a:lnSpc>
            </a:pPr>
            <a:r>
              <a:rPr lang="en-US" altLang="en-US"/>
              <a:t>Safety</a:t>
            </a:r>
          </a:p>
          <a:p>
            <a:pPr lvl="2" eaLnBrk="1" hangingPunct="1">
              <a:lnSpc>
                <a:spcPct val="90000"/>
              </a:lnSpc>
            </a:pPr>
            <a:r>
              <a:rPr lang="en-US" altLang="en-US"/>
              <a:t>Low  S.G.</a:t>
            </a:r>
          </a:p>
          <a:p>
            <a:pPr lvl="2" eaLnBrk="1" hangingPunct="1">
              <a:lnSpc>
                <a:spcPct val="90000"/>
              </a:lnSpc>
            </a:pPr>
            <a:r>
              <a:rPr lang="en-US" altLang="en-US"/>
              <a:t>High lean (low) flammability limit</a:t>
            </a:r>
          </a:p>
        </p:txBody>
      </p:sp>
      <p:sp>
        <p:nvSpPr>
          <p:cNvPr id="26628" name="Rectangle 4">
            <a:extLst>
              <a:ext uri="{FF2B5EF4-FFF2-40B4-BE49-F238E27FC236}">
                <a16:creationId xmlns:a16="http://schemas.microsoft.com/office/drawing/2014/main" id="{220CD04F-8251-6EF7-F1AD-548811119C77}"/>
              </a:ext>
            </a:extLst>
          </p:cNvPr>
          <p:cNvSpPr>
            <a:spLocks noGrp="1" noChangeArrowheads="1"/>
          </p:cNvSpPr>
          <p:nvPr>
            <p:ph type="body" sz="half" idx="2"/>
          </p:nvPr>
        </p:nvSpPr>
        <p:spPr>
          <a:xfrm>
            <a:off x="4648200" y="1524000"/>
            <a:ext cx="3810000" cy="4572000"/>
          </a:xfrm>
        </p:spPr>
        <p:txBody>
          <a:bodyPr/>
          <a:lstStyle/>
          <a:p>
            <a:pPr eaLnBrk="1" hangingPunct="1"/>
            <a:r>
              <a:rPr lang="en-US" altLang="en-US"/>
              <a:t>Disadvantages</a:t>
            </a:r>
          </a:p>
          <a:p>
            <a:pPr lvl="1" eaLnBrk="1" hangingPunct="1"/>
            <a:r>
              <a:rPr lang="en-US" altLang="en-US" sz="2000"/>
              <a:t>Low calorific value</a:t>
            </a:r>
          </a:p>
          <a:p>
            <a:pPr lvl="1" eaLnBrk="1" hangingPunct="1"/>
            <a:r>
              <a:rPr lang="en-US" altLang="en-US" sz="2000"/>
              <a:t>Low flame speed (not suitable for diffusion flame type burners)</a:t>
            </a:r>
          </a:p>
          <a:p>
            <a:pPr lvl="1" eaLnBrk="1" hangingPunct="1"/>
            <a:r>
              <a:rPr lang="en-US" altLang="en-US" sz="2000"/>
              <a:t>Low radiation flame - Not suitable for certain applications such as processes requiring high radiation heat transfer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extLst>
              <a:ext uri="{FF2B5EF4-FFF2-40B4-BE49-F238E27FC236}">
                <a16:creationId xmlns:a16="http://schemas.microsoft.com/office/drawing/2014/main" id="{CF3C1820-415D-C507-9440-D3DF61A09E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62000"/>
            <a:ext cx="8191500" cy="590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4">
            <a:extLst>
              <a:ext uri="{FF2B5EF4-FFF2-40B4-BE49-F238E27FC236}">
                <a16:creationId xmlns:a16="http://schemas.microsoft.com/office/drawing/2014/main" id="{51D78724-71E2-1E87-CA57-F7095D5E69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0675" y="328613"/>
            <a:ext cx="368935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38D7B8F-EA3B-880F-FBEA-C4EBF4AC5F3B}"/>
              </a:ext>
            </a:extLst>
          </p:cNvPr>
          <p:cNvSpPr>
            <a:spLocks noGrp="1" noChangeArrowheads="1"/>
          </p:cNvSpPr>
          <p:nvPr>
            <p:ph type="title"/>
          </p:nvPr>
        </p:nvSpPr>
        <p:spPr>
          <a:xfrm>
            <a:off x="685800" y="609600"/>
            <a:ext cx="7772400" cy="685800"/>
          </a:xfrm>
        </p:spPr>
        <p:txBody>
          <a:bodyPr/>
          <a:lstStyle/>
          <a:p>
            <a:pPr eaLnBrk="1" hangingPunct="1"/>
            <a:r>
              <a:rPr lang="en-US" altLang="en-US" sz="2800" b="1"/>
              <a:t>NATURAL GAS (NG) MARKETS</a:t>
            </a:r>
          </a:p>
        </p:txBody>
      </p:sp>
      <p:sp>
        <p:nvSpPr>
          <p:cNvPr id="28675" name="Rectangle 3">
            <a:extLst>
              <a:ext uri="{FF2B5EF4-FFF2-40B4-BE49-F238E27FC236}">
                <a16:creationId xmlns:a16="http://schemas.microsoft.com/office/drawing/2014/main" id="{18FD21D0-5A32-AB78-F35C-8D60ED3B670C}"/>
              </a:ext>
            </a:extLst>
          </p:cNvPr>
          <p:cNvSpPr>
            <a:spLocks noGrp="1" noChangeArrowheads="1"/>
          </p:cNvSpPr>
          <p:nvPr>
            <p:ph type="body" idx="1"/>
          </p:nvPr>
        </p:nvSpPr>
        <p:spPr>
          <a:xfrm>
            <a:off x="609600" y="1371600"/>
            <a:ext cx="7772400" cy="5029200"/>
          </a:xfrm>
        </p:spPr>
        <p:txBody>
          <a:bodyPr/>
          <a:lstStyle/>
          <a:p>
            <a:pPr eaLnBrk="1" hangingPunct="1">
              <a:lnSpc>
                <a:spcPct val="90000"/>
              </a:lnSpc>
            </a:pPr>
            <a:r>
              <a:rPr lang="en-US" altLang="en-US" sz="2400" b="1"/>
              <a:t>Residential</a:t>
            </a:r>
          </a:p>
          <a:p>
            <a:pPr lvl="1" eaLnBrk="1" hangingPunct="1">
              <a:lnSpc>
                <a:spcPct val="90000"/>
              </a:lnSpc>
            </a:pPr>
            <a:r>
              <a:rPr lang="en-US" altLang="en-US" sz="2400"/>
              <a:t>Cooking/baking…., , heating, drying, cooling etc</a:t>
            </a:r>
          </a:p>
          <a:p>
            <a:pPr eaLnBrk="1" hangingPunct="1">
              <a:lnSpc>
                <a:spcPct val="90000"/>
              </a:lnSpc>
            </a:pPr>
            <a:r>
              <a:rPr lang="en-US" altLang="en-US" sz="2400" b="1"/>
              <a:t>Commercial</a:t>
            </a:r>
          </a:p>
          <a:p>
            <a:pPr lvl="1" eaLnBrk="1" hangingPunct="1">
              <a:lnSpc>
                <a:spcPct val="90000"/>
              </a:lnSpc>
            </a:pPr>
            <a:r>
              <a:rPr lang="en-US" altLang="en-US" sz="2400"/>
              <a:t>Cooking/baking….., heating, drying, cooling etc </a:t>
            </a:r>
          </a:p>
          <a:p>
            <a:pPr lvl="1" eaLnBrk="1" hangingPunct="1">
              <a:lnSpc>
                <a:spcPct val="90000"/>
              </a:lnSpc>
            </a:pPr>
            <a:r>
              <a:rPr lang="en-US" altLang="en-US" sz="2400"/>
              <a:t>Transportation fuel</a:t>
            </a:r>
          </a:p>
          <a:p>
            <a:pPr eaLnBrk="1" hangingPunct="1">
              <a:lnSpc>
                <a:spcPct val="90000"/>
              </a:lnSpc>
            </a:pPr>
            <a:r>
              <a:rPr lang="en-US" altLang="en-US" sz="2400" b="1"/>
              <a:t>Industrial</a:t>
            </a:r>
          </a:p>
          <a:p>
            <a:pPr lvl="1" eaLnBrk="1" hangingPunct="1">
              <a:lnSpc>
                <a:spcPct val="90000"/>
              </a:lnSpc>
            </a:pPr>
            <a:r>
              <a:rPr lang="en-US" altLang="en-US" sz="2400"/>
              <a:t>Low &amp; high temperature applications, e.g. heating, drying, melting etc.</a:t>
            </a:r>
          </a:p>
          <a:p>
            <a:pPr lvl="1" eaLnBrk="1" hangingPunct="1">
              <a:lnSpc>
                <a:spcPct val="90000"/>
              </a:lnSpc>
            </a:pPr>
            <a:r>
              <a:rPr lang="en-US" altLang="en-US" sz="2400"/>
              <a:t>Petrochemical feedstock</a:t>
            </a:r>
          </a:p>
          <a:p>
            <a:pPr eaLnBrk="1" hangingPunct="1">
              <a:lnSpc>
                <a:spcPct val="90000"/>
              </a:lnSpc>
            </a:pPr>
            <a:r>
              <a:rPr lang="en-US" altLang="en-US" sz="2400" b="1"/>
              <a:t>Power generation</a:t>
            </a:r>
          </a:p>
          <a:p>
            <a:pPr lvl="1" eaLnBrk="1" hangingPunct="1">
              <a:lnSpc>
                <a:spcPct val="90000"/>
              </a:lnSpc>
            </a:pPr>
            <a:r>
              <a:rPr lang="en-US" altLang="en-US" sz="2400"/>
              <a:t>Energy to drive gas turbine, steam turbine</a:t>
            </a:r>
          </a:p>
          <a:p>
            <a:pPr lvl="1" eaLnBrk="1" hangingPunct="1">
              <a:lnSpc>
                <a:spcPct val="90000"/>
              </a:lnSpc>
            </a:pPr>
            <a:r>
              <a:rPr lang="en-US" altLang="en-US" sz="2400"/>
              <a:t>Fuel cells</a:t>
            </a:r>
          </a:p>
          <a:p>
            <a:pPr eaLnBrk="1" hangingPunct="1">
              <a:lnSpc>
                <a:spcPct val="90000"/>
              </a:lnSpc>
              <a:buFontTx/>
              <a:buNone/>
            </a:pPr>
            <a:endParaRPr lang="en-US" altLang="en-US"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EA1DD1A-305D-9E1C-6A4F-A1D29F25BA51}"/>
              </a:ext>
            </a:extLst>
          </p:cNvPr>
          <p:cNvSpPr>
            <a:spLocks noGrp="1" noChangeArrowheads="1"/>
          </p:cNvSpPr>
          <p:nvPr>
            <p:ph type="title"/>
          </p:nvPr>
        </p:nvSpPr>
        <p:spPr>
          <a:xfrm>
            <a:off x="685800" y="609600"/>
            <a:ext cx="7772400" cy="685800"/>
          </a:xfrm>
        </p:spPr>
        <p:txBody>
          <a:bodyPr/>
          <a:lstStyle/>
          <a:p>
            <a:pPr eaLnBrk="1" hangingPunct="1"/>
            <a:r>
              <a:rPr lang="en-US" altLang="en-US" sz="2800" b="1"/>
              <a:t>NATURAL GAS DISTRIBUTION</a:t>
            </a:r>
            <a:br>
              <a:rPr lang="en-US" altLang="en-US" sz="2800" b="1"/>
            </a:br>
            <a:r>
              <a:rPr lang="en-US" altLang="en-US" sz="2400" b="1" i="1"/>
              <a:t>(Residential, commercial &amp; industrial sectors)</a:t>
            </a:r>
          </a:p>
        </p:txBody>
      </p:sp>
      <p:graphicFrame>
        <p:nvGraphicFramePr>
          <p:cNvPr id="29699" name="Object 3">
            <a:extLst>
              <a:ext uri="{FF2B5EF4-FFF2-40B4-BE49-F238E27FC236}">
                <a16:creationId xmlns:a16="http://schemas.microsoft.com/office/drawing/2014/main" id="{5054A615-067D-00E3-EB67-8AECF01F1388}"/>
              </a:ext>
            </a:extLst>
          </p:cNvPr>
          <p:cNvGraphicFramePr>
            <a:graphicFrameLocks noGrp="1" noChangeAspect="1"/>
          </p:cNvGraphicFramePr>
          <p:nvPr>
            <p:ph type="body" idx="1"/>
          </p:nvPr>
        </p:nvGraphicFramePr>
        <p:xfrm>
          <a:off x="762000" y="1524000"/>
          <a:ext cx="7620000" cy="4876800"/>
        </p:xfrm>
        <a:graphic>
          <a:graphicData uri="http://schemas.openxmlformats.org/presentationml/2006/ole">
            <mc:AlternateContent xmlns:mc="http://schemas.openxmlformats.org/markup-compatibility/2006">
              <mc:Choice xmlns:v="urn:schemas-microsoft-com:vml" Requires="v">
                <p:oleObj name="Image" r:id="rId2" imgW="35265306" imgH="27957551" progId="Photoshop.Image.6">
                  <p:embed/>
                </p:oleObj>
              </mc:Choice>
              <mc:Fallback>
                <p:oleObj name="Image" r:id="rId2" imgW="35265306" imgH="27957551" progId="Photoshop.Image.6">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24000"/>
                        <a:ext cx="7620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73ED206-5043-F0CD-4D30-26C346D2F8A4}"/>
              </a:ext>
            </a:extLst>
          </p:cNvPr>
          <p:cNvSpPr>
            <a:spLocks noGrp="1" noChangeArrowheads="1"/>
          </p:cNvSpPr>
          <p:nvPr>
            <p:ph type="title"/>
          </p:nvPr>
        </p:nvSpPr>
        <p:spPr>
          <a:xfrm>
            <a:off x="685800" y="609600"/>
            <a:ext cx="7772400" cy="838200"/>
          </a:xfrm>
        </p:spPr>
        <p:txBody>
          <a:bodyPr/>
          <a:lstStyle/>
          <a:p>
            <a:pPr eaLnBrk="1" hangingPunct="1"/>
            <a:r>
              <a:rPr lang="en-US" altLang="en-US" sz="2800" b="1"/>
              <a:t>FACTORS INFLUENCING NATURAL </a:t>
            </a:r>
            <a:br>
              <a:rPr lang="en-US" altLang="en-US" sz="2800" b="1"/>
            </a:br>
            <a:r>
              <a:rPr lang="en-US" altLang="en-US" sz="2800" b="1"/>
              <a:t>GAS UTILISATION</a:t>
            </a:r>
          </a:p>
        </p:txBody>
      </p:sp>
      <p:sp>
        <p:nvSpPr>
          <p:cNvPr id="30723" name="Rectangle 3">
            <a:extLst>
              <a:ext uri="{FF2B5EF4-FFF2-40B4-BE49-F238E27FC236}">
                <a16:creationId xmlns:a16="http://schemas.microsoft.com/office/drawing/2014/main" id="{1D8561E3-6121-D7BE-0DCB-C3FB227C8291}"/>
              </a:ext>
            </a:extLst>
          </p:cNvPr>
          <p:cNvSpPr>
            <a:spLocks noGrp="1" noChangeArrowheads="1"/>
          </p:cNvSpPr>
          <p:nvPr>
            <p:ph type="body" idx="1"/>
          </p:nvPr>
        </p:nvSpPr>
        <p:spPr>
          <a:xfrm>
            <a:off x="685800" y="1752600"/>
            <a:ext cx="7772400" cy="4495800"/>
          </a:xfrm>
        </p:spPr>
        <p:txBody>
          <a:bodyPr/>
          <a:lstStyle/>
          <a:p>
            <a:pPr eaLnBrk="1" hangingPunct="1"/>
            <a:r>
              <a:rPr lang="en-US" altLang="en-US" sz="2400" b="1">
                <a:cs typeface="Times New Roman" panose="02020603050405020304" pitchFamily="18" charset="0"/>
              </a:rPr>
              <a:t>Sources of gas (locally produced vs import)</a:t>
            </a:r>
            <a:endParaRPr lang="en-US" altLang="en-US" sz="2400" b="1">
              <a:latin typeface="Courier New" panose="02070309020205020404" pitchFamily="49" charset="0"/>
              <a:cs typeface="Courier New" panose="02070309020205020404" pitchFamily="49" charset="0"/>
            </a:endParaRPr>
          </a:p>
          <a:p>
            <a:pPr eaLnBrk="1" hangingPunct="1"/>
            <a:r>
              <a:rPr lang="en-US" altLang="en-US" sz="2400" b="1">
                <a:cs typeface="Times New Roman" panose="02020603050405020304" pitchFamily="18" charset="0"/>
              </a:rPr>
              <a:t>Infrastructures  ( existing pipeline vs newly built)</a:t>
            </a:r>
            <a:endParaRPr lang="en-US" altLang="en-US" sz="2400" b="1">
              <a:latin typeface="Courier New" panose="02070309020205020404" pitchFamily="49" charset="0"/>
              <a:cs typeface="Courier New" panose="02070309020205020404" pitchFamily="49" charset="0"/>
            </a:endParaRPr>
          </a:p>
          <a:p>
            <a:pPr eaLnBrk="1" hangingPunct="1"/>
            <a:r>
              <a:rPr lang="en-US" altLang="en-US" sz="2400" b="1">
                <a:cs typeface="Times New Roman" panose="02020603050405020304" pitchFamily="18" charset="0"/>
              </a:rPr>
              <a:t>Weather</a:t>
            </a:r>
            <a:endParaRPr lang="en-US" altLang="en-US" sz="2400" b="1">
              <a:latin typeface="Courier New" panose="02070309020205020404" pitchFamily="49" charset="0"/>
              <a:cs typeface="Courier New" panose="02070309020205020404" pitchFamily="49" charset="0"/>
            </a:endParaRPr>
          </a:p>
          <a:p>
            <a:pPr eaLnBrk="1" hangingPunct="1"/>
            <a:r>
              <a:rPr lang="en-US" altLang="en-US" sz="2400" b="1">
                <a:cs typeface="Times New Roman" panose="02020603050405020304" pitchFamily="18" charset="0"/>
              </a:rPr>
              <a:t>Energy intensive vs non-energy intensive industries</a:t>
            </a:r>
            <a:endParaRPr lang="en-US" altLang="en-US" sz="2400" b="1">
              <a:latin typeface="Courier New" panose="02070309020205020404" pitchFamily="49" charset="0"/>
              <a:cs typeface="Courier New" panose="02070309020205020404" pitchFamily="49" charset="0"/>
            </a:endParaRPr>
          </a:p>
          <a:p>
            <a:pPr eaLnBrk="1" hangingPunct="1"/>
            <a:r>
              <a:rPr lang="en-US" altLang="en-US" sz="2400" b="1">
                <a:cs typeface="Times New Roman" panose="02020603050405020304" pitchFamily="18" charset="0"/>
              </a:rPr>
              <a:t>Population density</a:t>
            </a:r>
            <a:endParaRPr lang="en-US" altLang="en-US" sz="2400" b="1">
              <a:latin typeface="Courier New" panose="02070309020205020404" pitchFamily="49" charset="0"/>
              <a:cs typeface="Courier New" panose="02070309020205020404" pitchFamily="49" charset="0"/>
            </a:endParaRPr>
          </a:p>
          <a:p>
            <a:pPr eaLnBrk="1" hangingPunct="1"/>
            <a:r>
              <a:rPr lang="en-US" altLang="en-US" sz="2400" b="1">
                <a:cs typeface="Times New Roman" panose="02020603050405020304" pitchFamily="18" charset="0"/>
              </a:rPr>
              <a:t>Alternative fuels (price)</a:t>
            </a:r>
            <a:endParaRPr lang="en-US" altLang="en-US" sz="2400" b="1">
              <a:latin typeface="Courier New" panose="02070309020205020404" pitchFamily="49" charset="0"/>
              <a:cs typeface="Courier New" panose="02070309020205020404" pitchFamily="49" charset="0"/>
            </a:endParaRPr>
          </a:p>
          <a:p>
            <a:pPr eaLnBrk="1" hangingPunct="1"/>
            <a:r>
              <a:rPr lang="en-US" altLang="en-US" sz="2400" b="1">
                <a:cs typeface="Times New Roman" panose="02020603050405020304" pitchFamily="18" charset="0"/>
              </a:rPr>
              <a:t>Government policy</a:t>
            </a:r>
            <a:endParaRPr lang="en-US" altLang="en-US" sz="2400" b="1">
              <a:latin typeface="Courier New" panose="02070309020205020404" pitchFamily="49" charset="0"/>
              <a:cs typeface="Courier New" panose="02070309020205020404" pitchFamily="49" charset="0"/>
            </a:endParaRPr>
          </a:p>
          <a:p>
            <a:pPr eaLnBrk="1" hangingPunct="1"/>
            <a:endParaRPr lang="en-US" altLang="en-US" sz="24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4DA55-0E81-AEEC-9AB9-94B1DD708B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FF97EE-7F93-5151-B4B5-5EDF19C1D7F6}"/>
              </a:ext>
            </a:extLst>
          </p:cNvPr>
          <p:cNvSpPr>
            <a:spLocks noGrp="1"/>
          </p:cNvSpPr>
          <p:nvPr>
            <p:ph type="title"/>
          </p:nvPr>
        </p:nvSpPr>
        <p:spPr/>
        <p:txBody>
          <a:bodyPr/>
          <a:lstStyle/>
          <a:p>
            <a:r>
              <a:rPr lang="en-MY" b="1" dirty="0"/>
              <a:t>Classification of Gas Utilization</a:t>
            </a:r>
            <a:endParaRPr lang="en-MY" dirty="0"/>
          </a:p>
        </p:txBody>
      </p:sp>
      <p:sp>
        <p:nvSpPr>
          <p:cNvPr id="3" name="Content Placeholder 2">
            <a:extLst>
              <a:ext uri="{FF2B5EF4-FFF2-40B4-BE49-F238E27FC236}">
                <a16:creationId xmlns:a16="http://schemas.microsoft.com/office/drawing/2014/main" id="{8DD658BD-8EF1-CD1D-8B9E-765E9B1BF11E}"/>
              </a:ext>
            </a:extLst>
          </p:cNvPr>
          <p:cNvSpPr>
            <a:spLocks noGrp="1"/>
          </p:cNvSpPr>
          <p:nvPr>
            <p:ph idx="1"/>
          </p:nvPr>
        </p:nvSpPr>
        <p:spPr>
          <a:xfrm>
            <a:off x="685800" y="1761564"/>
            <a:ext cx="7772400" cy="4563035"/>
          </a:xfrm>
        </p:spPr>
        <p:txBody>
          <a:bodyPr/>
          <a:lstStyle/>
          <a:p>
            <a:r>
              <a:rPr lang="en-MY" sz="2200" b="1" dirty="0"/>
              <a:t>Residential</a:t>
            </a:r>
            <a:r>
              <a:rPr lang="en-MY" sz="2200" dirty="0"/>
              <a:t>: cooking, heating, drying, cooling, water heating</a:t>
            </a:r>
          </a:p>
          <a:p>
            <a:r>
              <a:rPr lang="en-MY" sz="2200" b="1" dirty="0"/>
              <a:t>Commercial</a:t>
            </a:r>
            <a:r>
              <a:rPr lang="en-MY" sz="2200" dirty="0"/>
              <a:t>: cooking, heating, cooling, drying, water heating, NGV</a:t>
            </a:r>
          </a:p>
          <a:p>
            <a:r>
              <a:rPr lang="en-MY" sz="2200" b="1" dirty="0"/>
              <a:t>Industrial</a:t>
            </a:r>
            <a:r>
              <a:rPr lang="en-MY" sz="2200" dirty="0"/>
              <a:t> fuel use: low-temperature processes, high-temperature processes</a:t>
            </a:r>
          </a:p>
          <a:p>
            <a:r>
              <a:rPr lang="en-MY" sz="2200" b="1" dirty="0"/>
              <a:t>Power</a:t>
            </a:r>
            <a:r>
              <a:rPr lang="en-MY" sz="2200" dirty="0"/>
              <a:t>: gas turbine, steam turbine, combined cycle, fuel cells</a:t>
            </a:r>
          </a:p>
          <a:p>
            <a:r>
              <a:rPr lang="en-MY" sz="2200" b="1" dirty="0"/>
              <a:t>Transportation</a:t>
            </a:r>
            <a:r>
              <a:rPr lang="en-MY" sz="2200" dirty="0"/>
              <a:t>: CNG and gas-to-liquid fuels</a:t>
            </a:r>
          </a:p>
          <a:p>
            <a:r>
              <a:rPr lang="en-MY" sz="2200" b="1" dirty="0"/>
              <a:t>Cooling</a:t>
            </a:r>
            <a:r>
              <a:rPr lang="en-MY" sz="2200" dirty="0"/>
              <a:t>: absorption cooling and district cooling</a:t>
            </a:r>
          </a:p>
          <a:p>
            <a:r>
              <a:rPr lang="en-MY" sz="2200" b="1" dirty="0"/>
              <a:t>Petrochemical feedstock</a:t>
            </a:r>
            <a:r>
              <a:rPr lang="en-MY" sz="2200" dirty="0"/>
              <a:t>: natural gas, ethane, propane, butane → ammonia, methanol, ethylene, propylene → plastics, fertilizers, detergents, </a:t>
            </a:r>
            <a:r>
              <a:rPr lang="en-MY" sz="2200" dirty="0" err="1"/>
              <a:t>fibers</a:t>
            </a:r>
            <a:r>
              <a:rPr lang="en-MY" sz="2200" dirty="0"/>
              <a:t>, solvents, rubber, and medical product</a:t>
            </a:r>
          </a:p>
          <a:p>
            <a:endParaRPr lang="en-MY" sz="2200" dirty="0"/>
          </a:p>
        </p:txBody>
      </p:sp>
    </p:spTree>
    <p:extLst>
      <p:ext uri="{BB962C8B-B14F-4D97-AF65-F5344CB8AC3E}">
        <p14:creationId xmlns:p14="http://schemas.microsoft.com/office/powerpoint/2010/main" val="1643491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894BF7B-4C84-1393-3AF0-1C6622FC914A}"/>
              </a:ext>
            </a:extLst>
          </p:cNvPr>
          <p:cNvSpPr>
            <a:spLocks noGrp="1" noChangeArrowheads="1"/>
          </p:cNvSpPr>
          <p:nvPr>
            <p:ph type="title"/>
          </p:nvPr>
        </p:nvSpPr>
        <p:spPr/>
        <p:txBody>
          <a:bodyPr/>
          <a:lstStyle/>
          <a:p>
            <a:pPr eaLnBrk="1" hangingPunct="1"/>
            <a:br>
              <a:rPr lang="en-US" altLang="en-US" sz="2800" b="1" dirty="0"/>
            </a:br>
            <a:r>
              <a:rPr lang="en-US" altLang="en-US" sz="2800" b="1" dirty="0"/>
              <a:t>PETROCHEMICAL  FEEDSTOCK</a:t>
            </a:r>
            <a:br>
              <a:rPr lang="en-US" altLang="en-US" sz="2800" b="1" dirty="0"/>
            </a:br>
            <a:endParaRPr lang="en-US" altLang="en-US" sz="2800" b="1" dirty="0"/>
          </a:p>
        </p:txBody>
      </p:sp>
      <p:sp>
        <p:nvSpPr>
          <p:cNvPr id="31747" name="Rectangle 3">
            <a:extLst>
              <a:ext uri="{FF2B5EF4-FFF2-40B4-BE49-F238E27FC236}">
                <a16:creationId xmlns:a16="http://schemas.microsoft.com/office/drawing/2014/main" id="{FC2105A8-CDF3-8398-F7BC-2DD72E73159D}"/>
              </a:ext>
            </a:extLst>
          </p:cNvPr>
          <p:cNvSpPr>
            <a:spLocks noGrp="1" noChangeArrowheads="1"/>
          </p:cNvSpPr>
          <p:nvPr>
            <p:ph type="body" sz="half" idx="1"/>
          </p:nvPr>
        </p:nvSpPr>
        <p:spPr>
          <a:xfrm>
            <a:off x="685800" y="1981200"/>
            <a:ext cx="2438400" cy="4114800"/>
          </a:xfrm>
        </p:spPr>
        <p:txBody>
          <a:bodyPr/>
          <a:lstStyle/>
          <a:p>
            <a:pPr eaLnBrk="1" hangingPunct="1"/>
            <a:r>
              <a:rPr lang="en-US" altLang="en-US" sz="2400" b="1"/>
              <a:t>Natural gas</a:t>
            </a:r>
          </a:p>
          <a:p>
            <a:pPr eaLnBrk="1" hangingPunct="1"/>
            <a:r>
              <a:rPr lang="en-US" altLang="en-US" sz="2400" b="1"/>
              <a:t>Ethane</a:t>
            </a:r>
          </a:p>
          <a:p>
            <a:pPr eaLnBrk="1" hangingPunct="1"/>
            <a:r>
              <a:rPr lang="en-US" altLang="en-US" sz="2400" b="1"/>
              <a:t>Propane</a:t>
            </a:r>
          </a:p>
          <a:p>
            <a:pPr eaLnBrk="1" hangingPunct="1"/>
            <a:r>
              <a:rPr lang="en-US" altLang="en-US" sz="2400" b="1"/>
              <a:t>Butane</a:t>
            </a:r>
          </a:p>
          <a:p>
            <a:pPr eaLnBrk="1" hangingPunct="1">
              <a:buFontTx/>
              <a:buNone/>
            </a:pPr>
            <a:endParaRPr lang="en-US" altLang="en-US"/>
          </a:p>
          <a:p>
            <a:pPr eaLnBrk="1" hangingPunct="1"/>
            <a:endParaRPr lang="en-US" altLang="en-US" sz="2400"/>
          </a:p>
          <a:p>
            <a:pPr eaLnBrk="1" hangingPunct="1"/>
            <a:endParaRPr lang="en-US" altLang="en-US"/>
          </a:p>
        </p:txBody>
      </p:sp>
      <p:graphicFrame>
        <p:nvGraphicFramePr>
          <p:cNvPr id="31748" name="Object 5">
            <a:extLst>
              <a:ext uri="{FF2B5EF4-FFF2-40B4-BE49-F238E27FC236}">
                <a16:creationId xmlns:a16="http://schemas.microsoft.com/office/drawing/2014/main" id="{59678D55-2F42-2F98-76E6-9B6377DCD1E5}"/>
              </a:ext>
            </a:extLst>
          </p:cNvPr>
          <p:cNvGraphicFramePr>
            <a:graphicFrameLocks noGrp="1" noChangeAspect="1"/>
          </p:cNvGraphicFramePr>
          <p:nvPr>
            <p:ph type="body" sz="half" idx="2"/>
          </p:nvPr>
        </p:nvGraphicFramePr>
        <p:xfrm>
          <a:off x="2819400" y="1676400"/>
          <a:ext cx="5638800" cy="4876800"/>
        </p:xfrm>
        <a:graphic>
          <a:graphicData uri="http://schemas.openxmlformats.org/presentationml/2006/ole">
            <mc:AlternateContent xmlns:mc="http://schemas.openxmlformats.org/markup-compatibility/2006">
              <mc:Choice xmlns:v="urn:schemas-microsoft-com:vml" Requires="v">
                <p:oleObj name="Image" r:id="rId2" imgW="49782857" imgH="37146122" progId="Photoshop.Image.6">
                  <p:embed/>
                </p:oleObj>
              </mc:Choice>
              <mc:Fallback>
                <p:oleObj name="Image" r:id="rId2" imgW="49782857" imgH="37146122"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676400"/>
                        <a:ext cx="5638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72C1DF-97C3-C6EC-9CC0-931314DB0C46}"/>
              </a:ext>
            </a:extLst>
          </p:cNvPr>
          <p:cNvSpPr>
            <a:spLocks noGrp="1"/>
          </p:cNvSpPr>
          <p:nvPr>
            <p:ph type="title"/>
          </p:nvPr>
        </p:nvSpPr>
        <p:spPr>
          <a:xfrm>
            <a:off x="685800" y="228600"/>
            <a:ext cx="7772400" cy="762000"/>
          </a:xfrm>
        </p:spPr>
        <p:txBody>
          <a:bodyPr/>
          <a:lstStyle/>
          <a:p>
            <a:r>
              <a:rPr lang="en-US" altLang="en-US" sz="3200" b="1" dirty="0"/>
              <a:t>PETROCHEMICAL  FEEDSTOCK</a:t>
            </a:r>
            <a:endParaRPr lang="en-MY" sz="3200" dirty="0"/>
          </a:p>
        </p:txBody>
      </p:sp>
      <p:sp>
        <p:nvSpPr>
          <p:cNvPr id="8" name="Content Placeholder 7">
            <a:extLst>
              <a:ext uri="{FF2B5EF4-FFF2-40B4-BE49-F238E27FC236}">
                <a16:creationId xmlns:a16="http://schemas.microsoft.com/office/drawing/2014/main" id="{91D3BD35-94C2-B8A5-70EF-8D7D61ACC5BA}"/>
              </a:ext>
            </a:extLst>
          </p:cNvPr>
          <p:cNvSpPr>
            <a:spLocks noGrp="1"/>
          </p:cNvSpPr>
          <p:nvPr>
            <p:ph idx="1"/>
          </p:nvPr>
        </p:nvSpPr>
        <p:spPr>
          <a:xfrm>
            <a:off x="762000" y="977153"/>
            <a:ext cx="7772400" cy="4114800"/>
          </a:xfrm>
        </p:spPr>
        <p:txBody>
          <a:bodyPr/>
          <a:lstStyle/>
          <a:p>
            <a:r>
              <a:rPr lang="en-MY" dirty="0"/>
              <a:t>Petrochemical feedstock</a:t>
            </a:r>
          </a:p>
          <a:p>
            <a:pPr lvl="1"/>
            <a:r>
              <a:rPr lang="en-MY" sz="2400" dirty="0"/>
              <a:t>Natural gas</a:t>
            </a:r>
          </a:p>
          <a:p>
            <a:pPr lvl="1"/>
            <a:r>
              <a:rPr lang="en-MY" sz="2400" dirty="0"/>
              <a:t>Ethane</a:t>
            </a:r>
          </a:p>
          <a:p>
            <a:pPr lvl="1"/>
            <a:r>
              <a:rPr lang="en-MY" sz="2400" dirty="0"/>
              <a:t>Propane</a:t>
            </a:r>
          </a:p>
          <a:p>
            <a:pPr lvl="1"/>
            <a:r>
              <a:rPr lang="en-MY" sz="2400" dirty="0"/>
              <a:t>Butane</a:t>
            </a:r>
          </a:p>
          <a:p>
            <a:r>
              <a:rPr lang="en-MY" dirty="0"/>
              <a:t>Main downstream chemical building blocks:</a:t>
            </a:r>
          </a:p>
          <a:p>
            <a:pPr lvl="1"/>
            <a:r>
              <a:rPr lang="en-MY" sz="2400" dirty="0"/>
              <a:t>Ammonia</a:t>
            </a:r>
          </a:p>
          <a:p>
            <a:pPr lvl="1"/>
            <a:r>
              <a:rPr lang="en-MY" sz="2400" dirty="0"/>
              <a:t>Methanol</a:t>
            </a:r>
          </a:p>
          <a:p>
            <a:pPr lvl="1"/>
            <a:r>
              <a:rPr lang="en-MY" sz="2400" dirty="0"/>
              <a:t>Ethylene</a:t>
            </a:r>
          </a:p>
          <a:p>
            <a:pPr lvl="1"/>
            <a:r>
              <a:rPr lang="en-MY" sz="2400" dirty="0"/>
              <a:t>Propylene</a:t>
            </a:r>
          </a:p>
        </p:txBody>
      </p:sp>
    </p:spTree>
    <p:extLst>
      <p:ext uri="{BB962C8B-B14F-4D97-AF65-F5344CB8AC3E}">
        <p14:creationId xmlns:p14="http://schemas.microsoft.com/office/powerpoint/2010/main" val="3827635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94FCBBBF-960B-0D19-1AC0-A97017B823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144000" cy="518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1E6AB-BF34-3CB3-C6CB-A78A3C0345C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D377851-3CA9-521C-E85B-338A25EAFEBD}"/>
              </a:ext>
            </a:extLst>
          </p:cNvPr>
          <p:cNvSpPr>
            <a:spLocks noGrp="1"/>
          </p:cNvSpPr>
          <p:nvPr>
            <p:ph type="title"/>
          </p:nvPr>
        </p:nvSpPr>
        <p:spPr>
          <a:xfrm>
            <a:off x="685800" y="228600"/>
            <a:ext cx="7772400" cy="762000"/>
          </a:xfrm>
        </p:spPr>
        <p:txBody>
          <a:bodyPr/>
          <a:lstStyle/>
          <a:p>
            <a:r>
              <a:rPr lang="en-US" altLang="en-US" sz="3200" b="1" dirty="0"/>
              <a:t>PETROCHEMICAL  FEEDSTOCK</a:t>
            </a:r>
            <a:endParaRPr lang="en-MY" sz="3200" dirty="0"/>
          </a:p>
        </p:txBody>
      </p:sp>
      <p:sp>
        <p:nvSpPr>
          <p:cNvPr id="8" name="Content Placeholder 7">
            <a:extLst>
              <a:ext uri="{FF2B5EF4-FFF2-40B4-BE49-F238E27FC236}">
                <a16:creationId xmlns:a16="http://schemas.microsoft.com/office/drawing/2014/main" id="{E2DA0222-679F-A02F-287B-EC27C132240F}"/>
              </a:ext>
            </a:extLst>
          </p:cNvPr>
          <p:cNvSpPr>
            <a:spLocks noGrp="1"/>
          </p:cNvSpPr>
          <p:nvPr>
            <p:ph idx="1"/>
          </p:nvPr>
        </p:nvSpPr>
        <p:spPr>
          <a:xfrm>
            <a:off x="762000" y="977153"/>
            <a:ext cx="7772400" cy="4114800"/>
          </a:xfrm>
        </p:spPr>
        <p:txBody>
          <a:bodyPr/>
          <a:lstStyle/>
          <a:p>
            <a:r>
              <a:rPr lang="en-MY" dirty="0"/>
              <a:t>Main end-use areas:</a:t>
            </a:r>
          </a:p>
          <a:p>
            <a:pPr lvl="1"/>
            <a:r>
              <a:rPr lang="en-MY" dirty="0"/>
              <a:t>Plastics</a:t>
            </a:r>
          </a:p>
          <a:p>
            <a:pPr lvl="1"/>
            <a:r>
              <a:rPr lang="en-MY" dirty="0"/>
              <a:t>Fertilizers</a:t>
            </a:r>
          </a:p>
          <a:p>
            <a:pPr lvl="1"/>
            <a:r>
              <a:rPr lang="en-MY" dirty="0"/>
              <a:t>Detergents and soaps</a:t>
            </a:r>
          </a:p>
          <a:p>
            <a:pPr lvl="1"/>
            <a:r>
              <a:rPr lang="en-MY" dirty="0"/>
              <a:t>Tires and rubber products</a:t>
            </a:r>
          </a:p>
          <a:p>
            <a:pPr lvl="1"/>
            <a:r>
              <a:rPr lang="en-MY" dirty="0"/>
              <a:t>Fibers, textiles, and clothing materials</a:t>
            </a:r>
          </a:p>
          <a:p>
            <a:pPr lvl="1"/>
            <a:r>
              <a:rPr lang="en-MY" dirty="0"/>
              <a:t>Paints, solvents, adhesives, and insulation</a:t>
            </a:r>
          </a:p>
          <a:p>
            <a:pPr lvl="1"/>
            <a:r>
              <a:rPr lang="en-MY" dirty="0"/>
              <a:t>Medical and healthcare products such as IV and blood bags</a:t>
            </a:r>
          </a:p>
          <a:p>
            <a:pPr marL="0" indent="0">
              <a:buNone/>
            </a:pPr>
            <a:br>
              <a:rPr lang="en-MY" dirty="0"/>
            </a:br>
            <a:endParaRPr lang="en-MY" dirty="0"/>
          </a:p>
        </p:txBody>
      </p:sp>
    </p:spTree>
    <p:extLst>
      <p:ext uri="{BB962C8B-B14F-4D97-AF65-F5344CB8AC3E}">
        <p14:creationId xmlns:p14="http://schemas.microsoft.com/office/powerpoint/2010/main" val="1089440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77B77F98-A80F-16DE-641C-6CC9AE0748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913" y="2133600"/>
            <a:ext cx="9082087"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7">
            <a:extLst>
              <a:ext uri="{FF2B5EF4-FFF2-40B4-BE49-F238E27FC236}">
                <a16:creationId xmlns:a16="http://schemas.microsoft.com/office/drawing/2014/main" id="{5EEA9A49-EC0E-C6F0-5B74-4C97182913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447800"/>
            <a:ext cx="55133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737A75C-30C1-FBE1-A797-7CECE14C859E}"/>
              </a:ext>
            </a:extLst>
          </p:cNvPr>
          <p:cNvSpPr>
            <a:spLocks noGrp="1" noChangeArrowheads="1"/>
          </p:cNvSpPr>
          <p:nvPr>
            <p:ph type="title"/>
          </p:nvPr>
        </p:nvSpPr>
        <p:spPr>
          <a:xfrm>
            <a:off x="685800" y="609600"/>
            <a:ext cx="7772400" cy="990600"/>
          </a:xfrm>
        </p:spPr>
        <p:txBody>
          <a:bodyPr/>
          <a:lstStyle/>
          <a:p>
            <a:pPr eaLnBrk="1" hangingPunct="1"/>
            <a:r>
              <a:rPr lang="en-US" altLang="en-US" sz="2800" b="1"/>
              <a:t>PETROCHEMICAL  FEEDSTOCK</a:t>
            </a:r>
            <a:br>
              <a:rPr lang="en-US" altLang="en-US" sz="2800" b="1"/>
            </a:br>
            <a:r>
              <a:rPr lang="en-US" altLang="en-US" sz="2800" b="1"/>
              <a:t>(NATURAL GAS)</a:t>
            </a:r>
          </a:p>
        </p:txBody>
      </p:sp>
      <p:sp>
        <p:nvSpPr>
          <p:cNvPr id="33795" name="Rectangle 3">
            <a:extLst>
              <a:ext uri="{FF2B5EF4-FFF2-40B4-BE49-F238E27FC236}">
                <a16:creationId xmlns:a16="http://schemas.microsoft.com/office/drawing/2014/main" id="{D5143E05-23F0-81F3-474F-C7A27961B8CF}"/>
              </a:ext>
            </a:extLst>
          </p:cNvPr>
          <p:cNvSpPr>
            <a:spLocks noGrp="1" noChangeArrowheads="1"/>
          </p:cNvSpPr>
          <p:nvPr>
            <p:ph type="body" sz="half" idx="1"/>
          </p:nvPr>
        </p:nvSpPr>
        <p:spPr>
          <a:xfrm>
            <a:off x="685800" y="1981200"/>
            <a:ext cx="7543800" cy="4114800"/>
          </a:xfrm>
        </p:spPr>
        <p:txBody>
          <a:bodyPr/>
          <a:lstStyle/>
          <a:p>
            <a:pPr eaLnBrk="1" hangingPunct="1">
              <a:buFontTx/>
              <a:buNone/>
            </a:pPr>
            <a:endParaRPr lang="en-US" altLang="en-US"/>
          </a:p>
          <a:p>
            <a:pPr eaLnBrk="1" hangingPunct="1"/>
            <a:endParaRPr lang="en-US" altLang="en-US" sz="2400"/>
          </a:p>
          <a:p>
            <a:pPr eaLnBrk="1" hangingPunct="1"/>
            <a:endParaRPr lang="en-US" altLang="en-US"/>
          </a:p>
        </p:txBody>
      </p:sp>
      <p:graphicFrame>
        <p:nvGraphicFramePr>
          <p:cNvPr id="33796" name="Object 6">
            <a:extLst>
              <a:ext uri="{FF2B5EF4-FFF2-40B4-BE49-F238E27FC236}">
                <a16:creationId xmlns:a16="http://schemas.microsoft.com/office/drawing/2014/main" id="{74A21C14-A69B-C07B-836F-9389211AB42D}"/>
              </a:ext>
            </a:extLst>
          </p:cNvPr>
          <p:cNvGraphicFramePr>
            <a:graphicFrameLocks noChangeAspect="1"/>
          </p:cNvGraphicFramePr>
          <p:nvPr/>
        </p:nvGraphicFramePr>
        <p:xfrm>
          <a:off x="914400" y="1676400"/>
          <a:ext cx="7315200" cy="4343400"/>
        </p:xfrm>
        <a:graphic>
          <a:graphicData uri="http://schemas.openxmlformats.org/presentationml/2006/ole">
            <mc:AlternateContent xmlns:mc="http://schemas.openxmlformats.org/markup-compatibility/2006">
              <mc:Choice xmlns:v="urn:schemas-microsoft-com:vml" Requires="v">
                <p:oleObj name="Image" r:id="rId2" imgW="17554286" imgH="8512653" progId="Photoshop.Image.6">
                  <p:embed/>
                </p:oleObj>
              </mc:Choice>
              <mc:Fallback>
                <p:oleObj name="Image" r:id="rId2" imgW="17554286" imgH="8512653" progId="Photoshop.Image.6">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76400"/>
                        <a:ext cx="7315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a:extLst>
              <a:ext uri="{FF2B5EF4-FFF2-40B4-BE49-F238E27FC236}">
                <a16:creationId xmlns:a16="http://schemas.microsoft.com/office/drawing/2014/main" id="{A861AD6D-4209-4291-3544-70E1E0018714}"/>
              </a:ext>
            </a:extLst>
          </p:cNvPr>
          <p:cNvSpPr>
            <a:spLocks noGrp="1" noChangeArrowheads="1"/>
          </p:cNvSpPr>
          <p:nvPr>
            <p:ph type="title"/>
          </p:nvPr>
        </p:nvSpPr>
        <p:spPr/>
        <p:txBody>
          <a:bodyPr/>
          <a:lstStyle/>
          <a:p>
            <a:pPr eaLnBrk="1" hangingPunct="1"/>
            <a:r>
              <a:rPr lang="en-US" altLang="en-US" sz="2800" b="1"/>
              <a:t>PETROCHEMICAL  FEEDSTOCK</a:t>
            </a:r>
            <a:br>
              <a:rPr lang="en-US" altLang="en-US" sz="2800" b="1"/>
            </a:br>
            <a:r>
              <a:rPr lang="en-US" altLang="en-US" sz="2800" b="1"/>
              <a:t>(ETHANE)</a:t>
            </a:r>
          </a:p>
        </p:txBody>
      </p:sp>
      <p:sp>
        <p:nvSpPr>
          <p:cNvPr id="34819" name="Rectangle 1027">
            <a:extLst>
              <a:ext uri="{FF2B5EF4-FFF2-40B4-BE49-F238E27FC236}">
                <a16:creationId xmlns:a16="http://schemas.microsoft.com/office/drawing/2014/main" id="{B6C7932F-2831-95B8-F5A7-93690E793F07}"/>
              </a:ext>
            </a:extLst>
          </p:cNvPr>
          <p:cNvSpPr>
            <a:spLocks noGrp="1" noChangeArrowheads="1"/>
          </p:cNvSpPr>
          <p:nvPr>
            <p:ph type="body" sz="half" idx="1"/>
          </p:nvPr>
        </p:nvSpPr>
        <p:spPr/>
        <p:txBody>
          <a:bodyPr/>
          <a:lstStyle/>
          <a:p>
            <a:pPr eaLnBrk="1" hangingPunct="1"/>
            <a:r>
              <a:rPr lang="en-US" altLang="en-US" sz="2400" b="1"/>
              <a:t>Ethylene-based products</a:t>
            </a:r>
            <a:endParaRPr lang="en-US" altLang="en-US" sz="2400" b="1">
              <a:cs typeface="Arial" panose="020B0604020202020204" pitchFamily="34" charset="0"/>
            </a:endParaRPr>
          </a:p>
          <a:p>
            <a:pPr lvl="1" eaLnBrk="1" hangingPunct="1"/>
            <a:r>
              <a:rPr lang="en-US" altLang="en-US">
                <a:cs typeface="Arial" panose="020B0604020202020204" pitchFamily="34" charset="0"/>
              </a:rPr>
              <a:t>Low density polyethylene (LDPE)</a:t>
            </a:r>
          </a:p>
          <a:p>
            <a:pPr lvl="1" eaLnBrk="1" hangingPunct="1"/>
            <a:r>
              <a:rPr lang="en-US" altLang="en-US">
                <a:cs typeface="Arial" panose="020B0604020202020204" pitchFamily="34" charset="0"/>
              </a:rPr>
              <a:t>high density polyethylene (HDPE)</a:t>
            </a:r>
          </a:p>
          <a:p>
            <a:pPr lvl="1" eaLnBrk="1" hangingPunct="1"/>
            <a:r>
              <a:rPr lang="en-US" altLang="en-US">
                <a:cs typeface="Arial" panose="020B0604020202020204" pitchFamily="34" charset="0"/>
              </a:rPr>
              <a:t>linear low density polyethylene (LLDPE)</a:t>
            </a:r>
            <a:endParaRPr lang="en-US" altLang="en-US"/>
          </a:p>
          <a:p>
            <a:pPr eaLnBrk="1" hangingPunct="1"/>
            <a:endParaRPr lang="en-US" altLang="en-US" sz="2400"/>
          </a:p>
          <a:p>
            <a:pPr eaLnBrk="1" hangingPunct="1"/>
            <a:endParaRPr lang="en-US" altLang="en-US"/>
          </a:p>
        </p:txBody>
      </p:sp>
      <p:sp>
        <p:nvSpPr>
          <p:cNvPr id="34820" name="Rectangle 1028">
            <a:extLst>
              <a:ext uri="{FF2B5EF4-FFF2-40B4-BE49-F238E27FC236}">
                <a16:creationId xmlns:a16="http://schemas.microsoft.com/office/drawing/2014/main" id="{A69D9EAA-F94B-EC19-07CF-DEBCEC958C40}"/>
              </a:ext>
            </a:extLst>
          </p:cNvPr>
          <p:cNvSpPr>
            <a:spLocks noGrp="1" noChangeArrowheads="1"/>
          </p:cNvSpPr>
          <p:nvPr>
            <p:ph type="body" sz="half" idx="2"/>
          </p:nvPr>
        </p:nvSpPr>
        <p:spPr/>
        <p:txBody>
          <a:bodyPr/>
          <a:lstStyle/>
          <a:p>
            <a:pPr eaLnBrk="1" hangingPunct="1">
              <a:tabLst>
                <a:tab pos="277813" algn="l"/>
              </a:tabLst>
            </a:pPr>
            <a:endParaRPr lang="en-US" altLang="en-US" sz="2000"/>
          </a:p>
          <a:p>
            <a:pPr eaLnBrk="1" hangingPunct="1">
              <a:tabLst>
                <a:tab pos="277813" algn="l"/>
              </a:tabLst>
            </a:pPr>
            <a:r>
              <a:rPr lang="en-US" altLang="en-US" sz="2000"/>
              <a:t>Films </a:t>
            </a:r>
          </a:p>
          <a:p>
            <a:pPr lvl="1" eaLnBrk="1" hangingPunct="1">
              <a:tabLst>
                <a:tab pos="277813" algn="l"/>
              </a:tabLst>
            </a:pPr>
            <a:r>
              <a:rPr lang="en-US" altLang="en-US" sz="2000"/>
              <a:t>Heavy duty film, carrier bag</a:t>
            </a:r>
          </a:p>
          <a:p>
            <a:pPr eaLnBrk="1" hangingPunct="1">
              <a:tabLst>
                <a:tab pos="277813" algn="l"/>
              </a:tabLst>
            </a:pPr>
            <a:r>
              <a:rPr lang="en-US" altLang="en-US" sz="2000">
                <a:cs typeface="Arial" panose="020B0604020202020204" pitchFamily="34" charset="0"/>
              </a:rPr>
              <a:t>Injection Moulding</a:t>
            </a:r>
          </a:p>
          <a:p>
            <a:pPr lvl="1" eaLnBrk="1" hangingPunct="1">
              <a:tabLst>
                <a:tab pos="277813" algn="l"/>
              </a:tabLst>
            </a:pPr>
            <a:r>
              <a:rPr lang="en-US" altLang="en-US" sz="2000">
                <a:cs typeface="Arial" panose="020B0604020202020204" pitchFamily="34" charset="0"/>
              </a:rPr>
              <a:t>Housewares, toys</a:t>
            </a:r>
          </a:p>
          <a:p>
            <a:pPr eaLnBrk="1" hangingPunct="1">
              <a:tabLst>
                <a:tab pos="277813" algn="l"/>
              </a:tabLst>
            </a:pPr>
            <a:r>
              <a:rPr lang="en-US" altLang="en-US" sz="2000">
                <a:cs typeface="Arial" panose="020B0604020202020204" pitchFamily="34" charset="0"/>
              </a:rPr>
              <a:t>Rotational Moulding </a:t>
            </a:r>
          </a:p>
          <a:p>
            <a:pPr lvl="1" eaLnBrk="1" hangingPunct="1">
              <a:tabLst>
                <a:tab pos="277813" algn="l"/>
              </a:tabLst>
            </a:pPr>
            <a:r>
              <a:rPr lang="en-US" altLang="en-US" sz="2000">
                <a:cs typeface="Arial" panose="020B0604020202020204" pitchFamily="34" charset="0"/>
              </a:rPr>
              <a:t>Septic tanks, water tanks, containers - UV stabilised</a:t>
            </a:r>
          </a:p>
          <a:p>
            <a:pPr eaLnBrk="1" hangingPunct="1">
              <a:tabLst>
                <a:tab pos="277813" algn="l"/>
              </a:tabLst>
            </a:pPr>
            <a:r>
              <a:rPr lang="en-US" altLang="en-US" sz="2000">
                <a:cs typeface="Arial" panose="020B0604020202020204" pitchFamily="34" charset="0"/>
              </a:rPr>
              <a:t>Monofilament</a:t>
            </a:r>
          </a:p>
          <a:p>
            <a:pPr lvl="1" eaLnBrk="1" hangingPunct="1">
              <a:tabLst>
                <a:tab pos="277813" algn="l"/>
              </a:tabLst>
            </a:pPr>
            <a:r>
              <a:rPr lang="en-US" altLang="en-US" sz="2000">
                <a:cs typeface="Arial" panose="020B0604020202020204" pitchFamily="34" charset="0"/>
              </a:rPr>
              <a:t>Fishing nets, ropes &amp; blending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026">
            <a:extLst>
              <a:ext uri="{FF2B5EF4-FFF2-40B4-BE49-F238E27FC236}">
                <a16:creationId xmlns:a16="http://schemas.microsoft.com/office/drawing/2014/main" id="{F4B3D3E3-76C2-44A0-8DF0-08301F56FED1}"/>
              </a:ext>
            </a:extLst>
          </p:cNvPr>
          <p:cNvSpPr>
            <a:spLocks noGrp="1" noChangeArrowheads="1"/>
          </p:cNvSpPr>
          <p:nvPr>
            <p:ph type="title"/>
          </p:nvPr>
        </p:nvSpPr>
        <p:spPr/>
        <p:txBody>
          <a:bodyPr/>
          <a:lstStyle/>
          <a:p>
            <a:pPr eaLnBrk="1" hangingPunct="1"/>
            <a:r>
              <a:rPr lang="en-US" altLang="en-US" sz="2800" b="1"/>
              <a:t>PETROCHEMICAL  FEEDSTOCK</a:t>
            </a:r>
            <a:br>
              <a:rPr lang="en-US" altLang="en-US" sz="2800" b="1"/>
            </a:br>
            <a:r>
              <a:rPr lang="en-US" altLang="en-US" sz="2800" b="1"/>
              <a:t>(PROPANE)</a:t>
            </a:r>
          </a:p>
        </p:txBody>
      </p:sp>
      <p:sp>
        <p:nvSpPr>
          <p:cNvPr id="35843" name="Rectangle 1027">
            <a:extLst>
              <a:ext uri="{FF2B5EF4-FFF2-40B4-BE49-F238E27FC236}">
                <a16:creationId xmlns:a16="http://schemas.microsoft.com/office/drawing/2014/main" id="{0211BFD7-1C11-D3FF-3813-52A588C2F28D}"/>
              </a:ext>
            </a:extLst>
          </p:cNvPr>
          <p:cNvSpPr>
            <a:spLocks noGrp="1" noChangeArrowheads="1"/>
          </p:cNvSpPr>
          <p:nvPr>
            <p:ph type="body" sz="half" idx="1"/>
          </p:nvPr>
        </p:nvSpPr>
        <p:spPr/>
        <p:txBody>
          <a:bodyPr/>
          <a:lstStyle/>
          <a:p>
            <a:pPr eaLnBrk="1" hangingPunct="1"/>
            <a:r>
              <a:rPr lang="en-US" altLang="en-US" sz="2400" b="1"/>
              <a:t>Polypropylene based products</a:t>
            </a:r>
            <a:endParaRPr lang="en-US" altLang="en-US" sz="2400" b="1">
              <a:cs typeface="Arial" panose="020B0604020202020204" pitchFamily="34" charset="0"/>
            </a:endParaRPr>
          </a:p>
          <a:p>
            <a:pPr eaLnBrk="1" hangingPunct="1">
              <a:buFontTx/>
              <a:buNone/>
            </a:pPr>
            <a:endParaRPr lang="en-US" altLang="en-US" sz="2400"/>
          </a:p>
          <a:p>
            <a:pPr eaLnBrk="1" hangingPunct="1"/>
            <a:endParaRPr lang="en-US" altLang="en-US"/>
          </a:p>
        </p:txBody>
      </p:sp>
      <p:sp>
        <p:nvSpPr>
          <p:cNvPr id="35844" name="Rectangle 1028">
            <a:extLst>
              <a:ext uri="{FF2B5EF4-FFF2-40B4-BE49-F238E27FC236}">
                <a16:creationId xmlns:a16="http://schemas.microsoft.com/office/drawing/2014/main" id="{186A8EF0-67D4-41A1-DBA8-7CF48842EF98}"/>
              </a:ext>
            </a:extLst>
          </p:cNvPr>
          <p:cNvSpPr>
            <a:spLocks noGrp="1" noChangeArrowheads="1"/>
          </p:cNvSpPr>
          <p:nvPr>
            <p:ph type="body" sz="half" idx="2"/>
          </p:nvPr>
        </p:nvSpPr>
        <p:spPr/>
        <p:txBody>
          <a:bodyPr/>
          <a:lstStyle/>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Household goods</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Containers</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thin wall articles</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Food packaging</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Garment </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Packaging Film </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Adhesive tape</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food snack packaging</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Tape</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Flexible bulk containers</a:t>
            </a:r>
            <a:br>
              <a:rPr lang="en-US" altLang="en-US" sz="1800">
                <a:latin typeface="Arial" panose="020B0604020202020204" pitchFamily="34" charset="0"/>
                <a:cs typeface="Arial" panose="020B0604020202020204" pitchFamily="34" charset="0"/>
              </a:rPr>
            </a:br>
            <a:r>
              <a:rPr lang="en-US" altLang="en-US" sz="1800">
                <a:latin typeface="Arial" panose="020B0604020202020204" pitchFamily="34" charset="0"/>
                <a:cs typeface="Arial" panose="020B0604020202020204" pitchFamily="34" charset="0"/>
              </a:rPr>
              <a:t>woven bags, ropes, </a:t>
            </a:r>
          </a:p>
          <a:p>
            <a:pPr eaLnBrk="1" hangingPunct="1">
              <a:lnSpc>
                <a:spcPct val="90000"/>
              </a:lnSpc>
              <a:tabLst>
                <a:tab pos="277813" algn="l"/>
              </a:tabLst>
            </a:pPr>
            <a:r>
              <a:rPr lang="en-US" altLang="en-US" sz="1800">
                <a:latin typeface="Arial" panose="020B0604020202020204" pitchFamily="34" charset="0"/>
                <a:cs typeface="Arial" panose="020B0604020202020204" pitchFamily="34" charset="0"/>
              </a:rPr>
              <a:t>Carpet backing</a:t>
            </a:r>
          </a:p>
          <a:p>
            <a:pPr eaLnBrk="1" hangingPunct="1">
              <a:lnSpc>
                <a:spcPct val="90000"/>
              </a:lnSpc>
              <a:buFontTx/>
              <a:buNone/>
              <a:tabLst>
                <a:tab pos="277813" algn="l"/>
              </a:tabLst>
            </a:pPr>
            <a:r>
              <a:rPr lang="en-US" altLang="en-US" sz="1800">
                <a:latin typeface="Arial" panose="020B0604020202020204" pitchFamily="34" charset="0"/>
                <a:cs typeface="Arial" panose="020B0604020202020204" pitchFamily="34" charset="0"/>
              </a:rPr>
              <a:t> </a:t>
            </a:r>
            <a:endParaRPr lang="en-US" altLang="en-US" sz="200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5E5D4F3B-B352-47C3-E028-B76DEE35C1CB}"/>
              </a:ext>
            </a:extLst>
          </p:cNvPr>
          <p:cNvSpPr>
            <a:spLocks noGrp="1" noChangeArrowheads="1"/>
          </p:cNvSpPr>
          <p:nvPr>
            <p:ph type="title"/>
          </p:nvPr>
        </p:nvSpPr>
        <p:spPr>
          <a:xfrm>
            <a:off x="685800" y="533400"/>
            <a:ext cx="7772400" cy="762000"/>
          </a:xfrm>
        </p:spPr>
        <p:txBody>
          <a:bodyPr/>
          <a:lstStyle/>
          <a:p>
            <a:pPr eaLnBrk="1" hangingPunct="1"/>
            <a:r>
              <a:rPr lang="en-US" altLang="en-US" sz="2800" b="1"/>
              <a:t>RESIDENTIAL &amp; COMMERCIAL UTILISATION OF NATURAL GAS</a:t>
            </a:r>
          </a:p>
        </p:txBody>
      </p:sp>
      <p:sp>
        <p:nvSpPr>
          <p:cNvPr id="36867" name="Rectangle 3">
            <a:extLst>
              <a:ext uri="{FF2B5EF4-FFF2-40B4-BE49-F238E27FC236}">
                <a16:creationId xmlns:a16="http://schemas.microsoft.com/office/drawing/2014/main" id="{1129D43B-8599-B8BC-B761-71A95B9E8F57}"/>
              </a:ext>
            </a:extLst>
          </p:cNvPr>
          <p:cNvSpPr>
            <a:spLocks noGrp="1" noChangeArrowheads="1"/>
          </p:cNvSpPr>
          <p:nvPr>
            <p:ph type="body" idx="1"/>
          </p:nvPr>
        </p:nvSpPr>
        <p:spPr>
          <a:xfrm>
            <a:off x="762000" y="1600200"/>
            <a:ext cx="7772400" cy="4953000"/>
          </a:xfrm>
        </p:spPr>
        <p:txBody>
          <a:bodyPr/>
          <a:lstStyle/>
          <a:p>
            <a:pPr eaLnBrk="1" hangingPunct="1"/>
            <a:r>
              <a:rPr lang="en-US" altLang="en-US" sz="2400" b="1"/>
              <a:t>Residential</a:t>
            </a:r>
          </a:p>
          <a:p>
            <a:pPr lvl="1" eaLnBrk="1" hangingPunct="1"/>
            <a:r>
              <a:rPr lang="en-US" altLang="en-US" sz="2400"/>
              <a:t>Emphasis on temperature climatic zones</a:t>
            </a:r>
          </a:p>
          <a:p>
            <a:pPr lvl="1" eaLnBrk="1" hangingPunct="1"/>
            <a:r>
              <a:rPr lang="en-US" altLang="en-US" sz="2400"/>
              <a:t>Houses / condominiums / apartments etc </a:t>
            </a:r>
          </a:p>
          <a:p>
            <a:pPr lvl="1" eaLnBrk="1" hangingPunct="1"/>
            <a:r>
              <a:rPr lang="en-US" altLang="en-US" sz="2400"/>
              <a:t>Use for space / water heating,  cooking , drying etc</a:t>
            </a:r>
          </a:p>
          <a:p>
            <a:pPr lvl="1" eaLnBrk="1" hangingPunct="1">
              <a:buFontTx/>
              <a:buNone/>
            </a:pPr>
            <a:endParaRPr lang="en-US" altLang="en-US" sz="2400"/>
          </a:p>
          <a:p>
            <a:pPr eaLnBrk="1" hangingPunct="1"/>
            <a:r>
              <a:rPr lang="en-US" altLang="en-US" sz="2400" b="1"/>
              <a:t>Commercial</a:t>
            </a:r>
          </a:p>
          <a:p>
            <a:pPr lvl="1" eaLnBrk="1" hangingPunct="1"/>
            <a:r>
              <a:rPr lang="en-US" altLang="en-US" sz="2400"/>
              <a:t>Focus on service sector</a:t>
            </a:r>
          </a:p>
          <a:p>
            <a:pPr lvl="1" eaLnBrk="1" hangingPunct="1"/>
            <a:r>
              <a:rPr lang="en-US" altLang="en-US" sz="2400"/>
              <a:t>Significant variety in gas usage / demand</a:t>
            </a:r>
          </a:p>
          <a:p>
            <a:pPr lvl="1" eaLnBrk="1" hangingPunct="1"/>
            <a:r>
              <a:rPr lang="en-US" altLang="en-US" sz="2400"/>
              <a:t>Space heating / cooling, water heating, cooking, drying, NGV</a:t>
            </a:r>
          </a:p>
          <a:p>
            <a:pPr eaLnBrk="1" hangingPunct="1"/>
            <a:endParaRPr lang="en-US" altLang="en-US" sz="2400"/>
          </a:p>
          <a:p>
            <a:pPr eaLnBrk="1" hangingPunct="1"/>
            <a:endParaRPr lang="en-US" altLang="en-US" sz="2400"/>
          </a:p>
          <a:p>
            <a:pPr eaLnBrk="1" hangingPunct="1"/>
            <a:endParaRPr lang="en-US" altLang="en-US"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26">
            <a:extLst>
              <a:ext uri="{FF2B5EF4-FFF2-40B4-BE49-F238E27FC236}">
                <a16:creationId xmlns:a16="http://schemas.microsoft.com/office/drawing/2014/main" id="{2DDC7284-DBB6-A08A-59C0-8132A81AAE79}"/>
              </a:ext>
            </a:extLst>
          </p:cNvPr>
          <p:cNvSpPr>
            <a:spLocks noGrp="1" noChangeArrowheads="1"/>
          </p:cNvSpPr>
          <p:nvPr>
            <p:ph type="title"/>
          </p:nvPr>
        </p:nvSpPr>
        <p:spPr>
          <a:xfrm>
            <a:off x="685800" y="533400"/>
            <a:ext cx="7772400" cy="762000"/>
          </a:xfrm>
        </p:spPr>
        <p:txBody>
          <a:bodyPr/>
          <a:lstStyle/>
          <a:p>
            <a:pPr eaLnBrk="1" hangingPunct="1"/>
            <a:r>
              <a:rPr lang="en-US" altLang="en-US" sz="2800" b="1"/>
              <a:t>INDUSTRIAL UTILISATION OF </a:t>
            </a:r>
            <a:br>
              <a:rPr lang="en-US" altLang="en-US" sz="2800" b="1"/>
            </a:br>
            <a:r>
              <a:rPr lang="en-US" altLang="en-US" sz="2800" b="1"/>
              <a:t>NATURAL GAS</a:t>
            </a:r>
          </a:p>
        </p:txBody>
      </p:sp>
      <p:sp>
        <p:nvSpPr>
          <p:cNvPr id="37891" name="Rectangle 1027">
            <a:extLst>
              <a:ext uri="{FF2B5EF4-FFF2-40B4-BE49-F238E27FC236}">
                <a16:creationId xmlns:a16="http://schemas.microsoft.com/office/drawing/2014/main" id="{18A14F4D-4E7D-2E58-96DB-7D9D61E2C89D}"/>
              </a:ext>
            </a:extLst>
          </p:cNvPr>
          <p:cNvSpPr>
            <a:spLocks noGrp="1" noChangeArrowheads="1"/>
          </p:cNvSpPr>
          <p:nvPr>
            <p:ph type="body" idx="1"/>
          </p:nvPr>
        </p:nvSpPr>
        <p:spPr>
          <a:xfrm>
            <a:off x="762000" y="1447800"/>
            <a:ext cx="7772400" cy="4953000"/>
          </a:xfrm>
        </p:spPr>
        <p:txBody>
          <a:bodyPr/>
          <a:lstStyle/>
          <a:p>
            <a:pPr eaLnBrk="1" hangingPunct="1"/>
            <a:r>
              <a:rPr lang="en-US" altLang="en-US" sz="2400" b="1"/>
              <a:t>Low temperature application (i.e. less than 500 </a:t>
            </a:r>
            <a:r>
              <a:rPr lang="en-US" altLang="en-US" sz="2400" b="1" baseline="30000"/>
              <a:t>o</a:t>
            </a:r>
            <a:r>
              <a:rPr lang="en-US" altLang="en-US" sz="2400" b="1"/>
              <a:t>C)</a:t>
            </a:r>
          </a:p>
          <a:p>
            <a:pPr lvl="1" eaLnBrk="1" hangingPunct="1"/>
            <a:r>
              <a:rPr lang="en-US" altLang="en-US" sz="2000"/>
              <a:t>Heating</a:t>
            </a:r>
          </a:p>
          <a:p>
            <a:pPr lvl="1" eaLnBrk="1" hangingPunct="1"/>
            <a:r>
              <a:rPr lang="en-US" altLang="en-US" sz="2000"/>
              <a:t>Cooling</a:t>
            </a:r>
          </a:p>
          <a:p>
            <a:pPr lvl="1" eaLnBrk="1" hangingPunct="1"/>
            <a:r>
              <a:rPr lang="en-US" altLang="en-US" sz="2000"/>
              <a:t>Drying</a:t>
            </a:r>
          </a:p>
          <a:p>
            <a:pPr lvl="1" eaLnBrk="1" hangingPunct="1"/>
            <a:r>
              <a:rPr lang="en-US" altLang="en-US" sz="2000"/>
              <a:t>Cooking /  baking etc</a:t>
            </a:r>
          </a:p>
          <a:p>
            <a:pPr lvl="1" eaLnBrk="1" hangingPunct="1">
              <a:buFontTx/>
              <a:buNone/>
            </a:pPr>
            <a:endParaRPr lang="en-US" altLang="en-US" sz="2000"/>
          </a:p>
          <a:p>
            <a:pPr eaLnBrk="1" hangingPunct="1"/>
            <a:r>
              <a:rPr lang="en-US" altLang="en-US" sz="2400" b="1"/>
              <a:t>High temperature application (i.e. more than 500 </a:t>
            </a:r>
            <a:r>
              <a:rPr lang="en-US" altLang="en-US" sz="2400" b="1" baseline="30000"/>
              <a:t>o</a:t>
            </a:r>
            <a:r>
              <a:rPr lang="en-US" altLang="en-US" sz="2400" b="1"/>
              <a:t>C)</a:t>
            </a:r>
          </a:p>
          <a:p>
            <a:pPr lvl="1" eaLnBrk="1" hangingPunct="1"/>
            <a:r>
              <a:rPr lang="en-US" altLang="en-US" sz="2000"/>
              <a:t>Ferrous/non-ferrous industry</a:t>
            </a:r>
          </a:p>
          <a:p>
            <a:pPr lvl="1" eaLnBrk="1" hangingPunct="1"/>
            <a:r>
              <a:rPr lang="en-US" altLang="en-US" sz="2000"/>
              <a:t>Ceramic industry</a:t>
            </a:r>
          </a:p>
          <a:p>
            <a:pPr lvl="1" eaLnBrk="1" hangingPunct="1"/>
            <a:r>
              <a:rPr lang="en-US" altLang="en-US" sz="2000"/>
              <a:t>Glass industry</a:t>
            </a:r>
          </a:p>
          <a:p>
            <a:pPr lvl="1" eaLnBrk="1" hangingPunct="1"/>
            <a:r>
              <a:rPr lang="en-US" altLang="en-US" sz="2000"/>
              <a:t>Flame processing etc.</a:t>
            </a:r>
          </a:p>
          <a:p>
            <a:pPr eaLnBrk="1" hangingPunct="1"/>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9B8A25F-F7B2-2FC5-9644-3532CD5FA057}"/>
              </a:ext>
            </a:extLst>
          </p:cNvPr>
          <p:cNvSpPr>
            <a:spLocks noGrp="1" noChangeArrowheads="1"/>
          </p:cNvSpPr>
          <p:nvPr>
            <p:ph type="title"/>
          </p:nvPr>
        </p:nvSpPr>
        <p:spPr/>
        <p:txBody>
          <a:bodyPr/>
          <a:lstStyle/>
          <a:p>
            <a:pPr eaLnBrk="1" hangingPunct="1"/>
            <a:r>
              <a:rPr lang="en-US" altLang="en-US" sz="2800" b="1"/>
              <a:t>NATURAL GAS UTILISATION IN POWER (ELECTRICITY) GENERATION</a:t>
            </a:r>
          </a:p>
        </p:txBody>
      </p:sp>
      <p:sp>
        <p:nvSpPr>
          <p:cNvPr id="38915" name="Rectangle 3">
            <a:extLst>
              <a:ext uri="{FF2B5EF4-FFF2-40B4-BE49-F238E27FC236}">
                <a16:creationId xmlns:a16="http://schemas.microsoft.com/office/drawing/2014/main" id="{CB8C88D9-3F40-6726-0C0D-4668933526F4}"/>
              </a:ext>
            </a:extLst>
          </p:cNvPr>
          <p:cNvSpPr>
            <a:spLocks noGrp="1" noChangeArrowheads="1"/>
          </p:cNvSpPr>
          <p:nvPr>
            <p:ph type="body" sz="half" idx="1"/>
          </p:nvPr>
        </p:nvSpPr>
        <p:spPr/>
        <p:txBody>
          <a:bodyPr/>
          <a:lstStyle/>
          <a:p>
            <a:pPr algn="ctr" eaLnBrk="1" hangingPunct="1">
              <a:buFontTx/>
              <a:buNone/>
            </a:pPr>
            <a:r>
              <a:rPr lang="en-US" altLang="en-US" sz="2400" b="1" u="sng"/>
              <a:t>Prime mover</a:t>
            </a:r>
          </a:p>
          <a:p>
            <a:pPr eaLnBrk="1" hangingPunct="1"/>
            <a:endParaRPr lang="en-US" altLang="en-US" sz="2400" b="1"/>
          </a:p>
          <a:p>
            <a:pPr eaLnBrk="1" hangingPunct="1"/>
            <a:r>
              <a:rPr lang="en-US" altLang="en-US" sz="2400" b="1"/>
              <a:t>Combined cycle </a:t>
            </a:r>
          </a:p>
          <a:p>
            <a:pPr lvl="1" eaLnBrk="1" hangingPunct="1"/>
            <a:r>
              <a:rPr lang="en-US" altLang="en-US" sz="2000" b="1"/>
              <a:t> Gas + steam turbines</a:t>
            </a:r>
          </a:p>
          <a:p>
            <a:pPr lvl="1" eaLnBrk="1" hangingPunct="1"/>
            <a:endParaRPr lang="en-US" altLang="en-US" sz="2000" b="1"/>
          </a:p>
          <a:p>
            <a:pPr eaLnBrk="1" hangingPunct="1"/>
            <a:r>
              <a:rPr lang="en-US" altLang="en-US" sz="2400" b="1"/>
              <a:t>Steam turbine</a:t>
            </a:r>
          </a:p>
          <a:p>
            <a:pPr lvl="1" eaLnBrk="1" hangingPunct="1"/>
            <a:r>
              <a:rPr lang="en-US" altLang="en-US" sz="2000" b="1"/>
              <a:t> oil, coal, nat. gas</a:t>
            </a:r>
          </a:p>
          <a:p>
            <a:pPr eaLnBrk="1" hangingPunct="1"/>
            <a:endParaRPr lang="en-US" altLang="en-US" sz="2400" b="1"/>
          </a:p>
          <a:p>
            <a:pPr eaLnBrk="1" hangingPunct="1"/>
            <a:r>
              <a:rPr lang="en-US" altLang="en-US" sz="2400" b="1"/>
              <a:t>Gas turbine</a:t>
            </a:r>
          </a:p>
        </p:txBody>
      </p:sp>
      <p:sp>
        <p:nvSpPr>
          <p:cNvPr id="38916" name="Rectangle 4">
            <a:extLst>
              <a:ext uri="{FF2B5EF4-FFF2-40B4-BE49-F238E27FC236}">
                <a16:creationId xmlns:a16="http://schemas.microsoft.com/office/drawing/2014/main" id="{1935F76C-52E8-437A-AB87-E6DE35E137F1}"/>
              </a:ext>
            </a:extLst>
          </p:cNvPr>
          <p:cNvSpPr>
            <a:spLocks noGrp="1" noChangeArrowheads="1"/>
          </p:cNvSpPr>
          <p:nvPr>
            <p:ph type="body" sz="half" idx="2"/>
          </p:nvPr>
        </p:nvSpPr>
        <p:spPr>
          <a:xfrm>
            <a:off x="4191000" y="1981200"/>
            <a:ext cx="4343400" cy="4114800"/>
          </a:xfrm>
        </p:spPr>
        <p:txBody>
          <a:bodyPr/>
          <a:lstStyle/>
          <a:p>
            <a:pPr eaLnBrk="1" hangingPunct="1">
              <a:buFontTx/>
              <a:buNone/>
            </a:pPr>
            <a:r>
              <a:rPr lang="en-US" altLang="en-US" sz="2400" b="1" u="sng"/>
              <a:t>Efficiency</a:t>
            </a:r>
            <a:r>
              <a:rPr lang="en-US" altLang="en-US" sz="2400" b="1"/>
              <a:t>            </a:t>
            </a:r>
            <a:r>
              <a:rPr lang="en-US" altLang="en-US" sz="2400" b="1" u="sng"/>
              <a:t>Capital cost</a:t>
            </a:r>
          </a:p>
          <a:p>
            <a:pPr eaLnBrk="1" hangingPunct="1"/>
            <a:endParaRPr lang="en-US" altLang="en-US" sz="2400" b="1" u="sng"/>
          </a:p>
          <a:p>
            <a:pPr eaLnBrk="1" hangingPunct="1">
              <a:buFontTx/>
              <a:buNone/>
            </a:pPr>
            <a:r>
              <a:rPr lang="en-US" altLang="en-US" sz="1800" b="1"/>
              <a:t>Highest                       most expensive</a:t>
            </a:r>
          </a:p>
          <a:p>
            <a:pPr eaLnBrk="1" hangingPunct="1">
              <a:buFontTx/>
              <a:buNone/>
            </a:pPr>
            <a:endParaRPr lang="en-US" altLang="en-US" sz="1800" b="1"/>
          </a:p>
          <a:p>
            <a:pPr eaLnBrk="1" hangingPunct="1">
              <a:buFontTx/>
              <a:buNone/>
            </a:pPr>
            <a:endParaRPr lang="en-US" altLang="en-US" sz="1800" b="1"/>
          </a:p>
          <a:p>
            <a:pPr eaLnBrk="1" hangingPunct="1">
              <a:buFontTx/>
              <a:buNone/>
            </a:pPr>
            <a:endParaRPr lang="en-US" altLang="en-US" sz="1800" b="1"/>
          </a:p>
          <a:p>
            <a:pPr eaLnBrk="1" hangingPunct="1">
              <a:buFontTx/>
              <a:buNone/>
            </a:pPr>
            <a:endParaRPr lang="en-US" altLang="en-US" sz="1800" b="1"/>
          </a:p>
          <a:p>
            <a:pPr eaLnBrk="1" hangingPunct="1">
              <a:buFontTx/>
              <a:buNone/>
            </a:pPr>
            <a:endParaRPr lang="en-US" altLang="en-US" sz="1800" b="1"/>
          </a:p>
          <a:p>
            <a:pPr eaLnBrk="1" hangingPunct="1">
              <a:buFontTx/>
              <a:buNone/>
            </a:pPr>
            <a:endParaRPr lang="en-US" altLang="en-US" sz="1800" b="1"/>
          </a:p>
          <a:p>
            <a:pPr eaLnBrk="1" hangingPunct="1">
              <a:buFontTx/>
              <a:buNone/>
            </a:pPr>
            <a:endParaRPr lang="en-US" altLang="en-US" sz="1800" b="1"/>
          </a:p>
          <a:p>
            <a:pPr eaLnBrk="1" hangingPunct="1">
              <a:buFontTx/>
              <a:buNone/>
            </a:pPr>
            <a:r>
              <a:rPr lang="en-US" altLang="en-US" sz="1800" b="1"/>
              <a:t>Lowest                         least  expensive</a:t>
            </a:r>
            <a:endParaRPr lang="en-US" altLang="en-US" sz="2400" b="1"/>
          </a:p>
          <a:p>
            <a:pPr eaLnBrk="1" hangingPunct="1"/>
            <a:endParaRPr lang="en-US" altLang="en-US" sz="2400"/>
          </a:p>
        </p:txBody>
      </p:sp>
      <p:sp>
        <p:nvSpPr>
          <p:cNvPr id="38917" name="Line 5">
            <a:extLst>
              <a:ext uri="{FF2B5EF4-FFF2-40B4-BE49-F238E27FC236}">
                <a16:creationId xmlns:a16="http://schemas.microsoft.com/office/drawing/2014/main" id="{304CAA04-0122-A8E0-EA86-82833D51F1FF}"/>
              </a:ext>
            </a:extLst>
          </p:cNvPr>
          <p:cNvSpPr>
            <a:spLocks noChangeShapeType="1"/>
          </p:cNvSpPr>
          <p:nvPr/>
        </p:nvSpPr>
        <p:spPr bwMode="auto">
          <a:xfrm flipV="1">
            <a:off x="7010400" y="3505200"/>
            <a:ext cx="0" cy="167640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38918" name="Line 5">
            <a:extLst>
              <a:ext uri="{FF2B5EF4-FFF2-40B4-BE49-F238E27FC236}">
                <a16:creationId xmlns:a16="http://schemas.microsoft.com/office/drawing/2014/main" id="{78016A7D-17E3-A4B5-A9DE-DDE18CC7CA7A}"/>
              </a:ext>
            </a:extLst>
          </p:cNvPr>
          <p:cNvSpPr>
            <a:spLocks noChangeShapeType="1"/>
          </p:cNvSpPr>
          <p:nvPr/>
        </p:nvSpPr>
        <p:spPr bwMode="auto">
          <a:xfrm flipV="1">
            <a:off x="4648200" y="3505200"/>
            <a:ext cx="0" cy="167640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B12D60D8-6902-8279-F864-F0C216E9C8E6}"/>
              </a:ext>
            </a:extLst>
          </p:cNvPr>
          <p:cNvSpPr>
            <a:spLocks noGrp="1" noChangeArrowheads="1"/>
          </p:cNvSpPr>
          <p:nvPr>
            <p:ph type="title"/>
          </p:nvPr>
        </p:nvSpPr>
        <p:spPr/>
        <p:txBody>
          <a:bodyPr/>
          <a:lstStyle/>
          <a:p>
            <a:pPr eaLnBrk="1" hangingPunct="1"/>
            <a:r>
              <a:rPr lang="en-US" altLang="en-US" sz="2800" b="1"/>
              <a:t>NATURAL GAS FOR POWER GENERATION</a:t>
            </a:r>
            <a:br>
              <a:rPr lang="en-US" altLang="en-US" sz="2800" b="1"/>
            </a:br>
            <a:r>
              <a:rPr lang="en-US" altLang="en-US" sz="2800" b="1"/>
              <a:t>Advantages</a:t>
            </a:r>
          </a:p>
        </p:txBody>
      </p:sp>
      <p:sp>
        <p:nvSpPr>
          <p:cNvPr id="39939" name="Rectangle 3">
            <a:extLst>
              <a:ext uri="{FF2B5EF4-FFF2-40B4-BE49-F238E27FC236}">
                <a16:creationId xmlns:a16="http://schemas.microsoft.com/office/drawing/2014/main" id="{46A5FFA9-23B6-15AF-4CED-DC1180D70D32}"/>
              </a:ext>
            </a:extLst>
          </p:cNvPr>
          <p:cNvSpPr>
            <a:spLocks noGrp="1" noChangeArrowheads="1"/>
          </p:cNvSpPr>
          <p:nvPr>
            <p:ph type="body" sz="half" idx="1"/>
          </p:nvPr>
        </p:nvSpPr>
        <p:spPr>
          <a:xfrm>
            <a:off x="685800" y="1676400"/>
            <a:ext cx="7772400" cy="4114800"/>
          </a:xfrm>
        </p:spPr>
        <p:txBody>
          <a:bodyPr/>
          <a:lstStyle/>
          <a:p>
            <a:pPr eaLnBrk="1" hangingPunct="1">
              <a:lnSpc>
                <a:spcPct val="90000"/>
              </a:lnSpc>
            </a:pPr>
            <a:r>
              <a:rPr lang="en-US" altLang="en-US" sz="2000"/>
              <a:t>Infrastructure</a:t>
            </a:r>
          </a:p>
          <a:p>
            <a:pPr lvl="1" eaLnBrk="1" hangingPunct="1">
              <a:lnSpc>
                <a:spcPct val="90000"/>
              </a:lnSpc>
            </a:pPr>
            <a:r>
              <a:rPr lang="en-US" altLang="en-US" sz="2000"/>
              <a:t>Direct &amp; reliable supply from pipeline</a:t>
            </a:r>
          </a:p>
          <a:p>
            <a:pPr eaLnBrk="1" hangingPunct="1">
              <a:lnSpc>
                <a:spcPct val="90000"/>
              </a:lnSpc>
            </a:pPr>
            <a:r>
              <a:rPr lang="en-US" altLang="en-US" sz="2000"/>
              <a:t>Environment</a:t>
            </a:r>
          </a:p>
          <a:p>
            <a:pPr lvl="1" eaLnBrk="1" hangingPunct="1">
              <a:lnSpc>
                <a:spcPct val="90000"/>
              </a:lnSpc>
            </a:pPr>
            <a:r>
              <a:rPr lang="en-US" altLang="en-US" sz="2000"/>
              <a:t>Pollution</a:t>
            </a:r>
          </a:p>
          <a:p>
            <a:pPr lvl="1" eaLnBrk="1" hangingPunct="1">
              <a:lnSpc>
                <a:spcPct val="90000"/>
              </a:lnSpc>
            </a:pPr>
            <a:r>
              <a:rPr lang="en-US" altLang="en-US" sz="2000"/>
              <a:t>Handling</a:t>
            </a:r>
          </a:p>
          <a:p>
            <a:pPr lvl="1" eaLnBrk="1" hangingPunct="1">
              <a:lnSpc>
                <a:spcPct val="90000"/>
              </a:lnSpc>
            </a:pPr>
            <a:r>
              <a:rPr lang="en-US" altLang="en-US" sz="2000"/>
              <a:t>safety</a:t>
            </a:r>
          </a:p>
          <a:p>
            <a:pPr eaLnBrk="1" hangingPunct="1">
              <a:lnSpc>
                <a:spcPct val="90000"/>
              </a:lnSpc>
            </a:pPr>
            <a:r>
              <a:rPr lang="en-US" altLang="en-US" sz="2000"/>
              <a:t>Large and growing gas reserves</a:t>
            </a:r>
          </a:p>
          <a:p>
            <a:pPr eaLnBrk="1" hangingPunct="1">
              <a:lnSpc>
                <a:spcPct val="90000"/>
              </a:lnSpc>
            </a:pPr>
            <a:r>
              <a:rPr lang="en-US" altLang="en-US" sz="2000"/>
              <a:t>High and high efficiency energy-generating technologies</a:t>
            </a:r>
          </a:p>
          <a:p>
            <a:pPr lvl="1" eaLnBrk="1" hangingPunct="1">
              <a:lnSpc>
                <a:spcPct val="90000"/>
              </a:lnSpc>
            </a:pPr>
            <a:r>
              <a:rPr lang="en-US" altLang="en-US" sz="2000"/>
              <a:t>Combined cycle</a:t>
            </a:r>
          </a:p>
          <a:p>
            <a:pPr lvl="1" eaLnBrk="1" hangingPunct="1">
              <a:lnSpc>
                <a:spcPct val="90000"/>
              </a:lnSpc>
            </a:pPr>
            <a:r>
              <a:rPr lang="en-US" altLang="en-US" sz="2000"/>
              <a:t>Co-generation</a:t>
            </a:r>
          </a:p>
          <a:p>
            <a:pPr lvl="1" eaLnBrk="1" hangingPunct="1">
              <a:lnSpc>
                <a:spcPct val="90000"/>
              </a:lnSpc>
            </a:pPr>
            <a:r>
              <a:rPr lang="en-US" altLang="en-US" sz="2000"/>
              <a:t>Tri-generation</a:t>
            </a:r>
          </a:p>
          <a:p>
            <a:pPr lvl="1" eaLnBrk="1" hangingPunct="1">
              <a:lnSpc>
                <a:spcPct val="90000"/>
              </a:lnSpc>
            </a:pPr>
            <a:r>
              <a:rPr lang="en-US" altLang="en-US" sz="2000"/>
              <a:t>Fuel cells (emerging technology)</a:t>
            </a:r>
          </a:p>
          <a:p>
            <a:pPr eaLnBrk="1" hangingPunct="1">
              <a:lnSpc>
                <a:spcPct val="90000"/>
              </a:lnSpc>
            </a:pPr>
            <a:endParaRPr lang="en-US" altLang="en-US" sz="2000" b="1"/>
          </a:p>
          <a:p>
            <a:pPr eaLnBrk="1" hangingPunct="1">
              <a:lnSpc>
                <a:spcPct val="90000"/>
              </a:lnSpc>
            </a:pPr>
            <a:endParaRPr lang="en-US" altLang="en-US"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D30CF9D-3A27-155F-CC4D-8B6EE4851C9B}"/>
              </a:ext>
            </a:extLst>
          </p:cNvPr>
          <p:cNvSpPr>
            <a:spLocks noGrp="1" noChangeArrowheads="1"/>
          </p:cNvSpPr>
          <p:nvPr>
            <p:ph type="title"/>
          </p:nvPr>
        </p:nvSpPr>
        <p:spPr/>
        <p:txBody>
          <a:bodyPr/>
          <a:lstStyle/>
          <a:p>
            <a:pPr eaLnBrk="1" hangingPunct="1"/>
            <a:r>
              <a:rPr lang="en-US" altLang="en-US" sz="2800" b="1"/>
              <a:t>NATURAL GAS AS </a:t>
            </a:r>
            <a:br>
              <a:rPr lang="en-US" altLang="en-US" sz="2800" b="1"/>
            </a:br>
            <a:r>
              <a:rPr lang="en-US" altLang="en-US" sz="2800" b="1"/>
              <a:t>TRANSPORTATION FUEL</a:t>
            </a:r>
          </a:p>
        </p:txBody>
      </p:sp>
      <p:sp>
        <p:nvSpPr>
          <p:cNvPr id="40963" name="Rectangle 3">
            <a:extLst>
              <a:ext uri="{FF2B5EF4-FFF2-40B4-BE49-F238E27FC236}">
                <a16:creationId xmlns:a16="http://schemas.microsoft.com/office/drawing/2014/main" id="{009A7D14-9A4C-3771-3B54-381FB2F35342}"/>
              </a:ext>
            </a:extLst>
          </p:cNvPr>
          <p:cNvSpPr>
            <a:spLocks noGrp="1" noChangeArrowheads="1"/>
          </p:cNvSpPr>
          <p:nvPr>
            <p:ph type="body" sz="half" idx="1"/>
          </p:nvPr>
        </p:nvSpPr>
        <p:spPr>
          <a:xfrm>
            <a:off x="685800" y="1981200"/>
            <a:ext cx="7543800" cy="4114800"/>
          </a:xfrm>
        </p:spPr>
        <p:txBody>
          <a:bodyPr/>
          <a:lstStyle/>
          <a:p>
            <a:pPr eaLnBrk="1" hangingPunct="1"/>
            <a:r>
              <a:rPr lang="en-US" altLang="en-US"/>
              <a:t>Direct use</a:t>
            </a:r>
          </a:p>
          <a:p>
            <a:pPr lvl="1" eaLnBrk="1" hangingPunct="1"/>
            <a:r>
              <a:rPr lang="en-US" altLang="en-US"/>
              <a:t>Compressed natural gas (CNG) in newly-built or converted petrol / diesel engines</a:t>
            </a:r>
          </a:p>
          <a:p>
            <a:pPr eaLnBrk="1" hangingPunct="1"/>
            <a:r>
              <a:rPr lang="en-US" altLang="en-US"/>
              <a:t>Indirect use</a:t>
            </a:r>
          </a:p>
          <a:p>
            <a:pPr lvl="1" eaLnBrk="1" hangingPunct="1"/>
            <a:r>
              <a:rPr lang="en-US" altLang="en-US"/>
              <a:t>Synthetic fuels – i.e. gas-to-liquid technology (conversion of natural gas to liquid fuels such as gasoline, methanol etc., e.g. SHELL Middle Distillate Synthesis (SMDS) plant in Bintulu)</a:t>
            </a:r>
          </a:p>
          <a:p>
            <a:pPr eaLnBrk="1" hangingPunct="1"/>
            <a:endParaRPr lang="en-US" altLang="en-US"/>
          </a:p>
          <a:p>
            <a:pPr eaLnBrk="1" hangingPunct="1">
              <a:buFontTx/>
              <a:buNone/>
            </a:pP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33D2765-29E8-3681-B437-590B80300BB7}"/>
              </a:ext>
            </a:extLst>
          </p:cNvPr>
          <p:cNvSpPr>
            <a:spLocks noGrp="1" noChangeArrowheads="1"/>
          </p:cNvSpPr>
          <p:nvPr>
            <p:ph type="title"/>
          </p:nvPr>
        </p:nvSpPr>
        <p:spPr>
          <a:xfrm>
            <a:off x="762000" y="228600"/>
            <a:ext cx="7772400" cy="685800"/>
          </a:xfrm>
        </p:spPr>
        <p:txBody>
          <a:bodyPr/>
          <a:lstStyle/>
          <a:p>
            <a:pPr eaLnBrk="1" hangingPunct="1"/>
            <a:r>
              <a:rPr lang="en-US" altLang="en-US" sz="2400" b="1">
                <a:solidFill>
                  <a:srgbClr val="FF0000"/>
                </a:solidFill>
              </a:rPr>
              <a:t>NATIONAL ENERGY BALANCE – </a:t>
            </a:r>
            <a:br>
              <a:rPr lang="en-US" altLang="en-US" sz="2400" b="1">
                <a:solidFill>
                  <a:srgbClr val="FF0000"/>
                </a:solidFill>
              </a:rPr>
            </a:br>
            <a:r>
              <a:rPr lang="en-US" altLang="en-US" sz="2400" b="1">
                <a:solidFill>
                  <a:srgbClr val="FF0000"/>
                </a:solidFill>
              </a:rPr>
              <a:t>1997 vs 2017</a:t>
            </a:r>
          </a:p>
        </p:txBody>
      </p:sp>
      <p:pic>
        <p:nvPicPr>
          <p:cNvPr id="19459" name="Picture 10">
            <a:extLst>
              <a:ext uri="{FF2B5EF4-FFF2-40B4-BE49-F238E27FC236}">
                <a16:creationId xmlns:a16="http://schemas.microsoft.com/office/drawing/2014/main" id="{A3C90143-A72C-BC7F-82C1-EA51A95A9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00" y="995363"/>
            <a:ext cx="4044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a:extLst>
              <a:ext uri="{FF2B5EF4-FFF2-40B4-BE49-F238E27FC236}">
                <a16:creationId xmlns:a16="http://schemas.microsoft.com/office/drawing/2014/main" id="{677D48F7-6CC6-A398-109F-48DE8ABAF6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33525"/>
            <a:ext cx="696753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9C3E20A-FD71-40B8-B338-5D2B18CEA440}"/>
              </a:ext>
            </a:extLst>
          </p:cNvPr>
          <p:cNvSpPr/>
          <p:nvPr/>
        </p:nvSpPr>
        <p:spPr>
          <a:xfrm>
            <a:off x="4572000" y="5638800"/>
            <a:ext cx="1400175" cy="304800"/>
          </a:xfrm>
          <a:prstGeom prst="rect">
            <a:avLst/>
          </a:prstGeom>
          <a:solidFill>
            <a:srgbClr val="00B05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0" name="Rectangle 9">
            <a:extLst>
              <a:ext uri="{FF2B5EF4-FFF2-40B4-BE49-F238E27FC236}">
                <a16:creationId xmlns:a16="http://schemas.microsoft.com/office/drawing/2014/main" id="{03609A56-09C5-2C3B-DB7A-C6CFAC927624}"/>
              </a:ext>
            </a:extLst>
          </p:cNvPr>
          <p:cNvSpPr/>
          <p:nvPr/>
        </p:nvSpPr>
        <p:spPr>
          <a:xfrm>
            <a:off x="5972175" y="5029200"/>
            <a:ext cx="1371600" cy="1219200"/>
          </a:xfrm>
          <a:prstGeom prst="rect">
            <a:avLst/>
          </a:prstGeom>
          <a:solidFill>
            <a:srgbClr val="00B05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1" name="Rectangle 10">
            <a:extLst>
              <a:ext uri="{FF2B5EF4-FFF2-40B4-BE49-F238E27FC236}">
                <a16:creationId xmlns:a16="http://schemas.microsoft.com/office/drawing/2014/main" id="{AF617044-96E3-0AF9-5C9C-70949CCA102A}"/>
              </a:ext>
            </a:extLst>
          </p:cNvPr>
          <p:cNvSpPr/>
          <p:nvPr/>
        </p:nvSpPr>
        <p:spPr>
          <a:xfrm>
            <a:off x="1143000" y="5715000"/>
            <a:ext cx="1400175" cy="304800"/>
          </a:xfrm>
          <a:prstGeom prst="rect">
            <a:avLst/>
          </a:prstGeom>
          <a:solidFill>
            <a:srgbClr val="00B05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2" name="Rectangle 11">
            <a:extLst>
              <a:ext uri="{FF2B5EF4-FFF2-40B4-BE49-F238E27FC236}">
                <a16:creationId xmlns:a16="http://schemas.microsoft.com/office/drawing/2014/main" id="{4E936C91-FC9E-E8BB-3AE4-C683DE4B2AB7}"/>
              </a:ext>
            </a:extLst>
          </p:cNvPr>
          <p:cNvSpPr/>
          <p:nvPr/>
        </p:nvSpPr>
        <p:spPr>
          <a:xfrm>
            <a:off x="2543175" y="5105400"/>
            <a:ext cx="1371600" cy="1219200"/>
          </a:xfrm>
          <a:prstGeom prst="rect">
            <a:avLst/>
          </a:prstGeom>
          <a:solidFill>
            <a:srgbClr val="00B05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3" name="Rectangle 12">
            <a:extLst>
              <a:ext uri="{FF2B5EF4-FFF2-40B4-BE49-F238E27FC236}">
                <a16:creationId xmlns:a16="http://schemas.microsoft.com/office/drawing/2014/main" id="{A8E81921-B5A1-0FD8-61AB-87F61BF5F300}"/>
              </a:ext>
            </a:extLst>
          </p:cNvPr>
          <p:cNvSpPr/>
          <p:nvPr/>
        </p:nvSpPr>
        <p:spPr>
          <a:xfrm>
            <a:off x="1143000" y="5105400"/>
            <a:ext cx="1400175" cy="609600"/>
          </a:xfrm>
          <a:prstGeom prst="rect">
            <a:avLst/>
          </a:pr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4" name="Rectangle 13">
            <a:extLst>
              <a:ext uri="{FF2B5EF4-FFF2-40B4-BE49-F238E27FC236}">
                <a16:creationId xmlns:a16="http://schemas.microsoft.com/office/drawing/2014/main" id="{ED6B9E1D-3939-DC4D-6B42-855C3945DF46}"/>
              </a:ext>
            </a:extLst>
          </p:cNvPr>
          <p:cNvSpPr/>
          <p:nvPr/>
        </p:nvSpPr>
        <p:spPr>
          <a:xfrm>
            <a:off x="4562475" y="5038725"/>
            <a:ext cx="1400175" cy="609600"/>
          </a:xfrm>
          <a:prstGeom prst="rect">
            <a:avLst/>
          </a:pr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5" name="Rectangle 14">
            <a:extLst>
              <a:ext uri="{FF2B5EF4-FFF2-40B4-BE49-F238E27FC236}">
                <a16:creationId xmlns:a16="http://schemas.microsoft.com/office/drawing/2014/main" id="{AD38CF2A-56E6-7A29-0ADB-5B3625282DA3}"/>
              </a:ext>
            </a:extLst>
          </p:cNvPr>
          <p:cNvSpPr/>
          <p:nvPr/>
        </p:nvSpPr>
        <p:spPr>
          <a:xfrm>
            <a:off x="1152525" y="6019800"/>
            <a:ext cx="1400175" cy="304800"/>
          </a:xfrm>
          <a:prstGeom prst="rect">
            <a:avLst/>
          </a:pr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6" name="Rectangle 15">
            <a:extLst>
              <a:ext uri="{FF2B5EF4-FFF2-40B4-BE49-F238E27FC236}">
                <a16:creationId xmlns:a16="http://schemas.microsoft.com/office/drawing/2014/main" id="{2652BB9F-5C7D-1099-8C5F-FBAA3781FF8A}"/>
              </a:ext>
            </a:extLst>
          </p:cNvPr>
          <p:cNvSpPr/>
          <p:nvPr/>
        </p:nvSpPr>
        <p:spPr>
          <a:xfrm>
            <a:off x="4562475" y="5924550"/>
            <a:ext cx="1400175" cy="304800"/>
          </a:xfrm>
          <a:prstGeom prst="rect">
            <a:avLst/>
          </a:pr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9469" name="TextBox 5">
            <a:extLst>
              <a:ext uri="{FF2B5EF4-FFF2-40B4-BE49-F238E27FC236}">
                <a16:creationId xmlns:a16="http://schemas.microsoft.com/office/drawing/2014/main" id="{B5C0FB6C-10CA-BCCF-CABB-0873CEB6F9FF}"/>
              </a:ext>
            </a:extLst>
          </p:cNvPr>
          <p:cNvSpPr txBox="1">
            <a:spLocks noChangeArrowheads="1"/>
          </p:cNvSpPr>
          <p:nvPr/>
        </p:nvSpPr>
        <p:spPr bwMode="auto">
          <a:xfrm>
            <a:off x="927100" y="6524625"/>
            <a:ext cx="7612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400" b="1">
                <a:solidFill>
                  <a:srgbClr val="C00000"/>
                </a:solidFill>
              </a:rPr>
              <a:t>1997 </a:t>
            </a:r>
            <a:r>
              <a:rPr lang="en-MY" altLang="en-US" sz="1400" b="1">
                <a:solidFill>
                  <a:srgbClr val="C00000"/>
                </a:solidFill>
                <a:sym typeface="Wingdings" panose="05000000000000000000" pitchFamily="2" charset="2"/>
              </a:rPr>
              <a:t> 2017;  </a:t>
            </a:r>
            <a:r>
              <a:rPr lang="en-MY" altLang="en-US" sz="1400" b="1">
                <a:solidFill>
                  <a:srgbClr val="C00000"/>
                </a:solidFill>
              </a:rPr>
              <a:t>Still dependent of fossil fuels with  little contribution of  renewable energy sources </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620B744-4C33-BEBD-5E8E-68EA5BF130A8}"/>
              </a:ext>
            </a:extLst>
          </p:cNvPr>
          <p:cNvSpPr>
            <a:spLocks noGrp="1" noChangeArrowheads="1"/>
          </p:cNvSpPr>
          <p:nvPr>
            <p:ph type="title"/>
          </p:nvPr>
        </p:nvSpPr>
        <p:spPr/>
        <p:txBody>
          <a:bodyPr/>
          <a:lstStyle/>
          <a:p>
            <a:pPr eaLnBrk="1" hangingPunct="1"/>
            <a:r>
              <a:rPr lang="en-US" altLang="en-US" sz="2800" b="1"/>
              <a:t>NATURAL GAS VEHICLES</a:t>
            </a:r>
            <a:br>
              <a:rPr lang="en-US" altLang="en-US" sz="2800" b="1"/>
            </a:br>
            <a:r>
              <a:rPr lang="en-US" altLang="en-US" sz="2800" b="1"/>
              <a:t>Advantages</a:t>
            </a:r>
          </a:p>
        </p:txBody>
      </p:sp>
      <p:sp>
        <p:nvSpPr>
          <p:cNvPr id="41987" name="Rectangle 3">
            <a:extLst>
              <a:ext uri="{FF2B5EF4-FFF2-40B4-BE49-F238E27FC236}">
                <a16:creationId xmlns:a16="http://schemas.microsoft.com/office/drawing/2014/main" id="{28B9C113-46EB-0B7C-05CD-55F2055F9D9B}"/>
              </a:ext>
            </a:extLst>
          </p:cNvPr>
          <p:cNvSpPr>
            <a:spLocks noGrp="1" noChangeArrowheads="1"/>
          </p:cNvSpPr>
          <p:nvPr>
            <p:ph type="body" sz="half" idx="1"/>
          </p:nvPr>
        </p:nvSpPr>
        <p:spPr>
          <a:xfrm>
            <a:off x="685800" y="1752600"/>
            <a:ext cx="7543800" cy="4114800"/>
          </a:xfrm>
        </p:spPr>
        <p:txBody>
          <a:bodyPr/>
          <a:lstStyle/>
          <a:p>
            <a:pPr eaLnBrk="1" hangingPunct="1">
              <a:lnSpc>
                <a:spcPct val="90000"/>
              </a:lnSpc>
            </a:pPr>
            <a:r>
              <a:rPr lang="en-US" altLang="en-US" sz="2400" b="1"/>
              <a:t>Safety</a:t>
            </a:r>
          </a:p>
          <a:p>
            <a:pPr lvl="1" eaLnBrk="1" hangingPunct="1">
              <a:lnSpc>
                <a:spcPct val="90000"/>
              </a:lnSpc>
            </a:pPr>
            <a:r>
              <a:rPr lang="en-US" altLang="en-US" sz="2000">
                <a:solidFill>
                  <a:srgbClr val="FF0000"/>
                </a:solidFill>
              </a:rPr>
              <a:t>Lighter than air (S.G. ~ 0.6)</a:t>
            </a:r>
          </a:p>
          <a:p>
            <a:pPr lvl="1" eaLnBrk="1" hangingPunct="1">
              <a:lnSpc>
                <a:spcPct val="90000"/>
              </a:lnSpc>
            </a:pPr>
            <a:r>
              <a:rPr lang="en-US" altLang="en-US" sz="2000">
                <a:solidFill>
                  <a:srgbClr val="FF0000"/>
                </a:solidFill>
              </a:rPr>
              <a:t>High lean (low) flammability / explosion limit (~ 5% v/v)</a:t>
            </a:r>
          </a:p>
          <a:p>
            <a:pPr lvl="1" eaLnBrk="1" hangingPunct="1">
              <a:lnSpc>
                <a:spcPct val="90000"/>
              </a:lnSpc>
            </a:pPr>
            <a:r>
              <a:rPr lang="en-US" altLang="en-US" sz="2000">
                <a:solidFill>
                  <a:srgbClr val="FF0000"/>
                </a:solidFill>
              </a:rPr>
              <a:t>High ignition temperature (~ 630 </a:t>
            </a:r>
            <a:r>
              <a:rPr lang="en-US" altLang="en-US" sz="2000" baseline="30000">
                <a:solidFill>
                  <a:srgbClr val="FF0000"/>
                </a:solidFill>
              </a:rPr>
              <a:t>o</a:t>
            </a:r>
            <a:r>
              <a:rPr lang="en-US" altLang="en-US" sz="2000">
                <a:solidFill>
                  <a:srgbClr val="FF0000"/>
                </a:solidFill>
              </a:rPr>
              <a:t>C)</a:t>
            </a:r>
          </a:p>
          <a:p>
            <a:pPr lvl="1" eaLnBrk="1" hangingPunct="1">
              <a:lnSpc>
                <a:spcPct val="90000"/>
              </a:lnSpc>
            </a:pPr>
            <a:r>
              <a:rPr lang="en-US" altLang="en-US" sz="2000"/>
              <a:t>Easily detected (odouriser added)</a:t>
            </a:r>
          </a:p>
          <a:p>
            <a:pPr lvl="1" eaLnBrk="1" hangingPunct="1">
              <a:lnSpc>
                <a:spcPct val="90000"/>
              </a:lnSpc>
            </a:pPr>
            <a:r>
              <a:rPr lang="en-US" altLang="en-US" sz="2000"/>
              <a:t>Strong / durable storage design (higb pressure ~ 3000 psi) – can withstand direct impact from a car speeding at 90 km/hr or a small calibre bullet </a:t>
            </a:r>
          </a:p>
          <a:p>
            <a:pPr eaLnBrk="1" hangingPunct="1">
              <a:lnSpc>
                <a:spcPct val="90000"/>
              </a:lnSpc>
            </a:pPr>
            <a:r>
              <a:rPr lang="en-US" altLang="en-US" sz="2400" b="1"/>
              <a:t>High octane rating</a:t>
            </a:r>
            <a:r>
              <a:rPr lang="en-US" altLang="en-US" sz="2400"/>
              <a:t> </a:t>
            </a:r>
          </a:p>
          <a:p>
            <a:pPr lvl="1" eaLnBrk="1" hangingPunct="1">
              <a:lnSpc>
                <a:spcPct val="90000"/>
              </a:lnSpc>
            </a:pPr>
            <a:r>
              <a:rPr lang="en-US" altLang="en-US" sz="2000"/>
              <a:t>efficient burning </a:t>
            </a:r>
          </a:p>
          <a:p>
            <a:pPr lvl="1" eaLnBrk="1" hangingPunct="1">
              <a:lnSpc>
                <a:spcPct val="90000"/>
              </a:lnSpc>
            </a:pPr>
            <a:r>
              <a:rPr lang="en-US" altLang="en-US" sz="2000"/>
              <a:t>less knocking</a:t>
            </a:r>
          </a:p>
          <a:p>
            <a:pPr eaLnBrk="1" hangingPunct="1">
              <a:lnSpc>
                <a:spcPct val="90000"/>
              </a:lnSpc>
            </a:pPr>
            <a:r>
              <a:rPr lang="en-US" altLang="en-US" sz="2400" b="1"/>
              <a:t>Clean burning</a:t>
            </a:r>
          </a:p>
          <a:p>
            <a:pPr lvl="1" eaLnBrk="1" hangingPunct="1">
              <a:lnSpc>
                <a:spcPct val="90000"/>
              </a:lnSpc>
            </a:pPr>
            <a:r>
              <a:rPr lang="en-US" altLang="en-US" sz="2000"/>
              <a:t>Low unburned fuel, CO &amp; NOx emissions</a:t>
            </a:r>
          </a:p>
          <a:p>
            <a:pPr eaLnBrk="1" hangingPunct="1">
              <a:lnSpc>
                <a:spcPct val="90000"/>
              </a:lnSpc>
            </a:pPr>
            <a:endParaRPr lang="en-US" altLang="en-US" sz="2400"/>
          </a:p>
          <a:p>
            <a:pPr eaLnBrk="1" hangingPunct="1">
              <a:lnSpc>
                <a:spcPct val="90000"/>
              </a:lnSpc>
              <a:buFontTx/>
              <a:buNone/>
            </a:pPr>
            <a:endParaRPr lang="en-US" altLang="en-US"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09CCC43C-76F9-6090-0F83-B57A692DA57C}"/>
              </a:ext>
            </a:extLst>
          </p:cNvPr>
          <p:cNvSpPr>
            <a:spLocks noGrp="1" noChangeArrowheads="1"/>
          </p:cNvSpPr>
          <p:nvPr>
            <p:ph type="title"/>
          </p:nvPr>
        </p:nvSpPr>
        <p:spPr/>
        <p:txBody>
          <a:bodyPr/>
          <a:lstStyle/>
          <a:p>
            <a:pPr eaLnBrk="1" hangingPunct="1"/>
            <a:r>
              <a:rPr lang="en-US" altLang="en-US" sz="2800" b="1"/>
              <a:t>NATURAL GAS VEHICLES</a:t>
            </a:r>
            <a:br>
              <a:rPr lang="en-US" altLang="en-US" sz="2800" b="1"/>
            </a:br>
            <a:r>
              <a:rPr lang="en-US" altLang="en-US" sz="2800" b="1"/>
              <a:t>Benefits to Nation</a:t>
            </a:r>
          </a:p>
        </p:txBody>
      </p:sp>
      <p:sp>
        <p:nvSpPr>
          <p:cNvPr id="43011" name="Rectangle 3">
            <a:extLst>
              <a:ext uri="{FF2B5EF4-FFF2-40B4-BE49-F238E27FC236}">
                <a16:creationId xmlns:a16="http://schemas.microsoft.com/office/drawing/2014/main" id="{F8765EF4-54A8-F9AB-83B6-94F9419A8282}"/>
              </a:ext>
            </a:extLst>
          </p:cNvPr>
          <p:cNvSpPr>
            <a:spLocks noGrp="1" noChangeArrowheads="1"/>
          </p:cNvSpPr>
          <p:nvPr>
            <p:ph type="body" sz="half" idx="1"/>
          </p:nvPr>
        </p:nvSpPr>
        <p:spPr>
          <a:xfrm>
            <a:off x="762000" y="1828800"/>
            <a:ext cx="7543800" cy="3581400"/>
          </a:xfrm>
        </p:spPr>
        <p:txBody>
          <a:bodyPr/>
          <a:lstStyle/>
          <a:p>
            <a:pPr eaLnBrk="1" hangingPunct="1"/>
            <a:r>
              <a:rPr lang="en-US" altLang="en-US" sz="2400"/>
              <a:t>Cleaner environment</a:t>
            </a:r>
          </a:p>
          <a:p>
            <a:pPr eaLnBrk="1" hangingPunct="1"/>
            <a:r>
              <a:rPr lang="en-US" altLang="en-US" sz="2400"/>
              <a:t>Positive effect on nation’s cash balance (reduce cash outflow by minimising import of crude oils)</a:t>
            </a:r>
          </a:p>
          <a:p>
            <a:pPr eaLnBrk="1" hangingPunct="1"/>
            <a:r>
              <a:rPr lang="en-US" altLang="en-US" sz="2400"/>
              <a:t>Reduce dependence on liquid petroleum (extend life of oil reserves)</a:t>
            </a:r>
          </a:p>
          <a:p>
            <a:pPr eaLnBrk="1" hangingPunct="1"/>
            <a:r>
              <a:rPr lang="en-US" altLang="en-US" sz="2400"/>
              <a:t>Spin off industries</a:t>
            </a:r>
          </a:p>
          <a:p>
            <a:pPr eaLnBrk="1" hangingPunct="1"/>
            <a:r>
              <a:rPr lang="en-US" altLang="en-US" sz="2400"/>
              <a:t>Cost savings (healthcare, pollution reduction / monitoring etc) </a:t>
            </a:r>
          </a:p>
          <a:p>
            <a:pPr eaLnBrk="1" hangingPunct="1"/>
            <a:endParaRPr lang="en-US" altLang="en-US" sz="2400"/>
          </a:p>
          <a:p>
            <a:pPr lvl="1" eaLnBrk="1" hangingPunct="1">
              <a:buFontTx/>
              <a:buNone/>
            </a:pPr>
            <a:endParaRPr lang="en-US" altLang="en-US"/>
          </a:p>
          <a:p>
            <a:pPr eaLnBrk="1" hangingPunct="1">
              <a:buFontTx/>
              <a:buNone/>
            </a:pPr>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D7B5E848-C146-2C1A-E37B-7925BD67ADC4}"/>
              </a:ext>
            </a:extLst>
          </p:cNvPr>
          <p:cNvSpPr>
            <a:spLocks noGrp="1" noChangeArrowheads="1"/>
          </p:cNvSpPr>
          <p:nvPr>
            <p:ph type="title"/>
          </p:nvPr>
        </p:nvSpPr>
        <p:spPr/>
        <p:txBody>
          <a:bodyPr/>
          <a:lstStyle/>
          <a:p>
            <a:pPr eaLnBrk="1" hangingPunct="1"/>
            <a:r>
              <a:rPr lang="en-US" altLang="en-US" sz="2800" b="1"/>
              <a:t>NATURAL GAS VEHICLES</a:t>
            </a:r>
            <a:br>
              <a:rPr lang="en-US" altLang="en-US" sz="2800" b="1"/>
            </a:br>
            <a:r>
              <a:rPr lang="en-US" altLang="en-US" sz="2800" b="1"/>
              <a:t>Benefits to customers (vehicle’s owners)</a:t>
            </a:r>
          </a:p>
        </p:txBody>
      </p:sp>
      <p:sp>
        <p:nvSpPr>
          <p:cNvPr id="44035" name="Rectangle 3">
            <a:extLst>
              <a:ext uri="{FF2B5EF4-FFF2-40B4-BE49-F238E27FC236}">
                <a16:creationId xmlns:a16="http://schemas.microsoft.com/office/drawing/2014/main" id="{F2B17B49-77C1-4D28-0242-FAE7401E46D6}"/>
              </a:ext>
            </a:extLst>
          </p:cNvPr>
          <p:cNvSpPr>
            <a:spLocks noGrp="1" noChangeArrowheads="1"/>
          </p:cNvSpPr>
          <p:nvPr>
            <p:ph type="body" sz="half" idx="1"/>
          </p:nvPr>
        </p:nvSpPr>
        <p:spPr>
          <a:xfrm>
            <a:off x="762000" y="1981200"/>
            <a:ext cx="7543800" cy="3581400"/>
          </a:xfrm>
        </p:spPr>
        <p:txBody>
          <a:bodyPr/>
          <a:lstStyle/>
          <a:p>
            <a:pPr eaLnBrk="1" hangingPunct="1">
              <a:lnSpc>
                <a:spcPct val="90000"/>
              </a:lnSpc>
            </a:pPr>
            <a:r>
              <a:rPr lang="en-US" altLang="en-US" sz="2000"/>
              <a:t>Substantial savings (50%) in fuel cost – current price ~ RM0.68 liter</a:t>
            </a:r>
          </a:p>
          <a:p>
            <a:pPr eaLnBrk="1" hangingPunct="1">
              <a:lnSpc>
                <a:spcPct val="90000"/>
              </a:lnSpc>
            </a:pPr>
            <a:r>
              <a:rPr lang="en-US" altLang="en-US" sz="2000"/>
              <a:t>Lower maintenance cost </a:t>
            </a:r>
          </a:p>
          <a:p>
            <a:pPr eaLnBrk="1" hangingPunct="1">
              <a:lnSpc>
                <a:spcPct val="90000"/>
              </a:lnSpc>
            </a:pPr>
            <a:r>
              <a:rPr lang="en-US" altLang="en-US" sz="2000"/>
              <a:t>Contributes to cleaner environment </a:t>
            </a:r>
          </a:p>
          <a:p>
            <a:pPr eaLnBrk="1" hangingPunct="1">
              <a:lnSpc>
                <a:spcPct val="90000"/>
              </a:lnSpc>
            </a:pPr>
            <a:r>
              <a:rPr lang="en-US" altLang="en-US" sz="2000"/>
              <a:t>Better safety</a:t>
            </a:r>
          </a:p>
          <a:p>
            <a:pPr eaLnBrk="1" hangingPunct="1">
              <a:lnSpc>
                <a:spcPct val="90000"/>
              </a:lnSpc>
            </a:pPr>
            <a:r>
              <a:rPr lang="en-US" altLang="en-US" sz="2000"/>
              <a:t>Extended travel range</a:t>
            </a:r>
          </a:p>
          <a:p>
            <a:pPr eaLnBrk="1" hangingPunct="1">
              <a:lnSpc>
                <a:spcPct val="90000"/>
              </a:lnSpc>
            </a:pPr>
            <a:endParaRPr lang="en-US" altLang="en-US" sz="2000"/>
          </a:p>
          <a:p>
            <a:pPr eaLnBrk="1" hangingPunct="1">
              <a:lnSpc>
                <a:spcPct val="90000"/>
              </a:lnSpc>
            </a:pPr>
            <a:endParaRPr lang="en-US" altLang="en-US" sz="2000"/>
          </a:p>
          <a:p>
            <a:pPr lvl="1" eaLnBrk="1" hangingPunct="1">
              <a:lnSpc>
                <a:spcPct val="90000"/>
              </a:lnSpc>
              <a:buFontTx/>
              <a:buNone/>
            </a:pPr>
            <a:endParaRPr lang="en-US" altLang="en-US" sz="2000"/>
          </a:p>
          <a:p>
            <a:pPr eaLnBrk="1" hangingPunct="1">
              <a:lnSpc>
                <a:spcPct val="90000"/>
              </a:lnSpc>
            </a:pPr>
            <a:endParaRPr lang="en-US" altLang="en-US" sz="2000"/>
          </a:p>
          <a:p>
            <a:pPr eaLnBrk="1" hangingPunct="1">
              <a:lnSpc>
                <a:spcPct val="90000"/>
              </a:lnSpc>
            </a:pPr>
            <a:r>
              <a:rPr lang="en-US" altLang="en-US" sz="2000"/>
              <a:t>25% road tax deduction</a:t>
            </a:r>
            <a:r>
              <a:rPr lang="en-US" altLang="en-US" sz="2400"/>
              <a:t>  </a:t>
            </a:r>
          </a:p>
          <a:p>
            <a:pPr eaLnBrk="1" hangingPunct="1">
              <a:lnSpc>
                <a:spcPct val="90000"/>
              </a:lnSpc>
            </a:pPr>
            <a:r>
              <a:rPr lang="en-US" altLang="en-US" sz="2000"/>
              <a:t>Dual fuel (petrol &amp; NG) system possible</a:t>
            </a:r>
          </a:p>
        </p:txBody>
      </p:sp>
      <p:graphicFrame>
        <p:nvGraphicFramePr>
          <p:cNvPr id="44036" name="Object 2">
            <a:extLst>
              <a:ext uri="{FF2B5EF4-FFF2-40B4-BE49-F238E27FC236}">
                <a16:creationId xmlns:a16="http://schemas.microsoft.com/office/drawing/2014/main" id="{51487F81-7A04-5A07-C749-E7D43B29290A}"/>
              </a:ext>
            </a:extLst>
          </p:cNvPr>
          <p:cNvGraphicFramePr>
            <a:graphicFrameLocks noChangeAspect="1"/>
          </p:cNvGraphicFramePr>
          <p:nvPr/>
        </p:nvGraphicFramePr>
        <p:xfrm>
          <a:off x="1295400" y="3810000"/>
          <a:ext cx="7086600" cy="1143000"/>
        </p:xfrm>
        <a:graphic>
          <a:graphicData uri="http://schemas.openxmlformats.org/presentationml/2006/ole">
            <mc:AlternateContent xmlns:mc="http://schemas.openxmlformats.org/markup-compatibility/2006">
              <mc:Choice xmlns:v="urn:schemas-microsoft-com:vml" Requires="v">
                <p:oleObj name="Image" r:id="rId2" imgW="4901587" imgH="609524" progId="Photoshop.Image.6">
                  <p:embed/>
                </p:oleObj>
              </mc:Choice>
              <mc:Fallback>
                <p:oleObj name="Image" r:id="rId2" imgW="4901587" imgH="609524" progId="Photoshop.Image.6">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10000"/>
                        <a:ext cx="7086600"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1334D26-4DA3-9F4C-2031-30BC86EE534D}"/>
              </a:ext>
            </a:extLst>
          </p:cNvPr>
          <p:cNvSpPr>
            <a:spLocks noGrp="1" noChangeArrowheads="1"/>
          </p:cNvSpPr>
          <p:nvPr>
            <p:ph type="title"/>
          </p:nvPr>
        </p:nvSpPr>
        <p:spPr/>
        <p:txBody>
          <a:bodyPr/>
          <a:lstStyle/>
          <a:p>
            <a:pPr eaLnBrk="1" hangingPunct="1"/>
            <a:r>
              <a:rPr lang="en-US" altLang="en-US" sz="2800" b="1"/>
              <a:t>NATURAL GAS VEHICLES</a:t>
            </a:r>
            <a:br>
              <a:rPr lang="en-US" altLang="en-US" sz="2800" b="1"/>
            </a:br>
            <a:r>
              <a:rPr lang="en-US" altLang="en-US" sz="2800" b="1"/>
              <a:t>Limitations</a:t>
            </a:r>
          </a:p>
        </p:txBody>
      </p:sp>
      <p:sp>
        <p:nvSpPr>
          <p:cNvPr id="45059" name="Rectangle 3">
            <a:extLst>
              <a:ext uri="{FF2B5EF4-FFF2-40B4-BE49-F238E27FC236}">
                <a16:creationId xmlns:a16="http://schemas.microsoft.com/office/drawing/2014/main" id="{8779E29A-158A-4204-1F73-88B6FF9E603D}"/>
              </a:ext>
            </a:extLst>
          </p:cNvPr>
          <p:cNvSpPr>
            <a:spLocks noGrp="1" noChangeArrowheads="1"/>
          </p:cNvSpPr>
          <p:nvPr>
            <p:ph type="body" sz="half" idx="1"/>
          </p:nvPr>
        </p:nvSpPr>
        <p:spPr>
          <a:xfrm>
            <a:off x="762000" y="1981200"/>
            <a:ext cx="7543800" cy="3581400"/>
          </a:xfrm>
        </p:spPr>
        <p:txBody>
          <a:bodyPr/>
          <a:lstStyle/>
          <a:p>
            <a:pPr eaLnBrk="1" hangingPunct="1"/>
            <a:r>
              <a:rPr lang="en-US" altLang="en-US" sz="2400"/>
              <a:t>More frequent filling</a:t>
            </a:r>
          </a:p>
          <a:p>
            <a:pPr eaLnBrk="1" hangingPunct="1"/>
            <a:r>
              <a:rPr lang="en-US" altLang="en-US" sz="2400"/>
              <a:t>Slight reduction in acceleration power (10-15%)</a:t>
            </a:r>
          </a:p>
          <a:p>
            <a:pPr eaLnBrk="1" hangingPunct="1"/>
            <a:r>
              <a:rPr lang="en-US" altLang="en-US" sz="2400"/>
              <a:t>Additional weight</a:t>
            </a:r>
          </a:p>
          <a:p>
            <a:pPr eaLnBrk="1" hangingPunct="1"/>
            <a:r>
              <a:rPr lang="en-US" altLang="en-US" sz="2400"/>
              <a:t>Boot space reduction</a:t>
            </a:r>
          </a:p>
          <a:p>
            <a:pPr eaLnBrk="1" hangingPunct="1"/>
            <a:r>
              <a:rPr lang="en-US" altLang="en-US" sz="2400"/>
              <a:t>Limited filling stations ????</a:t>
            </a:r>
          </a:p>
          <a:p>
            <a:pPr eaLnBrk="1" hangingPunct="1"/>
            <a:endParaRPr lang="en-US" altLang="en-US" sz="2400"/>
          </a:p>
          <a:p>
            <a:pPr lvl="1" eaLnBrk="1" hangingPunct="1">
              <a:buFontTx/>
              <a:buNone/>
            </a:pPr>
            <a:endParaRPr lang="en-US" altLang="en-US"/>
          </a:p>
          <a:p>
            <a:pPr eaLnBrk="1" hangingPunct="1">
              <a:buFontTx/>
              <a:buNone/>
            </a:pPr>
            <a:endParaRPr lang="en-US"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049DF20-4372-98B0-11E2-B5B1CA0A3DC5}"/>
              </a:ext>
            </a:extLst>
          </p:cNvPr>
          <p:cNvSpPr>
            <a:spLocks noGrp="1" noChangeArrowheads="1"/>
          </p:cNvSpPr>
          <p:nvPr>
            <p:ph type="title"/>
          </p:nvPr>
        </p:nvSpPr>
        <p:spPr>
          <a:xfrm>
            <a:off x="685800" y="609600"/>
            <a:ext cx="7772400" cy="685800"/>
          </a:xfrm>
        </p:spPr>
        <p:txBody>
          <a:bodyPr/>
          <a:lstStyle/>
          <a:p>
            <a:pPr eaLnBrk="1" hangingPunct="1"/>
            <a:r>
              <a:rPr lang="en-US" altLang="en-US" sz="2800" b="1"/>
              <a:t>NATURAL GAS COOLING</a:t>
            </a:r>
            <a:br>
              <a:rPr lang="en-US" altLang="en-US" sz="2800" b="1"/>
            </a:br>
            <a:r>
              <a:rPr lang="en-US" altLang="en-US" sz="2800" b="1"/>
              <a:t>(Air-Conditioning)</a:t>
            </a:r>
          </a:p>
        </p:txBody>
      </p:sp>
      <p:sp>
        <p:nvSpPr>
          <p:cNvPr id="46083" name="Rectangle 3">
            <a:extLst>
              <a:ext uri="{FF2B5EF4-FFF2-40B4-BE49-F238E27FC236}">
                <a16:creationId xmlns:a16="http://schemas.microsoft.com/office/drawing/2014/main" id="{4F494AC1-43DE-CE4A-EA82-406E44FB9B1E}"/>
              </a:ext>
            </a:extLst>
          </p:cNvPr>
          <p:cNvSpPr>
            <a:spLocks noGrp="1" noChangeArrowheads="1"/>
          </p:cNvSpPr>
          <p:nvPr>
            <p:ph type="body" sz="half" idx="1"/>
          </p:nvPr>
        </p:nvSpPr>
        <p:spPr>
          <a:xfrm>
            <a:off x="609600" y="1600200"/>
            <a:ext cx="8229600" cy="4572000"/>
          </a:xfrm>
        </p:spPr>
        <p:txBody>
          <a:bodyPr/>
          <a:lstStyle/>
          <a:p>
            <a:pPr eaLnBrk="1" hangingPunct="1">
              <a:lnSpc>
                <a:spcPct val="90000"/>
              </a:lnSpc>
            </a:pPr>
            <a:r>
              <a:rPr lang="en-US" altLang="en-US" sz="1800" b="1" u="sng"/>
              <a:t>Vapor compression  chiller</a:t>
            </a:r>
            <a:r>
              <a:rPr lang="en-US" altLang="en-US" sz="1800" b="1"/>
              <a:t>        vs      </a:t>
            </a:r>
            <a:r>
              <a:rPr lang="en-US" altLang="en-US" sz="1800" b="1" u="sng"/>
              <a:t>Vapor absorption chiller</a:t>
            </a:r>
          </a:p>
          <a:p>
            <a:pPr eaLnBrk="1" hangingPunct="1">
              <a:lnSpc>
                <a:spcPct val="90000"/>
              </a:lnSpc>
            </a:pPr>
            <a:endParaRPr lang="en-US" altLang="en-US" sz="1800" b="1" u="sng"/>
          </a:p>
          <a:p>
            <a:pPr eaLnBrk="1" hangingPunct="1">
              <a:lnSpc>
                <a:spcPct val="90000"/>
              </a:lnSpc>
            </a:pPr>
            <a:endParaRPr lang="en-US" altLang="en-US" sz="1800" b="1" u="sng"/>
          </a:p>
          <a:p>
            <a:pPr eaLnBrk="1" hangingPunct="1">
              <a:lnSpc>
                <a:spcPct val="90000"/>
              </a:lnSpc>
            </a:pPr>
            <a:endParaRPr lang="en-US" altLang="en-US" sz="1800" b="1" u="sng"/>
          </a:p>
          <a:p>
            <a:pPr eaLnBrk="1" hangingPunct="1">
              <a:lnSpc>
                <a:spcPct val="90000"/>
              </a:lnSpc>
            </a:pPr>
            <a:endParaRPr lang="en-US" altLang="en-US" sz="1800" b="1" u="sng"/>
          </a:p>
          <a:p>
            <a:pPr eaLnBrk="1" hangingPunct="1">
              <a:lnSpc>
                <a:spcPct val="90000"/>
              </a:lnSpc>
            </a:pPr>
            <a:endParaRPr lang="en-US" altLang="en-US" sz="1800" b="1" u="sng"/>
          </a:p>
          <a:p>
            <a:pPr eaLnBrk="1" hangingPunct="1">
              <a:lnSpc>
                <a:spcPct val="90000"/>
              </a:lnSpc>
            </a:pPr>
            <a:endParaRPr lang="en-US" altLang="en-US" sz="1800" b="1" u="sng"/>
          </a:p>
          <a:p>
            <a:pPr eaLnBrk="1" hangingPunct="1">
              <a:lnSpc>
                <a:spcPct val="90000"/>
              </a:lnSpc>
            </a:pPr>
            <a:endParaRPr lang="en-US" altLang="en-US" sz="1800" b="1"/>
          </a:p>
          <a:p>
            <a:pPr eaLnBrk="1" hangingPunct="1">
              <a:lnSpc>
                <a:spcPct val="90000"/>
              </a:lnSpc>
              <a:buFontTx/>
              <a:buNone/>
            </a:pPr>
            <a:endParaRPr lang="en-US" altLang="en-US" sz="1800" b="1"/>
          </a:p>
          <a:p>
            <a:pPr eaLnBrk="1" hangingPunct="1">
              <a:lnSpc>
                <a:spcPct val="90000"/>
              </a:lnSpc>
              <a:buFontTx/>
              <a:buNone/>
            </a:pPr>
            <a:endParaRPr lang="en-US" altLang="en-US" sz="1800" b="1"/>
          </a:p>
          <a:p>
            <a:pPr eaLnBrk="1" hangingPunct="1">
              <a:lnSpc>
                <a:spcPct val="90000"/>
              </a:lnSpc>
              <a:buFontTx/>
              <a:buNone/>
            </a:pPr>
            <a:r>
              <a:rPr lang="en-US" altLang="en-US" sz="1800" b="1"/>
              <a:t>    - compressor uses electricity                   -  require heat  (e.g. from NG)               </a:t>
            </a:r>
          </a:p>
          <a:p>
            <a:pPr eaLnBrk="1" hangingPunct="1">
              <a:lnSpc>
                <a:spcPct val="90000"/>
              </a:lnSpc>
              <a:buFontTx/>
              <a:buNone/>
            </a:pPr>
            <a:r>
              <a:rPr lang="en-US" altLang="en-US" sz="1800" b="1"/>
              <a:t>    - refrigerants – CFC, Freon                    -  no refrigerents (only working</a:t>
            </a:r>
          </a:p>
          <a:p>
            <a:pPr eaLnBrk="1" hangingPunct="1">
              <a:lnSpc>
                <a:spcPct val="90000"/>
              </a:lnSpc>
              <a:buFontTx/>
              <a:buNone/>
            </a:pPr>
            <a:r>
              <a:rPr lang="en-US" altLang="en-US" sz="1800" b="1"/>
              <a:t>                                                                          fluid (e.g. ammonia / water)</a:t>
            </a:r>
          </a:p>
          <a:p>
            <a:pPr eaLnBrk="1" hangingPunct="1">
              <a:lnSpc>
                <a:spcPct val="90000"/>
              </a:lnSpc>
              <a:buFontTx/>
              <a:buNone/>
            </a:pPr>
            <a:r>
              <a:rPr lang="en-US" altLang="en-US" sz="1800" b="1"/>
              <a:t>                                                                        - heating / cooling purposes</a:t>
            </a:r>
          </a:p>
          <a:p>
            <a:pPr eaLnBrk="1" hangingPunct="1">
              <a:lnSpc>
                <a:spcPct val="90000"/>
              </a:lnSpc>
              <a:buFontTx/>
              <a:buNone/>
            </a:pPr>
            <a:r>
              <a:rPr lang="en-US" altLang="en-US" sz="1800" b="1"/>
              <a:t>                                                                        - use little electricity</a:t>
            </a:r>
          </a:p>
        </p:txBody>
      </p:sp>
      <p:graphicFrame>
        <p:nvGraphicFramePr>
          <p:cNvPr id="46084" name="Object 2">
            <a:extLst>
              <a:ext uri="{FF2B5EF4-FFF2-40B4-BE49-F238E27FC236}">
                <a16:creationId xmlns:a16="http://schemas.microsoft.com/office/drawing/2014/main" id="{164451A9-476C-E293-6407-71612BF0E330}"/>
              </a:ext>
            </a:extLst>
          </p:cNvPr>
          <p:cNvGraphicFramePr>
            <a:graphicFrameLocks noChangeAspect="1"/>
          </p:cNvGraphicFramePr>
          <p:nvPr/>
        </p:nvGraphicFramePr>
        <p:xfrm>
          <a:off x="1143000" y="2133600"/>
          <a:ext cx="7162800" cy="2422525"/>
        </p:xfrm>
        <a:graphic>
          <a:graphicData uri="http://schemas.openxmlformats.org/presentationml/2006/ole">
            <mc:AlternateContent xmlns:mc="http://schemas.openxmlformats.org/markup-compatibility/2006">
              <mc:Choice xmlns:v="urn:schemas-microsoft-com:vml" Requires="v">
                <p:oleObj name="Image" r:id="rId2" imgW="24626939" imgH="9168980" progId="Photoshop.Image.6">
                  <p:embed/>
                </p:oleObj>
              </mc:Choice>
              <mc:Fallback>
                <p:oleObj name="Image" r:id="rId2" imgW="24626939" imgH="9168980" progId="Photoshop.Image.6">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7162800" cy="242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BF229A87-2E63-4C7E-0099-2F77A91CC7D8}"/>
              </a:ext>
            </a:extLst>
          </p:cNvPr>
          <p:cNvSpPr>
            <a:spLocks noGrp="1" noChangeArrowheads="1"/>
          </p:cNvSpPr>
          <p:nvPr>
            <p:ph type="title"/>
          </p:nvPr>
        </p:nvSpPr>
        <p:spPr>
          <a:xfrm>
            <a:off x="685800" y="609600"/>
            <a:ext cx="7772400" cy="533400"/>
          </a:xfrm>
        </p:spPr>
        <p:txBody>
          <a:bodyPr/>
          <a:lstStyle/>
          <a:p>
            <a:pPr eaLnBrk="1" hangingPunct="1"/>
            <a:r>
              <a:rPr lang="en-US" altLang="en-US" sz="2800" b="1"/>
              <a:t>NATURAL GAS COOLING</a:t>
            </a:r>
            <a:br>
              <a:rPr lang="en-US" altLang="en-US" sz="2800" b="1"/>
            </a:br>
            <a:r>
              <a:rPr lang="en-US" altLang="en-US" sz="2800" b="1"/>
              <a:t>Advantages</a:t>
            </a:r>
          </a:p>
        </p:txBody>
      </p:sp>
      <p:sp>
        <p:nvSpPr>
          <p:cNvPr id="47107" name="Rectangle 3">
            <a:extLst>
              <a:ext uri="{FF2B5EF4-FFF2-40B4-BE49-F238E27FC236}">
                <a16:creationId xmlns:a16="http://schemas.microsoft.com/office/drawing/2014/main" id="{D0EB1F09-F165-0F42-85EB-FAFA363A6D49}"/>
              </a:ext>
            </a:extLst>
          </p:cNvPr>
          <p:cNvSpPr>
            <a:spLocks noGrp="1" noChangeArrowheads="1"/>
          </p:cNvSpPr>
          <p:nvPr>
            <p:ph type="body" idx="1"/>
          </p:nvPr>
        </p:nvSpPr>
        <p:spPr>
          <a:xfrm>
            <a:off x="685800" y="1600200"/>
            <a:ext cx="7772400" cy="4724400"/>
          </a:xfrm>
        </p:spPr>
        <p:txBody>
          <a:bodyPr/>
          <a:lstStyle/>
          <a:p>
            <a:pPr algn="just" eaLnBrk="1" hangingPunct="1"/>
            <a:r>
              <a:rPr lang="en-US" altLang="en-US" sz="2400">
                <a:cs typeface="Times New Roman" panose="02020603050405020304" pitchFamily="18" charset="0"/>
              </a:rPr>
              <a:t>low running cost – low electrical power demand</a:t>
            </a:r>
          </a:p>
          <a:p>
            <a:pPr algn="just" eaLnBrk="1" hangingPunct="1"/>
            <a:r>
              <a:rPr lang="en-US" altLang="en-US" sz="2400">
                <a:cs typeface="Times New Roman" panose="02020603050405020304" pitchFamily="18" charset="0"/>
              </a:rPr>
              <a:t>no major moving parks – extending equipment life</a:t>
            </a:r>
          </a:p>
          <a:p>
            <a:pPr algn="just" eaLnBrk="1" hangingPunct="1"/>
            <a:r>
              <a:rPr lang="en-US" altLang="en-US" sz="2400">
                <a:cs typeface="Times New Roman" panose="02020603050405020304" pitchFamily="18" charset="0"/>
              </a:rPr>
              <a:t>requires less maintenance and fewer repairs</a:t>
            </a:r>
          </a:p>
          <a:p>
            <a:pPr algn="just" eaLnBrk="1" hangingPunct="1"/>
            <a:r>
              <a:rPr lang="en-US" altLang="en-US" sz="2400">
                <a:cs typeface="Times New Roman" panose="02020603050405020304" pitchFamily="18" charset="0"/>
              </a:rPr>
              <a:t>environmentally friendly - clean properties of natural gas, work without the use of chlorofluorocarbons (CFCs)</a:t>
            </a:r>
          </a:p>
          <a:p>
            <a:pPr algn="just" eaLnBrk="1" hangingPunct="1"/>
            <a:r>
              <a:rPr lang="en-US" altLang="en-US" sz="2400">
                <a:cs typeface="Times New Roman" panose="02020603050405020304" pitchFamily="18" charset="0"/>
              </a:rPr>
              <a:t>higher Coefficients of Performance (COP)</a:t>
            </a:r>
          </a:p>
          <a:p>
            <a:pPr algn="just" eaLnBrk="1" hangingPunct="1"/>
            <a:r>
              <a:rPr lang="en-US" altLang="en-US" sz="2400">
                <a:cs typeface="Times New Roman" panose="02020603050405020304" pitchFamily="18" charset="0"/>
              </a:rPr>
              <a:t>efficient part-load operation </a:t>
            </a:r>
          </a:p>
          <a:p>
            <a:pPr algn="just" eaLnBrk="1" hangingPunct="1"/>
            <a:r>
              <a:rPr lang="en-US" altLang="en-US" sz="2400">
                <a:cs typeface="Times New Roman" panose="02020603050405020304" pitchFamily="18" charset="0"/>
              </a:rPr>
              <a:t>established technology</a:t>
            </a:r>
          </a:p>
          <a:p>
            <a:pPr eaLnBrk="1" hangingPunct="1"/>
            <a:r>
              <a:rPr lang="en-US" altLang="en-US" sz="2400">
                <a:cs typeface="Times New Roman" panose="02020603050405020304" pitchFamily="18" charset="0"/>
              </a:rPr>
              <a:t>less space taking</a:t>
            </a:r>
            <a:r>
              <a:rPr lang="en-US" altLang="en-US" sz="2400"/>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2C385E9-5C1D-D9B0-8C00-D40C3744D1D2}"/>
              </a:ext>
            </a:extLst>
          </p:cNvPr>
          <p:cNvSpPr>
            <a:spLocks noGrp="1" noChangeArrowheads="1"/>
          </p:cNvSpPr>
          <p:nvPr>
            <p:ph type="title"/>
          </p:nvPr>
        </p:nvSpPr>
        <p:spPr>
          <a:xfrm>
            <a:off x="685800" y="381000"/>
            <a:ext cx="7772400" cy="762000"/>
          </a:xfrm>
        </p:spPr>
        <p:txBody>
          <a:bodyPr/>
          <a:lstStyle/>
          <a:p>
            <a:pPr eaLnBrk="1" hangingPunct="1"/>
            <a:r>
              <a:rPr lang="en-US" altLang="en-US" sz="2800" b="1"/>
              <a:t>NATURAL GAS DISTRICT COOLING</a:t>
            </a:r>
            <a:br>
              <a:rPr lang="en-US" altLang="en-US" sz="2800" b="1"/>
            </a:br>
            <a:r>
              <a:rPr lang="en-US" altLang="en-US" sz="2800" b="1"/>
              <a:t>(GDC)</a:t>
            </a:r>
          </a:p>
        </p:txBody>
      </p:sp>
      <p:sp>
        <p:nvSpPr>
          <p:cNvPr id="48131" name="Rectangle 3">
            <a:extLst>
              <a:ext uri="{FF2B5EF4-FFF2-40B4-BE49-F238E27FC236}">
                <a16:creationId xmlns:a16="http://schemas.microsoft.com/office/drawing/2014/main" id="{CEB680CA-62D0-C54A-1084-42097821A088}"/>
              </a:ext>
            </a:extLst>
          </p:cNvPr>
          <p:cNvSpPr>
            <a:spLocks noGrp="1" noChangeArrowheads="1"/>
          </p:cNvSpPr>
          <p:nvPr>
            <p:ph type="body" idx="1"/>
          </p:nvPr>
        </p:nvSpPr>
        <p:spPr>
          <a:xfrm>
            <a:off x="609600" y="1371600"/>
            <a:ext cx="7772400" cy="5029200"/>
          </a:xfrm>
        </p:spPr>
        <p:txBody>
          <a:bodyPr/>
          <a:lstStyle/>
          <a:p>
            <a:pPr marL="338138" indent="0" algn="just" eaLnBrk="1" hangingPunct="1">
              <a:buFontTx/>
              <a:buNone/>
            </a:pPr>
            <a:r>
              <a:rPr lang="en-US" altLang="en-US" sz="2400" b="1">
                <a:cs typeface="Times New Roman" panose="02020603050405020304" pitchFamily="18" charset="0"/>
              </a:rPr>
              <a:t>a centralized energy plant generating thermal media (chilled water) for air-conditioning requirements of several building in  a district</a:t>
            </a:r>
            <a:r>
              <a:rPr lang="en-US" altLang="en-US" sz="2800" b="1">
                <a:latin typeface="Courier New" panose="02070309020205020404" pitchFamily="49" charset="0"/>
                <a:cs typeface="Times New Roman" panose="02020603050405020304" pitchFamily="18" charset="0"/>
              </a:rPr>
              <a:t> </a:t>
            </a:r>
          </a:p>
          <a:p>
            <a:pPr marL="338138" indent="0" algn="just" eaLnBrk="1" hangingPunct="1">
              <a:buFontTx/>
              <a:buNone/>
            </a:pPr>
            <a:endParaRPr lang="en-US" altLang="en-US" sz="2800" b="1">
              <a:latin typeface="Courier New" panose="02070309020205020404" pitchFamily="49" charset="0"/>
              <a:cs typeface="Times New Roman" panose="02020603050405020304" pitchFamily="18" charset="0"/>
            </a:endParaRPr>
          </a:p>
        </p:txBody>
      </p:sp>
      <p:graphicFrame>
        <p:nvGraphicFramePr>
          <p:cNvPr id="48132" name="Object 2">
            <a:extLst>
              <a:ext uri="{FF2B5EF4-FFF2-40B4-BE49-F238E27FC236}">
                <a16:creationId xmlns:a16="http://schemas.microsoft.com/office/drawing/2014/main" id="{CD9108E4-801E-5A79-97E9-6BA09FC01277}"/>
              </a:ext>
            </a:extLst>
          </p:cNvPr>
          <p:cNvGraphicFramePr>
            <a:graphicFrameLocks noChangeAspect="1"/>
          </p:cNvGraphicFramePr>
          <p:nvPr/>
        </p:nvGraphicFramePr>
        <p:xfrm>
          <a:off x="1066800" y="2514600"/>
          <a:ext cx="7239000" cy="4114800"/>
        </p:xfrm>
        <a:graphic>
          <a:graphicData uri="http://schemas.openxmlformats.org/presentationml/2006/ole">
            <mc:AlternateContent xmlns:mc="http://schemas.openxmlformats.org/markup-compatibility/2006">
              <mc:Choice xmlns:v="urn:schemas-microsoft-com:vml" Requires="v">
                <p:oleObj name="Image" r:id="rId2" imgW="27154286" imgH="17965714" progId="Photoshop.Image.6">
                  <p:embed/>
                </p:oleObj>
              </mc:Choice>
              <mc:Fallback>
                <p:oleObj name="Image" r:id="rId2" imgW="27154286" imgH="17965714" progId="Photoshop.Image.6">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514600"/>
                        <a:ext cx="7239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a:extLst>
              <a:ext uri="{FF2B5EF4-FFF2-40B4-BE49-F238E27FC236}">
                <a16:creationId xmlns:a16="http://schemas.microsoft.com/office/drawing/2014/main" id="{DC6B9EA0-00E5-ADDF-CC17-A914E0A870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EA07BE98-D52F-2EA9-C889-50EABE6387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464468E8-193F-D81F-AD3D-BF1460009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57200"/>
            <a:ext cx="7950200" cy="596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67DFAE-0C40-C219-BF47-EC0512D39A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934" y="857251"/>
            <a:ext cx="8771466" cy="4933950"/>
          </a:xfrm>
          <a:prstGeom prst="rect">
            <a:avLst/>
          </a:prstGeom>
        </p:spPr>
      </p:pic>
    </p:spTree>
    <p:extLst>
      <p:ext uri="{BB962C8B-B14F-4D97-AF65-F5344CB8AC3E}">
        <p14:creationId xmlns:p14="http://schemas.microsoft.com/office/powerpoint/2010/main" val="1367952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3555A69A-8479-9544-159B-DE5A620316C9}"/>
              </a:ext>
            </a:extLst>
          </p:cNvPr>
          <p:cNvSpPr>
            <a:spLocks noGrp="1" noChangeArrowheads="1"/>
          </p:cNvSpPr>
          <p:nvPr>
            <p:ph type="title"/>
          </p:nvPr>
        </p:nvSpPr>
        <p:spPr>
          <a:xfrm>
            <a:off x="609600" y="304800"/>
            <a:ext cx="7772400" cy="685800"/>
          </a:xfrm>
        </p:spPr>
        <p:txBody>
          <a:bodyPr/>
          <a:lstStyle/>
          <a:p>
            <a:pPr eaLnBrk="1" hangingPunct="1"/>
            <a:r>
              <a:rPr lang="en-US" altLang="en-US" sz="2800" b="1"/>
              <a:t>NATURAL GAS DISTRICT COOLING</a:t>
            </a:r>
            <a:br>
              <a:rPr lang="en-US" altLang="en-US" sz="2800" b="1"/>
            </a:br>
            <a:r>
              <a:rPr lang="en-US" altLang="en-US" sz="2800" b="1"/>
              <a:t>Advantages</a:t>
            </a:r>
            <a:endParaRPr lang="en-US" altLang="en-US" sz="2400" b="1" i="1"/>
          </a:p>
        </p:txBody>
      </p:sp>
      <p:sp>
        <p:nvSpPr>
          <p:cNvPr id="52227" name="Rectangle 4">
            <a:extLst>
              <a:ext uri="{FF2B5EF4-FFF2-40B4-BE49-F238E27FC236}">
                <a16:creationId xmlns:a16="http://schemas.microsoft.com/office/drawing/2014/main" id="{64085095-61F2-BCDC-4FC8-080B57FEFAA5}"/>
              </a:ext>
            </a:extLst>
          </p:cNvPr>
          <p:cNvSpPr>
            <a:spLocks noGrp="1" noChangeArrowheads="1"/>
          </p:cNvSpPr>
          <p:nvPr>
            <p:ph type="body" idx="1"/>
          </p:nvPr>
        </p:nvSpPr>
        <p:spPr>
          <a:xfrm>
            <a:off x="685800" y="1219200"/>
            <a:ext cx="7772400" cy="5334000"/>
          </a:xfrm>
        </p:spPr>
        <p:txBody>
          <a:bodyPr/>
          <a:lstStyle/>
          <a:p>
            <a:pPr algn="just" eaLnBrk="1" hangingPunct="1"/>
            <a:r>
              <a:rPr lang="en-US" altLang="en-US" sz="2000">
                <a:cs typeface="Times New Roman" panose="02020603050405020304" pitchFamily="18" charset="0"/>
              </a:rPr>
              <a:t>More economical due to higher energy efficiency and low fuel cost with the use of a single system over a wide area and to various types of buildings</a:t>
            </a:r>
          </a:p>
          <a:p>
            <a:pPr algn="just" eaLnBrk="1" hangingPunct="1"/>
            <a:r>
              <a:rPr lang="en-US" altLang="en-US" sz="2000">
                <a:cs typeface="Times New Roman" panose="02020603050405020304" pitchFamily="18" charset="0"/>
              </a:rPr>
              <a:t>Less dependence on the national electricity grid</a:t>
            </a:r>
          </a:p>
          <a:p>
            <a:pPr algn="just" eaLnBrk="1" hangingPunct="1"/>
            <a:r>
              <a:rPr lang="en-US" altLang="en-US" sz="2000">
                <a:cs typeface="Times New Roman" panose="02020603050405020304" pitchFamily="18" charset="0"/>
              </a:rPr>
              <a:t>Savings in capital investment through the elimination of individual structures for a building's air-conditioning need. Instead, all air-conditioning costs can be written off as operational expenses, with obvious tax advantages in the long run</a:t>
            </a:r>
          </a:p>
          <a:p>
            <a:pPr algn="just" eaLnBrk="1" hangingPunct="1"/>
            <a:r>
              <a:rPr lang="en-US" altLang="en-US" sz="2000">
                <a:cs typeface="Times New Roman" panose="02020603050405020304" pitchFamily="18" charset="0"/>
              </a:rPr>
              <a:t>Higher system reliability with three sources of fuel supply: gas, electricity and diesel</a:t>
            </a:r>
          </a:p>
          <a:p>
            <a:pPr algn="just" eaLnBrk="1" hangingPunct="1"/>
            <a:r>
              <a:rPr lang="en-US" altLang="en-US" sz="2000">
                <a:cs typeface="Times New Roman" panose="02020603050405020304" pitchFamily="18" charset="0"/>
              </a:rPr>
              <a:t>Environment-friendly with the use clean fuel gas. While the absorption chillers use non CFC-based refrigerant</a:t>
            </a:r>
          </a:p>
          <a:p>
            <a:pPr algn="just" eaLnBrk="1" hangingPunct="1"/>
            <a:r>
              <a:rPr lang="en-US" altLang="en-US" sz="2000">
                <a:cs typeface="Times New Roman" panose="02020603050405020304" pitchFamily="18" charset="0"/>
              </a:rPr>
              <a:t>Reduced air pollution, vibration and noise</a:t>
            </a:r>
          </a:p>
          <a:p>
            <a:pPr algn="just" eaLnBrk="1" hangingPunct="1"/>
            <a:r>
              <a:rPr lang="en-US" altLang="en-US" sz="2000">
                <a:cs typeface="Times New Roman" panose="02020603050405020304" pitchFamily="18" charset="0"/>
              </a:rPr>
              <a:t>Space saving and aesthetic appeal since chillers and cooling towers are not needed in each building within a commercial district, the extra space can be used for green lungs or recreational purpose.</a:t>
            </a:r>
          </a:p>
          <a:p>
            <a:pPr eaLnBrk="1" hangingPunct="1"/>
            <a:endParaRPr lang="en-US" altLang="en-US" sz="28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descr="Related image">
            <a:extLst>
              <a:ext uri="{FF2B5EF4-FFF2-40B4-BE49-F238E27FC236}">
                <a16:creationId xmlns:a16="http://schemas.microsoft.com/office/drawing/2014/main" id="{1D4173AA-C0C3-5C31-D4B2-860CD7FE339F}"/>
              </a:ext>
            </a:extLst>
          </p:cNvPr>
          <p:cNvSpPr>
            <a:spLocks noChangeAspect="1" noChangeArrowheads="1"/>
          </p:cNvSpPr>
          <p:nvPr/>
        </p:nvSpPr>
        <p:spPr bwMode="auto">
          <a:xfrm>
            <a:off x="168275" y="-982663"/>
            <a:ext cx="4552950" cy="204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pic>
        <p:nvPicPr>
          <p:cNvPr id="53251" name="Picture 3">
            <a:extLst>
              <a:ext uri="{FF2B5EF4-FFF2-40B4-BE49-F238E27FC236}">
                <a16:creationId xmlns:a16="http://schemas.microsoft.com/office/drawing/2014/main" id="{86AD42CF-4B1B-7D1A-3D36-B677AE5B8F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6146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3237E-428B-F3E8-859D-E858E3A286E0}"/>
              </a:ext>
            </a:extLst>
          </p:cNvPr>
          <p:cNvSpPr>
            <a:spLocks noGrp="1"/>
          </p:cNvSpPr>
          <p:nvPr>
            <p:ph type="title"/>
          </p:nvPr>
        </p:nvSpPr>
        <p:spPr/>
        <p:txBody>
          <a:bodyPr/>
          <a:lstStyle/>
          <a:p>
            <a:r>
              <a:rPr lang="en-US" sz="3200" b="1" dirty="0"/>
              <a:t>GAS UTILIZATION EQUIPMENT</a:t>
            </a:r>
            <a:endParaRPr lang="en-MY" sz="3200" b="1" dirty="0"/>
          </a:p>
        </p:txBody>
      </p:sp>
      <p:sp>
        <p:nvSpPr>
          <p:cNvPr id="3" name="Content Placeholder 2">
            <a:extLst>
              <a:ext uri="{FF2B5EF4-FFF2-40B4-BE49-F238E27FC236}">
                <a16:creationId xmlns:a16="http://schemas.microsoft.com/office/drawing/2014/main" id="{D1F43F6B-F007-126B-D4DB-73CE5998FE45}"/>
              </a:ext>
            </a:extLst>
          </p:cNvPr>
          <p:cNvSpPr>
            <a:spLocks noGrp="1"/>
          </p:cNvSpPr>
          <p:nvPr>
            <p:ph idx="1"/>
          </p:nvPr>
        </p:nvSpPr>
        <p:spPr/>
        <p:txBody>
          <a:bodyPr/>
          <a:lstStyle/>
          <a:p>
            <a:r>
              <a:rPr lang="en-MY" sz="2200" b="1" dirty="0"/>
              <a:t>Power generation </a:t>
            </a:r>
            <a:r>
              <a:rPr lang="en-MY" sz="2200" dirty="0"/>
              <a:t>equipment such as gas turbines, steam turbines, and combined-cycle plants.</a:t>
            </a:r>
          </a:p>
          <a:p>
            <a:r>
              <a:rPr lang="en-MY" sz="2200" b="1" dirty="0"/>
              <a:t>Co-generation and tri-generation </a:t>
            </a:r>
            <a:r>
              <a:rPr lang="en-MY" sz="2200" dirty="0"/>
              <a:t>systems for simultaneous production of power, heating, and cooling.</a:t>
            </a:r>
          </a:p>
          <a:p>
            <a:r>
              <a:rPr lang="en-MY" sz="2200" dirty="0"/>
              <a:t>Steam absorption </a:t>
            </a:r>
            <a:r>
              <a:rPr lang="en-MY" sz="2200" b="1" dirty="0"/>
              <a:t>chillers and heat pump </a:t>
            </a:r>
            <a:r>
              <a:rPr lang="en-MY" sz="2200" dirty="0"/>
              <a:t>systems for cooling and heat recovery applications.</a:t>
            </a:r>
          </a:p>
          <a:p>
            <a:r>
              <a:rPr lang="en-MY" sz="2200" b="1" dirty="0"/>
              <a:t>Internal combustion engines </a:t>
            </a:r>
            <a:r>
              <a:rPr lang="en-MY" sz="2200" dirty="0"/>
              <a:t>and natural gas vehicle systems, including </a:t>
            </a:r>
            <a:r>
              <a:rPr lang="en-MY" sz="2200" dirty="0" err="1"/>
              <a:t>refueling</a:t>
            </a:r>
            <a:r>
              <a:rPr lang="en-MY" sz="2200" dirty="0"/>
              <a:t> methods.</a:t>
            </a:r>
          </a:p>
          <a:p>
            <a:r>
              <a:rPr lang="en-MY" sz="2200" b="1" dirty="0"/>
              <a:t>Combustion equipment </a:t>
            </a:r>
            <a:r>
              <a:rPr lang="en-MY" sz="2200" dirty="0"/>
              <a:t>such as burners, furnaces, and boilers used in industrial heating processes.</a:t>
            </a:r>
          </a:p>
          <a:p>
            <a:pPr marL="0" indent="0">
              <a:buNone/>
            </a:pPr>
            <a:br>
              <a:rPr lang="en-MY" sz="2200" dirty="0"/>
            </a:br>
            <a:endParaRPr lang="en-MY" sz="2200" dirty="0"/>
          </a:p>
        </p:txBody>
      </p:sp>
    </p:spTree>
    <p:extLst>
      <p:ext uri="{BB962C8B-B14F-4D97-AF65-F5344CB8AC3E}">
        <p14:creationId xmlns:p14="http://schemas.microsoft.com/office/powerpoint/2010/main" val="8421486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26">
            <a:extLst>
              <a:ext uri="{FF2B5EF4-FFF2-40B4-BE49-F238E27FC236}">
                <a16:creationId xmlns:a16="http://schemas.microsoft.com/office/drawing/2014/main" id="{3456F345-633C-CAA6-B860-663CD9FDC4B9}"/>
              </a:ext>
            </a:extLst>
          </p:cNvPr>
          <p:cNvSpPr>
            <a:spLocks noGrp="1" noChangeArrowheads="1"/>
          </p:cNvSpPr>
          <p:nvPr>
            <p:ph type="title"/>
          </p:nvPr>
        </p:nvSpPr>
        <p:spPr>
          <a:xfrm>
            <a:off x="609600" y="304800"/>
            <a:ext cx="7772400" cy="762000"/>
          </a:xfrm>
        </p:spPr>
        <p:txBody>
          <a:bodyPr/>
          <a:lstStyle/>
          <a:p>
            <a:pPr eaLnBrk="1" hangingPunct="1"/>
            <a:r>
              <a:rPr lang="en-US" altLang="en-US" sz="2400" b="1"/>
              <a:t>GAS  UTILISATION EQUIPMENT</a:t>
            </a:r>
            <a:br>
              <a:rPr lang="en-US" altLang="en-US" sz="2400" b="1"/>
            </a:br>
            <a:r>
              <a:rPr lang="en-US" altLang="en-US" sz="2400" b="1"/>
              <a:t>(Power generation)</a:t>
            </a:r>
          </a:p>
        </p:txBody>
      </p:sp>
      <p:sp>
        <p:nvSpPr>
          <p:cNvPr id="54275" name="Rectangle 1027">
            <a:extLst>
              <a:ext uri="{FF2B5EF4-FFF2-40B4-BE49-F238E27FC236}">
                <a16:creationId xmlns:a16="http://schemas.microsoft.com/office/drawing/2014/main" id="{C7575BB1-5AC9-1E8E-5C20-75430FE4A30F}"/>
              </a:ext>
            </a:extLst>
          </p:cNvPr>
          <p:cNvSpPr>
            <a:spLocks noGrp="1" noChangeArrowheads="1"/>
          </p:cNvSpPr>
          <p:nvPr>
            <p:ph type="body" sz="half" idx="1"/>
          </p:nvPr>
        </p:nvSpPr>
        <p:spPr>
          <a:xfrm>
            <a:off x="762000" y="990600"/>
            <a:ext cx="3810000" cy="5257800"/>
          </a:xfrm>
        </p:spPr>
        <p:txBody>
          <a:bodyPr/>
          <a:lstStyle/>
          <a:p>
            <a:pPr eaLnBrk="1" hangingPunct="1">
              <a:lnSpc>
                <a:spcPct val="90000"/>
              </a:lnSpc>
            </a:pPr>
            <a:r>
              <a:rPr lang="en-US" altLang="en-US" sz="2000" b="1"/>
              <a:t>Gas turbine</a:t>
            </a:r>
            <a:endParaRPr lang="en-US" altLang="en-US" sz="1800"/>
          </a:p>
          <a:p>
            <a:pPr lvl="1" eaLnBrk="1" hangingPunct="1">
              <a:lnSpc>
                <a:spcPct val="90000"/>
              </a:lnSpc>
            </a:pPr>
            <a:r>
              <a:rPr lang="en-US" altLang="en-US" sz="1600"/>
              <a:t>Brayton cycle</a:t>
            </a:r>
          </a:p>
          <a:p>
            <a:pPr lvl="1" eaLnBrk="1" hangingPunct="1">
              <a:lnSpc>
                <a:spcPct val="90000"/>
              </a:lnSpc>
            </a:pPr>
            <a:r>
              <a:rPr lang="en-US" altLang="en-US" sz="1600"/>
              <a:t>Electricity produced  by passing high velocity exhaust thru turbine blades, </a:t>
            </a:r>
            <a:r>
              <a:rPr lang="en-US" altLang="en-US" sz="1600">
                <a:ea typeface="MS Mincho" panose="02020609040205080304" pitchFamily="49" charset="-128"/>
              </a:rPr>
              <a:t>producing mechanical power</a:t>
            </a:r>
            <a:r>
              <a:rPr lang="en-US" altLang="en-US" sz="1600"/>
              <a:t> (cutting magnetic fields to produce electricity) </a:t>
            </a:r>
          </a:p>
          <a:p>
            <a:pPr lvl="1" eaLnBrk="1" hangingPunct="1">
              <a:lnSpc>
                <a:spcPct val="90000"/>
              </a:lnSpc>
            </a:pPr>
            <a:r>
              <a:rPr lang="en-US" altLang="en-US" sz="1600">
                <a:cs typeface="Times New Roman" panose="02020603050405020304" pitchFamily="18" charset="0"/>
              </a:rPr>
              <a:t>overall efficiencies of 25-30% - the higher the temperature the higher the efficiency of the turbine - limited by the gas turbine (blade) material</a:t>
            </a:r>
          </a:p>
          <a:p>
            <a:pPr lvl="1" eaLnBrk="1" hangingPunct="1">
              <a:lnSpc>
                <a:spcPct val="90000"/>
              </a:lnSpc>
            </a:pPr>
            <a:r>
              <a:rPr lang="en-US" altLang="en-US" sz="1600">
                <a:cs typeface="Times New Roman" panose="02020603050405020304" pitchFamily="18" charset="0"/>
              </a:rPr>
              <a:t>Energy recovery from turbine exhaust (~ 500-800 </a:t>
            </a:r>
            <a:r>
              <a:rPr lang="en-US" altLang="en-US" sz="1600" baseline="30000">
                <a:cs typeface="Times New Roman" panose="02020603050405020304" pitchFamily="18" charset="0"/>
              </a:rPr>
              <a:t>o</a:t>
            </a:r>
            <a:r>
              <a:rPr lang="en-US" altLang="en-US" sz="1600">
                <a:cs typeface="Times New Roman" panose="02020603050405020304" pitchFamily="18" charset="0"/>
              </a:rPr>
              <a:t>C) , i.e. 60-70% of inlet fuel energy</a:t>
            </a:r>
          </a:p>
          <a:p>
            <a:pPr lvl="2" eaLnBrk="1" hangingPunct="1">
              <a:lnSpc>
                <a:spcPct val="90000"/>
              </a:lnSpc>
            </a:pPr>
            <a:r>
              <a:rPr lang="en-US" altLang="en-US" sz="1600">
                <a:cs typeface="Times New Roman" panose="02020603050405020304" pitchFamily="18" charset="0"/>
              </a:rPr>
              <a:t>Preheat combustion air</a:t>
            </a:r>
          </a:p>
          <a:p>
            <a:pPr lvl="2" eaLnBrk="1" hangingPunct="1">
              <a:lnSpc>
                <a:spcPct val="90000"/>
              </a:lnSpc>
            </a:pPr>
            <a:r>
              <a:rPr lang="en-US" altLang="en-US" sz="1600">
                <a:cs typeface="Times New Roman" panose="02020603050405020304" pitchFamily="18" charset="0"/>
              </a:rPr>
              <a:t>Generate steam </a:t>
            </a:r>
          </a:p>
          <a:p>
            <a:pPr lvl="2" eaLnBrk="1" hangingPunct="1">
              <a:lnSpc>
                <a:spcPct val="90000"/>
              </a:lnSpc>
            </a:pPr>
            <a:r>
              <a:rPr lang="en-US" altLang="en-US" sz="1600">
                <a:cs typeface="Times New Roman" panose="02020603050405020304" pitchFamily="18" charset="0"/>
              </a:rPr>
              <a:t>Heat process water </a:t>
            </a:r>
          </a:p>
          <a:p>
            <a:pPr lvl="2" eaLnBrk="1" hangingPunct="1">
              <a:lnSpc>
                <a:spcPct val="90000"/>
              </a:lnSpc>
            </a:pPr>
            <a:r>
              <a:rPr lang="en-US" altLang="en-US" sz="1600">
                <a:cs typeface="Times New Roman" panose="02020603050405020304" pitchFamily="18" charset="0"/>
              </a:rPr>
              <a:t>Direct firing</a:t>
            </a:r>
          </a:p>
          <a:p>
            <a:pPr lvl="2" eaLnBrk="1" hangingPunct="1">
              <a:lnSpc>
                <a:spcPct val="90000"/>
              </a:lnSpc>
            </a:pPr>
            <a:r>
              <a:rPr lang="en-US" altLang="en-US" sz="1600">
                <a:cs typeface="Times New Roman" panose="02020603050405020304" pitchFamily="18" charset="0"/>
              </a:rPr>
              <a:t>Space heating</a:t>
            </a:r>
          </a:p>
          <a:p>
            <a:pPr lvl="2" eaLnBrk="1" hangingPunct="1">
              <a:lnSpc>
                <a:spcPct val="90000"/>
              </a:lnSpc>
            </a:pPr>
            <a:r>
              <a:rPr lang="en-US" altLang="en-US" sz="1600">
                <a:cs typeface="Times New Roman" panose="02020603050405020304" pitchFamily="18" charset="0"/>
              </a:rPr>
              <a:t>Air conditioning</a:t>
            </a:r>
          </a:p>
          <a:p>
            <a:pPr lvl="1" eaLnBrk="1" hangingPunct="1">
              <a:lnSpc>
                <a:spcPct val="90000"/>
              </a:lnSpc>
            </a:pPr>
            <a:r>
              <a:rPr lang="en-US" altLang="en-US" sz="1600">
                <a:cs typeface="Times New Roman" panose="02020603050405020304" pitchFamily="18" charset="0"/>
              </a:rPr>
              <a:t>Advantages &amp; disadvantages</a:t>
            </a:r>
          </a:p>
          <a:p>
            <a:pPr lvl="1" eaLnBrk="1" hangingPunct="1">
              <a:lnSpc>
                <a:spcPct val="90000"/>
              </a:lnSpc>
            </a:pPr>
            <a:endParaRPr lang="en-US" altLang="en-US" sz="1800">
              <a:cs typeface="Times New Roman" panose="02020603050405020304" pitchFamily="18" charset="0"/>
            </a:endParaRPr>
          </a:p>
          <a:p>
            <a:pPr lvl="1" eaLnBrk="1" hangingPunct="1">
              <a:lnSpc>
                <a:spcPct val="90000"/>
              </a:lnSpc>
            </a:pPr>
            <a:endParaRPr lang="en-US" altLang="en-US" sz="1800"/>
          </a:p>
          <a:p>
            <a:pPr eaLnBrk="1" hangingPunct="1">
              <a:lnSpc>
                <a:spcPct val="90000"/>
              </a:lnSpc>
            </a:pPr>
            <a:endParaRPr lang="en-US" altLang="en-US" sz="2000"/>
          </a:p>
          <a:p>
            <a:pPr eaLnBrk="1" hangingPunct="1">
              <a:lnSpc>
                <a:spcPct val="90000"/>
              </a:lnSpc>
            </a:pPr>
            <a:endParaRPr lang="en-US" altLang="en-US" sz="2000"/>
          </a:p>
        </p:txBody>
      </p:sp>
      <p:graphicFrame>
        <p:nvGraphicFramePr>
          <p:cNvPr id="54276" name="Object 1028">
            <a:extLst>
              <a:ext uri="{FF2B5EF4-FFF2-40B4-BE49-F238E27FC236}">
                <a16:creationId xmlns:a16="http://schemas.microsoft.com/office/drawing/2014/main" id="{9D14B80E-C391-A10A-E52F-E704C9D00968}"/>
              </a:ext>
            </a:extLst>
          </p:cNvPr>
          <p:cNvGraphicFramePr>
            <a:graphicFrameLocks noGrp="1" noChangeAspect="1"/>
          </p:cNvGraphicFramePr>
          <p:nvPr>
            <p:ph type="body" sz="half" idx="2"/>
          </p:nvPr>
        </p:nvGraphicFramePr>
        <p:xfrm>
          <a:off x="4648200" y="1524000"/>
          <a:ext cx="4114800" cy="1752600"/>
        </p:xfrm>
        <a:graphic>
          <a:graphicData uri="http://schemas.openxmlformats.org/presentationml/2006/ole">
            <mc:AlternateContent xmlns:mc="http://schemas.openxmlformats.org/markup-compatibility/2006">
              <mc:Choice xmlns:v="urn:schemas-microsoft-com:vml" Requires="v">
                <p:oleObj name="Image" r:id="rId2" imgW="27722449" imgH="12754286" progId="Photoshop.Image.6">
                  <p:embed/>
                </p:oleObj>
              </mc:Choice>
              <mc:Fallback>
                <p:oleObj name="Image" r:id="rId2" imgW="27722449" imgH="12754286" progId="Photoshop.Image.6">
                  <p:embed/>
                  <p:pic>
                    <p:nvPicPr>
                      <p:cNvPr id="0" name="Object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524000"/>
                        <a:ext cx="4114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4277" name="Object 1029">
            <a:extLst>
              <a:ext uri="{FF2B5EF4-FFF2-40B4-BE49-F238E27FC236}">
                <a16:creationId xmlns:a16="http://schemas.microsoft.com/office/drawing/2014/main" id="{4041A68C-15A5-CBF9-C1DD-DD24795534CE}"/>
              </a:ext>
            </a:extLst>
          </p:cNvPr>
          <p:cNvGraphicFramePr>
            <a:graphicFrameLocks noChangeAspect="1"/>
          </p:cNvGraphicFramePr>
          <p:nvPr/>
        </p:nvGraphicFramePr>
        <p:xfrm>
          <a:off x="4572000" y="3505200"/>
          <a:ext cx="4267200" cy="2454275"/>
        </p:xfrm>
        <a:graphic>
          <a:graphicData uri="http://schemas.openxmlformats.org/presentationml/2006/ole">
            <mc:AlternateContent xmlns:mc="http://schemas.openxmlformats.org/markup-compatibility/2006">
              <mc:Choice xmlns:v="urn:schemas-microsoft-com:vml" Requires="v">
                <p:oleObj name="Image" r:id="rId4" imgW="27742041" imgH="11167347" progId="Photoshop.Image.6">
                  <p:embed/>
                </p:oleObj>
              </mc:Choice>
              <mc:Fallback>
                <p:oleObj name="Image" r:id="rId4" imgW="27742041" imgH="11167347" progId="Photoshop.Image.6">
                  <p:embed/>
                  <p:pic>
                    <p:nvPicPr>
                      <p:cNvPr id="0" name="Object 10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505200"/>
                        <a:ext cx="4267200" cy="245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a:extLst>
              <a:ext uri="{FF2B5EF4-FFF2-40B4-BE49-F238E27FC236}">
                <a16:creationId xmlns:a16="http://schemas.microsoft.com/office/drawing/2014/main" id="{D01FDB0F-53D6-423B-92AA-0EC3E6049A04}"/>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3E2E8AA-3DA2-35B3-2FAB-FF67836118F7}"/>
              </a:ext>
            </a:extLst>
          </p:cNvPr>
          <p:cNvSpPr>
            <a:spLocks noGrp="1" noChangeArrowheads="1"/>
          </p:cNvSpPr>
          <p:nvPr>
            <p:ph type="title"/>
          </p:nvPr>
        </p:nvSpPr>
        <p:spPr>
          <a:xfrm>
            <a:off x="609600" y="381000"/>
            <a:ext cx="7772400" cy="838200"/>
          </a:xfrm>
        </p:spPr>
        <p:txBody>
          <a:bodyPr/>
          <a:lstStyle/>
          <a:p>
            <a:pPr eaLnBrk="1" hangingPunct="1"/>
            <a:r>
              <a:rPr lang="en-US" altLang="en-US" sz="2400" b="1"/>
              <a:t>GAS  UTILISATION EQUIPMENT</a:t>
            </a:r>
            <a:br>
              <a:rPr lang="en-US" altLang="en-US" sz="2400" b="1"/>
            </a:br>
            <a:r>
              <a:rPr lang="en-US" altLang="en-US" sz="2400" b="1"/>
              <a:t>(Power generation)</a:t>
            </a:r>
          </a:p>
        </p:txBody>
      </p:sp>
      <p:sp>
        <p:nvSpPr>
          <p:cNvPr id="55299" name="Rectangle 3">
            <a:extLst>
              <a:ext uri="{FF2B5EF4-FFF2-40B4-BE49-F238E27FC236}">
                <a16:creationId xmlns:a16="http://schemas.microsoft.com/office/drawing/2014/main" id="{AFBE0A83-FC3A-1DDC-C75E-0F8E1E954CF3}"/>
              </a:ext>
            </a:extLst>
          </p:cNvPr>
          <p:cNvSpPr>
            <a:spLocks noGrp="1" noChangeArrowheads="1"/>
          </p:cNvSpPr>
          <p:nvPr>
            <p:ph type="body" sz="half" idx="1"/>
          </p:nvPr>
        </p:nvSpPr>
        <p:spPr>
          <a:xfrm>
            <a:off x="762000" y="1295400"/>
            <a:ext cx="2514600" cy="5257800"/>
          </a:xfrm>
        </p:spPr>
        <p:txBody>
          <a:bodyPr/>
          <a:lstStyle/>
          <a:p>
            <a:pPr eaLnBrk="1" hangingPunct="1"/>
            <a:r>
              <a:rPr lang="en-US" altLang="en-US" sz="1800" b="1">
                <a:ea typeface="MS Mincho" panose="02020609040205080304" pitchFamily="49" charset="-128"/>
              </a:rPr>
              <a:t>Combined-cycle for power plant - (CCPP)</a:t>
            </a:r>
            <a:r>
              <a:rPr lang="en-US" altLang="en-US" sz="2400" b="1"/>
              <a:t> </a:t>
            </a:r>
          </a:p>
          <a:p>
            <a:pPr lvl="1" eaLnBrk="1" hangingPunct="1"/>
            <a:r>
              <a:rPr lang="en-US" altLang="en-US" sz="1800"/>
              <a:t>Improved overall efficiency ~ 40-55%</a:t>
            </a:r>
          </a:p>
          <a:p>
            <a:pPr lvl="1" eaLnBrk="1" hangingPunct="1"/>
            <a:r>
              <a:rPr lang="en-US" altLang="en-US" sz="1800">
                <a:cs typeface="Times New Roman" panose="02020603050405020304" pitchFamily="18" charset="0"/>
              </a:rPr>
              <a:t>Less thermal pollution (boiler stack temp. ~ 200-300 </a:t>
            </a:r>
            <a:r>
              <a:rPr lang="en-US" altLang="en-US" sz="1800" baseline="30000">
                <a:cs typeface="Times New Roman" panose="02020603050405020304" pitchFamily="18" charset="0"/>
              </a:rPr>
              <a:t>o</a:t>
            </a:r>
            <a:r>
              <a:rPr lang="en-US" altLang="en-US" sz="1800">
                <a:cs typeface="Times New Roman" panose="02020603050405020304" pitchFamily="18" charset="0"/>
              </a:rPr>
              <a:t>C)</a:t>
            </a:r>
          </a:p>
          <a:p>
            <a:pPr lvl="1" eaLnBrk="1" hangingPunct="1"/>
            <a:endParaRPr lang="en-US" altLang="en-US" sz="2000">
              <a:cs typeface="Times New Roman" panose="02020603050405020304" pitchFamily="18" charset="0"/>
            </a:endParaRPr>
          </a:p>
          <a:p>
            <a:pPr lvl="1" eaLnBrk="1" hangingPunct="1"/>
            <a:endParaRPr lang="en-US" altLang="en-US" sz="2000"/>
          </a:p>
          <a:p>
            <a:pPr eaLnBrk="1" hangingPunct="1"/>
            <a:endParaRPr lang="en-US" altLang="en-US" sz="2400"/>
          </a:p>
          <a:p>
            <a:pPr eaLnBrk="1" hangingPunct="1"/>
            <a:endParaRPr lang="en-US" altLang="en-US" sz="2400"/>
          </a:p>
        </p:txBody>
      </p:sp>
      <p:graphicFrame>
        <p:nvGraphicFramePr>
          <p:cNvPr id="55300" name="Object 6">
            <a:extLst>
              <a:ext uri="{FF2B5EF4-FFF2-40B4-BE49-F238E27FC236}">
                <a16:creationId xmlns:a16="http://schemas.microsoft.com/office/drawing/2014/main" id="{FE97315F-5B3D-44F1-2EE5-54D5670B324E}"/>
              </a:ext>
            </a:extLst>
          </p:cNvPr>
          <p:cNvGraphicFramePr>
            <a:graphicFrameLocks noGrp="1" noChangeAspect="1"/>
          </p:cNvGraphicFramePr>
          <p:nvPr>
            <p:ph type="body" sz="half" idx="2"/>
          </p:nvPr>
        </p:nvGraphicFramePr>
        <p:xfrm>
          <a:off x="3276600" y="1371600"/>
          <a:ext cx="5334000" cy="4953000"/>
        </p:xfrm>
        <a:graphic>
          <a:graphicData uri="http://schemas.openxmlformats.org/presentationml/2006/ole">
            <mc:AlternateContent xmlns:mc="http://schemas.openxmlformats.org/markup-compatibility/2006">
              <mc:Choice xmlns:v="urn:schemas-microsoft-com:vml" Requires="v">
                <p:oleObj name="Image" r:id="rId2" imgW="19591837" imgH="25861224" progId="Photoshop.Image.6">
                  <p:embed/>
                </p:oleObj>
              </mc:Choice>
              <mc:Fallback>
                <p:oleObj name="Image" r:id="rId2" imgW="19591837" imgH="25861224" progId="Photoshop.Image.6">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371600"/>
                        <a:ext cx="533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1B50890C-F6E7-493C-BD2F-49D7392BF37D}"/>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ED82F564-8C24-2A68-ED18-4F1CC0F76720}"/>
              </a:ext>
            </a:extLst>
          </p:cNvPr>
          <p:cNvSpPr>
            <a:spLocks noGrp="1" noChangeArrowheads="1"/>
          </p:cNvSpPr>
          <p:nvPr>
            <p:ph type="title"/>
          </p:nvPr>
        </p:nvSpPr>
        <p:spPr>
          <a:xfrm>
            <a:off x="609600" y="381000"/>
            <a:ext cx="7772400" cy="838200"/>
          </a:xfrm>
        </p:spPr>
        <p:txBody>
          <a:bodyPr/>
          <a:lstStyle/>
          <a:p>
            <a:pPr eaLnBrk="1" hangingPunct="1"/>
            <a:r>
              <a:rPr lang="en-US" altLang="en-US" sz="2400" b="1"/>
              <a:t>GAS  UTILISATION EQUIPMENT</a:t>
            </a:r>
            <a:br>
              <a:rPr lang="en-US" altLang="en-US" sz="2400" b="1"/>
            </a:br>
            <a:r>
              <a:rPr lang="en-US" altLang="en-US" sz="2400" b="1"/>
              <a:t>(Power generation)</a:t>
            </a:r>
          </a:p>
        </p:txBody>
      </p:sp>
      <p:sp>
        <p:nvSpPr>
          <p:cNvPr id="56323" name="Rectangle 3">
            <a:extLst>
              <a:ext uri="{FF2B5EF4-FFF2-40B4-BE49-F238E27FC236}">
                <a16:creationId xmlns:a16="http://schemas.microsoft.com/office/drawing/2014/main" id="{58C66AD2-EDBD-2C2A-B37F-41B181BEE5DC}"/>
              </a:ext>
            </a:extLst>
          </p:cNvPr>
          <p:cNvSpPr>
            <a:spLocks noGrp="1" noChangeArrowheads="1"/>
          </p:cNvSpPr>
          <p:nvPr>
            <p:ph type="body" sz="half" idx="1"/>
          </p:nvPr>
        </p:nvSpPr>
        <p:spPr>
          <a:xfrm>
            <a:off x="762000" y="1295400"/>
            <a:ext cx="4191000" cy="5257800"/>
          </a:xfrm>
        </p:spPr>
        <p:txBody>
          <a:bodyPr/>
          <a:lstStyle/>
          <a:p>
            <a:pPr eaLnBrk="1" hangingPunct="1"/>
            <a:r>
              <a:rPr lang="en-US" altLang="en-US" sz="1600" b="1"/>
              <a:t>Steam turbine</a:t>
            </a:r>
          </a:p>
          <a:p>
            <a:pPr lvl="1" eaLnBrk="1" hangingPunct="1"/>
            <a:r>
              <a:rPr lang="en-US" altLang="en-US" sz="1400"/>
              <a:t>Gas, liquid or solid  fuelling </a:t>
            </a:r>
          </a:p>
          <a:p>
            <a:pPr lvl="1" eaLnBrk="1" hangingPunct="1"/>
            <a:r>
              <a:rPr lang="en-US" altLang="en-US" sz="1400"/>
              <a:t>Rankine cycle</a:t>
            </a:r>
          </a:p>
          <a:p>
            <a:pPr lvl="1" eaLnBrk="1" hangingPunct="1"/>
            <a:r>
              <a:rPr lang="en-US" altLang="en-US" sz="1400"/>
              <a:t>Electricity produced  by </a:t>
            </a:r>
            <a:r>
              <a:rPr lang="en-US" altLang="en-US" sz="1400">
                <a:ea typeface="MS Mincho" panose="02020609040205080304" pitchFamily="49" charset="-128"/>
              </a:rPr>
              <a:t>expanding </a:t>
            </a:r>
            <a:r>
              <a:rPr lang="en-US" altLang="en-US" sz="1400"/>
              <a:t>high velocity superheated steam </a:t>
            </a:r>
            <a:r>
              <a:rPr lang="en-US" altLang="en-US" sz="1400">
                <a:ea typeface="MS Mincho" panose="02020609040205080304" pitchFamily="49" charset="-128"/>
              </a:rPr>
              <a:t>through power turbine blades producing mechanical power</a:t>
            </a:r>
            <a:r>
              <a:rPr lang="en-US" altLang="en-US" sz="1400"/>
              <a:t> (cutting magnetic fields to produce electricity) </a:t>
            </a:r>
          </a:p>
          <a:p>
            <a:pPr lvl="1" eaLnBrk="1" hangingPunct="1"/>
            <a:r>
              <a:rPr lang="en-US" altLang="en-US" sz="1400">
                <a:cs typeface="Times New Roman" panose="02020603050405020304" pitchFamily="18" charset="0"/>
              </a:rPr>
              <a:t>overall efficiencies of 25-45% </a:t>
            </a:r>
          </a:p>
          <a:p>
            <a:pPr lvl="1" eaLnBrk="1" hangingPunct="1"/>
            <a:r>
              <a:rPr lang="en-US" altLang="en-US" sz="1400">
                <a:ea typeface="MS Mincho" panose="02020609040205080304" pitchFamily="49" charset="-128"/>
              </a:rPr>
              <a:t>Improving mechanical efficiency of boiler/steam turbine</a:t>
            </a:r>
            <a:endParaRPr lang="en-US" altLang="en-US" sz="1400">
              <a:cs typeface="Times New Roman" panose="02020603050405020304" pitchFamily="18" charset="0"/>
            </a:endParaRPr>
          </a:p>
          <a:p>
            <a:pPr lvl="2" eaLnBrk="1" hangingPunct="1"/>
            <a:r>
              <a:rPr lang="en-US" altLang="en-US" sz="1400">
                <a:ea typeface="MS Mincho" panose="02020609040205080304" pitchFamily="49" charset="-128"/>
              </a:rPr>
              <a:t>raising temperature and pressure of  steam input to  turbine </a:t>
            </a:r>
          </a:p>
          <a:p>
            <a:pPr lvl="2" eaLnBrk="1" hangingPunct="1"/>
            <a:r>
              <a:rPr lang="en-US" altLang="en-US" sz="1400">
                <a:ea typeface="MS Mincho" panose="02020609040205080304" pitchFamily="49" charset="-128"/>
              </a:rPr>
              <a:t>decreasing temperature and pressure of turbine exhaust</a:t>
            </a:r>
            <a:endParaRPr lang="en-US" altLang="en-US" sz="1400">
              <a:cs typeface="Times New Roman" panose="02020603050405020304" pitchFamily="18" charset="0"/>
            </a:endParaRPr>
          </a:p>
          <a:p>
            <a:pPr lvl="2" eaLnBrk="1" hangingPunct="1"/>
            <a:r>
              <a:rPr lang="en-US" altLang="en-US" sz="1400">
                <a:ea typeface="MS Mincho" panose="02020609040205080304" pitchFamily="49" charset="-128"/>
              </a:rPr>
              <a:t>Steam staging – i.e. expanding  steam in  high pressure turbine stages and then returning  steam to to boiler  for  preheating and then expand in  lower pressure stages</a:t>
            </a:r>
            <a:endParaRPr lang="en-US" altLang="en-US" sz="1400">
              <a:cs typeface="Times New Roman" panose="02020603050405020304" pitchFamily="18" charset="0"/>
            </a:endParaRPr>
          </a:p>
          <a:p>
            <a:pPr lvl="2" eaLnBrk="1" hangingPunct="1"/>
            <a:r>
              <a:rPr lang="en-US" altLang="en-US" sz="1400">
                <a:ea typeface="MS Mincho" panose="02020609040205080304" pitchFamily="49" charset="-128"/>
              </a:rPr>
              <a:t>preheating the boiler feed water </a:t>
            </a:r>
            <a:endParaRPr lang="en-US" altLang="en-US" sz="1400">
              <a:cs typeface="Times New Roman" panose="02020603050405020304" pitchFamily="18" charset="0"/>
            </a:endParaRPr>
          </a:p>
          <a:p>
            <a:pPr lvl="1" eaLnBrk="1" hangingPunct="1"/>
            <a:r>
              <a:rPr lang="en-US" altLang="en-US" sz="1400">
                <a:cs typeface="Times New Roman" panose="02020603050405020304" pitchFamily="18" charset="0"/>
              </a:rPr>
              <a:t>Advantages &amp; disadvantages</a:t>
            </a:r>
          </a:p>
          <a:p>
            <a:pPr lvl="1" eaLnBrk="1" hangingPunct="1"/>
            <a:endParaRPr lang="en-US" altLang="en-US" sz="1400">
              <a:cs typeface="Times New Roman" panose="02020603050405020304" pitchFamily="18" charset="0"/>
            </a:endParaRPr>
          </a:p>
          <a:p>
            <a:pPr lvl="1" eaLnBrk="1" hangingPunct="1"/>
            <a:endParaRPr lang="en-US" altLang="en-US" sz="1800"/>
          </a:p>
          <a:p>
            <a:pPr eaLnBrk="1" hangingPunct="1"/>
            <a:endParaRPr lang="en-US" altLang="en-US" sz="2000"/>
          </a:p>
          <a:p>
            <a:pPr eaLnBrk="1" hangingPunct="1"/>
            <a:endParaRPr lang="en-US" altLang="en-US" sz="2000"/>
          </a:p>
        </p:txBody>
      </p:sp>
      <p:graphicFrame>
        <p:nvGraphicFramePr>
          <p:cNvPr id="56324" name="Object 6">
            <a:extLst>
              <a:ext uri="{FF2B5EF4-FFF2-40B4-BE49-F238E27FC236}">
                <a16:creationId xmlns:a16="http://schemas.microsoft.com/office/drawing/2014/main" id="{CD9A6EA4-CB11-73E5-CC38-EC9FB8B8A581}"/>
              </a:ext>
            </a:extLst>
          </p:cNvPr>
          <p:cNvGraphicFramePr>
            <a:graphicFrameLocks noGrp="1" noChangeAspect="1"/>
          </p:cNvGraphicFramePr>
          <p:nvPr>
            <p:ph type="body" sz="half" idx="2"/>
          </p:nvPr>
        </p:nvGraphicFramePr>
        <p:xfrm>
          <a:off x="5029200" y="1295400"/>
          <a:ext cx="3200400" cy="2586038"/>
        </p:xfrm>
        <a:graphic>
          <a:graphicData uri="http://schemas.openxmlformats.org/presentationml/2006/ole">
            <mc:AlternateContent xmlns:mc="http://schemas.openxmlformats.org/markup-compatibility/2006">
              <mc:Choice xmlns:v="urn:schemas-microsoft-com:vml" Requires="v">
                <p:oleObj name="Image" r:id="rId2" imgW="26977959" imgH="20512653" progId="Photoshop.Image.6">
                  <p:embed/>
                </p:oleObj>
              </mc:Choice>
              <mc:Fallback>
                <p:oleObj name="Image" r:id="rId2" imgW="26977959" imgH="20512653" progId="Photoshop.Image.6">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295400"/>
                        <a:ext cx="32004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6325" name="Object 7">
            <a:extLst>
              <a:ext uri="{FF2B5EF4-FFF2-40B4-BE49-F238E27FC236}">
                <a16:creationId xmlns:a16="http://schemas.microsoft.com/office/drawing/2014/main" id="{6659BD7B-743A-0990-459E-8724CE232333}"/>
              </a:ext>
            </a:extLst>
          </p:cNvPr>
          <p:cNvGraphicFramePr>
            <a:graphicFrameLocks noChangeAspect="1"/>
          </p:cNvGraphicFramePr>
          <p:nvPr/>
        </p:nvGraphicFramePr>
        <p:xfrm>
          <a:off x="5029200" y="4038600"/>
          <a:ext cx="3276600" cy="2286000"/>
        </p:xfrm>
        <a:graphic>
          <a:graphicData uri="http://schemas.openxmlformats.org/presentationml/2006/ole">
            <mc:AlternateContent xmlns:mc="http://schemas.openxmlformats.org/markup-compatibility/2006">
              <mc:Choice xmlns:v="urn:schemas-microsoft-com:vml" Requires="v">
                <p:oleObj name="Image" r:id="rId4" imgW="27898776" imgH="17632653" progId="Photoshop.Image.6">
                  <p:embed/>
                </p:oleObj>
              </mc:Choice>
              <mc:Fallback>
                <p:oleObj name="Image" r:id="rId4" imgW="27898776" imgH="17632653" progId="Photoshop.Image.6">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4038600"/>
                        <a:ext cx="3276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a:extLst>
              <a:ext uri="{FF2B5EF4-FFF2-40B4-BE49-F238E27FC236}">
                <a16:creationId xmlns:a16="http://schemas.microsoft.com/office/drawing/2014/main" id="{49A56D88-9DA3-46BA-9282-044FED6D2662}"/>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026">
            <a:extLst>
              <a:ext uri="{FF2B5EF4-FFF2-40B4-BE49-F238E27FC236}">
                <a16:creationId xmlns:a16="http://schemas.microsoft.com/office/drawing/2014/main" id="{A8F73583-C334-353C-F5E4-C60771A67210}"/>
              </a:ext>
            </a:extLst>
          </p:cNvPr>
          <p:cNvSpPr>
            <a:spLocks noGrp="1" noChangeArrowheads="1"/>
          </p:cNvSpPr>
          <p:nvPr>
            <p:ph type="title"/>
          </p:nvPr>
        </p:nvSpPr>
        <p:spPr/>
        <p:txBody>
          <a:bodyPr/>
          <a:lstStyle/>
          <a:p>
            <a:pPr eaLnBrk="1" hangingPunct="1"/>
            <a:r>
              <a:rPr lang="en-US" altLang="en-US" sz="2400" b="1"/>
              <a:t>GAS  UTILISATION EQUIPMENT</a:t>
            </a:r>
            <a:br>
              <a:rPr lang="en-US" altLang="en-US" sz="2400" b="1"/>
            </a:br>
            <a:r>
              <a:rPr lang="en-US" altLang="en-US" sz="2400" b="1"/>
              <a:t>(Co-generation)</a:t>
            </a:r>
          </a:p>
        </p:txBody>
      </p:sp>
      <p:sp>
        <p:nvSpPr>
          <p:cNvPr id="57347" name="Rectangle 1027">
            <a:extLst>
              <a:ext uri="{FF2B5EF4-FFF2-40B4-BE49-F238E27FC236}">
                <a16:creationId xmlns:a16="http://schemas.microsoft.com/office/drawing/2014/main" id="{E11F16DC-7070-BA03-6947-86571D9A344F}"/>
              </a:ext>
            </a:extLst>
          </p:cNvPr>
          <p:cNvSpPr>
            <a:spLocks noGrp="1" noChangeArrowheads="1"/>
          </p:cNvSpPr>
          <p:nvPr>
            <p:ph type="body" sz="half" idx="1"/>
          </p:nvPr>
        </p:nvSpPr>
        <p:spPr>
          <a:xfrm>
            <a:off x="685800" y="1981200"/>
            <a:ext cx="3200400" cy="4114800"/>
          </a:xfrm>
        </p:spPr>
        <p:txBody>
          <a:bodyPr/>
          <a:lstStyle/>
          <a:p>
            <a:pPr eaLnBrk="1" hangingPunct="1"/>
            <a:r>
              <a:rPr lang="en-US" altLang="en-US" sz="2000" b="1">
                <a:cs typeface="Times New Roman" panose="02020603050405020304" pitchFamily="18" charset="0"/>
              </a:rPr>
              <a:t>a sequential production of thermal energy and electric energy from a single energy source</a:t>
            </a:r>
          </a:p>
          <a:p>
            <a:pPr eaLnBrk="1" hangingPunct="1"/>
            <a:r>
              <a:rPr lang="en-US" altLang="en-US" sz="2000" b="1">
                <a:ea typeface="MS Mincho" panose="02020609040205080304" pitchFamily="49" charset="-128"/>
              </a:rPr>
              <a:t>also known as combined heat and power (CHP)</a:t>
            </a:r>
          </a:p>
          <a:p>
            <a:pPr eaLnBrk="1" hangingPunct="1"/>
            <a:r>
              <a:rPr lang="en-US" altLang="en-US" sz="2000" b="1">
                <a:ea typeface="MS Mincho" panose="02020609040205080304" pitchFamily="49" charset="-128"/>
              </a:rPr>
              <a:t>improve efficiency of power generation from 30-35% to 65-80%</a:t>
            </a:r>
            <a:r>
              <a:rPr lang="en-US" altLang="en-US" sz="2400" b="1">
                <a:ea typeface="MS Mincho" panose="02020609040205080304" pitchFamily="49" charset="-128"/>
              </a:rPr>
              <a:t> </a:t>
            </a:r>
            <a:endParaRPr lang="en-US" altLang="en-US" sz="2400"/>
          </a:p>
          <a:p>
            <a:pPr eaLnBrk="1" hangingPunct="1"/>
            <a:endParaRPr lang="en-US" altLang="en-US" sz="2400"/>
          </a:p>
        </p:txBody>
      </p:sp>
      <p:graphicFrame>
        <p:nvGraphicFramePr>
          <p:cNvPr id="57348" name="Object 1030">
            <a:extLst>
              <a:ext uri="{FF2B5EF4-FFF2-40B4-BE49-F238E27FC236}">
                <a16:creationId xmlns:a16="http://schemas.microsoft.com/office/drawing/2014/main" id="{58B206D3-069B-BED2-C068-49C0A94983AF}"/>
              </a:ext>
            </a:extLst>
          </p:cNvPr>
          <p:cNvGraphicFramePr>
            <a:graphicFrameLocks noGrp="1" noChangeAspect="1"/>
          </p:cNvGraphicFramePr>
          <p:nvPr>
            <p:ph type="body" sz="half" idx="2"/>
          </p:nvPr>
        </p:nvGraphicFramePr>
        <p:xfrm>
          <a:off x="4267200" y="1676400"/>
          <a:ext cx="4495800" cy="2667000"/>
        </p:xfrm>
        <a:graphic>
          <a:graphicData uri="http://schemas.openxmlformats.org/presentationml/2006/ole">
            <mc:AlternateContent xmlns:mc="http://schemas.openxmlformats.org/markup-compatibility/2006">
              <mc:Choice xmlns:v="urn:schemas-microsoft-com:vml" Requires="v">
                <p:oleObj name="Image" r:id="rId2" imgW="28055510" imgH="15105306" progId="Photoshop.Image.6">
                  <p:embed/>
                </p:oleObj>
              </mc:Choice>
              <mc:Fallback>
                <p:oleObj name="Image" r:id="rId2" imgW="28055510" imgH="15105306" progId="Photoshop.Image.6">
                  <p:embed/>
                  <p:pic>
                    <p:nvPicPr>
                      <p:cNvPr id="0" name="Object 1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676400"/>
                        <a:ext cx="4495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49" name="Rectangle 1031">
            <a:extLst>
              <a:ext uri="{FF2B5EF4-FFF2-40B4-BE49-F238E27FC236}">
                <a16:creationId xmlns:a16="http://schemas.microsoft.com/office/drawing/2014/main" id="{744DF96F-837C-025D-8186-95A9CA4C1E83}"/>
              </a:ext>
            </a:extLst>
          </p:cNvPr>
          <p:cNvSpPr>
            <a:spLocks noChangeArrowheads="1"/>
          </p:cNvSpPr>
          <p:nvPr/>
        </p:nvSpPr>
        <p:spPr bwMode="auto">
          <a:xfrm>
            <a:off x="4648200" y="4419600"/>
            <a:ext cx="44958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28600">
              <a:spcBef>
                <a:spcPct val="20000"/>
              </a:spcBef>
              <a:buChar char="•"/>
              <a:tabLst>
                <a:tab pos="1600200" algn="l"/>
              </a:tabLst>
              <a:defRPr sz="3200">
                <a:solidFill>
                  <a:schemeClr val="tx1"/>
                </a:solidFill>
                <a:latin typeface="Times New Roman" panose="02020603050405020304" pitchFamily="18" charset="0"/>
              </a:defRPr>
            </a:lvl1pPr>
            <a:lvl2pPr marL="742950" indent="-285750">
              <a:spcBef>
                <a:spcPct val="20000"/>
              </a:spcBef>
              <a:buChar char="–"/>
              <a:tabLst>
                <a:tab pos="1600200" algn="l"/>
              </a:tabLst>
              <a:defRPr sz="2800">
                <a:solidFill>
                  <a:schemeClr val="tx1"/>
                </a:solidFill>
                <a:latin typeface="Times New Roman" panose="02020603050405020304" pitchFamily="18" charset="0"/>
              </a:defRPr>
            </a:lvl2pPr>
            <a:lvl3pPr marL="1143000" indent="-228600">
              <a:spcBef>
                <a:spcPct val="20000"/>
              </a:spcBef>
              <a:buChar char="•"/>
              <a:tabLst>
                <a:tab pos="1600200" algn="l"/>
              </a:tabLst>
              <a:defRPr sz="2400">
                <a:solidFill>
                  <a:schemeClr val="tx1"/>
                </a:solidFill>
                <a:latin typeface="Times New Roman" panose="02020603050405020304" pitchFamily="18" charset="0"/>
              </a:defRPr>
            </a:lvl3pPr>
            <a:lvl4pPr marL="1600200" indent="-228600">
              <a:spcBef>
                <a:spcPct val="20000"/>
              </a:spcBef>
              <a:buChar char="–"/>
              <a:tabLst>
                <a:tab pos="1600200" algn="l"/>
              </a:tabLst>
              <a:defRPr sz="2000">
                <a:solidFill>
                  <a:schemeClr val="tx1"/>
                </a:solidFill>
                <a:latin typeface="Times New Roman" panose="02020603050405020304" pitchFamily="18" charset="0"/>
              </a:defRPr>
            </a:lvl4pPr>
            <a:lvl5pPr marL="2057400" indent="-228600">
              <a:spcBef>
                <a:spcPct val="20000"/>
              </a:spcBef>
              <a:buChar char="»"/>
              <a:tabLst>
                <a:tab pos="1600200"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1600200"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1600200"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1600200"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1600200" algn="l"/>
              </a:tabLst>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a:cs typeface="Times New Roman" panose="02020603050405020304" pitchFamily="18" charset="0"/>
              </a:rPr>
              <a:t>1.</a:t>
            </a:r>
            <a:r>
              <a:rPr lang="en-US" altLang="en-US" sz="700">
                <a:cs typeface="Times New Roman" panose="02020603050405020304" pitchFamily="18" charset="0"/>
              </a:rPr>
              <a:t>     </a:t>
            </a:r>
            <a:r>
              <a:rPr lang="en-US" altLang="en-US" sz="1400">
                <a:cs typeface="Times New Roman" panose="02020603050405020304" pitchFamily="18" charset="0"/>
              </a:rPr>
              <a:t>fuel burned in a boiler produces steam</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cs typeface="Times New Roman" panose="02020603050405020304" pitchFamily="18" charset="0"/>
              </a:rPr>
              <a:t>2.</a:t>
            </a:r>
            <a:r>
              <a:rPr lang="en-US" altLang="en-US" sz="700">
                <a:cs typeface="Times New Roman" panose="02020603050405020304" pitchFamily="18" charset="0"/>
              </a:rPr>
              <a:t>     </a:t>
            </a:r>
            <a:r>
              <a:rPr lang="en-US" altLang="en-US" sz="1400">
                <a:cs typeface="Times New Roman" panose="02020603050405020304" pitchFamily="18" charset="0"/>
              </a:rPr>
              <a:t>to drive a turbine</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cs typeface="Times New Roman" panose="02020603050405020304" pitchFamily="18" charset="0"/>
              </a:rPr>
              <a:t>3.</a:t>
            </a:r>
            <a:r>
              <a:rPr lang="en-US" altLang="en-US" sz="700">
                <a:cs typeface="Times New Roman" panose="02020603050405020304" pitchFamily="18" charset="0"/>
              </a:rPr>
              <a:t>     </a:t>
            </a:r>
            <a:r>
              <a:rPr lang="en-US" altLang="en-US" sz="1400">
                <a:cs typeface="Times New Roman" panose="02020603050405020304" pitchFamily="18" charset="0"/>
              </a:rPr>
              <a:t>that is linked to an electric generator</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cs typeface="Times New Roman" panose="02020603050405020304" pitchFamily="18" charset="0"/>
              </a:rPr>
              <a:t>4.</a:t>
            </a:r>
            <a:r>
              <a:rPr lang="en-US" altLang="en-US" sz="700">
                <a:cs typeface="Times New Roman" panose="02020603050405020304" pitchFamily="18" charset="0"/>
              </a:rPr>
              <a:t>     </a:t>
            </a:r>
            <a:r>
              <a:rPr lang="en-US" altLang="en-US" sz="1400">
                <a:cs typeface="Times New Roman" panose="02020603050405020304" pitchFamily="18" charset="0"/>
              </a:rPr>
              <a:t>the generator produces electricity</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cs typeface="Times New Roman" panose="02020603050405020304" pitchFamily="18" charset="0"/>
              </a:rPr>
              <a:t>5.</a:t>
            </a:r>
            <a:r>
              <a:rPr lang="en-US" altLang="en-US" sz="700">
                <a:cs typeface="Times New Roman" panose="02020603050405020304" pitchFamily="18" charset="0"/>
              </a:rPr>
              <a:t>     </a:t>
            </a:r>
            <a:r>
              <a:rPr lang="en-US" altLang="en-US" sz="1400">
                <a:cs typeface="Times New Roman" panose="02020603050405020304" pitchFamily="18" charset="0"/>
              </a:rPr>
              <a:t>that is either sold to utility</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cs typeface="Times New Roman" panose="02020603050405020304" pitchFamily="18" charset="0"/>
              </a:rPr>
              <a:t>6.</a:t>
            </a:r>
            <a:r>
              <a:rPr lang="en-US" altLang="en-US" sz="700">
                <a:cs typeface="Times New Roman" panose="02020603050405020304" pitchFamily="18" charset="0"/>
              </a:rPr>
              <a:t>     </a:t>
            </a:r>
            <a:r>
              <a:rPr lang="en-US" altLang="en-US" sz="1400">
                <a:cs typeface="Times New Roman" panose="02020603050405020304" pitchFamily="18" charset="0"/>
              </a:rPr>
              <a:t>used in-houses or both</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cs typeface="Times New Roman" panose="02020603050405020304" pitchFamily="18" charset="0"/>
              </a:rPr>
              <a:t>7.</a:t>
            </a:r>
            <a:r>
              <a:rPr lang="en-US" altLang="en-US" sz="700">
                <a:cs typeface="Times New Roman" panose="02020603050405020304" pitchFamily="18" charset="0"/>
              </a:rPr>
              <a:t>     </a:t>
            </a:r>
            <a:r>
              <a:rPr lang="en-US" altLang="en-US" sz="1400">
                <a:cs typeface="Times New Roman" panose="02020603050405020304" pitchFamily="18" charset="0"/>
              </a:rPr>
              <a:t>the steam expelled from the turbine is used for heating or manufacturing</a:t>
            </a:r>
            <a:endParaRPr lang="en-US" altLang="en-US" sz="1200">
              <a:latin typeface="Courier New" panose="02070309020205020404" pitchFamily="49" charset="0"/>
              <a:cs typeface="Times New Roman" panose="02020603050405020304" pitchFamily="18" charset="0"/>
            </a:endParaRPr>
          </a:p>
          <a:p>
            <a:pPr>
              <a:spcBef>
                <a:spcPct val="0"/>
              </a:spcBef>
              <a:buFontTx/>
              <a:buNone/>
            </a:pPr>
            <a:r>
              <a:rPr lang="en-US" altLang="en-US" sz="1400">
                <a:ea typeface="MS Mincho" panose="02020609040205080304" pitchFamily="49" charset="-128"/>
              </a:rPr>
              <a:t>As the steam cools either during use or in a condenser, it becomes water and is piped back into the boiler.</a:t>
            </a:r>
            <a:r>
              <a:rPr lang="en-US" altLang="en-US" sz="1400"/>
              <a:t> </a:t>
            </a:r>
            <a:endParaRPr lang="en-US" altLang="en-US" sz="2400"/>
          </a:p>
        </p:txBody>
      </p:sp>
      <p:sp>
        <p:nvSpPr>
          <p:cNvPr id="6" name="Rectangle 5">
            <a:extLst>
              <a:ext uri="{FF2B5EF4-FFF2-40B4-BE49-F238E27FC236}">
                <a16:creationId xmlns:a16="http://schemas.microsoft.com/office/drawing/2014/main" id="{71388911-D25E-43B9-BE56-8379AD47336D}"/>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5A20AD62-8016-6C76-3201-A583257863F8}"/>
              </a:ext>
            </a:extLst>
          </p:cNvPr>
          <p:cNvSpPr>
            <a:spLocks noGrp="1" noChangeArrowheads="1"/>
          </p:cNvSpPr>
          <p:nvPr>
            <p:ph type="title"/>
          </p:nvPr>
        </p:nvSpPr>
        <p:spPr/>
        <p:txBody>
          <a:bodyPr/>
          <a:lstStyle/>
          <a:p>
            <a:pPr eaLnBrk="1" hangingPunct="1"/>
            <a:r>
              <a:rPr lang="en-US" altLang="en-US" sz="2400" b="1"/>
              <a:t>GAS  UTILISATION EQUIPMENT</a:t>
            </a:r>
            <a:br>
              <a:rPr lang="en-US" altLang="en-US" sz="2400" b="1"/>
            </a:br>
            <a:r>
              <a:rPr lang="en-US" altLang="en-US" sz="2400" b="1"/>
              <a:t>(Co-generation Benefits)</a:t>
            </a:r>
          </a:p>
        </p:txBody>
      </p:sp>
      <p:sp>
        <p:nvSpPr>
          <p:cNvPr id="58371" name="Rectangle 3">
            <a:extLst>
              <a:ext uri="{FF2B5EF4-FFF2-40B4-BE49-F238E27FC236}">
                <a16:creationId xmlns:a16="http://schemas.microsoft.com/office/drawing/2014/main" id="{7160A3FA-0C64-5C74-6B18-00FE24700915}"/>
              </a:ext>
            </a:extLst>
          </p:cNvPr>
          <p:cNvSpPr>
            <a:spLocks noGrp="1" noChangeArrowheads="1"/>
          </p:cNvSpPr>
          <p:nvPr>
            <p:ph type="body" sz="half" idx="1"/>
          </p:nvPr>
        </p:nvSpPr>
        <p:spPr>
          <a:xfrm>
            <a:off x="685800" y="1752600"/>
            <a:ext cx="3810000" cy="4724400"/>
          </a:xfrm>
        </p:spPr>
        <p:txBody>
          <a:bodyPr/>
          <a:lstStyle/>
          <a:p>
            <a:pPr eaLnBrk="1" hangingPunct="1">
              <a:lnSpc>
                <a:spcPct val="90000"/>
              </a:lnSpc>
            </a:pPr>
            <a:r>
              <a:rPr lang="en-US" altLang="en-US" sz="1800">
                <a:cs typeface="Times New Roman" panose="02020603050405020304" pitchFamily="18" charset="0"/>
              </a:rPr>
              <a:t>Improved  efficiency of energy utilisation (65-80%)</a:t>
            </a:r>
          </a:p>
          <a:p>
            <a:pPr algn="just" eaLnBrk="1" hangingPunct="1">
              <a:lnSpc>
                <a:spcPct val="90000"/>
              </a:lnSpc>
            </a:pPr>
            <a:r>
              <a:rPr lang="en-US" altLang="en-US" sz="1800">
                <a:cs typeface="Times New Roman" panose="02020603050405020304" pitchFamily="18" charset="0"/>
              </a:rPr>
              <a:t>Cost reductions</a:t>
            </a:r>
          </a:p>
          <a:p>
            <a:pPr lvl="1" algn="just" eaLnBrk="1" hangingPunct="1">
              <a:lnSpc>
                <a:spcPct val="90000"/>
              </a:lnSpc>
            </a:pPr>
            <a:r>
              <a:rPr lang="en-US" altLang="en-US" sz="1600">
                <a:cs typeface="Times New Roman" panose="02020603050405020304" pitchFamily="18" charset="0"/>
              </a:rPr>
              <a:t> fuel cost</a:t>
            </a:r>
          </a:p>
          <a:p>
            <a:pPr lvl="1" algn="just" eaLnBrk="1" hangingPunct="1">
              <a:lnSpc>
                <a:spcPct val="90000"/>
              </a:lnSpc>
            </a:pPr>
            <a:r>
              <a:rPr lang="en-US" altLang="en-US" sz="1600">
                <a:cs typeface="Times New Roman" panose="02020603050405020304" pitchFamily="18" charset="0"/>
              </a:rPr>
              <a:t>electric utility bills</a:t>
            </a:r>
          </a:p>
          <a:p>
            <a:pPr lvl="1" algn="just" eaLnBrk="1" hangingPunct="1">
              <a:lnSpc>
                <a:spcPct val="90000"/>
              </a:lnSpc>
            </a:pPr>
            <a:r>
              <a:rPr lang="en-US" altLang="en-US" sz="1600">
                <a:cs typeface="Times New Roman" panose="02020603050405020304" pitchFamily="18" charset="0"/>
              </a:rPr>
              <a:t>production or operating cost</a:t>
            </a:r>
          </a:p>
          <a:p>
            <a:pPr algn="just" eaLnBrk="1" hangingPunct="1">
              <a:lnSpc>
                <a:spcPct val="90000"/>
              </a:lnSpc>
            </a:pPr>
            <a:r>
              <a:rPr lang="en-US" altLang="en-US" sz="1800">
                <a:cs typeface="Times New Roman" panose="02020603050405020304" pitchFamily="18" charset="0"/>
              </a:rPr>
              <a:t>Maximised return on investment capital</a:t>
            </a:r>
          </a:p>
          <a:p>
            <a:pPr algn="just" eaLnBrk="1" hangingPunct="1">
              <a:lnSpc>
                <a:spcPct val="90000"/>
              </a:lnSpc>
            </a:pPr>
            <a:r>
              <a:rPr lang="en-US" altLang="en-US" sz="1800">
                <a:cs typeface="Times New Roman" panose="02020603050405020304" pitchFamily="18" charset="0"/>
              </a:rPr>
              <a:t>Security of power supply </a:t>
            </a:r>
          </a:p>
          <a:p>
            <a:pPr algn="just" eaLnBrk="1" hangingPunct="1">
              <a:lnSpc>
                <a:spcPct val="90000"/>
              </a:lnSpc>
            </a:pPr>
            <a:r>
              <a:rPr lang="en-US" altLang="en-US" sz="1800">
                <a:cs typeface="Times New Roman" panose="02020603050405020304" pitchFamily="18" charset="0"/>
              </a:rPr>
              <a:t>Energy independence </a:t>
            </a:r>
          </a:p>
          <a:p>
            <a:pPr algn="just" eaLnBrk="1" hangingPunct="1">
              <a:lnSpc>
                <a:spcPct val="90000"/>
              </a:lnSpc>
            </a:pPr>
            <a:r>
              <a:rPr lang="en-US" altLang="en-US" sz="1800">
                <a:cs typeface="Times New Roman" panose="02020603050405020304" pitchFamily="18" charset="0"/>
              </a:rPr>
              <a:t>Operating flexibility - electrical and heat load can be managed</a:t>
            </a:r>
          </a:p>
          <a:p>
            <a:pPr algn="just" eaLnBrk="1" hangingPunct="1">
              <a:lnSpc>
                <a:spcPct val="90000"/>
              </a:lnSpc>
            </a:pPr>
            <a:r>
              <a:rPr lang="en-US" altLang="en-US" sz="1800">
                <a:ea typeface="MS Mincho" panose="02020609040205080304" pitchFamily="49" charset="-128"/>
              </a:rPr>
              <a:t>Respecting the environment </a:t>
            </a:r>
          </a:p>
          <a:p>
            <a:pPr lvl="1" algn="just" eaLnBrk="1" hangingPunct="1">
              <a:lnSpc>
                <a:spcPct val="90000"/>
              </a:lnSpc>
            </a:pPr>
            <a:r>
              <a:rPr lang="en-US" altLang="en-US" sz="1600">
                <a:ea typeface="MS Mincho" panose="02020609040205080304" pitchFamily="49" charset="-128"/>
              </a:rPr>
              <a:t>reduce air and thermal pollution as no additional combustion devices needed</a:t>
            </a:r>
            <a:r>
              <a:rPr lang="en-US" altLang="en-US" sz="1600">
                <a:cs typeface="Times New Roman" panose="02020603050405020304" pitchFamily="18" charset="0"/>
              </a:rPr>
              <a:t> </a:t>
            </a:r>
            <a:endParaRPr lang="en-US" altLang="en-US" sz="1600"/>
          </a:p>
          <a:p>
            <a:pPr eaLnBrk="1" hangingPunct="1">
              <a:lnSpc>
                <a:spcPct val="90000"/>
              </a:lnSpc>
            </a:pPr>
            <a:endParaRPr lang="en-US" altLang="en-US" sz="1800"/>
          </a:p>
        </p:txBody>
      </p:sp>
      <p:graphicFrame>
        <p:nvGraphicFramePr>
          <p:cNvPr id="58372" name="Object 4">
            <a:extLst>
              <a:ext uri="{FF2B5EF4-FFF2-40B4-BE49-F238E27FC236}">
                <a16:creationId xmlns:a16="http://schemas.microsoft.com/office/drawing/2014/main" id="{D7CAB52C-BAC0-D666-80B7-E0836A390F18}"/>
              </a:ext>
            </a:extLst>
          </p:cNvPr>
          <p:cNvGraphicFramePr>
            <a:graphicFrameLocks noGrp="1" noChangeAspect="1"/>
          </p:cNvGraphicFramePr>
          <p:nvPr>
            <p:ph type="body" sz="half" idx="2"/>
          </p:nvPr>
        </p:nvGraphicFramePr>
        <p:xfrm>
          <a:off x="4953000" y="1752600"/>
          <a:ext cx="3429000" cy="2379663"/>
        </p:xfrm>
        <a:graphic>
          <a:graphicData uri="http://schemas.openxmlformats.org/presentationml/2006/ole">
            <mc:AlternateContent xmlns:mc="http://schemas.openxmlformats.org/markup-compatibility/2006">
              <mc:Choice xmlns:v="urn:schemas-microsoft-com:vml" Requires="v">
                <p:oleObj name="Image" r:id="rId2" imgW="13008980" imgH="11284898" progId="Photoshop.Image.6">
                  <p:embed/>
                </p:oleObj>
              </mc:Choice>
              <mc:Fallback>
                <p:oleObj name="Image" r:id="rId2" imgW="13008980" imgH="11284898" progId="Photoshop.Image.6">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752600"/>
                        <a:ext cx="3429000"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8373" name="Object 5">
            <a:extLst>
              <a:ext uri="{FF2B5EF4-FFF2-40B4-BE49-F238E27FC236}">
                <a16:creationId xmlns:a16="http://schemas.microsoft.com/office/drawing/2014/main" id="{F361DF5E-4AEC-B142-7276-4C578CDDB494}"/>
              </a:ext>
            </a:extLst>
          </p:cNvPr>
          <p:cNvGraphicFramePr>
            <a:graphicFrameLocks noChangeAspect="1"/>
          </p:cNvGraphicFramePr>
          <p:nvPr/>
        </p:nvGraphicFramePr>
        <p:xfrm>
          <a:off x="5105400" y="4267200"/>
          <a:ext cx="3429000" cy="2197100"/>
        </p:xfrm>
        <a:graphic>
          <a:graphicData uri="http://schemas.openxmlformats.org/presentationml/2006/ole">
            <mc:AlternateContent xmlns:mc="http://schemas.openxmlformats.org/markup-compatibility/2006">
              <mc:Choice xmlns:v="urn:schemas-microsoft-com:vml" Requires="v">
                <p:oleObj name="Image" r:id="rId4" imgW="14184490" imgH="11363265" progId="Photoshop.Image.6">
                  <p:embed/>
                </p:oleObj>
              </mc:Choice>
              <mc:Fallback>
                <p:oleObj name="Image" r:id="rId4" imgW="14184490" imgH="11363265" progId="Photoshop.Image.6">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4267200"/>
                        <a:ext cx="3429000" cy="219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a:extLst>
              <a:ext uri="{FF2B5EF4-FFF2-40B4-BE49-F238E27FC236}">
                <a16:creationId xmlns:a16="http://schemas.microsoft.com/office/drawing/2014/main" id="{B02575D7-06A2-46D0-B8F2-0584385B8BAB}"/>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4C665FC8-47F3-C0E9-3A51-EDE1E6B3213B}"/>
              </a:ext>
            </a:extLst>
          </p:cNvPr>
          <p:cNvSpPr>
            <a:spLocks noGrp="1" noChangeArrowheads="1"/>
          </p:cNvSpPr>
          <p:nvPr>
            <p:ph type="title"/>
          </p:nvPr>
        </p:nvSpPr>
        <p:spPr>
          <a:xfrm>
            <a:off x="685800" y="609600"/>
            <a:ext cx="7772400" cy="838200"/>
          </a:xfrm>
        </p:spPr>
        <p:txBody>
          <a:bodyPr/>
          <a:lstStyle/>
          <a:p>
            <a:pPr eaLnBrk="1" hangingPunct="1"/>
            <a:r>
              <a:rPr lang="en-US" altLang="en-US" sz="2400" b="1"/>
              <a:t>GAS  UTILISATION EQUIPMENT</a:t>
            </a:r>
            <a:br>
              <a:rPr lang="en-US" altLang="en-US" sz="2400" b="1"/>
            </a:br>
            <a:r>
              <a:rPr lang="en-US" altLang="en-US" sz="2400" b="1"/>
              <a:t>(Tri-generation)</a:t>
            </a:r>
          </a:p>
        </p:txBody>
      </p:sp>
      <p:sp>
        <p:nvSpPr>
          <p:cNvPr id="59395" name="Rectangle 3">
            <a:extLst>
              <a:ext uri="{FF2B5EF4-FFF2-40B4-BE49-F238E27FC236}">
                <a16:creationId xmlns:a16="http://schemas.microsoft.com/office/drawing/2014/main" id="{81768260-AAE2-CE7E-2982-30669C360D1E}"/>
              </a:ext>
            </a:extLst>
          </p:cNvPr>
          <p:cNvSpPr>
            <a:spLocks noGrp="1" noChangeArrowheads="1"/>
          </p:cNvSpPr>
          <p:nvPr>
            <p:ph type="body" sz="half" idx="1"/>
          </p:nvPr>
        </p:nvSpPr>
        <p:spPr>
          <a:xfrm>
            <a:off x="381000" y="1828800"/>
            <a:ext cx="2667000" cy="4724400"/>
          </a:xfrm>
        </p:spPr>
        <p:txBody>
          <a:bodyPr/>
          <a:lstStyle/>
          <a:p>
            <a:pPr eaLnBrk="1" hangingPunct="1"/>
            <a:r>
              <a:rPr lang="en-US" altLang="en-US" sz="2000">
                <a:cs typeface="Times New Roman" panose="02020603050405020304" pitchFamily="18" charset="0"/>
              </a:rPr>
              <a:t>concept of deriving three different forms of energy from the primary energy source, namely, heating, cooling and power generation</a:t>
            </a:r>
          </a:p>
          <a:p>
            <a:pPr eaLnBrk="1" hangingPunct="1">
              <a:buFontTx/>
              <a:buNone/>
            </a:pPr>
            <a:endParaRPr lang="en-US" altLang="en-US" sz="2000">
              <a:cs typeface="Times New Roman" panose="02020603050405020304" pitchFamily="18" charset="0"/>
            </a:endParaRPr>
          </a:p>
          <a:p>
            <a:pPr eaLnBrk="1" hangingPunct="1"/>
            <a:r>
              <a:rPr lang="en-US" altLang="en-US" sz="2000">
                <a:cs typeface="Times New Roman" panose="02020603050405020304" pitchFamily="18" charset="0"/>
              </a:rPr>
              <a:t>Also referred to as CHCP (combined heating, cooling and power generation) </a:t>
            </a:r>
          </a:p>
          <a:p>
            <a:pPr lvl="1" eaLnBrk="1" hangingPunct="1"/>
            <a:endParaRPr lang="en-US" altLang="en-US" sz="2000">
              <a:cs typeface="Times New Roman" panose="02020603050405020304" pitchFamily="18" charset="0"/>
            </a:endParaRPr>
          </a:p>
          <a:p>
            <a:pPr eaLnBrk="1" hangingPunct="1"/>
            <a:endParaRPr lang="en-US" altLang="en-US" sz="1800"/>
          </a:p>
        </p:txBody>
      </p:sp>
      <p:graphicFrame>
        <p:nvGraphicFramePr>
          <p:cNvPr id="59396" name="Object 8">
            <a:extLst>
              <a:ext uri="{FF2B5EF4-FFF2-40B4-BE49-F238E27FC236}">
                <a16:creationId xmlns:a16="http://schemas.microsoft.com/office/drawing/2014/main" id="{7A1EEEB2-38E3-7981-AFCE-7F590747D024}"/>
              </a:ext>
            </a:extLst>
          </p:cNvPr>
          <p:cNvGraphicFramePr>
            <a:graphicFrameLocks noGrp="1" noChangeAspect="1"/>
          </p:cNvGraphicFramePr>
          <p:nvPr>
            <p:ph type="body" sz="half" idx="2"/>
          </p:nvPr>
        </p:nvGraphicFramePr>
        <p:xfrm>
          <a:off x="3200400" y="1828800"/>
          <a:ext cx="5638800" cy="4178300"/>
        </p:xfrm>
        <a:graphic>
          <a:graphicData uri="http://schemas.openxmlformats.org/presentationml/2006/ole">
            <mc:AlternateContent xmlns:mc="http://schemas.openxmlformats.org/markup-compatibility/2006">
              <mc:Choice xmlns:v="urn:schemas-microsoft-com:vml" Requires="v">
                <p:oleObj name="Image" r:id="rId2" imgW="4469841" imgH="2793651" progId="Photoshop.Image.6">
                  <p:embed/>
                </p:oleObj>
              </mc:Choice>
              <mc:Fallback>
                <p:oleObj name="Image" r:id="rId2" imgW="4469841" imgH="2793651" progId="Photoshop.Image.6">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28800"/>
                        <a:ext cx="5638800"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DE113B16-3D0C-412D-9FAB-8B092B75200F}"/>
              </a:ext>
            </a:extLst>
          </p:cNvPr>
          <p:cNvSpPr/>
          <p:nvPr/>
        </p:nvSpPr>
        <p:spPr>
          <a:xfrm>
            <a:off x="381000" y="228600"/>
            <a:ext cx="8534400" cy="640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a:extLst>
              <a:ext uri="{FF2B5EF4-FFF2-40B4-BE49-F238E27FC236}">
                <a16:creationId xmlns:a16="http://schemas.microsoft.com/office/drawing/2014/main" id="{8E1C509D-0F8A-7F4A-541E-426330242EF1}"/>
              </a:ext>
            </a:extLst>
          </p:cNvPr>
          <p:cNvSpPr>
            <a:spLocks noGrp="1" noChangeArrowheads="1"/>
          </p:cNvSpPr>
          <p:nvPr>
            <p:ph type="title"/>
          </p:nvPr>
        </p:nvSpPr>
        <p:spPr/>
        <p:txBody>
          <a:bodyPr/>
          <a:lstStyle/>
          <a:p>
            <a:pPr eaLnBrk="1" hangingPunct="1"/>
            <a:r>
              <a:rPr lang="en-US" altLang="en-US" sz="2800"/>
              <a:t>GAS  UTILISATION EQUIPMENT</a:t>
            </a:r>
            <a:br>
              <a:rPr lang="en-US" altLang="en-US" sz="2800"/>
            </a:br>
            <a:r>
              <a:rPr lang="en-US" altLang="en-US" sz="2800"/>
              <a:t>(Steam absorption chiller)</a:t>
            </a:r>
          </a:p>
        </p:txBody>
      </p:sp>
      <p:sp>
        <p:nvSpPr>
          <p:cNvPr id="74755" name="Rectangle 7">
            <a:extLst>
              <a:ext uri="{FF2B5EF4-FFF2-40B4-BE49-F238E27FC236}">
                <a16:creationId xmlns:a16="http://schemas.microsoft.com/office/drawing/2014/main" id="{683AED34-4636-76A6-16AD-33CDAD96D86F}"/>
              </a:ext>
            </a:extLst>
          </p:cNvPr>
          <p:cNvSpPr>
            <a:spLocks noGrp="1" noChangeArrowheads="1"/>
          </p:cNvSpPr>
          <p:nvPr>
            <p:ph type="body" idx="1"/>
          </p:nvPr>
        </p:nvSpPr>
        <p:spPr/>
        <p:txBody>
          <a:bodyPr/>
          <a:lstStyle/>
          <a:p>
            <a:pPr eaLnBrk="1" hangingPunct="1">
              <a:lnSpc>
                <a:spcPct val="90000"/>
              </a:lnSpc>
            </a:pPr>
            <a:r>
              <a:rPr lang="en-US" altLang="en-US" sz="2800"/>
              <a:t>Heat input/source is utilised  to produce cooling effect for space conditioning or for refrigeration</a:t>
            </a:r>
          </a:p>
          <a:p>
            <a:pPr eaLnBrk="1" hangingPunct="1">
              <a:lnSpc>
                <a:spcPct val="90000"/>
              </a:lnSpc>
            </a:pPr>
            <a:r>
              <a:rPr lang="en-US" altLang="en-US" sz="2800"/>
              <a:t>Heat source </a:t>
            </a:r>
          </a:p>
          <a:p>
            <a:pPr lvl="1" eaLnBrk="1" hangingPunct="1">
              <a:lnSpc>
                <a:spcPct val="90000"/>
              </a:lnSpc>
            </a:pPr>
            <a:r>
              <a:rPr lang="en-US" altLang="en-US"/>
              <a:t>direct fired source </a:t>
            </a:r>
          </a:p>
          <a:p>
            <a:pPr lvl="2" eaLnBrk="1" hangingPunct="1">
              <a:lnSpc>
                <a:spcPct val="90000"/>
              </a:lnSpc>
            </a:pPr>
            <a:r>
              <a:rPr lang="en-US" altLang="en-US"/>
              <a:t>usually natural gas burner</a:t>
            </a:r>
          </a:p>
          <a:p>
            <a:pPr lvl="1" eaLnBrk="1" hangingPunct="1">
              <a:lnSpc>
                <a:spcPct val="90000"/>
              </a:lnSpc>
            </a:pPr>
            <a:r>
              <a:rPr lang="en-US" altLang="en-US"/>
              <a:t>in-direct fired source </a:t>
            </a:r>
          </a:p>
          <a:p>
            <a:pPr lvl="2" eaLnBrk="1" hangingPunct="1">
              <a:lnSpc>
                <a:spcPct val="90000"/>
              </a:lnSpc>
            </a:pPr>
            <a:r>
              <a:rPr lang="en-US" altLang="en-US"/>
              <a:t>low pressure steam</a:t>
            </a:r>
          </a:p>
          <a:p>
            <a:pPr lvl="2" eaLnBrk="1" hangingPunct="1">
              <a:lnSpc>
                <a:spcPct val="90000"/>
              </a:lnSpc>
            </a:pPr>
            <a:r>
              <a:rPr lang="en-US" altLang="en-US"/>
              <a:t>hot water</a:t>
            </a:r>
          </a:p>
          <a:p>
            <a:pPr lvl="2" eaLnBrk="1" hangingPunct="1">
              <a:lnSpc>
                <a:spcPct val="90000"/>
              </a:lnSpc>
            </a:pPr>
            <a:r>
              <a:rPr lang="en-US" altLang="en-US"/>
              <a:t>waste process heat </a:t>
            </a:r>
          </a:p>
          <a:p>
            <a:pPr lvl="1" eaLnBrk="1" hangingPunct="1">
              <a:lnSpc>
                <a:spcPct val="90000"/>
              </a:lnSpc>
            </a:pPr>
            <a:endParaRPr lang="en-US" altLang="en-US"/>
          </a:p>
          <a:p>
            <a:pPr lvl="1" eaLnBrk="1" hangingPunct="1">
              <a:lnSpc>
                <a:spcPct val="90000"/>
              </a:lnSpc>
            </a:pPr>
            <a:endParaRPr lang="en-US" altLang="en-US"/>
          </a:p>
        </p:txBody>
      </p:sp>
    </p:spTree>
    <p:extLst>
      <p:ext uri="{BB962C8B-B14F-4D97-AF65-F5344CB8AC3E}">
        <p14:creationId xmlns:p14="http://schemas.microsoft.com/office/powerpoint/2010/main" val="3867947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60A2C2E-8A81-A24B-7303-06567403D27D}"/>
              </a:ext>
            </a:extLst>
          </p:cNvPr>
          <p:cNvSpPr>
            <a:spLocks noGrp="1" noChangeArrowheads="1"/>
          </p:cNvSpPr>
          <p:nvPr>
            <p:ph type="title"/>
          </p:nvPr>
        </p:nvSpPr>
        <p:spPr>
          <a:xfrm>
            <a:off x="762000" y="228600"/>
            <a:ext cx="7772400" cy="685800"/>
          </a:xfrm>
        </p:spPr>
        <p:txBody>
          <a:bodyPr/>
          <a:lstStyle/>
          <a:p>
            <a:pPr eaLnBrk="1" hangingPunct="1"/>
            <a:r>
              <a:rPr lang="en-US" altLang="en-US" sz="2400" b="1">
                <a:solidFill>
                  <a:srgbClr val="FF0000"/>
                </a:solidFill>
              </a:rPr>
              <a:t>NATIONAL ENERGY BALANCE </a:t>
            </a:r>
            <a:br>
              <a:rPr lang="en-US" altLang="en-US" sz="2400" b="1">
                <a:solidFill>
                  <a:srgbClr val="FF0000"/>
                </a:solidFill>
              </a:rPr>
            </a:br>
            <a:r>
              <a:rPr lang="en-US" altLang="en-US" sz="2400" b="1">
                <a:solidFill>
                  <a:srgbClr val="FF0000"/>
                </a:solidFill>
              </a:rPr>
              <a:t>1997 vs 2017</a:t>
            </a:r>
          </a:p>
        </p:txBody>
      </p:sp>
      <p:pic>
        <p:nvPicPr>
          <p:cNvPr id="20483" name="Picture 4">
            <a:extLst>
              <a:ext uri="{FF2B5EF4-FFF2-40B4-BE49-F238E27FC236}">
                <a16:creationId xmlns:a16="http://schemas.microsoft.com/office/drawing/2014/main" id="{74CB66EA-5A47-8190-57D7-9A5460CC2A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14400"/>
            <a:ext cx="48006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1">
            <a:extLst>
              <a:ext uri="{FF2B5EF4-FFF2-40B4-BE49-F238E27FC236}">
                <a16:creationId xmlns:a16="http://schemas.microsoft.com/office/drawing/2014/main" id="{39BF050D-7BA9-BA90-3F48-49F66051FD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76338" y="1600200"/>
            <a:ext cx="701992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1">
            <a:extLst>
              <a:ext uri="{FF2B5EF4-FFF2-40B4-BE49-F238E27FC236}">
                <a16:creationId xmlns:a16="http://schemas.microsoft.com/office/drawing/2014/main" id="{BFE2C543-A7CA-3BBF-6C3F-2B165B9532FC}"/>
              </a:ext>
            </a:extLst>
          </p:cNvPr>
          <p:cNvSpPr>
            <a:spLocks noChangeArrowheads="1"/>
          </p:cNvSpPr>
          <p:nvPr/>
        </p:nvSpPr>
        <p:spPr bwMode="auto">
          <a:xfrm>
            <a:off x="457200" y="6292850"/>
            <a:ext cx="8382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solidFill>
                  <a:srgbClr val="FF0000"/>
                </a:solidFill>
              </a:rPr>
              <a:t>Non energy use includes energy products used as raw materials in  different sectors (e.g. petrochemical)   that is not consumed as a fuel or transformed into another fuel</a:t>
            </a:r>
            <a:endParaRPr lang="en-MY" altLang="en-US" sz="1400">
              <a:solidFill>
                <a:srgbClr val="FF0000"/>
              </a:solidFill>
            </a:endParaRPr>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2" descr="Related image">
            <a:extLst>
              <a:ext uri="{FF2B5EF4-FFF2-40B4-BE49-F238E27FC236}">
                <a16:creationId xmlns:a16="http://schemas.microsoft.com/office/drawing/2014/main" id="{1760CCC4-BFA2-68CA-4C25-583BDA60537E}"/>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8851" name="AutoShape 4" descr="Related image">
            <a:extLst>
              <a:ext uri="{FF2B5EF4-FFF2-40B4-BE49-F238E27FC236}">
                <a16:creationId xmlns:a16="http://schemas.microsoft.com/office/drawing/2014/main" id="{C3F849EC-3787-89C0-F042-6C0CF49E6860}"/>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pic>
        <p:nvPicPr>
          <p:cNvPr id="78852" name="Picture 2">
            <a:extLst>
              <a:ext uri="{FF2B5EF4-FFF2-40B4-BE49-F238E27FC236}">
                <a16:creationId xmlns:a16="http://schemas.microsoft.com/office/drawing/2014/main" id="{B341DB6F-8ADB-88EE-3790-EE9963BE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0852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1176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2" descr="Related image">
            <a:extLst>
              <a:ext uri="{FF2B5EF4-FFF2-40B4-BE49-F238E27FC236}">
                <a16:creationId xmlns:a16="http://schemas.microsoft.com/office/drawing/2014/main" id="{1760CCC4-BFA2-68CA-4C25-583BDA60537E}"/>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8851" name="AutoShape 4" descr="Related image">
            <a:extLst>
              <a:ext uri="{FF2B5EF4-FFF2-40B4-BE49-F238E27FC236}">
                <a16:creationId xmlns:a16="http://schemas.microsoft.com/office/drawing/2014/main" id="{C3F849EC-3787-89C0-F042-6C0CF49E6860}"/>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pic>
        <p:nvPicPr>
          <p:cNvPr id="1026" name="Picture 2" descr="Solved Q.5 With the help of block diagram and Ts-diagram, | Chegg.com">
            <a:extLst>
              <a:ext uri="{FF2B5EF4-FFF2-40B4-BE49-F238E27FC236}">
                <a16:creationId xmlns:a16="http://schemas.microsoft.com/office/drawing/2014/main" id="{1E3338BF-D212-4054-B2D2-96AAF0C5E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371598"/>
            <a:ext cx="4591050" cy="3667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sign of Vapor-Compression Refrigeration Cycles">
            <a:extLst>
              <a:ext uri="{FF2B5EF4-FFF2-40B4-BE49-F238E27FC236}">
                <a16:creationId xmlns:a16="http://schemas.microsoft.com/office/drawing/2014/main" id="{BC6381E2-5F69-40FC-B062-F0BBABF45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644" y="1517184"/>
            <a:ext cx="3543300" cy="29813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D46C894-60FE-4C25-BBEF-E54293D22C37}"/>
              </a:ext>
            </a:extLst>
          </p:cNvPr>
          <p:cNvSpPr txBox="1"/>
          <p:nvPr/>
        </p:nvSpPr>
        <p:spPr>
          <a:xfrm>
            <a:off x="527459" y="4673873"/>
            <a:ext cx="3288144" cy="369332"/>
          </a:xfrm>
          <a:prstGeom prst="rect">
            <a:avLst/>
          </a:prstGeom>
          <a:noFill/>
        </p:spPr>
        <p:txBody>
          <a:bodyPr wrap="none" rtlCol="0">
            <a:spAutoFit/>
          </a:bodyPr>
          <a:lstStyle/>
          <a:p>
            <a:r>
              <a:rPr lang="en-US" sz="1800" dirty="0" err="1"/>
              <a:t>Vapour</a:t>
            </a:r>
            <a:r>
              <a:rPr lang="en-US" sz="1800" dirty="0"/>
              <a:t> compression refrigeration</a:t>
            </a:r>
            <a:endParaRPr lang="en-MY" sz="1800" dirty="0"/>
          </a:p>
        </p:txBody>
      </p:sp>
      <p:cxnSp>
        <p:nvCxnSpPr>
          <p:cNvPr id="4" name="Straight Connector 3">
            <a:extLst>
              <a:ext uri="{FF2B5EF4-FFF2-40B4-BE49-F238E27FC236}">
                <a16:creationId xmlns:a16="http://schemas.microsoft.com/office/drawing/2014/main" id="{2C36533E-77F1-4616-BE29-CF78DD10D4BD}"/>
              </a:ext>
            </a:extLst>
          </p:cNvPr>
          <p:cNvCxnSpPr>
            <a:cxnSpLocks/>
          </p:cNvCxnSpPr>
          <p:nvPr/>
        </p:nvCxnSpPr>
        <p:spPr>
          <a:xfrm>
            <a:off x="4038600" y="152400"/>
            <a:ext cx="0" cy="5105400"/>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C170E7DF-3822-4169-9293-0D0A48653FD6}"/>
              </a:ext>
            </a:extLst>
          </p:cNvPr>
          <p:cNvSpPr txBox="1"/>
          <p:nvPr/>
        </p:nvSpPr>
        <p:spPr>
          <a:xfrm>
            <a:off x="2271578" y="5486402"/>
            <a:ext cx="3534044" cy="369332"/>
          </a:xfrm>
          <a:prstGeom prst="rect">
            <a:avLst/>
          </a:prstGeom>
          <a:noFill/>
        </p:spPr>
        <p:txBody>
          <a:bodyPr wrap="none" rtlCol="0">
            <a:spAutoFit/>
          </a:bodyPr>
          <a:lstStyle/>
          <a:p>
            <a:r>
              <a:rPr lang="en-US" sz="1800" dirty="0"/>
              <a:t>Pumping </a:t>
            </a:r>
            <a:r>
              <a:rPr lang="en-US" sz="1800" dirty="0" err="1"/>
              <a:t>Vapour</a:t>
            </a:r>
            <a:r>
              <a:rPr lang="en-US" sz="1800" dirty="0"/>
              <a:t> vs. pumping liquid</a:t>
            </a:r>
            <a:endParaRPr lang="en-MY" sz="1800" dirty="0"/>
          </a:p>
        </p:txBody>
      </p:sp>
    </p:spTree>
    <p:extLst>
      <p:ext uri="{BB962C8B-B14F-4D97-AF65-F5344CB8AC3E}">
        <p14:creationId xmlns:p14="http://schemas.microsoft.com/office/powerpoint/2010/main" val="15447329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AB8B40A3-96D7-D922-79DF-881F4D6121F9}"/>
              </a:ext>
            </a:extLst>
          </p:cNvPr>
          <p:cNvSpPr>
            <a:spLocks noGrp="1" noChangeArrowheads="1"/>
          </p:cNvSpPr>
          <p:nvPr>
            <p:ph type="title"/>
          </p:nvPr>
        </p:nvSpPr>
        <p:spPr>
          <a:xfrm>
            <a:off x="685800" y="609600"/>
            <a:ext cx="7772400" cy="838200"/>
          </a:xfrm>
        </p:spPr>
        <p:txBody>
          <a:bodyPr/>
          <a:lstStyle/>
          <a:p>
            <a:pPr eaLnBrk="1" hangingPunct="1"/>
            <a:r>
              <a:rPr lang="en-US" altLang="en-US" sz="2400" b="1"/>
              <a:t>GAS  UTILISATION EQUIPMENT</a:t>
            </a:r>
            <a:br>
              <a:rPr lang="en-US" altLang="en-US" sz="2400" b="1"/>
            </a:br>
            <a:r>
              <a:rPr lang="en-US" altLang="en-US" sz="2400" b="1"/>
              <a:t>(Power generation - Internal Combustion Engines)</a:t>
            </a:r>
          </a:p>
        </p:txBody>
      </p:sp>
      <p:sp>
        <p:nvSpPr>
          <p:cNvPr id="60419" name="Rectangle 3">
            <a:extLst>
              <a:ext uri="{FF2B5EF4-FFF2-40B4-BE49-F238E27FC236}">
                <a16:creationId xmlns:a16="http://schemas.microsoft.com/office/drawing/2014/main" id="{29C54530-6C88-3082-EB00-30AC9C31CF87}"/>
              </a:ext>
            </a:extLst>
          </p:cNvPr>
          <p:cNvSpPr>
            <a:spLocks noGrp="1" noChangeArrowheads="1"/>
          </p:cNvSpPr>
          <p:nvPr>
            <p:ph type="body" sz="half" idx="1"/>
          </p:nvPr>
        </p:nvSpPr>
        <p:spPr>
          <a:xfrm>
            <a:off x="381000" y="1676400"/>
            <a:ext cx="8077200" cy="4724400"/>
          </a:xfrm>
        </p:spPr>
        <p:txBody>
          <a:bodyPr/>
          <a:lstStyle/>
          <a:p>
            <a:pPr eaLnBrk="1" hangingPunct="1"/>
            <a:r>
              <a:rPr lang="en-US" altLang="en-US" sz="2000">
                <a:cs typeface="Times New Roman" panose="02020603050405020304" pitchFamily="18" charset="0"/>
              </a:rPr>
              <a:t>Spark ignition engine</a:t>
            </a:r>
          </a:p>
          <a:p>
            <a:pPr lvl="1" eaLnBrk="1" hangingPunct="1"/>
            <a:r>
              <a:rPr lang="en-US" altLang="en-US" sz="2000">
                <a:cs typeface="Times New Roman" panose="02020603050405020304" pitchFamily="18" charset="0"/>
              </a:rPr>
              <a:t>Petrol </a:t>
            </a:r>
          </a:p>
          <a:p>
            <a:pPr lvl="1" eaLnBrk="1" hangingPunct="1"/>
            <a:r>
              <a:rPr lang="en-US" altLang="en-US" sz="2000">
                <a:cs typeface="Times New Roman" panose="02020603050405020304" pitchFamily="18" charset="0"/>
              </a:rPr>
              <a:t>Gas (e.g. Nat. gas) </a:t>
            </a:r>
          </a:p>
          <a:p>
            <a:pPr eaLnBrk="1" hangingPunct="1"/>
            <a:r>
              <a:rPr lang="en-US" altLang="en-US" sz="2000">
                <a:cs typeface="Times New Roman" panose="02020603050405020304" pitchFamily="18" charset="0"/>
              </a:rPr>
              <a:t>Compression ignition engine</a:t>
            </a:r>
          </a:p>
          <a:p>
            <a:pPr lvl="1" eaLnBrk="1" hangingPunct="1"/>
            <a:r>
              <a:rPr lang="en-US" altLang="en-US" sz="2000">
                <a:cs typeface="Times New Roman" panose="02020603050405020304" pitchFamily="18" charset="0"/>
              </a:rPr>
              <a:t>Diesel </a:t>
            </a:r>
          </a:p>
          <a:p>
            <a:pPr lvl="1" eaLnBrk="1" hangingPunct="1">
              <a:buFontTx/>
              <a:buNone/>
            </a:pPr>
            <a:endParaRPr lang="en-US" altLang="en-US" sz="2000">
              <a:cs typeface="Times New Roman" panose="02020603050405020304" pitchFamily="18" charset="0"/>
            </a:endParaRPr>
          </a:p>
          <a:p>
            <a:pPr eaLnBrk="1" hangingPunct="1"/>
            <a:r>
              <a:rPr lang="en-US" altLang="en-US" sz="2000">
                <a:cs typeface="Times New Roman" panose="02020603050405020304" pitchFamily="18" charset="0"/>
              </a:rPr>
              <a:t>Main advantage over gas / steam tubines</a:t>
            </a:r>
          </a:p>
          <a:p>
            <a:pPr lvl="1" eaLnBrk="1" hangingPunct="1"/>
            <a:r>
              <a:rPr lang="en-US" altLang="en-US" sz="2000">
                <a:cs typeface="Times New Roman" panose="02020603050405020304" pitchFamily="18" charset="0"/>
              </a:rPr>
              <a:t>High shaft thermal efficiencies, &gt; 40%  (high electrical conversion efficiency) </a:t>
            </a:r>
          </a:p>
          <a:p>
            <a:pPr eaLnBrk="1" hangingPunct="1"/>
            <a:r>
              <a:rPr lang="en-US" altLang="en-US" sz="2000">
                <a:cs typeface="Times New Roman" panose="02020603050405020304" pitchFamily="18" charset="0"/>
              </a:rPr>
              <a:t>Main disadvantages over gas / steam tubines</a:t>
            </a:r>
          </a:p>
          <a:p>
            <a:pPr lvl="1" eaLnBrk="1" hangingPunct="1"/>
            <a:r>
              <a:rPr lang="en-US" altLang="en-US" sz="2000">
                <a:cs typeface="Times New Roman" panose="02020603050405020304" pitchFamily="18" charset="0"/>
              </a:rPr>
              <a:t>Small scale </a:t>
            </a:r>
          </a:p>
          <a:p>
            <a:pPr lvl="1" eaLnBrk="1" hangingPunct="1"/>
            <a:r>
              <a:rPr lang="en-US" altLang="en-US" sz="2000">
                <a:cs typeface="Times New Roman" panose="02020603050405020304" pitchFamily="18" charset="0"/>
              </a:rPr>
              <a:t>Cooling requirement</a:t>
            </a:r>
          </a:p>
          <a:p>
            <a:pPr lvl="1" eaLnBrk="1" hangingPunct="1">
              <a:buFontTx/>
              <a:buNone/>
            </a:pPr>
            <a:r>
              <a:rPr lang="en-US" altLang="en-US" sz="2000">
                <a:cs typeface="Times New Roman" panose="02020603050405020304" pitchFamily="18" charset="0"/>
              </a:rPr>
              <a:t> </a:t>
            </a:r>
          </a:p>
          <a:p>
            <a:pPr lvl="1" eaLnBrk="1" hangingPunct="1">
              <a:buFontTx/>
              <a:buNone/>
            </a:pPr>
            <a:endParaRPr lang="en-US" altLang="en-US" sz="2000">
              <a:cs typeface="Times New Roman" panose="02020603050405020304" pitchFamily="18" charset="0"/>
            </a:endParaRPr>
          </a:p>
          <a:p>
            <a:pPr lvl="1" eaLnBrk="1" hangingPunct="1">
              <a:buFontTx/>
              <a:buNone/>
            </a:pPr>
            <a:endParaRPr lang="en-US" altLang="en-US" sz="2000">
              <a:cs typeface="Times New Roman" panose="02020603050405020304" pitchFamily="18" charset="0"/>
            </a:endParaRPr>
          </a:p>
          <a:p>
            <a:pPr lvl="1" eaLnBrk="1" hangingPunct="1"/>
            <a:endParaRPr lang="en-US" altLang="en-US" sz="2000">
              <a:cs typeface="Times New Roman" panose="02020603050405020304" pitchFamily="18" charset="0"/>
            </a:endParaRPr>
          </a:p>
          <a:p>
            <a:pPr eaLnBrk="1" hangingPunct="1"/>
            <a:endParaRPr lang="en-US" altLang="en-US" sz="18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a:extLst>
              <a:ext uri="{FF2B5EF4-FFF2-40B4-BE49-F238E27FC236}">
                <a16:creationId xmlns:a16="http://schemas.microsoft.com/office/drawing/2014/main" id="{A80F572B-3C82-1EA2-3CEE-066B56E51CAF}"/>
              </a:ext>
            </a:extLst>
          </p:cNvPr>
          <p:cNvSpPr>
            <a:spLocks noGrp="1" noChangeArrowheads="1"/>
          </p:cNvSpPr>
          <p:nvPr>
            <p:ph type="title"/>
          </p:nvPr>
        </p:nvSpPr>
        <p:spPr>
          <a:xfrm>
            <a:off x="685800" y="304800"/>
            <a:ext cx="7772400" cy="990600"/>
          </a:xfrm>
        </p:spPr>
        <p:txBody>
          <a:bodyPr/>
          <a:lstStyle/>
          <a:p>
            <a:pPr eaLnBrk="1" hangingPunct="1"/>
            <a:r>
              <a:rPr lang="en-US" altLang="en-US" sz="2400" b="1"/>
              <a:t>GAS  UTILISATION EQUIPMENT</a:t>
            </a:r>
            <a:br>
              <a:rPr lang="en-US" altLang="en-US" sz="2400" b="1"/>
            </a:br>
            <a:r>
              <a:rPr lang="en-US" altLang="en-US" sz="2400" b="1"/>
              <a:t>(Power generation - Internal Combustion Engines)</a:t>
            </a:r>
          </a:p>
        </p:txBody>
      </p:sp>
      <p:sp>
        <p:nvSpPr>
          <p:cNvPr id="61443" name="Rectangle 5">
            <a:extLst>
              <a:ext uri="{FF2B5EF4-FFF2-40B4-BE49-F238E27FC236}">
                <a16:creationId xmlns:a16="http://schemas.microsoft.com/office/drawing/2014/main" id="{BF73D268-F799-89C3-0A54-F9DE096B089B}"/>
              </a:ext>
            </a:extLst>
          </p:cNvPr>
          <p:cNvSpPr>
            <a:spLocks noGrp="1" noChangeArrowheads="1"/>
          </p:cNvSpPr>
          <p:nvPr>
            <p:ph type="body" sz="half" idx="1"/>
          </p:nvPr>
        </p:nvSpPr>
        <p:spPr>
          <a:xfrm>
            <a:off x="685800" y="1447800"/>
            <a:ext cx="3810000" cy="4648200"/>
          </a:xfrm>
        </p:spPr>
        <p:txBody>
          <a:bodyPr/>
          <a:lstStyle/>
          <a:p>
            <a:pPr eaLnBrk="1" hangingPunct="1"/>
            <a:r>
              <a:rPr lang="en-US" altLang="en-US" sz="2400"/>
              <a:t>Diesel </a:t>
            </a:r>
            <a:r>
              <a:rPr lang="en-US" altLang="en-US" sz="2000"/>
              <a:t>engine</a:t>
            </a:r>
          </a:p>
          <a:p>
            <a:pPr lvl="1" eaLnBrk="1" hangingPunct="1"/>
            <a:r>
              <a:rPr lang="en-US" altLang="en-US" sz="1800"/>
              <a:t>Onsite / back-up power generator</a:t>
            </a:r>
          </a:p>
          <a:p>
            <a:pPr lvl="1" eaLnBrk="1" hangingPunct="1"/>
            <a:r>
              <a:rPr lang="en-US" altLang="en-US" sz="1800"/>
              <a:t>High overall efficiency</a:t>
            </a:r>
          </a:p>
          <a:p>
            <a:pPr lvl="1" eaLnBrk="1" hangingPunct="1"/>
            <a:r>
              <a:rPr lang="en-US" altLang="en-US" sz="1800"/>
              <a:t>Cogeneration possible</a:t>
            </a:r>
          </a:p>
          <a:p>
            <a:pPr lvl="1" eaLnBrk="1" hangingPunct="1"/>
            <a:r>
              <a:rPr lang="en-US" altLang="en-US" sz="1800"/>
              <a:t>Pollution ! </a:t>
            </a:r>
          </a:p>
          <a:p>
            <a:pPr lvl="2" eaLnBrk="1" hangingPunct="1"/>
            <a:r>
              <a:rPr lang="en-US" altLang="en-US" sz="1600"/>
              <a:t>NOx</a:t>
            </a:r>
          </a:p>
          <a:p>
            <a:pPr lvl="2" eaLnBrk="1" hangingPunct="1"/>
            <a:r>
              <a:rPr lang="en-US" altLang="en-US" sz="1600"/>
              <a:t>Particulate matters</a:t>
            </a:r>
            <a:endParaRPr lang="en-US" altLang="en-US" sz="1800"/>
          </a:p>
          <a:p>
            <a:pPr eaLnBrk="1" hangingPunct="1"/>
            <a:r>
              <a:rPr lang="en-US" altLang="en-US" sz="2000"/>
              <a:t>Gas engine (as compared to diesel)</a:t>
            </a:r>
          </a:p>
          <a:p>
            <a:pPr lvl="1" eaLnBrk="1" hangingPunct="1"/>
            <a:r>
              <a:rPr lang="en-US" altLang="en-US" sz="1800"/>
              <a:t>Cleaner burning</a:t>
            </a:r>
          </a:p>
          <a:p>
            <a:pPr lvl="1" eaLnBrk="1" hangingPunct="1"/>
            <a:r>
              <a:rPr lang="en-US" altLang="en-US" sz="1800"/>
              <a:t>Lower overall efficiency</a:t>
            </a:r>
          </a:p>
          <a:p>
            <a:pPr lvl="1" eaLnBrk="1" hangingPunct="1"/>
            <a:r>
              <a:rPr lang="en-US" altLang="en-US" sz="1800"/>
              <a:t>Exhaust recovery (direct / indirect  use)</a:t>
            </a:r>
            <a:endParaRPr lang="en-US" altLang="en-US"/>
          </a:p>
          <a:p>
            <a:pPr eaLnBrk="1" hangingPunct="1"/>
            <a:endParaRPr lang="en-US" altLang="en-US"/>
          </a:p>
        </p:txBody>
      </p:sp>
      <p:graphicFrame>
        <p:nvGraphicFramePr>
          <p:cNvPr id="61444" name="Object 6">
            <a:extLst>
              <a:ext uri="{FF2B5EF4-FFF2-40B4-BE49-F238E27FC236}">
                <a16:creationId xmlns:a16="http://schemas.microsoft.com/office/drawing/2014/main" id="{D0843A68-39A4-9011-4D1C-3BFE85E576B0}"/>
              </a:ext>
            </a:extLst>
          </p:cNvPr>
          <p:cNvGraphicFramePr>
            <a:graphicFrameLocks noGrp="1" noChangeAspect="1"/>
          </p:cNvGraphicFramePr>
          <p:nvPr>
            <p:ph type="body" sz="half" idx="2"/>
          </p:nvPr>
        </p:nvGraphicFramePr>
        <p:xfrm>
          <a:off x="4953000" y="1371600"/>
          <a:ext cx="3276600" cy="2538413"/>
        </p:xfrm>
        <a:graphic>
          <a:graphicData uri="http://schemas.openxmlformats.org/presentationml/2006/ole">
            <mc:AlternateContent xmlns:mc="http://schemas.openxmlformats.org/markup-compatibility/2006">
              <mc:Choice xmlns:v="urn:schemas-microsoft-com:vml" Requires="v">
                <p:oleObj name="Image" r:id="rId2" imgW="22452245" imgH="20777143" progId="Photoshop.Image.6">
                  <p:embed/>
                </p:oleObj>
              </mc:Choice>
              <mc:Fallback>
                <p:oleObj name="Image" r:id="rId2" imgW="22452245" imgH="20777143" progId="Photoshop.Image.6">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371600"/>
                        <a:ext cx="3276600"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445" name="Object 7">
            <a:extLst>
              <a:ext uri="{FF2B5EF4-FFF2-40B4-BE49-F238E27FC236}">
                <a16:creationId xmlns:a16="http://schemas.microsoft.com/office/drawing/2014/main" id="{18754DE0-52BE-D234-866A-B129477DAF86}"/>
              </a:ext>
            </a:extLst>
          </p:cNvPr>
          <p:cNvGraphicFramePr>
            <a:graphicFrameLocks noChangeAspect="1"/>
          </p:cNvGraphicFramePr>
          <p:nvPr/>
        </p:nvGraphicFramePr>
        <p:xfrm>
          <a:off x="4800600" y="4191000"/>
          <a:ext cx="3581400" cy="2197100"/>
        </p:xfrm>
        <a:graphic>
          <a:graphicData uri="http://schemas.openxmlformats.org/presentationml/2006/ole">
            <mc:AlternateContent xmlns:mc="http://schemas.openxmlformats.org/markup-compatibility/2006">
              <mc:Choice xmlns:v="urn:schemas-microsoft-com:vml" Requires="v">
                <p:oleObj name="Image" r:id="rId4" imgW="30641633" imgH="22099592" progId="Photoshop.Image.6">
                  <p:embed/>
                </p:oleObj>
              </mc:Choice>
              <mc:Fallback>
                <p:oleObj name="Image" r:id="rId4" imgW="30641633" imgH="22099592" progId="Photoshop.Image.6">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4191000"/>
                        <a:ext cx="3581400" cy="219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668DBE62-47F9-6961-7C8E-FF35F9692AB7}"/>
              </a:ext>
            </a:extLst>
          </p:cNvPr>
          <p:cNvSpPr>
            <a:spLocks noGrp="1" noChangeArrowheads="1"/>
          </p:cNvSpPr>
          <p:nvPr>
            <p:ph type="title"/>
          </p:nvPr>
        </p:nvSpPr>
        <p:spPr>
          <a:xfrm>
            <a:off x="685800" y="304800"/>
            <a:ext cx="7772400" cy="990600"/>
          </a:xfrm>
        </p:spPr>
        <p:txBody>
          <a:bodyPr/>
          <a:lstStyle/>
          <a:p>
            <a:pPr eaLnBrk="1" hangingPunct="1"/>
            <a:r>
              <a:rPr lang="en-US" altLang="en-US" sz="2400" b="1"/>
              <a:t>GAS  UTILISATION EQUIPMENT</a:t>
            </a:r>
            <a:br>
              <a:rPr lang="en-US" altLang="en-US" sz="2400" b="1"/>
            </a:br>
            <a:r>
              <a:rPr lang="en-US" altLang="en-US" sz="2400" b="1"/>
              <a:t>(Gas vehicles)</a:t>
            </a:r>
          </a:p>
        </p:txBody>
      </p:sp>
      <p:sp>
        <p:nvSpPr>
          <p:cNvPr id="62467" name="Rectangle 7">
            <a:extLst>
              <a:ext uri="{FF2B5EF4-FFF2-40B4-BE49-F238E27FC236}">
                <a16:creationId xmlns:a16="http://schemas.microsoft.com/office/drawing/2014/main" id="{FF08F702-1DA5-B9F4-DA48-02460958906D}"/>
              </a:ext>
            </a:extLst>
          </p:cNvPr>
          <p:cNvSpPr>
            <a:spLocks noGrp="1" noChangeArrowheads="1"/>
          </p:cNvSpPr>
          <p:nvPr>
            <p:ph type="body" sz="half" idx="1"/>
          </p:nvPr>
        </p:nvSpPr>
        <p:spPr>
          <a:xfrm>
            <a:off x="685800" y="1600200"/>
            <a:ext cx="8077200" cy="4495800"/>
          </a:xfrm>
        </p:spPr>
        <p:txBody>
          <a:bodyPr/>
          <a:lstStyle/>
          <a:p>
            <a:pPr eaLnBrk="1" hangingPunct="1"/>
            <a:r>
              <a:rPr lang="en-US" altLang="en-US" sz="2000"/>
              <a:t>Gaseous transportation fuels</a:t>
            </a:r>
          </a:p>
          <a:p>
            <a:pPr eaLnBrk="1" hangingPunct="1">
              <a:buFontTx/>
              <a:buNone/>
            </a:pPr>
            <a:endParaRPr lang="en-US" altLang="en-US" sz="2000"/>
          </a:p>
          <a:p>
            <a:pPr lvl="1" eaLnBrk="1" hangingPunct="1"/>
            <a:r>
              <a:rPr lang="en-US" altLang="en-US" sz="2000"/>
              <a:t>Natural gas </a:t>
            </a:r>
          </a:p>
          <a:p>
            <a:pPr lvl="2" eaLnBrk="1" hangingPunct="1"/>
            <a:r>
              <a:rPr lang="en-US" altLang="en-US"/>
              <a:t>Cost common</a:t>
            </a:r>
          </a:p>
          <a:p>
            <a:pPr lvl="2" eaLnBrk="1" hangingPunct="1"/>
            <a:r>
              <a:rPr lang="en-US" altLang="en-US"/>
              <a:t>Increasingly popular</a:t>
            </a:r>
          </a:p>
          <a:p>
            <a:pPr lvl="2" eaLnBrk="1" hangingPunct="1"/>
            <a:r>
              <a:rPr lang="en-US" altLang="en-US"/>
              <a:t>Safety </a:t>
            </a:r>
          </a:p>
          <a:p>
            <a:pPr lvl="1" eaLnBrk="1" hangingPunct="1"/>
            <a:r>
              <a:rPr lang="en-US" altLang="en-US" sz="2000"/>
              <a:t>LPG</a:t>
            </a:r>
          </a:p>
          <a:p>
            <a:pPr lvl="2" eaLnBrk="1" hangingPunct="1"/>
            <a:r>
              <a:rPr lang="en-US" altLang="en-US"/>
              <a:t>Not many</a:t>
            </a:r>
          </a:p>
          <a:p>
            <a:pPr lvl="2" eaLnBrk="1" hangingPunct="1"/>
            <a:r>
              <a:rPr lang="en-US" altLang="en-US"/>
              <a:t>Safety !!!!</a:t>
            </a:r>
          </a:p>
          <a:p>
            <a:pPr lvl="1" eaLnBrk="1" hangingPunct="1"/>
            <a:r>
              <a:rPr lang="en-US" altLang="en-US" sz="2000"/>
              <a:t>Hydrogen</a:t>
            </a:r>
          </a:p>
          <a:p>
            <a:pPr lvl="2" eaLnBrk="1" hangingPunct="1"/>
            <a:r>
              <a:rPr lang="en-US" altLang="en-US"/>
              <a:t>Space shuttle</a:t>
            </a:r>
          </a:p>
          <a:p>
            <a:pPr lvl="2" eaLnBrk="1" hangingPunct="1"/>
            <a:r>
              <a:rPr lang="en-US" altLang="en-US"/>
              <a:t>Fuel cells  (electric) vehicle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AB9D547-3CEC-8A52-36E0-A78A2F4733E0}"/>
              </a:ext>
            </a:extLst>
          </p:cNvPr>
          <p:cNvSpPr>
            <a:spLocks noGrp="1" noChangeArrowheads="1"/>
          </p:cNvSpPr>
          <p:nvPr>
            <p:ph type="title"/>
          </p:nvPr>
        </p:nvSpPr>
        <p:spPr>
          <a:xfrm>
            <a:off x="609600" y="381000"/>
            <a:ext cx="7772400" cy="838200"/>
          </a:xfrm>
        </p:spPr>
        <p:txBody>
          <a:bodyPr/>
          <a:lstStyle/>
          <a:p>
            <a:pPr eaLnBrk="1" hangingPunct="1"/>
            <a:r>
              <a:rPr lang="en-US" altLang="en-US" sz="2400" b="1"/>
              <a:t>GAS  UTILISATION EQUIPMENT</a:t>
            </a:r>
            <a:br>
              <a:rPr lang="en-US" altLang="en-US" sz="2400" b="1"/>
            </a:br>
            <a:r>
              <a:rPr lang="en-US" altLang="en-US" sz="2400" b="1"/>
              <a:t>(Natural gas vehicles - NGV)</a:t>
            </a:r>
          </a:p>
        </p:txBody>
      </p:sp>
      <p:sp>
        <p:nvSpPr>
          <p:cNvPr id="63491" name="Rectangle 3">
            <a:extLst>
              <a:ext uri="{FF2B5EF4-FFF2-40B4-BE49-F238E27FC236}">
                <a16:creationId xmlns:a16="http://schemas.microsoft.com/office/drawing/2014/main" id="{D09E2E2A-2F79-B2A9-0753-72147F0F4574}"/>
              </a:ext>
            </a:extLst>
          </p:cNvPr>
          <p:cNvSpPr>
            <a:spLocks noGrp="1" noChangeArrowheads="1"/>
          </p:cNvSpPr>
          <p:nvPr>
            <p:ph type="body" sz="half" idx="1"/>
          </p:nvPr>
        </p:nvSpPr>
        <p:spPr>
          <a:xfrm>
            <a:off x="990600" y="1371600"/>
            <a:ext cx="7772400" cy="4953000"/>
          </a:xfrm>
        </p:spPr>
        <p:txBody>
          <a:bodyPr/>
          <a:lstStyle/>
          <a:p>
            <a:pPr eaLnBrk="1" hangingPunct="1"/>
            <a:r>
              <a:rPr lang="en-US" altLang="en-US" sz="2400" b="1">
                <a:ea typeface="MS Mincho" panose="02020609040205080304" pitchFamily="49" charset="-128"/>
              </a:rPr>
              <a:t>Bi-fuel</a:t>
            </a:r>
          </a:p>
          <a:p>
            <a:pPr lvl="1" eaLnBrk="1" hangingPunct="1"/>
            <a:r>
              <a:rPr lang="en-US" altLang="en-US" sz="2000">
                <a:ea typeface="MS Mincho" panose="02020609040205080304" pitchFamily="49" charset="-128"/>
              </a:rPr>
              <a:t>Two fuel system (only one is used at any one time )</a:t>
            </a:r>
          </a:p>
          <a:p>
            <a:pPr lvl="2" eaLnBrk="1" hangingPunct="1"/>
            <a:r>
              <a:rPr lang="en-US" altLang="en-US" sz="1800">
                <a:ea typeface="MS Mincho" panose="02020609040205080304" pitchFamily="49" charset="-128"/>
              </a:rPr>
              <a:t>Petrol</a:t>
            </a:r>
          </a:p>
          <a:p>
            <a:pPr lvl="2" eaLnBrk="1" hangingPunct="1"/>
            <a:r>
              <a:rPr lang="en-US" altLang="en-US" sz="1800">
                <a:ea typeface="MS Mincho" panose="02020609040205080304" pitchFamily="49" charset="-128"/>
              </a:rPr>
              <a:t>Nat. gas (or LPG)</a:t>
            </a:r>
          </a:p>
          <a:p>
            <a:pPr lvl="1" eaLnBrk="1" hangingPunct="1"/>
            <a:r>
              <a:rPr lang="en-US" altLang="en-US" sz="2000">
                <a:ea typeface="MS Mincho" panose="02020609040205080304" pitchFamily="49" charset="-128"/>
              </a:rPr>
              <a:t>Both carburettor   and   fuel-injection spark-ignition petrol converted engines </a:t>
            </a:r>
          </a:p>
          <a:p>
            <a:pPr lvl="1" eaLnBrk="1" hangingPunct="1"/>
            <a:r>
              <a:rPr lang="en-US" altLang="en-US" sz="2000">
                <a:ea typeface="MS Mincho" panose="02020609040205080304" pitchFamily="49" charset="-128"/>
              </a:rPr>
              <a:t>Need conversion kits</a:t>
            </a:r>
          </a:p>
          <a:p>
            <a:pPr lvl="2" eaLnBrk="1" hangingPunct="1"/>
            <a:r>
              <a:rPr lang="en-US" altLang="en-US" sz="1800">
                <a:ea typeface="MS Mincho" panose="02020609040205080304" pitchFamily="49" charset="-128"/>
              </a:rPr>
              <a:t>Compressed nat. gas cylinder</a:t>
            </a:r>
          </a:p>
          <a:p>
            <a:pPr lvl="2" eaLnBrk="1" hangingPunct="1"/>
            <a:r>
              <a:rPr lang="en-US" altLang="en-US" sz="1800">
                <a:ea typeface="MS Mincho" panose="02020609040205080304" pitchFamily="49" charset="-128"/>
              </a:rPr>
              <a:t>Gas/air mixer</a:t>
            </a:r>
          </a:p>
          <a:p>
            <a:pPr lvl="2" eaLnBrk="1" hangingPunct="1"/>
            <a:r>
              <a:rPr lang="en-US" altLang="en-US" sz="1800">
                <a:ea typeface="MS Mincho" panose="02020609040205080304" pitchFamily="49" charset="-128"/>
              </a:rPr>
              <a:t>Fuel switch</a:t>
            </a:r>
          </a:p>
          <a:p>
            <a:pPr lvl="2" eaLnBrk="1" hangingPunct="1"/>
            <a:r>
              <a:rPr lang="en-US" altLang="en-US" sz="1800">
                <a:ea typeface="MS Mincho" panose="02020609040205080304" pitchFamily="49" charset="-128"/>
              </a:rPr>
              <a:t>Nat. gas  line</a:t>
            </a:r>
          </a:p>
          <a:p>
            <a:pPr lvl="2" eaLnBrk="1" hangingPunct="1"/>
            <a:r>
              <a:rPr lang="en-US" altLang="en-US" sz="1800">
                <a:ea typeface="MS Mincho" panose="02020609040205080304" pitchFamily="49" charset="-128"/>
              </a:rPr>
              <a:t>Regulator</a:t>
            </a:r>
          </a:p>
          <a:p>
            <a:pPr lvl="2" eaLnBrk="1" hangingPunct="1"/>
            <a:r>
              <a:rPr lang="en-US" altLang="en-US" sz="1800">
                <a:ea typeface="MS Mincho" panose="02020609040205080304" pitchFamily="49" charset="-128"/>
              </a:rPr>
              <a:t>Solenoid valve</a:t>
            </a:r>
          </a:p>
          <a:p>
            <a:pPr lvl="1" eaLnBrk="1" hangingPunct="1">
              <a:buFontTx/>
              <a:buNone/>
            </a:pPr>
            <a:endParaRPr lang="en-US" altLang="en-US" sz="20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E76C78C9-7036-97A2-A6EC-30B173516111}"/>
              </a:ext>
            </a:extLst>
          </p:cNvPr>
          <p:cNvSpPr>
            <a:spLocks noGrp="1" noChangeArrowheads="1"/>
          </p:cNvSpPr>
          <p:nvPr>
            <p:ph type="title"/>
          </p:nvPr>
        </p:nvSpPr>
        <p:spPr>
          <a:xfrm>
            <a:off x="609600" y="381000"/>
            <a:ext cx="7772400" cy="838200"/>
          </a:xfrm>
        </p:spPr>
        <p:txBody>
          <a:bodyPr/>
          <a:lstStyle/>
          <a:p>
            <a:pPr eaLnBrk="1" hangingPunct="1"/>
            <a:r>
              <a:rPr lang="en-US" altLang="en-US" sz="2400" b="1"/>
              <a:t>GAS  UTILISATION EQUIPMENT</a:t>
            </a:r>
            <a:br>
              <a:rPr lang="en-US" altLang="en-US" sz="2400" b="1"/>
            </a:br>
            <a:r>
              <a:rPr lang="en-US" altLang="en-US" sz="2400" b="1"/>
              <a:t>(Natural gas vehicles - NGV)</a:t>
            </a:r>
          </a:p>
        </p:txBody>
      </p:sp>
      <p:sp>
        <p:nvSpPr>
          <p:cNvPr id="64515" name="Rectangle 3">
            <a:extLst>
              <a:ext uri="{FF2B5EF4-FFF2-40B4-BE49-F238E27FC236}">
                <a16:creationId xmlns:a16="http://schemas.microsoft.com/office/drawing/2014/main" id="{B020D4BD-697C-01E9-ACBD-E48E2F901AE3}"/>
              </a:ext>
            </a:extLst>
          </p:cNvPr>
          <p:cNvSpPr>
            <a:spLocks noGrp="1" noChangeArrowheads="1"/>
          </p:cNvSpPr>
          <p:nvPr>
            <p:ph type="body" sz="half" idx="1"/>
          </p:nvPr>
        </p:nvSpPr>
        <p:spPr>
          <a:xfrm>
            <a:off x="990600" y="1371600"/>
            <a:ext cx="7772400" cy="4953000"/>
          </a:xfrm>
        </p:spPr>
        <p:txBody>
          <a:bodyPr/>
          <a:lstStyle/>
          <a:p>
            <a:pPr eaLnBrk="1" hangingPunct="1"/>
            <a:r>
              <a:rPr lang="en-US" altLang="en-US" sz="2400" b="1">
                <a:ea typeface="MS Mincho" panose="02020609040205080304" pitchFamily="49" charset="-128"/>
              </a:rPr>
              <a:t>Dual-fuel </a:t>
            </a:r>
          </a:p>
          <a:p>
            <a:pPr eaLnBrk="1" hangingPunct="1">
              <a:buFontTx/>
              <a:buNone/>
            </a:pPr>
            <a:endParaRPr lang="en-US" altLang="en-US" sz="2400" b="1">
              <a:ea typeface="MS Mincho" panose="02020609040205080304" pitchFamily="49" charset="-128"/>
            </a:endParaRPr>
          </a:p>
          <a:p>
            <a:pPr lvl="1" eaLnBrk="1" hangingPunct="1"/>
            <a:r>
              <a:rPr lang="en-US" altLang="en-US" sz="2000">
                <a:ea typeface="MS Mincho" panose="02020609040205080304" pitchFamily="49" charset="-128"/>
              </a:rPr>
              <a:t>Two fuel system (both fuels used simultaneously )</a:t>
            </a:r>
          </a:p>
          <a:p>
            <a:pPr lvl="2" eaLnBrk="1" hangingPunct="1"/>
            <a:r>
              <a:rPr lang="en-US" altLang="en-US" sz="1800">
                <a:ea typeface="MS Mincho" panose="02020609040205080304" pitchFamily="49" charset="-128"/>
              </a:rPr>
              <a:t>Diesel</a:t>
            </a:r>
          </a:p>
          <a:p>
            <a:pPr lvl="2" eaLnBrk="1" hangingPunct="1"/>
            <a:r>
              <a:rPr lang="en-US" altLang="en-US" sz="1800">
                <a:ea typeface="MS Mincho" panose="02020609040205080304" pitchFamily="49" charset="-128"/>
              </a:rPr>
              <a:t>Nat. gas</a:t>
            </a:r>
          </a:p>
          <a:p>
            <a:pPr lvl="1" eaLnBrk="1" hangingPunct="1"/>
            <a:r>
              <a:rPr lang="en-US" altLang="en-US" sz="2000">
                <a:ea typeface="MS Mincho" panose="02020609040205080304" pitchFamily="49" charset="-128"/>
              </a:rPr>
              <a:t>Converted diesel (compression ignition) engine</a:t>
            </a:r>
          </a:p>
          <a:p>
            <a:pPr lvl="2" eaLnBrk="1" hangingPunct="1"/>
            <a:r>
              <a:rPr lang="en-US" altLang="en-US" sz="1800">
                <a:ea typeface="MS Mincho" panose="02020609040205080304" pitchFamily="49" charset="-128"/>
              </a:rPr>
              <a:t>Pilot fuel - diesel for combustion initiation</a:t>
            </a:r>
          </a:p>
          <a:p>
            <a:pPr lvl="2" eaLnBrk="1" hangingPunct="1"/>
            <a:r>
              <a:rPr lang="en-US" altLang="en-US" sz="1800">
                <a:ea typeface="MS Mincho" panose="02020609040205080304" pitchFamily="49" charset="-128"/>
              </a:rPr>
              <a:t>Main fuel - Nat. gas</a:t>
            </a:r>
          </a:p>
          <a:p>
            <a:pPr lvl="1" eaLnBrk="1" hangingPunct="1"/>
            <a:r>
              <a:rPr lang="en-US" altLang="en-US" sz="2000">
                <a:ea typeface="MS Mincho" panose="02020609040205080304" pitchFamily="49" charset="-128"/>
              </a:rPr>
              <a:t>Disadvantage</a:t>
            </a:r>
          </a:p>
          <a:p>
            <a:pPr lvl="2" eaLnBrk="1" hangingPunct="1"/>
            <a:r>
              <a:rPr lang="en-US" altLang="en-US" sz="1800">
                <a:ea typeface="MS Mincho" panose="02020609040205080304" pitchFamily="49" charset="-128"/>
              </a:rPr>
              <a:t>Complicated engine design (i.e. fuel line/ injection &amp; ignition)</a:t>
            </a:r>
          </a:p>
          <a:p>
            <a:pPr lvl="1" eaLnBrk="1" hangingPunct="1"/>
            <a:r>
              <a:rPr lang="en-US" altLang="en-US" sz="2000">
                <a:ea typeface="MS Mincho" panose="02020609040205080304" pitchFamily="49" charset="-128"/>
              </a:rPr>
              <a:t>Advantage</a:t>
            </a:r>
          </a:p>
          <a:p>
            <a:pPr lvl="2" eaLnBrk="1" hangingPunct="1"/>
            <a:r>
              <a:rPr lang="en-US" altLang="en-US" sz="1800">
                <a:ea typeface="MS Mincho" panose="02020609040205080304" pitchFamily="49" charset="-128"/>
              </a:rPr>
              <a:t>Less particulates , hydrocarbons and NOx emissions as compared to 100% diesel fuelling</a:t>
            </a:r>
          </a:p>
          <a:p>
            <a:pPr lvl="2" eaLnBrk="1" hangingPunct="1">
              <a:buFontTx/>
              <a:buNone/>
            </a:pPr>
            <a:endParaRPr lang="en-US" altLang="en-US" sz="18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A65781E-155E-762B-A1B7-8DE2D147965D}"/>
              </a:ext>
            </a:extLst>
          </p:cNvPr>
          <p:cNvSpPr>
            <a:spLocks noGrp="1" noChangeArrowheads="1"/>
          </p:cNvSpPr>
          <p:nvPr>
            <p:ph type="title"/>
          </p:nvPr>
        </p:nvSpPr>
        <p:spPr>
          <a:xfrm>
            <a:off x="609600" y="381000"/>
            <a:ext cx="7772400" cy="838200"/>
          </a:xfrm>
        </p:spPr>
        <p:txBody>
          <a:bodyPr/>
          <a:lstStyle/>
          <a:p>
            <a:pPr eaLnBrk="1" hangingPunct="1"/>
            <a:r>
              <a:rPr lang="en-US" altLang="en-US" sz="2400" b="1"/>
              <a:t>GAS  UTILISATION EQUIPMENT</a:t>
            </a:r>
            <a:br>
              <a:rPr lang="en-US" altLang="en-US" sz="2400" b="1"/>
            </a:br>
            <a:r>
              <a:rPr lang="en-US" altLang="en-US" sz="2400" b="1"/>
              <a:t>(Natural gas vehicles - NGV)</a:t>
            </a:r>
          </a:p>
        </p:txBody>
      </p:sp>
      <p:sp>
        <p:nvSpPr>
          <p:cNvPr id="65539" name="Rectangle 3">
            <a:extLst>
              <a:ext uri="{FF2B5EF4-FFF2-40B4-BE49-F238E27FC236}">
                <a16:creationId xmlns:a16="http://schemas.microsoft.com/office/drawing/2014/main" id="{F714F961-1A3C-4C0D-77AD-CB63544C7E71}"/>
              </a:ext>
            </a:extLst>
          </p:cNvPr>
          <p:cNvSpPr>
            <a:spLocks noGrp="1" noChangeArrowheads="1"/>
          </p:cNvSpPr>
          <p:nvPr>
            <p:ph type="body" sz="half" idx="1"/>
          </p:nvPr>
        </p:nvSpPr>
        <p:spPr>
          <a:xfrm>
            <a:off x="990600" y="1371600"/>
            <a:ext cx="7772400" cy="4953000"/>
          </a:xfrm>
        </p:spPr>
        <p:txBody>
          <a:bodyPr/>
          <a:lstStyle/>
          <a:p>
            <a:pPr eaLnBrk="1" hangingPunct="1"/>
            <a:r>
              <a:rPr lang="en-US" altLang="en-US" sz="2400" b="1">
                <a:ea typeface="MS Mincho" panose="02020609040205080304" pitchFamily="49" charset="-128"/>
              </a:rPr>
              <a:t>Mono-gas fuel </a:t>
            </a:r>
          </a:p>
          <a:p>
            <a:pPr lvl="1" eaLnBrk="1" hangingPunct="1"/>
            <a:r>
              <a:rPr lang="en-US" altLang="en-US" sz="1800">
                <a:ea typeface="MS Mincho" panose="02020609040205080304" pitchFamily="49" charset="-128"/>
              </a:rPr>
              <a:t>100% natural gas fuelling</a:t>
            </a:r>
          </a:p>
          <a:p>
            <a:pPr lvl="1" eaLnBrk="1" hangingPunct="1"/>
            <a:r>
              <a:rPr lang="en-US" altLang="en-US" sz="1800">
                <a:ea typeface="MS Mincho" panose="02020609040205080304" pitchFamily="49" charset="-128"/>
              </a:rPr>
              <a:t>Engine design based on natural gas properties</a:t>
            </a:r>
          </a:p>
          <a:p>
            <a:pPr lvl="1" eaLnBrk="1" hangingPunct="1"/>
            <a:r>
              <a:rPr lang="en-US" altLang="en-US" sz="1800">
                <a:ea typeface="MS Mincho" panose="02020609040205080304" pitchFamily="49" charset="-128"/>
              </a:rPr>
              <a:t>Offers a lot of benefits</a:t>
            </a:r>
          </a:p>
          <a:p>
            <a:pPr lvl="2" eaLnBrk="1" hangingPunct="1"/>
            <a:r>
              <a:rPr lang="en-US" altLang="en-US" sz="1800">
                <a:ea typeface="MS Mincho" panose="02020609040205080304" pitchFamily="49" charset="-128"/>
              </a:rPr>
              <a:t>Environmental-friendly </a:t>
            </a:r>
          </a:p>
          <a:p>
            <a:pPr lvl="2" eaLnBrk="1" hangingPunct="1"/>
            <a:r>
              <a:rPr lang="en-US" altLang="en-US" sz="1800"/>
              <a:t>Cost savings (road tax, fuel &amp; maintenance)</a:t>
            </a:r>
          </a:p>
          <a:p>
            <a:pPr lvl="1" eaLnBrk="1" hangingPunct="1"/>
            <a:r>
              <a:rPr lang="en-US" altLang="en-US" sz="1800"/>
              <a:t>Mono-gas KLIA taxi</a:t>
            </a:r>
          </a:p>
        </p:txBody>
      </p:sp>
      <p:graphicFrame>
        <p:nvGraphicFramePr>
          <p:cNvPr id="65540" name="Object 4">
            <a:extLst>
              <a:ext uri="{FF2B5EF4-FFF2-40B4-BE49-F238E27FC236}">
                <a16:creationId xmlns:a16="http://schemas.microsoft.com/office/drawing/2014/main" id="{E2787CFC-E023-3D54-C809-B1903BEE8FC8}"/>
              </a:ext>
            </a:extLst>
          </p:cNvPr>
          <p:cNvGraphicFramePr>
            <a:graphicFrameLocks noChangeAspect="1"/>
          </p:cNvGraphicFramePr>
          <p:nvPr/>
        </p:nvGraphicFramePr>
        <p:xfrm>
          <a:off x="3124200" y="3810000"/>
          <a:ext cx="4035425" cy="2833688"/>
        </p:xfrm>
        <a:graphic>
          <a:graphicData uri="http://schemas.openxmlformats.org/presentationml/2006/ole">
            <mc:AlternateContent xmlns:mc="http://schemas.openxmlformats.org/markup-compatibility/2006">
              <mc:Choice xmlns:v="urn:schemas-microsoft-com:vml" Requires="v">
                <p:oleObj name="Image" r:id="rId2" imgW="19748571" imgH="13871020" progId="Photoshop.Image.6">
                  <p:embed/>
                </p:oleObj>
              </mc:Choice>
              <mc:Fallback>
                <p:oleObj name="Image" r:id="rId2" imgW="19748571" imgH="13871020" progId="Photoshop.Image.6">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810000"/>
                        <a:ext cx="4035425" cy="283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2" descr="Related image">
            <a:extLst>
              <a:ext uri="{FF2B5EF4-FFF2-40B4-BE49-F238E27FC236}">
                <a16:creationId xmlns:a16="http://schemas.microsoft.com/office/drawing/2014/main" id="{CD70E308-872B-FBF6-F450-F07A326235C0}"/>
              </a:ext>
            </a:extLst>
          </p:cNvPr>
          <p:cNvSpPr>
            <a:spLocks noChangeAspect="1" noChangeArrowheads="1"/>
          </p:cNvSpPr>
          <p:nvPr/>
        </p:nvSpPr>
        <p:spPr bwMode="auto">
          <a:xfrm>
            <a:off x="168275" y="-1455738"/>
            <a:ext cx="4552950" cy="30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pic>
        <p:nvPicPr>
          <p:cNvPr id="66563" name="Picture 3">
            <a:extLst>
              <a:ext uri="{FF2B5EF4-FFF2-40B4-BE49-F238E27FC236}">
                <a16:creationId xmlns:a16="http://schemas.microsoft.com/office/drawing/2014/main" id="{FD15E459-848C-ED9F-363C-70F9B9ADA3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381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a:extLst>
              <a:ext uri="{FF2B5EF4-FFF2-40B4-BE49-F238E27FC236}">
                <a16:creationId xmlns:a16="http://schemas.microsoft.com/office/drawing/2014/main" id="{6AC4C5F6-D1B2-FACC-CC57-F8A0481C95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657600"/>
            <a:ext cx="38100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a:extLst>
              <a:ext uri="{FF2B5EF4-FFF2-40B4-BE49-F238E27FC236}">
                <a16:creationId xmlns:a16="http://schemas.microsoft.com/office/drawing/2014/main" id="{FDDC47B3-9443-DFCB-46DC-34CFCD752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2133600"/>
            <a:ext cx="449580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60F17E4C-775B-18B8-A700-33A27CA05C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0"/>
            <a:ext cx="6996113"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5EF88B-04B3-4AC4-5489-60AEEA586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98" y="942975"/>
            <a:ext cx="8890002" cy="5000626"/>
          </a:xfrm>
          <a:prstGeom prst="rect">
            <a:avLst/>
          </a:prstGeom>
        </p:spPr>
      </p:pic>
    </p:spTree>
    <p:extLst>
      <p:ext uri="{BB962C8B-B14F-4D97-AF65-F5344CB8AC3E}">
        <p14:creationId xmlns:p14="http://schemas.microsoft.com/office/powerpoint/2010/main" val="13746357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C8AC3829-35DB-98A7-CAA2-C3A437E9C66E}"/>
              </a:ext>
            </a:extLst>
          </p:cNvPr>
          <p:cNvSpPr>
            <a:spLocks noGrp="1" noChangeArrowheads="1"/>
          </p:cNvSpPr>
          <p:nvPr>
            <p:ph type="title"/>
          </p:nvPr>
        </p:nvSpPr>
        <p:spPr>
          <a:xfrm>
            <a:off x="609600" y="381000"/>
            <a:ext cx="7772400" cy="838200"/>
          </a:xfrm>
        </p:spPr>
        <p:txBody>
          <a:bodyPr/>
          <a:lstStyle/>
          <a:p>
            <a:pPr eaLnBrk="1" hangingPunct="1"/>
            <a:r>
              <a:rPr lang="en-US" altLang="en-US" sz="2400" b="1"/>
              <a:t>GAS  UTILISATION EQUIPMENT</a:t>
            </a:r>
            <a:br>
              <a:rPr lang="en-US" altLang="en-US" sz="2400" b="1"/>
            </a:br>
            <a:r>
              <a:rPr lang="en-US" altLang="en-US" sz="2400" b="1"/>
              <a:t>(Natural gas vehicle re-fuelling system)</a:t>
            </a:r>
          </a:p>
        </p:txBody>
      </p:sp>
      <p:sp>
        <p:nvSpPr>
          <p:cNvPr id="68611" name="Rectangle 3">
            <a:extLst>
              <a:ext uri="{FF2B5EF4-FFF2-40B4-BE49-F238E27FC236}">
                <a16:creationId xmlns:a16="http://schemas.microsoft.com/office/drawing/2014/main" id="{C5A49025-C408-E1D4-5B57-F1F406BDDDD1}"/>
              </a:ext>
            </a:extLst>
          </p:cNvPr>
          <p:cNvSpPr>
            <a:spLocks noGrp="1" noChangeArrowheads="1"/>
          </p:cNvSpPr>
          <p:nvPr>
            <p:ph type="body" sz="half" idx="1"/>
          </p:nvPr>
        </p:nvSpPr>
        <p:spPr>
          <a:xfrm>
            <a:off x="762000" y="1295400"/>
            <a:ext cx="6324600" cy="1066800"/>
          </a:xfrm>
        </p:spPr>
        <p:txBody>
          <a:bodyPr/>
          <a:lstStyle/>
          <a:p>
            <a:pPr eaLnBrk="1" hangingPunct="1">
              <a:lnSpc>
                <a:spcPct val="90000"/>
              </a:lnSpc>
            </a:pPr>
            <a:r>
              <a:rPr lang="en-US" altLang="en-US" sz="2000"/>
              <a:t>Local distribution</a:t>
            </a:r>
          </a:p>
          <a:p>
            <a:pPr lvl="1" eaLnBrk="1" hangingPunct="1">
              <a:lnSpc>
                <a:spcPct val="90000"/>
              </a:lnSpc>
            </a:pPr>
            <a:r>
              <a:rPr lang="en-US" altLang="en-US" sz="2000"/>
              <a:t>Directly re-fuelled from pipeline</a:t>
            </a:r>
          </a:p>
          <a:p>
            <a:pPr eaLnBrk="1" hangingPunct="1">
              <a:lnSpc>
                <a:spcPct val="90000"/>
              </a:lnSpc>
            </a:pPr>
            <a:r>
              <a:rPr lang="en-US" altLang="en-US" sz="2000"/>
              <a:t>No local distribution</a:t>
            </a:r>
          </a:p>
          <a:p>
            <a:pPr lvl="1" eaLnBrk="1" hangingPunct="1">
              <a:lnSpc>
                <a:spcPct val="90000"/>
              </a:lnSpc>
            </a:pPr>
            <a:r>
              <a:rPr lang="en-US" altLang="en-US" sz="2000"/>
              <a:t>Mother-daughter system</a:t>
            </a:r>
          </a:p>
          <a:p>
            <a:pPr lvl="1" eaLnBrk="1" hangingPunct="1">
              <a:lnSpc>
                <a:spcPct val="90000"/>
              </a:lnSpc>
              <a:buFontTx/>
              <a:buNone/>
            </a:pPr>
            <a:endParaRPr lang="en-US" altLang="en-US" sz="2000">
              <a:cs typeface="Times New Roman" panose="02020603050405020304" pitchFamily="18" charset="0"/>
            </a:endParaRPr>
          </a:p>
          <a:p>
            <a:pPr lvl="1" eaLnBrk="1" hangingPunct="1">
              <a:lnSpc>
                <a:spcPct val="90000"/>
              </a:lnSpc>
            </a:pPr>
            <a:endParaRPr lang="en-US" altLang="en-US" sz="1800"/>
          </a:p>
          <a:p>
            <a:pPr eaLnBrk="1" hangingPunct="1">
              <a:lnSpc>
                <a:spcPct val="90000"/>
              </a:lnSpc>
            </a:pPr>
            <a:endParaRPr lang="en-US" altLang="en-US" sz="2000"/>
          </a:p>
          <a:p>
            <a:pPr eaLnBrk="1" hangingPunct="1">
              <a:lnSpc>
                <a:spcPct val="90000"/>
              </a:lnSpc>
            </a:pPr>
            <a:endParaRPr lang="en-US" altLang="en-US" sz="2000"/>
          </a:p>
        </p:txBody>
      </p:sp>
      <p:graphicFrame>
        <p:nvGraphicFramePr>
          <p:cNvPr id="68612" name="Object 9">
            <a:extLst>
              <a:ext uri="{FF2B5EF4-FFF2-40B4-BE49-F238E27FC236}">
                <a16:creationId xmlns:a16="http://schemas.microsoft.com/office/drawing/2014/main" id="{AA9F84FD-497D-2FDD-4890-5925D230FE5A}"/>
              </a:ext>
            </a:extLst>
          </p:cNvPr>
          <p:cNvGraphicFramePr>
            <a:graphicFrameLocks noChangeAspect="1"/>
          </p:cNvGraphicFramePr>
          <p:nvPr/>
        </p:nvGraphicFramePr>
        <p:xfrm>
          <a:off x="1219200" y="2743200"/>
          <a:ext cx="7467600" cy="3886200"/>
        </p:xfrm>
        <a:graphic>
          <a:graphicData uri="http://schemas.openxmlformats.org/presentationml/2006/ole">
            <mc:AlternateContent xmlns:mc="http://schemas.openxmlformats.org/markup-compatibility/2006">
              <mc:Choice xmlns:v="urn:schemas-microsoft-com:vml" Requires="v">
                <p:oleObj name="Image" r:id="rId2" imgW="29906939" imgH="15810612" progId="Photoshop.Image.6">
                  <p:embed/>
                </p:oleObj>
              </mc:Choice>
              <mc:Fallback>
                <p:oleObj name="Image" r:id="rId2" imgW="29906939" imgH="15810612" progId="Photoshop.Image.6">
                  <p:embed/>
                  <p:pic>
                    <p:nvPicPr>
                      <p:cNvPr id="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743200"/>
                        <a:ext cx="7467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a:extLst>
              <a:ext uri="{FF2B5EF4-FFF2-40B4-BE49-F238E27FC236}">
                <a16:creationId xmlns:a16="http://schemas.microsoft.com/office/drawing/2014/main" id="{20C0CD62-C393-E07B-A01C-0ED13BB5F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2013" cy="731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4">
            <a:extLst>
              <a:ext uri="{FF2B5EF4-FFF2-40B4-BE49-F238E27FC236}">
                <a16:creationId xmlns:a16="http://schemas.microsoft.com/office/drawing/2014/main" id="{585ED0F7-A3D9-9C5C-8083-CF2A83FCD572}"/>
              </a:ext>
            </a:extLst>
          </p:cNvPr>
          <p:cNvSpPr>
            <a:spLocks noGrp="1" noChangeArrowheads="1"/>
          </p:cNvSpPr>
          <p:nvPr>
            <p:ph type="title"/>
          </p:nvPr>
        </p:nvSpPr>
        <p:spPr>
          <a:xfrm>
            <a:off x="685800" y="609600"/>
            <a:ext cx="7772400" cy="914400"/>
          </a:xfrm>
        </p:spPr>
        <p:txBody>
          <a:bodyPr/>
          <a:lstStyle/>
          <a:p>
            <a:pPr eaLnBrk="1" hangingPunct="1"/>
            <a:r>
              <a:rPr lang="en-US" altLang="en-US" sz="2400" b="1"/>
              <a:t>GAS  UTILISATION EQUIPMENT</a:t>
            </a:r>
            <a:br>
              <a:rPr lang="en-US" altLang="en-US" sz="2400" b="1"/>
            </a:br>
            <a:r>
              <a:rPr lang="en-US" altLang="en-US" sz="2400" b="1"/>
              <a:t>(Natural gas vehicle re-fuelling mode)</a:t>
            </a:r>
          </a:p>
        </p:txBody>
      </p:sp>
      <p:sp>
        <p:nvSpPr>
          <p:cNvPr id="70659" name="Rectangle 15">
            <a:extLst>
              <a:ext uri="{FF2B5EF4-FFF2-40B4-BE49-F238E27FC236}">
                <a16:creationId xmlns:a16="http://schemas.microsoft.com/office/drawing/2014/main" id="{F0F44B2D-1D07-C5F7-137C-B5C85ABE8E36}"/>
              </a:ext>
            </a:extLst>
          </p:cNvPr>
          <p:cNvSpPr>
            <a:spLocks noGrp="1" noChangeArrowheads="1"/>
          </p:cNvSpPr>
          <p:nvPr>
            <p:ph type="body" sz="half" idx="1"/>
          </p:nvPr>
        </p:nvSpPr>
        <p:spPr>
          <a:xfrm>
            <a:off x="685800" y="1905000"/>
            <a:ext cx="3810000" cy="4114800"/>
          </a:xfrm>
        </p:spPr>
        <p:txBody>
          <a:bodyPr/>
          <a:lstStyle/>
          <a:p>
            <a:pPr eaLnBrk="1" hangingPunct="1"/>
            <a:r>
              <a:rPr lang="en-US" altLang="en-US"/>
              <a:t>Fast-fill</a:t>
            </a:r>
          </a:p>
          <a:p>
            <a:pPr lvl="1" eaLnBrk="1" hangingPunct="1"/>
            <a:r>
              <a:rPr lang="en-US" altLang="en-US"/>
              <a:t>Currently available in Malaysia</a:t>
            </a:r>
          </a:p>
          <a:p>
            <a:pPr lvl="1" eaLnBrk="1" hangingPunct="1"/>
            <a:r>
              <a:rPr lang="en-US" altLang="en-US"/>
              <a:t>Same as conventional petrol / disel re-fuelling</a:t>
            </a:r>
          </a:p>
          <a:p>
            <a:pPr lvl="1" eaLnBrk="1" hangingPunct="1"/>
            <a:r>
              <a:rPr lang="en-US" altLang="en-US"/>
              <a:t>3-5 mins</a:t>
            </a:r>
          </a:p>
          <a:p>
            <a:pPr lvl="1" eaLnBrk="1" hangingPunct="1"/>
            <a:r>
              <a:rPr lang="en-US" altLang="en-US"/>
              <a:t>Retail / public excess refuelling outlets</a:t>
            </a:r>
          </a:p>
          <a:p>
            <a:pPr lvl="1" eaLnBrk="1" hangingPunct="1"/>
            <a:endParaRPr lang="en-US" altLang="en-US"/>
          </a:p>
        </p:txBody>
      </p:sp>
      <p:sp>
        <p:nvSpPr>
          <p:cNvPr id="70660" name="Rectangle 16">
            <a:extLst>
              <a:ext uri="{FF2B5EF4-FFF2-40B4-BE49-F238E27FC236}">
                <a16:creationId xmlns:a16="http://schemas.microsoft.com/office/drawing/2014/main" id="{15CEBB7C-7E5D-2F6B-B9B1-F576847E68C7}"/>
              </a:ext>
            </a:extLst>
          </p:cNvPr>
          <p:cNvSpPr>
            <a:spLocks noGrp="1" noChangeArrowheads="1"/>
          </p:cNvSpPr>
          <p:nvPr>
            <p:ph type="body" sz="half" idx="2"/>
          </p:nvPr>
        </p:nvSpPr>
        <p:spPr>
          <a:xfrm>
            <a:off x="4724400" y="1905000"/>
            <a:ext cx="3810000" cy="4114800"/>
          </a:xfrm>
        </p:spPr>
        <p:txBody>
          <a:bodyPr/>
          <a:lstStyle/>
          <a:p>
            <a:pPr eaLnBrk="1" hangingPunct="1">
              <a:lnSpc>
                <a:spcPct val="90000"/>
              </a:lnSpc>
            </a:pPr>
            <a:r>
              <a:rPr lang="en-US" altLang="en-US"/>
              <a:t>Slow-fill</a:t>
            </a:r>
          </a:p>
          <a:p>
            <a:pPr lvl="1" eaLnBrk="1" hangingPunct="1">
              <a:lnSpc>
                <a:spcPct val="90000"/>
              </a:lnSpc>
            </a:pPr>
            <a:r>
              <a:rPr lang="en-US" altLang="en-US"/>
              <a:t>Known as time or trickle fill system</a:t>
            </a:r>
          </a:p>
          <a:p>
            <a:pPr lvl="1" eaLnBrk="1" hangingPunct="1">
              <a:lnSpc>
                <a:spcPct val="90000"/>
              </a:lnSpc>
            </a:pPr>
            <a:r>
              <a:rPr lang="en-US" altLang="en-US"/>
              <a:t>6-8 hrs</a:t>
            </a:r>
          </a:p>
          <a:p>
            <a:pPr lvl="1" eaLnBrk="1" hangingPunct="1">
              <a:lnSpc>
                <a:spcPct val="90000"/>
              </a:lnSpc>
            </a:pPr>
            <a:r>
              <a:rPr lang="en-US" altLang="en-US"/>
              <a:t>Home refueling outlet (NZ, Italy, USA ???)</a:t>
            </a:r>
          </a:p>
          <a:p>
            <a:pPr lvl="1" eaLnBrk="1" hangingPunct="1">
              <a:lnSpc>
                <a:spcPct val="90000"/>
              </a:lnSpc>
            </a:pPr>
            <a:r>
              <a:rPr lang="en-US" altLang="en-US">
                <a:cs typeface="Times New Roman" panose="02020603050405020304" pitchFamily="18" charset="0"/>
              </a:rPr>
              <a:t>District refuelling outlet/depot – number of vehicles fuelled from on-site NGV fuel dispensing manifolds</a:t>
            </a:r>
            <a:endParaRPr lang="en-US" altLang="en-US">
              <a:latin typeface="Courier New" panose="02070309020205020404" pitchFamily="49" charset="0"/>
              <a:cs typeface="Times New Roman" panose="02020603050405020304" pitchFamily="18" charset="0"/>
            </a:endParaRPr>
          </a:p>
          <a:p>
            <a:pPr lvl="1" eaLnBrk="1" hangingPunct="1">
              <a:lnSpc>
                <a:spcPct val="90000"/>
              </a:lnSpc>
              <a:buFontTx/>
              <a:buNone/>
            </a:pPr>
            <a:endParaRPr lang="en-US" altLang="en-US"/>
          </a:p>
          <a:p>
            <a:pPr lvl="1" eaLnBrk="1" hangingPunct="1">
              <a:lnSpc>
                <a:spcPct val="90000"/>
              </a:lnSpc>
            </a:pPr>
            <a:endParaRPr lang="en-US"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6BDA33A7-0107-9A3E-6D47-C46FB09BFA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70246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a:extLst>
              <a:ext uri="{FF2B5EF4-FFF2-40B4-BE49-F238E27FC236}">
                <a16:creationId xmlns:a16="http://schemas.microsoft.com/office/drawing/2014/main" id="{B8EE55FC-9E2B-272D-0D77-DCC6F8EF74F2}"/>
              </a:ext>
            </a:extLst>
          </p:cNvPr>
          <p:cNvPicPr>
            <a:picLocks noChangeAspect="1" noChangeArrowheads="1"/>
          </p:cNvPicPr>
          <p:nvPr/>
        </p:nvPicPr>
        <p:blipFill>
          <a:blip r:embed="rId2">
            <a:lum contrast="20000"/>
            <a:extLst>
              <a:ext uri="{28A0092B-C50C-407E-A947-70E740481C1C}">
                <a14:useLocalDpi xmlns:a14="http://schemas.microsoft.com/office/drawing/2010/main" val="0"/>
              </a:ext>
            </a:extLst>
          </a:blip>
          <a:srcRect/>
          <a:stretch>
            <a:fillRect/>
          </a:stretch>
        </p:blipFill>
        <p:spPr bwMode="auto">
          <a:xfrm>
            <a:off x="288925" y="609600"/>
            <a:ext cx="865663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a:extLst>
              <a:ext uri="{FF2B5EF4-FFF2-40B4-BE49-F238E27FC236}">
                <a16:creationId xmlns:a16="http://schemas.microsoft.com/office/drawing/2014/main" id="{3653BD92-11D1-28E8-79F0-D5CD167F1A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376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a:extLst>
              <a:ext uri="{FF2B5EF4-FFF2-40B4-BE49-F238E27FC236}">
                <a16:creationId xmlns:a16="http://schemas.microsoft.com/office/drawing/2014/main" id="{8E1C509D-0F8A-7F4A-541E-426330242EF1}"/>
              </a:ext>
            </a:extLst>
          </p:cNvPr>
          <p:cNvSpPr>
            <a:spLocks noGrp="1" noChangeArrowheads="1"/>
          </p:cNvSpPr>
          <p:nvPr>
            <p:ph type="title"/>
          </p:nvPr>
        </p:nvSpPr>
        <p:spPr/>
        <p:txBody>
          <a:bodyPr/>
          <a:lstStyle/>
          <a:p>
            <a:pPr eaLnBrk="1" hangingPunct="1"/>
            <a:r>
              <a:rPr lang="en-US" altLang="en-US" sz="2800"/>
              <a:t>GAS  UTILISATION EQUIPMENT</a:t>
            </a:r>
            <a:br>
              <a:rPr lang="en-US" altLang="en-US" sz="2800"/>
            </a:br>
            <a:r>
              <a:rPr lang="en-US" altLang="en-US" sz="2800"/>
              <a:t>(Steam absorption chiller)</a:t>
            </a:r>
          </a:p>
        </p:txBody>
      </p:sp>
      <p:sp>
        <p:nvSpPr>
          <p:cNvPr id="74755" name="Rectangle 7">
            <a:extLst>
              <a:ext uri="{FF2B5EF4-FFF2-40B4-BE49-F238E27FC236}">
                <a16:creationId xmlns:a16="http://schemas.microsoft.com/office/drawing/2014/main" id="{683AED34-4636-76A6-16AD-33CDAD96D86F}"/>
              </a:ext>
            </a:extLst>
          </p:cNvPr>
          <p:cNvSpPr>
            <a:spLocks noGrp="1" noChangeArrowheads="1"/>
          </p:cNvSpPr>
          <p:nvPr>
            <p:ph type="body" idx="1"/>
          </p:nvPr>
        </p:nvSpPr>
        <p:spPr/>
        <p:txBody>
          <a:bodyPr/>
          <a:lstStyle/>
          <a:p>
            <a:pPr eaLnBrk="1" hangingPunct="1">
              <a:lnSpc>
                <a:spcPct val="90000"/>
              </a:lnSpc>
            </a:pPr>
            <a:r>
              <a:rPr lang="en-US" altLang="en-US" sz="2800"/>
              <a:t>Heat input/source is utilised  to produce cooling effect for space conditioning or for refrigeration</a:t>
            </a:r>
          </a:p>
          <a:p>
            <a:pPr eaLnBrk="1" hangingPunct="1">
              <a:lnSpc>
                <a:spcPct val="90000"/>
              </a:lnSpc>
            </a:pPr>
            <a:r>
              <a:rPr lang="en-US" altLang="en-US" sz="2800"/>
              <a:t>Heat source </a:t>
            </a:r>
          </a:p>
          <a:p>
            <a:pPr lvl="1" eaLnBrk="1" hangingPunct="1">
              <a:lnSpc>
                <a:spcPct val="90000"/>
              </a:lnSpc>
            </a:pPr>
            <a:r>
              <a:rPr lang="en-US" altLang="en-US"/>
              <a:t>direct fired source </a:t>
            </a:r>
          </a:p>
          <a:p>
            <a:pPr lvl="2" eaLnBrk="1" hangingPunct="1">
              <a:lnSpc>
                <a:spcPct val="90000"/>
              </a:lnSpc>
            </a:pPr>
            <a:r>
              <a:rPr lang="en-US" altLang="en-US"/>
              <a:t>usually natural gas burner</a:t>
            </a:r>
          </a:p>
          <a:p>
            <a:pPr lvl="1" eaLnBrk="1" hangingPunct="1">
              <a:lnSpc>
                <a:spcPct val="90000"/>
              </a:lnSpc>
            </a:pPr>
            <a:r>
              <a:rPr lang="en-US" altLang="en-US"/>
              <a:t>in-direct fired source </a:t>
            </a:r>
          </a:p>
          <a:p>
            <a:pPr lvl="2" eaLnBrk="1" hangingPunct="1">
              <a:lnSpc>
                <a:spcPct val="90000"/>
              </a:lnSpc>
            </a:pPr>
            <a:r>
              <a:rPr lang="en-US" altLang="en-US"/>
              <a:t>low pressure steam</a:t>
            </a:r>
          </a:p>
          <a:p>
            <a:pPr lvl="2" eaLnBrk="1" hangingPunct="1">
              <a:lnSpc>
                <a:spcPct val="90000"/>
              </a:lnSpc>
            </a:pPr>
            <a:r>
              <a:rPr lang="en-US" altLang="en-US"/>
              <a:t>hot water</a:t>
            </a:r>
          </a:p>
          <a:p>
            <a:pPr lvl="2" eaLnBrk="1" hangingPunct="1">
              <a:lnSpc>
                <a:spcPct val="90000"/>
              </a:lnSpc>
            </a:pPr>
            <a:r>
              <a:rPr lang="en-US" altLang="en-US"/>
              <a:t>waste process heat </a:t>
            </a:r>
          </a:p>
          <a:p>
            <a:pPr lvl="1" eaLnBrk="1" hangingPunct="1">
              <a:lnSpc>
                <a:spcPct val="90000"/>
              </a:lnSpc>
            </a:pPr>
            <a:endParaRPr lang="en-US" altLang="en-US"/>
          </a:p>
          <a:p>
            <a:pPr lvl="1" eaLnBrk="1" hangingPunct="1">
              <a:lnSpc>
                <a:spcPct val="90000"/>
              </a:lnSpc>
            </a:pPr>
            <a:endParaRPr lang="en-US"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209F7F0-EC80-D135-F2DE-974FFA4E4B37}"/>
              </a:ext>
            </a:extLst>
          </p:cNvPr>
          <p:cNvSpPr>
            <a:spLocks noGrp="1" noChangeArrowheads="1"/>
          </p:cNvSpPr>
          <p:nvPr>
            <p:ph type="title"/>
          </p:nvPr>
        </p:nvSpPr>
        <p:spPr>
          <a:xfrm>
            <a:off x="685800" y="457200"/>
            <a:ext cx="7772400" cy="990600"/>
          </a:xfrm>
        </p:spPr>
        <p:txBody>
          <a:bodyPr/>
          <a:lstStyle/>
          <a:p>
            <a:pPr eaLnBrk="1" hangingPunct="1"/>
            <a:r>
              <a:rPr lang="en-US" altLang="en-US" sz="2800"/>
              <a:t>GAS  UTILISATION EQUIPMENT</a:t>
            </a:r>
            <a:br>
              <a:rPr lang="en-US" altLang="en-US" sz="2800"/>
            </a:br>
            <a:r>
              <a:rPr lang="en-US" altLang="en-US" sz="2800"/>
              <a:t>(Steam absorption chiller – Components)</a:t>
            </a:r>
          </a:p>
        </p:txBody>
      </p:sp>
      <p:sp>
        <p:nvSpPr>
          <p:cNvPr id="75779" name="Rectangle 3">
            <a:extLst>
              <a:ext uri="{FF2B5EF4-FFF2-40B4-BE49-F238E27FC236}">
                <a16:creationId xmlns:a16="http://schemas.microsoft.com/office/drawing/2014/main" id="{E456D88B-8AB9-44D2-25A0-AC3E7235EA72}"/>
              </a:ext>
            </a:extLst>
          </p:cNvPr>
          <p:cNvSpPr>
            <a:spLocks noGrp="1" noChangeArrowheads="1"/>
          </p:cNvSpPr>
          <p:nvPr>
            <p:ph type="body" sz="half" idx="1"/>
          </p:nvPr>
        </p:nvSpPr>
        <p:spPr>
          <a:xfrm>
            <a:off x="685800" y="1676400"/>
            <a:ext cx="2590800" cy="4114800"/>
          </a:xfrm>
        </p:spPr>
        <p:txBody>
          <a:bodyPr/>
          <a:lstStyle/>
          <a:p>
            <a:pPr eaLnBrk="1" hangingPunct="1"/>
            <a:r>
              <a:rPr lang="en-US" altLang="en-US" sz="2400">
                <a:cs typeface="Times New Roman" panose="02020603050405020304" pitchFamily="18" charset="0"/>
              </a:rPr>
              <a:t>Absorber</a:t>
            </a:r>
          </a:p>
          <a:p>
            <a:pPr eaLnBrk="1" hangingPunct="1"/>
            <a:r>
              <a:rPr lang="en-US" altLang="en-US" sz="2400">
                <a:cs typeface="Times New Roman" panose="02020603050405020304" pitchFamily="18" charset="0"/>
              </a:rPr>
              <a:t>Generator</a:t>
            </a:r>
          </a:p>
          <a:p>
            <a:pPr eaLnBrk="1" hangingPunct="1"/>
            <a:r>
              <a:rPr lang="en-US" altLang="en-US" sz="2400">
                <a:cs typeface="Times New Roman" panose="02020603050405020304" pitchFamily="18" charset="0"/>
              </a:rPr>
              <a:t>Condenser</a:t>
            </a:r>
          </a:p>
          <a:p>
            <a:pPr eaLnBrk="1" hangingPunct="1"/>
            <a:r>
              <a:rPr lang="en-US" altLang="en-US" sz="2400">
                <a:cs typeface="Times New Roman" panose="02020603050405020304" pitchFamily="18" charset="0"/>
              </a:rPr>
              <a:t>Evaporator</a:t>
            </a:r>
          </a:p>
          <a:p>
            <a:pPr eaLnBrk="1" hangingPunct="1"/>
            <a:r>
              <a:rPr lang="en-US" altLang="en-US" sz="2400">
                <a:cs typeface="Times New Roman" panose="02020603050405020304" pitchFamily="18" charset="0"/>
              </a:rPr>
              <a:t>Heat exchanger </a:t>
            </a:r>
            <a:endParaRPr lang="en-US" altLang="en-US" sz="2400"/>
          </a:p>
          <a:p>
            <a:pPr eaLnBrk="1" hangingPunct="1"/>
            <a:endParaRPr lang="en-US" altLang="en-US" sz="2400"/>
          </a:p>
          <a:p>
            <a:pPr eaLnBrk="1" hangingPunct="1"/>
            <a:endParaRPr lang="en-US" altLang="en-US"/>
          </a:p>
          <a:p>
            <a:pPr lvl="1" eaLnBrk="1" hangingPunct="1"/>
            <a:endParaRPr lang="en-US" altLang="en-US"/>
          </a:p>
          <a:p>
            <a:pPr lvl="1" eaLnBrk="1" hangingPunct="1"/>
            <a:endParaRPr lang="en-US" altLang="en-US"/>
          </a:p>
        </p:txBody>
      </p:sp>
      <p:graphicFrame>
        <p:nvGraphicFramePr>
          <p:cNvPr id="75780" name="Object 5">
            <a:extLst>
              <a:ext uri="{FF2B5EF4-FFF2-40B4-BE49-F238E27FC236}">
                <a16:creationId xmlns:a16="http://schemas.microsoft.com/office/drawing/2014/main" id="{68724D76-378F-CED3-BDC4-AA730912FBCF}"/>
              </a:ext>
            </a:extLst>
          </p:cNvPr>
          <p:cNvGraphicFramePr>
            <a:graphicFrameLocks noGrp="1" noChangeAspect="1"/>
          </p:cNvGraphicFramePr>
          <p:nvPr>
            <p:ph type="body" sz="half" idx="2"/>
          </p:nvPr>
        </p:nvGraphicFramePr>
        <p:xfrm>
          <a:off x="3124200" y="1752600"/>
          <a:ext cx="5715000" cy="4419600"/>
        </p:xfrm>
        <a:graphic>
          <a:graphicData uri="http://schemas.openxmlformats.org/presentationml/2006/ole">
            <mc:AlternateContent xmlns:mc="http://schemas.openxmlformats.org/markup-compatibility/2006">
              <mc:Choice xmlns:v="urn:schemas-microsoft-com:vml" Requires="v">
                <p:oleObj name="Image" r:id="rId2" imgW="54073469" imgH="34481633" progId="Photoshop.Image.6">
                  <p:embed/>
                </p:oleObj>
              </mc:Choice>
              <mc:Fallback>
                <p:oleObj name="Image" r:id="rId2" imgW="54073469" imgH="34481633"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752600"/>
                        <a:ext cx="5715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3">
            <a:extLst>
              <a:ext uri="{FF2B5EF4-FFF2-40B4-BE49-F238E27FC236}">
                <a16:creationId xmlns:a16="http://schemas.microsoft.com/office/drawing/2014/main" id="{DE9FC4A6-FE88-1929-B221-01FEF17018C3}"/>
              </a:ext>
            </a:extLst>
          </p:cNvPr>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609600" y="300038"/>
            <a:ext cx="8077200" cy="620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6" name="AutoShape 2" descr="Related image">
            <a:extLst>
              <a:ext uri="{FF2B5EF4-FFF2-40B4-BE49-F238E27FC236}">
                <a16:creationId xmlns:a16="http://schemas.microsoft.com/office/drawing/2014/main" id="{4C29CB5C-E134-F013-67C1-E577A2F1B458}"/>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7827" name="AutoShape 4" descr="Related image">
            <a:extLst>
              <a:ext uri="{FF2B5EF4-FFF2-40B4-BE49-F238E27FC236}">
                <a16:creationId xmlns:a16="http://schemas.microsoft.com/office/drawing/2014/main" id="{19476BAC-F98F-8C28-855A-8AD63DF61A66}"/>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pic>
        <p:nvPicPr>
          <p:cNvPr id="77828" name="Picture 5">
            <a:extLst>
              <a:ext uri="{FF2B5EF4-FFF2-40B4-BE49-F238E27FC236}">
                <a16:creationId xmlns:a16="http://schemas.microsoft.com/office/drawing/2014/main" id="{018A7407-2290-97C9-9B95-461200788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585788"/>
            <a:ext cx="8772525"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3050C06-F3A2-683A-DE4A-D6BB1BB80BDF}"/>
              </a:ext>
            </a:extLst>
          </p:cNvPr>
          <p:cNvSpPr>
            <a:spLocks noGrp="1" noChangeArrowheads="1"/>
          </p:cNvSpPr>
          <p:nvPr>
            <p:ph type="title"/>
          </p:nvPr>
        </p:nvSpPr>
        <p:spPr>
          <a:xfrm>
            <a:off x="685800" y="609600"/>
            <a:ext cx="7772400" cy="533400"/>
          </a:xfrm>
        </p:spPr>
        <p:txBody>
          <a:bodyPr/>
          <a:lstStyle/>
          <a:p>
            <a:pPr eaLnBrk="1" hangingPunct="1"/>
            <a:r>
              <a:rPr lang="en-US" altLang="en-US" sz="2800" b="1"/>
              <a:t>PRIMARY COMMERCIAL </a:t>
            </a:r>
            <a:br>
              <a:rPr lang="en-US" altLang="en-US" sz="2800" b="1"/>
            </a:br>
            <a:r>
              <a:rPr lang="en-US" altLang="en-US" sz="2800" b="1"/>
              <a:t>HYDROCARBON GASES</a:t>
            </a:r>
          </a:p>
        </p:txBody>
      </p:sp>
      <p:sp>
        <p:nvSpPr>
          <p:cNvPr id="21507" name="Rectangle 3">
            <a:extLst>
              <a:ext uri="{FF2B5EF4-FFF2-40B4-BE49-F238E27FC236}">
                <a16:creationId xmlns:a16="http://schemas.microsoft.com/office/drawing/2014/main" id="{AE3E184B-94E2-2253-5D1B-432D9E7BC81C}"/>
              </a:ext>
            </a:extLst>
          </p:cNvPr>
          <p:cNvSpPr>
            <a:spLocks noGrp="1" noChangeArrowheads="1"/>
          </p:cNvSpPr>
          <p:nvPr>
            <p:ph type="body" idx="1"/>
          </p:nvPr>
        </p:nvSpPr>
        <p:spPr>
          <a:xfrm>
            <a:off x="685800" y="1143000"/>
            <a:ext cx="7772400" cy="5486400"/>
          </a:xfrm>
        </p:spPr>
        <p:txBody>
          <a:bodyPr/>
          <a:lstStyle/>
          <a:p>
            <a:pPr eaLnBrk="1" hangingPunct="1"/>
            <a:endParaRPr lang="en-US" altLang="en-US" sz="2000" b="1"/>
          </a:p>
          <a:p>
            <a:pPr eaLnBrk="1" hangingPunct="1"/>
            <a:r>
              <a:rPr lang="en-US" altLang="en-US" sz="2000" b="1"/>
              <a:t>Natural gas components</a:t>
            </a:r>
          </a:p>
          <a:p>
            <a:pPr lvl="1" eaLnBrk="1" hangingPunct="1"/>
            <a:r>
              <a:rPr lang="en-US" altLang="en-US" sz="2000" b="1"/>
              <a:t>Methane</a:t>
            </a:r>
          </a:p>
          <a:p>
            <a:pPr lvl="1" eaLnBrk="1" hangingPunct="1"/>
            <a:r>
              <a:rPr lang="en-US" altLang="en-US" sz="2000" b="1"/>
              <a:t>Ethane</a:t>
            </a:r>
          </a:p>
          <a:p>
            <a:pPr lvl="1" eaLnBrk="1" hangingPunct="1"/>
            <a:r>
              <a:rPr lang="en-US" altLang="en-US" sz="2000" b="1"/>
              <a:t>Propane</a:t>
            </a:r>
          </a:p>
          <a:p>
            <a:pPr lvl="1" eaLnBrk="1" hangingPunct="1"/>
            <a:r>
              <a:rPr lang="en-US" altLang="en-US" sz="2000" b="1"/>
              <a:t>Butane</a:t>
            </a:r>
          </a:p>
          <a:p>
            <a:pPr lvl="1" eaLnBrk="1" hangingPunct="1"/>
            <a:r>
              <a:rPr lang="en-US" altLang="en-US" sz="2000" b="1"/>
              <a:t>C</a:t>
            </a:r>
            <a:r>
              <a:rPr lang="en-US" altLang="en-US" sz="2000" b="1" baseline="-25000"/>
              <a:t>5++</a:t>
            </a:r>
          </a:p>
          <a:p>
            <a:pPr lvl="1" eaLnBrk="1" hangingPunct="1">
              <a:buFontTx/>
              <a:buNone/>
            </a:pPr>
            <a:endParaRPr lang="en-US" altLang="en-US" sz="1800" b="1"/>
          </a:p>
          <a:p>
            <a:pPr eaLnBrk="1" hangingPunct="1"/>
            <a:r>
              <a:rPr lang="en-US" altLang="en-US" sz="2000" b="1"/>
              <a:t>Liquified Petroleum Gas (LPG)</a:t>
            </a:r>
          </a:p>
          <a:p>
            <a:pPr lvl="1" eaLnBrk="1" hangingPunct="1"/>
            <a:r>
              <a:rPr lang="en-US" altLang="en-US" sz="2000" b="1"/>
              <a:t>Pure Propane</a:t>
            </a:r>
          </a:p>
          <a:p>
            <a:pPr lvl="1" eaLnBrk="1" hangingPunct="1"/>
            <a:r>
              <a:rPr lang="en-US" altLang="en-US" sz="2000" b="1"/>
              <a:t>Pure Butane</a:t>
            </a:r>
          </a:p>
          <a:p>
            <a:pPr lvl="1" eaLnBrk="1" hangingPunct="1"/>
            <a:r>
              <a:rPr lang="en-US" altLang="en-US" sz="2000" b="1"/>
              <a:t>Mixture of Propane (30-40 % w/w) &amp; Butane (60-70 % w/w)</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2" descr="Related image">
            <a:extLst>
              <a:ext uri="{FF2B5EF4-FFF2-40B4-BE49-F238E27FC236}">
                <a16:creationId xmlns:a16="http://schemas.microsoft.com/office/drawing/2014/main" id="{1760CCC4-BFA2-68CA-4C25-583BDA60537E}"/>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8851" name="AutoShape 4" descr="Related image">
            <a:extLst>
              <a:ext uri="{FF2B5EF4-FFF2-40B4-BE49-F238E27FC236}">
                <a16:creationId xmlns:a16="http://schemas.microsoft.com/office/drawing/2014/main" id="{C3F849EC-3787-89C0-F042-6C0CF49E6860}"/>
              </a:ext>
            </a:extLst>
          </p:cNvPr>
          <p:cNvSpPr>
            <a:spLocks noChangeAspect="1" noChangeArrowheads="1"/>
          </p:cNvSpPr>
          <p:nvPr/>
        </p:nvSpPr>
        <p:spPr bwMode="auto">
          <a:xfrm>
            <a:off x="168275" y="-1417638"/>
            <a:ext cx="4552950" cy="29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pic>
        <p:nvPicPr>
          <p:cNvPr id="78852" name="Picture 2">
            <a:extLst>
              <a:ext uri="{FF2B5EF4-FFF2-40B4-BE49-F238E27FC236}">
                <a16:creationId xmlns:a16="http://schemas.microsoft.com/office/drawing/2014/main" id="{B341DB6F-8ADB-88EE-3790-EE9963BE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0852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026">
            <a:extLst>
              <a:ext uri="{FF2B5EF4-FFF2-40B4-BE49-F238E27FC236}">
                <a16:creationId xmlns:a16="http://schemas.microsoft.com/office/drawing/2014/main" id="{C99A3DA4-98D8-2887-6238-A2C0C57C6308}"/>
              </a:ext>
            </a:extLst>
          </p:cNvPr>
          <p:cNvSpPr>
            <a:spLocks noGrp="1" noChangeArrowheads="1"/>
          </p:cNvSpPr>
          <p:nvPr>
            <p:ph type="title"/>
          </p:nvPr>
        </p:nvSpPr>
        <p:spPr/>
        <p:txBody>
          <a:bodyPr/>
          <a:lstStyle/>
          <a:p>
            <a:pPr eaLnBrk="1" hangingPunct="1"/>
            <a:r>
              <a:rPr lang="en-US" altLang="en-US" sz="2800"/>
              <a:t>GAS  UTILISATION EQUIPMENT</a:t>
            </a:r>
            <a:br>
              <a:rPr lang="en-US" altLang="en-US" sz="2800"/>
            </a:br>
            <a:r>
              <a:rPr lang="en-US" altLang="en-US" sz="2800"/>
              <a:t>(Steam absorption chiller – Working fluids)</a:t>
            </a:r>
          </a:p>
        </p:txBody>
      </p:sp>
      <p:graphicFrame>
        <p:nvGraphicFramePr>
          <p:cNvPr id="108635" name="Group 1115">
            <a:extLst>
              <a:ext uri="{FF2B5EF4-FFF2-40B4-BE49-F238E27FC236}">
                <a16:creationId xmlns:a16="http://schemas.microsoft.com/office/drawing/2014/main" id="{2C791869-EBDE-89E4-9E81-3F7797B88D9A}"/>
              </a:ext>
            </a:extLst>
          </p:cNvPr>
          <p:cNvGraphicFramePr>
            <a:graphicFrameLocks noGrp="1"/>
          </p:cNvGraphicFramePr>
          <p:nvPr>
            <p:ph type="tbl" idx="1"/>
          </p:nvPr>
        </p:nvGraphicFramePr>
        <p:xfrm>
          <a:off x="990600" y="2819400"/>
          <a:ext cx="7086600" cy="3627438"/>
        </p:xfrm>
        <a:graphic>
          <a:graphicData uri="http://schemas.openxmlformats.org/drawingml/2006/table">
            <a:tbl>
              <a:tblPr/>
              <a:tblGrid>
                <a:gridCol w="1874838">
                  <a:extLst>
                    <a:ext uri="{9D8B030D-6E8A-4147-A177-3AD203B41FA5}">
                      <a16:colId xmlns:a16="http://schemas.microsoft.com/office/drawing/2014/main" val="20000"/>
                    </a:ext>
                  </a:extLst>
                </a:gridCol>
                <a:gridCol w="2016125">
                  <a:extLst>
                    <a:ext uri="{9D8B030D-6E8A-4147-A177-3AD203B41FA5}">
                      <a16:colId xmlns:a16="http://schemas.microsoft.com/office/drawing/2014/main" val="20001"/>
                    </a:ext>
                  </a:extLst>
                </a:gridCol>
                <a:gridCol w="3195637">
                  <a:extLst>
                    <a:ext uri="{9D8B030D-6E8A-4147-A177-3AD203B41FA5}">
                      <a16:colId xmlns:a16="http://schemas.microsoft.com/office/drawing/2014/main" val="20002"/>
                    </a:ext>
                  </a:extLst>
                </a:gridCol>
              </a:tblGrid>
              <a:tr h="7620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rPr>
                        <a:t>Working fluids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a:ln>
                            <a:noFill/>
                          </a:ln>
                          <a:solidFill>
                            <a:schemeClr val="tx1"/>
                          </a:solidFill>
                          <a:effectLst/>
                          <a:latin typeface="Times New Roman" pitchFamily="18" charset="0"/>
                        </a:rPr>
                        <a:t>(Refrigerant)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rPr>
                        <a:t>Absorbent</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rPr>
                        <a:t>Features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717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Water / lithium bromide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(H</a:t>
                      </a:r>
                      <a:r>
                        <a:rPr kumimoji="0" lang="en-US" sz="2000" b="0" i="0" u="none" strike="noStrike" cap="none" normalizeH="0" baseline="-30000">
                          <a:ln>
                            <a:noFill/>
                          </a:ln>
                          <a:solidFill>
                            <a:schemeClr val="tx1"/>
                          </a:solidFill>
                          <a:effectLst/>
                          <a:latin typeface="Times New Roman" pitchFamily="18" charset="0"/>
                          <a:cs typeface="Times New Roman" pitchFamily="18" charset="0"/>
                        </a:rPr>
                        <a:t>2</a:t>
                      </a:r>
                      <a:r>
                        <a:rPr kumimoji="0" lang="en-US" sz="2000" b="0" i="0" u="none" strike="noStrike" cap="none" normalizeH="0" baseline="0">
                          <a:ln>
                            <a:noFill/>
                          </a:ln>
                          <a:solidFill>
                            <a:schemeClr val="tx1"/>
                          </a:solidFill>
                          <a:effectLst/>
                          <a:latin typeface="Times New Roman" pitchFamily="18" charset="0"/>
                          <a:cs typeface="Times New Roman" pitchFamily="18" charset="0"/>
                        </a:rPr>
                        <a:t>O /LiBr)</a:t>
                      </a:r>
                      <a:r>
                        <a:rPr kumimoji="0" lang="en-US" sz="2000" b="0" i="0" u="none" strike="noStrike" cap="none" normalizeH="0" baseline="0">
                          <a:ln>
                            <a:noFill/>
                          </a:ln>
                          <a:solidFill>
                            <a:schemeClr val="tx1"/>
                          </a:solidFill>
                          <a:effectLst/>
                          <a:latin typeface="Times New Roman" pitchFamily="18"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1" u="none" strike="noStrike" cap="none" normalizeH="0" baseline="0">
                          <a:ln>
                            <a:noFill/>
                          </a:ln>
                          <a:solidFill>
                            <a:schemeClr val="tx1"/>
                          </a:solidFill>
                          <a:effectLst/>
                          <a:latin typeface="Times New Roman" pitchFamily="18" charset="0"/>
                          <a:cs typeface="Times New Roman" pitchFamily="18" charset="0"/>
                        </a:rPr>
                        <a:t>(Water)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Lithium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Bromide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77813" marR="0" lvl="0" indent="-277813" algn="just"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operate under vacuum (10-800 mbara)</a:t>
                      </a:r>
                    </a:p>
                    <a:p>
                      <a:pPr marL="277813" marR="0" lvl="0" indent="-277813" algn="just"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large commercial chillers e.g. KLIA </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936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Ammonia/water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(NH</a:t>
                      </a:r>
                      <a:r>
                        <a:rPr kumimoji="0" lang="en-US" sz="2000" b="0" i="0" u="none" strike="noStrike" cap="none" normalizeH="0" baseline="-30000">
                          <a:ln>
                            <a:noFill/>
                          </a:ln>
                          <a:solidFill>
                            <a:schemeClr val="tx1"/>
                          </a:solidFill>
                          <a:effectLst/>
                          <a:latin typeface="Times New Roman" pitchFamily="18" charset="0"/>
                          <a:cs typeface="Times New Roman" pitchFamily="18" charset="0"/>
                        </a:rPr>
                        <a:t>3</a:t>
                      </a:r>
                      <a:r>
                        <a:rPr kumimoji="0" lang="en-US" sz="2000" b="0" i="0" u="none" strike="noStrike" cap="none" normalizeH="0" baseline="0">
                          <a:ln>
                            <a:noFill/>
                          </a:ln>
                          <a:solidFill>
                            <a:schemeClr val="tx1"/>
                          </a:solidFill>
                          <a:effectLst/>
                          <a:latin typeface="Times New Roman" pitchFamily="18" charset="0"/>
                          <a:cs typeface="Times New Roman" pitchFamily="18" charset="0"/>
                        </a:rPr>
                        <a:t>/ H</a:t>
                      </a:r>
                      <a:r>
                        <a:rPr kumimoji="0" lang="en-US" sz="2000" b="0" i="0" u="none" strike="noStrike" cap="none" normalizeH="0" baseline="-30000">
                          <a:ln>
                            <a:noFill/>
                          </a:ln>
                          <a:solidFill>
                            <a:schemeClr val="tx1"/>
                          </a:solidFill>
                          <a:effectLst/>
                          <a:latin typeface="Times New Roman" pitchFamily="18" charset="0"/>
                          <a:cs typeface="Times New Roman" pitchFamily="18" charset="0"/>
                        </a:rPr>
                        <a:t>2</a:t>
                      </a:r>
                      <a:r>
                        <a:rPr kumimoji="0" lang="en-US" sz="2000" b="0" i="0" u="none" strike="noStrike" cap="none" normalizeH="0" baseline="0">
                          <a:ln>
                            <a:noFill/>
                          </a:ln>
                          <a:solidFill>
                            <a:schemeClr val="tx1"/>
                          </a:solidFill>
                          <a:effectLst/>
                          <a:latin typeface="Times New Roman" pitchFamily="18" charset="0"/>
                          <a:cs typeface="Times New Roman" pitchFamily="18" charset="0"/>
                        </a:rPr>
                        <a:t>O)</a:t>
                      </a:r>
                      <a:r>
                        <a:rPr kumimoji="0" lang="en-US" sz="2000" b="0" i="0" u="none" strike="noStrike" cap="none" normalizeH="0" baseline="0">
                          <a:ln>
                            <a:noFill/>
                          </a:ln>
                          <a:solidFill>
                            <a:schemeClr val="tx1"/>
                          </a:solidFill>
                          <a:effectLst/>
                          <a:latin typeface="Times New Roman" pitchFamily="18"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1" u="none" strike="noStrike" cap="none" normalizeH="0" baseline="0">
                          <a:ln>
                            <a:noFill/>
                          </a:ln>
                          <a:solidFill>
                            <a:schemeClr val="tx1"/>
                          </a:solidFill>
                          <a:effectLst/>
                          <a:latin typeface="Times New Roman" pitchFamily="18" charset="0"/>
                          <a:cs typeface="Times New Roman" pitchFamily="18" charset="0"/>
                        </a:rPr>
                        <a:t>(Ammonia)</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Water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38125" marR="0" lvl="0" indent="-238125" algn="just"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operate above atmosphere</a:t>
                      </a:r>
                      <a:endParaRPr kumimoji="0" lang="en-US" sz="2000" b="0" i="0" u="none" strike="noStrike" cap="none" normalizeH="0" baseline="0">
                        <a:ln>
                          <a:noFill/>
                        </a:ln>
                        <a:solidFill>
                          <a:schemeClr val="tx1"/>
                        </a:solidFill>
                        <a:effectLst/>
                        <a:latin typeface="Courier New" pitchFamily="49" charset="0"/>
                        <a:cs typeface="Times New Roman" pitchFamily="18" charset="0"/>
                      </a:endParaRPr>
                    </a:p>
                    <a:p>
                      <a:pPr marL="238125" marR="0" lvl="0" indent="-238125" algn="just"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small refrigerator and residential unitary systems </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9893" name="Text Box 1083">
            <a:extLst>
              <a:ext uri="{FF2B5EF4-FFF2-40B4-BE49-F238E27FC236}">
                <a16:creationId xmlns:a16="http://schemas.microsoft.com/office/drawing/2014/main" id="{539E327C-C815-934C-EDDC-8A586E3DACFD}"/>
              </a:ext>
            </a:extLst>
          </p:cNvPr>
          <p:cNvSpPr txBox="1">
            <a:spLocks noChangeArrowheads="1"/>
          </p:cNvSpPr>
          <p:nvPr/>
        </p:nvSpPr>
        <p:spPr bwMode="auto">
          <a:xfrm>
            <a:off x="533400" y="1946275"/>
            <a:ext cx="83058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8138" indent="-3381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pPr>
            <a:r>
              <a:rPr lang="en-US" altLang="en-US" sz="2400"/>
              <a:t>Working fluids are cooling medium containing a mixture of refrigerant &amp; absorbent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8" name="Rectangle 37">
            <a:extLst>
              <a:ext uri="{FF2B5EF4-FFF2-40B4-BE49-F238E27FC236}">
                <a16:creationId xmlns:a16="http://schemas.microsoft.com/office/drawing/2014/main" id="{4EC190BB-390B-7A49-8557-A21D8C3A0A61}"/>
              </a:ext>
            </a:extLst>
          </p:cNvPr>
          <p:cNvSpPr>
            <a:spLocks noGrp="1" noChangeArrowheads="1"/>
          </p:cNvSpPr>
          <p:nvPr>
            <p:ph type="title"/>
          </p:nvPr>
        </p:nvSpPr>
        <p:spPr/>
        <p:txBody>
          <a:bodyPr/>
          <a:lstStyle/>
          <a:p>
            <a:pPr eaLnBrk="1" hangingPunct="1"/>
            <a:r>
              <a:rPr lang="en-US" altLang="en-US" sz="2800"/>
              <a:t>GAS  UTILISATION EQUIPMENT</a:t>
            </a:r>
            <a:br>
              <a:rPr lang="en-US" altLang="en-US" sz="2800"/>
            </a:br>
            <a:r>
              <a:rPr lang="en-US" altLang="en-US" sz="2800"/>
              <a:t>(Commercial steam absorption chillers)</a:t>
            </a:r>
          </a:p>
        </p:txBody>
      </p:sp>
      <p:graphicFrame>
        <p:nvGraphicFramePr>
          <p:cNvPr id="80899" name="Object 38">
            <a:extLst>
              <a:ext uri="{FF2B5EF4-FFF2-40B4-BE49-F238E27FC236}">
                <a16:creationId xmlns:a16="http://schemas.microsoft.com/office/drawing/2014/main" id="{46154265-26D1-7CC5-A873-1370608E0049}"/>
              </a:ext>
            </a:extLst>
          </p:cNvPr>
          <p:cNvGraphicFramePr>
            <a:graphicFrameLocks noGrp="1" noChangeAspect="1"/>
          </p:cNvGraphicFramePr>
          <p:nvPr>
            <p:ph type="body" sz="half" idx="1"/>
          </p:nvPr>
        </p:nvGraphicFramePr>
        <p:xfrm>
          <a:off x="304800" y="2438400"/>
          <a:ext cx="4343400" cy="3505200"/>
        </p:xfrm>
        <a:graphic>
          <a:graphicData uri="http://schemas.openxmlformats.org/presentationml/2006/ole">
            <mc:AlternateContent xmlns:mc="http://schemas.openxmlformats.org/markup-compatibility/2006">
              <mc:Choice xmlns:v="urn:schemas-microsoft-com:vml" Requires="v">
                <p:oleObj name="Image" r:id="rId2" imgW="22452245" imgH="13968980" progId="Photoshop.Image.6">
                  <p:embed/>
                </p:oleObj>
              </mc:Choice>
              <mc:Fallback>
                <p:oleObj name="Image" r:id="rId2" imgW="22452245" imgH="13968980" progId="Photoshop.Image.6">
                  <p:embed/>
                  <p:pic>
                    <p:nvPicPr>
                      <p:cNvPr id="0" name="Object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438400"/>
                        <a:ext cx="4343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0900" name="Object 39">
            <a:extLst>
              <a:ext uri="{FF2B5EF4-FFF2-40B4-BE49-F238E27FC236}">
                <a16:creationId xmlns:a16="http://schemas.microsoft.com/office/drawing/2014/main" id="{2889EE31-6DD2-C286-B31E-91231B1E698F}"/>
              </a:ext>
            </a:extLst>
          </p:cNvPr>
          <p:cNvGraphicFramePr>
            <a:graphicFrameLocks noGrp="1" noChangeAspect="1"/>
          </p:cNvGraphicFramePr>
          <p:nvPr>
            <p:ph type="body" sz="half" idx="2"/>
          </p:nvPr>
        </p:nvGraphicFramePr>
        <p:xfrm>
          <a:off x="4724400" y="2362200"/>
          <a:ext cx="4114800" cy="3733800"/>
        </p:xfrm>
        <a:graphic>
          <a:graphicData uri="http://schemas.openxmlformats.org/presentationml/2006/ole">
            <mc:AlternateContent xmlns:mc="http://schemas.openxmlformats.org/markup-compatibility/2006">
              <mc:Choice xmlns:v="urn:schemas-microsoft-com:vml" Requires="v">
                <p:oleObj name="Image" r:id="rId4" imgW="29622857" imgH="21864490" progId="Photoshop.Image.6">
                  <p:embed/>
                </p:oleObj>
              </mc:Choice>
              <mc:Fallback>
                <p:oleObj name="Image" r:id="rId4" imgW="29622857" imgH="21864490" progId="Photoshop.Image.6">
                  <p:embed/>
                  <p:pic>
                    <p:nvPicPr>
                      <p:cNvPr id="0" name="Object 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362200"/>
                        <a:ext cx="4114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01" name="Text Box 32">
            <a:extLst>
              <a:ext uri="{FF2B5EF4-FFF2-40B4-BE49-F238E27FC236}">
                <a16:creationId xmlns:a16="http://schemas.microsoft.com/office/drawing/2014/main" id="{50B9EDEC-D5A4-9469-930A-5C0A7770055A}"/>
              </a:ext>
            </a:extLst>
          </p:cNvPr>
          <p:cNvSpPr txBox="1">
            <a:spLocks noChangeArrowheads="1"/>
          </p:cNvSpPr>
          <p:nvPr/>
        </p:nvSpPr>
        <p:spPr bwMode="auto">
          <a:xfrm>
            <a:off x="1066800" y="2590800"/>
            <a:ext cx="435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0902" name="Text Box 40">
            <a:extLst>
              <a:ext uri="{FF2B5EF4-FFF2-40B4-BE49-F238E27FC236}">
                <a16:creationId xmlns:a16="http://schemas.microsoft.com/office/drawing/2014/main" id="{E46DFDD0-0BF7-D01D-6E6D-61634481FC3D}"/>
              </a:ext>
            </a:extLst>
          </p:cNvPr>
          <p:cNvSpPr txBox="1">
            <a:spLocks noChangeArrowheads="1"/>
          </p:cNvSpPr>
          <p:nvPr/>
        </p:nvSpPr>
        <p:spPr bwMode="auto">
          <a:xfrm>
            <a:off x="609600" y="1793875"/>
            <a:ext cx="755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a:t>Single effect chiller                        Double effect chiller</a:t>
            </a:r>
          </a:p>
        </p:txBody>
      </p:sp>
    </p:spTree>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537A8B08-84DF-E953-29B7-D49E55DFF597}"/>
              </a:ext>
            </a:extLst>
          </p:cNvPr>
          <p:cNvSpPr>
            <a:spLocks noGrp="1" noChangeArrowheads="1"/>
          </p:cNvSpPr>
          <p:nvPr>
            <p:ph type="title"/>
          </p:nvPr>
        </p:nvSpPr>
        <p:spPr/>
        <p:txBody>
          <a:bodyPr/>
          <a:lstStyle/>
          <a:p>
            <a:pPr eaLnBrk="1" hangingPunct="1"/>
            <a:r>
              <a:rPr lang="en-US" altLang="en-US" sz="2800"/>
              <a:t>GAS  UTILISATION EQUIPMENT</a:t>
            </a:r>
            <a:br>
              <a:rPr lang="en-US" altLang="en-US" sz="2800"/>
            </a:br>
            <a:r>
              <a:rPr lang="en-US" altLang="en-US" sz="2800"/>
              <a:t>(Steam absorption chiller - Comments)</a:t>
            </a:r>
          </a:p>
        </p:txBody>
      </p:sp>
      <p:sp>
        <p:nvSpPr>
          <p:cNvPr id="81923" name="Rectangle 3">
            <a:extLst>
              <a:ext uri="{FF2B5EF4-FFF2-40B4-BE49-F238E27FC236}">
                <a16:creationId xmlns:a16="http://schemas.microsoft.com/office/drawing/2014/main" id="{1CE9B49F-37B6-9F08-F017-B54A9BB48BBD}"/>
              </a:ext>
            </a:extLst>
          </p:cNvPr>
          <p:cNvSpPr>
            <a:spLocks noGrp="1" noChangeArrowheads="1"/>
          </p:cNvSpPr>
          <p:nvPr>
            <p:ph type="body" idx="1"/>
          </p:nvPr>
        </p:nvSpPr>
        <p:spPr>
          <a:xfrm>
            <a:off x="685800" y="1752600"/>
            <a:ext cx="7772400" cy="3200400"/>
          </a:xfrm>
        </p:spPr>
        <p:txBody>
          <a:bodyPr/>
          <a:lstStyle/>
          <a:p>
            <a:pPr eaLnBrk="1" hangingPunct="1"/>
            <a:r>
              <a:rPr lang="en-US" altLang="en-US" sz="2400" dirty="0"/>
              <a:t>Compared to electric cooling (vapor compression </a:t>
            </a:r>
            <a:r>
              <a:rPr lang="en-US" altLang="en-US" sz="2400" dirty="0" err="1"/>
              <a:t>refrig</a:t>
            </a:r>
            <a:r>
              <a:rPr lang="en-US" altLang="en-US" sz="2400" dirty="0"/>
              <a:t>.)</a:t>
            </a:r>
          </a:p>
          <a:p>
            <a:pPr lvl="1" eaLnBrk="1" hangingPunct="1"/>
            <a:r>
              <a:rPr lang="en-US" altLang="en-US" sz="2400" dirty="0"/>
              <a:t>Less efficient (</a:t>
            </a:r>
            <a:r>
              <a:rPr lang="en-US" altLang="en-US" sz="2400" dirty="0" err="1"/>
              <a:t>COP</a:t>
            </a:r>
            <a:r>
              <a:rPr lang="en-US" altLang="en-US" sz="2400" baseline="-25000" dirty="0" err="1"/>
              <a:t>sac</a:t>
            </a:r>
            <a:r>
              <a:rPr lang="en-US" altLang="en-US" sz="2400" dirty="0"/>
              <a:t> = 1.1 vs </a:t>
            </a:r>
            <a:r>
              <a:rPr lang="en-US" altLang="en-US" sz="2400" dirty="0" err="1"/>
              <a:t>COP</a:t>
            </a:r>
            <a:r>
              <a:rPr lang="en-US" altLang="en-US" sz="2400" baseline="-25000" dirty="0" err="1"/>
              <a:t>ec</a:t>
            </a:r>
            <a:r>
              <a:rPr lang="en-US" altLang="en-US" sz="2400" dirty="0"/>
              <a:t> = 6)</a:t>
            </a:r>
          </a:p>
          <a:p>
            <a:pPr lvl="1" eaLnBrk="1" hangingPunct="1"/>
            <a:r>
              <a:rPr lang="en-US" altLang="en-US" sz="2400" dirty="0"/>
              <a:t>Capital cost 1.5-2.5 times higher</a:t>
            </a:r>
          </a:p>
          <a:p>
            <a:pPr lvl="1" eaLnBrk="1" hangingPunct="1"/>
            <a:r>
              <a:rPr lang="en-US" altLang="en-US" sz="2400" dirty="0">
                <a:cs typeface="Times New Roman" panose="02020603050405020304" pitchFamily="18" charset="0"/>
              </a:rPr>
              <a:t>Economically feasible in areas with high electrical demand rates, low natural gas summer rates and rebate and incentive plans offered by government (Malaysian case) or local gas utility companies</a:t>
            </a:r>
          </a:p>
          <a:p>
            <a:pPr eaLnBrk="1" hangingPunct="1"/>
            <a:endParaRPr lang="en-US" altLang="en-US" sz="2400" dirty="0"/>
          </a:p>
        </p:txBody>
      </p:sp>
      <p:sp>
        <p:nvSpPr>
          <p:cNvPr id="5" name="TextBox 4">
            <a:extLst>
              <a:ext uri="{FF2B5EF4-FFF2-40B4-BE49-F238E27FC236}">
                <a16:creationId xmlns:a16="http://schemas.microsoft.com/office/drawing/2014/main" id="{5EE412B2-9735-4767-8343-F05BE7610454}"/>
              </a:ext>
            </a:extLst>
          </p:cNvPr>
          <p:cNvSpPr txBox="1"/>
          <p:nvPr/>
        </p:nvSpPr>
        <p:spPr>
          <a:xfrm>
            <a:off x="685800" y="5162217"/>
            <a:ext cx="7763435" cy="1077218"/>
          </a:xfrm>
          <a:prstGeom prst="rect">
            <a:avLst/>
          </a:prstGeom>
          <a:noFill/>
        </p:spPr>
        <p:txBody>
          <a:bodyPr wrap="square">
            <a:spAutoFit/>
          </a:bodyPr>
          <a:lstStyle/>
          <a:p>
            <a:r>
              <a:rPr lang="en-US" sz="1600" dirty="0"/>
              <a:t>While </a:t>
            </a:r>
            <a:r>
              <a:rPr lang="en-US" sz="1600" b="1" dirty="0"/>
              <a:t>no absorption chiller</a:t>
            </a:r>
            <a:r>
              <a:rPr lang="en-US" sz="1600" dirty="0"/>
              <a:t> exceeds the raw COP of a </a:t>
            </a:r>
            <a:r>
              <a:rPr lang="en-US" sz="1600" b="1" dirty="0"/>
              <a:t>vapor compression system</a:t>
            </a:r>
            <a:r>
              <a:rPr lang="en-US" sz="1600" dirty="0"/>
              <a:t>, </a:t>
            </a:r>
            <a:r>
              <a:rPr lang="en-US" sz="1600" b="1" dirty="0" err="1"/>
              <a:t>LiBr</a:t>
            </a:r>
            <a:r>
              <a:rPr lang="en-US" sz="1600" b="1" dirty="0"/>
              <a:t>-H₂O double-effect absorption chillers</a:t>
            </a:r>
            <a:r>
              <a:rPr lang="en-US" sz="1600" dirty="0"/>
              <a:t> offer a </a:t>
            </a:r>
            <a:r>
              <a:rPr lang="en-US" sz="1600" b="1" dirty="0"/>
              <a:t>system-level efficiency advantage</a:t>
            </a:r>
            <a:r>
              <a:rPr lang="en-US" sz="1600" dirty="0"/>
              <a:t> when </a:t>
            </a:r>
            <a:r>
              <a:rPr lang="en-US" sz="1600" b="1" dirty="0"/>
              <a:t>low-cost thermal energy</a:t>
            </a:r>
            <a:r>
              <a:rPr lang="en-US" sz="1600" dirty="0"/>
              <a:t> and </a:t>
            </a:r>
            <a:r>
              <a:rPr lang="en-US" sz="1600" b="1" dirty="0"/>
              <a:t>minimal electrical input</a:t>
            </a:r>
            <a:r>
              <a:rPr lang="en-US" sz="1600" dirty="0"/>
              <a:t> are available, thanks to their </a:t>
            </a:r>
            <a:r>
              <a:rPr lang="en-US" sz="1600" b="1" dirty="0"/>
              <a:t>low pumping requirement</a:t>
            </a:r>
            <a:r>
              <a:rPr lang="en-US" sz="1600" dirty="0"/>
              <a:t> and potential integration with CHP.</a:t>
            </a:r>
            <a:endParaRPr lang="en-MY" sz="1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2946" name="Picture 2">
            <a:extLst>
              <a:ext uri="{FF2B5EF4-FFF2-40B4-BE49-F238E27FC236}">
                <a16:creationId xmlns:a16="http://schemas.microsoft.com/office/drawing/2014/main" id="{6A209AE0-654D-CE72-0AEF-FE7D45AC7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00"/>
            <a:ext cx="850423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A31805A-7B7F-4F91-8B42-F49A7DBCDAB1}"/>
              </a:ext>
            </a:extLst>
          </p:cNvPr>
          <p:cNvSpPr>
            <a:spLocks noGrp="1" noChangeArrowheads="1"/>
          </p:cNvSpPr>
          <p:nvPr>
            <p:ph type="title"/>
          </p:nvPr>
        </p:nvSpPr>
        <p:spPr>
          <a:xfrm>
            <a:off x="685800" y="609600"/>
            <a:ext cx="7772400" cy="914400"/>
          </a:xfrm>
        </p:spPr>
        <p:txBody>
          <a:bodyPr/>
          <a:lstStyle/>
          <a:p>
            <a:pPr eaLnBrk="1" hangingPunct="1"/>
            <a:r>
              <a:rPr lang="en-US" altLang="en-US" sz="2800"/>
              <a:t>GAS  UTILISATION EQUIPMENT</a:t>
            </a:r>
            <a:br>
              <a:rPr lang="en-US" altLang="en-US" sz="2800"/>
            </a:br>
            <a:r>
              <a:rPr lang="en-US" altLang="en-US" sz="2800"/>
              <a:t>(Heat Pump)</a:t>
            </a:r>
          </a:p>
        </p:txBody>
      </p:sp>
      <p:sp>
        <p:nvSpPr>
          <p:cNvPr id="83971" name="Rectangle 3">
            <a:extLst>
              <a:ext uri="{FF2B5EF4-FFF2-40B4-BE49-F238E27FC236}">
                <a16:creationId xmlns:a16="http://schemas.microsoft.com/office/drawing/2014/main" id="{40753D23-58D0-84B6-51F3-E3884D24BD13}"/>
              </a:ext>
            </a:extLst>
          </p:cNvPr>
          <p:cNvSpPr>
            <a:spLocks noGrp="1" noChangeArrowheads="1"/>
          </p:cNvSpPr>
          <p:nvPr>
            <p:ph type="body" idx="1"/>
          </p:nvPr>
        </p:nvSpPr>
        <p:spPr>
          <a:xfrm>
            <a:off x="685800" y="1676400"/>
            <a:ext cx="7772400" cy="3352800"/>
          </a:xfrm>
        </p:spPr>
        <p:txBody>
          <a:bodyPr/>
          <a:lstStyle/>
          <a:p>
            <a:pPr algn="just" eaLnBrk="1" hangingPunct="1">
              <a:lnSpc>
                <a:spcPct val="90000"/>
              </a:lnSpc>
            </a:pPr>
            <a:r>
              <a:rPr lang="en-US" altLang="en-US" sz="2400">
                <a:cs typeface="Times New Roman" panose="02020603050405020304" pitchFamily="18" charset="0"/>
              </a:rPr>
              <a:t>A device which extract heat (rejected) from a source that is normally at too low temperature to be used directly, making it available as useful heat at a higher temperature</a:t>
            </a:r>
          </a:p>
          <a:p>
            <a:pPr eaLnBrk="1" hangingPunct="1">
              <a:lnSpc>
                <a:spcPct val="90000"/>
              </a:lnSpc>
            </a:pPr>
            <a:r>
              <a:rPr lang="en-US" altLang="en-US" sz="2400">
                <a:cs typeface="Times New Roman" panose="02020603050405020304" pitchFamily="18" charset="0"/>
              </a:rPr>
              <a:t>Typical sources of  reject heat </a:t>
            </a:r>
          </a:p>
          <a:p>
            <a:pPr lvl="1" eaLnBrk="1" hangingPunct="1">
              <a:lnSpc>
                <a:spcPct val="90000"/>
              </a:lnSpc>
            </a:pPr>
            <a:r>
              <a:rPr lang="en-US" altLang="en-US" sz="2400">
                <a:cs typeface="Times New Roman" panose="02020603050405020304" pitchFamily="18" charset="0"/>
              </a:rPr>
              <a:t>waste heat (exhaust) </a:t>
            </a:r>
          </a:p>
          <a:p>
            <a:pPr lvl="1" eaLnBrk="1" hangingPunct="1">
              <a:lnSpc>
                <a:spcPct val="90000"/>
              </a:lnSpc>
            </a:pPr>
            <a:r>
              <a:rPr lang="en-US" altLang="en-US" sz="2400">
                <a:cs typeface="Times New Roman" panose="02020603050405020304" pitchFamily="18" charset="0"/>
              </a:rPr>
              <a:t>process effluent</a:t>
            </a:r>
          </a:p>
          <a:p>
            <a:pPr lvl="1" eaLnBrk="1" hangingPunct="1">
              <a:lnSpc>
                <a:spcPct val="90000"/>
              </a:lnSpc>
            </a:pPr>
            <a:r>
              <a:rPr lang="en-US" altLang="en-US" sz="2400">
                <a:cs typeface="Times New Roman" panose="02020603050405020304" pitchFamily="18" charset="0"/>
              </a:rPr>
              <a:t>cooling water</a:t>
            </a:r>
          </a:p>
          <a:p>
            <a:pPr lvl="1" eaLnBrk="1" hangingPunct="1">
              <a:lnSpc>
                <a:spcPct val="90000"/>
              </a:lnSpc>
            </a:pPr>
            <a:r>
              <a:rPr lang="en-US" altLang="en-US" sz="2400">
                <a:cs typeface="Times New Roman" panose="02020603050405020304" pitchFamily="18" charset="0"/>
              </a:rPr>
              <a:t>humid air  etc.</a:t>
            </a:r>
            <a:r>
              <a:rPr lang="en-US" altLang="en-US" sz="2400"/>
              <a:t> </a:t>
            </a:r>
            <a:endParaRPr lang="en-US" altLang="en-US" sz="2400">
              <a:cs typeface="Times New Roman" panose="02020603050405020304" pitchFamily="18" charset="0"/>
            </a:endParaRPr>
          </a:p>
          <a:p>
            <a:pPr eaLnBrk="1" hangingPunct="1">
              <a:lnSpc>
                <a:spcPct val="90000"/>
              </a:lnSpc>
            </a:pPr>
            <a:r>
              <a:rPr lang="en-US" altLang="en-US" sz="2400"/>
              <a:t>Generally used for drying processes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4415681-289C-4913-00B7-4517EFBDC946}"/>
              </a:ext>
            </a:extLst>
          </p:cNvPr>
          <p:cNvSpPr>
            <a:spLocks noGrp="1" noChangeArrowheads="1"/>
          </p:cNvSpPr>
          <p:nvPr>
            <p:ph type="title"/>
          </p:nvPr>
        </p:nvSpPr>
        <p:spPr>
          <a:xfrm>
            <a:off x="685800" y="609600"/>
            <a:ext cx="7772400" cy="914400"/>
          </a:xfrm>
        </p:spPr>
        <p:txBody>
          <a:bodyPr/>
          <a:lstStyle/>
          <a:p>
            <a:pPr eaLnBrk="1" hangingPunct="1"/>
            <a:r>
              <a:rPr lang="en-US" altLang="en-US" sz="2800"/>
              <a:t>GAS  UTILISATION EQUIPMENT</a:t>
            </a:r>
            <a:br>
              <a:rPr lang="en-US" altLang="en-US" sz="2800"/>
            </a:br>
            <a:r>
              <a:rPr lang="en-US" altLang="en-US" sz="2800"/>
              <a:t>(Heat pump - characteristics)</a:t>
            </a:r>
          </a:p>
        </p:txBody>
      </p:sp>
      <p:sp>
        <p:nvSpPr>
          <p:cNvPr id="84995" name="Rectangle 3">
            <a:extLst>
              <a:ext uri="{FF2B5EF4-FFF2-40B4-BE49-F238E27FC236}">
                <a16:creationId xmlns:a16="http://schemas.microsoft.com/office/drawing/2014/main" id="{A2110C20-87B0-5D02-D92C-49D75962778C}"/>
              </a:ext>
            </a:extLst>
          </p:cNvPr>
          <p:cNvSpPr>
            <a:spLocks noGrp="1" noChangeArrowheads="1"/>
          </p:cNvSpPr>
          <p:nvPr>
            <p:ph type="body" idx="1"/>
          </p:nvPr>
        </p:nvSpPr>
        <p:spPr>
          <a:xfrm>
            <a:off x="685800" y="1676400"/>
            <a:ext cx="7772400" cy="3352800"/>
          </a:xfrm>
        </p:spPr>
        <p:txBody>
          <a:bodyPr/>
          <a:lstStyle/>
          <a:p>
            <a:pPr algn="just" eaLnBrk="1" hangingPunct="1">
              <a:lnSpc>
                <a:spcPct val="90000"/>
              </a:lnSpc>
            </a:pPr>
            <a:r>
              <a:rPr lang="en-US" altLang="en-US" sz="2400">
                <a:ea typeface="MS Mincho" panose="02020609040205080304" pitchFamily="49" charset="-128"/>
              </a:rPr>
              <a:t>As compared to conventional heat recovery</a:t>
            </a:r>
          </a:p>
          <a:p>
            <a:pPr algn="just" eaLnBrk="1" hangingPunct="1">
              <a:lnSpc>
                <a:spcPct val="90000"/>
              </a:lnSpc>
              <a:buFontTx/>
              <a:buNone/>
            </a:pPr>
            <a:endParaRPr lang="en-US" altLang="en-US" sz="2400">
              <a:ea typeface="MS Mincho" panose="02020609040205080304" pitchFamily="49" charset="-128"/>
            </a:endParaRPr>
          </a:p>
          <a:p>
            <a:pPr lvl="1" algn="just" eaLnBrk="1" hangingPunct="1">
              <a:lnSpc>
                <a:spcPct val="90000"/>
              </a:lnSpc>
            </a:pPr>
            <a:r>
              <a:rPr lang="en-US" altLang="en-US" sz="2400">
                <a:ea typeface="MS Mincho" panose="02020609040205080304" pitchFamily="49" charset="-128"/>
              </a:rPr>
              <a:t>Upgrade recovered heat rather than simple heat recovery</a:t>
            </a:r>
          </a:p>
          <a:p>
            <a:pPr lvl="2" algn="just" eaLnBrk="1" hangingPunct="1">
              <a:lnSpc>
                <a:spcPct val="90000"/>
              </a:lnSpc>
            </a:pPr>
            <a:r>
              <a:rPr lang="en-US" altLang="en-US">
                <a:ea typeface="MS Mincho" panose="02020609040205080304" pitchFamily="49" charset="-128"/>
              </a:rPr>
              <a:t>extend the temperature range over which waste heat is recoverable</a:t>
            </a:r>
            <a:endParaRPr lang="en-US" altLang="en-US">
              <a:cs typeface="Times New Roman" panose="02020603050405020304" pitchFamily="18" charset="0"/>
            </a:endParaRPr>
          </a:p>
          <a:p>
            <a:pPr lvl="1" algn="just" eaLnBrk="1" hangingPunct="1">
              <a:lnSpc>
                <a:spcPct val="90000"/>
              </a:lnSpc>
            </a:pPr>
            <a:r>
              <a:rPr lang="en-US" altLang="en-US" sz="2400">
                <a:ea typeface="MS Mincho" panose="02020609040205080304" pitchFamily="49" charset="-128"/>
              </a:rPr>
              <a:t>Require high grade energy </a:t>
            </a:r>
          </a:p>
          <a:p>
            <a:pPr lvl="2" algn="just" eaLnBrk="1" hangingPunct="1">
              <a:lnSpc>
                <a:spcPct val="90000"/>
              </a:lnSpc>
            </a:pPr>
            <a:r>
              <a:rPr lang="en-US" altLang="en-US">
                <a:ea typeface="MS Mincho" panose="02020609040205080304" pitchFamily="49" charset="-128"/>
              </a:rPr>
              <a:t>efficient heating system rather than a heat recovery device</a:t>
            </a:r>
            <a:endParaRPr lang="en-US" altLang="en-US">
              <a:cs typeface="Times New Roman" panose="02020603050405020304" pitchFamily="18" charset="0"/>
            </a:endParaRPr>
          </a:p>
          <a:p>
            <a:pPr lvl="1" algn="just" eaLnBrk="1" hangingPunct="1">
              <a:lnSpc>
                <a:spcPct val="90000"/>
              </a:lnSpc>
            </a:pPr>
            <a:r>
              <a:rPr lang="en-US" altLang="en-US" sz="2400">
                <a:ea typeface="MS Mincho" panose="02020609040205080304" pitchFamily="49" charset="-128"/>
              </a:rPr>
              <a:t>Limited to applications involving temperatures below about 120°C</a:t>
            </a:r>
            <a:endParaRPr lang="en-US" altLang="en-US" sz="2400">
              <a:cs typeface="Times New Roman" panose="02020603050405020304" pitchFamily="18" charset="0"/>
            </a:endParaRPr>
          </a:p>
          <a:p>
            <a:pPr algn="just" eaLnBrk="1" hangingPunct="1">
              <a:lnSpc>
                <a:spcPct val="90000"/>
              </a:lnSpc>
            </a:pPr>
            <a:endParaRPr lang="en-US" altLang="en-US" sz="24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B0254EF6-9854-B33A-70CB-501F950C4568}"/>
              </a:ext>
            </a:extLst>
          </p:cNvPr>
          <p:cNvSpPr>
            <a:spLocks noGrp="1" noChangeArrowheads="1"/>
          </p:cNvSpPr>
          <p:nvPr>
            <p:ph type="title"/>
          </p:nvPr>
        </p:nvSpPr>
        <p:spPr/>
        <p:txBody>
          <a:bodyPr/>
          <a:lstStyle/>
          <a:p>
            <a:pPr eaLnBrk="1" hangingPunct="1"/>
            <a:r>
              <a:rPr lang="en-US" altLang="en-US" sz="2800"/>
              <a:t>GAS  UTILISATION EQUIPMENT</a:t>
            </a:r>
            <a:br>
              <a:rPr lang="en-US" altLang="en-US" sz="2800"/>
            </a:br>
            <a:r>
              <a:rPr lang="en-US" altLang="en-US" sz="2800"/>
              <a:t>(Vapor compression heat pump – operating cycle)</a:t>
            </a:r>
          </a:p>
        </p:txBody>
      </p:sp>
      <p:sp>
        <p:nvSpPr>
          <p:cNvPr id="86019" name="Rectangle 3">
            <a:extLst>
              <a:ext uri="{FF2B5EF4-FFF2-40B4-BE49-F238E27FC236}">
                <a16:creationId xmlns:a16="http://schemas.microsoft.com/office/drawing/2014/main" id="{3C372D18-C7B4-F3BC-14C4-81E6BE44A095}"/>
              </a:ext>
            </a:extLst>
          </p:cNvPr>
          <p:cNvSpPr>
            <a:spLocks noGrp="1" noChangeArrowheads="1"/>
          </p:cNvSpPr>
          <p:nvPr>
            <p:ph type="body" sz="half" idx="1"/>
          </p:nvPr>
        </p:nvSpPr>
        <p:spPr/>
        <p:txBody>
          <a:bodyPr/>
          <a:lstStyle/>
          <a:p>
            <a:pPr algn="just" eaLnBrk="1" hangingPunct="1">
              <a:lnSpc>
                <a:spcPct val="90000"/>
              </a:lnSpc>
            </a:pPr>
            <a:r>
              <a:rPr lang="en-US" altLang="en-US" sz="1800">
                <a:ea typeface="MS Mincho" panose="02020609040205080304" pitchFamily="49" charset="-128"/>
              </a:rPr>
              <a:t>Reject heat is transferred to working fluids (e.g. Freon) in evaporator</a:t>
            </a:r>
          </a:p>
          <a:p>
            <a:pPr algn="just" eaLnBrk="1" hangingPunct="1">
              <a:lnSpc>
                <a:spcPct val="90000"/>
              </a:lnSpc>
            </a:pPr>
            <a:r>
              <a:rPr lang="en-US" altLang="en-US" sz="1800">
                <a:ea typeface="MS Mincho" panose="02020609040205080304" pitchFamily="49" charset="-128"/>
              </a:rPr>
              <a:t>Evaporated vapor is compressed to a higher temperature and pressure </a:t>
            </a:r>
          </a:p>
          <a:p>
            <a:pPr algn="just" eaLnBrk="1" hangingPunct="1">
              <a:lnSpc>
                <a:spcPct val="90000"/>
              </a:lnSpc>
            </a:pPr>
            <a:r>
              <a:rPr lang="en-US" altLang="en-US" sz="1800">
                <a:ea typeface="MS Mincho" panose="02020609040205080304" pitchFamily="49" charset="-128"/>
              </a:rPr>
              <a:t>Heat is transferred from high temp. &amp; pressure compressed vapor to load to be heated &amp; as a result  working fluid condenses</a:t>
            </a:r>
          </a:p>
          <a:p>
            <a:pPr algn="just" eaLnBrk="1" hangingPunct="1">
              <a:lnSpc>
                <a:spcPct val="90000"/>
              </a:lnSpc>
            </a:pPr>
            <a:r>
              <a:rPr lang="en-US" altLang="en-US" sz="1800">
                <a:ea typeface="MS Mincho" panose="02020609040205080304" pitchFamily="49" charset="-128"/>
              </a:rPr>
              <a:t>High pressure liquid passes through expansion valve where its pressure and hence temperature are lowered</a:t>
            </a:r>
          </a:p>
          <a:p>
            <a:pPr algn="just" eaLnBrk="1" hangingPunct="1">
              <a:lnSpc>
                <a:spcPct val="90000"/>
              </a:lnSpc>
            </a:pPr>
            <a:r>
              <a:rPr lang="en-US" altLang="en-US" sz="1800">
                <a:ea typeface="MS Mincho" panose="02020609040205080304" pitchFamily="49" charset="-128"/>
              </a:rPr>
              <a:t>Low temperature working fluid enters evaporator to complete cycle</a:t>
            </a:r>
            <a:endParaRPr lang="en-US" altLang="en-US" sz="2000">
              <a:cs typeface="Times New Roman" panose="02020603050405020304" pitchFamily="18" charset="0"/>
            </a:endParaRPr>
          </a:p>
          <a:p>
            <a:pPr algn="just" eaLnBrk="1" hangingPunct="1">
              <a:lnSpc>
                <a:spcPct val="90000"/>
              </a:lnSpc>
            </a:pPr>
            <a:endParaRPr lang="en-US" altLang="en-US" sz="1800"/>
          </a:p>
        </p:txBody>
      </p:sp>
      <p:graphicFrame>
        <p:nvGraphicFramePr>
          <p:cNvPr id="86020" name="Object 4">
            <a:extLst>
              <a:ext uri="{FF2B5EF4-FFF2-40B4-BE49-F238E27FC236}">
                <a16:creationId xmlns:a16="http://schemas.microsoft.com/office/drawing/2014/main" id="{BBC8C9AD-1FB5-0C95-82DC-89061733A42E}"/>
              </a:ext>
            </a:extLst>
          </p:cNvPr>
          <p:cNvGraphicFramePr>
            <a:graphicFrameLocks noGrp="1" noChangeAspect="1"/>
          </p:cNvGraphicFramePr>
          <p:nvPr>
            <p:ph type="body" sz="half" idx="2"/>
          </p:nvPr>
        </p:nvGraphicFramePr>
        <p:xfrm>
          <a:off x="4648200" y="2063750"/>
          <a:ext cx="3962400" cy="3803650"/>
        </p:xfrm>
        <a:graphic>
          <a:graphicData uri="http://schemas.openxmlformats.org/presentationml/2006/ole">
            <mc:AlternateContent xmlns:mc="http://schemas.openxmlformats.org/markup-compatibility/2006">
              <mc:Choice xmlns:v="urn:schemas-microsoft-com:vml" Requires="v">
                <p:oleObj name="Image" r:id="rId2" imgW="22432653" imgH="16163265" progId="Photoshop.Image.6">
                  <p:embed/>
                </p:oleObj>
              </mc:Choice>
              <mc:Fallback>
                <p:oleObj name="Image" r:id="rId2" imgW="22432653" imgH="16163265" progId="Photoshop.Image.6">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063750"/>
                        <a:ext cx="396240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2" name="Rectangle 1026">
            <a:extLst>
              <a:ext uri="{FF2B5EF4-FFF2-40B4-BE49-F238E27FC236}">
                <a16:creationId xmlns:a16="http://schemas.microsoft.com/office/drawing/2014/main" id="{F856B5BC-1626-C013-3DA1-23F09D7FE6E8}"/>
              </a:ext>
            </a:extLst>
          </p:cNvPr>
          <p:cNvSpPr>
            <a:spLocks noGrp="1" noChangeArrowheads="1"/>
          </p:cNvSpPr>
          <p:nvPr>
            <p:ph type="title"/>
          </p:nvPr>
        </p:nvSpPr>
        <p:spPr>
          <a:xfrm>
            <a:off x="685800" y="457200"/>
            <a:ext cx="7772400" cy="990600"/>
          </a:xfrm>
        </p:spPr>
        <p:txBody>
          <a:bodyPr/>
          <a:lstStyle/>
          <a:p>
            <a:pPr eaLnBrk="1" hangingPunct="1"/>
            <a:r>
              <a:rPr lang="en-US" altLang="en-US" sz="2800"/>
              <a:t>GAS  UTILISATION EQUIPMENT</a:t>
            </a:r>
            <a:br>
              <a:rPr lang="en-US" altLang="en-US" sz="2800"/>
            </a:br>
            <a:r>
              <a:rPr lang="en-US" altLang="en-US" sz="2800"/>
              <a:t>(Gas engine driven heat pump – operating cycle)</a:t>
            </a:r>
          </a:p>
        </p:txBody>
      </p:sp>
      <p:sp>
        <p:nvSpPr>
          <p:cNvPr id="87043" name="Rectangle 1027">
            <a:extLst>
              <a:ext uri="{FF2B5EF4-FFF2-40B4-BE49-F238E27FC236}">
                <a16:creationId xmlns:a16="http://schemas.microsoft.com/office/drawing/2014/main" id="{C6ED498B-BD70-BDC9-B287-D7ADBF3163C4}"/>
              </a:ext>
            </a:extLst>
          </p:cNvPr>
          <p:cNvSpPr>
            <a:spLocks noGrp="1" noChangeArrowheads="1"/>
          </p:cNvSpPr>
          <p:nvPr>
            <p:ph type="body" sz="half" idx="1"/>
          </p:nvPr>
        </p:nvSpPr>
        <p:spPr>
          <a:xfrm>
            <a:off x="685800" y="2057400"/>
            <a:ext cx="3505200" cy="4114800"/>
          </a:xfrm>
        </p:spPr>
        <p:txBody>
          <a:bodyPr/>
          <a:lstStyle/>
          <a:p>
            <a:pPr algn="just" eaLnBrk="1" hangingPunct="1">
              <a:lnSpc>
                <a:spcPct val="90000"/>
              </a:lnSpc>
            </a:pPr>
            <a:r>
              <a:rPr lang="en-US" altLang="en-US" sz="1600">
                <a:ea typeface="MS Mincho" panose="02020609040205080304" pitchFamily="49" charset="-128"/>
              </a:rPr>
              <a:t>Natural gas fuelling internal combustion engine to drive compressor</a:t>
            </a:r>
            <a:endParaRPr lang="en-US" altLang="en-US" sz="1600">
              <a:cs typeface="Times New Roman" panose="02020603050405020304" pitchFamily="18" charset="0"/>
            </a:endParaRPr>
          </a:p>
          <a:p>
            <a:pPr algn="just" eaLnBrk="1" hangingPunct="1">
              <a:lnSpc>
                <a:spcPct val="90000"/>
              </a:lnSpc>
            </a:pPr>
            <a:r>
              <a:rPr lang="en-US" altLang="en-US" sz="1600">
                <a:ea typeface="MS Mincho" panose="02020609040205080304" pitchFamily="49" charset="-128"/>
              </a:rPr>
              <a:t>Additional high grade heat (~ 55% of the energy input) can be recovered from engine jacket and exhaust system</a:t>
            </a:r>
            <a:endParaRPr lang="en-US" altLang="en-US" sz="1600">
              <a:cs typeface="Times New Roman" panose="02020603050405020304" pitchFamily="18" charset="0"/>
            </a:endParaRPr>
          </a:p>
          <a:p>
            <a:pPr lvl="1" algn="just" eaLnBrk="1" hangingPunct="1">
              <a:lnSpc>
                <a:spcPct val="90000"/>
              </a:lnSpc>
            </a:pPr>
            <a:r>
              <a:rPr lang="en-US" altLang="en-US" sz="1600">
                <a:ea typeface="MS Mincho" panose="02020609040205080304" pitchFamily="49" charset="-128"/>
              </a:rPr>
              <a:t>size of  heat pump components will be smaller for a given total heat output for a gas engine heat pump than for an electric motor heat pump </a:t>
            </a:r>
          </a:p>
          <a:p>
            <a:pPr lvl="1" algn="just" eaLnBrk="1" hangingPunct="1">
              <a:lnSpc>
                <a:spcPct val="90000"/>
              </a:lnSpc>
            </a:pPr>
            <a:r>
              <a:rPr lang="en-US" altLang="en-US" sz="1600">
                <a:ea typeface="MS Mincho" panose="02020609040205080304" pitchFamily="49" charset="-128"/>
              </a:rPr>
              <a:t>maximum load outlet temperature will be higher for a given refrigerant system design </a:t>
            </a:r>
            <a:endParaRPr lang="en-US" altLang="en-US" sz="1600">
              <a:cs typeface="Times New Roman" panose="02020603050405020304" pitchFamily="18" charset="0"/>
            </a:endParaRPr>
          </a:p>
          <a:p>
            <a:pPr algn="just" eaLnBrk="1" hangingPunct="1">
              <a:lnSpc>
                <a:spcPct val="90000"/>
              </a:lnSpc>
            </a:pPr>
            <a:endParaRPr lang="en-US" altLang="en-US" sz="1600"/>
          </a:p>
        </p:txBody>
      </p:sp>
      <p:graphicFrame>
        <p:nvGraphicFramePr>
          <p:cNvPr id="87044" name="Object 1029">
            <a:extLst>
              <a:ext uri="{FF2B5EF4-FFF2-40B4-BE49-F238E27FC236}">
                <a16:creationId xmlns:a16="http://schemas.microsoft.com/office/drawing/2014/main" id="{7E73EF54-7C2D-C468-5B23-F78CB7CB395C}"/>
              </a:ext>
            </a:extLst>
          </p:cNvPr>
          <p:cNvGraphicFramePr>
            <a:graphicFrameLocks noGrp="1" noChangeAspect="1"/>
          </p:cNvGraphicFramePr>
          <p:nvPr>
            <p:ph type="body" sz="half" idx="2"/>
          </p:nvPr>
        </p:nvGraphicFramePr>
        <p:xfrm>
          <a:off x="4648200" y="3733800"/>
          <a:ext cx="3733800" cy="2895600"/>
        </p:xfrm>
        <a:graphic>
          <a:graphicData uri="http://schemas.openxmlformats.org/presentationml/2006/ole">
            <mc:AlternateContent xmlns:mc="http://schemas.openxmlformats.org/markup-compatibility/2006">
              <mc:Choice xmlns:v="urn:schemas-microsoft-com:vml" Requires="v">
                <p:oleObj name="Image" r:id="rId2" imgW="32444082" imgH="17867755" progId="Photoshop.Image.6">
                  <p:embed/>
                </p:oleObj>
              </mc:Choice>
              <mc:Fallback>
                <p:oleObj name="Image" r:id="rId2" imgW="32444082" imgH="17867755" progId="Photoshop.Image.6">
                  <p:embed/>
                  <p:pic>
                    <p:nvPicPr>
                      <p:cNvPr id="0" name="Object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733800"/>
                        <a:ext cx="3733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7045" name="Object 1030">
            <a:extLst>
              <a:ext uri="{FF2B5EF4-FFF2-40B4-BE49-F238E27FC236}">
                <a16:creationId xmlns:a16="http://schemas.microsoft.com/office/drawing/2014/main" id="{549711FA-E1A0-2E20-B66A-58DFFE7C9645}"/>
              </a:ext>
            </a:extLst>
          </p:cNvPr>
          <p:cNvGraphicFramePr>
            <a:graphicFrameLocks noChangeAspect="1"/>
          </p:cNvGraphicFramePr>
          <p:nvPr/>
        </p:nvGraphicFramePr>
        <p:xfrm>
          <a:off x="4343400" y="1522413"/>
          <a:ext cx="4038600" cy="2058987"/>
        </p:xfrm>
        <a:graphic>
          <a:graphicData uri="http://schemas.openxmlformats.org/presentationml/2006/ole">
            <mc:AlternateContent xmlns:mc="http://schemas.openxmlformats.org/markup-compatibility/2006">
              <mc:Choice xmlns:v="urn:schemas-microsoft-com:vml" Requires="v">
                <p:oleObj name="Image" r:id="rId4" imgW="26958367" imgH="11284898" progId="Photoshop.Image.6">
                  <p:embed/>
                </p:oleObj>
              </mc:Choice>
              <mc:Fallback>
                <p:oleObj name="Image" r:id="rId4" imgW="26958367" imgH="11284898" progId="Photoshop.Image.6">
                  <p:embed/>
                  <p:pic>
                    <p:nvPicPr>
                      <p:cNvPr id="0" name="Object 10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1522413"/>
                        <a:ext cx="4038600" cy="20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026">
            <a:extLst>
              <a:ext uri="{FF2B5EF4-FFF2-40B4-BE49-F238E27FC236}">
                <a16:creationId xmlns:a16="http://schemas.microsoft.com/office/drawing/2014/main" id="{60E5C57B-58B7-79C2-1B40-BEA6FECB6862}"/>
              </a:ext>
            </a:extLst>
          </p:cNvPr>
          <p:cNvSpPr>
            <a:spLocks noGrp="1" noChangeArrowheads="1"/>
          </p:cNvSpPr>
          <p:nvPr>
            <p:ph type="title"/>
          </p:nvPr>
        </p:nvSpPr>
        <p:spPr>
          <a:xfrm>
            <a:off x="609600" y="304800"/>
            <a:ext cx="7772400" cy="762000"/>
          </a:xfrm>
        </p:spPr>
        <p:txBody>
          <a:bodyPr/>
          <a:lstStyle/>
          <a:p>
            <a:pPr eaLnBrk="1" hangingPunct="1"/>
            <a:r>
              <a:rPr lang="en-US" altLang="en-US" sz="2800" b="1"/>
              <a:t>GAS  UTILISATION EQUIPMENT</a:t>
            </a:r>
            <a:br>
              <a:rPr lang="en-US" altLang="en-US" sz="2800" b="1"/>
            </a:br>
            <a:r>
              <a:rPr lang="en-US" altLang="en-US" sz="2800" b="1"/>
              <a:t>(Burner)</a:t>
            </a:r>
          </a:p>
        </p:txBody>
      </p:sp>
      <p:sp>
        <p:nvSpPr>
          <p:cNvPr id="88067" name="Rectangle 1027">
            <a:extLst>
              <a:ext uri="{FF2B5EF4-FFF2-40B4-BE49-F238E27FC236}">
                <a16:creationId xmlns:a16="http://schemas.microsoft.com/office/drawing/2014/main" id="{BB454AB1-D793-10C1-9704-070E2DC61FC5}"/>
              </a:ext>
            </a:extLst>
          </p:cNvPr>
          <p:cNvSpPr>
            <a:spLocks noGrp="1" noChangeArrowheads="1"/>
          </p:cNvSpPr>
          <p:nvPr>
            <p:ph type="body" sz="half" idx="1"/>
          </p:nvPr>
        </p:nvSpPr>
        <p:spPr>
          <a:xfrm>
            <a:off x="838200" y="1371600"/>
            <a:ext cx="7543800" cy="5257800"/>
          </a:xfrm>
        </p:spPr>
        <p:txBody>
          <a:bodyPr/>
          <a:lstStyle/>
          <a:p>
            <a:pPr eaLnBrk="1" hangingPunct="1"/>
            <a:r>
              <a:rPr lang="en-US" altLang="en-US" sz="2000"/>
              <a:t>A device  to  burn fuels  </a:t>
            </a:r>
            <a:r>
              <a:rPr lang="en-US" altLang="en-US" sz="2000" i="1"/>
              <a:t>under control</a:t>
            </a:r>
            <a:r>
              <a:rPr lang="en-US" altLang="en-US" sz="2000"/>
              <a:t>  to produce </a:t>
            </a:r>
            <a:r>
              <a:rPr lang="en-US" altLang="en-US" sz="2000" i="1"/>
              <a:t>useful heat</a:t>
            </a:r>
            <a:endParaRPr lang="en-US" altLang="en-US" sz="2000" i="1">
              <a:cs typeface="Times New Roman" panose="02020603050405020304" pitchFamily="18" charset="0"/>
            </a:endParaRPr>
          </a:p>
          <a:p>
            <a:pPr eaLnBrk="1" hangingPunct="1"/>
            <a:r>
              <a:rPr lang="en-US" altLang="en-US" sz="2000">
                <a:cs typeface="Times New Roman" panose="02020603050405020304" pitchFamily="18" charset="0"/>
              </a:rPr>
              <a:t>Functions of a burner</a:t>
            </a:r>
          </a:p>
          <a:p>
            <a:pPr lvl="1" algn="just" eaLnBrk="1" hangingPunct="1"/>
            <a:r>
              <a:rPr lang="en-US" altLang="en-US" sz="2000">
                <a:cs typeface="Times New Roman" panose="02020603050405020304" pitchFamily="18" charset="0"/>
              </a:rPr>
              <a:t>Deliver fuel and air to combustion chamber</a:t>
            </a:r>
          </a:p>
          <a:p>
            <a:pPr lvl="1" algn="just" eaLnBrk="1" hangingPunct="1"/>
            <a:r>
              <a:rPr lang="en-US" altLang="en-US" sz="2000">
                <a:cs typeface="Times New Roman" panose="02020603050405020304" pitchFamily="18" charset="0"/>
              </a:rPr>
              <a:t>Mix fuel and air</a:t>
            </a:r>
          </a:p>
          <a:p>
            <a:pPr lvl="1" eaLnBrk="1" hangingPunct="1"/>
            <a:r>
              <a:rPr lang="en-US" altLang="en-US" sz="2000">
                <a:cs typeface="Times New Roman" panose="02020603050405020304" pitchFamily="18" charset="0"/>
              </a:rPr>
              <a:t>Provide continuous and stable ignition of air/fuel mixture </a:t>
            </a:r>
          </a:p>
          <a:p>
            <a:pPr eaLnBrk="1" hangingPunct="1"/>
            <a:r>
              <a:rPr lang="en-US" altLang="en-US" sz="2000">
                <a:cs typeface="Times New Roman" panose="02020603050405020304" pitchFamily="18" charset="0"/>
              </a:rPr>
              <a:t>Related applications</a:t>
            </a:r>
          </a:p>
          <a:p>
            <a:pPr lvl="1" eaLnBrk="1" hangingPunct="1"/>
            <a:r>
              <a:rPr lang="en-US" altLang="en-US" sz="2000">
                <a:cs typeface="Times New Roman" panose="02020603050405020304" pitchFamily="18" charset="0"/>
              </a:rPr>
              <a:t>Stationary </a:t>
            </a:r>
          </a:p>
          <a:p>
            <a:pPr lvl="2" eaLnBrk="1" hangingPunct="1"/>
            <a:r>
              <a:rPr lang="en-US" altLang="en-US">
                <a:cs typeface="Times New Roman" panose="02020603050405020304" pitchFamily="18" charset="0"/>
              </a:rPr>
              <a:t>Boiler</a:t>
            </a:r>
          </a:p>
          <a:p>
            <a:pPr lvl="2" eaLnBrk="1" hangingPunct="1"/>
            <a:r>
              <a:rPr lang="en-US" altLang="en-US">
                <a:cs typeface="Times New Roman" panose="02020603050405020304" pitchFamily="18" charset="0"/>
              </a:rPr>
              <a:t>Furnace</a:t>
            </a:r>
          </a:p>
          <a:p>
            <a:pPr lvl="2" eaLnBrk="1" hangingPunct="1"/>
            <a:r>
              <a:rPr lang="en-US" altLang="en-US">
                <a:cs typeface="Times New Roman" panose="02020603050405020304" pitchFamily="18" charset="0"/>
              </a:rPr>
              <a:t>Incinerator </a:t>
            </a:r>
          </a:p>
          <a:p>
            <a:pPr lvl="1" eaLnBrk="1" hangingPunct="1"/>
            <a:r>
              <a:rPr lang="en-US" altLang="en-US" sz="2000">
                <a:cs typeface="Times New Roman" panose="02020603050405020304" pitchFamily="18" charset="0"/>
              </a:rPr>
              <a:t>Mobile</a:t>
            </a:r>
          </a:p>
          <a:p>
            <a:pPr lvl="2" eaLnBrk="1" hangingPunct="1"/>
            <a:r>
              <a:rPr lang="en-US" altLang="en-US">
                <a:cs typeface="Times New Roman" panose="02020603050405020304" pitchFamily="18" charset="0"/>
              </a:rPr>
              <a:t>Vehicles (car, bus, truck etc)</a:t>
            </a:r>
          </a:p>
          <a:p>
            <a:pPr lvl="2" eaLnBrk="1" hangingPunct="1"/>
            <a:r>
              <a:rPr lang="en-US" altLang="en-US">
                <a:cs typeface="Times New Roman" panose="02020603050405020304" pitchFamily="18" charset="0"/>
              </a:rPr>
              <a:t>Aircraft</a:t>
            </a:r>
          </a:p>
          <a:p>
            <a:pPr lvl="2" eaLnBrk="1" hangingPunct="1"/>
            <a:endParaRPr lang="en-US" altLang="en-US">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a:extLst>
              <a:ext uri="{FF2B5EF4-FFF2-40B4-BE49-F238E27FC236}">
                <a16:creationId xmlns:a16="http://schemas.microsoft.com/office/drawing/2014/main" id="{C2485243-205F-0AAB-27C6-EBC73BDC48DF}"/>
              </a:ext>
            </a:extLst>
          </p:cNvPr>
          <p:cNvSpPr txBox="1">
            <a:spLocks/>
          </p:cNvSpPr>
          <p:nvPr/>
        </p:nvSpPr>
        <p:spPr bwMode="auto">
          <a:xfrm>
            <a:off x="631825" y="2159000"/>
            <a:ext cx="78867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spcBef>
                <a:spcPts val="1000"/>
              </a:spcBef>
            </a:pPr>
            <a:endParaRPr lang="en-MY" altLang="en-US" sz="2100">
              <a:latin typeface="Calibri" panose="020F0502020204030204" pitchFamily="34" charset="0"/>
            </a:endParaRPr>
          </a:p>
        </p:txBody>
      </p:sp>
      <p:sp>
        <p:nvSpPr>
          <p:cNvPr id="22531" name="Rectangle 3">
            <a:extLst>
              <a:ext uri="{FF2B5EF4-FFF2-40B4-BE49-F238E27FC236}">
                <a16:creationId xmlns:a16="http://schemas.microsoft.com/office/drawing/2014/main" id="{0C3C9C1E-B11C-68E5-4342-3604D6AC63E5}"/>
              </a:ext>
            </a:extLst>
          </p:cNvPr>
          <p:cNvSpPr>
            <a:spLocks noGrp="1" noChangeArrowheads="1"/>
          </p:cNvSpPr>
          <p:nvPr>
            <p:ph idx="1"/>
          </p:nvPr>
        </p:nvSpPr>
        <p:spPr>
          <a:xfrm>
            <a:off x="209550" y="450850"/>
            <a:ext cx="8305800" cy="463550"/>
          </a:xfrm>
        </p:spPr>
        <p:txBody>
          <a:bodyPr/>
          <a:lstStyle/>
          <a:p>
            <a:pPr eaLnBrk="1" hangingPunct="1"/>
            <a:r>
              <a:rPr lang="en-US" altLang="en-US" sz="1800">
                <a:latin typeface="Arial" panose="020B0604020202020204" pitchFamily="34" charset="0"/>
                <a:cs typeface="Arial" panose="020B0604020202020204" pitchFamily="34" charset="0"/>
              </a:rPr>
              <a:t>Typical Malaysian hydrocarbon gas compositions</a:t>
            </a:r>
          </a:p>
        </p:txBody>
      </p:sp>
      <p:pic>
        <p:nvPicPr>
          <p:cNvPr id="22532" name="Picture 1">
            <a:extLst>
              <a:ext uri="{FF2B5EF4-FFF2-40B4-BE49-F238E27FC236}">
                <a16:creationId xmlns:a16="http://schemas.microsoft.com/office/drawing/2014/main" id="{B153EE84-FE0D-CA4B-159D-7C3089D9D8B0}"/>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l="1286" t="36839" r="47588" b="12064"/>
          <a:stretch>
            <a:fillRect/>
          </a:stretch>
        </p:blipFill>
        <p:spPr bwMode="auto">
          <a:xfrm>
            <a:off x="631825" y="3451225"/>
            <a:ext cx="3141663"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3" name="Group 12">
            <a:extLst>
              <a:ext uri="{FF2B5EF4-FFF2-40B4-BE49-F238E27FC236}">
                <a16:creationId xmlns:a16="http://schemas.microsoft.com/office/drawing/2014/main" id="{44A345D0-4909-BAC9-A1C7-A689A611D61A}"/>
              </a:ext>
            </a:extLst>
          </p:cNvPr>
          <p:cNvGrpSpPr>
            <a:grpSpLocks/>
          </p:cNvGrpSpPr>
          <p:nvPr/>
        </p:nvGrpSpPr>
        <p:grpSpPr bwMode="auto">
          <a:xfrm>
            <a:off x="631825" y="1069975"/>
            <a:ext cx="8207375" cy="2206625"/>
            <a:chOff x="2290919" y="2963917"/>
            <a:chExt cx="9696128" cy="2017986"/>
          </a:xfrm>
        </p:grpSpPr>
        <p:pic>
          <p:nvPicPr>
            <p:cNvPr id="22535" name="Picture 5">
              <a:extLst>
                <a:ext uri="{FF2B5EF4-FFF2-40B4-BE49-F238E27FC236}">
                  <a16:creationId xmlns:a16="http://schemas.microsoft.com/office/drawing/2014/main" id="{CEE81A6B-B741-CCFD-CCDE-94E3C099439C}"/>
                </a:ext>
              </a:extLst>
            </p:cNvPr>
            <p:cNvPicPr>
              <a:picLocks noChangeAspect="1"/>
            </p:cNvPicPr>
            <p:nvPr/>
          </p:nvPicPr>
          <p:blipFill>
            <a:blip r:embed="rId3">
              <a:lum bright="-20000" contrast="30000"/>
              <a:extLst>
                <a:ext uri="{28A0092B-C50C-407E-A947-70E740481C1C}">
                  <a14:useLocalDpi xmlns:a14="http://schemas.microsoft.com/office/drawing/2010/main" val="0"/>
                </a:ext>
              </a:extLst>
            </a:blip>
            <a:srcRect l="66035" t="7648" r="5566" b="48831"/>
            <a:stretch>
              <a:fillRect/>
            </a:stretch>
          </p:blipFill>
          <p:spPr bwMode="auto">
            <a:xfrm>
              <a:off x="9775064" y="2963917"/>
              <a:ext cx="2211983" cy="2017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2">
              <a:extLst>
                <a:ext uri="{FF2B5EF4-FFF2-40B4-BE49-F238E27FC236}">
                  <a16:creationId xmlns:a16="http://schemas.microsoft.com/office/drawing/2014/main" id="{B3F18925-562F-DCB6-45E4-28C264D99573}"/>
                </a:ext>
              </a:extLst>
            </p:cNvPr>
            <p:cNvPicPr>
              <a:picLocks noChangeAspect="1"/>
            </p:cNvPicPr>
            <p:nvPr/>
          </p:nvPicPr>
          <p:blipFill>
            <a:blip r:embed="rId4">
              <a:lum bright="-20000" contrast="30000"/>
              <a:extLst>
                <a:ext uri="{28A0092B-C50C-407E-A947-70E740481C1C}">
                  <a14:useLocalDpi xmlns:a14="http://schemas.microsoft.com/office/drawing/2010/main" val="0"/>
                </a:ext>
              </a:extLst>
            </a:blip>
            <a:srcRect t="6438" r="2565" b="48354"/>
            <a:stretch>
              <a:fillRect/>
            </a:stretch>
          </p:blipFill>
          <p:spPr bwMode="auto">
            <a:xfrm>
              <a:off x="2290919" y="2985489"/>
              <a:ext cx="7499467" cy="196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687" name="TextBox 13">
            <a:extLst>
              <a:ext uri="{FF2B5EF4-FFF2-40B4-BE49-F238E27FC236}">
                <a16:creationId xmlns:a16="http://schemas.microsoft.com/office/drawing/2014/main" id="{DABFEA0A-F56B-3620-468E-A6E32D083E1C}"/>
              </a:ext>
            </a:extLst>
          </p:cNvPr>
          <p:cNvSpPr txBox="1">
            <a:spLocks noChangeArrowheads="1"/>
          </p:cNvSpPr>
          <p:nvPr/>
        </p:nvSpPr>
        <p:spPr bwMode="auto">
          <a:xfrm>
            <a:off x="92075" y="1905000"/>
            <a:ext cx="539750" cy="2032000"/>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900" b="1" dirty="0">
              <a:latin typeface="Arial" panose="020B0604020202020204" pitchFamily="34" charset="0"/>
            </a:endParaRPr>
          </a:p>
          <a:p>
            <a:pPr eaLnBrk="1" hangingPunct="1">
              <a:lnSpc>
                <a:spcPct val="100000"/>
              </a:lnSpc>
              <a:spcBef>
                <a:spcPct val="0"/>
              </a:spcBef>
              <a:buFontTx/>
              <a:buNone/>
              <a:defRPr/>
            </a:pPr>
            <a:endParaRPr lang="en-US" altLang="en-US" sz="900" b="1" dirty="0">
              <a:latin typeface="Arial" panose="020B0604020202020204" pitchFamily="34" charset="0"/>
            </a:endParaRPr>
          </a:p>
          <a:p>
            <a:pPr eaLnBrk="1" hangingPunct="1">
              <a:lnSpc>
                <a:spcPct val="100000"/>
              </a:lnSpc>
              <a:spcBef>
                <a:spcPct val="0"/>
              </a:spcBef>
              <a:buFontTx/>
              <a:buNone/>
              <a:defRPr/>
            </a:pPr>
            <a:r>
              <a:rPr lang="en-US" altLang="en-US" sz="1350" b="1" dirty="0">
                <a:latin typeface="Arial" panose="020B0604020202020204" pitchFamily="34" charset="0"/>
              </a:rPr>
              <a:t>NG</a:t>
            </a: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r>
              <a:rPr lang="en-US" altLang="en-US" sz="1350" b="1" dirty="0">
                <a:latin typeface="Arial" panose="020B0604020202020204" pitchFamily="34" charset="0"/>
              </a:rPr>
              <a:t>LPG</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a:extLst>
              <a:ext uri="{FF2B5EF4-FFF2-40B4-BE49-F238E27FC236}">
                <a16:creationId xmlns:a16="http://schemas.microsoft.com/office/drawing/2014/main" id="{919E26BE-4996-C81C-A10E-2ED25B5F059D}"/>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(Burner)</a:t>
            </a:r>
          </a:p>
        </p:txBody>
      </p:sp>
      <p:sp>
        <p:nvSpPr>
          <p:cNvPr id="89091" name="Rectangle 5">
            <a:extLst>
              <a:ext uri="{FF2B5EF4-FFF2-40B4-BE49-F238E27FC236}">
                <a16:creationId xmlns:a16="http://schemas.microsoft.com/office/drawing/2014/main" id="{606BDFBF-C12D-15F3-1A8E-73407A8E5A2D}"/>
              </a:ext>
            </a:extLst>
          </p:cNvPr>
          <p:cNvSpPr>
            <a:spLocks noGrp="1" noChangeArrowheads="1"/>
          </p:cNvSpPr>
          <p:nvPr>
            <p:ph type="body" sz="half" idx="1"/>
          </p:nvPr>
        </p:nvSpPr>
        <p:spPr/>
        <p:txBody>
          <a:bodyPr/>
          <a:lstStyle/>
          <a:p>
            <a:pPr eaLnBrk="1" hangingPunct="1"/>
            <a:r>
              <a:rPr lang="en-US" altLang="en-US"/>
              <a:t>Types of a burner</a:t>
            </a:r>
          </a:p>
          <a:p>
            <a:pPr eaLnBrk="1" hangingPunct="1">
              <a:buFontTx/>
              <a:buNone/>
            </a:pPr>
            <a:endParaRPr lang="en-US" altLang="en-US"/>
          </a:p>
          <a:p>
            <a:pPr lvl="1" eaLnBrk="1" hangingPunct="1"/>
            <a:r>
              <a:rPr lang="en-US" altLang="en-US"/>
              <a:t>Solid burner                     </a:t>
            </a:r>
          </a:p>
          <a:p>
            <a:pPr lvl="1" eaLnBrk="1" hangingPunct="1"/>
            <a:r>
              <a:rPr lang="en-US" altLang="en-US"/>
              <a:t>Liquid burner            </a:t>
            </a:r>
          </a:p>
          <a:p>
            <a:pPr lvl="1" eaLnBrk="1" hangingPunct="1"/>
            <a:r>
              <a:rPr lang="en-US" altLang="en-US"/>
              <a:t>Gas burner</a:t>
            </a:r>
          </a:p>
          <a:p>
            <a:pPr eaLnBrk="1" hangingPunct="1"/>
            <a:endParaRPr lang="en-US" altLang="en-US"/>
          </a:p>
          <a:p>
            <a:pPr lvl="1" eaLnBrk="1" hangingPunct="1"/>
            <a:endParaRPr lang="en-US" altLang="en-US"/>
          </a:p>
        </p:txBody>
      </p:sp>
      <p:sp>
        <p:nvSpPr>
          <p:cNvPr id="89092" name="Rectangle 6">
            <a:extLst>
              <a:ext uri="{FF2B5EF4-FFF2-40B4-BE49-F238E27FC236}">
                <a16:creationId xmlns:a16="http://schemas.microsoft.com/office/drawing/2014/main" id="{F821D3DE-2205-9A4D-92FB-FCA0E15781BD}"/>
              </a:ext>
            </a:extLst>
          </p:cNvPr>
          <p:cNvSpPr>
            <a:spLocks noGrp="1" noChangeArrowheads="1"/>
          </p:cNvSpPr>
          <p:nvPr>
            <p:ph type="body" sz="half" idx="2"/>
          </p:nvPr>
        </p:nvSpPr>
        <p:spPr/>
        <p:txBody>
          <a:bodyPr/>
          <a:lstStyle/>
          <a:p>
            <a:pPr eaLnBrk="1" hangingPunct="1">
              <a:buFontTx/>
              <a:buNone/>
            </a:pPr>
            <a:r>
              <a:rPr lang="en-US" altLang="en-US"/>
              <a:t>   </a:t>
            </a:r>
          </a:p>
          <a:p>
            <a:pPr eaLnBrk="1" hangingPunct="1">
              <a:buFontTx/>
              <a:buNone/>
            </a:pPr>
            <a:r>
              <a:rPr lang="en-US" altLang="en-US"/>
              <a:t>    Main characteristic difference of these burners is method of combustible mixture preparation prior to combustion</a:t>
            </a:r>
          </a:p>
        </p:txBody>
      </p:sp>
      <p:sp>
        <p:nvSpPr>
          <p:cNvPr id="89093" name="AutoShape 7">
            <a:extLst>
              <a:ext uri="{FF2B5EF4-FFF2-40B4-BE49-F238E27FC236}">
                <a16:creationId xmlns:a16="http://schemas.microsoft.com/office/drawing/2014/main" id="{F62A2600-D3D5-7BEA-992A-39765B07B32D}"/>
              </a:ext>
            </a:extLst>
          </p:cNvPr>
          <p:cNvSpPr>
            <a:spLocks/>
          </p:cNvSpPr>
          <p:nvPr/>
        </p:nvSpPr>
        <p:spPr bwMode="auto">
          <a:xfrm>
            <a:off x="4114800" y="2667000"/>
            <a:ext cx="457200" cy="2590800"/>
          </a:xfrm>
          <a:prstGeom prst="rightBrace">
            <a:avLst>
              <a:gd name="adj1" fmla="val 47222"/>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5">
            <a:extLst>
              <a:ext uri="{FF2B5EF4-FFF2-40B4-BE49-F238E27FC236}">
                <a16:creationId xmlns:a16="http://schemas.microsoft.com/office/drawing/2014/main" id="{EA6F9F24-8E2A-1167-2DA1-D88ABD291E46}"/>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(Gas burner classification)</a:t>
            </a:r>
          </a:p>
        </p:txBody>
      </p:sp>
      <p:sp>
        <p:nvSpPr>
          <p:cNvPr id="90115" name="Rectangle 16">
            <a:extLst>
              <a:ext uri="{FF2B5EF4-FFF2-40B4-BE49-F238E27FC236}">
                <a16:creationId xmlns:a16="http://schemas.microsoft.com/office/drawing/2014/main" id="{97227BB0-BC3B-6BC1-5FEA-89B186AE7507}"/>
              </a:ext>
            </a:extLst>
          </p:cNvPr>
          <p:cNvSpPr>
            <a:spLocks noGrp="1" noChangeArrowheads="1"/>
          </p:cNvSpPr>
          <p:nvPr>
            <p:ph type="body" sz="half" idx="1"/>
          </p:nvPr>
        </p:nvSpPr>
        <p:spPr>
          <a:xfrm>
            <a:off x="609600" y="2133600"/>
            <a:ext cx="1981200" cy="3886200"/>
          </a:xfrm>
        </p:spPr>
        <p:txBody>
          <a:bodyPr/>
          <a:lstStyle/>
          <a:p>
            <a:pPr marL="4763" indent="-4763" algn="ctr" eaLnBrk="1" hangingPunct="1">
              <a:buFontTx/>
              <a:buNone/>
            </a:pPr>
            <a:endParaRPr lang="en-US" altLang="en-US" sz="2400"/>
          </a:p>
          <a:p>
            <a:pPr marL="4763" indent="-4763" algn="ctr" eaLnBrk="1" hangingPunct="1">
              <a:buFontTx/>
              <a:buNone/>
            </a:pPr>
            <a:r>
              <a:rPr lang="en-US" altLang="en-US" sz="2400" b="1"/>
              <a:t>Based on method of combustible (air-fuel) mixture preparation prior to combustion</a:t>
            </a:r>
            <a:r>
              <a:rPr lang="en-US" altLang="en-US"/>
              <a:t> </a:t>
            </a:r>
          </a:p>
        </p:txBody>
      </p:sp>
      <p:sp>
        <p:nvSpPr>
          <p:cNvPr id="90116" name="Rectangle 17">
            <a:extLst>
              <a:ext uri="{FF2B5EF4-FFF2-40B4-BE49-F238E27FC236}">
                <a16:creationId xmlns:a16="http://schemas.microsoft.com/office/drawing/2014/main" id="{88CD26B2-82F6-AB83-8CFD-7E5F4CB4D964}"/>
              </a:ext>
            </a:extLst>
          </p:cNvPr>
          <p:cNvSpPr>
            <a:spLocks noGrp="1" noChangeArrowheads="1"/>
          </p:cNvSpPr>
          <p:nvPr>
            <p:ph type="body" sz="half" idx="2"/>
          </p:nvPr>
        </p:nvSpPr>
        <p:spPr>
          <a:xfrm>
            <a:off x="3352800" y="1981200"/>
            <a:ext cx="5105400" cy="4114800"/>
          </a:xfrm>
        </p:spPr>
        <p:txBody>
          <a:bodyPr/>
          <a:lstStyle/>
          <a:p>
            <a:pPr eaLnBrk="1" hangingPunct="1">
              <a:lnSpc>
                <a:spcPct val="90000"/>
              </a:lnSpc>
            </a:pPr>
            <a:r>
              <a:rPr lang="en-US" altLang="en-US" sz="2000" b="1" i="1">
                <a:ea typeface="MS Mincho" panose="02020609040205080304" pitchFamily="49" charset="-128"/>
              </a:rPr>
              <a:t>non-aerated</a:t>
            </a:r>
            <a:r>
              <a:rPr lang="en-US" altLang="en-US" sz="2000">
                <a:ea typeface="MS Mincho" panose="02020609040205080304" pitchFamily="49" charset="-128"/>
              </a:rPr>
              <a:t> </a:t>
            </a:r>
          </a:p>
          <a:p>
            <a:pPr lvl="1" eaLnBrk="1" hangingPunct="1">
              <a:lnSpc>
                <a:spcPct val="90000"/>
              </a:lnSpc>
            </a:pPr>
            <a:r>
              <a:rPr lang="en-US" altLang="en-US" sz="2000">
                <a:ea typeface="MS Mincho" panose="02020609040205080304" pitchFamily="49" charset="-128"/>
              </a:rPr>
              <a:t>fuel and air are rapidly mixed just after the burner head; known as raw or neat or luminous or rapid fuel-air mixing burners</a:t>
            </a:r>
            <a:r>
              <a:rPr lang="en-US" altLang="en-US" sz="2000"/>
              <a:t> </a:t>
            </a:r>
          </a:p>
          <a:p>
            <a:pPr eaLnBrk="1" hangingPunct="1">
              <a:lnSpc>
                <a:spcPct val="90000"/>
              </a:lnSpc>
            </a:pPr>
            <a:r>
              <a:rPr lang="en-US" altLang="en-US" sz="2000" b="1" i="1">
                <a:ea typeface="MS Mincho" panose="02020609040205080304" pitchFamily="49" charset="-128"/>
              </a:rPr>
              <a:t>partially-aerated</a:t>
            </a:r>
            <a:r>
              <a:rPr lang="en-US" altLang="en-US" sz="2000" b="1">
                <a:ea typeface="MS Mincho" panose="02020609040205080304" pitchFamily="49" charset="-128"/>
              </a:rPr>
              <a:t> </a:t>
            </a:r>
          </a:p>
          <a:p>
            <a:pPr lvl="1" eaLnBrk="1" hangingPunct="1">
              <a:lnSpc>
                <a:spcPct val="90000"/>
              </a:lnSpc>
            </a:pPr>
            <a:r>
              <a:rPr lang="en-US" altLang="en-US" sz="2000">
                <a:ea typeface="MS Mincho" panose="02020609040205080304" pitchFamily="49" charset="-128"/>
              </a:rPr>
              <a:t>fuel is mixed with air in the burner just  before burner head; known as partially-premixed burners</a:t>
            </a:r>
          </a:p>
          <a:p>
            <a:pPr eaLnBrk="1" hangingPunct="1">
              <a:lnSpc>
                <a:spcPct val="90000"/>
              </a:lnSpc>
            </a:pPr>
            <a:r>
              <a:rPr lang="en-US" altLang="en-US" sz="2000" b="1" i="1">
                <a:ea typeface="MS Mincho" panose="02020609040205080304" pitchFamily="49" charset="-128"/>
              </a:rPr>
              <a:t>fully-aerated</a:t>
            </a:r>
          </a:p>
          <a:p>
            <a:pPr lvl="1" eaLnBrk="1" hangingPunct="1">
              <a:lnSpc>
                <a:spcPct val="90000"/>
              </a:lnSpc>
            </a:pPr>
            <a:r>
              <a:rPr lang="en-US" altLang="en-US" sz="2000">
                <a:ea typeface="MS Mincho" panose="02020609040205080304" pitchFamily="49" charset="-128"/>
              </a:rPr>
              <a:t>fuel and air are fully mixed before entering the burner head; known as premixed-burners</a:t>
            </a:r>
            <a:r>
              <a:rPr lang="en-US" altLang="en-US">
                <a:ea typeface="MS Mincho" panose="02020609040205080304" pitchFamily="49" charset="-128"/>
              </a:rPr>
              <a:t> </a:t>
            </a:r>
            <a:r>
              <a:rPr lang="en-US" altLang="en-US"/>
              <a:t> </a:t>
            </a:r>
          </a:p>
        </p:txBody>
      </p:sp>
      <p:sp>
        <p:nvSpPr>
          <p:cNvPr id="90117" name="AutoShape 24">
            <a:extLst>
              <a:ext uri="{FF2B5EF4-FFF2-40B4-BE49-F238E27FC236}">
                <a16:creationId xmlns:a16="http://schemas.microsoft.com/office/drawing/2014/main" id="{83348227-5780-C3B6-51C5-47CF8A16F379}"/>
              </a:ext>
            </a:extLst>
          </p:cNvPr>
          <p:cNvSpPr>
            <a:spLocks/>
          </p:cNvSpPr>
          <p:nvPr/>
        </p:nvSpPr>
        <p:spPr bwMode="auto">
          <a:xfrm>
            <a:off x="2819400" y="2133600"/>
            <a:ext cx="457200" cy="3810000"/>
          </a:xfrm>
          <a:prstGeom prst="rightBrace">
            <a:avLst>
              <a:gd name="adj1" fmla="val 69444"/>
              <a:gd name="adj2" fmla="val 50000"/>
            </a:avLst>
          </a:prstGeom>
          <a:noFill/>
          <a:ln w="635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a:extLst>
              <a:ext uri="{FF2B5EF4-FFF2-40B4-BE49-F238E27FC236}">
                <a16:creationId xmlns:a16="http://schemas.microsoft.com/office/drawing/2014/main" id="{67F3CD16-12EA-61EA-83A5-DC09FF656F14}"/>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(Gas burner – aeration method or </a:t>
            </a:r>
            <a:br>
              <a:rPr lang="en-US" altLang="en-US" sz="2800" b="1"/>
            </a:br>
            <a:r>
              <a:rPr lang="en-US" altLang="en-US" sz="2800" b="1"/>
              <a:t>combustion air supply)</a:t>
            </a:r>
          </a:p>
        </p:txBody>
      </p:sp>
      <p:sp>
        <p:nvSpPr>
          <p:cNvPr id="91139" name="Rectangle 5">
            <a:extLst>
              <a:ext uri="{FF2B5EF4-FFF2-40B4-BE49-F238E27FC236}">
                <a16:creationId xmlns:a16="http://schemas.microsoft.com/office/drawing/2014/main" id="{6E4B1B92-58C2-757C-BC53-3C5059737A40}"/>
              </a:ext>
            </a:extLst>
          </p:cNvPr>
          <p:cNvSpPr>
            <a:spLocks noGrp="1" noChangeArrowheads="1"/>
          </p:cNvSpPr>
          <p:nvPr>
            <p:ph type="body" sz="half" idx="1"/>
          </p:nvPr>
        </p:nvSpPr>
        <p:spPr>
          <a:xfrm>
            <a:off x="304800" y="2133600"/>
            <a:ext cx="2590800" cy="4343400"/>
          </a:xfrm>
        </p:spPr>
        <p:txBody>
          <a:bodyPr/>
          <a:lstStyle/>
          <a:p>
            <a:pPr eaLnBrk="1" hangingPunct="1">
              <a:lnSpc>
                <a:spcPct val="90000"/>
              </a:lnSpc>
            </a:pPr>
            <a:r>
              <a:rPr lang="en-US" altLang="en-US" sz="2000" b="1"/>
              <a:t>Mechanical</a:t>
            </a:r>
          </a:p>
          <a:p>
            <a:pPr lvl="1" eaLnBrk="1" hangingPunct="1">
              <a:lnSpc>
                <a:spcPct val="90000"/>
              </a:lnSpc>
            </a:pPr>
            <a:r>
              <a:rPr lang="en-US" altLang="en-US" sz="2000"/>
              <a:t>Use fan /     blower / compressor </a:t>
            </a:r>
          </a:p>
          <a:p>
            <a:pPr lvl="1" eaLnBrk="1" hangingPunct="1">
              <a:lnSpc>
                <a:spcPct val="90000"/>
              </a:lnSpc>
            </a:pPr>
            <a:endParaRPr lang="en-US" altLang="en-US" sz="2000"/>
          </a:p>
          <a:p>
            <a:pPr eaLnBrk="1" hangingPunct="1">
              <a:lnSpc>
                <a:spcPct val="90000"/>
              </a:lnSpc>
            </a:pPr>
            <a:r>
              <a:rPr lang="en-US" altLang="en-US" sz="2000" b="1"/>
              <a:t>Non-mechanical</a:t>
            </a:r>
            <a:r>
              <a:rPr lang="en-US" altLang="en-US" sz="2400"/>
              <a:t> </a:t>
            </a:r>
          </a:p>
          <a:p>
            <a:pPr lvl="1" eaLnBrk="1" hangingPunct="1">
              <a:lnSpc>
                <a:spcPct val="90000"/>
              </a:lnSpc>
            </a:pPr>
            <a:r>
              <a:rPr lang="en-US" altLang="en-US" sz="2000"/>
              <a:t>Based on draft (flow) effect due to pressure difference created from</a:t>
            </a:r>
          </a:p>
          <a:p>
            <a:pPr lvl="2" eaLnBrk="1" hangingPunct="1">
              <a:lnSpc>
                <a:spcPct val="90000"/>
              </a:lnSpc>
            </a:pPr>
            <a:r>
              <a:rPr lang="en-US" altLang="en-US" sz="1800"/>
              <a:t>Chimney / stack</a:t>
            </a:r>
          </a:p>
          <a:p>
            <a:pPr lvl="2" eaLnBrk="1" hangingPunct="1">
              <a:lnSpc>
                <a:spcPct val="90000"/>
              </a:lnSpc>
            </a:pPr>
            <a:r>
              <a:rPr lang="en-US" altLang="en-US" sz="1800"/>
              <a:t>Venturi-type device</a:t>
            </a:r>
          </a:p>
          <a:p>
            <a:pPr lvl="1" eaLnBrk="1" hangingPunct="1">
              <a:lnSpc>
                <a:spcPct val="90000"/>
              </a:lnSpc>
              <a:buFontTx/>
              <a:buNone/>
            </a:pPr>
            <a:endParaRPr lang="en-US" altLang="en-US" sz="2000"/>
          </a:p>
        </p:txBody>
      </p:sp>
      <p:sp>
        <p:nvSpPr>
          <p:cNvPr id="91140" name="Rectangle 6">
            <a:extLst>
              <a:ext uri="{FF2B5EF4-FFF2-40B4-BE49-F238E27FC236}">
                <a16:creationId xmlns:a16="http://schemas.microsoft.com/office/drawing/2014/main" id="{E73031A2-3DB8-A036-7A36-930D939A5715}"/>
              </a:ext>
            </a:extLst>
          </p:cNvPr>
          <p:cNvSpPr>
            <a:spLocks noGrp="1" noChangeArrowheads="1"/>
          </p:cNvSpPr>
          <p:nvPr>
            <p:ph type="body" sz="half" idx="2"/>
          </p:nvPr>
        </p:nvSpPr>
        <p:spPr>
          <a:xfrm>
            <a:off x="2819400" y="2209800"/>
            <a:ext cx="5943600" cy="4114800"/>
          </a:xfrm>
        </p:spPr>
        <p:txBody>
          <a:bodyPr/>
          <a:lstStyle/>
          <a:p>
            <a:pPr marL="635000" lvl="1" indent="-296863" eaLnBrk="1" hangingPunct="1"/>
            <a:r>
              <a:rPr lang="en-US" altLang="en-US" sz="2000"/>
              <a:t>Forced draft  </a:t>
            </a:r>
            <a:r>
              <a:rPr lang="en-US" altLang="en-US" sz="2000">
                <a:sym typeface="Wingdings" panose="05000000000000000000" pitchFamily="2" charset="2"/>
              </a:rPr>
              <a:t> forced burner                                                                               				         Power burners</a:t>
            </a:r>
            <a:endParaRPr lang="en-US" altLang="en-US" sz="2000"/>
          </a:p>
          <a:p>
            <a:pPr marL="635000" lvl="1" indent="-296863" eaLnBrk="1" hangingPunct="1"/>
            <a:r>
              <a:rPr lang="en-US" altLang="en-US" sz="2000"/>
              <a:t>Induced draft </a:t>
            </a:r>
            <a:r>
              <a:rPr lang="en-US" altLang="en-US" sz="2000">
                <a:sym typeface="Wingdings" panose="05000000000000000000" pitchFamily="2" charset="2"/>
              </a:rPr>
              <a:t> induced burner</a:t>
            </a:r>
            <a:endParaRPr lang="en-US" altLang="en-US" sz="2000"/>
          </a:p>
          <a:p>
            <a:pPr marL="635000" lvl="1" indent="-296863" eaLnBrk="1" hangingPunct="1"/>
            <a:endParaRPr lang="en-US" altLang="en-US" sz="2000"/>
          </a:p>
          <a:p>
            <a:pPr marL="635000" lvl="1" indent="-296863" eaLnBrk="1" hangingPunct="1">
              <a:buFontTx/>
              <a:buNone/>
            </a:pPr>
            <a:endParaRPr lang="en-US" altLang="en-US"/>
          </a:p>
          <a:p>
            <a:pPr marL="635000" lvl="1" indent="-296863" eaLnBrk="1" hangingPunct="1">
              <a:buFontTx/>
              <a:buNone/>
            </a:pPr>
            <a:endParaRPr lang="en-US" altLang="en-US"/>
          </a:p>
          <a:p>
            <a:pPr marL="635000" lvl="1" indent="-296863" eaLnBrk="1" hangingPunct="1">
              <a:buFontTx/>
              <a:buNone/>
            </a:pPr>
            <a:endParaRPr lang="en-US" altLang="en-US"/>
          </a:p>
          <a:p>
            <a:pPr marL="635000" lvl="1" indent="-296863" eaLnBrk="1" hangingPunct="1"/>
            <a:r>
              <a:rPr lang="en-US" altLang="en-US" sz="2000"/>
              <a:t>Natural draft </a:t>
            </a:r>
            <a:r>
              <a:rPr lang="en-US" altLang="en-US" sz="2000">
                <a:sym typeface="Wingdings" panose="05000000000000000000" pitchFamily="2" charset="2"/>
              </a:rPr>
              <a:t> natural draft / </a:t>
            </a:r>
          </a:p>
          <a:p>
            <a:pPr marL="635000" lvl="1" indent="-296863" eaLnBrk="1" hangingPunct="1">
              <a:buFontTx/>
              <a:buNone/>
            </a:pPr>
            <a:r>
              <a:rPr lang="en-US" altLang="en-US" sz="2000">
                <a:sym typeface="Wingdings" panose="05000000000000000000" pitchFamily="2" charset="2"/>
              </a:rPr>
              <a:t>     atmospheric burner</a:t>
            </a:r>
            <a:endParaRPr lang="en-US" altLang="en-US" sz="2000"/>
          </a:p>
          <a:p>
            <a:pPr marL="635000" lvl="1" indent="-296863" eaLnBrk="1" hangingPunct="1"/>
            <a:endParaRPr lang="en-US" altLang="en-US" sz="2000"/>
          </a:p>
          <a:p>
            <a:pPr marL="635000" lvl="1" indent="-296863" eaLnBrk="1" hangingPunct="1"/>
            <a:endParaRPr lang="en-US" altLang="en-US"/>
          </a:p>
        </p:txBody>
      </p:sp>
      <p:sp>
        <p:nvSpPr>
          <p:cNvPr id="91141" name="AutoShape 7">
            <a:extLst>
              <a:ext uri="{FF2B5EF4-FFF2-40B4-BE49-F238E27FC236}">
                <a16:creationId xmlns:a16="http://schemas.microsoft.com/office/drawing/2014/main" id="{EC7589DF-42AA-8F2F-5EC3-C7713C2B7EB4}"/>
              </a:ext>
            </a:extLst>
          </p:cNvPr>
          <p:cNvSpPr>
            <a:spLocks/>
          </p:cNvSpPr>
          <p:nvPr/>
        </p:nvSpPr>
        <p:spPr bwMode="auto">
          <a:xfrm>
            <a:off x="2667000" y="3962400"/>
            <a:ext cx="457200" cy="2438400"/>
          </a:xfrm>
          <a:prstGeom prst="rightBrace">
            <a:avLst>
              <a:gd name="adj1" fmla="val 44444"/>
              <a:gd name="adj2" fmla="val 50000"/>
            </a:avLst>
          </a:prstGeom>
          <a:noFill/>
          <a:ln w="635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91142" name="AutoShape 8">
            <a:extLst>
              <a:ext uri="{FF2B5EF4-FFF2-40B4-BE49-F238E27FC236}">
                <a16:creationId xmlns:a16="http://schemas.microsoft.com/office/drawing/2014/main" id="{35EE98A3-FC26-940D-1432-9A017DB3505D}"/>
              </a:ext>
            </a:extLst>
          </p:cNvPr>
          <p:cNvSpPr>
            <a:spLocks/>
          </p:cNvSpPr>
          <p:nvPr/>
        </p:nvSpPr>
        <p:spPr bwMode="auto">
          <a:xfrm>
            <a:off x="2590800" y="2286000"/>
            <a:ext cx="304800" cy="1066800"/>
          </a:xfrm>
          <a:prstGeom prst="rightBrace">
            <a:avLst>
              <a:gd name="adj1" fmla="val 29167"/>
              <a:gd name="adj2" fmla="val 50000"/>
            </a:avLst>
          </a:prstGeom>
          <a:noFill/>
          <a:ln w="635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91143" name="AutoShape 9">
            <a:extLst>
              <a:ext uri="{FF2B5EF4-FFF2-40B4-BE49-F238E27FC236}">
                <a16:creationId xmlns:a16="http://schemas.microsoft.com/office/drawing/2014/main" id="{C7783DED-9C0F-4B96-E105-F68DD8C62906}"/>
              </a:ext>
            </a:extLst>
          </p:cNvPr>
          <p:cNvSpPr>
            <a:spLocks/>
          </p:cNvSpPr>
          <p:nvPr/>
        </p:nvSpPr>
        <p:spPr bwMode="auto">
          <a:xfrm>
            <a:off x="6858000" y="2286000"/>
            <a:ext cx="152400" cy="914400"/>
          </a:xfrm>
          <a:prstGeom prst="rightBrace">
            <a:avLst>
              <a:gd name="adj1" fmla="val 50000"/>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EE46C0A-86F1-5410-D573-C2403E764321}"/>
              </a:ext>
            </a:extLst>
          </p:cNvPr>
          <p:cNvSpPr>
            <a:spLocks noGrp="1" noChangeArrowheads="1"/>
          </p:cNvSpPr>
          <p:nvPr>
            <p:ph type="title"/>
          </p:nvPr>
        </p:nvSpPr>
        <p:spPr>
          <a:xfrm>
            <a:off x="685800" y="457200"/>
            <a:ext cx="7772400" cy="1143000"/>
          </a:xfrm>
        </p:spPr>
        <p:txBody>
          <a:bodyPr/>
          <a:lstStyle/>
          <a:p>
            <a:pPr eaLnBrk="1" hangingPunct="1"/>
            <a:r>
              <a:rPr lang="en-US" altLang="en-US" sz="2800" b="1"/>
              <a:t>GAS  UTILISATION EQUIPMENT</a:t>
            </a:r>
            <a:br>
              <a:rPr lang="en-US" altLang="en-US" sz="2800" b="1"/>
            </a:br>
            <a:r>
              <a:rPr lang="en-US" altLang="en-US" sz="2800" b="1"/>
              <a:t> (Gas burner classification – flow characteristics)</a:t>
            </a:r>
          </a:p>
        </p:txBody>
      </p:sp>
      <p:sp>
        <p:nvSpPr>
          <p:cNvPr id="92163" name="Rectangle 3">
            <a:extLst>
              <a:ext uri="{FF2B5EF4-FFF2-40B4-BE49-F238E27FC236}">
                <a16:creationId xmlns:a16="http://schemas.microsoft.com/office/drawing/2014/main" id="{8B2B654A-38E4-1F3C-C288-853B5F09D918}"/>
              </a:ext>
            </a:extLst>
          </p:cNvPr>
          <p:cNvSpPr>
            <a:spLocks noGrp="1" noChangeArrowheads="1"/>
          </p:cNvSpPr>
          <p:nvPr>
            <p:ph type="body" sz="half" idx="1"/>
          </p:nvPr>
        </p:nvSpPr>
        <p:spPr>
          <a:xfrm>
            <a:off x="609600" y="1828800"/>
            <a:ext cx="4114800" cy="4191000"/>
          </a:xfrm>
        </p:spPr>
        <p:txBody>
          <a:bodyPr/>
          <a:lstStyle/>
          <a:p>
            <a:pPr marL="4763" indent="-4763" algn="ctr" eaLnBrk="1" hangingPunct="1">
              <a:buFontTx/>
              <a:buNone/>
            </a:pPr>
            <a:r>
              <a:rPr lang="en-US" altLang="en-US" sz="2000" b="1" i="1"/>
              <a:t>Based on flow or aero dynamics </a:t>
            </a:r>
          </a:p>
          <a:p>
            <a:pPr marL="4763" indent="-4763" algn="ctr" eaLnBrk="1" hangingPunct="1">
              <a:buFontTx/>
              <a:buNone/>
            </a:pPr>
            <a:r>
              <a:rPr lang="en-US" altLang="en-US" sz="2000" b="1" i="1"/>
              <a:t>of  combustion</a:t>
            </a:r>
            <a:r>
              <a:rPr lang="en-US" altLang="en-US"/>
              <a:t> </a:t>
            </a:r>
          </a:p>
        </p:txBody>
      </p:sp>
      <p:sp>
        <p:nvSpPr>
          <p:cNvPr id="92164" name="Rectangle 4">
            <a:extLst>
              <a:ext uri="{FF2B5EF4-FFF2-40B4-BE49-F238E27FC236}">
                <a16:creationId xmlns:a16="http://schemas.microsoft.com/office/drawing/2014/main" id="{635FFA7D-5B50-D1AD-0499-AFCFF6067186}"/>
              </a:ext>
            </a:extLst>
          </p:cNvPr>
          <p:cNvSpPr>
            <a:spLocks noGrp="1" noChangeArrowheads="1"/>
          </p:cNvSpPr>
          <p:nvPr>
            <p:ph type="body" sz="half" idx="2"/>
          </p:nvPr>
        </p:nvSpPr>
        <p:spPr>
          <a:xfrm>
            <a:off x="5334000" y="1676400"/>
            <a:ext cx="3124200" cy="4800600"/>
          </a:xfrm>
        </p:spPr>
        <p:txBody>
          <a:bodyPr/>
          <a:lstStyle/>
          <a:p>
            <a:pPr eaLnBrk="1" hangingPunct="1">
              <a:lnSpc>
                <a:spcPct val="90000"/>
              </a:lnSpc>
            </a:pPr>
            <a:r>
              <a:rPr lang="en-US" altLang="en-US" sz="2000" b="1" i="1">
                <a:ea typeface="MS Mincho" panose="02020609040205080304" pitchFamily="49" charset="-128"/>
              </a:rPr>
              <a:t>Laminar-flame type burner</a:t>
            </a:r>
            <a:endParaRPr lang="en-US" altLang="en-US" sz="2000">
              <a:ea typeface="MS Mincho" panose="02020609040205080304" pitchFamily="49" charset="-128"/>
            </a:endParaRPr>
          </a:p>
          <a:p>
            <a:pPr lvl="1" eaLnBrk="1" hangingPunct="1">
              <a:lnSpc>
                <a:spcPct val="90000"/>
              </a:lnSpc>
            </a:pPr>
            <a:r>
              <a:rPr lang="en-US" altLang="en-US" sz="1800">
                <a:ea typeface="MS Mincho" panose="02020609040205080304" pitchFamily="49" charset="-128"/>
              </a:rPr>
              <a:t>Laminar flow (Low Reynolds numbers)</a:t>
            </a:r>
          </a:p>
          <a:p>
            <a:pPr lvl="1" eaLnBrk="1" hangingPunct="1">
              <a:lnSpc>
                <a:spcPct val="90000"/>
              </a:lnSpc>
            </a:pPr>
            <a:r>
              <a:rPr lang="en-US" altLang="en-US" sz="1800"/>
              <a:t> </a:t>
            </a:r>
            <a:r>
              <a:rPr lang="en-US" altLang="en-US" sz="1800">
                <a:ea typeface="MS Mincho" panose="02020609040205080304" pitchFamily="49" charset="-128"/>
              </a:rPr>
              <a:t>Parameters of flow &amp; state (velocity, pressure, temperature, density &amp; species concentrations) do not fluctuate significantly</a:t>
            </a:r>
            <a:endParaRPr lang="en-US" altLang="en-US" sz="1800"/>
          </a:p>
          <a:p>
            <a:pPr eaLnBrk="1" hangingPunct="1">
              <a:lnSpc>
                <a:spcPct val="90000"/>
              </a:lnSpc>
            </a:pPr>
            <a:r>
              <a:rPr lang="en-US" altLang="en-US" sz="2000" b="1" i="1">
                <a:ea typeface="MS Mincho" panose="02020609040205080304" pitchFamily="49" charset="-128"/>
              </a:rPr>
              <a:t>Turbulent-flame type burner</a:t>
            </a:r>
            <a:endParaRPr lang="en-US" altLang="en-US" sz="2000" b="1">
              <a:ea typeface="MS Mincho" panose="02020609040205080304" pitchFamily="49" charset="-128"/>
            </a:endParaRPr>
          </a:p>
          <a:p>
            <a:pPr lvl="1" eaLnBrk="1" hangingPunct="1">
              <a:lnSpc>
                <a:spcPct val="90000"/>
              </a:lnSpc>
            </a:pPr>
            <a:r>
              <a:rPr lang="en-US" altLang="en-US" sz="1800">
                <a:ea typeface="MS Mincho" panose="02020609040205080304" pitchFamily="49" charset="-128"/>
              </a:rPr>
              <a:t>Turbulent flow (High Reynolds numbers)</a:t>
            </a:r>
          </a:p>
          <a:p>
            <a:pPr lvl="1" eaLnBrk="1" hangingPunct="1">
              <a:lnSpc>
                <a:spcPct val="90000"/>
              </a:lnSpc>
            </a:pPr>
            <a:r>
              <a:rPr lang="en-US" altLang="en-US" sz="1800">
                <a:ea typeface="MS Mincho" panose="02020609040205080304" pitchFamily="49" charset="-128"/>
              </a:rPr>
              <a:t>Parameters of flow &amp; state fluctuate randomly</a:t>
            </a:r>
          </a:p>
        </p:txBody>
      </p:sp>
      <p:graphicFrame>
        <p:nvGraphicFramePr>
          <p:cNvPr id="92165" name="Object 6">
            <a:extLst>
              <a:ext uri="{FF2B5EF4-FFF2-40B4-BE49-F238E27FC236}">
                <a16:creationId xmlns:a16="http://schemas.microsoft.com/office/drawing/2014/main" id="{3C4CC995-A71C-E57B-EBFE-1FB22085BFC0}"/>
              </a:ext>
            </a:extLst>
          </p:cNvPr>
          <p:cNvGraphicFramePr>
            <a:graphicFrameLocks noChangeAspect="1"/>
          </p:cNvGraphicFramePr>
          <p:nvPr/>
        </p:nvGraphicFramePr>
        <p:xfrm>
          <a:off x="381000" y="2819400"/>
          <a:ext cx="4648200" cy="3657600"/>
        </p:xfrm>
        <a:graphic>
          <a:graphicData uri="http://schemas.openxmlformats.org/presentationml/2006/ole">
            <mc:AlternateContent xmlns:mc="http://schemas.openxmlformats.org/markup-compatibility/2006">
              <mc:Choice xmlns:v="urn:schemas-microsoft-com:vml" Requires="v">
                <p:oleObj name="Image" r:id="rId2" imgW="18083265" imgH="12166531" progId="Photoshop.Image.6">
                  <p:embed/>
                </p:oleObj>
              </mc:Choice>
              <mc:Fallback>
                <p:oleObj name="Image" r:id="rId2" imgW="18083265" imgH="12166531" progId="Photoshop.Image.6">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19400"/>
                        <a:ext cx="46482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6">
            <a:extLst>
              <a:ext uri="{FF2B5EF4-FFF2-40B4-BE49-F238E27FC236}">
                <a16:creationId xmlns:a16="http://schemas.microsoft.com/office/drawing/2014/main" id="{8A2222B2-6877-C149-6470-1313234C29BB}"/>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(Atmospheric gas burner)</a:t>
            </a:r>
          </a:p>
        </p:txBody>
      </p:sp>
      <p:sp>
        <p:nvSpPr>
          <p:cNvPr id="93187" name="Rectangle 1027">
            <a:extLst>
              <a:ext uri="{FF2B5EF4-FFF2-40B4-BE49-F238E27FC236}">
                <a16:creationId xmlns:a16="http://schemas.microsoft.com/office/drawing/2014/main" id="{61F939DA-D0CA-0730-347F-CC7A2B920436}"/>
              </a:ext>
            </a:extLst>
          </p:cNvPr>
          <p:cNvSpPr>
            <a:spLocks noGrp="1" noChangeArrowheads="1"/>
          </p:cNvSpPr>
          <p:nvPr>
            <p:ph type="body" sz="half" idx="1"/>
          </p:nvPr>
        </p:nvSpPr>
        <p:spPr>
          <a:xfrm>
            <a:off x="609600" y="1828800"/>
            <a:ext cx="3048000" cy="4114800"/>
          </a:xfrm>
        </p:spPr>
        <p:txBody>
          <a:bodyPr/>
          <a:lstStyle/>
          <a:p>
            <a:pPr eaLnBrk="1" hangingPunct="1">
              <a:lnSpc>
                <a:spcPct val="90000"/>
              </a:lnSpc>
            </a:pPr>
            <a:r>
              <a:rPr lang="en-US" altLang="en-US" sz="2000">
                <a:ea typeface="MS Mincho" panose="02020609040205080304" pitchFamily="49" charset="-128"/>
              </a:rPr>
              <a:t>Combustion air is supplied by means of kinetic energy of the gas issuing from the orifice within a venturi-mixer</a:t>
            </a:r>
          </a:p>
          <a:p>
            <a:pPr eaLnBrk="1" hangingPunct="1">
              <a:lnSpc>
                <a:spcPct val="90000"/>
              </a:lnSpc>
            </a:pPr>
            <a:r>
              <a:rPr lang="en-US" altLang="en-US" sz="2000">
                <a:ea typeface="MS Mincho" panose="02020609040205080304" pitchFamily="49" charset="-128"/>
              </a:rPr>
              <a:t>Can be either partially aerated (partially-premixed) or non-aerated (diffusion) burner depending on how combustion air is introduced</a:t>
            </a:r>
          </a:p>
          <a:p>
            <a:pPr eaLnBrk="1" hangingPunct="1">
              <a:lnSpc>
                <a:spcPct val="90000"/>
              </a:lnSpc>
            </a:pPr>
            <a:r>
              <a:rPr lang="en-US" altLang="en-US" sz="2000">
                <a:solidFill>
                  <a:schemeClr val="bg1"/>
                </a:solidFill>
              </a:rPr>
              <a:t>Types, applications, advantages &amp; disadvantages</a:t>
            </a:r>
            <a:endParaRPr lang="en-US" altLang="en-US" sz="2400">
              <a:solidFill>
                <a:schemeClr val="bg1"/>
              </a:solidFill>
            </a:endParaRPr>
          </a:p>
        </p:txBody>
      </p:sp>
      <p:graphicFrame>
        <p:nvGraphicFramePr>
          <p:cNvPr id="93188" name="Object 1028">
            <a:extLst>
              <a:ext uri="{FF2B5EF4-FFF2-40B4-BE49-F238E27FC236}">
                <a16:creationId xmlns:a16="http://schemas.microsoft.com/office/drawing/2014/main" id="{CEB4C22A-7F9C-DCD2-69A1-D71F4FC50CE2}"/>
              </a:ext>
            </a:extLst>
          </p:cNvPr>
          <p:cNvGraphicFramePr>
            <a:graphicFrameLocks noGrp="1" noChangeAspect="1"/>
          </p:cNvGraphicFramePr>
          <p:nvPr>
            <p:ph type="body" sz="half" idx="2"/>
          </p:nvPr>
        </p:nvGraphicFramePr>
        <p:xfrm>
          <a:off x="3657600" y="1828800"/>
          <a:ext cx="5105400" cy="4084638"/>
        </p:xfrm>
        <a:graphic>
          <a:graphicData uri="http://schemas.openxmlformats.org/presentationml/2006/ole">
            <mc:AlternateContent xmlns:mc="http://schemas.openxmlformats.org/markup-compatibility/2006">
              <mc:Choice xmlns:v="urn:schemas-microsoft-com:vml" Requires="v">
                <p:oleObj name="Image" r:id="rId2" imgW="57521633" imgH="29534694" progId="Photoshop.Image.6">
                  <p:embed/>
                </p:oleObj>
              </mc:Choice>
              <mc:Fallback>
                <p:oleObj name="Image" r:id="rId2" imgW="57521633" imgH="29534694" progId="Photoshop.Image.6">
                  <p:embed/>
                  <p:pic>
                    <p:nvPicPr>
                      <p:cNvPr id="0" name="Object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828800"/>
                        <a:ext cx="5105400"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F46209E1-141E-76B4-B2A9-289ED81B683E}"/>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(Power gas burner – Forced burner)</a:t>
            </a:r>
          </a:p>
        </p:txBody>
      </p:sp>
      <p:sp>
        <p:nvSpPr>
          <p:cNvPr id="94211" name="Rectangle 3">
            <a:extLst>
              <a:ext uri="{FF2B5EF4-FFF2-40B4-BE49-F238E27FC236}">
                <a16:creationId xmlns:a16="http://schemas.microsoft.com/office/drawing/2014/main" id="{129A88E0-8856-8415-6A6F-5F5844A63927}"/>
              </a:ext>
            </a:extLst>
          </p:cNvPr>
          <p:cNvSpPr>
            <a:spLocks noGrp="1" noChangeArrowheads="1"/>
          </p:cNvSpPr>
          <p:nvPr>
            <p:ph type="body" sz="half" idx="1"/>
          </p:nvPr>
        </p:nvSpPr>
        <p:spPr>
          <a:xfrm>
            <a:off x="609600" y="1828800"/>
            <a:ext cx="3048000" cy="4114800"/>
          </a:xfrm>
        </p:spPr>
        <p:txBody>
          <a:bodyPr/>
          <a:lstStyle/>
          <a:p>
            <a:pPr eaLnBrk="1" hangingPunct="1">
              <a:lnSpc>
                <a:spcPct val="90000"/>
              </a:lnSpc>
            </a:pPr>
            <a:r>
              <a:rPr lang="en-US" altLang="en-US" sz="2000" b="1"/>
              <a:t>Diffusion burner</a:t>
            </a:r>
          </a:p>
          <a:p>
            <a:pPr eaLnBrk="1" hangingPunct="1">
              <a:lnSpc>
                <a:spcPct val="90000"/>
              </a:lnSpc>
              <a:buFontTx/>
              <a:buNone/>
            </a:pPr>
            <a:endParaRPr lang="en-US" altLang="en-US" sz="2000" b="1"/>
          </a:p>
          <a:p>
            <a:pPr lvl="1" eaLnBrk="1" hangingPunct="1">
              <a:lnSpc>
                <a:spcPct val="90000"/>
              </a:lnSpc>
            </a:pPr>
            <a:r>
              <a:rPr lang="en-US" altLang="en-US" sz="1800">
                <a:ea typeface="MS Mincho" panose="02020609040205080304" pitchFamily="49" charset="-128"/>
              </a:rPr>
              <a:t>Fuel and air are rapidly mixed just and subsequently burned after burner head</a:t>
            </a:r>
            <a:endParaRPr lang="en-US" altLang="en-US" sz="1800"/>
          </a:p>
          <a:p>
            <a:pPr lvl="1" eaLnBrk="1" hangingPunct="1">
              <a:lnSpc>
                <a:spcPct val="90000"/>
              </a:lnSpc>
            </a:pPr>
            <a:r>
              <a:rPr lang="en-US" altLang="en-US" sz="1800"/>
              <a:t>Known as post-aerated / non-aerated / non-premixed / </a:t>
            </a:r>
            <a:r>
              <a:rPr lang="en-US" altLang="en-US" sz="1800">
                <a:ea typeface="MS Mincho" panose="02020609040205080304" pitchFamily="49" charset="-128"/>
              </a:rPr>
              <a:t>raw / neat / luminous or rapid fuel-air mixing burners</a:t>
            </a:r>
            <a:endParaRPr lang="en-US" altLang="en-US"/>
          </a:p>
          <a:p>
            <a:pPr lvl="1" eaLnBrk="1" hangingPunct="1">
              <a:lnSpc>
                <a:spcPct val="90000"/>
              </a:lnSpc>
            </a:pPr>
            <a:r>
              <a:rPr lang="en-US" altLang="en-US" sz="2000">
                <a:solidFill>
                  <a:schemeClr val="bg1"/>
                </a:solidFill>
              </a:rPr>
              <a:t>Applications, advantages &amp; disadvantages</a:t>
            </a:r>
            <a:endParaRPr lang="en-US" altLang="en-US">
              <a:solidFill>
                <a:schemeClr val="bg1"/>
              </a:solidFill>
            </a:endParaRPr>
          </a:p>
          <a:p>
            <a:pPr lvl="1" eaLnBrk="1" hangingPunct="1">
              <a:lnSpc>
                <a:spcPct val="90000"/>
              </a:lnSpc>
            </a:pPr>
            <a:endParaRPr lang="en-US" altLang="en-US"/>
          </a:p>
          <a:p>
            <a:pPr lvl="1" eaLnBrk="1" hangingPunct="1">
              <a:lnSpc>
                <a:spcPct val="90000"/>
              </a:lnSpc>
              <a:buFontTx/>
              <a:buNone/>
            </a:pPr>
            <a:endParaRPr lang="en-US" altLang="en-US"/>
          </a:p>
        </p:txBody>
      </p:sp>
      <p:graphicFrame>
        <p:nvGraphicFramePr>
          <p:cNvPr id="94212" name="Object 7">
            <a:extLst>
              <a:ext uri="{FF2B5EF4-FFF2-40B4-BE49-F238E27FC236}">
                <a16:creationId xmlns:a16="http://schemas.microsoft.com/office/drawing/2014/main" id="{7634E706-102E-12EE-49FB-338D9F27B6E7}"/>
              </a:ext>
            </a:extLst>
          </p:cNvPr>
          <p:cNvGraphicFramePr>
            <a:graphicFrameLocks noChangeAspect="1"/>
          </p:cNvGraphicFramePr>
          <p:nvPr/>
        </p:nvGraphicFramePr>
        <p:xfrm>
          <a:off x="3962400" y="2209800"/>
          <a:ext cx="4648200" cy="3048000"/>
        </p:xfrm>
        <a:graphic>
          <a:graphicData uri="http://schemas.openxmlformats.org/presentationml/2006/ole">
            <mc:AlternateContent xmlns:mc="http://schemas.openxmlformats.org/markup-compatibility/2006">
              <mc:Choice xmlns:v="urn:schemas-microsoft-com:vml" Requires="v">
                <p:oleObj name="Image" r:id="rId2" imgW="20336327" imgH="13342041" progId="Photoshop.Image.6">
                  <p:embed/>
                </p:oleObj>
              </mc:Choice>
              <mc:Fallback>
                <p:oleObj name="Image" r:id="rId2" imgW="20336327" imgH="13342041" progId="Photoshop.Image.6">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209800"/>
                        <a:ext cx="4648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F1538027-FE0B-F16A-1574-378D20A4E611}"/>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(Power gas burner – Forced burner)</a:t>
            </a:r>
          </a:p>
        </p:txBody>
      </p:sp>
      <p:sp>
        <p:nvSpPr>
          <p:cNvPr id="95235" name="Rectangle 3">
            <a:extLst>
              <a:ext uri="{FF2B5EF4-FFF2-40B4-BE49-F238E27FC236}">
                <a16:creationId xmlns:a16="http://schemas.microsoft.com/office/drawing/2014/main" id="{0FBE961D-9849-B468-3CFE-3ADB4827E01E}"/>
              </a:ext>
            </a:extLst>
          </p:cNvPr>
          <p:cNvSpPr>
            <a:spLocks noGrp="1" noChangeArrowheads="1"/>
          </p:cNvSpPr>
          <p:nvPr>
            <p:ph type="body" sz="half" idx="1"/>
          </p:nvPr>
        </p:nvSpPr>
        <p:spPr>
          <a:xfrm>
            <a:off x="609600" y="1828800"/>
            <a:ext cx="3048000" cy="4114800"/>
          </a:xfrm>
        </p:spPr>
        <p:txBody>
          <a:bodyPr/>
          <a:lstStyle/>
          <a:p>
            <a:pPr eaLnBrk="1" hangingPunct="1">
              <a:lnSpc>
                <a:spcPct val="90000"/>
              </a:lnSpc>
            </a:pPr>
            <a:r>
              <a:rPr lang="en-US" altLang="en-US" sz="2000" b="1"/>
              <a:t>Nozzle mixing burner</a:t>
            </a:r>
          </a:p>
          <a:p>
            <a:pPr eaLnBrk="1" hangingPunct="1">
              <a:lnSpc>
                <a:spcPct val="90000"/>
              </a:lnSpc>
              <a:buFontTx/>
              <a:buNone/>
            </a:pPr>
            <a:endParaRPr lang="en-US" altLang="en-US" sz="2000" b="1"/>
          </a:p>
          <a:p>
            <a:pPr lvl="1" eaLnBrk="1" hangingPunct="1">
              <a:lnSpc>
                <a:spcPct val="90000"/>
              </a:lnSpc>
            </a:pPr>
            <a:r>
              <a:rPr lang="en-US" altLang="en-US" sz="1800">
                <a:ea typeface="MS Mincho" panose="02020609040205080304" pitchFamily="49" charset="-128"/>
              </a:rPr>
              <a:t>Fuel and air (at pressure) are rapidly mixed inside burner head</a:t>
            </a:r>
            <a:endParaRPr lang="en-US" altLang="en-US" sz="1800"/>
          </a:p>
          <a:p>
            <a:pPr lvl="1" eaLnBrk="1" hangingPunct="1">
              <a:lnSpc>
                <a:spcPct val="90000"/>
              </a:lnSpc>
            </a:pPr>
            <a:r>
              <a:rPr lang="en-US" altLang="en-US" sz="1800"/>
              <a:t>Known as tunnel mixing / packaged / </a:t>
            </a:r>
            <a:r>
              <a:rPr lang="en-US" altLang="en-US" sz="1800">
                <a:ea typeface="MS Mincho" panose="02020609040205080304" pitchFamily="49" charset="-128"/>
              </a:rPr>
              <a:t> partially premixed or rapid fuel-air mixing burners</a:t>
            </a:r>
            <a:endParaRPr lang="en-US" altLang="en-US"/>
          </a:p>
          <a:p>
            <a:pPr lvl="1" eaLnBrk="1" hangingPunct="1">
              <a:lnSpc>
                <a:spcPct val="90000"/>
              </a:lnSpc>
            </a:pPr>
            <a:r>
              <a:rPr lang="en-US" altLang="en-US" sz="2000"/>
              <a:t>Applications, advantages &amp; disadvantages</a:t>
            </a:r>
            <a:endParaRPr lang="en-US" altLang="en-US"/>
          </a:p>
          <a:p>
            <a:pPr lvl="1" eaLnBrk="1" hangingPunct="1">
              <a:lnSpc>
                <a:spcPct val="90000"/>
              </a:lnSpc>
            </a:pPr>
            <a:endParaRPr lang="en-US" altLang="en-US"/>
          </a:p>
          <a:p>
            <a:pPr lvl="1" eaLnBrk="1" hangingPunct="1">
              <a:lnSpc>
                <a:spcPct val="90000"/>
              </a:lnSpc>
              <a:buFontTx/>
              <a:buNone/>
            </a:pPr>
            <a:endParaRPr lang="en-US" altLang="en-US"/>
          </a:p>
        </p:txBody>
      </p:sp>
      <p:graphicFrame>
        <p:nvGraphicFramePr>
          <p:cNvPr id="95236" name="Object 5">
            <a:extLst>
              <a:ext uri="{FF2B5EF4-FFF2-40B4-BE49-F238E27FC236}">
                <a16:creationId xmlns:a16="http://schemas.microsoft.com/office/drawing/2014/main" id="{D54A168A-F306-A111-1341-C1717B6B9D78}"/>
              </a:ext>
            </a:extLst>
          </p:cNvPr>
          <p:cNvGraphicFramePr>
            <a:graphicFrameLocks noGrp="1" noChangeAspect="1"/>
          </p:cNvGraphicFramePr>
          <p:nvPr>
            <p:ph type="body" sz="half" idx="2"/>
          </p:nvPr>
        </p:nvGraphicFramePr>
        <p:xfrm>
          <a:off x="4495800" y="1905000"/>
          <a:ext cx="3733800" cy="3295650"/>
        </p:xfrm>
        <a:graphic>
          <a:graphicData uri="http://schemas.openxmlformats.org/presentationml/2006/ole">
            <mc:AlternateContent xmlns:mc="http://schemas.openxmlformats.org/markup-compatibility/2006">
              <mc:Choice xmlns:v="urn:schemas-microsoft-com:vml" Requires="v">
                <p:oleObj name="Image" r:id="rId2" imgW="20571429" imgH="18161633" progId="Photoshop.Image.6">
                  <p:embed/>
                </p:oleObj>
              </mc:Choice>
              <mc:Fallback>
                <p:oleObj name="Image" r:id="rId2" imgW="20571429" imgH="18161633"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905000"/>
                        <a:ext cx="3733800"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E9F9C5B3-0C28-41F2-4060-F1F60C1A59E1}"/>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(Power gas burner – premixing burner)</a:t>
            </a:r>
          </a:p>
        </p:txBody>
      </p:sp>
      <p:sp>
        <p:nvSpPr>
          <p:cNvPr id="96259" name="Rectangle 3">
            <a:extLst>
              <a:ext uri="{FF2B5EF4-FFF2-40B4-BE49-F238E27FC236}">
                <a16:creationId xmlns:a16="http://schemas.microsoft.com/office/drawing/2014/main" id="{C0CFF9F3-B37E-FC43-646E-B5DE1678C184}"/>
              </a:ext>
            </a:extLst>
          </p:cNvPr>
          <p:cNvSpPr>
            <a:spLocks noGrp="1" noChangeArrowheads="1"/>
          </p:cNvSpPr>
          <p:nvPr>
            <p:ph type="body" sz="half" idx="1"/>
          </p:nvPr>
        </p:nvSpPr>
        <p:spPr>
          <a:xfrm>
            <a:off x="609600" y="1828800"/>
            <a:ext cx="3886200" cy="4724400"/>
          </a:xfrm>
        </p:spPr>
        <p:txBody>
          <a:bodyPr/>
          <a:lstStyle/>
          <a:p>
            <a:pPr eaLnBrk="1" hangingPunct="1">
              <a:lnSpc>
                <a:spcPct val="90000"/>
              </a:lnSpc>
            </a:pPr>
            <a:r>
              <a:rPr lang="en-US" altLang="en-US" sz="2000" b="1"/>
              <a:t>Gas jet mixer type</a:t>
            </a:r>
          </a:p>
          <a:p>
            <a:pPr lvl="1" eaLnBrk="1" hangingPunct="1">
              <a:lnSpc>
                <a:spcPct val="90000"/>
              </a:lnSpc>
            </a:pPr>
            <a:r>
              <a:rPr lang="en-US" altLang="en-US" sz="1800"/>
              <a:t>Operate similar to atmospheric burner</a:t>
            </a:r>
          </a:p>
          <a:p>
            <a:pPr lvl="1" eaLnBrk="1" hangingPunct="1">
              <a:lnSpc>
                <a:spcPct val="90000"/>
              </a:lnSpc>
            </a:pPr>
            <a:r>
              <a:rPr lang="en-US" altLang="en-US" sz="1800"/>
              <a:t>Fuel is supplied at pressure</a:t>
            </a:r>
          </a:p>
          <a:p>
            <a:pPr eaLnBrk="1" hangingPunct="1">
              <a:lnSpc>
                <a:spcPct val="90000"/>
              </a:lnSpc>
            </a:pPr>
            <a:r>
              <a:rPr lang="en-US" altLang="en-US" sz="2000" b="1"/>
              <a:t>Air jet mixer type</a:t>
            </a:r>
          </a:p>
          <a:p>
            <a:pPr lvl="1" eaLnBrk="1" hangingPunct="1">
              <a:lnSpc>
                <a:spcPct val="90000"/>
              </a:lnSpc>
            </a:pPr>
            <a:r>
              <a:rPr lang="en-US" altLang="en-US" sz="1800"/>
              <a:t>Fuel is supplied proportionately to combustion air (at pressure)</a:t>
            </a:r>
          </a:p>
          <a:p>
            <a:pPr lvl="1" eaLnBrk="1" hangingPunct="1">
              <a:lnSpc>
                <a:spcPct val="90000"/>
              </a:lnSpc>
            </a:pPr>
            <a:r>
              <a:rPr lang="en-US" altLang="en-US" sz="1800"/>
              <a:t>Known as air blast burner</a:t>
            </a:r>
          </a:p>
          <a:p>
            <a:pPr eaLnBrk="1" hangingPunct="1">
              <a:lnSpc>
                <a:spcPct val="90000"/>
              </a:lnSpc>
            </a:pPr>
            <a:r>
              <a:rPr lang="en-US" altLang="en-US" sz="2000" b="1"/>
              <a:t>Machine (compressor) mixer type</a:t>
            </a:r>
          </a:p>
          <a:p>
            <a:pPr lvl="1" eaLnBrk="1" hangingPunct="1">
              <a:lnSpc>
                <a:spcPct val="90000"/>
              </a:lnSpc>
            </a:pPr>
            <a:r>
              <a:rPr lang="en-US" altLang="en-US" sz="1800"/>
              <a:t>Fuel &amp; air (may be at relatively low pressure) are mixed in a compressor</a:t>
            </a:r>
          </a:p>
          <a:p>
            <a:pPr lvl="1" eaLnBrk="1" hangingPunct="1">
              <a:lnSpc>
                <a:spcPct val="90000"/>
              </a:lnSpc>
            </a:pPr>
            <a:r>
              <a:rPr lang="en-US" altLang="en-US" sz="1800"/>
              <a:t>Safety requirement is critical !!!!</a:t>
            </a:r>
          </a:p>
          <a:p>
            <a:pPr lvl="1" eaLnBrk="1" hangingPunct="1">
              <a:lnSpc>
                <a:spcPct val="90000"/>
              </a:lnSpc>
              <a:buFontTx/>
              <a:buNone/>
            </a:pPr>
            <a:endParaRPr lang="en-US" altLang="en-US" sz="2000"/>
          </a:p>
        </p:txBody>
      </p:sp>
      <p:graphicFrame>
        <p:nvGraphicFramePr>
          <p:cNvPr id="96260" name="Object 8">
            <a:extLst>
              <a:ext uri="{FF2B5EF4-FFF2-40B4-BE49-F238E27FC236}">
                <a16:creationId xmlns:a16="http://schemas.microsoft.com/office/drawing/2014/main" id="{392F7B49-2C10-83E1-787F-C47C29DFF63E}"/>
              </a:ext>
            </a:extLst>
          </p:cNvPr>
          <p:cNvGraphicFramePr>
            <a:graphicFrameLocks noChangeAspect="1"/>
          </p:cNvGraphicFramePr>
          <p:nvPr/>
        </p:nvGraphicFramePr>
        <p:xfrm>
          <a:off x="4953000" y="1520825"/>
          <a:ext cx="3429000" cy="1790700"/>
        </p:xfrm>
        <a:graphic>
          <a:graphicData uri="http://schemas.openxmlformats.org/presentationml/2006/ole">
            <mc:AlternateContent xmlns:mc="http://schemas.openxmlformats.org/markup-compatibility/2006">
              <mc:Choice xmlns:v="urn:schemas-microsoft-com:vml" Requires="v">
                <p:oleObj name="Image" r:id="rId2" imgW="21002449" imgH="10971429" progId="Photoshop.Image.6">
                  <p:embed/>
                </p:oleObj>
              </mc:Choice>
              <mc:Fallback>
                <p:oleObj name="Image" r:id="rId2" imgW="21002449" imgH="10971429" progId="Photoshop.Image.6">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0825"/>
                        <a:ext cx="34290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6261" name="Object 10">
            <a:extLst>
              <a:ext uri="{FF2B5EF4-FFF2-40B4-BE49-F238E27FC236}">
                <a16:creationId xmlns:a16="http://schemas.microsoft.com/office/drawing/2014/main" id="{273ADD1B-D860-2A6D-7539-260448EC26B0}"/>
              </a:ext>
            </a:extLst>
          </p:cNvPr>
          <p:cNvGraphicFramePr>
            <a:graphicFrameLocks noChangeAspect="1"/>
          </p:cNvGraphicFramePr>
          <p:nvPr/>
        </p:nvGraphicFramePr>
        <p:xfrm>
          <a:off x="4953000" y="4953000"/>
          <a:ext cx="3505200" cy="1677988"/>
        </p:xfrm>
        <a:graphic>
          <a:graphicData uri="http://schemas.openxmlformats.org/presentationml/2006/ole">
            <mc:AlternateContent xmlns:mc="http://schemas.openxmlformats.org/markup-compatibility/2006">
              <mc:Choice xmlns:v="urn:schemas-microsoft-com:vml" Requires="v">
                <p:oleObj name="Image" r:id="rId4" imgW="22256327" imgH="10657959" progId="Photoshop.Image.6">
                  <p:embed/>
                </p:oleObj>
              </mc:Choice>
              <mc:Fallback>
                <p:oleObj name="Image" r:id="rId4" imgW="22256327" imgH="10657959" progId="Photoshop.Image.6">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953000"/>
                        <a:ext cx="3505200"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6262" name="AutoShape 14">
            <a:extLst>
              <a:ext uri="{FF2B5EF4-FFF2-40B4-BE49-F238E27FC236}">
                <a16:creationId xmlns:a16="http://schemas.microsoft.com/office/drawing/2014/main" id="{BC7D185F-2702-761B-0C20-71898BA338E1}"/>
              </a:ext>
            </a:extLst>
          </p:cNvPr>
          <p:cNvSpPr>
            <a:spLocks noChangeArrowheads="1"/>
          </p:cNvSpPr>
          <p:nvPr/>
        </p:nvSpPr>
        <p:spPr bwMode="auto">
          <a:xfrm>
            <a:off x="4419600" y="3733800"/>
            <a:ext cx="762000" cy="304800"/>
          </a:xfrm>
          <a:prstGeom prst="rightArrow">
            <a:avLst>
              <a:gd name="adj1" fmla="val 50000"/>
              <a:gd name="adj2" fmla="val 62500"/>
            </a:avLst>
          </a:prstGeom>
          <a:solidFill>
            <a:schemeClr val="bg2"/>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96263" name="AutoShape 15">
            <a:extLst>
              <a:ext uri="{FF2B5EF4-FFF2-40B4-BE49-F238E27FC236}">
                <a16:creationId xmlns:a16="http://schemas.microsoft.com/office/drawing/2014/main" id="{02E5866F-B4A2-2CF6-4570-90FC5B45C8AE}"/>
              </a:ext>
            </a:extLst>
          </p:cNvPr>
          <p:cNvSpPr>
            <a:spLocks noChangeArrowheads="1"/>
          </p:cNvSpPr>
          <p:nvPr/>
        </p:nvSpPr>
        <p:spPr bwMode="auto">
          <a:xfrm>
            <a:off x="4343400" y="2362200"/>
            <a:ext cx="762000" cy="304800"/>
          </a:xfrm>
          <a:prstGeom prst="rightArrow">
            <a:avLst>
              <a:gd name="adj1" fmla="val 50000"/>
              <a:gd name="adj2" fmla="val 62500"/>
            </a:avLst>
          </a:prstGeom>
          <a:solidFill>
            <a:schemeClr val="bg2"/>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96264" name="AutoShape 16">
            <a:extLst>
              <a:ext uri="{FF2B5EF4-FFF2-40B4-BE49-F238E27FC236}">
                <a16:creationId xmlns:a16="http://schemas.microsoft.com/office/drawing/2014/main" id="{1DEA43F7-1C95-A531-D296-D4A0BEFBD350}"/>
              </a:ext>
            </a:extLst>
          </p:cNvPr>
          <p:cNvSpPr>
            <a:spLocks noChangeArrowheads="1"/>
          </p:cNvSpPr>
          <p:nvPr/>
        </p:nvSpPr>
        <p:spPr bwMode="auto">
          <a:xfrm>
            <a:off x="4267200" y="5257800"/>
            <a:ext cx="762000" cy="304800"/>
          </a:xfrm>
          <a:prstGeom prst="rightArrow">
            <a:avLst>
              <a:gd name="adj1" fmla="val 50000"/>
              <a:gd name="adj2" fmla="val 62500"/>
            </a:avLst>
          </a:prstGeom>
          <a:solidFill>
            <a:schemeClr val="bg2"/>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graphicFrame>
        <p:nvGraphicFramePr>
          <p:cNvPr id="96265" name="Object 17">
            <a:extLst>
              <a:ext uri="{FF2B5EF4-FFF2-40B4-BE49-F238E27FC236}">
                <a16:creationId xmlns:a16="http://schemas.microsoft.com/office/drawing/2014/main" id="{E33D70F8-A643-1461-D10D-20EC8A0C93C5}"/>
              </a:ext>
            </a:extLst>
          </p:cNvPr>
          <p:cNvGraphicFramePr>
            <a:graphicFrameLocks noChangeAspect="1"/>
          </p:cNvGraphicFramePr>
          <p:nvPr/>
        </p:nvGraphicFramePr>
        <p:xfrm>
          <a:off x="5257800" y="3276600"/>
          <a:ext cx="3352800" cy="1516063"/>
        </p:xfrm>
        <a:graphic>
          <a:graphicData uri="http://schemas.openxmlformats.org/presentationml/2006/ole">
            <mc:AlternateContent xmlns:mc="http://schemas.openxmlformats.org/markup-compatibility/2006">
              <mc:Choice xmlns:v="urn:schemas-microsoft-com:vml" Requires="v">
                <p:oleObj name="Image" r:id="rId6" imgW="20140408" imgH="9110204" progId="Photoshop.Image.6">
                  <p:embed/>
                </p:oleObj>
              </mc:Choice>
              <mc:Fallback>
                <p:oleObj name="Image" r:id="rId6" imgW="20140408" imgH="9110204" progId="Photoshop.Image.6">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3276600"/>
                        <a:ext cx="3352800" cy="151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489F5CE0-4ABD-8BF1-5963-74354A3013F1}"/>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(Power gas burner – pressure burner)</a:t>
            </a:r>
          </a:p>
        </p:txBody>
      </p:sp>
      <p:sp>
        <p:nvSpPr>
          <p:cNvPr id="97283" name="Rectangle 3">
            <a:extLst>
              <a:ext uri="{FF2B5EF4-FFF2-40B4-BE49-F238E27FC236}">
                <a16:creationId xmlns:a16="http://schemas.microsoft.com/office/drawing/2014/main" id="{219A6289-2229-DF57-05E6-C095FCA47645}"/>
              </a:ext>
            </a:extLst>
          </p:cNvPr>
          <p:cNvSpPr>
            <a:spLocks noGrp="1" noChangeArrowheads="1"/>
          </p:cNvSpPr>
          <p:nvPr>
            <p:ph type="body" sz="half" idx="1"/>
          </p:nvPr>
        </p:nvSpPr>
        <p:spPr>
          <a:xfrm>
            <a:off x="609600" y="1828800"/>
            <a:ext cx="3581400" cy="4724400"/>
          </a:xfrm>
        </p:spPr>
        <p:txBody>
          <a:bodyPr/>
          <a:lstStyle/>
          <a:p>
            <a:pPr eaLnBrk="1" hangingPunct="1"/>
            <a:r>
              <a:rPr lang="en-US" altLang="en-US" sz="2000"/>
              <a:t>Fuel &amp; air (may be at relatively low pressure) are mixed in a compressor</a:t>
            </a:r>
          </a:p>
          <a:p>
            <a:pPr eaLnBrk="1" hangingPunct="1"/>
            <a:r>
              <a:rPr lang="en-US" altLang="en-US" sz="2000"/>
              <a:t>A single or multiple burners may be used </a:t>
            </a:r>
          </a:p>
          <a:p>
            <a:pPr eaLnBrk="1" hangingPunct="1"/>
            <a:r>
              <a:rPr lang="en-US" altLang="en-US" sz="2000"/>
              <a:t>A wide range of input rates &amp; air/fuel mixture combinations</a:t>
            </a:r>
          </a:p>
          <a:p>
            <a:pPr eaLnBrk="1" hangingPunct="1"/>
            <a:r>
              <a:rPr lang="en-US" altLang="en-US" sz="2000"/>
              <a:t>Safety requirement (back fire protection – i.e. flame arrestor)</a:t>
            </a:r>
            <a:endParaRPr lang="en-US" altLang="en-US" sz="2400"/>
          </a:p>
        </p:txBody>
      </p:sp>
      <p:graphicFrame>
        <p:nvGraphicFramePr>
          <p:cNvPr id="97284" name="Object 10">
            <a:extLst>
              <a:ext uri="{FF2B5EF4-FFF2-40B4-BE49-F238E27FC236}">
                <a16:creationId xmlns:a16="http://schemas.microsoft.com/office/drawing/2014/main" id="{534DCCE2-C0C6-164F-23C7-82E9409A6C52}"/>
              </a:ext>
            </a:extLst>
          </p:cNvPr>
          <p:cNvGraphicFramePr>
            <a:graphicFrameLocks noChangeAspect="1"/>
          </p:cNvGraphicFramePr>
          <p:nvPr/>
        </p:nvGraphicFramePr>
        <p:xfrm>
          <a:off x="4189413" y="1524000"/>
          <a:ext cx="4167187" cy="5029200"/>
        </p:xfrm>
        <a:graphic>
          <a:graphicData uri="http://schemas.openxmlformats.org/presentationml/2006/ole">
            <mc:AlternateContent xmlns:mc="http://schemas.openxmlformats.org/markup-compatibility/2006">
              <mc:Choice xmlns:v="urn:schemas-microsoft-com:vml" Requires="v">
                <p:oleObj name="Image" r:id="rId2" imgW="19591837" imgH="23647347" progId="Photoshop.Image.6">
                  <p:embed/>
                </p:oleObj>
              </mc:Choice>
              <mc:Fallback>
                <p:oleObj name="Image" r:id="rId2" imgW="19591837" imgH="23647347" progId="Photoshop.Image.6">
                  <p:embed/>
                  <p:pic>
                    <p:nvPicPr>
                      <p:cNvPr id="0"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9413" y="1524000"/>
                        <a:ext cx="4167187"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F4B1A5B8-DF2F-71FA-DC47-35EC12AF2C61}"/>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(Radiant  burner)</a:t>
            </a:r>
          </a:p>
        </p:txBody>
      </p:sp>
      <p:sp>
        <p:nvSpPr>
          <p:cNvPr id="98307" name="Rectangle 3">
            <a:extLst>
              <a:ext uri="{FF2B5EF4-FFF2-40B4-BE49-F238E27FC236}">
                <a16:creationId xmlns:a16="http://schemas.microsoft.com/office/drawing/2014/main" id="{D2AB2D14-C7F0-2E0B-69EE-B073F5A6C0C6}"/>
              </a:ext>
            </a:extLst>
          </p:cNvPr>
          <p:cNvSpPr>
            <a:spLocks noGrp="1" noChangeArrowheads="1"/>
          </p:cNvSpPr>
          <p:nvPr>
            <p:ph type="body" sz="half" idx="1"/>
          </p:nvPr>
        </p:nvSpPr>
        <p:spPr>
          <a:xfrm>
            <a:off x="609600" y="1828800"/>
            <a:ext cx="3581400" cy="4038600"/>
          </a:xfrm>
        </p:spPr>
        <p:txBody>
          <a:bodyPr/>
          <a:lstStyle/>
          <a:p>
            <a:pPr algn="just" eaLnBrk="1" hangingPunct="1"/>
            <a:r>
              <a:rPr lang="en-US" altLang="en-US" sz="2000">
                <a:cs typeface="Times New Roman" panose="02020603050405020304" pitchFamily="18" charset="0"/>
              </a:rPr>
              <a:t>Laminar flow </a:t>
            </a:r>
          </a:p>
          <a:p>
            <a:pPr algn="just" eaLnBrk="1" hangingPunct="1"/>
            <a:r>
              <a:rPr lang="en-US" altLang="en-US" sz="2000">
                <a:cs typeface="Times New Roman" panose="02020603050405020304" pitchFamily="18" charset="0"/>
              </a:rPr>
              <a:t>Heat converted to radiant energy</a:t>
            </a:r>
          </a:p>
          <a:p>
            <a:pPr algn="just" eaLnBrk="1" hangingPunct="1"/>
            <a:r>
              <a:rPr lang="en-US" altLang="en-US" sz="2000">
                <a:cs typeface="Times New Roman" panose="02020603050405020304" pitchFamily="18" charset="0"/>
              </a:rPr>
              <a:t>surface temp. 800-1350 </a:t>
            </a:r>
            <a:r>
              <a:rPr lang="en-US" altLang="en-US" sz="2000" baseline="30000">
                <a:cs typeface="Times New Roman" panose="02020603050405020304" pitchFamily="18" charset="0"/>
              </a:rPr>
              <a:t>o</a:t>
            </a:r>
            <a:r>
              <a:rPr lang="en-US" altLang="en-US" sz="2000">
                <a:cs typeface="Times New Roman" panose="02020603050405020304" pitchFamily="18" charset="0"/>
              </a:rPr>
              <a:t>C (low NOx)</a:t>
            </a:r>
          </a:p>
          <a:p>
            <a:pPr algn="just" eaLnBrk="1" hangingPunct="1"/>
            <a:r>
              <a:rPr lang="en-US" altLang="en-US" sz="2000">
                <a:cs typeface="Times New Roman" panose="02020603050405020304" pitchFamily="18" charset="0"/>
              </a:rPr>
              <a:t>for space heating &amp; industrial process heating</a:t>
            </a:r>
          </a:p>
          <a:p>
            <a:pPr eaLnBrk="1" hangingPunct="1"/>
            <a:r>
              <a:rPr lang="en-US" altLang="en-US" sz="2000">
                <a:cs typeface="Times New Roman" panose="02020603050405020304" pitchFamily="18" charset="0"/>
              </a:rPr>
              <a:t>radiation surface</a:t>
            </a:r>
          </a:p>
          <a:p>
            <a:pPr lvl="1" eaLnBrk="1" hangingPunct="1"/>
            <a:r>
              <a:rPr lang="en-US" altLang="en-US" sz="1800">
                <a:cs typeface="Times New Roman" panose="02020603050405020304" pitchFamily="18" charset="0"/>
              </a:rPr>
              <a:t>porous material</a:t>
            </a:r>
          </a:p>
          <a:p>
            <a:pPr lvl="1" eaLnBrk="1" hangingPunct="1"/>
            <a:r>
              <a:rPr lang="en-US" altLang="en-US" sz="1800">
                <a:cs typeface="Times New Roman" panose="02020603050405020304" pitchFamily="18" charset="0"/>
              </a:rPr>
              <a:t> metal wire gauze or tubes (single, U shape or  W shape)</a:t>
            </a:r>
            <a:r>
              <a:rPr lang="en-US" altLang="en-US" sz="1800"/>
              <a:t> </a:t>
            </a:r>
          </a:p>
        </p:txBody>
      </p:sp>
      <p:graphicFrame>
        <p:nvGraphicFramePr>
          <p:cNvPr id="98308" name="Object 5">
            <a:extLst>
              <a:ext uri="{FF2B5EF4-FFF2-40B4-BE49-F238E27FC236}">
                <a16:creationId xmlns:a16="http://schemas.microsoft.com/office/drawing/2014/main" id="{584966AF-27A8-7BD6-4BD4-BE77F2D45F25}"/>
              </a:ext>
            </a:extLst>
          </p:cNvPr>
          <p:cNvGraphicFramePr>
            <a:graphicFrameLocks noChangeAspect="1"/>
          </p:cNvGraphicFramePr>
          <p:nvPr/>
        </p:nvGraphicFramePr>
        <p:xfrm>
          <a:off x="4876800" y="2514600"/>
          <a:ext cx="3733800" cy="2309813"/>
        </p:xfrm>
        <a:graphic>
          <a:graphicData uri="http://schemas.openxmlformats.org/presentationml/2006/ole">
            <mc:AlternateContent xmlns:mc="http://schemas.openxmlformats.org/markup-compatibility/2006">
              <mc:Choice xmlns:v="urn:schemas-microsoft-com:vml" Requires="v">
                <p:oleObj name="Image" r:id="rId2" imgW="7601633" imgH="4702041" progId="Photoshop.Image.6">
                  <p:embed/>
                </p:oleObj>
              </mc:Choice>
              <mc:Fallback>
                <p:oleObj name="Image" r:id="rId2" imgW="7601633" imgH="4702041"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514600"/>
                        <a:ext cx="3733800" cy="230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ED3E12A-9879-E361-D73A-5981EAB2F921}"/>
              </a:ext>
            </a:extLst>
          </p:cNvPr>
          <p:cNvSpPr>
            <a:spLocks noGrp="1" noChangeArrowheads="1"/>
          </p:cNvSpPr>
          <p:nvPr>
            <p:ph type="title"/>
          </p:nvPr>
        </p:nvSpPr>
        <p:spPr>
          <a:xfrm>
            <a:off x="685800" y="609600"/>
            <a:ext cx="7772400" cy="990600"/>
          </a:xfrm>
        </p:spPr>
        <p:txBody>
          <a:bodyPr/>
          <a:lstStyle/>
          <a:p>
            <a:pPr eaLnBrk="1" hangingPunct="1"/>
            <a:r>
              <a:rPr lang="en-US" altLang="en-US" sz="2800" b="1"/>
              <a:t>UTILISATION OF LIQUIFIED PETROLEUM </a:t>
            </a:r>
            <a:br>
              <a:rPr lang="en-US" altLang="en-US" sz="2800" b="1"/>
            </a:br>
            <a:r>
              <a:rPr lang="en-US" altLang="en-US" sz="2800" b="1"/>
              <a:t>GAS (LPG)</a:t>
            </a:r>
          </a:p>
        </p:txBody>
      </p:sp>
      <p:sp>
        <p:nvSpPr>
          <p:cNvPr id="23555" name="Rectangle 3">
            <a:extLst>
              <a:ext uri="{FF2B5EF4-FFF2-40B4-BE49-F238E27FC236}">
                <a16:creationId xmlns:a16="http://schemas.microsoft.com/office/drawing/2014/main" id="{79DB1E17-50D5-3744-8EB3-3B88EB0A7411}"/>
              </a:ext>
            </a:extLst>
          </p:cNvPr>
          <p:cNvSpPr>
            <a:spLocks noGrp="1" noChangeArrowheads="1"/>
          </p:cNvSpPr>
          <p:nvPr>
            <p:ph type="body" sz="half" idx="1"/>
          </p:nvPr>
        </p:nvSpPr>
        <p:spPr/>
        <p:txBody>
          <a:bodyPr/>
          <a:lstStyle/>
          <a:p>
            <a:pPr eaLnBrk="1" hangingPunct="1">
              <a:lnSpc>
                <a:spcPct val="90000"/>
              </a:lnSpc>
            </a:pPr>
            <a:r>
              <a:rPr lang="en-US" altLang="en-US" sz="2000" b="1" u="sng"/>
              <a:t>Industry</a:t>
            </a:r>
          </a:p>
          <a:p>
            <a:pPr eaLnBrk="1" hangingPunct="1">
              <a:lnSpc>
                <a:spcPct val="90000"/>
              </a:lnSpc>
              <a:buFontTx/>
              <a:buNone/>
            </a:pPr>
            <a:endParaRPr lang="en-US" altLang="en-US" sz="2000" b="1" u="sng"/>
          </a:p>
          <a:p>
            <a:pPr lvl="1" eaLnBrk="1" hangingPunct="1">
              <a:lnSpc>
                <a:spcPct val="90000"/>
              </a:lnSpc>
            </a:pPr>
            <a:r>
              <a:rPr lang="en-US" altLang="en-US" sz="2000" b="1"/>
              <a:t>LPG mixture</a:t>
            </a:r>
          </a:p>
          <a:p>
            <a:pPr lvl="1" eaLnBrk="1" hangingPunct="1">
              <a:lnSpc>
                <a:spcPct val="90000"/>
              </a:lnSpc>
            </a:pPr>
            <a:endParaRPr lang="en-US" altLang="en-US" sz="2000" b="1"/>
          </a:p>
          <a:p>
            <a:pPr lvl="1" eaLnBrk="1" hangingPunct="1">
              <a:lnSpc>
                <a:spcPct val="90000"/>
              </a:lnSpc>
            </a:pPr>
            <a:endParaRPr lang="en-US" altLang="en-US" sz="2000" b="1"/>
          </a:p>
          <a:p>
            <a:pPr lvl="1" eaLnBrk="1" hangingPunct="1">
              <a:lnSpc>
                <a:spcPct val="90000"/>
              </a:lnSpc>
            </a:pPr>
            <a:r>
              <a:rPr lang="en-US" altLang="en-US" sz="2000" b="1"/>
              <a:t>Pure propane &amp; Butane</a:t>
            </a:r>
          </a:p>
          <a:p>
            <a:pPr eaLnBrk="1" hangingPunct="1">
              <a:lnSpc>
                <a:spcPct val="90000"/>
              </a:lnSpc>
            </a:pPr>
            <a:endParaRPr lang="en-US" altLang="en-US" sz="2000" b="1"/>
          </a:p>
          <a:p>
            <a:pPr eaLnBrk="1" hangingPunct="1">
              <a:lnSpc>
                <a:spcPct val="90000"/>
              </a:lnSpc>
            </a:pPr>
            <a:r>
              <a:rPr lang="en-US" altLang="en-US" sz="2000" b="1" u="sng"/>
              <a:t>Domestic</a:t>
            </a:r>
          </a:p>
          <a:p>
            <a:pPr lvl="1" eaLnBrk="1" hangingPunct="1">
              <a:lnSpc>
                <a:spcPct val="90000"/>
              </a:lnSpc>
            </a:pPr>
            <a:r>
              <a:rPr lang="en-US" altLang="en-US" sz="2000" b="1"/>
              <a:t>LPG mixture</a:t>
            </a:r>
          </a:p>
          <a:p>
            <a:pPr lvl="1" eaLnBrk="1" hangingPunct="1">
              <a:lnSpc>
                <a:spcPct val="90000"/>
              </a:lnSpc>
            </a:pPr>
            <a:endParaRPr lang="en-US" altLang="en-US" sz="2000" b="1"/>
          </a:p>
          <a:p>
            <a:pPr eaLnBrk="1" hangingPunct="1">
              <a:lnSpc>
                <a:spcPct val="90000"/>
              </a:lnSpc>
            </a:pPr>
            <a:r>
              <a:rPr lang="en-US" altLang="en-US" sz="2000" b="1" u="sng"/>
              <a:t>Commercial</a:t>
            </a:r>
          </a:p>
          <a:p>
            <a:pPr lvl="1" eaLnBrk="1" hangingPunct="1">
              <a:lnSpc>
                <a:spcPct val="90000"/>
              </a:lnSpc>
            </a:pPr>
            <a:r>
              <a:rPr lang="en-US" altLang="en-US" sz="2000" b="1"/>
              <a:t>LPG mixture</a:t>
            </a:r>
          </a:p>
          <a:p>
            <a:pPr eaLnBrk="1" hangingPunct="1">
              <a:lnSpc>
                <a:spcPct val="90000"/>
              </a:lnSpc>
            </a:pPr>
            <a:endParaRPr lang="en-US" altLang="en-US" sz="2000" b="1" u="sng"/>
          </a:p>
        </p:txBody>
      </p:sp>
      <p:sp>
        <p:nvSpPr>
          <p:cNvPr id="23556" name="Rectangle 4">
            <a:extLst>
              <a:ext uri="{FF2B5EF4-FFF2-40B4-BE49-F238E27FC236}">
                <a16:creationId xmlns:a16="http://schemas.microsoft.com/office/drawing/2014/main" id="{7C323DDB-224B-87CE-A7D2-4CADAB5B0D5E}"/>
              </a:ext>
            </a:extLst>
          </p:cNvPr>
          <p:cNvSpPr>
            <a:spLocks noGrp="1" noChangeArrowheads="1"/>
          </p:cNvSpPr>
          <p:nvPr>
            <p:ph type="body" sz="half" idx="2"/>
          </p:nvPr>
        </p:nvSpPr>
        <p:spPr/>
        <p:txBody>
          <a:bodyPr/>
          <a:lstStyle/>
          <a:p>
            <a:pPr eaLnBrk="1" hangingPunct="1">
              <a:buFontTx/>
              <a:buNone/>
            </a:pPr>
            <a:r>
              <a:rPr lang="en-US" altLang="en-US" sz="2400"/>
              <a:t> </a:t>
            </a:r>
            <a:endParaRPr lang="en-US" altLang="en-US" sz="2400" u="sng"/>
          </a:p>
          <a:p>
            <a:pPr lvl="1" eaLnBrk="1" hangingPunct="1"/>
            <a:r>
              <a:rPr lang="en-US" altLang="en-US" sz="1800" b="1"/>
              <a:t>Heating</a:t>
            </a:r>
          </a:p>
          <a:p>
            <a:pPr lvl="1" eaLnBrk="1" hangingPunct="1"/>
            <a:r>
              <a:rPr lang="en-US" altLang="en-US" sz="1800" b="1"/>
              <a:t>Drying</a:t>
            </a:r>
          </a:p>
          <a:p>
            <a:pPr lvl="1" eaLnBrk="1" hangingPunct="1"/>
            <a:r>
              <a:rPr lang="en-US" altLang="en-US" sz="1800" b="1"/>
              <a:t>Transportation ???</a:t>
            </a:r>
          </a:p>
          <a:p>
            <a:pPr lvl="1" eaLnBrk="1" hangingPunct="1">
              <a:buFontTx/>
              <a:buNone/>
            </a:pPr>
            <a:endParaRPr lang="en-US" altLang="en-US" sz="1800" b="1"/>
          </a:p>
          <a:p>
            <a:pPr lvl="1" eaLnBrk="1" hangingPunct="1"/>
            <a:r>
              <a:rPr lang="en-US" altLang="en-US" sz="1800" b="1"/>
              <a:t>Petrochemical feedstock</a:t>
            </a:r>
          </a:p>
          <a:p>
            <a:pPr lvl="1" eaLnBrk="1" hangingPunct="1"/>
            <a:endParaRPr lang="en-US" altLang="en-US" sz="1800" b="1"/>
          </a:p>
          <a:p>
            <a:pPr lvl="1" eaLnBrk="1" hangingPunct="1"/>
            <a:endParaRPr lang="en-US" altLang="en-US" sz="1800" b="1"/>
          </a:p>
          <a:p>
            <a:pPr lvl="1" eaLnBrk="1" hangingPunct="1"/>
            <a:r>
              <a:rPr lang="en-US" altLang="en-US" sz="1800" b="1"/>
              <a:t>Cooking</a:t>
            </a:r>
          </a:p>
          <a:p>
            <a:pPr lvl="1" eaLnBrk="1" hangingPunct="1"/>
            <a:endParaRPr lang="en-US" altLang="en-US" sz="1800" b="1"/>
          </a:p>
          <a:p>
            <a:pPr lvl="1" eaLnBrk="1" hangingPunct="1"/>
            <a:endParaRPr lang="en-US" altLang="en-US" sz="1800" b="1"/>
          </a:p>
          <a:p>
            <a:pPr lvl="1" eaLnBrk="1" hangingPunct="1"/>
            <a:r>
              <a:rPr lang="en-US" altLang="en-US" sz="1800" b="1"/>
              <a:t>Transportation</a:t>
            </a:r>
          </a:p>
          <a:p>
            <a:pPr lvl="1" eaLnBrk="1" hangingPunct="1">
              <a:buFontTx/>
              <a:buNone/>
            </a:pPr>
            <a:endParaRPr lang="en-US" altLang="en-US" sz="1800" b="1"/>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D566D43A-0B8D-76F7-AD1C-408B056F2820}"/>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Catalytic burner</a:t>
            </a:r>
            <a:r>
              <a:rPr lang="en-US" altLang="en-US" sz="2800" b="1"/>
              <a:t>)</a:t>
            </a:r>
          </a:p>
        </p:txBody>
      </p:sp>
      <p:sp>
        <p:nvSpPr>
          <p:cNvPr id="99331" name="Rectangle 3">
            <a:extLst>
              <a:ext uri="{FF2B5EF4-FFF2-40B4-BE49-F238E27FC236}">
                <a16:creationId xmlns:a16="http://schemas.microsoft.com/office/drawing/2014/main" id="{0D0F1BAB-1E82-EAAA-547F-464E0497A45A}"/>
              </a:ext>
            </a:extLst>
          </p:cNvPr>
          <p:cNvSpPr>
            <a:spLocks noGrp="1" noChangeArrowheads="1"/>
          </p:cNvSpPr>
          <p:nvPr>
            <p:ph type="body" sz="half" idx="1"/>
          </p:nvPr>
        </p:nvSpPr>
        <p:spPr>
          <a:xfrm>
            <a:off x="609600" y="1600200"/>
            <a:ext cx="4724400" cy="4953000"/>
          </a:xfrm>
        </p:spPr>
        <p:txBody>
          <a:bodyPr/>
          <a:lstStyle/>
          <a:p>
            <a:pPr algn="just" eaLnBrk="1" hangingPunct="1">
              <a:lnSpc>
                <a:spcPct val="90000"/>
              </a:lnSpc>
            </a:pPr>
            <a:r>
              <a:rPr lang="en-US" altLang="en-US" sz="2000">
                <a:cs typeface="Times New Roman" panose="02020603050405020304" pitchFamily="18" charset="0"/>
              </a:rPr>
              <a:t>Combustion on surface of catalyst (e.g. rhodium, platinum, oxides metals) at very low temperature ( ~ 450 </a:t>
            </a:r>
            <a:r>
              <a:rPr lang="en-US" altLang="en-US" sz="2000" baseline="30000">
                <a:cs typeface="Times New Roman" panose="02020603050405020304" pitchFamily="18" charset="0"/>
              </a:rPr>
              <a:t>o</a:t>
            </a:r>
            <a:r>
              <a:rPr lang="en-US" altLang="en-US" sz="2000">
                <a:cs typeface="Times New Roman" panose="02020603050405020304" pitchFamily="18" charset="0"/>
              </a:rPr>
              <a:t>C for NG, well below ignition temp. ~650 </a:t>
            </a:r>
            <a:r>
              <a:rPr lang="en-US" altLang="en-US" sz="2000" baseline="30000">
                <a:cs typeface="Times New Roman" panose="02020603050405020304" pitchFamily="18" charset="0"/>
              </a:rPr>
              <a:t>o</a:t>
            </a:r>
            <a:r>
              <a:rPr lang="en-US" altLang="en-US" sz="2000">
                <a:cs typeface="Times New Roman" panose="02020603050405020304" pitchFamily="18" charset="0"/>
              </a:rPr>
              <a:t>C ) but heat generated is same as normal high temperature  combustion</a:t>
            </a:r>
          </a:p>
          <a:p>
            <a:pPr algn="just" eaLnBrk="1" hangingPunct="1">
              <a:lnSpc>
                <a:spcPct val="90000"/>
              </a:lnSpc>
            </a:pPr>
            <a:r>
              <a:rPr lang="en-US" altLang="en-US" sz="2000">
                <a:cs typeface="Times New Roman" panose="02020603050405020304" pitchFamily="18" charset="0"/>
              </a:rPr>
              <a:t>Advantages</a:t>
            </a:r>
          </a:p>
          <a:p>
            <a:pPr lvl="1" algn="just" eaLnBrk="1" hangingPunct="1">
              <a:lnSpc>
                <a:spcPct val="90000"/>
              </a:lnSpc>
            </a:pPr>
            <a:r>
              <a:rPr lang="en-US" altLang="en-US" sz="2000">
                <a:cs typeface="Times New Roman" panose="02020603050405020304" pitchFamily="18" charset="0"/>
              </a:rPr>
              <a:t>CO is not a combustion intermediate </a:t>
            </a:r>
          </a:p>
          <a:p>
            <a:pPr lvl="1" algn="just" eaLnBrk="1" hangingPunct="1">
              <a:lnSpc>
                <a:spcPct val="90000"/>
              </a:lnSpc>
            </a:pPr>
            <a:r>
              <a:rPr lang="en-US" altLang="en-US" sz="2000">
                <a:cs typeface="Times New Roman" panose="02020603050405020304" pitchFamily="18" charset="0"/>
              </a:rPr>
              <a:t> NOx levels are very low</a:t>
            </a:r>
          </a:p>
          <a:p>
            <a:pPr lvl="1" algn="just" eaLnBrk="1" hangingPunct="1">
              <a:lnSpc>
                <a:spcPct val="90000"/>
              </a:lnSpc>
            </a:pPr>
            <a:r>
              <a:rPr lang="en-US" altLang="en-US" sz="2000">
                <a:cs typeface="Times New Roman" panose="02020603050405020304" pitchFamily="18" charset="0"/>
              </a:rPr>
              <a:t>Relatively high radiant efficiency</a:t>
            </a:r>
          </a:p>
          <a:p>
            <a:pPr algn="just" eaLnBrk="1" hangingPunct="1">
              <a:lnSpc>
                <a:spcPct val="90000"/>
              </a:lnSpc>
            </a:pPr>
            <a:r>
              <a:rPr lang="en-US" altLang="en-US" sz="2000">
                <a:cs typeface="Times New Roman" panose="02020603050405020304" pitchFamily="18" charset="0"/>
              </a:rPr>
              <a:t>  Disadvantages</a:t>
            </a:r>
          </a:p>
          <a:p>
            <a:pPr lvl="1" algn="just" eaLnBrk="1" hangingPunct="1">
              <a:lnSpc>
                <a:spcPct val="90000"/>
              </a:lnSpc>
            </a:pPr>
            <a:r>
              <a:rPr lang="en-US" altLang="en-US" sz="2000">
                <a:cs typeface="Times New Roman" panose="02020603050405020304" pitchFamily="18" charset="0"/>
              </a:rPr>
              <a:t>Some fuel passes through a catalyst unburned</a:t>
            </a:r>
          </a:p>
          <a:p>
            <a:pPr lvl="1" algn="just" eaLnBrk="1" hangingPunct="1">
              <a:lnSpc>
                <a:spcPct val="90000"/>
              </a:lnSpc>
            </a:pPr>
            <a:r>
              <a:rPr lang="en-US" altLang="en-US" sz="2000">
                <a:cs typeface="Times New Roman" panose="02020603050405020304" pitchFamily="18" charset="0"/>
              </a:rPr>
              <a:t>Needs catalyst preheating to about 250 </a:t>
            </a:r>
            <a:r>
              <a:rPr lang="en-US" altLang="en-US" sz="2000" baseline="30000">
                <a:cs typeface="Times New Roman" panose="02020603050405020304" pitchFamily="18" charset="0"/>
              </a:rPr>
              <a:t>o</a:t>
            </a:r>
            <a:r>
              <a:rPr lang="en-US" altLang="en-US" sz="2000">
                <a:cs typeface="Times New Roman" panose="02020603050405020304" pitchFamily="18" charset="0"/>
              </a:rPr>
              <a:t>C before reaction becomes self-sustaining</a:t>
            </a:r>
          </a:p>
        </p:txBody>
      </p:sp>
      <p:graphicFrame>
        <p:nvGraphicFramePr>
          <p:cNvPr id="99332" name="Object 5">
            <a:extLst>
              <a:ext uri="{FF2B5EF4-FFF2-40B4-BE49-F238E27FC236}">
                <a16:creationId xmlns:a16="http://schemas.microsoft.com/office/drawing/2014/main" id="{87D4F6D6-20D3-C5D1-5F47-29C15D2F1FA8}"/>
              </a:ext>
            </a:extLst>
          </p:cNvPr>
          <p:cNvGraphicFramePr>
            <a:graphicFrameLocks noChangeAspect="1"/>
          </p:cNvGraphicFramePr>
          <p:nvPr/>
        </p:nvGraphicFramePr>
        <p:xfrm>
          <a:off x="5562600" y="1905000"/>
          <a:ext cx="3101975" cy="4064000"/>
        </p:xfrm>
        <a:graphic>
          <a:graphicData uri="http://schemas.openxmlformats.org/presentationml/2006/ole">
            <mc:AlternateContent xmlns:mc="http://schemas.openxmlformats.org/markup-compatibility/2006">
              <mc:Choice xmlns:v="urn:schemas-microsoft-com:vml" Requires="v">
                <p:oleObj name="Image" r:id="rId2" imgW="29662041" imgH="31826939" progId="Photoshop.Image.6">
                  <p:embed/>
                </p:oleObj>
              </mc:Choice>
              <mc:Fallback>
                <p:oleObj name="Image" r:id="rId2" imgW="29662041" imgH="31826939"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905000"/>
                        <a:ext cx="3101975"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DF571B84-4111-026A-FF8C-D9223E1A00F3}"/>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Catalytic burner</a:t>
            </a:r>
            <a:r>
              <a:rPr lang="en-US" altLang="en-US" sz="2800" b="1"/>
              <a:t>)</a:t>
            </a:r>
          </a:p>
        </p:txBody>
      </p:sp>
      <p:sp>
        <p:nvSpPr>
          <p:cNvPr id="100355" name="Rectangle 3">
            <a:extLst>
              <a:ext uri="{FF2B5EF4-FFF2-40B4-BE49-F238E27FC236}">
                <a16:creationId xmlns:a16="http://schemas.microsoft.com/office/drawing/2014/main" id="{81AF4BFC-E599-73F5-7791-BDD9A2E9E90E}"/>
              </a:ext>
            </a:extLst>
          </p:cNvPr>
          <p:cNvSpPr>
            <a:spLocks noGrp="1" noChangeArrowheads="1"/>
          </p:cNvSpPr>
          <p:nvPr>
            <p:ph type="body" sz="half" idx="1"/>
          </p:nvPr>
        </p:nvSpPr>
        <p:spPr>
          <a:xfrm>
            <a:off x="609600" y="1600200"/>
            <a:ext cx="4724400" cy="4953000"/>
          </a:xfrm>
        </p:spPr>
        <p:txBody>
          <a:bodyPr/>
          <a:lstStyle/>
          <a:p>
            <a:pPr algn="just" eaLnBrk="1" hangingPunct="1">
              <a:lnSpc>
                <a:spcPct val="90000"/>
              </a:lnSpc>
            </a:pPr>
            <a:r>
              <a:rPr lang="en-US" altLang="en-US" sz="2000">
                <a:cs typeface="Times New Roman" panose="02020603050405020304" pitchFamily="18" charset="0"/>
              </a:rPr>
              <a:t>Combustion on surface of catalyst (e.g. rhodium, platinum, oxides metals) at very low temperature ( ~ 450 </a:t>
            </a:r>
            <a:r>
              <a:rPr lang="en-US" altLang="en-US" sz="2000" baseline="30000">
                <a:cs typeface="Times New Roman" panose="02020603050405020304" pitchFamily="18" charset="0"/>
              </a:rPr>
              <a:t>o</a:t>
            </a:r>
            <a:r>
              <a:rPr lang="en-US" altLang="en-US" sz="2000">
                <a:cs typeface="Times New Roman" panose="02020603050405020304" pitchFamily="18" charset="0"/>
              </a:rPr>
              <a:t>C for NG, well below ignition temp. ~650 </a:t>
            </a:r>
            <a:r>
              <a:rPr lang="en-US" altLang="en-US" sz="2000" baseline="30000">
                <a:cs typeface="Times New Roman" panose="02020603050405020304" pitchFamily="18" charset="0"/>
              </a:rPr>
              <a:t>o</a:t>
            </a:r>
            <a:r>
              <a:rPr lang="en-US" altLang="en-US" sz="2000">
                <a:cs typeface="Times New Roman" panose="02020603050405020304" pitchFamily="18" charset="0"/>
              </a:rPr>
              <a:t>C ) but heat generated is same as normal high temperature  combustion</a:t>
            </a:r>
          </a:p>
          <a:p>
            <a:pPr algn="just" eaLnBrk="1" hangingPunct="1">
              <a:lnSpc>
                <a:spcPct val="90000"/>
              </a:lnSpc>
            </a:pPr>
            <a:r>
              <a:rPr lang="en-US" altLang="en-US" sz="2000">
                <a:cs typeface="Times New Roman" panose="02020603050405020304" pitchFamily="18" charset="0"/>
              </a:rPr>
              <a:t>Advantages</a:t>
            </a:r>
          </a:p>
          <a:p>
            <a:pPr lvl="1" algn="just" eaLnBrk="1" hangingPunct="1">
              <a:lnSpc>
                <a:spcPct val="90000"/>
              </a:lnSpc>
            </a:pPr>
            <a:r>
              <a:rPr lang="en-US" altLang="en-US" sz="2000">
                <a:cs typeface="Times New Roman" panose="02020603050405020304" pitchFamily="18" charset="0"/>
              </a:rPr>
              <a:t>CO is not a combustion intermediate </a:t>
            </a:r>
          </a:p>
          <a:p>
            <a:pPr lvl="1" algn="just" eaLnBrk="1" hangingPunct="1">
              <a:lnSpc>
                <a:spcPct val="90000"/>
              </a:lnSpc>
            </a:pPr>
            <a:r>
              <a:rPr lang="en-US" altLang="en-US" sz="2000">
                <a:cs typeface="Times New Roman" panose="02020603050405020304" pitchFamily="18" charset="0"/>
              </a:rPr>
              <a:t> NOx levels are very low</a:t>
            </a:r>
          </a:p>
          <a:p>
            <a:pPr lvl="1" algn="just" eaLnBrk="1" hangingPunct="1">
              <a:lnSpc>
                <a:spcPct val="90000"/>
              </a:lnSpc>
            </a:pPr>
            <a:r>
              <a:rPr lang="en-US" altLang="en-US" sz="2000">
                <a:cs typeface="Times New Roman" panose="02020603050405020304" pitchFamily="18" charset="0"/>
              </a:rPr>
              <a:t>Relatively high radiant efficiency</a:t>
            </a:r>
          </a:p>
          <a:p>
            <a:pPr algn="just" eaLnBrk="1" hangingPunct="1">
              <a:lnSpc>
                <a:spcPct val="90000"/>
              </a:lnSpc>
            </a:pPr>
            <a:r>
              <a:rPr lang="en-US" altLang="en-US" sz="2000">
                <a:cs typeface="Times New Roman" panose="02020603050405020304" pitchFamily="18" charset="0"/>
              </a:rPr>
              <a:t>  Disadvantages</a:t>
            </a:r>
          </a:p>
          <a:p>
            <a:pPr lvl="1" algn="just" eaLnBrk="1" hangingPunct="1">
              <a:lnSpc>
                <a:spcPct val="90000"/>
              </a:lnSpc>
            </a:pPr>
            <a:r>
              <a:rPr lang="en-US" altLang="en-US" sz="2000">
                <a:cs typeface="Times New Roman" panose="02020603050405020304" pitchFamily="18" charset="0"/>
              </a:rPr>
              <a:t>Some fuel passes through a catalyst unburned</a:t>
            </a:r>
          </a:p>
          <a:p>
            <a:pPr lvl="1" algn="just" eaLnBrk="1" hangingPunct="1">
              <a:lnSpc>
                <a:spcPct val="90000"/>
              </a:lnSpc>
            </a:pPr>
            <a:r>
              <a:rPr lang="en-US" altLang="en-US" sz="2000">
                <a:cs typeface="Times New Roman" panose="02020603050405020304" pitchFamily="18" charset="0"/>
              </a:rPr>
              <a:t>Needs catalyst preheating to about 250 </a:t>
            </a:r>
            <a:r>
              <a:rPr lang="en-US" altLang="en-US" sz="2000" baseline="30000">
                <a:cs typeface="Times New Roman" panose="02020603050405020304" pitchFamily="18" charset="0"/>
              </a:rPr>
              <a:t>o</a:t>
            </a:r>
            <a:r>
              <a:rPr lang="en-US" altLang="en-US" sz="2000">
                <a:cs typeface="Times New Roman" panose="02020603050405020304" pitchFamily="18" charset="0"/>
              </a:rPr>
              <a:t>C before reaction becomes self-sustaining</a:t>
            </a:r>
          </a:p>
        </p:txBody>
      </p:sp>
      <p:graphicFrame>
        <p:nvGraphicFramePr>
          <p:cNvPr id="100356" name="Object 4">
            <a:extLst>
              <a:ext uri="{FF2B5EF4-FFF2-40B4-BE49-F238E27FC236}">
                <a16:creationId xmlns:a16="http://schemas.microsoft.com/office/drawing/2014/main" id="{C1DA409C-6F96-D2C4-56CA-E2C1DFDF1BA8}"/>
              </a:ext>
            </a:extLst>
          </p:cNvPr>
          <p:cNvGraphicFramePr>
            <a:graphicFrameLocks noChangeAspect="1"/>
          </p:cNvGraphicFramePr>
          <p:nvPr/>
        </p:nvGraphicFramePr>
        <p:xfrm>
          <a:off x="5562600" y="1905000"/>
          <a:ext cx="3101975" cy="4064000"/>
        </p:xfrm>
        <a:graphic>
          <a:graphicData uri="http://schemas.openxmlformats.org/presentationml/2006/ole">
            <mc:AlternateContent xmlns:mc="http://schemas.openxmlformats.org/markup-compatibility/2006">
              <mc:Choice xmlns:v="urn:schemas-microsoft-com:vml" Requires="v">
                <p:oleObj name="Image" r:id="rId2" imgW="29662041" imgH="31826939" progId="Photoshop.Image.6">
                  <p:embed/>
                </p:oleObj>
              </mc:Choice>
              <mc:Fallback>
                <p:oleObj name="Image" r:id="rId2" imgW="29662041" imgH="31826939" progId="Photoshop.Image.6">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905000"/>
                        <a:ext cx="3101975"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DF39E851-389A-2B67-1B62-2AF321263B69}"/>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Dual fuel burner </a:t>
            </a:r>
            <a:r>
              <a:rPr lang="en-US" altLang="en-US" sz="2800" b="1"/>
              <a:t>)</a:t>
            </a:r>
          </a:p>
        </p:txBody>
      </p:sp>
      <p:sp>
        <p:nvSpPr>
          <p:cNvPr id="101379" name="Rectangle 3">
            <a:extLst>
              <a:ext uri="{FF2B5EF4-FFF2-40B4-BE49-F238E27FC236}">
                <a16:creationId xmlns:a16="http://schemas.microsoft.com/office/drawing/2014/main" id="{8815B90F-90D5-E4DA-F14D-54165ED3EA03}"/>
              </a:ext>
            </a:extLst>
          </p:cNvPr>
          <p:cNvSpPr>
            <a:spLocks noGrp="1" noChangeArrowheads="1"/>
          </p:cNvSpPr>
          <p:nvPr>
            <p:ph type="body" sz="half" idx="1"/>
          </p:nvPr>
        </p:nvSpPr>
        <p:spPr>
          <a:xfrm>
            <a:off x="609600" y="1600200"/>
            <a:ext cx="2895600" cy="4953000"/>
          </a:xfrm>
        </p:spPr>
        <p:txBody>
          <a:bodyPr/>
          <a:lstStyle/>
          <a:p>
            <a:pPr eaLnBrk="1" hangingPunct="1"/>
            <a:r>
              <a:rPr lang="en-US" altLang="en-US" sz="2400">
                <a:cs typeface="Times New Roman" panose="02020603050405020304" pitchFamily="18" charset="0"/>
              </a:rPr>
              <a:t>Combination burner designed for rapid fuel change from one fuel to another (e.g. oil to gas)</a:t>
            </a:r>
          </a:p>
          <a:p>
            <a:pPr eaLnBrk="1" hangingPunct="1"/>
            <a:r>
              <a:rPr lang="en-US" altLang="en-US" sz="2400">
                <a:cs typeface="Times New Roman" panose="02020603050405020304" pitchFamily="18" charset="0"/>
              </a:rPr>
              <a:t>Widely used in industrial boiler firing </a:t>
            </a:r>
          </a:p>
        </p:txBody>
      </p:sp>
      <p:graphicFrame>
        <p:nvGraphicFramePr>
          <p:cNvPr id="101380" name="Object 5">
            <a:extLst>
              <a:ext uri="{FF2B5EF4-FFF2-40B4-BE49-F238E27FC236}">
                <a16:creationId xmlns:a16="http://schemas.microsoft.com/office/drawing/2014/main" id="{4677CE65-E239-EEB2-9CF2-DF15AFC4AF69}"/>
              </a:ext>
            </a:extLst>
          </p:cNvPr>
          <p:cNvGraphicFramePr>
            <a:graphicFrameLocks noChangeAspect="1"/>
          </p:cNvGraphicFramePr>
          <p:nvPr/>
        </p:nvGraphicFramePr>
        <p:xfrm>
          <a:off x="3733800" y="1905000"/>
          <a:ext cx="4953000" cy="3810000"/>
        </p:xfrm>
        <a:graphic>
          <a:graphicData uri="http://schemas.openxmlformats.org/presentationml/2006/ole">
            <mc:AlternateContent xmlns:mc="http://schemas.openxmlformats.org/markup-compatibility/2006">
              <mc:Choice xmlns:v="urn:schemas-microsoft-com:vml" Requires="v">
                <p:oleObj name="Image" r:id="rId2" imgW="52163265" imgH="22530612" progId="Photoshop.Image.6">
                  <p:embed/>
                </p:oleObj>
              </mc:Choice>
              <mc:Fallback>
                <p:oleObj name="Image" r:id="rId2" imgW="52163265" imgH="22530612"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905000"/>
                        <a:ext cx="4953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1026">
            <a:extLst>
              <a:ext uri="{FF2B5EF4-FFF2-40B4-BE49-F238E27FC236}">
                <a16:creationId xmlns:a16="http://schemas.microsoft.com/office/drawing/2014/main" id="{7988F48B-3F66-3D43-DF9C-A03581023D6D}"/>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Gas-oxy burner </a:t>
            </a:r>
            <a:r>
              <a:rPr lang="en-US" altLang="en-US" sz="2800" b="1"/>
              <a:t>)</a:t>
            </a:r>
          </a:p>
        </p:txBody>
      </p:sp>
      <p:sp>
        <p:nvSpPr>
          <p:cNvPr id="102403" name="Rectangle 1027">
            <a:extLst>
              <a:ext uri="{FF2B5EF4-FFF2-40B4-BE49-F238E27FC236}">
                <a16:creationId xmlns:a16="http://schemas.microsoft.com/office/drawing/2014/main" id="{67068467-E6B7-32AD-B864-0D7334571D32}"/>
              </a:ext>
            </a:extLst>
          </p:cNvPr>
          <p:cNvSpPr>
            <a:spLocks noGrp="1" noChangeArrowheads="1"/>
          </p:cNvSpPr>
          <p:nvPr>
            <p:ph type="body" sz="half" idx="1"/>
          </p:nvPr>
        </p:nvSpPr>
        <p:spPr>
          <a:xfrm>
            <a:off x="609600" y="1600200"/>
            <a:ext cx="4876800" cy="4953000"/>
          </a:xfrm>
        </p:spPr>
        <p:txBody>
          <a:bodyPr/>
          <a:lstStyle/>
          <a:p>
            <a:pPr eaLnBrk="1" hangingPunct="1"/>
            <a:r>
              <a:rPr lang="en-US" altLang="en-US" sz="2000">
                <a:cs typeface="Times New Roman" panose="02020603050405020304" pitchFamily="18" charset="0"/>
              </a:rPr>
              <a:t>Uses oxygen in place of air to get higher flame temperature and heat transfer rates (e.g. NG/oxygen flames have maximum flame temperature 2700 </a:t>
            </a:r>
            <a:r>
              <a:rPr lang="en-US" altLang="en-US" sz="2000" baseline="30000">
                <a:cs typeface="Times New Roman" panose="02020603050405020304" pitchFamily="18" charset="0"/>
              </a:rPr>
              <a:t>o</a:t>
            </a:r>
            <a:r>
              <a:rPr lang="en-US" altLang="en-US" sz="2000">
                <a:cs typeface="Times New Roman" panose="02020603050405020304" pitchFamily="18" charset="0"/>
              </a:rPr>
              <a:t>C as compared to NG/air flames of 1950 </a:t>
            </a:r>
            <a:r>
              <a:rPr lang="en-US" altLang="en-US" sz="2000" baseline="30000">
                <a:cs typeface="Times New Roman" panose="02020603050405020304" pitchFamily="18" charset="0"/>
              </a:rPr>
              <a:t>o</a:t>
            </a:r>
            <a:r>
              <a:rPr lang="en-US" altLang="en-US" sz="2000">
                <a:cs typeface="Times New Roman" panose="02020603050405020304" pitchFamily="18" charset="0"/>
              </a:rPr>
              <a:t>C)</a:t>
            </a:r>
          </a:p>
          <a:p>
            <a:pPr algn="just" eaLnBrk="1" hangingPunct="1"/>
            <a:r>
              <a:rPr lang="en-US" altLang="en-US" sz="2000">
                <a:cs typeface="Times New Roman" panose="02020603050405020304" pitchFamily="18" charset="0"/>
              </a:rPr>
              <a:t>Applications : welding, glass working, steel melting, flame cutting etc.</a:t>
            </a:r>
          </a:p>
          <a:p>
            <a:pPr algn="just" eaLnBrk="1" hangingPunct="1"/>
            <a:r>
              <a:rPr lang="en-US" altLang="en-US" sz="2000">
                <a:cs typeface="Times New Roman" panose="02020603050405020304" pitchFamily="18" charset="0"/>
              </a:rPr>
              <a:t>Advatanges </a:t>
            </a:r>
          </a:p>
          <a:p>
            <a:pPr lvl="1" algn="just" eaLnBrk="1" hangingPunct="1"/>
            <a:r>
              <a:rPr lang="en-US" altLang="en-US" sz="1800">
                <a:cs typeface="Times New Roman" panose="02020603050405020304" pitchFamily="18" charset="0"/>
              </a:rPr>
              <a:t>increased flame temperature &amp; burning velocity , this reduced fuel consumption</a:t>
            </a:r>
          </a:p>
          <a:p>
            <a:pPr lvl="1" algn="just" eaLnBrk="1" hangingPunct="1"/>
            <a:r>
              <a:rPr lang="en-US" altLang="en-US" sz="1800">
                <a:cs typeface="Times New Roman" panose="02020603050405020304" pitchFamily="18" charset="0"/>
              </a:rPr>
              <a:t>reduced ignition temperature</a:t>
            </a:r>
          </a:p>
          <a:p>
            <a:pPr lvl="1" algn="just" eaLnBrk="1" hangingPunct="1"/>
            <a:r>
              <a:rPr lang="en-US" altLang="en-US" sz="1800">
                <a:cs typeface="Times New Roman" panose="02020603050405020304" pitchFamily="18" charset="0"/>
              </a:rPr>
              <a:t>less heat loss to the flue</a:t>
            </a:r>
          </a:p>
          <a:p>
            <a:pPr lvl="1" algn="just" eaLnBrk="1" hangingPunct="1"/>
            <a:r>
              <a:rPr lang="en-US" altLang="en-US" sz="1800">
                <a:cs typeface="Times New Roman" panose="02020603050405020304" pitchFamily="18" charset="0"/>
              </a:rPr>
              <a:t>no harmful pollutants such as CO &amp; NOx</a:t>
            </a:r>
          </a:p>
          <a:p>
            <a:pPr lvl="1" eaLnBrk="1" hangingPunct="1"/>
            <a:r>
              <a:rPr lang="en-US" altLang="en-US" sz="1800">
                <a:cs typeface="Times New Roman" panose="02020603050405020304" pitchFamily="18" charset="0"/>
              </a:rPr>
              <a:t>increased production and improved product quality </a:t>
            </a:r>
          </a:p>
        </p:txBody>
      </p:sp>
      <p:graphicFrame>
        <p:nvGraphicFramePr>
          <p:cNvPr id="102404" name="Object 1029">
            <a:extLst>
              <a:ext uri="{FF2B5EF4-FFF2-40B4-BE49-F238E27FC236}">
                <a16:creationId xmlns:a16="http://schemas.microsoft.com/office/drawing/2014/main" id="{83823FD8-CB3E-20E1-6CA2-6ADC187A1714}"/>
              </a:ext>
            </a:extLst>
          </p:cNvPr>
          <p:cNvGraphicFramePr>
            <a:graphicFrameLocks noChangeAspect="1"/>
          </p:cNvGraphicFramePr>
          <p:nvPr/>
        </p:nvGraphicFramePr>
        <p:xfrm>
          <a:off x="5638800" y="1828800"/>
          <a:ext cx="3200400" cy="4572000"/>
        </p:xfrm>
        <a:graphic>
          <a:graphicData uri="http://schemas.openxmlformats.org/presentationml/2006/ole">
            <mc:AlternateContent xmlns:mc="http://schemas.openxmlformats.org/markup-compatibility/2006">
              <mc:Choice xmlns:v="urn:schemas-microsoft-com:vml" Requires="v">
                <p:oleObj name="Image" r:id="rId2" imgW="22608980" imgH="11568980" progId="Photoshop.Image.6">
                  <p:embed/>
                </p:oleObj>
              </mc:Choice>
              <mc:Fallback>
                <p:oleObj name="Image" r:id="rId2" imgW="22608980" imgH="11568980" progId="Photoshop.Image.6">
                  <p:embed/>
                  <p:pic>
                    <p:nvPicPr>
                      <p:cNvPr id="0" name="Object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828800"/>
                        <a:ext cx="3200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6" name="Rectangle 1026">
            <a:extLst>
              <a:ext uri="{FF2B5EF4-FFF2-40B4-BE49-F238E27FC236}">
                <a16:creationId xmlns:a16="http://schemas.microsoft.com/office/drawing/2014/main" id="{5CC301EF-67BD-AB50-79A4-AE7A51A45F0E}"/>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Package burner </a:t>
            </a:r>
            <a:r>
              <a:rPr lang="en-US" altLang="en-US" sz="2800" b="1"/>
              <a:t>)</a:t>
            </a:r>
          </a:p>
        </p:txBody>
      </p:sp>
      <p:sp>
        <p:nvSpPr>
          <p:cNvPr id="103427" name="Rectangle 1027">
            <a:extLst>
              <a:ext uri="{FF2B5EF4-FFF2-40B4-BE49-F238E27FC236}">
                <a16:creationId xmlns:a16="http://schemas.microsoft.com/office/drawing/2014/main" id="{DDCE16E8-F68F-0EA1-5FEF-83BD445F78DF}"/>
              </a:ext>
            </a:extLst>
          </p:cNvPr>
          <p:cNvSpPr>
            <a:spLocks noGrp="1" noChangeArrowheads="1"/>
          </p:cNvSpPr>
          <p:nvPr>
            <p:ph type="body" sz="half" idx="1"/>
          </p:nvPr>
        </p:nvSpPr>
        <p:spPr>
          <a:xfrm>
            <a:off x="609600" y="1600200"/>
            <a:ext cx="4876800" cy="4953000"/>
          </a:xfrm>
        </p:spPr>
        <p:txBody>
          <a:bodyPr/>
          <a:lstStyle/>
          <a:p>
            <a:pPr eaLnBrk="1" hangingPunct="1"/>
            <a:r>
              <a:rPr lang="en-US" altLang="en-US" sz="2400">
                <a:cs typeface="Times New Roman" panose="02020603050405020304" pitchFamily="18" charset="0"/>
              </a:rPr>
              <a:t>Very common in industrial low temperature applications </a:t>
            </a:r>
          </a:p>
          <a:p>
            <a:pPr eaLnBrk="1" hangingPunct="1"/>
            <a:r>
              <a:rPr lang="en-US" altLang="en-US" sz="2400">
                <a:cs typeface="Times New Roman" panose="02020603050405020304" pitchFamily="18" charset="0"/>
              </a:rPr>
              <a:t>Semi-automatic or fully automatic firing mode</a:t>
            </a:r>
          </a:p>
        </p:txBody>
      </p:sp>
      <p:graphicFrame>
        <p:nvGraphicFramePr>
          <p:cNvPr id="103428" name="Object 1029">
            <a:extLst>
              <a:ext uri="{FF2B5EF4-FFF2-40B4-BE49-F238E27FC236}">
                <a16:creationId xmlns:a16="http://schemas.microsoft.com/office/drawing/2014/main" id="{68D887F2-395C-4057-B57A-FA5BEED7798E}"/>
              </a:ext>
            </a:extLst>
          </p:cNvPr>
          <p:cNvGraphicFramePr>
            <a:graphicFrameLocks noChangeAspect="1"/>
          </p:cNvGraphicFramePr>
          <p:nvPr/>
        </p:nvGraphicFramePr>
        <p:xfrm>
          <a:off x="3505200" y="2819400"/>
          <a:ext cx="5257800" cy="3567113"/>
        </p:xfrm>
        <a:graphic>
          <a:graphicData uri="http://schemas.openxmlformats.org/presentationml/2006/ole">
            <mc:AlternateContent xmlns:mc="http://schemas.openxmlformats.org/markup-compatibility/2006">
              <mc:Choice xmlns:v="urn:schemas-microsoft-com:vml" Requires="v">
                <p:oleObj name="Image" r:id="rId2" imgW="18279184" imgH="12401633" progId="Photoshop.Image.6">
                  <p:embed/>
                </p:oleObj>
              </mc:Choice>
              <mc:Fallback>
                <p:oleObj name="Image" r:id="rId2" imgW="18279184" imgH="12401633" progId="Photoshop.Image.6">
                  <p:embed/>
                  <p:pic>
                    <p:nvPicPr>
                      <p:cNvPr id="0" name="Object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819400"/>
                        <a:ext cx="5257800" cy="356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E346E689-3E3B-74A5-2837-90C57264B329}"/>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Heat recovery burner </a:t>
            </a:r>
            <a:r>
              <a:rPr lang="en-US" altLang="en-US" sz="2800" b="1"/>
              <a:t>)</a:t>
            </a:r>
          </a:p>
        </p:txBody>
      </p:sp>
      <p:sp>
        <p:nvSpPr>
          <p:cNvPr id="104451" name="Rectangle 3">
            <a:extLst>
              <a:ext uri="{FF2B5EF4-FFF2-40B4-BE49-F238E27FC236}">
                <a16:creationId xmlns:a16="http://schemas.microsoft.com/office/drawing/2014/main" id="{F138397B-8A88-8FC4-D4CA-770B87605004}"/>
              </a:ext>
            </a:extLst>
          </p:cNvPr>
          <p:cNvSpPr>
            <a:spLocks noGrp="1" noChangeArrowheads="1"/>
          </p:cNvSpPr>
          <p:nvPr>
            <p:ph type="body" sz="half" idx="1"/>
          </p:nvPr>
        </p:nvSpPr>
        <p:spPr>
          <a:xfrm>
            <a:off x="609600" y="1600200"/>
            <a:ext cx="3352800" cy="4953000"/>
          </a:xfrm>
        </p:spPr>
        <p:txBody>
          <a:bodyPr/>
          <a:lstStyle/>
          <a:p>
            <a:pPr eaLnBrk="1" hangingPunct="1"/>
            <a:r>
              <a:rPr lang="en-US" altLang="en-US" sz="2400">
                <a:cs typeface="Times New Roman" panose="02020603050405020304" pitchFamily="18" charset="0"/>
              </a:rPr>
              <a:t>Waste heat recovery (conventional)</a:t>
            </a:r>
          </a:p>
          <a:p>
            <a:pPr lvl="1" algn="just" eaLnBrk="1" hangingPunct="1"/>
            <a:r>
              <a:rPr lang="en-US" altLang="en-US" sz="2000">
                <a:cs typeface="Times New Roman" panose="02020603050405020304" pitchFamily="18" charset="0"/>
              </a:rPr>
              <a:t>Air pre-heater</a:t>
            </a:r>
          </a:p>
          <a:p>
            <a:pPr lvl="1" eaLnBrk="1" hangingPunct="1"/>
            <a:r>
              <a:rPr lang="en-US" altLang="en-US" sz="2000">
                <a:cs typeface="Times New Roman" panose="02020603050405020304" pitchFamily="18" charset="0"/>
              </a:rPr>
              <a:t>Economizer </a:t>
            </a:r>
          </a:p>
        </p:txBody>
      </p:sp>
      <p:graphicFrame>
        <p:nvGraphicFramePr>
          <p:cNvPr id="104452" name="Object 5">
            <a:extLst>
              <a:ext uri="{FF2B5EF4-FFF2-40B4-BE49-F238E27FC236}">
                <a16:creationId xmlns:a16="http://schemas.microsoft.com/office/drawing/2014/main" id="{50AF8AB7-E77B-9B95-4C16-A168DF96A145}"/>
              </a:ext>
            </a:extLst>
          </p:cNvPr>
          <p:cNvGraphicFramePr>
            <a:graphicFrameLocks noChangeAspect="1"/>
          </p:cNvGraphicFramePr>
          <p:nvPr/>
        </p:nvGraphicFramePr>
        <p:xfrm>
          <a:off x="3276600" y="2057400"/>
          <a:ext cx="5562600" cy="4467225"/>
        </p:xfrm>
        <a:graphic>
          <a:graphicData uri="http://schemas.openxmlformats.org/presentationml/2006/ole">
            <mc:AlternateContent xmlns:mc="http://schemas.openxmlformats.org/markup-compatibility/2006">
              <mc:Choice xmlns:v="urn:schemas-microsoft-com:vml" Requires="v">
                <p:oleObj name="Image" r:id="rId2" imgW="28055510" imgH="22530612" progId="Photoshop.Image.6">
                  <p:embed/>
                </p:oleObj>
              </mc:Choice>
              <mc:Fallback>
                <p:oleObj name="Image" r:id="rId2" imgW="28055510" imgH="22530612"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057400"/>
                        <a:ext cx="556260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3D85A4C7-BF2E-790A-81CF-D7A06C04EC2B}"/>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Heat recovery burner </a:t>
            </a:r>
            <a:r>
              <a:rPr lang="en-US" altLang="en-US" sz="2800" b="1"/>
              <a:t>)</a:t>
            </a:r>
          </a:p>
        </p:txBody>
      </p:sp>
      <p:sp>
        <p:nvSpPr>
          <p:cNvPr id="105475" name="Rectangle 3">
            <a:extLst>
              <a:ext uri="{FF2B5EF4-FFF2-40B4-BE49-F238E27FC236}">
                <a16:creationId xmlns:a16="http://schemas.microsoft.com/office/drawing/2014/main" id="{A7A94D19-6A3F-BEAA-488A-1A9BC4B11D13}"/>
              </a:ext>
            </a:extLst>
          </p:cNvPr>
          <p:cNvSpPr>
            <a:spLocks noGrp="1" noChangeArrowheads="1"/>
          </p:cNvSpPr>
          <p:nvPr>
            <p:ph type="body" sz="half" idx="1"/>
          </p:nvPr>
        </p:nvSpPr>
        <p:spPr>
          <a:xfrm>
            <a:off x="609600" y="1600200"/>
            <a:ext cx="2819400" cy="4953000"/>
          </a:xfrm>
        </p:spPr>
        <p:txBody>
          <a:bodyPr/>
          <a:lstStyle/>
          <a:p>
            <a:pPr eaLnBrk="1" hangingPunct="1"/>
            <a:r>
              <a:rPr lang="en-US" altLang="en-US" sz="2400" b="1">
                <a:cs typeface="Times New Roman" panose="02020603050405020304" pitchFamily="18" charset="0"/>
              </a:rPr>
              <a:t>Recuperative burner</a:t>
            </a:r>
          </a:p>
          <a:p>
            <a:pPr lvl="1" eaLnBrk="1" hangingPunct="1"/>
            <a:r>
              <a:rPr lang="en-US" altLang="en-US" sz="2000">
                <a:cs typeface="Times New Roman" panose="02020603050405020304" pitchFamily="18" charset="0"/>
              </a:rPr>
              <a:t>Burners which have internal recuperator to exchange heat from hot products to combustion air in integrated into a single unit</a:t>
            </a:r>
          </a:p>
          <a:p>
            <a:pPr lvl="1" algn="just" eaLnBrk="1" hangingPunct="1"/>
            <a:r>
              <a:rPr lang="en-US" altLang="en-US" sz="2000">
                <a:cs typeface="Times New Roman" panose="02020603050405020304" pitchFamily="18" charset="0"/>
              </a:rPr>
              <a:t>Air preheat up to 600 </a:t>
            </a:r>
            <a:r>
              <a:rPr lang="en-US" altLang="en-US" sz="2000" baseline="30000">
                <a:cs typeface="Times New Roman" panose="02020603050405020304" pitchFamily="18" charset="0"/>
              </a:rPr>
              <a:t>o</a:t>
            </a:r>
            <a:r>
              <a:rPr lang="en-US" altLang="en-US" sz="2000">
                <a:cs typeface="Times New Roman" panose="02020603050405020304" pitchFamily="18" charset="0"/>
              </a:rPr>
              <a:t>C possible</a:t>
            </a:r>
          </a:p>
          <a:p>
            <a:pPr algn="just" eaLnBrk="1" hangingPunct="1"/>
            <a:endParaRPr lang="en-US" altLang="en-US" sz="2400">
              <a:cs typeface="Times New Roman" panose="02020603050405020304" pitchFamily="18" charset="0"/>
            </a:endParaRPr>
          </a:p>
        </p:txBody>
      </p:sp>
      <p:graphicFrame>
        <p:nvGraphicFramePr>
          <p:cNvPr id="105476" name="Object 5">
            <a:extLst>
              <a:ext uri="{FF2B5EF4-FFF2-40B4-BE49-F238E27FC236}">
                <a16:creationId xmlns:a16="http://schemas.microsoft.com/office/drawing/2014/main" id="{3B29EE74-F5B2-C4A4-0E3E-53B4EEF7B9C1}"/>
              </a:ext>
            </a:extLst>
          </p:cNvPr>
          <p:cNvGraphicFramePr>
            <a:graphicFrameLocks noChangeAspect="1"/>
          </p:cNvGraphicFramePr>
          <p:nvPr/>
        </p:nvGraphicFramePr>
        <p:xfrm>
          <a:off x="3505200" y="1676400"/>
          <a:ext cx="5257800" cy="4648200"/>
        </p:xfrm>
        <a:graphic>
          <a:graphicData uri="http://schemas.openxmlformats.org/presentationml/2006/ole">
            <mc:AlternateContent xmlns:mc="http://schemas.openxmlformats.org/markup-compatibility/2006">
              <mc:Choice xmlns:v="urn:schemas-microsoft-com:vml" Requires="v">
                <p:oleObj name="Image" r:id="rId2" imgW="32757551" imgH="17838367" progId="Photoshop.Image.6">
                  <p:embed/>
                </p:oleObj>
              </mc:Choice>
              <mc:Fallback>
                <p:oleObj name="Image" r:id="rId2" imgW="32757551" imgH="17838367"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676400"/>
                        <a:ext cx="52578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A35D46EC-CAD3-DCFF-F705-C0D95ADB28F9}"/>
              </a:ext>
            </a:extLst>
          </p:cNvPr>
          <p:cNvSpPr>
            <a:spLocks noGrp="1" noChangeArrowheads="1"/>
          </p:cNvSpPr>
          <p:nvPr>
            <p:ph type="title"/>
          </p:nvPr>
        </p:nvSpPr>
        <p:spPr>
          <a:xfrm>
            <a:off x="685800" y="304800"/>
            <a:ext cx="7772400" cy="1143000"/>
          </a:xfrm>
        </p:spPr>
        <p:txBody>
          <a:bodyPr/>
          <a:lstStyle/>
          <a:p>
            <a:pPr eaLnBrk="1" hangingPunct="1"/>
            <a:r>
              <a:rPr lang="en-US" altLang="en-US" sz="2800" b="1"/>
              <a:t>GAS  UTILISATION EQUIPMENT</a:t>
            </a:r>
            <a:br>
              <a:rPr lang="en-US" altLang="en-US" sz="2800" b="1"/>
            </a:br>
            <a:r>
              <a:rPr lang="en-US" altLang="en-US" sz="2800" b="1"/>
              <a:t> (</a:t>
            </a:r>
            <a:r>
              <a:rPr lang="en-US" altLang="en-US" sz="2800" b="1">
                <a:cs typeface="Times New Roman" panose="02020603050405020304" pitchFamily="18" charset="0"/>
              </a:rPr>
              <a:t>Heat recovery burner </a:t>
            </a:r>
            <a:r>
              <a:rPr lang="en-US" altLang="en-US" sz="2800" b="1"/>
              <a:t>)</a:t>
            </a:r>
          </a:p>
        </p:txBody>
      </p:sp>
      <p:sp>
        <p:nvSpPr>
          <p:cNvPr id="106499" name="Rectangle 3">
            <a:extLst>
              <a:ext uri="{FF2B5EF4-FFF2-40B4-BE49-F238E27FC236}">
                <a16:creationId xmlns:a16="http://schemas.microsoft.com/office/drawing/2014/main" id="{332FB777-85EB-B700-0CE4-39B88CDE052E}"/>
              </a:ext>
            </a:extLst>
          </p:cNvPr>
          <p:cNvSpPr>
            <a:spLocks noGrp="1" noChangeArrowheads="1"/>
          </p:cNvSpPr>
          <p:nvPr>
            <p:ph type="body" sz="half" idx="1"/>
          </p:nvPr>
        </p:nvSpPr>
        <p:spPr>
          <a:xfrm>
            <a:off x="609600" y="1600200"/>
            <a:ext cx="2819400" cy="4953000"/>
          </a:xfrm>
        </p:spPr>
        <p:txBody>
          <a:bodyPr/>
          <a:lstStyle/>
          <a:p>
            <a:pPr eaLnBrk="1" hangingPunct="1"/>
            <a:r>
              <a:rPr lang="en-US" altLang="en-US" sz="2400" b="1">
                <a:cs typeface="Times New Roman" panose="02020603050405020304" pitchFamily="18" charset="0"/>
              </a:rPr>
              <a:t>Regenerative burner </a:t>
            </a:r>
          </a:p>
          <a:p>
            <a:pPr lvl="1" eaLnBrk="1" hangingPunct="1"/>
            <a:r>
              <a:rPr lang="en-US" altLang="en-US" sz="2000">
                <a:cs typeface="Times New Roman" panose="02020603050405020304" pitchFamily="18" charset="0"/>
              </a:rPr>
              <a:t>Burners which have cyclic heat inter-changers (e.g. ‘nugget-shaped ceramic’  inter-changer)  which alternatively receive heat from hot flue gases and transfer to air before combustion </a:t>
            </a:r>
          </a:p>
          <a:p>
            <a:pPr algn="just" eaLnBrk="1" hangingPunct="1"/>
            <a:endParaRPr lang="en-US" altLang="en-US" sz="2400">
              <a:cs typeface="Times New Roman" panose="02020603050405020304" pitchFamily="18" charset="0"/>
            </a:endParaRPr>
          </a:p>
        </p:txBody>
      </p:sp>
      <p:graphicFrame>
        <p:nvGraphicFramePr>
          <p:cNvPr id="106500" name="Object 5">
            <a:extLst>
              <a:ext uri="{FF2B5EF4-FFF2-40B4-BE49-F238E27FC236}">
                <a16:creationId xmlns:a16="http://schemas.microsoft.com/office/drawing/2014/main" id="{CA41A77F-81D8-E660-2E40-DD5A5153E61E}"/>
              </a:ext>
            </a:extLst>
          </p:cNvPr>
          <p:cNvGraphicFramePr>
            <a:graphicFrameLocks noChangeAspect="1"/>
          </p:cNvGraphicFramePr>
          <p:nvPr/>
        </p:nvGraphicFramePr>
        <p:xfrm>
          <a:off x="3276600" y="1752600"/>
          <a:ext cx="5562600" cy="4648200"/>
        </p:xfrm>
        <a:graphic>
          <a:graphicData uri="http://schemas.openxmlformats.org/presentationml/2006/ole">
            <mc:AlternateContent xmlns:mc="http://schemas.openxmlformats.org/markup-compatibility/2006">
              <mc:Choice xmlns:v="urn:schemas-microsoft-com:vml" Requires="v">
                <p:oleObj name="Image" r:id="rId2" imgW="30406531" imgH="13773061" progId="Photoshop.Image.6">
                  <p:embed/>
                </p:oleObj>
              </mc:Choice>
              <mc:Fallback>
                <p:oleObj name="Image" r:id="rId2" imgW="30406531" imgH="13773061" progId="Photoshop.Image.6">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752600"/>
                        <a:ext cx="55626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341878C-CB1A-ED0F-2EE8-9D89A5B937B2}"/>
              </a:ext>
            </a:extLst>
          </p:cNvPr>
          <p:cNvSpPr>
            <a:spLocks noGrp="1" noChangeArrowheads="1"/>
          </p:cNvSpPr>
          <p:nvPr>
            <p:ph type="title"/>
          </p:nvPr>
        </p:nvSpPr>
        <p:spPr>
          <a:xfrm>
            <a:off x="609600" y="304800"/>
            <a:ext cx="7772400" cy="1143000"/>
          </a:xfrm>
        </p:spPr>
        <p:txBody>
          <a:bodyPr/>
          <a:lstStyle/>
          <a:p>
            <a:pPr eaLnBrk="1" hangingPunct="1"/>
            <a:r>
              <a:rPr lang="en-US" altLang="en-US" sz="2800" b="1"/>
              <a:t>GAS  UTILISATION EQUIPMENT</a:t>
            </a:r>
            <a:br>
              <a:rPr lang="en-US" altLang="en-US" sz="2800" b="1"/>
            </a:br>
            <a:r>
              <a:rPr lang="en-US" altLang="en-US" sz="2800" b="1"/>
              <a:t> (Furnace)</a:t>
            </a:r>
          </a:p>
        </p:txBody>
      </p:sp>
      <p:sp>
        <p:nvSpPr>
          <p:cNvPr id="107523" name="Rectangle 3">
            <a:extLst>
              <a:ext uri="{FF2B5EF4-FFF2-40B4-BE49-F238E27FC236}">
                <a16:creationId xmlns:a16="http://schemas.microsoft.com/office/drawing/2014/main" id="{558F4109-290F-8FC5-B5EC-09614DA39B8C}"/>
              </a:ext>
            </a:extLst>
          </p:cNvPr>
          <p:cNvSpPr>
            <a:spLocks noGrp="1" noChangeArrowheads="1"/>
          </p:cNvSpPr>
          <p:nvPr>
            <p:ph type="body" sz="half" idx="1"/>
          </p:nvPr>
        </p:nvSpPr>
        <p:spPr>
          <a:xfrm>
            <a:off x="609600" y="1447800"/>
            <a:ext cx="8001000" cy="4724400"/>
          </a:xfrm>
        </p:spPr>
        <p:txBody>
          <a:bodyPr/>
          <a:lstStyle/>
          <a:p>
            <a:pPr eaLnBrk="1" hangingPunct="1"/>
            <a:r>
              <a:rPr lang="en-US" altLang="en-US" sz="2400">
                <a:ea typeface="MS Mincho" panose="02020609040205080304" pitchFamily="49" charset="-128"/>
              </a:rPr>
              <a:t>A type of heat exchanger where the fuel is burned in an enclosure to heat a process material contained in tubular coils, tubes or in an enclosure itself </a:t>
            </a:r>
          </a:p>
          <a:p>
            <a:pPr eaLnBrk="1" hangingPunct="1"/>
            <a:r>
              <a:rPr lang="en-US" altLang="en-US" sz="2400">
                <a:ea typeface="MS Mincho" panose="02020609040205080304" pitchFamily="49" charset="-128"/>
              </a:rPr>
              <a:t>Also known (in many refining processes) as direct-fired heaters, heaters, fired heaters and tube-still heaters </a:t>
            </a:r>
          </a:p>
          <a:p>
            <a:pPr eaLnBrk="1" hangingPunct="1"/>
            <a:r>
              <a:rPr lang="en-US" altLang="en-US" sz="2400">
                <a:ea typeface="MS Mincho" panose="02020609040205080304" pitchFamily="49" charset="-128"/>
              </a:rPr>
              <a:t>Mostly in high temp. application industries such as, ceramic, ferrous / nonferrous, glass etc. and refining industries for </a:t>
            </a:r>
          </a:p>
          <a:p>
            <a:pPr lvl="1" eaLnBrk="1" hangingPunct="1"/>
            <a:r>
              <a:rPr lang="en-US" altLang="en-US">
                <a:ea typeface="MS Mincho" panose="02020609040205080304" pitchFamily="49" charset="-128"/>
              </a:rPr>
              <a:t>Drying</a:t>
            </a:r>
          </a:p>
          <a:p>
            <a:pPr lvl="2" eaLnBrk="1" hangingPunct="1"/>
            <a:r>
              <a:rPr lang="en-US" altLang="en-US" sz="2400">
                <a:ea typeface="MS Mincho" panose="02020609040205080304" pitchFamily="49" charset="-128"/>
              </a:rPr>
              <a:t>direct</a:t>
            </a:r>
          </a:p>
          <a:p>
            <a:pPr lvl="2" eaLnBrk="1" hangingPunct="1"/>
            <a:r>
              <a:rPr lang="en-US" altLang="en-US" sz="2400">
                <a:ea typeface="MS Mincho" panose="02020609040205080304" pitchFamily="49" charset="-128"/>
              </a:rPr>
              <a:t>indirect</a:t>
            </a:r>
          </a:p>
          <a:p>
            <a:pPr lvl="1" eaLnBrk="1" hangingPunct="1"/>
            <a:r>
              <a:rPr lang="en-US" altLang="en-US">
                <a:ea typeface="MS Mincho" panose="02020609040205080304" pitchFamily="49" charset="-128"/>
              </a:rPr>
              <a:t>Heating </a:t>
            </a:r>
          </a:p>
        </p:txBody>
      </p:sp>
      <p:sp>
        <p:nvSpPr>
          <p:cNvPr id="107524" name="Text Box 4">
            <a:extLst>
              <a:ext uri="{FF2B5EF4-FFF2-40B4-BE49-F238E27FC236}">
                <a16:creationId xmlns:a16="http://schemas.microsoft.com/office/drawing/2014/main" id="{004B9CEF-88E1-FADF-FB0A-631D46CE76CD}"/>
              </a:ext>
            </a:extLst>
          </p:cNvPr>
          <p:cNvSpPr txBox="1">
            <a:spLocks noChangeArrowheads="1"/>
          </p:cNvSpPr>
          <p:nvPr/>
        </p:nvSpPr>
        <p:spPr bwMode="auto">
          <a:xfrm>
            <a:off x="48768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a:extLst>
              <a:ext uri="{FF2B5EF4-FFF2-40B4-BE49-F238E27FC236}">
                <a16:creationId xmlns:a16="http://schemas.microsoft.com/office/drawing/2014/main" id="{884B7B30-BE42-56C6-5080-E035D3A027E7}"/>
              </a:ext>
            </a:extLst>
          </p:cNvPr>
          <p:cNvSpPr>
            <a:spLocks noGrp="1" noChangeArrowheads="1"/>
          </p:cNvSpPr>
          <p:nvPr>
            <p:ph type="title"/>
          </p:nvPr>
        </p:nvSpPr>
        <p:spPr/>
        <p:txBody>
          <a:bodyPr/>
          <a:lstStyle/>
          <a:p>
            <a:pPr eaLnBrk="1" hangingPunct="1"/>
            <a:r>
              <a:rPr lang="en-US" altLang="en-US" sz="2800" b="1"/>
              <a:t>GAS  UTILISATION EQUIPMENT</a:t>
            </a:r>
            <a:br>
              <a:rPr lang="en-US" altLang="en-US" sz="2800" b="1"/>
            </a:br>
            <a:r>
              <a:rPr lang="en-US" altLang="en-US" sz="2800" b="1"/>
              <a:t> (Process refining furnace – main components</a:t>
            </a:r>
            <a:r>
              <a:rPr lang="en-US" altLang="en-US" sz="2800"/>
              <a:t>)</a:t>
            </a:r>
          </a:p>
        </p:txBody>
      </p:sp>
      <p:sp>
        <p:nvSpPr>
          <p:cNvPr id="108547" name="Rectangle 6">
            <a:extLst>
              <a:ext uri="{FF2B5EF4-FFF2-40B4-BE49-F238E27FC236}">
                <a16:creationId xmlns:a16="http://schemas.microsoft.com/office/drawing/2014/main" id="{EF69DE56-DB62-11AE-EF10-EEB228DC20B2}"/>
              </a:ext>
            </a:extLst>
          </p:cNvPr>
          <p:cNvSpPr>
            <a:spLocks noGrp="1" noChangeArrowheads="1"/>
          </p:cNvSpPr>
          <p:nvPr>
            <p:ph type="body" sz="half" idx="1"/>
          </p:nvPr>
        </p:nvSpPr>
        <p:spPr>
          <a:xfrm>
            <a:off x="609600" y="1905000"/>
            <a:ext cx="4572000" cy="4724400"/>
          </a:xfrm>
        </p:spPr>
        <p:txBody>
          <a:bodyPr/>
          <a:lstStyle/>
          <a:p>
            <a:pPr eaLnBrk="1" hangingPunct="1">
              <a:lnSpc>
                <a:spcPct val="90000"/>
              </a:lnSpc>
            </a:pPr>
            <a:r>
              <a:rPr lang="en-US" altLang="en-US" sz="2000" b="1"/>
              <a:t>Burner</a:t>
            </a:r>
          </a:p>
          <a:p>
            <a:pPr lvl="1" eaLnBrk="1" hangingPunct="1">
              <a:lnSpc>
                <a:spcPct val="90000"/>
              </a:lnSpc>
            </a:pPr>
            <a:r>
              <a:rPr lang="en-US" altLang="en-US" sz="2000">
                <a:cs typeface="Times New Roman" panose="02020603050405020304" pitchFamily="18" charset="0"/>
              </a:rPr>
              <a:t>deliver heat to the furnace</a:t>
            </a:r>
            <a:endParaRPr lang="en-US" altLang="en-US" sz="2000">
              <a:latin typeface="Courier New" panose="02070309020205020404" pitchFamily="49" charset="0"/>
              <a:cs typeface="Times New Roman" panose="02020603050405020304" pitchFamily="18" charset="0"/>
            </a:endParaRPr>
          </a:p>
          <a:p>
            <a:pPr lvl="1" eaLnBrk="1" hangingPunct="1">
              <a:lnSpc>
                <a:spcPct val="90000"/>
              </a:lnSpc>
            </a:pPr>
            <a:r>
              <a:rPr lang="en-US" altLang="en-US" sz="2000">
                <a:ea typeface="MS Mincho" panose="02020609040205080304" pitchFamily="49" charset="-128"/>
              </a:rPr>
              <a:t>oil , gas or oil/gas burners</a:t>
            </a:r>
            <a:r>
              <a:rPr lang="en-US" altLang="en-US" sz="2000"/>
              <a:t> </a:t>
            </a:r>
          </a:p>
          <a:p>
            <a:pPr eaLnBrk="1" hangingPunct="1">
              <a:lnSpc>
                <a:spcPct val="90000"/>
              </a:lnSpc>
            </a:pPr>
            <a:r>
              <a:rPr lang="en-US" altLang="en-US" sz="2000" b="1"/>
              <a:t>Radiant section</a:t>
            </a:r>
          </a:p>
          <a:p>
            <a:pPr lvl="1" algn="just" eaLnBrk="1" hangingPunct="1">
              <a:lnSpc>
                <a:spcPct val="90000"/>
              </a:lnSpc>
            </a:pPr>
            <a:r>
              <a:rPr lang="en-US" altLang="en-US" sz="2000">
                <a:cs typeface="Times New Roman" panose="02020603050405020304" pitchFamily="18" charset="0"/>
              </a:rPr>
              <a:t>hottest area in a furnace</a:t>
            </a:r>
            <a:endParaRPr lang="en-US" altLang="en-US" sz="2000">
              <a:latin typeface="Courier New" panose="02070309020205020404" pitchFamily="49" charset="0"/>
              <a:cs typeface="Times New Roman" panose="02020603050405020304" pitchFamily="18" charset="0"/>
            </a:endParaRPr>
          </a:p>
          <a:p>
            <a:pPr lvl="1" algn="just" eaLnBrk="1" hangingPunct="1">
              <a:lnSpc>
                <a:spcPct val="90000"/>
              </a:lnSpc>
            </a:pPr>
            <a:r>
              <a:rPr lang="en-US" altLang="en-US" sz="2000">
                <a:cs typeface="Times New Roman" panose="02020603050405020304" pitchFamily="18" charset="0"/>
              </a:rPr>
              <a:t>heat transfer to process materials</a:t>
            </a:r>
            <a:r>
              <a:rPr lang="en-US" altLang="en-US" sz="2000">
                <a:latin typeface="Courier New" panose="02070309020205020404" pitchFamily="49" charset="0"/>
                <a:cs typeface="Times New Roman" panose="02020603050405020304" pitchFamily="18" charset="0"/>
              </a:rPr>
              <a:t> </a:t>
            </a:r>
            <a:r>
              <a:rPr lang="en-US" altLang="en-US" sz="2000">
                <a:cs typeface="Times New Roman" panose="02020603050405020304" pitchFamily="18" charset="0"/>
              </a:rPr>
              <a:t>radiation</a:t>
            </a:r>
            <a:r>
              <a:rPr lang="en-US" altLang="en-US" sz="2000">
                <a:latin typeface="Courier New" panose="02070309020205020404" pitchFamily="49" charset="0"/>
                <a:cs typeface="Times New Roman" panose="02020603050405020304" pitchFamily="18" charset="0"/>
              </a:rPr>
              <a:t> </a:t>
            </a:r>
            <a:r>
              <a:rPr lang="en-US" altLang="en-US" sz="2000">
                <a:cs typeface="Times New Roman" panose="02020603050405020304" pitchFamily="18" charset="0"/>
              </a:rPr>
              <a:t>primarily from  flames and flue gases, through hot refractory on walls also radiates heat</a:t>
            </a:r>
            <a:endParaRPr lang="en-US" altLang="en-US" sz="2000">
              <a:latin typeface="Courier New" panose="02070309020205020404" pitchFamily="49" charset="0"/>
              <a:cs typeface="Times New Roman" panose="02020603050405020304" pitchFamily="18" charset="0"/>
            </a:endParaRPr>
          </a:p>
          <a:p>
            <a:pPr eaLnBrk="1" hangingPunct="1">
              <a:lnSpc>
                <a:spcPct val="90000"/>
              </a:lnSpc>
            </a:pPr>
            <a:r>
              <a:rPr lang="en-US" altLang="en-US" sz="2000" b="1"/>
              <a:t>Convection section</a:t>
            </a:r>
          </a:p>
          <a:p>
            <a:pPr lvl="1" eaLnBrk="1" hangingPunct="1">
              <a:lnSpc>
                <a:spcPct val="90000"/>
              </a:lnSpc>
            </a:pPr>
            <a:r>
              <a:rPr lang="en-US" altLang="en-US" sz="2000">
                <a:ea typeface="MS Mincho" panose="02020609040205080304" pitchFamily="49" charset="-128"/>
              </a:rPr>
              <a:t>convection heat transfer from flue gases </a:t>
            </a:r>
            <a:r>
              <a:rPr lang="en-US" altLang="en-US" sz="2000">
                <a:cs typeface="Times New Roman" panose="02020603050405020304" pitchFamily="18" charset="0"/>
              </a:rPr>
              <a:t>preheats process materials before they go to the radiant section</a:t>
            </a:r>
          </a:p>
        </p:txBody>
      </p:sp>
      <p:graphicFrame>
        <p:nvGraphicFramePr>
          <p:cNvPr id="108548" name="Object 7">
            <a:extLst>
              <a:ext uri="{FF2B5EF4-FFF2-40B4-BE49-F238E27FC236}">
                <a16:creationId xmlns:a16="http://schemas.microsoft.com/office/drawing/2014/main" id="{E7C0F2BC-8E78-B4A4-7C90-AF869485391C}"/>
              </a:ext>
            </a:extLst>
          </p:cNvPr>
          <p:cNvGraphicFramePr>
            <a:graphicFrameLocks noGrp="1" noChangeAspect="1"/>
          </p:cNvGraphicFramePr>
          <p:nvPr>
            <p:ph type="body" sz="half" idx="2"/>
          </p:nvPr>
        </p:nvGraphicFramePr>
        <p:xfrm>
          <a:off x="5257800" y="1828800"/>
          <a:ext cx="3636963" cy="4648200"/>
        </p:xfrm>
        <a:graphic>
          <a:graphicData uri="http://schemas.openxmlformats.org/presentationml/2006/ole">
            <mc:AlternateContent xmlns:mc="http://schemas.openxmlformats.org/markup-compatibility/2006">
              <mc:Choice xmlns:v="urn:schemas-microsoft-com:vml" Requires="v">
                <p:oleObj name="Image" r:id="rId2" imgW="26419592" imgH="32620408" progId="Photoshop.Image.6">
                  <p:embed/>
                </p:oleObj>
              </mc:Choice>
              <mc:Fallback>
                <p:oleObj name="Image" r:id="rId2" imgW="26419592" imgH="32620408" progId="Photoshop.Image.6">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828800"/>
                        <a:ext cx="363696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8549" name="Text Box 4">
            <a:extLst>
              <a:ext uri="{FF2B5EF4-FFF2-40B4-BE49-F238E27FC236}">
                <a16:creationId xmlns:a16="http://schemas.microsoft.com/office/drawing/2014/main" id="{D0F46F5A-671F-9859-47D0-88FFD14EAAE4}"/>
              </a:ext>
            </a:extLst>
          </p:cNvPr>
          <p:cNvSpPr txBox="1">
            <a:spLocks noChangeArrowheads="1"/>
          </p:cNvSpPr>
          <p:nvPr/>
        </p:nvSpPr>
        <p:spPr bwMode="auto">
          <a:xfrm>
            <a:off x="5029200" y="37338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1800"/>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2111</TotalTime>
  <Words>4889</Words>
  <Application>Microsoft Office PowerPoint</Application>
  <PresentationFormat>On-screen Show (4:3)</PresentationFormat>
  <Paragraphs>757</Paragraphs>
  <Slides>112</Slides>
  <Notes>0</Notes>
  <HiddenSlides>21</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112</vt:i4>
      </vt:variant>
    </vt:vector>
  </HeadingPairs>
  <TitlesOfParts>
    <vt:vector size="121" baseType="lpstr">
      <vt:lpstr>MS Mincho</vt:lpstr>
      <vt:lpstr>Arial</vt:lpstr>
      <vt:lpstr>Calibri</vt:lpstr>
      <vt:lpstr>Courier New</vt:lpstr>
      <vt:lpstr>Times New Roman</vt:lpstr>
      <vt:lpstr>Wingdings</vt:lpstr>
      <vt:lpstr>Default Design</vt:lpstr>
      <vt:lpstr>2_Office Theme</vt:lpstr>
      <vt:lpstr>Image</vt:lpstr>
      <vt:lpstr> LECTURE  06    GAS UTILIZATION  AND  EQUIPMENT   Course Outcome ;   Discuss and compare  the various uses and factors affecting the use of natural gas in various sectors as well as  describe   and compare  energy generating equipment used in each sector of natural gas utilization    </vt:lpstr>
      <vt:lpstr>PowerPoint Presentation</vt:lpstr>
      <vt:lpstr>NATIONAL ENERGY BALANCE –  1997 vs 2017</vt:lpstr>
      <vt:lpstr>PowerPoint Presentation</vt:lpstr>
      <vt:lpstr>NATIONAL ENERGY BALANCE  1997 vs 2017</vt:lpstr>
      <vt:lpstr>PowerPoint Presentation</vt:lpstr>
      <vt:lpstr>PRIMARY COMMERCIAL  HYDROCARBON GASES</vt:lpstr>
      <vt:lpstr>PowerPoint Presentation</vt:lpstr>
      <vt:lpstr>UTILISATION OF LIQUIFIED PETROLEUM  GAS (LPG)</vt:lpstr>
      <vt:lpstr>ADVANTAGES OF LIQUIFIED PETROLEUM  GAS (LPG)</vt:lpstr>
      <vt:lpstr>DISADVANTAGES OF LIQUIFIED PETROLEUM GAS (LPG)</vt:lpstr>
      <vt:lpstr>ADVANTAGES &amp; DISADVANTAGES NATURAL GAS (NG)</vt:lpstr>
      <vt:lpstr>PowerPoint Presentation</vt:lpstr>
      <vt:lpstr>NATURAL GAS (NG) MARKETS</vt:lpstr>
      <vt:lpstr>NATURAL GAS DISTRIBUTION (Residential, commercial &amp; industrial sectors)</vt:lpstr>
      <vt:lpstr>FACTORS INFLUENCING NATURAL  GAS UTILISATION</vt:lpstr>
      <vt:lpstr>Classification of Gas Utilization</vt:lpstr>
      <vt:lpstr> PETROCHEMICAL  FEEDSTOCK </vt:lpstr>
      <vt:lpstr>PETROCHEMICAL  FEEDSTOCK</vt:lpstr>
      <vt:lpstr>PETROCHEMICAL  FEEDSTOCK</vt:lpstr>
      <vt:lpstr>PowerPoint Presentation</vt:lpstr>
      <vt:lpstr>PETROCHEMICAL  FEEDSTOCK (NATURAL GAS)</vt:lpstr>
      <vt:lpstr>PETROCHEMICAL  FEEDSTOCK (ETHANE)</vt:lpstr>
      <vt:lpstr>PETROCHEMICAL  FEEDSTOCK (PROPANE)</vt:lpstr>
      <vt:lpstr>RESIDENTIAL &amp; COMMERCIAL UTILISATION OF NATURAL GAS</vt:lpstr>
      <vt:lpstr>INDUSTRIAL UTILISATION OF  NATURAL GAS</vt:lpstr>
      <vt:lpstr>NATURAL GAS UTILISATION IN POWER (ELECTRICITY) GENERATION</vt:lpstr>
      <vt:lpstr>NATURAL GAS FOR POWER GENERATION Advantages</vt:lpstr>
      <vt:lpstr>NATURAL GAS AS  TRANSPORTATION FUEL</vt:lpstr>
      <vt:lpstr>NATURAL GAS VEHICLES Advantages</vt:lpstr>
      <vt:lpstr>NATURAL GAS VEHICLES Benefits to Nation</vt:lpstr>
      <vt:lpstr>NATURAL GAS VEHICLES Benefits to customers (vehicle’s owners)</vt:lpstr>
      <vt:lpstr>NATURAL GAS VEHICLES Limitations</vt:lpstr>
      <vt:lpstr>NATURAL GAS COOLING (Air-Conditioning)</vt:lpstr>
      <vt:lpstr>NATURAL GAS COOLING Advantages</vt:lpstr>
      <vt:lpstr>NATURAL GAS DISTRICT COOLING (GDC)</vt:lpstr>
      <vt:lpstr>PowerPoint Presentation</vt:lpstr>
      <vt:lpstr>PowerPoint Presentation</vt:lpstr>
      <vt:lpstr>PowerPoint Presentation</vt:lpstr>
      <vt:lpstr>NATURAL GAS DISTRICT COOLING Advantages</vt:lpstr>
      <vt:lpstr>PowerPoint Presentation</vt:lpstr>
      <vt:lpstr>GAS UTILIZATION EQUIPMENT</vt:lpstr>
      <vt:lpstr>GAS  UTILISATION EQUIPMENT (Power generation)</vt:lpstr>
      <vt:lpstr>GAS  UTILISATION EQUIPMENT (Power generation)</vt:lpstr>
      <vt:lpstr>GAS  UTILISATION EQUIPMENT (Power generation)</vt:lpstr>
      <vt:lpstr>GAS  UTILISATION EQUIPMENT (Co-generation)</vt:lpstr>
      <vt:lpstr>GAS  UTILISATION EQUIPMENT (Co-generation Benefits)</vt:lpstr>
      <vt:lpstr>GAS  UTILISATION EQUIPMENT (Tri-generation)</vt:lpstr>
      <vt:lpstr>GAS  UTILISATION EQUIPMENT (Steam absorption chiller)</vt:lpstr>
      <vt:lpstr>PowerPoint Presentation</vt:lpstr>
      <vt:lpstr>PowerPoint Presentation</vt:lpstr>
      <vt:lpstr>GAS  UTILISATION EQUIPMENT (Power generation - Internal Combustion Engines)</vt:lpstr>
      <vt:lpstr>GAS  UTILISATION EQUIPMENT (Power generation - Internal Combustion Engines)</vt:lpstr>
      <vt:lpstr>GAS  UTILISATION EQUIPMENT (Gas vehicles)</vt:lpstr>
      <vt:lpstr>GAS  UTILISATION EQUIPMENT (Natural gas vehicles - NGV)</vt:lpstr>
      <vt:lpstr>GAS  UTILISATION EQUIPMENT (Natural gas vehicles - NGV)</vt:lpstr>
      <vt:lpstr>GAS  UTILISATION EQUIPMENT (Natural gas vehicles - NGV)</vt:lpstr>
      <vt:lpstr>PowerPoint Presentation</vt:lpstr>
      <vt:lpstr>PowerPoint Presentation</vt:lpstr>
      <vt:lpstr>GAS  UTILISATION EQUIPMENT (Natural gas vehicle re-fuelling system)</vt:lpstr>
      <vt:lpstr>PowerPoint Presentation</vt:lpstr>
      <vt:lpstr>GAS  UTILISATION EQUIPMENT (Natural gas vehicle re-fuelling mode)</vt:lpstr>
      <vt:lpstr>PowerPoint Presentation</vt:lpstr>
      <vt:lpstr>PowerPoint Presentation</vt:lpstr>
      <vt:lpstr>PowerPoint Presentation</vt:lpstr>
      <vt:lpstr>GAS  UTILISATION EQUIPMENT (Steam absorption chiller)</vt:lpstr>
      <vt:lpstr>GAS  UTILISATION EQUIPMENT (Steam absorption chiller – Components)</vt:lpstr>
      <vt:lpstr>PowerPoint Presentation</vt:lpstr>
      <vt:lpstr>PowerPoint Presentation</vt:lpstr>
      <vt:lpstr>PowerPoint Presentation</vt:lpstr>
      <vt:lpstr>GAS  UTILISATION EQUIPMENT (Steam absorption chiller – Working fluids)</vt:lpstr>
      <vt:lpstr>GAS  UTILISATION EQUIPMENT (Commercial steam absorption chillers)</vt:lpstr>
      <vt:lpstr>GAS  UTILISATION EQUIPMENT (Steam absorption chiller - Comments)</vt:lpstr>
      <vt:lpstr>PowerPoint Presentation</vt:lpstr>
      <vt:lpstr>GAS  UTILISATION EQUIPMENT (Heat Pump)</vt:lpstr>
      <vt:lpstr>GAS  UTILISATION EQUIPMENT (Heat pump - characteristics)</vt:lpstr>
      <vt:lpstr>GAS  UTILISATION EQUIPMENT (Vapor compression heat pump – operating cycle)</vt:lpstr>
      <vt:lpstr>GAS  UTILISATION EQUIPMENT (Gas engine driven heat pump – operating cycle)</vt:lpstr>
      <vt:lpstr>GAS  UTILISATION EQUIPMENT (Burner)</vt:lpstr>
      <vt:lpstr>GAS  UTILISATION EQUIPMENT (Burner)</vt:lpstr>
      <vt:lpstr>GAS  UTILISATION EQUIPMENT  (Gas burner classification)</vt:lpstr>
      <vt:lpstr>GAS  UTILISATION EQUIPMENT  (Gas burner – aeration method or  combustion air supply)</vt:lpstr>
      <vt:lpstr>GAS  UTILISATION EQUIPMENT  (Gas burner classification – flow characteristics)</vt:lpstr>
      <vt:lpstr>GAS  UTILISATION EQUIPMENT  (Atmospheric gas burner)</vt:lpstr>
      <vt:lpstr>GAS  UTILISATION EQUIPMENT  (Power gas burner – Forced burner)</vt:lpstr>
      <vt:lpstr>GAS  UTILISATION EQUIPMENT  (Power gas burner – Forced burner)</vt:lpstr>
      <vt:lpstr>GAS  UTILISATION EQUIPMENT  (Power gas burner – premixing burner)</vt:lpstr>
      <vt:lpstr>GAS  UTILISATION EQUIPMENT  (Power gas burner – pressure burner)</vt:lpstr>
      <vt:lpstr>GAS  UTILISATION EQUIPMENT  (Radiant  burner)</vt:lpstr>
      <vt:lpstr>GAS  UTILISATION EQUIPMENT  (Catalytic burner)</vt:lpstr>
      <vt:lpstr>GAS  UTILISATION EQUIPMENT  (Catalytic burner)</vt:lpstr>
      <vt:lpstr>GAS  UTILISATION EQUIPMENT  (Dual fuel burner )</vt:lpstr>
      <vt:lpstr>GAS  UTILISATION EQUIPMENT  (Gas-oxy burner )</vt:lpstr>
      <vt:lpstr>GAS  UTILISATION EQUIPMENT  (Package burner )</vt:lpstr>
      <vt:lpstr>GAS  UTILISATION EQUIPMENT  (Heat recovery burner )</vt:lpstr>
      <vt:lpstr>GAS  UTILISATION EQUIPMENT  (Heat recovery burner )</vt:lpstr>
      <vt:lpstr>GAS  UTILISATION EQUIPMENT  (Heat recovery burner )</vt:lpstr>
      <vt:lpstr>GAS  UTILISATION EQUIPMENT  (Furnace)</vt:lpstr>
      <vt:lpstr>GAS  UTILISATION EQUIPMENT  (Process refining furnace – main components)</vt:lpstr>
      <vt:lpstr>GAS  UTILISATION EQUIPMENT  (Process refining furnace )</vt:lpstr>
      <vt:lpstr> GAS  UTILISATION EQUIPMENT  Types of  furnace – based on orientation of  tubes in  radiant section  </vt:lpstr>
      <vt:lpstr> GAS  UTILISATION EQUIPMENT  Types of  furnace – based on  air supply and  flue gases removal methods   </vt:lpstr>
      <vt:lpstr>GAS  UTILISATION EQUIPMENT  Gas-fired  furnace - classification</vt:lpstr>
      <vt:lpstr>GAS  UTILISATION EQUIPMENT  Directly-fired  furnace – Tunnel or roller hearth kiln (furnace) used in ceramic industry</vt:lpstr>
      <vt:lpstr>GAS  UTILISATION EQUIPMENT  Boiler</vt:lpstr>
      <vt:lpstr>GAS  UTILISATION EQUIPMENT Boiler Classification </vt:lpstr>
      <vt:lpstr>GAS  UTILISATION EQUIPMENT Boiler Classification - Steam And Hot Water Boilers </vt:lpstr>
      <vt:lpstr>GAS  UTILISATION EQUIPMENT Boiler Classification - Fire Tube boiler </vt:lpstr>
      <vt:lpstr>GAS  UTILISATION EQUIPMENT Boiler Classification - Water tube boiler </vt:lpstr>
      <vt:lpstr>PowerPoint Presentation</vt:lpstr>
      <vt:lpstr>GAS  UTILISATION EQUIPMENT Boiler Classification - Horizontal flue boiler</vt:lpstr>
      <vt:lpstr>PowerPoint Presentation</vt:lpstr>
    </vt:vector>
  </TitlesOfParts>
  <Company>UTM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SCHEMATIC VIEW OF FRACTIONATOR</dc:title>
  <dc:creator>Pusat Komputer</dc:creator>
  <cp:lastModifiedBy>ucin sietz</cp:lastModifiedBy>
  <cp:revision>115</cp:revision>
  <dcterms:created xsi:type="dcterms:W3CDTF">2001-11-28T01:17:34Z</dcterms:created>
  <dcterms:modified xsi:type="dcterms:W3CDTF">2026-06-19T01:01:55Z</dcterms:modified>
</cp:coreProperties>
</file>